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1154106864" r:id="rId5"/>
    <p:sldId id="257" r:id="rId6"/>
    <p:sldId id="2147483308" r:id="rId7"/>
    <p:sldId id="2147483629" r:id="rId8"/>
    <p:sldId id="2147483644" r:id="rId9"/>
    <p:sldId id="2147483607" r:id="rId10"/>
    <p:sldId id="2147483609" r:id="rId11"/>
    <p:sldId id="2147483628" r:id="rId12"/>
    <p:sldId id="2147483306" r:id="rId13"/>
    <p:sldId id="2147483612" r:id="rId14"/>
    <p:sldId id="2147483611" r:id="rId15"/>
    <p:sldId id="2147483337" r:id="rId16"/>
    <p:sldId id="2147483627" r:id="rId17"/>
    <p:sldId id="2147483620" r:id="rId18"/>
    <p:sldId id="2147483619" r:id="rId19"/>
    <p:sldId id="2147483314" r:id="rId20"/>
    <p:sldId id="2147483618" r:id="rId21"/>
    <p:sldId id="2147483626" r:id="rId22"/>
    <p:sldId id="2147483632" r:id="rId23"/>
    <p:sldId id="2147483616" r:id="rId24"/>
    <p:sldId id="1154106721" r:id="rId25"/>
    <p:sldId id="2147483320" r:id="rId26"/>
    <p:sldId id="2147483623" r:id="rId27"/>
    <p:sldId id="2147483625" r:id="rId28"/>
    <p:sldId id="1154106764" r:id="rId29"/>
    <p:sldId id="2147483323" r:id="rId30"/>
    <p:sldId id="2147483325" r:id="rId31"/>
    <p:sldId id="1154106830" r:id="rId32"/>
    <p:sldId id="2147483326" r:id="rId33"/>
    <p:sldId id="2147483624" r:id="rId34"/>
    <p:sldId id="2147483330" r:id="rId35"/>
    <p:sldId id="2147483633" r:id="rId36"/>
    <p:sldId id="2147483647" r:id="rId37"/>
    <p:sldId id="2147483630" r:id="rId38"/>
    <p:sldId id="256" r:id="rId39"/>
    <p:sldId id="2147483332" r:id="rId40"/>
    <p:sldId id="2147483646" r:id="rId41"/>
    <p:sldId id="2147483622" r:id="rId42"/>
    <p:sldId id="2147483634" r:id="rId43"/>
    <p:sldId id="2147483639" r:id="rId44"/>
    <p:sldId id="214748363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EF89F3-45C6-451A-852D-3851CFD81453}">
          <p14:sldIdLst>
            <p14:sldId id="1154106864"/>
            <p14:sldId id="257"/>
            <p14:sldId id="2147483308"/>
          </p14:sldIdLst>
        </p14:section>
        <p14:section name="1. Rationale and Purpose" id="{442E67BE-A146-4782-8D59-03E4CBC0D513}">
          <p14:sldIdLst>
            <p14:sldId id="2147483629"/>
            <p14:sldId id="2147483644"/>
            <p14:sldId id="2147483607"/>
            <p14:sldId id="2147483609"/>
          </p14:sldIdLst>
        </p14:section>
        <p14:section name="2. Core concepts and benefits" id="{174ECEA6-2CDD-4C45-9C66-5698DDA7DCC5}">
          <p14:sldIdLst>
            <p14:sldId id="2147483628"/>
            <p14:sldId id="2147483306"/>
            <p14:sldId id="2147483612"/>
            <p14:sldId id="2147483611"/>
            <p14:sldId id="2147483337"/>
          </p14:sldIdLst>
        </p14:section>
        <p14:section name="3. Triggers" id="{092503A2-006B-4F68-8B19-FFA489092046}">
          <p14:sldIdLst>
            <p14:sldId id="2147483627"/>
            <p14:sldId id="2147483620"/>
            <p14:sldId id="2147483619"/>
            <p14:sldId id="2147483314"/>
            <p14:sldId id="2147483618"/>
          </p14:sldIdLst>
        </p14:section>
        <p14:section name="4. Principles and processes" id="{FA8C2C52-E037-42C6-B4EA-2D1EA6628BA6}">
          <p14:sldIdLst>
            <p14:sldId id="2147483626"/>
            <p14:sldId id="2147483632"/>
            <p14:sldId id="2147483616"/>
            <p14:sldId id="1154106721"/>
            <p14:sldId id="2147483320"/>
            <p14:sldId id="2147483623"/>
          </p14:sldIdLst>
        </p14:section>
        <p14:section name="5. Focus on prioritization" id="{0C715E9F-F7F3-4226-9186-8B7B18A556F0}">
          <p14:sldIdLst>
            <p14:sldId id="2147483625"/>
            <p14:sldId id="1154106764"/>
            <p14:sldId id="2147483323"/>
            <p14:sldId id="2147483325"/>
            <p14:sldId id="1154106830"/>
            <p14:sldId id="2147483326"/>
          </p14:sldIdLst>
        </p14:section>
        <p14:section name="6. Focus on optimization" id="{A4049CAC-8DFE-4E91-B5DB-20F4F296704E}">
          <p14:sldIdLst>
            <p14:sldId id="2147483624"/>
            <p14:sldId id="2147483330"/>
            <p14:sldId id="2147483633"/>
            <p14:sldId id="2147483647"/>
            <p14:sldId id="2147483630"/>
            <p14:sldId id="256"/>
            <p14:sldId id="2147483332"/>
            <p14:sldId id="2147483646"/>
          </p14:sldIdLst>
        </p14:section>
        <p14:section name="7. Prioritization and optimization" id="{3E54BFB6-4583-44D1-BD94-ED71B3BBDF04}">
          <p14:sldIdLst>
            <p14:sldId id="2147483622"/>
            <p14:sldId id="2147483634"/>
            <p14:sldId id="2147483639"/>
            <p14:sldId id="2147483635"/>
          </p14:sldIdLst>
        </p14:section>
      </p14:sectionLst>
    </p:ext>
    <p:ext uri="{EFAFB233-063F-42B5-8137-9DF3F51BA10A}">
      <p15:sldGuideLst xmlns:p15="http://schemas.microsoft.com/office/powerpoint/2012/main">
        <p15:guide id="1" pos="7378" userDrawn="1">
          <p15:clr>
            <a:srgbClr val="A4A3A4"/>
          </p15:clr>
        </p15:guide>
        <p15:guide id="2" pos="6403" userDrawn="1">
          <p15:clr>
            <a:srgbClr val="A4A3A4"/>
          </p15:clr>
        </p15:guide>
        <p15:guide id="3" orient="horz" pos="1502" userDrawn="1">
          <p15:clr>
            <a:srgbClr val="A4A3A4"/>
          </p15:clr>
        </p15:guide>
        <p15:guide id="4" orient="horz" pos="867" userDrawn="1">
          <p15:clr>
            <a:srgbClr val="A4A3A4"/>
          </p15:clr>
        </p15:guide>
        <p15:guide id="5" pos="3545" userDrawn="1">
          <p15:clr>
            <a:srgbClr val="A4A3A4"/>
          </p15:clr>
        </p15:guide>
        <p15:guide id="6" pos="340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4CB606-C3D3-C09E-5182-6CBAA2442C22}" name="Niklas Danielsson" initials="ND" userId="S::ndanielsson@unicef.org::c8ddb1b6-1402-4415-a1e2-a27e8ac8f50b" providerId="AD"/>
  <p188:author id="{5754A012-939F-6047-37A7-01C1745B095A}" name="FIHMAN, Johanna" initials="JF" userId="S::fihmanj@who.int::65d22ac5-dcfa-493a-b5f6-f21c99ee5ab8" providerId="AD"/>
  <p188:author id="{64496C3D-CE5B-3417-0F4B-6F5E8F88795A}" name="Nahad Sadr-Azodi" initials="NS" userId="S::NSadr-Azodi@Sabin.org::ebf4ebee-bee8-4fa8-948c-83bb8cadd255" providerId="AD"/>
  <p188:author id="{FFEA344E-C494-FB95-3A77-9D8678F16C83}" name="Jenna Groman" initials="JG" userId="VlcMPxBHKhNQKtBiUWebHAOp0Pp0aC6N1gkvkaSWVv0=" providerId="None"/>
  <p188:author id="{83508050-D3E9-AA40-4D5D-2EFCE8E5CB87}" name="Gerald SUME" initials="GS" userId="S::sumeetapelongg@who.int::e03d0a2a-f6ce-4a3b-a315-614c75783a0e" providerId="AD"/>
  <p188:author id="{C16C8E6A-F867-75BE-F84A-36F91CB142D2}" name="Florian Guiod" initials="FG" userId="467a635d1002deb1" providerId="Windows Live"/>
  <p188:author id="{854871AD-0F00-A6CA-0D24-49239F4AD6AC}" name="Johanna Fihman" initials="JF" userId="gKjjzaeFek3q2w3QZ6RdC9o4PnekWLt5ow23DCNMbl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7D56B"/>
    <a:srgbClr val="C09200"/>
    <a:srgbClr val="F2F2F2"/>
    <a:srgbClr val="ED32B5"/>
    <a:srgbClr val="D3B34D"/>
    <a:srgbClr val="FFD34D"/>
    <a:srgbClr val="0F5D61"/>
    <a:srgbClr val="87AEB0"/>
    <a:srgbClr val="FBE8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91FA3-1E38-4EA7-9FF3-137CFE1A8B81}" v="25" dt="2026-01-28T16:00:25.5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3282" autoAdjust="0"/>
  </p:normalViewPr>
  <p:slideViewPr>
    <p:cSldViewPr snapToGrid="0">
      <p:cViewPr varScale="1">
        <p:scale>
          <a:sx n="83" d="100"/>
          <a:sy n="83" d="100"/>
        </p:scale>
        <p:origin x="523" y="77"/>
      </p:cViewPr>
      <p:guideLst>
        <p:guide pos="7378"/>
        <p:guide pos="6403"/>
        <p:guide orient="horz" pos="1502"/>
        <p:guide orient="horz" pos="867"/>
        <p:guide pos="3545"/>
        <p:guide pos="3409"/>
      </p:guideLst>
    </p:cSldViewPr>
  </p:slideViewPr>
  <p:notesTextViewPr>
    <p:cViewPr>
      <p:scale>
        <a:sx n="1" d="1"/>
        <a:sy n="1" d="1"/>
      </p:scale>
      <p:origin x="0" y="0"/>
    </p:cViewPr>
  </p:notesTextViewPr>
  <p:sorterViewPr>
    <p:cViewPr>
      <p:scale>
        <a:sx n="100" d="100"/>
        <a:sy n="100" d="100"/>
      </p:scale>
      <p:origin x="0" y="-11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FD8F4-6785-498F-8D92-B2F6B34A16C4}" type="datetimeFigureOut">
              <a:rPr lang="fr-FR" smtClean="0"/>
              <a:t>29/01/2026</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C3418-E3CD-458E-8280-75CFF9992402}" type="slidenum">
              <a:rPr lang="fr-FR" smtClean="0"/>
              <a:t>‹#›</a:t>
            </a:fld>
            <a:endParaRPr lang="fr-FR" dirty="0"/>
          </a:p>
        </p:txBody>
      </p:sp>
    </p:spTree>
    <p:extLst>
      <p:ext uri="{BB962C8B-B14F-4D97-AF65-F5344CB8AC3E}">
        <p14:creationId xmlns:p14="http://schemas.microsoft.com/office/powerpoint/2010/main" val="195079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a:extLst>
            <a:ext uri="{FF2B5EF4-FFF2-40B4-BE49-F238E27FC236}">
              <a16:creationId xmlns:a16="http://schemas.microsoft.com/office/drawing/2014/main" id="{194534DE-3DD8-9A5D-9042-E9CC96DC4B0C}"/>
            </a:ext>
          </a:extLst>
        </p:cNvPr>
        <p:cNvGrpSpPr/>
        <p:nvPr/>
      </p:nvGrpSpPr>
      <p:grpSpPr>
        <a:xfrm>
          <a:off x="0" y="0"/>
          <a:ext cx="0" cy="0"/>
          <a:chOff x="0" y="0"/>
          <a:chExt cx="0" cy="0"/>
        </a:xfrm>
      </p:grpSpPr>
      <p:sp>
        <p:nvSpPr>
          <p:cNvPr id="43" name="Google Shape;43;p1:notes">
            <a:extLst>
              <a:ext uri="{FF2B5EF4-FFF2-40B4-BE49-F238E27FC236}">
                <a16:creationId xmlns:a16="http://schemas.microsoft.com/office/drawing/2014/main" id="{53258215-7545-6125-58AB-EAD38DC23C3A}"/>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1:notes">
            <a:extLst>
              <a:ext uri="{FF2B5EF4-FFF2-40B4-BE49-F238E27FC236}">
                <a16:creationId xmlns:a16="http://schemas.microsoft.com/office/drawing/2014/main" id="{787DAFEB-30F4-A83C-E33B-11D52DDDBD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4804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43E1-3096-CE73-9E3E-40A727039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0267F-88AD-6F4F-D383-132EC3769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A2290-B8DE-1886-52D2-31BAD3C9DB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9A5BBC-277F-D17C-CD57-D067C760413E}"/>
              </a:ext>
            </a:extLst>
          </p:cNvPr>
          <p:cNvSpPr>
            <a:spLocks noGrp="1"/>
          </p:cNvSpPr>
          <p:nvPr>
            <p:ph type="sldNum" sz="quarter" idx="5"/>
          </p:nvPr>
        </p:nvSpPr>
        <p:spPr/>
        <p:txBody>
          <a:bodyPr/>
          <a:lstStyle/>
          <a:p>
            <a:fld id="{EE698F89-4323-40BC-BE1A-84953DD8BBB4}" type="slidenum">
              <a:rPr lang="en-US" smtClean="0"/>
              <a:t>16</a:t>
            </a:fld>
            <a:endParaRPr lang="en-US"/>
          </a:p>
        </p:txBody>
      </p:sp>
    </p:spTree>
    <p:extLst>
      <p:ext uri="{BB962C8B-B14F-4D97-AF65-F5344CB8AC3E}">
        <p14:creationId xmlns:p14="http://schemas.microsoft.com/office/powerpoint/2010/main" val="6569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5C81F-A7FA-7784-21A2-6E25A53A2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9C568-ACEE-2DD8-E9E1-7D55A5DD8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2C409-DC13-9D07-4FAA-29949BE9F8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E5A2C2-A706-9935-EBAD-37CEB4CED477}"/>
              </a:ext>
            </a:extLst>
          </p:cNvPr>
          <p:cNvSpPr>
            <a:spLocks noGrp="1"/>
          </p:cNvSpPr>
          <p:nvPr>
            <p:ph type="sldNum" sz="quarter" idx="5"/>
          </p:nvPr>
        </p:nvSpPr>
        <p:spPr/>
        <p:txBody>
          <a:bodyPr/>
          <a:lstStyle/>
          <a:p>
            <a:fld id="{EE698F89-4323-40BC-BE1A-84953DD8BBB4}" type="slidenum">
              <a:rPr lang="en-US" smtClean="0"/>
              <a:t>17</a:t>
            </a:fld>
            <a:endParaRPr lang="en-US"/>
          </a:p>
        </p:txBody>
      </p:sp>
    </p:spTree>
    <p:extLst>
      <p:ext uri="{BB962C8B-B14F-4D97-AF65-F5344CB8AC3E}">
        <p14:creationId xmlns:p14="http://schemas.microsoft.com/office/powerpoint/2010/main" val="412611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2CDD-25C1-989D-5D2C-F519EAD3B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DE6AE-C4E2-4895-32FC-112BF0486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7DE62-58D2-8B85-757A-705CC57025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37BA07-F0C6-F345-BD08-1B090BA7B0E6}"/>
              </a:ext>
            </a:extLst>
          </p:cNvPr>
          <p:cNvSpPr>
            <a:spLocks noGrp="1"/>
          </p:cNvSpPr>
          <p:nvPr>
            <p:ph type="sldNum" sz="quarter" idx="5"/>
          </p:nvPr>
        </p:nvSpPr>
        <p:spPr/>
        <p:txBody>
          <a:bodyPr/>
          <a:lstStyle/>
          <a:p>
            <a:fld id="{EE698F89-4323-40BC-BE1A-84953DD8BBB4}" type="slidenum">
              <a:rPr lang="en-US" smtClean="0"/>
              <a:t>19</a:t>
            </a:fld>
            <a:endParaRPr lang="en-US"/>
          </a:p>
        </p:txBody>
      </p:sp>
    </p:spTree>
    <p:extLst>
      <p:ext uri="{BB962C8B-B14F-4D97-AF65-F5344CB8AC3E}">
        <p14:creationId xmlns:p14="http://schemas.microsoft.com/office/powerpoint/2010/main" val="202670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D02ED-00F6-006F-ED65-FD33D05D5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FAAE8-5D20-FF4A-89C5-A78801223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95B18-C91D-6332-13A2-6B2F2DB9E7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1DF805-6987-3771-ACAC-E0ED5D1DD42F}"/>
              </a:ext>
            </a:extLst>
          </p:cNvPr>
          <p:cNvSpPr>
            <a:spLocks noGrp="1"/>
          </p:cNvSpPr>
          <p:nvPr>
            <p:ph type="sldNum" sz="quarter" idx="5"/>
          </p:nvPr>
        </p:nvSpPr>
        <p:spPr/>
        <p:txBody>
          <a:bodyPr/>
          <a:lstStyle/>
          <a:p>
            <a:fld id="{EE698F89-4323-40BC-BE1A-84953DD8BBB4}" type="slidenum">
              <a:rPr lang="en-US" smtClean="0"/>
              <a:t>20</a:t>
            </a:fld>
            <a:endParaRPr lang="en-US"/>
          </a:p>
        </p:txBody>
      </p:sp>
    </p:spTree>
    <p:extLst>
      <p:ext uri="{BB962C8B-B14F-4D97-AF65-F5344CB8AC3E}">
        <p14:creationId xmlns:p14="http://schemas.microsoft.com/office/powerpoint/2010/main" val="2959574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1D828-A219-2ADC-57E7-2157AA210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9792C-2D74-AE8D-49AD-2B1C1F78F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87EBF-C79C-95DA-3F15-F9D56AFF76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1F720E-F0B7-C899-BCE3-E0AC57C07F32}"/>
              </a:ext>
            </a:extLst>
          </p:cNvPr>
          <p:cNvSpPr>
            <a:spLocks noGrp="1"/>
          </p:cNvSpPr>
          <p:nvPr>
            <p:ph type="sldNum" sz="quarter" idx="5"/>
          </p:nvPr>
        </p:nvSpPr>
        <p:spPr/>
        <p:txBody>
          <a:bodyPr/>
          <a:lstStyle/>
          <a:p>
            <a:fld id="{EE698F89-4323-40BC-BE1A-84953DD8BBB4}" type="slidenum">
              <a:rPr lang="en-US" smtClean="0"/>
              <a:t>22</a:t>
            </a:fld>
            <a:endParaRPr lang="en-US"/>
          </a:p>
        </p:txBody>
      </p:sp>
    </p:spTree>
    <p:extLst>
      <p:ext uri="{BB962C8B-B14F-4D97-AF65-F5344CB8AC3E}">
        <p14:creationId xmlns:p14="http://schemas.microsoft.com/office/powerpoint/2010/main" val="1525003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698F89-4323-40BC-BE1A-84953DD8BBB4}" type="slidenum">
              <a:rPr lang="en-US" smtClean="0"/>
              <a:t>25</a:t>
            </a:fld>
            <a:endParaRPr lang="en-US"/>
          </a:p>
        </p:txBody>
      </p:sp>
    </p:spTree>
    <p:extLst>
      <p:ext uri="{BB962C8B-B14F-4D97-AF65-F5344CB8AC3E}">
        <p14:creationId xmlns:p14="http://schemas.microsoft.com/office/powerpoint/2010/main" val="818315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CA69-B87E-4548-7E66-40077ECDA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3802B-F75E-92D3-6AF9-1D77D12FA3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021D7-E68D-5E7C-E2F0-0ACAAEABA1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1395B-6C10-AAD4-9182-191791062A7D}"/>
              </a:ext>
            </a:extLst>
          </p:cNvPr>
          <p:cNvSpPr>
            <a:spLocks noGrp="1"/>
          </p:cNvSpPr>
          <p:nvPr>
            <p:ph type="sldNum" sz="quarter" idx="5"/>
          </p:nvPr>
        </p:nvSpPr>
        <p:spPr/>
        <p:txBody>
          <a:bodyPr/>
          <a:lstStyle/>
          <a:p>
            <a:fld id="{EE698F89-4323-40BC-BE1A-84953DD8BBB4}" type="slidenum">
              <a:rPr lang="en-US" smtClean="0"/>
              <a:t>26</a:t>
            </a:fld>
            <a:endParaRPr lang="en-US"/>
          </a:p>
        </p:txBody>
      </p:sp>
    </p:spTree>
    <p:extLst>
      <p:ext uri="{BB962C8B-B14F-4D97-AF65-F5344CB8AC3E}">
        <p14:creationId xmlns:p14="http://schemas.microsoft.com/office/powerpoint/2010/main" val="345860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C04C7-BEF1-1937-DB21-D667EC5E2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49771-AB5E-9043-6758-6B881CCA8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73337-D520-04D9-6D35-0829A62E34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DACCDB-DA85-6126-A285-0979D63B3A11}"/>
              </a:ext>
            </a:extLst>
          </p:cNvPr>
          <p:cNvSpPr>
            <a:spLocks noGrp="1"/>
          </p:cNvSpPr>
          <p:nvPr>
            <p:ph type="sldNum" sz="quarter" idx="5"/>
          </p:nvPr>
        </p:nvSpPr>
        <p:spPr/>
        <p:txBody>
          <a:bodyPr/>
          <a:lstStyle/>
          <a:p>
            <a:fld id="{EE698F89-4323-40BC-BE1A-84953DD8BBB4}" type="slidenum">
              <a:rPr lang="en-US" smtClean="0"/>
              <a:t>27</a:t>
            </a:fld>
            <a:endParaRPr lang="en-US"/>
          </a:p>
        </p:txBody>
      </p:sp>
    </p:spTree>
    <p:extLst>
      <p:ext uri="{BB962C8B-B14F-4D97-AF65-F5344CB8AC3E}">
        <p14:creationId xmlns:p14="http://schemas.microsoft.com/office/powerpoint/2010/main" val="215906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4465-00CE-2A46-FC94-23343CF83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F6944-DCE3-543A-C845-9AE5D6918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59AE3-82CA-F48A-47BB-9C23C9C35D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A566AE-3DD7-4BE0-14C1-A4CE72609A06}"/>
              </a:ext>
            </a:extLst>
          </p:cNvPr>
          <p:cNvSpPr>
            <a:spLocks noGrp="1"/>
          </p:cNvSpPr>
          <p:nvPr>
            <p:ph type="sldNum" sz="quarter" idx="5"/>
          </p:nvPr>
        </p:nvSpPr>
        <p:spPr/>
        <p:txBody>
          <a:bodyPr/>
          <a:lstStyle/>
          <a:p>
            <a:fld id="{EE698F89-4323-40BC-BE1A-84953DD8BBB4}" type="slidenum">
              <a:rPr lang="en-US" smtClean="0"/>
              <a:t>29</a:t>
            </a:fld>
            <a:endParaRPr lang="en-US"/>
          </a:p>
        </p:txBody>
      </p:sp>
    </p:spTree>
    <p:extLst>
      <p:ext uri="{BB962C8B-B14F-4D97-AF65-F5344CB8AC3E}">
        <p14:creationId xmlns:p14="http://schemas.microsoft.com/office/powerpoint/2010/main" val="374102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40D1D-D7D8-CB33-EAA9-BBBEA8EC4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E6B5C-FEE1-354A-E6C9-1CF5B4372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BA1E0-DC1C-4A1C-4C8C-AB99B1718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35DC96-882A-DE8C-6571-1B118045E1B8}"/>
              </a:ext>
            </a:extLst>
          </p:cNvPr>
          <p:cNvSpPr>
            <a:spLocks noGrp="1"/>
          </p:cNvSpPr>
          <p:nvPr>
            <p:ph type="sldNum" sz="quarter" idx="5"/>
          </p:nvPr>
        </p:nvSpPr>
        <p:spPr/>
        <p:txBody>
          <a:bodyPr/>
          <a:lstStyle/>
          <a:p>
            <a:fld id="{EE698F89-4323-40BC-BE1A-84953DD8BBB4}" type="slidenum">
              <a:rPr lang="en-US" smtClean="0"/>
              <a:t>31</a:t>
            </a:fld>
            <a:endParaRPr lang="en-US"/>
          </a:p>
        </p:txBody>
      </p:sp>
    </p:spTree>
    <p:extLst>
      <p:ext uri="{BB962C8B-B14F-4D97-AF65-F5344CB8AC3E}">
        <p14:creationId xmlns:p14="http://schemas.microsoft.com/office/powerpoint/2010/main" val="162579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30AF-0956-939D-0994-7988EC96E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B3DC9-D3E0-9FFC-2362-6B2F8FEFD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BA514-5DFF-E5FF-0A46-C2D8C3F717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F1E7C5-7518-1324-00FC-1067E2A4EF68}"/>
              </a:ext>
            </a:extLst>
          </p:cNvPr>
          <p:cNvSpPr>
            <a:spLocks noGrp="1"/>
          </p:cNvSpPr>
          <p:nvPr>
            <p:ph type="sldNum" sz="quarter" idx="5"/>
          </p:nvPr>
        </p:nvSpPr>
        <p:spPr/>
        <p:txBody>
          <a:bodyPr/>
          <a:lstStyle/>
          <a:p>
            <a:fld id="{EE698F89-4323-40BC-BE1A-84953DD8BBB4}" type="slidenum">
              <a:rPr lang="en-US" smtClean="0"/>
              <a:t>2</a:t>
            </a:fld>
            <a:endParaRPr lang="en-US"/>
          </a:p>
        </p:txBody>
      </p:sp>
    </p:spTree>
    <p:extLst>
      <p:ext uri="{BB962C8B-B14F-4D97-AF65-F5344CB8AC3E}">
        <p14:creationId xmlns:p14="http://schemas.microsoft.com/office/powerpoint/2010/main" val="3571378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200C8-E362-E60E-887A-9B68C1FF5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172C9-5B7C-FF25-3A5B-C4657A7BC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168C2-5E63-AB9E-80DE-F668DB47CE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5E4D23-7ED1-0FE2-0A86-5F3F099A122E}"/>
              </a:ext>
            </a:extLst>
          </p:cNvPr>
          <p:cNvSpPr>
            <a:spLocks noGrp="1"/>
          </p:cNvSpPr>
          <p:nvPr>
            <p:ph type="sldNum" sz="quarter" idx="5"/>
          </p:nvPr>
        </p:nvSpPr>
        <p:spPr/>
        <p:txBody>
          <a:bodyPr/>
          <a:lstStyle/>
          <a:p>
            <a:fld id="{EE698F89-4323-40BC-BE1A-84953DD8BBB4}" type="slidenum">
              <a:rPr lang="en-US" smtClean="0"/>
              <a:t>32</a:t>
            </a:fld>
            <a:endParaRPr lang="en-US"/>
          </a:p>
        </p:txBody>
      </p:sp>
    </p:spTree>
    <p:extLst>
      <p:ext uri="{BB962C8B-B14F-4D97-AF65-F5344CB8AC3E}">
        <p14:creationId xmlns:p14="http://schemas.microsoft.com/office/powerpoint/2010/main" val="4035237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AEEF-5D47-CD80-C71A-254ACEE20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00976-B3E0-3D09-B5AD-9C767373C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B3080-5D26-2247-0939-2EBB3BD57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C384F8-45C0-EE10-7F01-B2BD37BF7B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98F89-4323-40BC-BE1A-84953DD8BB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91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799B6-46D3-E5B4-FC06-FAF52FB4F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7713A-B1C8-6482-0CE0-76698429C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F2EBA-565F-F529-F0F8-6637C5704A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8E9118-7097-5794-5CB5-0B14A7C383D4}"/>
              </a:ext>
            </a:extLst>
          </p:cNvPr>
          <p:cNvSpPr>
            <a:spLocks noGrp="1"/>
          </p:cNvSpPr>
          <p:nvPr>
            <p:ph type="sldNum" sz="quarter" idx="5"/>
          </p:nvPr>
        </p:nvSpPr>
        <p:spPr/>
        <p:txBody>
          <a:bodyPr/>
          <a:lstStyle/>
          <a:p>
            <a:fld id="{EE698F89-4323-40BC-BE1A-84953DD8BBB4}" type="slidenum">
              <a:rPr lang="en-US" smtClean="0"/>
              <a:t>36</a:t>
            </a:fld>
            <a:endParaRPr lang="en-US"/>
          </a:p>
        </p:txBody>
      </p:sp>
    </p:spTree>
    <p:extLst>
      <p:ext uri="{BB962C8B-B14F-4D97-AF65-F5344CB8AC3E}">
        <p14:creationId xmlns:p14="http://schemas.microsoft.com/office/powerpoint/2010/main" val="4021596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0F765-9A89-3940-E378-360D1A6DA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1D811-787C-3FC2-75CD-4910EF3D4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FDE00-6C18-D303-5E93-F030CFCABB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09AAB-3D31-37C1-3932-189586F5C0F4}"/>
              </a:ext>
            </a:extLst>
          </p:cNvPr>
          <p:cNvSpPr>
            <a:spLocks noGrp="1"/>
          </p:cNvSpPr>
          <p:nvPr>
            <p:ph type="sldNum" sz="quarter" idx="5"/>
          </p:nvPr>
        </p:nvSpPr>
        <p:spPr/>
        <p:txBody>
          <a:bodyPr/>
          <a:lstStyle/>
          <a:p>
            <a:fld id="{EE698F89-4323-40BC-BE1A-84953DD8BBB4}" type="slidenum">
              <a:rPr lang="en-US" smtClean="0"/>
              <a:t>37</a:t>
            </a:fld>
            <a:endParaRPr lang="en-US"/>
          </a:p>
        </p:txBody>
      </p:sp>
    </p:spTree>
    <p:extLst>
      <p:ext uri="{BB962C8B-B14F-4D97-AF65-F5344CB8AC3E}">
        <p14:creationId xmlns:p14="http://schemas.microsoft.com/office/powerpoint/2010/main" val="140088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6BF2E-9002-EF3B-C02C-023D8CBA5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F9AFE-3AEF-A30A-63EE-1F0FF7FD2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AA6FC-D02E-BAAD-CFC1-0FB206AED8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BBAE96-1514-A50B-3CC6-179B7AA2A22E}"/>
              </a:ext>
            </a:extLst>
          </p:cNvPr>
          <p:cNvSpPr>
            <a:spLocks noGrp="1"/>
          </p:cNvSpPr>
          <p:nvPr>
            <p:ph type="sldNum" sz="quarter" idx="5"/>
          </p:nvPr>
        </p:nvSpPr>
        <p:spPr/>
        <p:txBody>
          <a:bodyPr/>
          <a:lstStyle/>
          <a:p>
            <a:fld id="{EE698F89-4323-40BC-BE1A-84953DD8BBB4}" type="slidenum">
              <a:rPr lang="en-US" smtClean="0"/>
              <a:t>40</a:t>
            </a:fld>
            <a:endParaRPr lang="en-US"/>
          </a:p>
        </p:txBody>
      </p:sp>
    </p:spTree>
    <p:extLst>
      <p:ext uri="{BB962C8B-B14F-4D97-AF65-F5344CB8AC3E}">
        <p14:creationId xmlns:p14="http://schemas.microsoft.com/office/powerpoint/2010/main" val="585341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7280-60FB-6841-1303-1E95CD5F0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25430-7BD8-92D4-5CD4-4AD61DEAE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8DA06-CE84-C91D-1D2B-32EC5C6A4C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567200-EAF1-1831-D99F-23C57B30CC3D}"/>
              </a:ext>
            </a:extLst>
          </p:cNvPr>
          <p:cNvSpPr>
            <a:spLocks noGrp="1"/>
          </p:cNvSpPr>
          <p:nvPr>
            <p:ph type="sldNum" sz="quarter" idx="5"/>
          </p:nvPr>
        </p:nvSpPr>
        <p:spPr/>
        <p:txBody>
          <a:bodyPr/>
          <a:lstStyle/>
          <a:p>
            <a:fld id="{EE698F89-4323-40BC-BE1A-84953DD8BBB4}" type="slidenum">
              <a:rPr lang="en-US" smtClean="0"/>
              <a:t>41</a:t>
            </a:fld>
            <a:endParaRPr lang="en-US"/>
          </a:p>
        </p:txBody>
      </p:sp>
    </p:spTree>
    <p:extLst>
      <p:ext uri="{BB962C8B-B14F-4D97-AF65-F5344CB8AC3E}">
        <p14:creationId xmlns:p14="http://schemas.microsoft.com/office/powerpoint/2010/main" val="138314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A49C4-B41E-4D12-CB3F-A59A8C357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A667A-EE87-7CB6-6017-A812CAF1E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1A9BF-A843-0140-4EE0-D00B9477AA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B38FCF-A0A0-7B3B-C31D-CB9B0CAEF031}"/>
              </a:ext>
            </a:extLst>
          </p:cNvPr>
          <p:cNvSpPr>
            <a:spLocks noGrp="1"/>
          </p:cNvSpPr>
          <p:nvPr>
            <p:ph type="sldNum" sz="quarter" idx="5"/>
          </p:nvPr>
        </p:nvSpPr>
        <p:spPr/>
        <p:txBody>
          <a:bodyPr/>
          <a:lstStyle/>
          <a:p>
            <a:fld id="{EE698F89-4323-40BC-BE1A-84953DD8BBB4}" type="slidenum">
              <a:rPr lang="en-US" smtClean="0"/>
              <a:t>3</a:t>
            </a:fld>
            <a:endParaRPr lang="en-US"/>
          </a:p>
        </p:txBody>
      </p:sp>
    </p:spTree>
    <p:extLst>
      <p:ext uri="{BB962C8B-B14F-4D97-AF65-F5344CB8AC3E}">
        <p14:creationId xmlns:p14="http://schemas.microsoft.com/office/powerpoint/2010/main" val="278532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6CC41-7B60-E623-4560-E22C3A08A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FA744-2BC6-A8AC-77F1-2AEA43D1E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4D1C7-2BDA-AC86-C372-0CD06D64AD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B26D1A-37ED-43C0-F91C-5E6BE9D2494A}"/>
              </a:ext>
            </a:extLst>
          </p:cNvPr>
          <p:cNvSpPr>
            <a:spLocks noGrp="1"/>
          </p:cNvSpPr>
          <p:nvPr>
            <p:ph type="sldNum" sz="quarter" idx="5"/>
          </p:nvPr>
        </p:nvSpPr>
        <p:spPr/>
        <p:txBody>
          <a:bodyPr/>
          <a:lstStyle/>
          <a:p>
            <a:fld id="{EE698F89-4323-40BC-BE1A-84953DD8BBB4}" type="slidenum">
              <a:rPr lang="en-US" smtClean="0"/>
              <a:t>5</a:t>
            </a:fld>
            <a:endParaRPr lang="en-US"/>
          </a:p>
        </p:txBody>
      </p:sp>
    </p:spTree>
    <p:extLst>
      <p:ext uri="{BB962C8B-B14F-4D97-AF65-F5344CB8AC3E}">
        <p14:creationId xmlns:p14="http://schemas.microsoft.com/office/powerpoint/2010/main" val="229452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40D1D-D7D8-CB33-EAA9-BBBEA8EC4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E6B5C-FEE1-354A-E6C9-1CF5B4372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BA1E0-DC1C-4A1C-4C8C-AB99B1718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35DC96-882A-DE8C-6571-1B118045E1B8}"/>
              </a:ext>
            </a:extLst>
          </p:cNvPr>
          <p:cNvSpPr>
            <a:spLocks noGrp="1"/>
          </p:cNvSpPr>
          <p:nvPr>
            <p:ph type="sldNum" sz="quarter" idx="5"/>
          </p:nvPr>
        </p:nvSpPr>
        <p:spPr/>
        <p:txBody>
          <a:bodyPr/>
          <a:lstStyle/>
          <a:p>
            <a:fld id="{EE698F89-4323-40BC-BE1A-84953DD8BBB4}" type="slidenum">
              <a:rPr lang="en-US" smtClean="0"/>
              <a:t>7</a:t>
            </a:fld>
            <a:endParaRPr lang="en-US"/>
          </a:p>
        </p:txBody>
      </p:sp>
    </p:spTree>
    <p:extLst>
      <p:ext uri="{BB962C8B-B14F-4D97-AF65-F5344CB8AC3E}">
        <p14:creationId xmlns:p14="http://schemas.microsoft.com/office/powerpoint/2010/main" val="11852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ED8C-CCB2-4090-2A80-245D74804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5748F-C6F3-54C0-FCC2-2030A22DC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1D4F8-22A8-A62F-19C0-0B9B18B265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5DCFB6-D6E5-EC86-C407-00E24BC19BBF}"/>
              </a:ext>
            </a:extLst>
          </p:cNvPr>
          <p:cNvSpPr>
            <a:spLocks noGrp="1"/>
          </p:cNvSpPr>
          <p:nvPr>
            <p:ph type="sldNum" sz="quarter" idx="5"/>
          </p:nvPr>
        </p:nvSpPr>
        <p:spPr/>
        <p:txBody>
          <a:bodyPr/>
          <a:lstStyle/>
          <a:p>
            <a:fld id="{EE698F89-4323-40BC-BE1A-84953DD8BBB4}" type="slidenum">
              <a:rPr lang="en-US" smtClean="0"/>
              <a:t>9</a:t>
            </a:fld>
            <a:endParaRPr lang="en-US"/>
          </a:p>
        </p:txBody>
      </p:sp>
    </p:spTree>
    <p:extLst>
      <p:ext uri="{BB962C8B-B14F-4D97-AF65-F5344CB8AC3E}">
        <p14:creationId xmlns:p14="http://schemas.microsoft.com/office/powerpoint/2010/main" val="279796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6163C-529B-EF9D-4AB1-32AB1A59E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E6A24-0BE7-850F-7B75-E48BBA0D3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DA7DD4-C061-1F59-5354-3AD967E70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7623F-55EA-1C9A-789D-BA7E3FE025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98F89-4323-40BC-BE1A-84953DD8BB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9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E42D-F17E-CE82-9CA3-EDD555AC7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0200A-4666-BD5F-5AA7-C04073BA3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5B180-8B93-6440-F14B-28BAAA9B7E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3E588D-647D-74BC-47F3-7B0421A8E300}"/>
              </a:ext>
            </a:extLst>
          </p:cNvPr>
          <p:cNvSpPr>
            <a:spLocks noGrp="1"/>
          </p:cNvSpPr>
          <p:nvPr>
            <p:ph type="sldNum" sz="quarter" idx="5"/>
          </p:nvPr>
        </p:nvSpPr>
        <p:spPr/>
        <p:txBody>
          <a:bodyPr/>
          <a:lstStyle/>
          <a:p>
            <a:fld id="{EE698F89-4323-40BC-BE1A-84953DD8BBB4}" type="slidenum">
              <a:rPr lang="en-US" smtClean="0"/>
              <a:t>14</a:t>
            </a:fld>
            <a:endParaRPr lang="en-US"/>
          </a:p>
        </p:txBody>
      </p:sp>
    </p:spTree>
    <p:extLst>
      <p:ext uri="{BB962C8B-B14F-4D97-AF65-F5344CB8AC3E}">
        <p14:creationId xmlns:p14="http://schemas.microsoft.com/office/powerpoint/2010/main" val="117820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C43E6-0469-F60C-9E04-7F13C8321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49225-E89F-D68A-8C9D-FE47D4A7F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CD45B-A4CA-9078-B019-EC57F131CA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316D9D-4AB4-5A6A-7AD7-724B9F6B9356}"/>
              </a:ext>
            </a:extLst>
          </p:cNvPr>
          <p:cNvSpPr>
            <a:spLocks noGrp="1"/>
          </p:cNvSpPr>
          <p:nvPr>
            <p:ph type="sldNum" sz="quarter" idx="5"/>
          </p:nvPr>
        </p:nvSpPr>
        <p:spPr/>
        <p:txBody>
          <a:bodyPr/>
          <a:lstStyle/>
          <a:p>
            <a:fld id="{EE698F89-4323-40BC-BE1A-84953DD8BBB4}" type="slidenum">
              <a:rPr lang="en-US" smtClean="0"/>
              <a:t>15</a:t>
            </a:fld>
            <a:endParaRPr lang="en-US"/>
          </a:p>
        </p:txBody>
      </p:sp>
    </p:spTree>
    <p:extLst>
      <p:ext uri="{BB962C8B-B14F-4D97-AF65-F5344CB8AC3E}">
        <p14:creationId xmlns:p14="http://schemas.microsoft.com/office/powerpoint/2010/main" val="76771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415637" y="992767"/>
            <a:ext cx="11361559" cy="27369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p19"/>
          <p:cNvSpPr txBox="1">
            <a:spLocks noGrp="1"/>
          </p:cNvSpPr>
          <p:nvPr>
            <p:ph type="subTitle" idx="1"/>
          </p:nvPr>
        </p:nvSpPr>
        <p:spPr>
          <a:xfrm>
            <a:off x="415626" y="3778833"/>
            <a:ext cx="11361559" cy="10569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4" name="Google Shape;12;p19">
            <a:extLst>
              <a:ext uri="{FF2B5EF4-FFF2-40B4-BE49-F238E27FC236}">
                <a16:creationId xmlns:a16="http://schemas.microsoft.com/office/drawing/2014/main" id="{B11D06FB-8C12-4435-BB1E-CCAAA692A644}"/>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06068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IVB Director’s Report to SAGE</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94815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415626" y="740800"/>
            <a:ext cx="3744375" cy="1007700"/>
          </a:xfrm>
          <a:prstGeom prst="rect">
            <a:avLst/>
          </a:prstGeom>
          <a:noFill/>
          <a:ln>
            <a:noFill/>
          </a:ln>
        </p:spPr>
        <p:txBody>
          <a:bodyPr spcFirstLastPara="1" wrap="square" lIns="121875" tIns="121875" rIns="121875" bIns="121875"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4" name="Google Shape;24;p22"/>
          <p:cNvSpPr txBox="1">
            <a:spLocks noGrp="1"/>
          </p:cNvSpPr>
          <p:nvPr>
            <p:ph type="body" idx="1"/>
          </p:nvPr>
        </p:nvSpPr>
        <p:spPr>
          <a:xfrm>
            <a:off x="415626" y="1852800"/>
            <a:ext cx="3744375" cy="4239300"/>
          </a:xfrm>
          <a:prstGeom prst="rect">
            <a:avLst/>
          </a:prstGeom>
          <a:noFill/>
          <a:ln>
            <a:noFill/>
          </a:ln>
        </p:spPr>
        <p:txBody>
          <a:bodyPr spcFirstLastPara="1" wrap="square" lIns="121875" tIns="121875" rIns="121875" bIns="12187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5" name="Google Shape;25;p22"/>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66609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653708" y="600200"/>
            <a:ext cx="8491011" cy="5454300"/>
          </a:xfrm>
          <a:prstGeom prst="rect">
            <a:avLst/>
          </a:prstGeom>
          <a:noFill/>
          <a:ln>
            <a:noFill/>
          </a:ln>
        </p:spPr>
        <p:txBody>
          <a:bodyPr spcFirstLastPara="1" wrap="square" lIns="121875" tIns="121875" rIns="121875" bIns="121875"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28" name="Google Shape;28;p23"/>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95234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24"/>
          <p:cNvSpPr/>
          <p:nvPr/>
        </p:nvSpPr>
        <p:spPr>
          <a:xfrm>
            <a:off x="6096387" y="-167"/>
            <a:ext cx="6096388" cy="68580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p:txBody>
      </p:sp>
      <p:sp>
        <p:nvSpPr>
          <p:cNvPr id="31" name="Google Shape;31;p24"/>
          <p:cNvSpPr txBox="1">
            <a:spLocks noGrp="1"/>
          </p:cNvSpPr>
          <p:nvPr>
            <p:ph type="title"/>
          </p:nvPr>
        </p:nvSpPr>
        <p:spPr>
          <a:xfrm>
            <a:off x="354022" y="1644233"/>
            <a:ext cx="5393905" cy="19764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32" name="Google Shape;32;p24"/>
          <p:cNvSpPr txBox="1">
            <a:spLocks noGrp="1"/>
          </p:cNvSpPr>
          <p:nvPr>
            <p:ph type="subTitle" idx="1"/>
          </p:nvPr>
        </p:nvSpPr>
        <p:spPr>
          <a:xfrm>
            <a:off x="354022" y="3737433"/>
            <a:ext cx="5393905" cy="16467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3" name="Google Shape;33;p24"/>
          <p:cNvSpPr txBox="1">
            <a:spLocks noGrp="1"/>
          </p:cNvSpPr>
          <p:nvPr>
            <p:ph type="body" idx="2"/>
          </p:nvPr>
        </p:nvSpPr>
        <p:spPr>
          <a:xfrm>
            <a:off x="6586419" y="965433"/>
            <a:ext cx="5116332" cy="4926900"/>
          </a:xfrm>
          <a:prstGeom prst="rect">
            <a:avLst/>
          </a:prstGeom>
          <a:noFill/>
          <a:ln>
            <a:noFill/>
          </a:ln>
        </p:spPr>
        <p:txBody>
          <a:bodyPr spcFirstLastPara="1" wrap="square" lIns="121875" tIns="121875" rIns="121875" bIns="121875"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p24"/>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57455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25"/>
          <p:cNvSpPr txBox="1">
            <a:spLocks noGrp="1"/>
          </p:cNvSpPr>
          <p:nvPr>
            <p:ph type="body" idx="1"/>
          </p:nvPr>
        </p:nvSpPr>
        <p:spPr>
          <a:xfrm>
            <a:off x="415626" y="5640767"/>
            <a:ext cx="7998883" cy="806700"/>
          </a:xfrm>
          <a:prstGeom prst="rect">
            <a:avLst/>
          </a:prstGeom>
          <a:noFill/>
          <a:ln>
            <a:noFill/>
          </a:ln>
        </p:spPr>
        <p:txBody>
          <a:bodyPr spcFirstLastPara="1" wrap="square" lIns="121875" tIns="121875" rIns="121875" bIns="121875"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37" name="Google Shape;37;p25"/>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4053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26"/>
          <p:cNvSpPr txBox="1">
            <a:spLocks noGrp="1"/>
          </p:cNvSpPr>
          <p:nvPr>
            <p:ph type="title" hasCustomPrompt="1"/>
          </p:nvPr>
        </p:nvSpPr>
        <p:spPr>
          <a:xfrm>
            <a:off x="415626" y="1474833"/>
            <a:ext cx="11361559" cy="26181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0" name="Google Shape;40;p26"/>
          <p:cNvSpPr txBox="1">
            <a:spLocks noGrp="1"/>
          </p:cNvSpPr>
          <p:nvPr>
            <p:ph type="body" idx="1"/>
          </p:nvPr>
        </p:nvSpPr>
        <p:spPr>
          <a:xfrm>
            <a:off x="415626" y="4202967"/>
            <a:ext cx="11361559" cy="1734300"/>
          </a:xfrm>
          <a:prstGeom prst="rect">
            <a:avLst/>
          </a:prstGeom>
          <a:noFill/>
          <a:ln>
            <a:noFill/>
          </a:ln>
        </p:spPr>
        <p:txBody>
          <a:bodyPr spcFirstLastPara="1" wrap="square" lIns="121875" tIns="121875" rIns="121875" bIns="121875"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41" name="Google Shape;41;p26"/>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5822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e42d34dc66_9_103"/>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16163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50F1-7ED3-0BC7-2CCA-ACC195A8E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A1691-BA80-743C-B718-9AD5145B1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D9DB0-1F10-10A2-B165-00713759B8B9}"/>
              </a:ext>
            </a:extLst>
          </p:cNvPr>
          <p:cNvSpPr>
            <a:spLocks noGrp="1"/>
          </p:cNvSpPr>
          <p:nvPr>
            <p:ph type="dt" sz="half" idx="10"/>
          </p:nvPr>
        </p:nvSpPr>
        <p:spPr/>
        <p:txBody>
          <a:bodyPr/>
          <a:lstStyle/>
          <a:p>
            <a:fld id="{04164A85-F487-4DAE-8832-725338EDF46B}" type="datetimeFigureOut">
              <a:rPr lang="en-US" smtClean="0"/>
              <a:t>1/29/2026</a:t>
            </a:fld>
            <a:endParaRPr lang="en-US"/>
          </a:p>
        </p:txBody>
      </p:sp>
      <p:sp>
        <p:nvSpPr>
          <p:cNvPr id="5" name="Footer Placeholder 4">
            <a:extLst>
              <a:ext uri="{FF2B5EF4-FFF2-40B4-BE49-F238E27FC236}">
                <a16:creationId xmlns:a16="http://schemas.microsoft.com/office/drawing/2014/main" id="{94796652-4A90-CAE5-42C6-9C53AC27A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7E860-C4EB-E773-C66C-EA1A37798951}"/>
              </a:ext>
            </a:extLst>
          </p:cNvPr>
          <p:cNvSpPr>
            <a:spLocks noGrp="1"/>
          </p:cNvSpPr>
          <p:nvPr>
            <p:ph type="sldNum" sz="quarter" idx="12"/>
          </p:nvPr>
        </p:nvSpPr>
        <p:spPr/>
        <p:txBody>
          <a:bodyPr/>
          <a:lstStyle/>
          <a:p>
            <a:fld id="{F16F2F99-6DAD-47CE-BB68-4661152F17BD}" type="slidenum">
              <a:rPr lang="en-US" smtClean="0"/>
              <a:t>‹#›</a:t>
            </a:fld>
            <a:endParaRPr lang="en-US"/>
          </a:p>
        </p:txBody>
      </p:sp>
    </p:spTree>
    <p:extLst>
      <p:ext uri="{BB962C8B-B14F-4D97-AF65-F5344CB8AC3E}">
        <p14:creationId xmlns:p14="http://schemas.microsoft.com/office/powerpoint/2010/main" val="86282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p20"/>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 name="Google Shape;16;p20"/>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9124548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dirty="0"/>
          </a:p>
        </p:txBody>
      </p:sp>
      <p:sp>
        <p:nvSpPr>
          <p:cNvPr id="7" name="Google Shape;7;p18"/>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dirty="0"/>
          </a:p>
        </p:txBody>
      </p:sp>
      <p:sp>
        <p:nvSpPr>
          <p:cNvPr id="8" name="Google Shape;8;p18"/>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470524825"/>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STXinwei" panose="020B0503020204020204"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Lato" panose="020F050202020403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1.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1.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2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sv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8.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 Id="rId9" Type="http://schemas.openxmlformats.org/officeDocument/2006/relationships/image" Target="../media/image74.sv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51.sv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37.xml.rels><?xml version="1.0" encoding="UTF-8" standalone="yes"?>
<Relationships xmlns="http://schemas.openxmlformats.org/package/2006/relationships"><Relationship Id="rId3" Type="http://schemas.openxmlformats.org/officeDocument/2006/relationships/hyperlink" Target="https://knowledgehub.health.gov.za/system/files/2023-11/KH%20webinar%20Session%201%20PCV%20-%20final%20%281%29.pdf"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hyperlink" Target="https://www.who.int/publications/i/item/who-wer-10023-219-23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a:extLst>
            <a:ext uri="{FF2B5EF4-FFF2-40B4-BE49-F238E27FC236}">
              <a16:creationId xmlns:a16="http://schemas.microsoft.com/office/drawing/2014/main" id="{FCA00398-05A3-8008-1E44-5C5BCC221D4C}"/>
            </a:ext>
          </a:extLst>
        </p:cNvPr>
        <p:cNvGrpSpPr/>
        <p:nvPr/>
      </p:nvGrpSpPr>
      <p:grpSpPr>
        <a:xfrm>
          <a:off x="0" y="0"/>
          <a:ext cx="0" cy="0"/>
          <a:chOff x="0" y="0"/>
          <a:chExt cx="0" cy="0"/>
        </a:xfrm>
      </p:grpSpPr>
      <p:sp>
        <p:nvSpPr>
          <p:cNvPr id="5" name="Google Shape;47;p1">
            <a:extLst>
              <a:ext uri="{FF2B5EF4-FFF2-40B4-BE49-F238E27FC236}">
                <a16:creationId xmlns:a16="http://schemas.microsoft.com/office/drawing/2014/main" id="{F0B40A70-A3BE-4EF3-2505-C4B9E87EFFA4}"/>
              </a:ext>
            </a:extLst>
          </p:cNvPr>
          <p:cNvSpPr txBox="1"/>
          <p:nvPr/>
        </p:nvSpPr>
        <p:spPr>
          <a:xfrm>
            <a:off x="2752725" y="1538000"/>
            <a:ext cx="9180963" cy="2091600"/>
          </a:xfrm>
          <a:prstGeom prst="rect">
            <a:avLst/>
          </a:prstGeom>
          <a:noFill/>
          <a:ln>
            <a:noFill/>
          </a:ln>
        </p:spPr>
        <p:txBody>
          <a:bodyPr spcFirstLastPara="1" wrap="square" lIns="0" tIns="0" rIns="0" bIns="0" anchor="t" anchorCtr="0">
            <a:noAutofit/>
          </a:bodyPr>
          <a:lstStyle/>
          <a:p>
            <a:pPr>
              <a:buClr>
                <a:srgbClr val="000000"/>
              </a:buClr>
              <a:buSzPts val="3200"/>
            </a:pPr>
            <a:r>
              <a:rPr lang="en-US" sz="3200" b="1" noProof="0">
                <a:solidFill>
                  <a:srgbClr val="0F5D61"/>
                </a:solidFill>
                <a:latin typeface="Lato" panose="020F0502020204030203" pitchFamily="34" charset="0"/>
                <a:ea typeface="Times New Roman"/>
                <a:cs typeface="Times New Roman"/>
                <a:sym typeface="Times New Roman"/>
              </a:rPr>
              <a:t>VPOP </a:t>
            </a:r>
            <a:r>
              <a:rPr lang="en-US" sz="3200" b="1" noProof="0" dirty="0">
                <a:solidFill>
                  <a:srgbClr val="0F5D61"/>
                </a:solidFill>
                <a:latin typeface="Lato" panose="020F0502020204030203" pitchFamily="34" charset="0"/>
                <a:ea typeface="Times New Roman"/>
                <a:cs typeface="Times New Roman"/>
                <a:sym typeface="Times New Roman"/>
              </a:rPr>
              <a:t>– Introductory module</a:t>
            </a:r>
          </a:p>
          <a:p>
            <a:pPr>
              <a:buClr>
                <a:srgbClr val="000000"/>
              </a:buClr>
              <a:buSzPts val="3200"/>
            </a:pPr>
            <a:endParaRPr lang="en-US" sz="1400" noProof="0" dirty="0">
              <a:solidFill>
                <a:srgbClr val="0F5D61"/>
              </a:solidFill>
              <a:latin typeface="Lato" panose="020F0502020204030203" pitchFamily="34" charset="0"/>
              <a:ea typeface="Arial"/>
              <a:cs typeface="Arial"/>
              <a:sym typeface="Arial"/>
            </a:endParaRPr>
          </a:p>
        </p:txBody>
      </p:sp>
      <p:sp>
        <p:nvSpPr>
          <p:cNvPr id="48" name="Google Shape;48;p1">
            <a:extLst>
              <a:ext uri="{FF2B5EF4-FFF2-40B4-BE49-F238E27FC236}">
                <a16:creationId xmlns:a16="http://schemas.microsoft.com/office/drawing/2014/main" id="{B5304A40-F3EB-F436-680E-C03B2146147A}"/>
              </a:ext>
            </a:extLst>
          </p:cNvPr>
          <p:cNvSpPr/>
          <p:nvPr/>
        </p:nvSpPr>
        <p:spPr>
          <a:xfrm>
            <a:off x="2099363" y="1516400"/>
            <a:ext cx="373500" cy="1867200"/>
          </a:xfrm>
          <a:prstGeom prst="rect">
            <a:avLst/>
          </a:prstGeom>
          <a:solidFill>
            <a:srgbClr val="0F5D61"/>
          </a:solidFill>
          <a:ln>
            <a:noFill/>
          </a:ln>
        </p:spPr>
        <p:txBody>
          <a:bodyPr spcFirstLastPara="1" wrap="square" lIns="91425" tIns="91425" rIns="91425" bIns="91425" anchor="ctr" anchorCtr="0">
            <a:noAutofit/>
          </a:bodyPr>
          <a:lstStyle/>
          <a:p>
            <a:pPr>
              <a:buClr>
                <a:srgbClr val="000000"/>
              </a:buClr>
              <a:buSzPts val="1400"/>
            </a:pPr>
            <a:endParaRPr lang="en-US" sz="1400" noProof="0" dirty="0">
              <a:solidFill>
                <a:srgbClr val="000000"/>
              </a:solidFill>
              <a:latin typeface="Times New Roman"/>
              <a:ea typeface="Times New Roman"/>
              <a:cs typeface="Times New Roman"/>
              <a:sym typeface="Times New Roman"/>
            </a:endParaRPr>
          </a:p>
        </p:txBody>
      </p:sp>
      <p:pic>
        <p:nvPicPr>
          <p:cNvPr id="4" name="Picture 3" descr="A zebra with text on it&#10;&#10;Description automatically generated">
            <a:extLst>
              <a:ext uri="{FF2B5EF4-FFF2-40B4-BE49-F238E27FC236}">
                <a16:creationId xmlns:a16="http://schemas.microsoft.com/office/drawing/2014/main" id="{608A06CB-0936-4A16-68C2-BF5EA211B24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112" t="32500" r="24112" b="32500"/>
          <a:stretch/>
        </p:blipFill>
        <p:spPr>
          <a:xfrm>
            <a:off x="8671133" y="4760121"/>
            <a:ext cx="2683865" cy="1119757"/>
          </a:xfrm>
          <a:prstGeom prst="rect">
            <a:avLst/>
          </a:prstGeom>
        </p:spPr>
      </p:pic>
      <p:pic>
        <p:nvPicPr>
          <p:cNvPr id="1026" name="Picture 2">
            <a:extLst>
              <a:ext uri="{FF2B5EF4-FFF2-40B4-BE49-F238E27FC236}">
                <a16:creationId xmlns:a16="http://schemas.microsoft.com/office/drawing/2014/main" id="{992DC026-995B-E52E-F992-A0F37962B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599" y="4988333"/>
            <a:ext cx="2653335" cy="663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75157EB-6821-E052-A158-8AB245396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557" y="4482367"/>
            <a:ext cx="1450351" cy="1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3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4F507-EF37-2C0A-1825-FC6527AE969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368D8F83-54ED-B631-EA36-768E8221C260}"/>
              </a:ext>
            </a:extLst>
          </p:cNvPr>
          <p:cNvSpPr/>
          <p:nvPr/>
        </p:nvSpPr>
        <p:spPr>
          <a:xfrm>
            <a:off x="7108363" y="2132302"/>
            <a:ext cx="4443822" cy="4085315"/>
          </a:xfrm>
          <a:prstGeom prst="rect">
            <a:avLst/>
          </a:prstGeom>
          <a:solidFill>
            <a:srgbClr val="87AEB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14" name="Rectangle 13">
            <a:extLst>
              <a:ext uri="{FF2B5EF4-FFF2-40B4-BE49-F238E27FC236}">
                <a16:creationId xmlns:a16="http://schemas.microsoft.com/office/drawing/2014/main" id="{2D5CFA37-4A23-7EE3-DA6F-00ECC5B4D6BD}"/>
              </a:ext>
            </a:extLst>
          </p:cNvPr>
          <p:cNvSpPr/>
          <p:nvPr/>
        </p:nvSpPr>
        <p:spPr>
          <a:xfrm>
            <a:off x="2251664" y="2132303"/>
            <a:ext cx="4443822" cy="4085315"/>
          </a:xfrm>
          <a:prstGeom prst="rect">
            <a:avLst/>
          </a:prstGeom>
          <a:solidFill>
            <a:srgbClr val="F7D56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graphicFrame>
        <p:nvGraphicFramePr>
          <p:cNvPr id="4" name="Table 3">
            <a:extLst>
              <a:ext uri="{FF2B5EF4-FFF2-40B4-BE49-F238E27FC236}">
                <a16:creationId xmlns:a16="http://schemas.microsoft.com/office/drawing/2014/main" id="{80BC338F-B025-B058-5513-5F5F01CACB04}"/>
              </a:ext>
            </a:extLst>
          </p:cNvPr>
          <p:cNvGraphicFramePr>
            <a:graphicFrameLocks noGrp="1"/>
          </p:cNvGraphicFramePr>
          <p:nvPr>
            <p:extLst>
              <p:ext uri="{D42A27DB-BD31-4B8C-83A1-F6EECF244321}">
                <p14:modId xmlns:p14="http://schemas.microsoft.com/office/powerpoint/2010/main" val="86334209"/>
              </p:ext>
            </p:extLst>
          </p:nvPr>
        </p:nvGraphicFramePr>
        <p:xfrm>
          <a:off x="413832" y="2132303"/>
          <a:ext cx="11313323" cy="4210129"/>
        </p:xfrm>
        <a:graphic>
          <a:graphicData uri="http://schemas.openxmlformats.org/drawingml/2006/table">
            <a:tbl>
              <a:tblPr firstRow="1" bandRow="1">
                <a:tableStyleId>{93296810-A885-4BE3-A3E7-6D5BEEA58F35}</a:tableStyleId>
              </a:tblPr>
              <a:tblGrid>
                <a:gridCol w="1810519">
                  <a:extLst>
                    <a:ext uri="{9D8B030D-6E8A-4147-A177-3AD203B41FA5}">
                      <a16:colId xmlns:a16="http://schemas.microsoft.com/office/drawing/2014/main" val="4045988990"/>
                    </a:ext>
                  </a:extLst>
                </a:gridCol>
                <a:gridCol w="4833776">
                  <a:extLst>
                    <a:ext uri="{9D8B030D-6E8A-4147-A177-3AD203B41FA5}">
                      <a16:colId xmlns:a16="http://schemas.microsoft.com/office/drawing/2014/main" val="2827475001"/>
                    </a:ext>
                  </a:extLst>
                </a:gridCol>
                <a:gridCol w="4669028">
                  <a:extLst>
                    <a:ext uri="{9D8B030D-6E8A-4147-A177-3AD203B41FA5}">
                      <a16:colId xmlns:a16="http://schemas.microsoft.com/office/drawing/2014/main" val="3415766420"/>
                    </a:ext>
                  </a:extLst>
                </a:gridCol>
              </a:tblGrid>
              <a:tr h="598680">
                <a:tc>
                  <a:txBody>
                    <a:bodyPr/>
                    <a:lstStyle/>
                    <a:p>
                      <a:r>
                        <a:rPr lang="en-US" b="0" noProof="0" dirty="0">
                          <a:solidFill>
                            <a:schemeClr val="tx1">
                              <a:lumMod val="50000"/>
                            </a:schemeClr>
                          </a:solidFill>
                        </a:rPr>
                        <a:t>What does it cover?</a:t>
                      </a:r>
                    </a:p>
                  </a:txBody>
                  <a:tcPr marL="92354" marR="92354">
                    <a:lnL w="12700" cmpd="sng">
                      <a:noFill/>
                    </a:lnL>
                    <a:lnR w="6350" cap="flat" cmpd="sng" algn="ctr">
                      <a:noFill/>
                      <a:prstDash val="sysDash"/>
                      <a:round/>
                      <a:headEnd type="none" w="med" len="med"/>
                      <a:tailEnd type="none" w="med" len="med"/>
                    </a:lnR>
                    <a:lnT w="12700" cmpd="sng">
                      <a:noFill/>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noProof="0" dirty="0">
                          <a:solidFill>
                            <a:schemeClr val="tx1">
                              <a:lumMod val="50000"/>
                            </a:schemeClr>
                          </a:solidFill>
                        </a:rPr>
                        <a:t>Reviewing products, schedule, targets, presentation, use/administration, serogroup coverage</a:t>
                      </a:r>
                    </a:p>
                  </a:txBody>
                  <a:tcPr marL="92354" marR="92354">
                    <a:lnL w="6350" cap="flat" cmpd="sng" algn="ctr">
                      <a:noFill/>
                      <a:prstDash val="sysDash"/>
                      <a:round/>
                      <a:headEnd type="none" w="med" len="med"/>
                      <a:tailEnd type="none" w="med" len="med"/>
                    </a:lnL>
                    <a:lnR w="6350" cap="flat" cmpd="sng" algn="ctr">
                      <a:noFill/>
                      <a:prstDash val="sysDash"/>
                      <a:round/>
                      <a:headEnd type="none" w="med" len="med"/>
                      <a:tailEnd type="none" w="med" len="med"/>
                    </a:lnR>
                    <a:lnT w="12700" cmpd="sng">
                      <a:noFill/>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noProof="0" dirty="0">
                          <a:solidFill>
                            <a:schemeClr val="tx1">
                              <a:lumMod val="50000"/>
                            </a:schemeClr>
                          </a:solidFill>
                        </a:rPr>
                        <a:t>Prioritizing and sequencing vaccines (antigens) to be added to the routine immunization schedule</a:t>
                      </a:r>
                    </a:p>
                  </a:txBody>
                  <a:tcPr marL="92354" marR="436320">
                    <a:lnL w="6350" cap="flat" cmpd="sng" algn="ctr">
                      <a:noFill/>
                      <a:prstDash val="sysDash"/>
                      <a:round/>
                      <a:headEnd type="none" w="med" len="med"/>
                      <a:tailEnd type="none" w="med" len="med"/>
                    </a:lnL>
                    <a:lnR w="12700" cmpd="sng">
                      <a:noFill/>
                    </a:lnR>
                    <a:lnT w="12700" cmpd="sng">
                      <a:noFill/>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414476"/>
                  </a:ext>
                </a:extLst>
              </a:tr>
              <a:tr h="598680">
                <a:tc>
                  <a:txBody>
                    <a:bodyPr/>
                    <a:lstStyle/>
                    <a:p>
                      <a:r>
                        <a:rPr lang="en-US" b="0" noProof="0" dirty="0">
                          <a:solidFill>
                            <a:schemeClr val="tx1">
                              <a:lumMod val="50000"/>
                            </a:schemeClr>
                          </a:solidFill>
                        </a:rPr>
                        <a:t>What is </a:t>
                      </a:r>
                      <a:r>
                        <a:rPr lang="en-US" b="1" u="sng" noProof="0" dirty="0">
                          <a:solidFill>
                            <a:schemeClr val="tx1">
                              <a:lumMod val="50000"/>
                            </a:schemeClr>
                          </a:solidFill>
                        </a:rPr>
                        <a:t>not </a:t>
                      </a:r>
                      <a:r>
                        <a:rPr lang="en-US" b="0" noProof="0" dirty="0">
                          <a:solidFill>
                            <a:schemeClr val="tx1">
                              <a:lumMod val="50000"/>
                            </a:schemeClr>
                          </a:solidFill>
                        </a:rPr>
                        <a:t>included?</a:t>
                      </a:r>
                    </a:p>
                  </a:txBody>
                  <a:tcPr marL="92354" marR="92354">
                    <a:lnL w="12700" cmpd="sng">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noProof="0" dirty="0">
                          <a:solidFill>
                            <a:schemeClr val="tx1">
                              <a:lumMod val="50000"/>
                            </a:schemeClr>
                          </a:solidFill>
                        </a:rPr>
                        <a:t>Trade-offs of delivery modes (campaign vs. routine)</a:t>
                      </a:r>
                    </a:p>
                  </a:txBody>
                  <a:tcPr marL="92354" marR="92354">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noProof="0" dirty="0">
                          <a:solidFill>
                            <a:schemeClr val="tx1">
                              <a:lumMod val="50000"/>
                            </a:schemeClr>
                          </a:solidFill>
                        </a:rPr>
                        <a:t>Campaign-only vaccine introductions</a:t>
                      </a:r>
                    </a:p>
                  </a:txBody>
                  <a:tcPr marL="92354" marR="436320">
                    <a:lnL w="6350" cap="flat" cmpd="sng" algn="ctr">
                      <a:noFill/>
                      <a:prstDash val="sysDash"/>
                      <a:round/>
                      <a:headEnd type="none" w="med" len="med"/>
                      <a:tailEnd type="none" w="med" len="med"/>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200233"/>
                  </a:ext>
                </a:extLst>
              </a:tr>
              <a:tr h="1815409">
                <a:tc>
                  <a:txBody>
                    <a:bodyPr/>
                    <a:lstStyle/>
                    <a:p>
                      <a:r>
                        <a:rPr lang="en-US" b="0" noProof="0" dirty="0">
                          <a:solidFill>
                            <a:schemeClr val="tx1">
                              <a:lumMod val="50000"/>
                            </a:schemeClr>
                          </a:solidFill>
                        </a:rPr>
                        <a:t>What are the expected benefits?</a:t>
                      </a:r>
                    </a:p>
                  </a:txBody>
                  <a:tcPr marL="92354" marR="92354">
                    <a:lnL w="12700" cmpd="sng">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noProof="0" dirty="0">
                          <a:solidFill>
                            <a:schemeClr val="tx1">
                              <a:lumMod val="50000"/>
                            </a:schemeClr>
                          </a:solidFill>
                        </a:rPr>
                        <a:t>Programmatic improvement (coverage, vaccine wastage, cold chain, patient/HR experience)</a:t>
                      </a:r>
                    </a:p>
                    <a:p>
                      <a:pPr marL="285750" indent="-285750">
                        <a:buFont typeface="Arial" panose="020B0604020202020204" pitchFamily="34" charset="0"/>
                        <a:buChar char="•"/>
                      </a:pPr>
                      <a:r>
                        <a:rPr lang="en-US" b="0" noProof="0" dirty="0">
                          <a:solidFill>
                            <a:schemeClr val="tx1">
                              <a:lumMod val="50000"/>
                            </a:schemeClr>
                          </a:solidFill>
                        </a:rPr>
                        <a:t>Program cost aligned with fiscal space and optimized value for money (allowing for potential reinvestment)</a:t>
                      </a:r>
                    </a:p>
                    <a:p>
                      <a:pPr marL="285750" indent="-285750">
                        <a:buFont typeface="Arial" panose="020B0604020202020204" pitchFamily="34" charset="0"/>
                        <a:buChar char="•"/>
                      </a:pPr>
                      <a:r>
                        <a:rPr lang="en-US" b="0" noProof="0" dirty="0">
                          <a:solidFill>
                            <a:schemeClr val="tx1">
                              <a:lumMod val="50000"/>
                            </a:schemeClr>
                          </a:solidFill>
                        </a:rPr>
                        <a:t>Inform strategic planning</a:t>
                      </a:r>
                    </a:p>
                    <a:p>
                      <a:pPr marL="285750" indent="-285750">
                        <a:buFont typeface="Arial" panose="020B0604020202020204" pitchFamily="34" charset="0"/>
                        <a:buChar char="•"/>
                      </a:pPr>
                      <a:r>
                        <a:rPr lang="en-US" b="0" noProof="0" dirty="0">
                          <a:solidFill>
                            <a:schemeClr val="tx1">
                              <a:lumMod val="50000"/>
                            </a:schemeClr>
                          </a:solidFill>
                        </a:rPr>
                        <a:t>Secured and sustainable access to vaccine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0" noProof="0" dirty="0">
                          <a:solidFill>
                            <a:schemeClr val="tx1">
                              <a:lumMod val="50000"/>
                            </a:schemeClr>
                          </a:solidFill>
                        </a:rPr>
                        <a:t>Better disease control</a:t>
                      </a:r>
                    </a:p>
                  </a:txBody>
                  <a:tcPr marL="92354" marR="92354">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rtl="0">
                        <a:buFont typeface="Arial" panose="020B0604020202020204" pitchFamily="34" charset="0"/>
                        <a:buChar char="•"/>
                      </a:pPr>
                      <a:r>
                        <a:rPr lang="en-US" b="0" noProof="0" dirty="0">
                          <a:solidFill>
                            <a:schemeClr val="tx1">
                              <a:lumMod val="50000"/>
                            </a:schemeClr>
                          </a:solidFill>
                        </a:rPr>
                        <a:t>Adequation of immunization program to country context, priorities and national goals</a:t>
                      </a:r>
                    </a:p>
                    <a:p>
                      <a:pPr marL="285750" indent="-285750">
                        <a:buFont typeface="Arial" panose="020B0604020202020204" pitchFamily="34" charset="0"/>
                        <a:buChar char="•"/>
                      </a:pPr>
                      <a:r>
                        <a:rPr lang="en-US" b="0" noProof="0" dirty="0">
                          <a:solidFill>
                            <a:schemeClr val="tx1">
                              <a:lumMod val="50000"/>
                            </a:schemeClr>
                          </a:solidFill>
                        </a:rPr>
                        <a:t>Maximized health impact</a:t>
                      </a:r>
                    </a:p>
                    <a:p>
                      <a:pPr marL="285750" indent="-285750">
                        <a:buFont typeface="Arial" panose="020B0604020202020204" pitchFamily="34" charset="0"/>
                        <a:buChar char="•"/>
                      </a:pPr>
                      <a:r>
                        <a:rPr lang="en-US" b="0" noProof="0" dirty="0">
                          <a:solidFill>
                            <a:schemeClr val="tx1">
                              <a:lumMod val="50000"/>
                            </a:schemeClr>
                          </a:solidFill>
                        </a:rPr>
                        <a:t>Improved planning and coordination (realistic introduction pace)</a:t>
                      </a:r>
                    </a:p>
                    <a:p>
                      <a:pPr marL="285750" indent="-285750">
                        <a:buFont typeface="Arial" panose="020B0604020202020204" pitchFamily="34" charset="0"/>
                        <a:buChar char="•"/>
                      </a:pPr>
                      <a:r>
                        <a:rPr lang="en-US" b="0" noProof="0" dirty="0">
                          <a:solidFill>
                            <a:schemeClr val="tx1">
                              <a:lumMod val="50000"/>
                            </a:schemeClr>
                          </a:solidFill>
                        </a:rPr>
                        <a:t>Early alignment on financial and supply implications to guarantee feasibility</a:t>
                      </a:r>
                    </a:p>
                  </a:txBody>
                  <a:tcPr marL="92354" marR="436320">
                    <a:lnL w="6350" cap="flat" cmpd="sng" algn="ctr">
                      <a:noFill/>
                      <a:prstDash val="sysDash"/>
                      <a:round/>
                      <a:headEnd type="none" w="med" len="med"/>
                      <a:tailEnd type="none" w="med" len="med"/>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524643"/>
                  </a:ext>
                </a:extLst>
              </a:tr>
              <a:tr h="598680">
                <a:tc>
                  <a:txBody>
                    <a:bodyPr/>
                    <a:lstStyle/>
                    <a:p>
                      <a:r>
                        <a:rPr lang="en-US" b="0" noProof="0" dirty="0">
                          <a:solidFill>
                            <a:schemeClr val="tx1">
                              <a:lumMod val="50000"/>
                            </a:schemeClr>
                          </a:solidFill>
                        </a:rPr>
                        <a:t>Who should do it?</a:t>
                      </a:r>
                    </a:p>
                  </a:txBody>
                  <a:tcPr marL="92354" marR="92354">
                    <a:lnL w="12700" cmpd="sng">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noProof="0" dirty="0">
                          <a:solidFill>
                            <a:schemeClr val="tx1">
                              <a:lumMod val="50000"/>
                            </a:schemeClr>
                          </a:solidFill>
                        </a:rPr>
                        <a:t>EPI &amp; NITAG (adapting to national context)</a:t>
                      </a:r>
                    </a:p>
                  </a:txBody>
                  <a:tcPr marL="92354" marR="92354">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0" noProof="0" dirty="0">
                          <a:solidFill>
                            <a:schemeClr val="tx1">
                              <a:lumMod val="50000"/>
                            </a:schemeClr>
                          </a:solidFill>
                        </a:rPr>
                        <a:t>EPI &amp; NITAG (adapting to national context)</a:t>
                      </a:r>
                    </a:p>
                    <a:p>
                      <a:pPr marL="0" indent="0" rtl="0">
                        <a:buFont typeface="Arial" panose="020B0604020202020204" pitchFamily="34" charset="0"/>
                        <a:buNone/>
                      </a:pPr>
                      <a:endParaRPr lang="en-US" b="0" noProof="0" dirty="0">
                        <a:solidFill>
                          <a:schemeClr val="tx1">
                            <a:lumMod val="50000"/>
                          </a:schemeClr>
                        </a:solidFill>
                      </a:endParaRPr>
                    </a:p>
                  </a:txBody>
                  <a:tcPr marL="92354" marR="436320">
                    <a:lnL w="6350" cap="flat" cmpd="sng" algn="ctr">
                      <a:noFill/>
                      <a:prstDash val="sysDash"/>
                      <a:round/>
                      <a:headEnd type="none" w="med" len="med"/>
                      <a:tailEnd type="none" w="med" len="med"/>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339405"/>
                  </a:ext>
                </a:extLst>
              </a:tr>
              <a:tr h="598680">
                <a:tc>
                  <a:txBody>
                    <a:bodyPr/>
                    <a:lstStyle/>
                    <a:p>
                      <a:r>
                        <a:rPr lang="en-US" b="0" noProof="0" dirty="0">
                          <a:solidFill>
                            <a:schemeClr val="tx1">
                              <a:lumMod val="50000"/>
                            </a:schemeClr>
                          </a:solidFill>
                        </a:rPr>
                        <a:t>What is the time horizon considered?</a:t>
                      </a:r>
                    </a:p>
                  </a:txBody>
                  <a:tcPr marL="92354" marR="92354">
                    <a:lnL w="12700" cmpd="sng">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noProof="0" dirty="0">
                          <a:solidFill>
                            <a:schemeClr val="tx1">
                              <a:lumMod val="50000"/>
                            </a:schemeClr>
                          </a:solidFill>
                        </a:rPr>
                        <a:t>Short to medium term (1 to 5 years)</a:t>
                      </a:r>
                    </a:p>
                  </a:txBody>
                  <a:tcPr marL="92354" marR="92354">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noProof="0" dirty="0">
                          <a:solidFill>
                            <a:schemeClr val="tx1">
                              <a:lumMod val="50000"/>
                            </a:schemeClr>
                          </a:solidFill>
                        </a:rPr>
                        <a:t>Medium to long term (5 to 10 years)</a:t>
                      </a:r>
                    </a:p>
                  </a:txBody>
                  <a:tcPr marL="92354" marR="436320">
                    <a:lnL w="6350" cap="flat" cmpd="sng" algn="ctr">
                      <a:noFill/>
                      <a:prstDash val="sysDash"/>
                      <a:round/>
                      <a:headEnd type="none" w="med" len="med"/>
                      <a:tailEnd type="none" w="med" len="med"/>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72585"/>
                  </a:ext>
                </a:extLst>
              </a:tr>
            </a:tbl>
          </a:graphicData>
        </a:graphic>
      </p:graphicFrame>
      <p:sp>
        <p:nvSpPr>
          <p:cNvPr id="7" name="Google Shape;427;p16">
            <a:extLst>
              <a:ext uri="{FF2B5EF4-FFF2-40B4-BE49-F238E27FC236}">
                <a16:creationId xmlns:a16="http://schemas.microsoft.com/office/drawing/2014/main" id="{3385A6AA-621C-DABF-B9FD-78271CE8DCE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13" name="Google Shape;126;p14">
            <a:extLst>
              <a:ext uri="{FF2B5EF4-FFF2-40B4-BE49-F238E27FC236}">
                <a16:creationId xmlns:a16="http://schemas.microsoft.com/office/drawing/2014/main" id="{F815592A-E909-6EB4-3BAC-2D8921475CAA}"/>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In practice, prioritization and optimization both involve the EPI and the NITAG, with both processes complementing each other</a:t>
            </a:r>
            <a:endParaRPr kumimoji="0" lang="en-US" sz="2400" b="0" i="0" u="none" strike="sng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3" name="Rectangle 2">
            <a:extLst>
              <a:ext uri="{FF2B5EF4-FFF2-40B4-BE49-F238E27FC236}">
                <a16:creationId xmlns:a16="http://schemas.microsoft.com/office/drawing/2014/main" id="{8388984D-B6FA-9BB5-232F-118AB014A683}"/>
              </a:ext>
            </a:extLst>
          </p:cNvPr>
          <p:cNvSpPr/>
          <p:nvPr/>
        </p:nvSpPr>
        <p:spPr>
          <a:xfrm>
            <a:off x="2251664" y="1414761"/>
            <a:ext cx="4443824" cy="5716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Lato"/>
                <a:ea typeface="+mn-ea"/>
                <a:cs typeface="+mn-cs"/>
              </a:rPr>
              <a:t>OPTIMIZATION</a:t>
            </a:r>
          </a:p>
        </p:txBody>
      </p:sp>
      <p:sp>
        <p:nvSpPr>
          <p:cNvPr id="8" name="Oval 7">
            <a:extLst>
              <a:ext uri="{FF2B5EF4-FFF2-40B4-BE49-F238E27FC236}">
                <a16:creationId xmlns:a16="http://schemas.microsoft.com/office/drawing/2014/main" id="{7BCA9C5A-FB56-23CE-6E12-B41DEEDB0B03}"/>
              </a:ext>
            </a:extLst>
          </p:cNvPr>
          <p:cNvSpPr/>
          <p:nvPr/>
        </p:nvSpPr>
        <p:spPr>
          <a:xfrm>
            <a:off x="6403560" y="1432146"/>
            <a:ext cx="602955" cy="543883"/>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cxnSp>
        <p:nvCxnSpPr>
          <p:cNvPr id="20" name="Straight Connector 19">
            <a:extLst>
              <a:ext uri="{FF2B5EF4-FFF2-40B4-BE49-F238E27FC236}">
                <a16:creationId xmlns:a16="http://schemas.microsoft.com/office/drawing/2014/main" id="{2AC8419F-8E1A-4202-2273-3A531C4B471A}"/>
              </a:ext>
            </a:extLst>
          </p:cNvPr>
          <p:cNvCxnSpPr/>
          <p:nvPr/>
        </p:nvCxnSpPr>
        <p:spPr>
          <a:xfrm>
            <a:off x="2350466" y="2700832"/>
            <a:ext cx="4135120" cy="0"/>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81909F-C664-EE92-0E5B-9E2DEEA5FF59}"/>
              </a:ext>
            </a:extLst>
          </p:cNvPr>
          <p:cNvCxnSpPr/>
          <p:nvPr/>
        </p:nvCxnSpPr>
        <p:spPr>
          <a:xfrm>
            <a:off x="2350466" y="3249472"/>
            <a:ext cx="4135120" cy="0"/>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BEC380-B188-372C-3A04-CD2642FFE1D1}"/>
              </a:ext>
            </a:extLst>
          </p:cNvPr>
          <p:cNvCxnSpPr/>
          <p:nvPr/>
        </p:nvCxnSpPr>
        <p:spPr>
          <a:xfrm>
            <a:off x="2350466" y="4982075"/>
            <a:ext cx="4135120" cy="0"/>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AAA8D7-CEC6-6959-46E4-4E2E344BC492}"/>
              </a:ext>
            </a:extLst>
          </p:cNvPr>
          <p:cNvCxnSpPr/>
          <p:nvPr/>
        </p:nvCxnSpPr>
        <p:spPr>
          <a:xfrm>
            <a:off x="2350466" y="5581515"/>
            <a:ext cx="4135120" cy="0"/>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F78E97DD-1E63-D579-66C2-9CE8B4407961}"/>
              </a:ext>
            </a:extLst>
          </p:cNvPr>
          <p:cNvSpPr>
            <a:spLocks noGrp="1"/>
          </p:cNvSpPr>
          <p:nvPr>
            <p:ph type="sldNum" sz="quarter" idx="12"/>
          </p:nvPr>
        </p:nvSpPr>
        <p:spPr>
          <a:xfrm>
            <a:off x="11297329" y="6217622"/>
            <a:ext cx="731591" cy="52470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F16F2F99-6DAD-47CE-BB68-4661152F17BD}" type="slidenum">
              <a:rPr kumimoji="0" lang="en-US" sz="1300" b="0" i="0" u="none" strike="noStrike" kern="1200" cap="none" spc="0" normalizeH="0" baseline="0" noProof="0" smtClean="0">
                <a:ln>
                  <a:noFill/>
                </a:ln>
                <a:solidFill>
                  <a:srgbClr val="595959"/>
                </a:solidFill>
                <a:effectLst/>
                <a:uLnTx/>
                <a:uFillTx/>
                <a:latin typeface="Lato"/>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10</a:t>
            </a:fld>
            <a:endParaRPr kumimoji="0" lang="en-US" sz="1300" b="0" i="0" u="none" strike="noStrike" kern="1200" cap="none" spc="0" normalizeH="0" baseline="0" noProof="0" dirty="0">
              <a:ln>
                <a:noFill/>
              </a:ln>
              <a:solidFill>
                <a:srgbClr val="595959"/>
              </a:solidFill>
              <a:effectLst/>
              <a:uLnTx/>
              <a:uFillTx/>
              <a:latin typeface="Lato"/>
              <a:cs typeface="Times New Roman"/>
              <a:sym typeface="Times New Roman"/>
            </a:endParaRPr>
          </a:p>
        </p:txBody>
      </p:sp>
      <p:sp>
        <p:nvSpPr>
          <p:cNvPr id="24" name="Rectangle 23">
            <a:extLst>
              <a:ext uri="{FF2B5EF4-FFF2-40B4-BE49-F238E27FC236}">
                <a16:creationId xmlns:a16="http://schemas.microsoft.com/office/drawing/2014/main" id="{BE05DB59-FEEE-833A-B331-017BAE667F17}"/>
              </a:ext>
            </a:extLst>
          </p:cNvPr>
          <p:cNvSpPr/>
          <p:nvPr/>
        </p:nvSpPr>
        <p:spPr>
          <a:xfrm>
            <a:off x="7108361" y="1414761"/>
            <a:ext cx="4443824" cy="571627"/>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Lato"/>
                <a:ea typeface="+mn-ea"/>
                <a:cs typeface="+mn-cs"/>
              </a:rPr>
              <a:t>PRIORITIZATION</a:t>
            </a:r>
          </a:p>
        </p:txBody>
      </p:sp>
      <p:sp>
        <p:nvSpPr>
          <p:cNvPr id="25" name="Oval 24">
            <a:extLst>
              <a:ext uri="{FF2B5EF4-FFF2-40B4-BE49-F238E27FC236}">
                <a16:creationId xmlns:a16="http://schemas.microsoft.com/office/drawing/2014/main" id="{C0118EBC-3FA9-18C7-809D-93F19C23165C}"/>
              </a:ext>
            </a:extLst>
          </p:cNvPr>
          <p:cNvSpPr/>
          <p:nvPr/>
        </p:nvSpPr>
        <p:spPr>
          <a:xfrm>
            <a:off x="6794279" y="1433706"/>
            <a:ext cx="602955" cy="540762"/>
          </a:xfrm>
          <a:prstGeom prst="ellipse">
            <a:avLst/>
          </a:prstGeom>
          <a:no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cxnSp>
        <p:nvCxnSpPr>
          <p:cNvPr id="26" name="Straight Connector 25">
            <a:extLst>
              <a:ext uri="{FF2B5EF4-FFF2-40B4-BE49-F238E27FC236}">
                <a16:creationId xmlns:a16="http://schemas.microsoft.com/office/drawing/2014/main" id="{8E247552-5874-E451-8E05-B61A97676D64}"/>
              </a:ext>
            </a:extLst>
          </p:cNvPr>
          <p:cNvCxnSpPr/>
          <p:nvPr/>
        </p:nvCxnSpPr>
        <p:spPr>
          <a:xfrm>
            <a:off x="7284937" y="2700832"/>
            <a:ext cx="4135120" cy="0"/>
          </a:xfrm>
          <a:prstGeom prst="line">
            <a:avLst/>
          </a:prstGeom>
          <a:ln>
            <a:solidFill>
              <a:srgbClr val="0F5D6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7FBA315-5EF0-B9AC-1AE4-8AD9C79D75F2}"/>
              </a:ext>
            </a:extLst>
          </p:cNvPr>
          <p:cNvCxnSpPr/>
          <p:nvPr/>
        </p:nvCxnSpPr>
        <p:spPr>
          <a:xfrm>
            <a:off x="7284937" y="3249472"/>
            <a:ext cx="4135120" cy="0"/>
          </a:xfrm>
          <a:prstGeom prst="line">
            <a:avLst/>
          </a:prstGeom>
          <a:ln>
            <a:solidFill>
              <a:srgbClr val="0F5D6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0C7472-63B8-D209-77CD-743168927938}"/>
              </a:ext>
            </a:extLst>
          </p:cNvPr>
          <p:cNvCxnSpPr/>
          <p:nvPr/>
        </p:nvCxnSpPr>
        <p:spPr>
          <a:xfrm>
            <a:off x="7284937" y="4982075"/>
            <a:ext cx="4135120" cy="0"/>
          </a:xfrm>
          <a:prstGeom prst="line">
            <a:avLst/>
          </a:prstGeom>
          <a:ln>
            <a:solidFill>
              <a:srgbClr val="0F5D6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FB14F2-338B-060C-316C-BFD8ECF42652}"/>
              </a:ext>
            </a:extLst>
          </p:cNvPr>
          <p:cNvCxnSpPr/>
          <p:nvPr/>
        </p:nvCxnSpPr>
        <p:spPr>
          <a:xfrm>
            <a:off x="7284937" y="5581515"/>
            <a:ext cx="4135120" cy="0"/>
          </a:xfrm>
          <a:prstGeom prst="line">
            <a:avLst/>
          </a:prstGeom>
          <a:ln>
            <a:solidFill>
              <a:srgbClr val="0F5D6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12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6;p14">
            <a:extLst>
              <a:ext uri="{FF2B5EF4-FFF2-40B4-BE49-F238E27FC236}">
                <a16:creationId xmlns:a16="http://schemas.microsoft.com/office/drawing/2014/main" id="{CC98F6C1-F3A4-FD92-CEFF-6123029172E1}"/>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Examples of policy</a:t>
            </a:r>
            <a:r>
              <a:rPr kumimoji="0" lang="en-US" sz="2400" b="0" i="0" u="none" strike="noStrike" kern="0" cap="none" spc="0" normalizeH="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 questions</a:t>
            </a: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5" name="Google Shape;427;p16">
            <a:extLst>
              <a:ext uri="{FF2B5EF4-FFF2-40B4-BE49-F238E27FC236}">
                <a16:creationId xmlns:a16="http://schemas.microsoft.com/office/drawing/2014/main" id="{F0071715-ACCE-AB13-F605-FBB13C758115}"/>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83B2C3D-C233-661F-E950-8588AA3EAA80}"/>
              </a:ext>
            </a:extLst>
          </p:cNvPr>
          <p:cNvSpPr txBox="1"/>
          <p:nvPr/>
        </p:nvSpPr>
        <p:spPr>
          <a:xfrm>
            <a:off x="5309379" y="1040860"/>
            <a:ext cx="1799617" cy="369332"/>
          </a:xfrm>
          <a:prstGeom prst="rect">
            <a:avLst/>
          </a:prstGeom>
          <a:noFill/>
        </p:spPr>
        <p:txBody>
          <a:bodyPr wrap="square" rtlCol="0">
            <a:spAutoFit/>
          </a:bodyPr>
          <a:lstStyle/>
          <a:p>
            <a:pPr algn="ctr"/>
            <a:r>
              <a:rPr lang="en-US" b="1" noProof="0" dirty="0">
                <a:solidFill>
                  <a:srgbClr val="0F5D61"/>
                </a:solidFill>
              </a:rPr>
              <a:t>Prioritization</a:t>
            </a:r>
          </a:p>
        </p:txBody>
      </p:sp>
      <p:sp>
        <p:nvSpPr>
          <p:cNvPr id="12" name="TextBox 11">
            <a:extLst>
              <a:ext uri="{FF2B5EF4-FFF2-40B4-BE49-F238E27FC236}">
                <a16:creationId xmlns:a16="http://schemas.microsoft.com/office/drawing/2014/main" id="{5E0B4117-295F-D58E-E5BA-B3D72CEA8DAA}"/>
              </a:ext>
            </a:extLst>
          </p:cNvPr>
          <p:cNvSpPr txBox="1"/>
          <p:nvPr/>
        </p:nvSpPr>
        <p:spPr>
          <a:xfrm>
            <a:off x="6843958" y="1040860"/>
            <a:ext cx="1799617" cy="369332"/>
          </a:xfrm>
          <a:prstGeom prst="rect">
            <a:avLst/>
          </a:prstGeom>
          <a:noFill/>
        </p:spPr>
        <p:txBody>
          <a:bodyPr wrap="square" rtlCol="0">
            <a:spAutoFit/>
          </a:bodyPr>
          <a:lstStyle/>
          <a:p>
            <a:r>
              <a:rPr lang="en-US" b="1" noProof="0" dirty="0">
                <a:solidFill>
                  <a:srgbClr val="C09200"/>
                </a:solidFill>
              </a:rPr>
              <a:t>Optimization</a:t>
            </a:r>
          </a:p>
        </p:txBody>
      </p:sp>
      <p:sp>
        <p:nvSpPr>
          <p:cNvPr id="6" name="Rectangle 5">
            <a:extLst>
              <a:ext uri="{FF2B5EF4-FFF2-40B4-BE49-F238E27FC236}">
                <a16:creationId xmlns:a16="http://schemas.microsoft.com/office/drawing/2014/main" id="{CA350743-B976-3F57-E5F3-1BF1C4DD9386}"/>
              </a:ext>
            </a:extLst>
          </p:cNvPr>
          <p:cNvSpPr/>
          <p:nvPr/>
        </p:nvSpPr>
        <p:spPr>
          <a:xfrm>
            <a:off x="502532" y="1575881"/>
            <a:ext cx="5033046" cy="4510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Should the country switch from PCV13 to PCV10? When?</a:t>
            </a:r>
          </a:p>
        </p:txBody>
      </p:sp>
      <p:sp>
        <p:nvSpPr>
          <p:cNvPr id="7" name="Rectangle 6">
            <a:extLst>
              <a:ext uri="{FF2B5EF4-FFF2-40B4-BE49-F238E27FC236}">
                <a16:creationId xmlns:a16="http://schemas.microsoft.com/office/drawing/2014/main" id="{D341D5C1-08EF-1A61-9390-0E3825F28060}"/>
              </a:ext>
            </a:extLst>
          </p:cNvPr>
          <p:cNvSpPr/>
          <p:nvPr/>
        </p:nvSpPr>
        <p:spPr>
          <a:xfrm>
            <a:off x="502532" y="2182972"/>
            <a:ext cx="5033046" cy="4510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Should we switch from measles only to measles-rubella (MR) vaccine? When?</a:t>
            </a:r>
          </a:p>
        </p:txBody>
      </p:sp>
      <p:sp>
        <p:nvSpPr>
          <p:cNvPr id="8" name="Rectangle 7">
            <a:extLst>
              <a:ext uri="{FF2B5EF4-FFF2-40B4-BE49-F238E27FC236}">
                <a16:creationId xmlns:a16="http://schemas.microsoft.com/office/drawing/2014/main" id="{C9BB922A-826A-0193-CDCE-35DC5E703CFA}"/>
              </a:ext>
            </a:extLst>
          </p:cNvPr>
          <p:cNvSpPr/>
          <p:nvPr/>
        </p:nvSpPr>
        <p:spPr>
          <a:xfrm>
            <a:off x="502532" y="2790062"/>
            <a:ext cx="5033046" cy="4510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Should we introduce typhoid conjugate vaccine (TCV) in place of the polysaccharide vaccine used during outbreaks? When?</a:t>
            </a:r>
          </a:p>
        </p:txBody>
      </p:sp>
      <p:sp>
        <p:nvSpPr>
          <p:cNvPr id="9" name="Rectangle 8">
            <a:extLst>
              <a:ext uri="{FF2B5EF4-FFF2-40B4-BE49-F238E27FC236}">
                <a16:creationId xmlns:a16="http://schemas.microsoft.com/office/drawing/2014/main" id="{986978C1-E71B-F11D-AD63-409553C99B8B}"/>
              </a:ext>
            </a:extLst>
          </p:cNvPr>
          <p:cNvSpPr/>
          <p:nvPr/>
        </p:nvSpPr>
        <p:spPr>
          <a:xfrm>
            <a:off x="502532" y="3416069"/>
            <a:ext cx="5033046" cy="4510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Should we replace the current DTP+IPV vaccines with a hexavalent vaccine? When?</a:t>
            </a:r>
          </a:p>
        </p:txBody>
      </p:sp>
      <p:sp>
        <p:nvSpPr>
          <p:cNvPr id="10" name="Rectangle 9">
            <a:extLst>
              <a:ext uri="{FF2B5EF4-FFF2-40B4-BE49-F238E27FC236}">
                <a16:creationId xmlns:a16="http://schemas.microsoft.com/office/drawing/2014/main" id="{A59F2584-5CF1-4160-DDF5-A34D46938A1A}"/>
              </a:ext>
            </a:extLst>
          </p:cNvPr>
          <p:cNvSpPr/>
          <p:nvPr/>
        </p:nvSpPr>
        <p:spPr>
          <a:xfrm>
            <a:off x="502532" y="4042077"/>
            <a:ext cx="5033046" cy="4510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Should we move from 10-dose </a:t>
            </a:r>
            <a:r>
              <a:rPr lang="en-US" sz="1400" noProof="0" dirty="0">
                <a:solidFill>
                  <a:schemeClr val="accent1">
                    <a:lumMod val="50000"/>
                  </a:schemeClr>
                </a:solidFill>
              </a:rPr>
              <a:t>MCV </a:t>
            </a:r>
            <a:r>
              <a:rPr lang="en-US" sz="1400" noProof="0" dirty="0">
                <a:solidFill>
                  <a:schemeClr val="tx1">
                    <a:lumMod val="50000"/>
                  </a:schemeClr>
                </a:solidFill>
              </a:rPr>
              <a:t>vials to 5-dose vials? When?</a:t>
            </a:r>
          </a:p>
        </p:txBody>
      </p:sp>
      <p:sp>
        <p:nvSpPr>
          <p:cNvPr id="16" name="Rectangle 15">
            <a:extLst>
              <a:ext uri="{FF2B5EF4-FFF2-40B4-BE49-F238E27FC236}">
                <a16:creationId xmlns:a16="http://schemas.microsoft.com/office/drawing/2014/main" id="{5FAB031D-0A02-6C76-93FA-1CB54A8E6267}"/>
              </a:ext>
            </a:extLst>
          </p:cNvPr>
          <p:cNvSpPr/>
          <p:nvPr/>
        </p:nvSpPr>
        <p:spPr>
          <a:xfrm>
            <a:off x="502532" y="4668085"/>
            <a:ext cx="5033046" cy="4510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Should we add booster doses of DTP-containing vaccines? When?</a:t>
            </a:r>
          </a:p>
        </p:txBody>
      </p:sp>
      <p:sp>
        <p:nvSpPr>
          <p:cNvPr id="21" name="Rectangle 20">
            <a:extLst>
              <a:ext uri="{FF2B5EF4-FFF2-40B4-BE49-F238E27FC236}">
                <a16:creationId xmlns:a16="http://schemas.microsoft.com/office/drawing/2014/main" id="{02267BAC-25E5-DD0D-E03A-CC1F21E8282C}"/>
              </a:ext>
            </a:extLst>
          </p:cNvPr>
          <p:cNvSpPr/>
          <p:nvPr/>
        </p:nvSpPr>
        <p:spPr>
          <a:xfrm>
            <a:off x="502532" y="5294093"/>
            <a:ext cx="5033046" cy="4510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Should we introduce the malaria vaccine as part of the routine EPI schedule in 2026? </a:t>
            </a:r>
          </a:p>
        </p:txBody>
      </p:sp>
      <p:sp>
        <p:nvSpPr>
          <p:cNvPr id="24" name="Rectangle 23">
            <a:extLst>
              <a:ext uri="{FF2B5EF4-FFF2-40B4-BE49-F238E27FC236}">
                <a16:creationId xmlns:a16="http://schemas.microsoft.com/office/drawing/2014/main" id="{0D738B9E-42E1-B86E-9D7E-910DDE76A5C0}"/>
              </a:ext>
            </a:extLst>
          </p:cNvPr>
          <p:cNvSpPr/>
          <p:nvPr/>
        </p:nvSpPr>
        <p:spPr>
          <a:xfrm>
            <a:off x="502532" y="5891366"/>
            <a:ext cx="5033046" cy="4510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Should the country introduce multivalent meningitis conjugate vaccine (MMCV / Men5CV)? When?</a:t>
            </a:r>
          </a:p>
        </p:txBody>
      </p:sp>
      <p:sp>
        <p:nvSpPr>
          <p:cNvPr id="26" name="Rectangle 25">
            <a:extLst>
              <a:ext uri="{FF2B5EF4-FFF2-40B4-BE49-F238E27FC236}">
                <a16:creationId xmlns:a16="http://schemas.microsoft.com/office/drawing/2014/main" id="{A4235C13-0F87-F095-F719-65EE69870FE2}"/>
              </a:ext>
            </a:extLst>
          </p:cNvPr>
          <p:cNvSpPr/>
          <p:nvPr/>
        </p:nvSpPr>
        <p:spPr>
          <a:xfrm>
            <a:off x="5812827" y="1575881"/>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868F7AC-C77A-2D09-27D0-6C5CFF162FA2}"/>
              </a:ext>
            </a:extLst>
          </p:cNvPr>
          <p:cNvSpPr/>
          <p:nvPr/>
        </p:nvSpPr>
        <p:spPr>
          <a:xfrm>
            <a:off x="7097726" y="1575881"/>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E718D0AB-8838-C605-F97F-AC8E4A16C8A7}"/>
              </a:ext>
            </a:extLst>
          </p:cNvPr>
          <p:cNvSpPr/>
          <p:nvPr/>
        </p:nvSpPr>
        <p:spPr>
          <a:xfrm>
            <a:off x="5812827" y="2192379"/>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76DFA2E-33C4-4AC5-4403-2A0C86798518}"/>
              </a:ext>
            </a:extLst>
          </p:cNvPr>
          <p:cNvSpPr/>
          <p:nvPr/>
        </p:nvSpPr>
        <p:spPr>
          <a:xfrm>
            <a:off x="7097726" y="2192379"/>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C3C21E9B-59ED-4E9D-8E89-8CC755438120}"/>
              </a:ext>
            </a:extLst>
          </p:cNvPr>
          <p:cNvSpPr/>
          <p:nvPr/>
        </p:nvSpPr>
        <p:spPr>
          <a:xfrm>
            <a:off x="5812827" y="2808877"/>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6D98FA04-69FE-36F1-B78A-30493C4A7CDD}"/>
              </a:ext>
            </a:extLst>
          </p:cNvPr>
          <p:cNvSpPr/>
          <p:nvPr/>
        </p:nvSpPr>
        <p:spPr>
          <a:xfrm>
            <a:off x="7097726" y="2808877"/>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B75534F3-F139-2890-DC8F-479A08F152F6}"/>
              </a:ext>
            </a:extLst>
          </p:cNvPr>
          <p:cNvSpPr/>
          <p:nvPr/>
        </p:nvSpPr>
        <p:spPr>
          <a:xfrm>
            <a:off x="5812827" y="3425375"/>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036A1587-53CA-63FD-9BA1-8371D95FA3ED}"/>
              </a:ext>
            </a:extLst>
          </p:cNvPr>
          <p:cNvSpPr/>
          <p:nvPr/>
        </p:nvSpPr>
        <p:spPr>
          <a:xfrm>
            <a:off x="7097726" y="3425375"/>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33">
            <a:extLst>
              <a:ext uri="{FF2B5EF4-FFF2-40B4-BE49-F238E27FC236}">
                <a16:creationId xmlns:a16="http://schemas.microsoft.com/office/drawing/2014/main" id="{2D0DD3C5-BE02-6D36-F627-65C89BF6A91D}"/>
              </a:ext>
            </a:extLst>
          </p:cNvPr>
          <p:cNvSpPr/>
          <p:nvPr/>
        </p:nvSpPr>
        <p:spPr>
          <a:xfrm>
            <a:off x="5812827" y="4041873"/>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03B7F0D1-14B5-E1B1-B59D-9555D016B660}"/>
              </a:ext>
            </a:extLst>
          </p:cNvPr>
          <p:cNvSpPr/>
          <p:nvPr/>
        </p:nvSpPr>
        <p:spPr>
          <a:xfrm>
            <a:off x="7097726" y="4041873"/>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35">
            <a:extLst>
              <a:ext uri="{FF2B5EF4-FFF2-40B4-BE49-F238E27FC236}">
                <a16:creationId xmlns:a16="http://schemas.microsoft.com/office/drawing/2014/main" id="{FE2042F7-831A-9CCD-2DD8-68C4F1DA5A4A}"/>
              </a:ext>
            </a:extLst>
          </p:cNvPr>
          <p:cNvSpPr/>
          <p:nvPr/>
        </p:nvSpPr>
        <p:spPr>
          <a:xfrm>
            <a:off x="5812827" y="4658371"/>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a:extLst>
              <a:ext uri="{FF2B5EF4-FFF2-40B4-BE49-F238E27FC236}">
                <a16:creationId xmlns:a16="http://schemas.microsoft.com/office/drawing/2014/main" id="{1F9930BD-8846-3938-E118-1F3959A8ED8A}"/>
              </a:ext>
            </a:extLst>
          </p:cNvPr>
          <p:cNvSpPr/>
          <p:nvPr/>
        </p:nvSpPr>
        <p:spPr>
          <a:xfrm>
            <a:off x="7097726" y="4658371"/>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a:extLst>
              <a:ext uri="{FF2B5EF4-FFF2-40B4-BE49-F238E27FC236}">
                <a16:creationId xmlns:a16="http://schemas.microsoft.com/office/drawing/2014/main" id="{C6D18367-4784-9397-4F8C-CDD76C62BAA4}"/>
              </a:ext>
            </a:extLst>
          </p:cNvPr>
          <p:cNvSpPr/>
          <p:nvPr/>
        </p:nvSpPr>
        <p:spPr>
          <a:xfrm>
            <a:off x="5812827" y="5274869"/>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a:extLst>
              <a:ext uri="{FF2B5EF4-FFF2-40B4-BE49-F238E27FC236}">
                <a16:creationId xmlns:a16="http://schemas.microsoft.com/office/drawing/2014/main" id="{E276B2E8-451F-AC34-D049-93A971B46E46}"/>
              </a:ext>
            </a:extLst>
          </p:cNvPr>
          <p:cNvSpPr/>
          <p:nvPr/>
        </p:nvSpPr>
        <p:spPr>
          <a:xfrm>
            <a:off x="7097726" y="5274869"/>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39">
            <a:extLst>
              <a:ext uri="{FF2B5EF4-FFF2-40B4-BE49-F238E27FC236}">
                <a16:creationId xmlns:a16="http://schemas.microsoft.com/office/drawing/2014/main" id="{469F821D-CEA8-7B3B-A263-CCE8BCCB1BCD}"/>
              </a:ext>
            </a:extLst>
          </p:cNvPr>
          <p:cNvSpPr/>
          <p:nvPr/>
        </p:nvSpPr>
        <p:spPr>
          <a:xfrm>
            <a:off x="5812827" y="5891366"/>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40">
            <a:extLst>
              <a:ext uri="{FF2B5EF4-FFF2-40B4-BE49-F238E27FC236}">
                <a16:creationId xmlns:a16="http://schemas.microsoft.com/office/drawing/2014/main" id="{1BC21A04-CD3E-0D47-B011-7C7C79F0BC03}"/>
              </a:ext>
            </a:extLst>
          </p:cNvPr>
          <p:cNvSpPr/>
          <p:nvPr/>
        </p:nvSpPr>
        <p:spPr>
          <a:xfrm>
            <a:off x="7097726" y="5891366"/>
            <a:ext cx="899727" cy="451068"/>
          </a:xfrm>
          <a:prstGeom prst="rect">
            <a:avLst/>
          </a:prstGeom>
          <a:solidFill>
            <a:schemeClr val="bg1"/>
          </a:solidFill>
          <a:ln w="6350">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3" name="Graphic 42" descr="Tick with solid fill">
            <a:extLst>
              <a:ext uri="{FF2B5EF4-FFF2-40B4-BE49-F238E27FC236}">
                <a16:creationId xmlns:a16="http://schemas.microsoft.com/office/drawing/2014/main" id="{11062BCF-5B53-7226-FEA5-EFC5BF14B9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0859" y="1566669"/>
            <a:ext cx="469232" cy="469232"/>
          </a:xfrm>
          <a:prstGeom prst="rect">
            <a:avLst/>
          </a:prstGeom>
        </p:spPr>
      </p:pic>
      <p:pic>
        <p:nvPicPr>
          <p:cNvPr id="44" name="Graphic 43" descr="Tick with solid fill">
            <a:extLst>
              <a:ext uri="{FF2B5EF4-FFF2-40B4-BE49-F238E27FC236}">
                <a16:creationId xmlns:a16="http://schemas.microsoft.com/office/drawing/2014/main" id="{1150937E-0176-F37A-D2E3-9763D8EAEF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0859" y="4038329"/>
            <a:ext cx="469232" cy="469232"/>
          </a:xfrm>
          <a:prstGeom prst="rect">
            <a:avLst/>
          </a:prstGeom>
        </p:spPr>
      </p:pic>
      <p:pic>
        <p:nvPicPr>
          <p:cNvPr id="45" name="Graphic 44" descr="Tick with solid fill">
            <a:extLst>
              <a:ext uri="{FF2B5EF4-FFF2-40B4-BE49-F238E27FC236}">
                <a16:creationId xmlns:a16="http://schemas.microsoft.com/office/drawing/2014/main" id="{C175EE17-B084-82BF-A2CB-ACFF34403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0859" y="4649935"/>
            <a:ext cx="469232" cy="469232"/>
          </a:xfrm>
          <a:prstGeom prst="rect">
            <a:avLst/>
          </a:prstGeom>
        </p:spPr>
      </p:pic>
      <p:pic>
        <p:nvPicPr>
          <p:cNvPr id="46" name="Graphic 45" descr="Tick with solid fill">
            <a:extLst>
              <a:ext uri="{FF2B5EF4-FFF2-40B4-BE49-F238E27FC236}">
                <a16:creationId xmlns:a16="http://schemas.microsoft.com/office/drawing/2014/main" id="{676888C7-FFC0-B412-6EAF-75C239205F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0859" y="5891366"/>
            <a:ext cx="469232" cy="469232"/>
          </a:xfrm>
          <a:prstGeom prst="rect">
            <a:avLst/>
          </a:prstGeom>
        </p:spPr>
      </p:pic>
      <p:pic>
        <p:nvPicPr>
          <p:cNvPr id="47" name="Graphic 46" descr="Tick with solid fill">
            <a:extLst>
              <a:ext uri="{FF2B5EF4-FFF2-40B4-BE49-F238E27FC236}">
                <a16:creationId xmlns:a16="http://schemas.microsoft.com/office/drawing/2014/main" id="{C7C05A5D-6842-F8DF-CE3D-200F932D4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7258" y="2183618"/>
            <a:ext cx="469232" cy="469232"/>
          </a:xfrm>
          <a:prstGeom prst="rect">
            <a:avLst/>
          </a:prstGeom>
        </p:spPr>
      </p:pic>
      <p:pic>
        <p:nvPicPr>
          <p:cNvPr id="48" name="Graphic 47" descr="Tick with solid fill">
            <a:extLst>
              <a:ext uri="{FF2B5EF4-FFF2-40B4-BE49-F238E27FC236}">
                <a16:creationId xmlns:a16="http://schemas.microsoft.com/office/drawing/2014/main" id="{D5D52B25-8CA4-D610-7E51-726C98C58B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7258" y="2800465"/>
            <a:ext cx="469232" cy="469232"/>
          </a:xfrm>
          <a:prstGeom prst="rect">
            <a:avLst/>
          </a:prstGeom>
        </p:spPr>
      </p:pic>
      <p:pic>
        <p:nvPicPr>
          <p:cNvPr id="50" name="Graphic 49" descr="Tick with solid fill">
            <a:extLst>
              <a:ext uri="{FF2B5EF4-FFF2-40B4-BE49-F238E27FC236}">
                <a16:creationId xmlns:a16="http://schemas.microsoft.com/office/drawing/2014/main" id="{63465C1D-37F2-AF4C-EBF5-28CDF91607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7258" y="5274868"/>
            <a:ext cx="469232" cy="469232"/>
          </a:xfrm>
          <a:prstGeom prst="rect">
            <a:avLst/>
          </a:prstGeom>
        </p:spPr>
      </p:pic>
      <p:sp>
        <p:nvSpPr>
          <p:cNvPr id="51" name="TextBox 50">
            <a:extLst>
              <a:ext uri="{FF2B5EF4-FFF2-40B4-BE49-F238E27FC236}">
                <a16:creationId xmlns:a16="http://schemas.microsoft.com/office/drawing/2014/main" id="{A1D00B45-1537-D4FE-5C9A-C990181B6C02}"/>
              </a:ext>
            </a:extLst>
          </p:cNvPr>
          <p:cNvSpPr txBox="1"/>
          <p:nvPr/>
        </p:nvSpPr>
        <p:spPr>
          <a:xfrm>
            <a:off x="513173" y="1040860"/>
            <a:ext cx="4136646" cy="369332"/>
          </a:xfrm>
          <a:prstGeom prst="rect">
            <a:avLst/>
          </a:prstGeom>
          <a:noFill/>
        </p:spPr>
        <p:txBody>
          <a:bodyPr wrap="square" rtlCol="0">
            <a:spAutoFit/>
          </a:bodyPr>
          <a:lstStyle/>
          <a:p>
            <a:r>
              <a:rPr lang="en-US" b="1" noProof="0" dirty="0">
                <a:solidFill>
                  <a:schemeClr val="tx1">
                    <a:lumMod val="50000"/>
                  </a:schemeClr>
                </a:solidFill>
              </a:rPr>
              <a:t>Example of policy questions</a:t>
            </a:r>
          </a:p>
        </p:txBody>
      </p:sp>
      <p:pic>
        <p:nvPicPr>
          <p:cNvPr id="2" name="Graphic 1" descr="Tick with solid fill">
            <a:extLst>
              <a:ext uri="{FF2B5EF4-FFF2-40B4-BE49-F238E27FC236}">
                <a16:creationId xmlns:a16="http://schemas.microsoft.com/office/drawing/2014/main" id="{6FEE0DCA-5970-F494-671E-575E4B5045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0859" y="3407211"/>
            <a:ext cx="469232" cy="469232"/>
          </a:xfrm>
          <a:prstGeom prst="rect">
            <a:avLst/>
          </a:prstGeom>
        </p:spPr>
      </p:pic>
      <p:pic>
        <p:nvPicPr>
          <p:cNvPr id="13" name="Graphic 12" descr="Tick with solid fill">
            <a:extLst>
              <a:ext uri="{FF2B5EF4-FFF2-40B4-BE49-F238E27FC236}">
                <a16:creationId xmlns:a16="http://schemas.microsoft.com/office/drawing/2014/main" id="{FE8ECEA7-B203-8E2B-EF52-AB7226EF1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7258" y="5899802"/>
            <a:ext cx="469232" cy="469232"/>
          </a:xfrm>
          <a:prstGeom prst="rect">
            <a:avLst/>
          </a:prstGeom>
        </p:spPr>
      </p:pic>
      <p:sp>
        <p:nvSpPr>
          <p:cNvPr id="15" name="TextBox 14">
            <a:extLst>
              <a:ext uri="{FF2B5EF4-FFF2-40B4-BE49-F238E27FC236}">
                <a16:creationId xmlns:a16="http://schemas.microsoft.com/office/drawing/2014/main" id="{7A576DCC-8D55-C69A-36EA-0C939DF2A9FB}"/>
              </a:ext>
            </a:extLst>
          </p:cNvPr>
          <p:cNvSpPr txBox="1"/>
          <p:nvPr/>
        </p:nvSpPr>
        <p:spPr>
          <a:xfrm>
            <a:off x="8400383" y="1040860"/>
            <a:ext cx="2735863" cy="369332"/>
          </a:xfrm>
          <a:prstGeom prst="rect">
            <a:avLst/>
          </a:prstGeom>
          <a:noFill/>
        </p:spPr>
        <p:txBody>
          <a:bodyPr wrap="square" rtlCol="0">
            <a:spAutoFit/>
          </a:bodyPr>
          <a:lstStyle/>
          <a:p>
            <a:r>
              <a:rPr lang="en-US" b="1" noProof="0" dirty="0">
                <a:solidFill>
                  <a:schemeClr val="tx1">
                    <a:lumMod val="50000"/>
                  </a:schemeClr>
                </a:solidFill>
              </a:rPr>
              <a:t>Why?</a:t>
            </a:r>
          </a:p>
        </p:txBody>
      </p:sp>
      <p:sp>
        <p:nvSpPr>
          <p:cNvPr id="17" name="Rectangle 16">
            <a:extLst>
              <a:ext uri="{FF2B5EF4-FFF2-40B4-BE49-F238E27FC236}">
                <a16:creationId xmlns:a16="http://schemas.microsoft.com/office/drawing/2014/main" id="{B67EC06D-DD82-5743-D8E5-19506119A1F5}"/>
              </a:ext>
            </a:extLst>
          </p:cNvPr>
          <p:cNvSpPr/>
          <p:nvPr/>
        </p:nvSpPr>
        <p:spPr>
          <a:xfrm>
            <a:off x="8382625" y="1575881"/>
            <a:ext cx="3483195" cy="45106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noProof="0" dirty="0">
                <a:solidFill>
                  <a:schemeClr val="tx1">
                    <a:lumMod val="50000"/>
                  </a:schemeClr>
                </a:solidFill>
              </a:rPr>
              <a:t>Reducing valency to reduce cost on an </a:t>
            </a:r>
            <a:r>
              <a:rPr lang="en-US" sz="1200" b="1" i="1" noProof="0" dirty="0">
                <a:solidFill>
                  <a:schemeClr val="tx1">
                    <a:lumMod val="50000"/>
                  </a:schemeClr>
                </a:solidFill>
              </a:rPr>
              <a:t>already introduced vaccine</a:t>
            </a:r>
            <a:endParaRPr lang="en-US" sz="1200" noProof="0" dirty="0">
              <a:solidFill>
                <a:schemeClr val="tx1">
                  <a:lumMod val="50000"/>
                </a:schemeClr>
              </a:solidFill>
            </a:endParaRPr>
          </a:p>
        </p:txBody>
      </p:sp>
      <p:sp>
        <p:nvSpPr>
          <p:cNvPr id="18" name="Rectangle 17">
            <a:extLst>
              <a:ext uri="{FF2B5EF4-FFF2-40B4-BE49-F238E27FC236}">
                <a16:creationId xmlns:a16="http://schemas.microsoft.com/office/drawing/2014/main" id="{EDADE578-A87B-FE7C-61A2-A57BE514090A}"/>
              </a:ext>
            </a:extLst>
          </p:cNvPr>
          <p:cNvSpPr/>
          <p:nvPr/>
        </p:nvSpPr>
        <p:spPr>
          <a:xfrm>
            <a:off x="8382625" y="2182972"/>
            <a:ext cx="3483195" cy="45106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noProof="0" dirty="0">
                <a:solidFill>
                  <a:schemeClr val="tx1">
                    <a:lumMod val="50000"/>
                  </a:schemeClr>
                </a:solidFill>
              </a:rPr>
              <a:t>Adding a </a:t>
            </a:r>
            <a:r>
              <a:rPr lang="en-US" sz="1200" b="1" i="1" noProof="0" dirty="0">
                <a:solidFill>
                  <a:schemeClr val="tx1">
                    <a:lumMod val="50000"/>
                  </a:schemeClr>
                </a:solidFill>
              </a:rPr>
              <a:t>new vaccine and antigen</a:t>
            </a:r>
            <a:r>
              <a:rPr lang="en-US" sz="1200" noProof="0" dirty="0">
                <a:solidFill>
                  <a:schemeClr val="tx1">
                    <a:lumMod val="50000"/>
                  </a:schemeClr>
                </a:solidFill>
              </a:rPr>
              <a:t>, simply combined with a preexisting one</a:t>
            </a:r>
          </a:p>
        </p:txBody>
      </p:sp>
      <p:sp>
        <p:nvSpPr>
          <p:cNvPr id="19" name="Rectangle 18">
            <a:extLst>
              <a:ext uri="{FF2B5EF4-FFF2-40B4-BE49-F238E27FC236}">
                <a16:creationId xmlns:a16="http://schemas.microsoft.com/office/drawing/2014/main" id="{AD6F6EAD-9852-0DD6-689D-458F8C2E9A1D}"/>
              </a:ext>
            </a:extLst>
          </p:cNvPr>
          <p:cNvSpPr/>
          <p:nvPr/>
        </p:nvSpPr>
        <p:spPr>
          <a:xfrm>
            <a:off x="8382625" y="2790062"/>
            <a:ext cx="3483195" cy="45106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noProof="0" dirty="0">
                <a:solidFill>
                  <a:schemeClr val="tx1">
                    <a:lumMod val="50000"/>
                  </a:schemeClr>
                </a:solidFill>
              </a:rPr>
              <a:t>Introduction of a new antigen </a:t>
            </a:r>
            <a:r>
              <a:rPr lang="en-US" sz="1200" b="1" i="1" noProof="0" dirty="0">
                <a:solidFill>
                  <a:schemeClr val="tx1">
                    <a:lumMod val="50000"/>
                  </a:schemeClr>
                </a:solidFill>
              </a:rPr>
              <a:t>in the routine calendar</a:t>
            </a:r>
            <a:endParaRPr lang="en-US" sz="1200" noProof="0" dirty="0">
              <a:solidFill>
                <a:schemeClr val="tx1">
                  <a:lumMod val="50000"/>
                </a:schemeClr>
              </a:solidFill>
            </a:endParaRPr>
          </a:p>
        </p:txBody>
      </p:sp>
      <p:sp>
        <p:nvSpPr>
          <p:cNvPr id="20" name="Rectangle 19">
            <a:extLst>
              <a:ext uri="{FF2B5EF4-FFF2-40B4-BE49-F238E27FC236}">
                <a16:creationId xmlns:a16="http://schemas.microsoft.com/office/drawing/2014/main" id="{73DD7562-B8E7-13B3-4F0E-2A875672BB31}"/>
              </a:ext>
            </a:extLst>
          </p:cNvPr>
          <p:cNvSpPr/>
          <p:nvPr/>
        </p:nvSpPr>
        <p:spPr>
          <a:xfrm>
            <a:off x="8382625" y="3416069"/>
            <a:ext cx="3483195" cy="45106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noProof="0" dirty="0">
                <a:solidFill>
                  <a:schemeClr val="tx1">
                    <a:lumMod val="50000"/>
                  </a:schemeClr>
                </a:solidFill>
              </a:rPr>
              <a:t>Combining </a:t>
            </a:r>
            <a:r>
              <a:rPr lang="en-US" sz="1200" b="1" i="1" noProof="0" dirty="0">
                <a:solidFill>
                  <a:schemeClr val="tx1">
                    <a:lumMod val="50000"/>
                  </a:schemeClr>
                </a:solidFill>
              </a:rPr>
              <a:t>already introduced vaccines</a:t>
            </a:r>
            <a:r>
              <a:rPr lang="en-US" sz="1200" noProof="0" dirty="0">
                <a:solidFill>
                  <a:schemeClr val="tx1">
                    <a:lumMod val="50000"/>
                  </a:schemeClr>
                </a:solidFill>
              </a:rPr>
              <a:t> into the same vaccine</a:t>
            </a:r>
          </a:p>
        </p:txBody>
      </p:sp>
      <p:sp>
        <p:nvSpPr>
          <p:cNvPr id="22" name="Rectangle 21">
            <a:extLst>
              <a:ext uri="{FF2B5EF4-FFF2-40B4-BE49-F238E27FC236}">
                <a16:creationId xmlns:a16="http://schemas.microsoft.com/office/drawing/2014/main" id="{752732BA-8B34-C0F7-7308-B9199D522BF5}"/>
              </a:ext>
            </a:extLst>
          </p:cNvPr>
          <p:cNvSpPr/>
          <p:nvPr/>
        </p:nvSpPr>
        <p:spPr>
          <a:xfrm>
            <a:off x="8382625" y="4042077"/>
            <a:ext cx="3483195" cy="45106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noProof="0" dirty="0">
                <a:solidFill>
                  <a:schemeClr val="tx1">
                    <a:lumMod val="50000"/>
                  </a:schemeClr>
                </a:solidFill>
              </a:rPr>
              <a:t>Changing presentation to </a:t>
            </a:r>
            <a:r>
              <a:rPr lang="en-US" sz="1200" b="1" i="1" noProof="0" dirty="0">
                <a:solidFill>
                  <a:schemeClr val="tx1">
                    <a:lumMod val="50000"/>
                  </a:schemeClr>
                </a:solidFill>
              </a:rPr>
              <a:t>an already introduced vaccine </a:t>
            </a:r>
            <a:r>
              <a:rPr lang="en-US" sz="1200" noProof="0" dirty="0">
                <a:solidFill>
                  <a:schemeClr val="tx1">
                    <a:lumMod val="50000"/>
                  </a:schemeClr>
                </a:solidFill>
              </a:rPr>
              <a:t>to achieve higher coverage</a:t>
            </a:r>
          </a:p>
        </p:txBody>
      </p:sp>
      <p:sp>
        <p:nvSpPr>
          <p:cNvPr id="23" name="Rectangle 22">
            <a:extLst>
              <a:ext uri="{FF2B5EF4-FFF2-40B4-BE49-F238E27FC236}">
                <a16:creationId xmlns:a16="http://schemas.microsoft.com/office/drawing/2014/main" id="{42EAB69B-DB37-43CD-769A-4AFE3E766B74}"/>
              </a:ext>
            </a:extLst>
          </p:cNvPr>
          <p:cNvSpPr/>
          <p:nvPr/>
        </p:nvSpPr>
        <p:spPr>
          <a:xfrm>
            <a:off x="8382625" y="4668085"/>
            <a:ext cx="3483195" cy="45106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noProof="0" dirty="0">
                <a:solidFill>
                  <a:schemeClr val="tx1">
                    <a:lumMod val="50000"/>
                  </a:schemeClr>
                </a:solidFill>
              </a:rPr>
              <a:t>Adding a dose to an </a:t>
            </a:r>
            <a:r>
              <a:rPr lang="en-US" sz="1200" b="1" i="1" noProof="0" dirty="0">
                <a:solidFill>
                  <a:schemeClr val="tx1">
                    <a:lumMod val="50000"/>
                  </a:schemeClr>
                </a:solidFill>
              </a:rPr>
              <a:t>already introduced vaccine </a:t>
            </a:r>
            <a:r>
              <a:rPr lang="en-US" sz="1200" noProof="0" dirty="0">
                <a:solidFill>
                  <a:schemeClr val="tx1">
                    <a:lumMod val="50000"/>
                  </a:schemeClr>
                </a:solidFill>
              </a:rPr>
              <a:t>to achieve better disease control</a:t>
            </a:r>
          </a:p>
        </p:txBody>
      </p:sp>
      <p:sp>
        <p:nvSpPr>
          <p:cNvPr id="25" name="Rectangle 24">
            <a:extLst>
              <a:ext uri="{FF2B5EF4-FFF2-40B4-BE49-F238E27FC236}">
                <a16:creationId xmlns:a16="http://schemas.microsoft.com/office/drawing/2014/main" id="{8046F8A1-AEC1-EBFE-73EE-8D40C0364B0C}"/>
              </a:ext>
            </a:extLst>
          </p:cNvPr>
          <p:cNvSpPr/>
          <p:nvPr/>
        </p:nvSpPr>
        <p:spPr>
          <a:xfrm>
            <a:off x="8382625" y="5294093"/>
            <a:ext cx="3483195" cy="45106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noProof="0" dirty="0">
                <a:solidFill>
                  <a:schemeClr val="tx1">
                    <a:lumMod val="50000"/>
                  </a:schemeClr>
                </a:solidFill>
              </a:rPr>
              <a:t>Introducing a </a:t>
            </a:r>
            <a:r>
              <a:rPr lang="en-US" sz="1200" b="1" i="1" noProof="0" dirty="0">
                <a:solidFill>
                  <a:schemeClr val="tx1">
                    <a:lumMod val="50000"/>
                  </a:schemeClr>
                </a:solidFill>
              </a:rPr>
              <a:t>new vaccine in the routine </a:t>
            </a:r>
            <a:r>
              <a:rPr lang="en-US" sz="1200" noProof="0" dirty="0">
                <a:solidFill>
                  <a:schemeClr val="tx1">
                    <a:lumMod val="50000"/>
                  </a:schemeClr>
                </a:solidFill>
              </a:rPr>
              <a:t>schedule</a:t>
            </a:r>
          </a:p>
        </p:txBody>
      </p:sp>
      <p:sp>
        <p:nvSpPr>
          <p:cNvPr id="42" name="Rectangle 41">
            <a:extLst>
              <a:ext uri="{FF2B5EF4-FFF2-40B4-BE49-F238E27FC236}">
                <a16:creationId xmlns:a16="http://schemas.microsoft.com/office/drawing/2014/main" id="{A5D4DBDD-EEE1-725E-7C30-14ACF57A64E0}"/>
              </a:ext>
            </a:extLst>
          </p:cNvPr>
          <p:cNvSpPr/>
          <p:nvPr/>
        </p:nvSpPr>
        <p:spPr>
          <a:xfrm>
            <a:off x="8382625" y="5891366"/>
            <a:ext cx="3483195" cy="45106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noProof="0" dirty="0">
                <a:solidFill>
                  <a:schemeClr val="tx1">
                    <a:lumMod val="50000"/>
                  </a:schemeClr>
                </a:solidFill>
              </a:rPr>
              <a:t>Prioritization if </a:t>
            </a:r>
            <a:r>
              <a:rPr lang="en-US" sz="1200" b="1" i="1" noProof="0" dirty="0">
                <a:solidFill>
                  <a:schemeClr val="tx1">
                    <a:lumMod val="50000"/>
                  </a:schemeClr>
                </a:solidFill>
              </a:rPr>
              <a:t>no Men vaccine </a:t>
            </a:r>
            <a:r>
              <a:rPr lang="en-US" sz="1200" noProof="0" dirty="0">
                <a:solidFill>
                  <a:schemeClr val="tx1">
                    <a:lumMod val="50000"/>
                  </a:schemeClr>
                </a:solidFill>
              </a:rPr>
              <a:t>in program, optimization if </a:t>
            </a:r>
            <a:r>
              <a:rPr lang="en-US" sz="1200" b="1" i="1" noProof="0" dirty="0" err="1">
                <a:solidFill>
                  <a:schemeClr val="tx1">
                    <a:lumMod val="50000"/>
                  </a:schemeClr>
                </a:solidFill>
              </a:rPr>
              <a:t>MenA</a:t>
            </a:r>
            <a:r>
              <a:rPr lang="en-US" sz="1200" b="1" i="1" noProof="0" dirty="0">
                <a:solidFill>
                  <a:schemeClr val="tx1">
                    <a:lumMod val="50000"/>
                  </a:schemeClr>
                </a:solidFill>
              </a:rPr>
              <a:t> already </a:t>
            </a:r>
            <a:r>
              <a:rPr lang="en-US" sz="1200" noProof="0" dirty="0">
                <a:solidFill>
                  <a:schemeClr val="tx1">
                    <a:lumMod val="50000"/>
                  </a:schemeClr>
                </a:solidFill>
              </a:rPr>
              <a:t>introduced</a:t>
            </a:r>
          </a:p>
        </p:txBody>
      </p:sp>
      <p:sp>
        <p:nvSpPr>
          <p:cNvPr id="49" name="Slide Number Placeholder 5">
            <a:extLst>
              <a:ext uri="{FF2B5EF4-FFF2-40B4-BE49-F238E27FC236}">
                <a16:creationId xmlns:a16="http://schemas.microsoft.com/office/drawing/2014/main" id="{82B46C43-194A-B3FE-C0E4-90C6F555D222}"/>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11</a:t>
            </a:fld>
            <a:endParaRPr lang="en-US" noProof="0" dirty="0">
              <a:latin typeface="+mj-lt"/>
            </a:endParaRPr>
          </a:p>
        </p:txBody>
      </p:sp>
    </p:spTree>
    <p:extLst>
      <p:ext uri="{BB962C8B-B14F-4D97-AF65-F5344CB8AC3E}">
        <p14:creationId xmlns:p14="http://schemas.microsoft.com/office/powerpoint/2010/main" val="90341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6;p14">
            <a:extLst>
              <a:ext uri="{FF2B5EF4-FFF2-40B4-BE49-F238E27FC236}">
                <a16:creationId xmlns:a16="http://schemas.microsoft.com/office/drawing/2014/main" id="{CC98F6C1-F3A4-FD92-CEFF-6123029172E1}"/>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rPr>
              <a:t>A holistic approach that integrates vaccine prioritization and optimization brings several operational, financial, and strategic advantages</a:t>
            </a:r>
            <a:endParaRPr lang="en-US" sz="2400" kern="0" noProof="0" dirty="0">
              <a:solidFill>
                <a:srgbClr val="0F5D61"/>
              </a:solidFill>
              <a:latin typeface="Lato" panose="020F0502020204030203" pitchFamily="34" charset="0"/>
              <a:cs typeface="Times New Roman" panose="02020603050405020304" pitchFamily="18" charset="0"/>
              <a:sym typeface="Lato"/>
            </a:endParaRPr>
          </a:p>
        </p:txBody>
      </p:sp>
      <p:sp>
        <p:nvSpPr>
          <p:cNvPr id="5" name="Google Shape;427;p16">
            <a:extLst>
              <a:ext uri="{FF2B5EF4-FFF2-40B4-BE49-F238E27FC236}">
                <a16:creationId xmlns:a16="http://schemas.microsoft.com/office/drawing/2014/main" id="{F0071715-ACCE-AB13-F605-FBB13C758115}"/>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pic>
        <p:nvPicPr>
          <p:cNvPr id="6" name="Graphic 5" descr="Cause And Effect with solid fill">
            <a:extLst>
              <a:ext uri="{FF2B5EF4-FFF2-40B4-BE49-F238E27FC236}">
                <a16:creationId xmlns:a16="http://schemas.microsoft.com/office/drawing/2014/main" id="{8E236006-0213-D1C4-C761-7F3F316F23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89551" y="1869131"/>
            <a:ext cx="624548" cy="624548"/>
          </a:xfrm>
          <a:prstGeom prst="rect">
            <a:avLst/>
          </a:prstGeom>
          <a:effectLst>
            <a:outerShdw blurRad="50800" dist="38100" dir="2700000" algn="tl" rotWithShape="0">
              <a:prstClr val="black">
                <a:alpha val="40000"/>
              </a:prstClr>
            </a:outerShdw>
          </a:effectLst>
        </p:spPr>
      </p:pic>
      <p:pic>
        <p:nvPicPr>
          <p:cNvPr id="10" name="Graphic 9" descr="Coins with solid fill">
            <a:extLst>
              <a:ext uri="{FF2B5EF4-FFF2-40B4-BE49-F238E27FC236}">
                <a16:creationId xmlns:a16="http://schemas.microsoft.com/office/drawing/2014/main" id="{6BB0C94A-2BA5-B31D-32C2-24CD8DA246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34044" y="1869131"/>
            <a:ext cx="624548" cy="624548"/>
          </a:xfrm>
          <a:prstGeom prst="rect">
            <a:avLst/>
          </a:prstGeom>
          <a:effectLst>
            <a:outerShdw blurRad="50800" dist="38100" dir="2700000" algn="tl" rotWithShape="0">
              <a:prstClr val="black">
                <a:alpha val="40000"/>
              </a:prstClr>
            </a:outerShdw>
          </a:effectLst>
        </p:spPr>
      </p:pic>
      <p:pic>
        <p:nvPicPr>
          <p:cNvPr id="12" name="Graphic 11" descr="Scales of justice with solid fill">
            <a:extLst>
              <a:ext uri="{FF2B5EF4-FFF2-40B4-BE49-F238E27FC236}">
                <a16:creationId xmlns:a16="http://schemas.microsoft.com/office/drawing/2014/main" id="{26784E13-FA10-D646-2325-A8FF737D66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4688" y="1869131"/>
            <a:ext cx="624548" cy="624548"/>
          </a:xfrm>
          <a:prstGeom prst="rect">
            <a:avLst/>
          </a:prstGeom>
          <a:effectLst>
            <a:outerShdw blurRad="50800" dist="38100" dir="2700000" algn="tl" rotWithShape="0">
              <a:prstClr val="black">
                <a:alpha val="40000"/>
              </a:prstClr>
            </a:outerShdw>
          </a:effectLst>
        </p:spPr>
      </p:pic>
      <p:pic>
        <p:nvPicPr>
          <p:cNvPr id="14" name="Graphic 13" descr="Fork In Road with solid fill">
            <a:extLst>
              <a:ext uri="{FF2B5EF4-FFF2-40B4-BE49-F238E27FC236}">
                <a16:creationId xmlns:a16="http://schemas.microsoft.com/office/drawing/2014/main" id="{FC159638-B275-29B7-2D3D-6B7630C7D4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2109" y="1897520"/>
            <a:ext cx="567771" cy="567771"/>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06F7DB12-6528-10FB-DC9A-D467F2722B5C}"/>
              </a:ext>
            </a:extLst>
          </p:cNvPr>
          <p:cNvSpPr/>
          <p:nvPr/>
        </p:nvSpPr>
        <p:spPr>
          <a:xfrm>
            <a:off x="297555" y="2625991"/>
            <a:ext cx="2631239" cy="35880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en-US" sz="1600" b="1" noProof="0" dirty="0">
                <a:solidFill>
                  <a:srgbClr val="FFC000"/>
                </a:solidFill>
              </a:rPr>
              <a:t>Joint planning and improved coordination for a balanced roadmap</a:t>
            </a:r>
          </a:p>
          <a:p>
            <a:pPr marL="171450" indent="-171450">
              <a:spcBef>
                <a:spcPts val="600"/>
              </a:spcBef>
              <a:buFont typeface="Arial" panose="020B0604020202020204" pitchFamily="34" charset="0"/>
              <a:buChar char="•"/>
            </a:pPr>
            <a:endParaRPr lang="en-US" sz="1200" noProof="0" dirty="0">
              <a:solidFill>
                <a:schemeClr val="tx1">
                  <a:lumMod val="50000"/>
                </a:schemeClr>
              </a:solidFill>
            </a:endParaRPr>
          </a:p>
          <a:p>
            <a:pPr marL="171450" indent="-171450">
              <a:spcBef>
                <a:spcPts val="600"/>
              </a:spcBef>
              <a:buFont typeface="Arial" panose="020B0604020202020204" pitchFamily="34" charset="0"/>
              <a:buChar char="•"/>
            </a:pPr>
            <a:r>
              <a:rPr lang="en-US" sz="1200" noProof="0" dirty="0">
                <a:solidFill>
                  <a:schemeClr val="tx1">
                    <a:lumMod val="50000"/>
                  </a:schemeClr>
                </a:solidFill>
              </a:rPr>
              <a:t>Synchronization between new introductions and ongoing program improvements, ensuring feasibility within existing system capacities</a:t>
            </a:r>
          </a:p>
          <a:p>
            <a:pPr marL="171450" indent="-171450">
              <a:spcBef>
                <a:spcPts val="600"/>
              </a:spcBef>
              <a:buFont typeface="Arial" panose="020B0604020202020204" pitchFamily="34" charset="0"/>
              <a:buChar char="•"/>
            </a:pPr>
            <a:r>
              <a:rPr lang="en-US" sz="1200" noProof="0" dirty="0">
                <a:solidFill>
                  <a:schemeClr val="tx1">
                    <a:lumMod val="50000"/>
                  </a:schemeClr>
                </a:solidFill>
              </a:rPr>
              <a:t>Recommendations for realistic and sequenced roadmaps that are practical, costed, and aligned with national immunization goals</a:t>
            </a:r>
          </a:p>
          <a:p>
            <a:pPr marL="171450" indent="-171450">
              <a:spcBef>
                <a:spcPts val="600"/>
              </a:spcBef>
              <a:buFont typeface="Arial" panose="020B0604020202020204" pitchFamily="34" charset="0"/>
              <a:buChar char="•"/>
            </a:pPr>
            <a:r>
              <a:rPr lang="en-US" sz="1200" noProof="0" dirty="0">
                <a:solidFill>
                  <a:schemeClr val="tx1">
                    <a:lumMod val="50000"/>
                  </a:schemeClr>
                </a:solidFill>
              </a:rPr>
              <a:t>Reduced duplication of planning efforts across NITAG, EPI, and partners</a:t>
            </a:r>
          </a:p>
        </p:txBody>
      </p:sp>
      <p:sp>
        <p:nvSpPr>
          <p:cNvPr id="17" name="Rectangle 16">
            <a:extLst>
              <a:ext uri="{FF2B5EF4-FFF2-40B4-BE49-F238E27FC236}">
                <a16:creationId xmlns:a16="http://schemas.microsoft.com/office/drawing/2014/main" id="{8FC22F24-BC4E-95AF-D631-1E79F9FBF9F2}"/>
              </a:ext>
            </a:extLst>
          </p:cNvPr>
          <p:cNvSpPr/>
          <p:nvPr/>
        </p:nvSpPr>
        <p:spPr>
          <a:xfrm>
            <a:off x="3165617" y="2625991"/>
            <a:ext cx="2631239" cy="35880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en-US" sz="1600" b="1" noProof="0" dirty="0">
                <a:solidFill>
                  <a:srgbClr val="0F5D61"/>
                </a:solidFill>
              </a:rPr>
              <a:t>Facilitating informed trade-offs</a:t>
            </a:r>
          </a:p>
          <a:p>
            <a:pPr marL="171450" indent="-171450">
              <a:spcBef>
                <a:spcPts val="600"/>
              </a:spcBef>
              <a:buFont typeface="Arial" panose="020B0604020202020204" pitchFamily="34" charset="0"/>
              <a:buChar char="•"/>
            </a:pPr>
            <a:endParaRPr lang="en-US" sz="1200" noProof="0" dirty="0">
              <a:solidFill>
                <a:schemeClr val="tx1">
                  <a:lumMod val="50000"/>
                </a:schemeClr>
              </a:solidFill>
            </a:endParaRPr>
          </a:p>
          <a:p>
            <a:pPr marL="171450" indent="-171450">
              <a:spcBef>
                <a:spcPts val="600"/>
              </a:spcBef>
              <a:buFont typeface="Arial" panose="020B0604020202020204" pitchFamily="34" charset="0"/>
              <a:buChar char="•"/>
            </a:pPr>
            <a:endParaRPr lang="en-US" sz="1200" noProof="0" dirty="0">
              <a:solidFill>
                <a:schemeClr val="tx1">
                  <a:lumMod val="50000"/>
                </a:schemeClr>
              </a:solidFill>
            </a:endParaRPr>
          </a:p>
          <a:p>
            <a:pPr marL="171450" indent="-171450">
              <a:spcBef>
                <a:spcPts val="600"/>
              </a:spcBef>
              <a:buFont typeface="Arial" panose="020B0604020202020204" pitchFamily="34" charset="0"/>
              <a:buChar char="•"/>
            </a:pPr>
            <a:r>
              <a:rPr lang="en-US" sz="1200" noProof="0" dirty="0">
                <a:solidFill>
                  <a:schemeClr val="tx1">
                    <a:lumMod val="50000"/>
                  </a:schemeClr>
                </a:solidFill>
              </a:rPr>
              <a:t>A holistic process for trade-off discussions relying on MCDA deliberative approach and weighing potential health impact, cost, feasibility, and equity across interventions</a:t>
            </a:r>
          </a:p>
          <a:p>
            <a:pPr marL="171450" indent="-171450">
              <a:spcBef>
                <a:spcPts val="600"/>
              </a:spcBef>
              <a:buFont typeface="Arial" panose="020B0604020202020204" pitchFamily="34" charset="0"/>
              <a:buChar char="•"/>
            </a:pPr>
            <a:r>
              <a:rPr lang="en-US" sz="1200" noProof="0" dirty="0">
                <a:solidFill>
                  <a:schemeClr val="tx1">
                    <a:lumMod val="50000"/>
                  </a:schemeClr>
                </a:solidFill>
              </a:rPr>
              <a:t>Transparent assessment of which vaccines or optimizations yield the greatest value for resources invested</a:t>
            </a:r>
          </a:p>
          <a:p>
            <a:pPr marL="171450" indent="-171450">
              <a:spcBef>
                <a:spcPts val="600"/>
              </a:spcBef>
              <a:buFont typeface="Arial" panose="020B0604020202020204" pitchFamily="34" charset="0"/>
              <a:buChar char="•"/>
            </a:pPr>
            <a:r>
              <a:rPr lang="en-US" sz="1200" noProof="0" dirty="0">
                <a:solidFill>
                  <a:schemeClr val="tx1">
                    <a:lumMod val="50000"/>
                  </a:schemeClr>
                </a:solidFill>
              </a:rPr>
              <a:t>Improved and justified sequencing decisions, consensus building</a:t>
            </a:r>
          </a:p>
        </p:txBody>
      </p:sp>
      <p:sp>
        <p:nvSpPr>
          <p:cNvPr id="19" name="Rectangle 18">
            <a:extLst>
              <a:ext uri="{FF2B5EF4-FFF2-40B4-BE49-F238E27FC236}">
                <a16:creationId xmlns:a16="http://schemas.microsoft.com/office/drawing/2014/main" id="{412DB8EF-9D70-D013-B599-83FF7D1A6155}"/>
              </a:ext>
            </a:extLst>
          </p:cNvPr>
          <p:cNvSpPr/>
          <p:nvPr/>
        </p:nvSpPr>
        <p:spPr>
          <a:xfrm>
            <a:off x="6197646" y="2625991"/>
            <a:ext cx="2631239" cy="35880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noProof="0" dirty="0">
                <a:solidFill>
                  <a:srgbClr val="C00000"/>
                </a:solidFill>
              </a:rPr>
              <a:t>Comprehensive</a:t>
            </a:r>
          </a:p>
          <a:p>
            <a:r>
              <a:rPr lang="en-US" sz="1600" b="1" noProof="0" dirty="0">
                <a:solidFill>
                  <a:srgbClr val="C00000"/>
                </a:solidFill>
              </a:rPr>
              <a:t>budget planning</a:t>
            </a:r>
          </a:p>
          <a:p>
            <a:pPr marL="171450" indent="-171450">
              <a:spcBef>
                <a:spcPts val="600"/>
              </a:spcBef>
              <a:buFont typeface="Arial" panose="020B0604020202020204" pitchFamily="34" charset="0"/>
              <a:buChar char="•"/>
            </a:pPr>
            <a:endParaRPr lang="en-US" sz="1200" noProof="0" dirty="0">
              <a:solidFill>
                <a:schemeClr val="tx1">
                  <a:lumMod val="50000"/>
                </a:schemeClr>
              </a:solidFill>
            </a:endParaRPr>
          </a:p>
          <a:p>
            <a:pPr marL="171450" indent="-171450">
              <a:spcBef>
                <a:spcPts val="600"/>
              </a:spcBef>
              <a:buFont typeface="Arial" panose="020B0604020202020204" pitchFamily="34" charset="0"/>
              <a:buChar char="•"/>
            </a:pPr>
            <a:endParaRPr lang="en-US" sz="1200" noProof="0" dirty="0">
              <a:solidFill>
                <a:schemeClr val="tx1">
                  <a:lumMod val="50000"/>
                </a:schemeClr>
              </a:solidFill>
            </a:endParaRPr>
          </a:p>
          <a:p>
            <a:pPr marL="171450" indent="-171450">
              <a:spcBef>
                <a:spcPts val="600"/>
              </a:spcBef>
              <a:buFont typeface="Arial" panose="020B0604020202020204" pitchFamily="34" charset="0"/>
              <a:buChar char="•"/>
            </a:pPr>
            <a:r>
              <a:rPr lang="en-US" sz="1200" noProof="0" dirty="0">
                <a:solidFill>
                  <a:schemeClr val="tx1">
                    <a:lumMod val="50000"/>
                  </a:schemeClr>
                </a:solidFill>
              </a:rPr>
              <a:t>Budget impact analysis of NVI and optimization opportunities</a:t>
            </a:r>
          </a:p>
          <a:p>
            <a:pPr marL="171450" indent="-171450">
              <a:spcBef>
                <a:spcPts val="600"/>
              </a:spcBef>
              <a:buFont typeface="Arial" panose="020B0604020202020204" pitchFamily="34" charset="0"/>
              <a:buChar char="•"/>
            </a:pPr>
            <a:r>
              <a:rPr lang="en-US" sz="1200" noProof="0" dirty="0">
                <a:solidFill>
                  <a:schemeClr val="tx1">
                    <a:lumMod val="50000"/>
                  </a:schemeClr>
                </a:solidFill>
              </a:rPr>
              <a:t>Potential reinvestment of savings from optimization into new introductions or system strengthening</a:t>
            </a:r>
          </a:p>
          <a:p>
            <a:pPr marL="171450" indent="-171450">
              <a:spcBef>
                <a:spcPts val="600"/>
              </a:spcBef>
              <a:buFont typeface="Arial" panose="020B0604020202020204" pitchFamily="34" charset="0"/>
              <a:buChar char="•"/>
            </a:pPr>
            <a:r>
              <a:rPr lang="en-US" sz="1200" noProof="0" dirty="0">
                <a:solidFill>
                  <a:schemeClr val="tx1">
                    <a:lumMod val="50000"/>
                  </a:schemeClr>
                </a:solidFill>
              </a:rPr>
              <a:t>Alignment with NIS and broader prioritization of immunization and health interventions</a:t>
            </a:r>
          </a:p>
        </p:txBody>
      </p:sp>
      <p:sp>
        <p:nvSpPr>
          <p:cNvPr id="20" name="Rectangle 19">
            <a:extLst>
              <a:ext uri="{FF2B5EF4-FFF2-40B4-BE49-F238E27FC236}">
                <a16:creationId xmlns:a16="http://schemas.microsoft.com/office/drawing/2014/main" id="{11B4329C-63B4-9CC3-E2BF-C102540F0982}"/>
              </a:ext>
            </a:extLst>
          </p:cNvPr>
          <p:cNvSpPr/>
          <p:nvPr/>
        </p:nvSpPr>
        <p:spPr>
          <a:xfrm>
            <a:off x="9229676" y="2625991"/>
            <a:ext cx="2631239" cy="35880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noProof="0" dirty="0">
                <a:solidFill>
                  <a:schemeClr val="accent2">
                    <a:lumMod val="50000"/>
                  </a:schemeClr>
                </a:solidFill>
              </a:rPr>
              <a:t>Optimized</a:t>
            </a:r>
          </a:p>
          <a:p>
            <a:r>
              <a:rPr lang="en-US" sz="1600" b="1" noProof="0" dirty="0">
                <a:solidFill>
                  <a:schemeClr val="accent2">
                    <a:lumMod val="50000"/>
                  </a:schemeClr>
                </a:solidFill>
              </a:rPr>
              <a:t>interactions</a:t>
            </a:r>
          </a:p>
          <a:p>
            <a:pPr marL="171450" indent="-171450">
              <a:spcBef>
                <a:spcPts val="600"/>
              </a:spcBef>
              <a:buFont typeface="Arial" panose="020B0604020202020204" pitchFamily="34" charset="0"/>
              <a:buChar char="•"/>
            </a:pPr>
            <a:endParaRPr lang="en-US" sz="1200" noProof="0" dirty="0">
              <a:solidFill>
                <a:schemeClr val="tx1">
                  <a:lumMod val="50000"/>
                </a:schemeClr>
              </a:solidFill>
            </a:endParaRPr>
          </a:p>
          <a:p>
            <a:pPr marL="171450" indent="-171450">
              <a:spcBef>
                <a:spcPts val="600"/>
              </a:spcBef>
              <a:buFont typeface="Arial" panose="020B0604020202020204" pitchFamily="34" charset="0"/>
              <a:buChar char="•"/>
            </a:pPr>
            <a:endParaRPr lang="en-US" sz="1200" noProof="0" dirty="0">
              <a:solidFill>
                <a:schemeClr val="tx1">
                  <a:lumMod val="50000"/>
                </a:schemeClr>
              </a:solidFill>
            </a:endParaRPr>
          </a:p>
          <a:p>
            <a:pPr marL="171450" indent="-171450">
              <a:spcBef>
                <a:spcPts val="600"/>
              </a:spcBef>
              <a:buFont typeface="Arial" panose="020B0604020202020204" pitchFamily="34" charset="0"/>
              <a:buChar char="•"/>
            </a:pPr>
            <a:r>
              <a:rPr lang="en-US" sz="1200" noProof="0" dirty="0">
                <a:solidFill>
                  <a:schemeClr val="tx1">
                    <a:lumMod val="50000"/>
                  </a:schemeClr>
                </a:solidFill>
              </a:rPr>
              <a:t>Understanding the impact of decisions on the broader system workload, cold chain, training, and data systems</a:t>
            </a:r>
          </a:p>
          <a:p>
            <a:pPr marL="171450" indent="-171450">
              <a:spcBef>
                <a:spcPts val="600"/>
              </a:spcBef>
              <a:buFont typeface="Arial" panose="020B0604020202020204" pitchFamily="34" charset="0"/>
              <a:buChar char="•"/>
            </a:pPr>
            <a:r>
              <a:rPr lang="en-US" sz="1200" noProof="0" dirty="0">
                <a:solidFill>
                  <a:schemeClr val="tx1">
                    <a:lumMod val="50000"/>
                  </a:schemeClr>
                </a:solidFill>
              </a:rPr>
              <a:t>Integration of NVI in the context of existing schedules and delivery structure</a:t>
            </a:r>
          </a:p>
          <a:p>
            <a:pPr marL="171450" indent="-171450">
              <a:spcBef>
                <a:spcPts val="600"/>
              </a:spcBef>
              <a:buFont typeface="Arial" panose="020B0604020202020204" pitchFamily="34" charset="0"/>
              <a:buChar char="•"/>
            </a:pPr>
            <a:r>
              <a:rPr lang="en-US" sz="1200" noProof="0" dirty="0">
                <a:solidFill>
                  <a:schemeClr val="tx1">
                    <a:lumMod val="50000"/>
                  </a:schemeClr>
                </a:solidFill>
              </a:rPr>
              <a:t>Consider opportunities </a:t>
            </a:r>
            <a:r>
              <a:rPr lang="en-US" sz="1200" noProof="0" dirty="0" err="1">
                <a:solidFill>
                  <a:schemeClr val="tx1">
                    <a:lumMod val="50000"/>
                  </a:schemeClr>
                </a:solidFill>
              </a:rPr>
              <a:t>e.g</a:t>
            </a:r>
            <a:r>
              <a:rPr lang="en-US" sz="1200" noProof="0" dirty="0">
                <a:solidFill>
                  <a:schemeClr val="tx1">
                    <a:lumMod val="50000"/>
                  </a:schemeClr>
                </a:solidFill>
              </a:rPr>
              <a:t> to align contact / delivery points</a:t>
            </a:r>
          </a:p>
          <a:p>
            <a:pPr marL="171450" indent="-171450">
              <a:spcBef>
                <a:spcPts val="600"/>
              </a:spcBef>
              <a:buFont typeface="Arial" panose="020B0604020202020204" pitchFamily="34" charset="0"/>
              <a:buChar char="•"/>
            </a:pPr>
            <a:r>
              <a:rPr lang="en-US" sz="1200" noProof="0" dirty="0">
                <a:solidFill>
                  <a:schemeClr val="tx1">
                    <a:lumMod val="50000"/>
                  </a:schemeClr>
                </a:solidFill>
              </a:rPr>
              <a:t>Optimization of existing programs can make future introductions smoother and more efficient beyond just costs, e.g. by </a:t>
            </a:r>
            <a:r>
              <a:rPr lang="en-US" sz="1200" noProof="0" dirty="0" err="1">
                <a:solidFill>
                  <a:schemeClr val="tx1">
                    <a:lumMod val="50000"/>
                  </a:schemeClr>
                </a:solidFill>
              </a:rPr>
              <a:t>decrowding</a:t>
            </a:r>
            <a:r>
              <a:rPr lang="en-US" sz="1200" noProof="0" dirty="0">
                <a:solidFill>
                  <a:schemeClr val="tx1">
                    <a:lumMod val="50000"/>
                  </a:schemeClr>
                </a:solidFill>
              </a:rPr>
              <a:t> 1YL schedule</a:t>
            </a:r>
            <a:endParaRPr lang="en-US" sz="1200" noProof="0" dirty="0">
              <a:solidFill>
                <a:schemeClr val="tx1">
                  <a:lumMod val="50000"/>
                </a:schemeClr>
              </a:solidFill>
              <a:highlight>
                <a:srgbClr val="FFFF00"/>
              </a:highlight>
            </a:endParaRPr>
          </a:p>
        </p:txBody>
      </p:sp>
      <p:cxnSp>
        <p:nvCxnSpPr>
          <p:cNvPr id="23" name="Straight Connector 22">
            <a:extLst>
              <a:ext uri="{FF2B5EF4-FFF2-40B4-BE49-F238E27FC236}">
                <a16:creationId xmlns:a16="http://schemas.microsoft.com/office/drawing/2014/main" id="{01B49457-BC20-10B7-CE8A-69B0CE9CCE00}"/>
              </a:ext>
            </a:extLst>
          </p:cNvPr>
          <p:cNvCxnSpPr/>
          <p:nvPr/>
        </p:nvCxnSpPr>
        <p:spPr>
          <a:xfrm>
            <a:off x="2943759" y="2625851"/>
            <a:ext cx="0" cy="4057882"/>
          </a:xfrm>
          <a:prstGeom prst="line">
            <a:avLst/>
          </a:prstGeom>
          <a:ln>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C16C94B-3134-5F44-1331-F64F6410EFEE}"/>
              </a:ext>
            </a:extLst>
          </p:cNvPr>
          <p:cNvCxnSpPr/>
          <p:nvPr/>
        </p:nvCxnSpPr>
        <p:spPr>
          <a:xfrm>
            <a:off x="6021667" y="2625851"/>
            <a:ext cx="0" cy="4057882"/>
          </a:xfrm>
          <a:prstGeom prst="line">
            <a:avLst/>
          </a:prstGeom>
          <a:ln>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E6BB70-F76A-FFDE-A0BA-37FBABA5D053}"/>
              </a:ext>
            </a:extLst>
          </p:cNvPr>
          <p:cNvCxnSpPr/>
          <p:nvPr/>
        </p:nvCxnSpPr>
        <p:spPr>
          <a:xfrm>
            <a:off x="9065708" y="2625851"/>
            <a:ext cx="0" cy="4057882"/>
          </a:xfrm>
          <a:prstGeom prst="line">
            <a:avLst/>
          </a:prstGeom>
          <a:ln>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090CA125-F44E-B2E4-799C-EDB25077B6DB}"/>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12</a:t>
            </a:fld>
            <a:endParaRPr lang="en-US" noProof="0" dirty="0">
              <a:latin typeface="+mj-lt"/>
            </a:endParaRPr>
          </a:p>
        </p:txBody>
      </p:sp>
      <p:sp>
        <p:nvSpPr>
          <p:cNvPr id="32" name="Rectangle 31">
            <a:extLst>
              <a:ext uri="{FF2B5EF4-FFF2-40B4-BE49-F238E27FC236}">
                <a16:creationId xmlns:a16="http://schemas.microsoft.com/office/drawing/2014/main" id="{1DE0BAC0-4297-C74B-B77D-31501B2243B5}"/>
              </a:ext>
            </a:extLst>
          </p:cNvPr>
          <p:cNvSpPr/>
          <p:nvPr/>
        </p:nvSpPr>
        <p:spPr>
          <a:xfrm>
            <a:off x="356616" y="1356755"/>
            <a:ext cx="11478768" cy="5123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1">
                    <a:lumMod val="50000"/>
                  </a:schemeClr>
                </a:solidFill>
              </a:rPr>
              <a:t>OPTIMIZATION + PRIORITIZATION</a:t>
            </a:r>
          </a:p>
        </p:txBody>
      </p:sp>
    </p:spTree>
    <p:extLst>
      <p:ext uri="{BB962C8B-B14F-4D97-AF65-F5344CB8AC3E}">
        <p14:creationId xmlns:p14="http://schemas.microsoft.com/office/powerpoint/2010/main" val="403161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A7DF-7D5F-A10C-B642-207137B01EC2}"/>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8A3C750E-5AB4-9D58-2D83-718A3F3B2528}"/>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73E47A09-C933-2E92-613F-7D1FED4E5513}"/>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F4AB8470-025E-04F8-E036-0154F2858286}"/>
              </a:ext>
            </a:extLst>
          </p:cNvPr>
          <p:cNvSpPr/>
          <p:nvPr/>
        </p:nvSpPr>
        <p:spPr>
          <a:xfrm>
            <a:off x="2178943" y="13763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Why: rationale and purpose</a:t>
            </a:r>
          </a:p>
        </p:txBody>
      </p:sp>
      <p:sp>
        <p:nvSpPr>
          <p:cNvPr id="2" name="Rounded Rectangle 40">
            <a:extLst>
              <a:ext uri="{FF2B5EF4-FFF2-40B4-BE49-F238E27FC236}">
                <a16:creationId xmlns:a16="http://schemas.microsoft.com/office/drawing/2014/main" id="{D7DE703C-C1C9-2265-AF1D-D0D933E68F30}"/>
              </a:ext>
            </a:extLst>
          </p:cNvPr>
          <p:cNvSpPr/>
          <p:nvPr/>
        </p:nvSpPr>
        <p:spPr>
          <a:xfrm>
            <a:off x="2178943" y="206484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What: core concepts and benefits</a:t>
            </a:r>
          </a:p>
        </p:txBody>
      </p:sp>
      <p:sp>
        <p:nvSpPr>
          <p:cNvPr id="4" name="Rounded Rectangle 40">
            <a:extLst>
              <a:ext uri="{FF2B5EF4-FFF2-40B4-BE49-F238E27FC236}">
                <a16:creationId xmlns:a16="http://schemas.microsoft.com/office/drawing/2014/main" id="{33AA6AA1-6563-A8D8-DBA2-99DDA75BDAE9}"/>
              </a:ext>
            </a:extLst>
          </p:cNvPr>
          <p:cNvSpPr/>
          <p:nvPr/>
        </p:nvSpPr>
        <p:spPr>
          <a:xfrm>
            <a:off x="2178943" y="2772663"/>
            <a:ext cx="7411451" cy="58744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When: triggers for action</a:t>
            </a:r>
          </a:p>
        </p:txBody>
      </p:sp>
      <p:sp>
        <p:nvSpPr>
          <p:cNvPr id="8" name="Rounded Rectangle 40">
            <a:extLst>
              <a:ext uri="{FF2B5EF4-FFF2-40B4-BE49-F238E27FC236}">
                <a16:creationId xmlns:a16="http://schemas.microsoft.com/office/drawing/2014/main" id="{ACFEFD3B-4305-ED1D-80BA-A10436067A19}"/>
              </a:ext>
            </a:extLst>
          </p:cNvPr>
          <p:cNvSpPr/>
          <p:nvPr/>
        </p:nvSpPr>
        <p:spPr>
          <a:xfrm>
            <a:off x="2178943" y="3480476"/>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How: principles and process</a:t>
            </a:r>
          </a:p>
        </p:txBody>
      </p:sp>
      <p:sp>
        <p:nvSpPr>
          <p:cNvPr id="7" name="Oval 6">
            <a:extLst>
              <a:ext uri="{FF2B5EF4-FFF2-40B4-BE49-F238E27FC236}">
                <a16:creationId xmlns:a16="http://schemas.microsoft.com/office/drawing/2014/main" id="{ED584358-18A1-1850-3422-5973525F07AA}"/>
              </a:ext>
            </a:extLst>
          </p:cNvPr>
          <p:cNvSpPr/>
          <p:nvPr/>
        </p:nvSpPr>
        <p:spPr>
          <a:xfrm>
            <a:off x="2381464" y="151852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6C4B33C8-BA9F-C479-88E9-AED0BC4A17A5}"/>
              </a:ext>
            </a:extLst>
          </p:cNvPr>
          <p:cNvSpPr/>
          <p:nvPr/>
        </p:nvSpPr>
        <p:spPr>
          <a:xfrm>
            <a:off x="2381464" y="2235668"/>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954A7DA0-E52A-1A44-B3E9-4842772D439F}"/>
              </a:ext>
            </a:extLst>
          </p:cNvPr>
          <p:cNvSpPr/>
          <p:nvPr/>
        </p:nvSpPr>
        <p:spPr>
          <a:xfrm>
            <a:off x="2381464" y="293335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9" name="Oval 8">
            <a:extLst>
              <a:ext uri="{FF2B5EF4-FFF2-40B4-BE49-F238E27FC236}">
                <a16:creationId xmlns:a16="http://schemas.microsoft.com/office/drawing/2014/main" id="{0972E1CD-683B-A963-5C90-14345663B29E}"/>
              </a:ext>
            </a:extLst>
          </p:cNvPr>
          <p:cNvSpPr/>
          <p:nvPr/>
        </p:nvSpPr>
        <p:spPr>
          <a:xfrm>
            <a:off x="2381464" y="3631042"/>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4" name="Rounded Rectangle 40">
            <a:extLst>
              <a:ext uri="{FF2B5EF4-FFF2-40B4-BE49-F238E27FC236}">
                <a16:creationId xmlns:a16="http://schemas.microsoft.com/office/drawing/2014/main" id="{B3C79F65-0889-D5BC-3D09-9FBEB9EE9622}"/>
              </a:ext>
            </a:extLst>
          </p:cNvPr>
          <p:cNvSpPr/>
          <p:nvPr/>
        </p:nvSpPr>
        <p:spPr>
          <a:xfrm>
            <a:off x="2178943" y="4188290"/>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1: focus on prioritization</a:t>
            </a:r>
          </a:p>
        </p:txBody>
      </p:sp>
      <p:sp>
        <p:nvSpPr>
          <p:cNvPr id="15" name="Oval 14">
            <a:extLst>
              <a:ext uri="{FF2B5EF4-FFF2-40B4-BE49-F238E27FC236}">
                <a16:creationId xmlns:a16="http://schemas.microsoft.com/office/drawing/2014/main" id="{A3BABD50-A0E8-969B-1997-BD35A9528AE4}"/>
              </a:ext>
            </a:extLst>
          </p:cNvPr>
          <p:cNvSpPr/>
          <p:nvPr/>
        </p:nvSpPr>
        <p:spPr>
          <a:xfrm>
            <a:off x="2381464" y="4338856"/>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5</a:t>
            </a:r>
          </a:p>
        </p:txBody>
      </p:sp>
      <p:sp>
        <p:nvSpPr>
          <p:cNvPr id="16" name="Rounded Rectangle 40">
            <a:extLst>
              <a:ext uri="{FF2B5EF4-FFF2-40B4-BE49-F238E27FC236}">
                <a16:creationId xmlns:a16="http://schemas.microsoft.com/office/drawing/2014/main" id="{3DB08B0A-9A24-0718-26F9-6E22C8E46E74}"/>
              </a:ext>
            </a:extLst>
          </p:cNvPr>
          <p:cNvSpPr/>
          <p:nvPr/>
        </p:nvSpPr>
        <p:spPr>
          <a:xfrm>
            <a:off x="2178943" y="4896104"/>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2: focus on optimization</a:t>
            </a:r>
          </a:p>
        </p:txBody>
      </p:sp>
      <p:sp>
        <p:nvSpPr>
          <p:cNvPr id="17" name="Oval 16">
            <a:extLst>
              <a:ext uri="{FF2B5EF4-FFF2-40B4-BE49-F238E27FC236}">
                <a16:creationId xmlns:a16="http://schemas.microsoft.com/office/drawing/2014/main" id="{69E63EAF-DF34-9207-FAB7-E799819AD339}"/>
              </a:ext>
            </a:extLst>
          </p:cNvPr>
          <p:cNvSpPr/>
          <p:nvPr/>
        </p:nvSpPr>
        <p:spPr>
          <a:xfrm>
            <a:off x="2381464" y="5046669"/>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6</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9" name="Rounded Rectangle 40">
            <a:extLst>
              <a:ext uri="{FF2B5EF4-FFF2-40B4-BE49-F238E27FC236}">
                <a16:creationId xmlns:a16="http://schemas.microsoft.com/office/drawing/2014/main" id="{9734E01E-7306-7235-D58C-1649F8477AF8}"/>
              </a:ext>
            </a:extLst>
          </p:cNvPr>
          <p:cNvSpPr/>
          <p:nvPr/>
        </p:nvSpPr>
        <p:spPr>
          <a:xfrm>
            <a:off x="2178943" y="560391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3: doing prioritization and optimization</a:t>
            </a:r>
          </a:p>
        </p:txBody>
      </p:sp>
      <p:sp>
        <p:nvSpPr>
          <p:cNvPr id="20" name="Oval 19">
            <a:extLst>
              <a:ext uri="{FF2B5EF4-FFF2-40B4-BE49-F238E27FC236}">
                <a16:creationId xmlns:a16="http://schemas.microsoft.com/office/drawing/2014/main" id="{2DF625B1-B1B3-F145-99E9-5B911FFEB0D1}"/>
              </a:ext>
            </a:extLst>
          </p:cNvPr>
          <p:cNvSpPr/>
          <p:nvPr/>
        </p:nvSpPr>
        <p:spPr>
          <a:xfrm>
            <a:off x="2381464" y="5754483"/>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7</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Tree>
    <p:extLst>
      <p:ext uri="{BB962C8B-B14F-4D97-AF65-F5344CB8AC3E}">
        <p14:creationId xmlns:p14="http://schemas.microsoft.com/office/powerpoint/2010/main" val="183535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BDFDB-33C3-086D-E701-01970FC2885C}"/>
            </a:ext>
          </a:extLst>
        </p:cNvPr>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A0BA93E1-3D61-C283-E060-8D7DD6921DCD}"/>
              </a:ext>
            </a:extLst>
          </p:cNvPr>
          <p:cNvCxnSpPr>
            <a:cxnSpLocks/>
          </p:cNvCxnSpPr>
          <p:nvPr/>
        </p:nvCxnSpPr>
        <p:spPr>
          <a:xfrm>
            <a:off x="6096000" y="1500000"/>
            <a:ext cx="0" cy="4657603"/>
          </a:xfrm>
          <a:prstGeom prst="line">
            <a:avLst/>
          </a:prstGeom>
          <a:ln w="1905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Arrow: Chevron 13">
            <a:extLst>
              <a:ext uri="{FF2B5EF4-FFF2-40B4-BE49-F238E27FC236}">
                <a16:creationId xmlns:a16="http://schemas.microsoft.com/office/drawing/2014/main" id="{52B1B25D-5F9B-5FFF-7B8D-8DA183FCF8EC}"/>
              </a:ext>
            </a:extLst>
          </p:cNvPr>
          <p:cNvSpPr/>
          <p:nvPr/>
        </p:nvSpPr>
        <p:spPr>
          <a:xfrm>
            <a:off x="4599037" y="1936287"/>
            <a:ext cx="4788000" cy="284480"/>
          </a:xfrm>
          <a:prstGeom prst="chevron">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Tender</a:t>
            </a:r>
          </a:p>
        </p:txBody>
      </p:sp>
      <p:cxnSp>
        <p:nvCxnSpPr>
          <p:cNvPr id="105" name="Straight Connector 104">
            <a:extLst>
              <a:ext uri="{FF2B5EF4-FFF2-40B4-BE49-F238E27FC236}">
                <a16:creationId xmlns:a16="http://schemas.microsoft.com/office/drawing/2014/main" id="{460EBDCF-D5D8-CCAE-63D4-5867A888040E}"/>
              </a:ext>
            </a:extLst>
          </p:cNvPr>
          <p:cNvCxnSpPr>
            <a:cxnSpLocks/>
          </p:cNvCxnSpPr>
          <p:nvPr/>
        </p:nvCxnSpPr>
        <p:spPr>
          <a:xfrm>
            <a:off x="4734250" y="2055394"/>
            <a:ext cx="0" cy="3951943"/>
          </a:xfrm>
          <a:prstGeom prst="line">
            <a:avLst/>
          </a:prstGeom>
          <a:ln w="19050">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9" name="Arrow: Chevron 18">
            <a:extLst>
              <a:ext uri="{FF2B5EF4-FFF2-40B4-BE49-F238E27FC236}">
                <a16:creationId xmlns:a16="http://schemas.microsoft.com/office/drawing/2014/main" id="{8A193EA5-5AB5-CF87-D888-78EB70D2AF6A}"/>
              </a:ext>
            </a:extLst>
          </p:cNvPr>
          <p:cNvSpPr/>
          <p:nvPr/>
        </p:nvSpPr>
        <p:spPr>
          <a:xfrm>
            <a:off x="3852760" y="1597788"/>
            <a:ext cx="8004602" cy="282773"/>
          </a:xfrm>
          <a:prstGeom prst="chevron">
            <a:avLst/>
          </a:prstGeom>
          <a:solidFill>
            <a:srgbClr val="BFBFB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t>New budgeting/funding cycle (e.g. Gavi holistic grant application)</a:t>
            </a:r>
          </a:p>
        </p:txBody>
      </p:sp>
      <p:sp>
        <p:nvSpPr>
          <p:cNvPr id="16" name="Arrow: Chevron 15">
            <a:extLst>
              <a:ext uri="{FF2B5EF4-FFF2-40B4-BE49-F238E27FC236}">
                <a16:creationId xmlns:a16="http://schemas.microsoft.com/office/drawing/2014/main" id="{38312F11-94FD-9C2E-FA28-9072AA16056B}"/>
              </a:ext>
            </a:extLst>
          </p:cNvPr>
          <p:cNvSpPr/>
          <p:nvPr/>
        </p:nvSpPr>
        <p:spPr>
          <a:xfrm>
            <a:off x="9408728" y="1936287"/>
            <a:ext cx="2458848" cy="284480"/>
          </a:xfrm>
          <a:prstGeom prst="chevron">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Tender</a:t>
            </a:r>
          </a:p>
        </p:txBody>
      </p:sp>
      <p:cxnSp>
        <p:nvCxnSpPr>
          <p:cNvPr id="110" name="Straight Connector 109">
            <a:extLst>
              <a:ext uri="{FF2B5EF4-FFF2-40B4-BE49-F238E27FC236}">
                <a16:creationId xmlns:a16="http://schemas.microsoft.com/office/drawing/2014/main" id="{7DE89D94-BCF7-E39E-4846-5B34882F26B2}"/>
              </a:ext>
            </a:extLst>
          </p:cNvPr>
          <p:cNvCxnSpPr>
            <a:cxnSpLocks/>
          </p:cNvCxnSpPr>
          <p:nvPr/>
        </p:nvCxnSpPr>
        <p:spPr>
          <a:xfrm>
            <a:off x="9467650" y="2055394"/>
            <a:ext cx="0" cy="3951943"/>
          </a:xfrm>
          <a:prstGeom prst="line">
            <a:avLst/>
          </a:prstGeom>
          <a:ln w="19050">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6" name="Arrow: Chevron 25">
            <a:extLst>
              <a:ext uri="{FF2B5EF4-FFF2-40B4-BE49-F238E27FC236}">
                <a16:creationId xmlns:a16="http://schemas.microsoft.com/office/drawing/2014/main" id="{26C06F5F-6A06-0DDA-56E8-8C6BA3CB2FE1}"/>
              </a:ext>
            </a:extLst>
          </p:cNvPr>
          <p:cNvSpPr/>
          <p:nvPr/>
        </p:nvSpPr>
        <p:spPr>
          <a:xfrm>
            <a:off x="10057362" y="2284242"/>
            <a:ext cx="18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cxnSp>
        <p:nvCxnSpPr>
          <p:cNvPr id="153" name="Straight Connector 152">
            <a:extLst>
              <a:ext uri="{FF2B5EF4-FFF2-40B4-BE49-F238E27FC236}">
                <a16:creationId xmlns:a16="http://schemas.microsoft.com/office/drawing/2014/main" id="{64E35080-C5D8-6A65-5424-F894E07D9E7C}"/>
              </a:ext>
            </a:extLst>
          </p:cNvPr>
          <p:cNvCxnSpPr>
            <a:cxnSpLocks/>
          </p:cNvCxnSpPr>
          <p:nvPr/>
        </p:nvCxnSpPr>
        <p:spPr>
          <a:xfrm flipH="1">
            <a:off x="10116237" y="2426482"/>
            <a:ext cx="7237" cy="3736500"/>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4" name="Arrow: Chevron 23">
            <a:extLst>
              <a:ext uri="{FF2B5EF4-FFF2-40B4-BE49-F238E27FC236}">
                <a16:creationId xmlns:a16="http://schemas.microsoft.com/office/drawing/2014/main" id="{FCF3D601-4658-DD40-D7C6-C2EAB6CB71C1}"/>
              </a:ext>
            </a:extLst>
          </p:cNvPr>
          <p:cNvSpPr/>
          <p:nvPr/>
        </p:nvSpPr>
        <p:spPr>
          <a:xfrm>
            <a:off x="6419632" y="2284242"/>
            <a:ext cx="36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cxnSp>
        <p:nvCxnSpPr>
          <p:cNvPr id="91" name="Straight Connector 90">
            <a:extLst>
              <a:ext uri="{FF2B5EF4-FFF2-40B4-BE49-F238E27FC236}">
                <a16:creationId xmlns:a16="http://schemas.microsoft.com/office/drawing/2014/main" id="{61EC50F4-9C62-3636-16DB-B926CDE9299B}"/>
              </a:ext>
            </a:extLst>
          </p:cNvPr>
          <p:cNvCxnSpPr>
            <a:cxnSpLocks/>
          </p:cNvCxnSpPr>
          <p:nvPr/>
        </p:nvCxnSpPr>
        <p:spPr>
          <a:xfrm>
            <a:off x="3985220" y="1722534"/>
            <a:ext cx="0" cy="4450176"/>
          </a:xfrm>
          <a:prstGeom prst="line">
            <a:avLst/>
          </a:prstGeom>
          <a:ln w="19050">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2" name="Arrow: Chevron 21">
            <a:extLst>
              <a:ext uri="{FF2B5EF4-FFF2-40B4-BE49-F238E27FC236}">
                <a16:creationId xmlns:a16="http://schemas.microsoft.com/office/drawing/2014/main" id="{4655E1E3-7B27-C7CE-93C9-B27F6972D1A7}"/>
              </a:ext>
            </a:extLst>
          </p:cNvPr>
          <p:cNvSpPr/>
          <p:nvPr/>
        </p:nvSpPr>
        <p:spPr>
          <a:xfrm>
            <a:off x="2781902" y="2284242"/>
            <a:ext cx="36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sp>
        <p:nvSpPr>
          <p:cNvPr id="7" name="Google Shape;427;p16">
            <a:extLst>
              <a:ext uri="{FF2B5EF4-FFF2-40B4-BE49-F238E27FC236}">
                <a16:creationId xmlns:a16="http://schemas.microsoft.com/office/drawing/2014/main" id="{0CD8A766-0771-170D-FEB4-CB0B9C17516B}"/>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1F515CDA-1DAA-B6F9-4AA1-AF2249FE1C12}"/>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Many potential triggers can lead countries to launch optimization or prioritization work</a:t>
            </a:r>
          </a:p>
        </p:txBody>
      </p:sp>
      <p:sp>
        <p:nvSpPr>
          <p:cNvPr id="5" name="TextBox 4">
            <a:extLst>
              <a:ext uri="{FF2B5EF4-FFF2-40B4-BE49-F238E27FC236}">
                <a16:creationId xmlns:a16="http://schemas.microsoft.com/office/drawing/2014/main" id="{09EF310B-92C1-2549-B4F7-0B358FDFE601}"/>
              </a:ext>
            </a:extLst>
          </p:cNvPr>
          <p:cNvSpPr txBox="1"/>
          <p:nvPr/>
        </p:nvSpPr>
        <p:spPr>
          <a:xfrm>
            <a:off x="61775" y="1227172"/>
            <a:ext cx="907584" cy="144000"/>
          </a:xfrm>
          <a:prstGeom prst="rect">
            <a:avLst/>
          </a:prstGeom>
          <a:noFill/>
        </p:spPr>
        <p:txBody>
          <a:bodyPr wrap="square" rtlCol="0">
            <a:spAutoFit/>
          </a:bodyPr>
          <a:lstStyle/>
          <a:p>
            <a:r>
              <a:rPr lang="en-US" sz="1100" i="1" noProof="0" dirty="0"/>
              <a:t>Strategic planning</a:t>
            </a:r>
          </a:p>
        </p:txBody>
      </p:sp>
      <p:sp>
        <p:nvSpPr>
          <p:cNvPr id="6" name="TextBox 5">
            <a:extLst>
              <a:ext uri="{FF2B5EF4-FFF2-40B4-BE49-F238E27FC236}">
                <a16:creationId xmlns:a16="http://schemas.microsoft.com/office/drawing/2014/main" id="{0AE8C7E0-3A81-D053-8605-49C6B1B51BB0}"/>
              </a:ext>
            </a:extLst>
          </p:cNvPr>
          <p:cNvSpPr txBox="1"/>
          <p:nvPr/>
        </p:nvSpPr>
        <p:spPr>
          <a:xfrm>
            <a:off x="61775" y="1587275"/>
            <a:ext cx="907584" cy="231913"/>
          </a:xfrm>
          <a:prstGeom prst="rect">
            <a:avLst/>
          </a:prstGeom>
          <a:noFill/>
        </p:spPr>
        <p:txBody>
          <a:bodyPr wrap="square" rtlCol="0">
            <a:spAutoFit/>
          </a:bodyPr>
          <a:lstStyle/>
          <a:p>
            <a:r>
              <a:rPr lang="en-US" sz="1100" i="1" noProof="0" dirty="0"/>
              <a:t>Funding</a:t>
            </a:r>
          </a:p>
        </p:txBody>
      </p:sp>
      <p:sp>
        <p:nvSpPr>
          <p:cNvPr id="8" name="TextBox 7">
            <a:extLst>
              <a:ext uri="{FF2B5EF4-FFF2-40B4-BE49-F238E27FC236}">
                <a16:creationId xmlns:a16="http://schemas.microsoft.com/office/drawing/2014/main" id="{BDED0309-8B14-5EA7-02C6-AD0A79228DF1}"/>
              </a:ext>
            </a:extLst>
          </p:cNvPr>
          <p:cNvSpPr txBox="1"/>
          <p:nvPr/>
        </p:nvSpPr>
        <p:spPr>
          <a:xfrm>
            <a:off x="61774" y="1934129"/>
            <a:ext cx="995541" cy="261610"/>
          </a:xfrm>
          <a:prstGeom prst="rect">
            <a:avLst/>
          </a:prstGeom>
          <a:noFill/>
        </p:spPr>
        <p:txBody>
          <a:bodyPr wrap="square" rtlCol="0">
            <a:spAutoFit/>
          </a:bodyPr>
          <a:lstStyle/>
          <a:p>
            <a:r>
              <a:rPr lang="en-US" sz="1100" i="1" noProof="0" dirty="0">
                <a:solidFill>
                  <a:schemeClr val="tx1">
                    <a:lumMod val="50000"/>
                  </a:schemeClr>
                </a:solidFill>
              </a:rPr>
              <a:t>Procurement</a:t>
            </a:r>
            <a:r>
              <a:rPr lang="en-US" sz="1100" i="1" noProof="0" dirty="0">
                <a:solidFill>
                  <a:srgbClr val="FF0000"/>
                </a:solidFill>
              </a:rPr>
              <a:t> </a:t>
            </a:r>
          </a:p>
        </p:txBody>
      </p:sp>
      <p:sp>
        <p:nvSpPr>
          <p:cNvPr id="9" name="TextBox 8">
            <a:extLst>
              <a:ext uri="{FF2B5EF4-FFF2-40B4-BE49-F238E27FC236}">
                <a16:creationId xmlns:a16="http://schemas.microsoft.com/office/drawing/2014/main" id="{47AB2EBF-FDB2-E825-F1F8-5DD76E7CC1F9}"/>
              </a:ext>
            </a:extLst>
          </p:cNvPr>
          <p:cNvSpPr txBox="1"/>
          <p:nvPr/>
        </p:nvSpPr>
        <p:spPr>
          <a:xfrm>
            <a:off x="61775" y="2303471"/>
            <a:ext cx="907584" cy="231913"/>
          </a:xfrm>
          <a:prstGeom prst="rect">
            <a:avLst/>
          </a:prstGeom>
          <a:noFill/>
        </p:spPr>
        <p:txBody>
          <a:bodyPr wrap="square" rtlCol="0">
            <a:spAutoFit/>
          </a:bodyPr>
          <a:lstStyle/>
          <a:p>
            <a:r>
              <a:rPr lang="en-US" sz="1100" i="1" noProof="0" dirty="0"/>
              <a:t>Operational</a:t>
            </a:r>
          </a:p>
        </p:txBody>
      </p:sp>
      <p:sp>
        <p:nvSpPr>
          <p:cNvPr id="27" name="TextBox 26">
            <a:extLst>
              <a:ext uri="{FF2B5EF4-FFF2-40B4-BE49-F238E27FC236}">
                <a16:creationId xmlns:a16="http://schemas.microsoft.com/office/drawing/2014/main" id="{7C637C36-53BC-4359-2B74-E1B29AEE0560}"/>
              </a:ext>
            </a:extLst>
          </p:cNvPr>
          <p:cNvSpPr txBox="1"/>
          <p:nvPr/>
        </p:nvSpPr>
        <p:spPr>
          <a:xfrm>
            <a:off x="61774" y="2651849"/>
            <a:ext cx="979085" cy="261610"/>
          </a:xfrm>
          <a:prstGeom prst="rect">
            <a:avLst/>
          </a:prstGeom>
          <a:noFill/>
        </p:spPr>
        <p:txBody>
          <a:bodyPr wrap="square" rtlCol="0">
            <a:spAutoFit/>
          </a:bodyPr>
          <a:lstStyle/>
          <a:p>
            <a:r>
              <a:rPr lang="en-US" sz="1100" i="1" noProof="0" dirty="0"/>
              <a:t>Global events</a:t>
            </a:r>
          </a:p>
        </p:txBody>
      </p:sp>
      <p:sp>
        <p:nvSpPr>
          <p:cNvPr id="39" name="Rectangle 38">
            <a:extLst>
              <a:ext uri="{FF2B5EF4-FFF2-40B4-BE49-F238E27FC236}">
                <a16:creationId xmlns:a16="http://schemas.microsoft.com/office/drawing/2014/main" id="{FCF2A586-FAF0-8211-2BC7-759E4B62C7BD}"/>
              </a:ext>
            </a:extLst>
          </p:cNvPr>
          <p:cNvSpPr/>
          <p:nvPr/>
        </p:nvSpPr>
        <p:spPr>
          <a:xfrm rot="16200000">
            <a:off x="-248054" y="3567996"/>
            <a:ext cx="1527242" cy="519661"/>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noProof="0" dirty="0">
                <a:effectLst>
                  <a:outerShdw blurRad="50800" dist="38100" dir="2700000" algn="tl" rotWithShape="0">
                    <a:prstClr val="black">
                      <a:alpha val="40000"/>
                    </a:prstClr>
                  </a:outerShdw>
                </a:effectLst>
              </a:rPr>
              <a:t>PRIORITIZATION</a:t>
            </a:r>
          </a:p>
        </p:txBody>
      </p:sp>
      <p:sp>
        <p:nvSpPr>
          <p:cNvPr id="40" name="Rectangle 39">
            <a:extLst>
              <a:ext uri="{FF2B5EF4-FFF2-40B4-BE49-F238E27FC236}">
                <a16:creationId xmlns:a16="http://schemas.microsoft.com/office/drawing/2014/main" id="{833F3606-D81F-88C9-6E52-7F6545C99A15}"/>
              </a:ext>
            </a:extLst>
          </p:cNvPr>
          <p:cNvSpPr/>
          <p:nvPr/>
        </p:nvSpPr>
        <p:spPr>
          <a:xfrm rot="16200000">
            <a:off x="-248053" y="5255712"/>
            <a:ext cx="1527242" cy="51966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noProof="0" dirty="0">
                <a:effectLst>
                  <a:outerShdw blurRad="50800" dist="38100" dir="2700000" algn="tl" rotWithShape="0">
                    <a:prstClr val="black">
                      <a:alpha val="40000"/>
                    </a:prstClr>
                  </a:outerShdw>
                </a:effectLst>
              </a:rPr>
              <a:t>OPTIMIZATION</a:t>
            </a:r>
          </a:p>
        </p:txBody>
      </p:sp>
      <p:cxnSp>
        <p:nvCxnSpPr>
          <p:cNvPr id="45" name="Straight Connector 44">
            <a:extLst>
              <a:ext uri="{FF2B5EF4-FFF2-40B4-BE49-F238E27FC236}">
                <a16:creationId xmlns:a16="http://schemas.microsoft.com/office/drawing/2014/main" id="{2048DC07-704D-DA53-FBBE-DFB15201413D}"/>
              </a:ext>
            </a:extLst>
          </p:cNvPr>
          <p:cNvCxnSpPr>
            <a:cxnSpLocks/>
          </p:cNvCxnSpPr>
          <p:nvPr/>
        </p:nvCxnSpPr>
        <p:spPr>
          <a:xfrm>
            <a:off x="1232703" y="1500000"/>
            <a:ext cx="0" cy="4657603"/>
          </a:xfrm>
          <a:prstGeom prst="line">
            <a:avLst/>
          </a:prstGeom>
          <a:ln w="1905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FE92FA8-2B9A-71E8-DAD6-0A25766972D5}"/>
              </a:ext>
            </a:extLst>
          </p:cNvPr>
          <p:cNvSpPr txBox="1"/>
          <p:nvPr/>
        </p:nvSpPr>
        <p:spPr>
          <a:xfrm>
            <a:off x="820006" y="6414742"/>
            <a:ext cx="2096899" cy="251817"/>
          </a:xfrm>
          <a:prstGeom prst="rect">
            <a:avLst/>
          </a:prstGeom>
          <a:noFill/>
        </p:spPr>
        <p:txBody>
          <a:bodyPr wrap="square" rtlCol="0">
            <a:spAutoFit/>
          </a:bodyPr>
          <a:lstStyle/>
          <a:p>
            <a:r>
              <a:rPr lang="en-US" sz="1200" b="1" i="1" noProof="0" dirty="0">
                <a:solidFill>
                  <a:srgbClr val="0F5D61"/>
                </a:solidFill>
              </a:rPr>
              <a:t>Full prioritization exercise</a:t>
            </a:r>
          </a:p>
        </p:txBody>
      </p:sp>
      <p:sp>
        <p:nvSpPr>
          <p:cNvPr id="51" name="TextBox 50">
            <a:extLst>
              <a:ext uri="{FF2B5EF4-FFF2-40B4-BE49-F238E27FC236}">
                <a16:creationId xmlns:a16="http://schemas.microsoft.com/office/drawing/2014/main" id="{7497EFE2-E137-FF93-FF84-98EA8AA8C281}"/>
              </a:ext>
            </a:extLst>
          </p:cNvPr>
          <p:cNvSpPr txBox="1"/>
          <p:nvPr/>
        </p:nvSpPr>
        <p:spPr>
          <a:xfrm>
            <a:off x="3359963" y="6414742"/>
            <a:ext cx="1812882" cy="251817"/>
          </a:xfrm>
          <a:prstGeom prst="rect">
            <a:avLst/>
          </a:prstGeom>
          <a:noFill/>
        </p:spPr>
        <p:txBody>
          <a:bodyPr wrap="square" rtlCol="0">
            <a:spAutoFit/>
          </a:bodyPr>
          <a:lstStyle/>
          <a:p>
            <a:r>
              <a:rPr lang="en-US" sz="1200" b="1" i="1" noProof="0" dirty="0">
                <a:solidFill>
                  <a:srgbClr val="0F5D61"/>
                </a:solidFill>
              </a:rPr>
              <a:t>Prioritization update</a:t>
            </a:r>
          </a:p>
        </p:txBody>
      </p:sp>
      <p:sp>
        <p:nvSpPr>
          <p:cNvPr id="54" name="TextBox 53">
            <a:extLst>
              <a:ext uri="{FF2B5EF4-FFF2-40B4-BE49-F238E27FC236}">
                <a16:creationId xmlns:a16="http://schemas.microsoft.com/office/drawing/2014/main" id="{FD6372E2-2791-B15A-4306-2C580EA71E17}"/>
              </a:ext>
            </a:extLst>
          </p:cNvPr>
          <p:cNvSpPr txBox="1"/>
          <p:nvPr/>
        </p:nvSpPr>
        <p:spPr>
          <a:xfrm>
            <a:off x="5546260" y="6414742"/>
            <a:ext cx="1980908" cy="251817"/>
          </a:xfrm>
          <a:prstGeom prst="rect">
            <a:avLst/>
          </a:prstGeom>
          <a:noFill/>
        </p:spPr>
        <p:txBody>
          <a:bodyPr wrap="square" rtlCol="0">
            <a:spAutoFit/>
          </a:bodyPr>
          <a:lstStyle/>
          <a:p>
            <a:r>
              <a:rPr lang="en-US" sz="1200" b="1" i="1" noProof="0" dirty="0">
                <a:solidFill>
                  <a:srgbClr val="FFC000"/>
                </a:solidFill>
              </a:rPr>
              <a:t>Portfolio review</a:t>
            </a:r>
          </a:p>
        </p:txBody>
      </p:sp>
      <p:sp>
        <p:nvSpPr>
          <p:cNvPr id="62" name="TextBox 61">
            <a:extLst>
              <a:ext uri="{FF2B5EF4-FFF2-40B4-BE49-F238E27FC236}">
                <a16:creationId xmlns:a16="http://schemas.microsoft.com/office/drawing/2014/main" id="{74A7AAA7-052D-7C5F-7EAC-9171921BB98C}"/>
              </a:ext>
            </a:extLst>
          </p:cNvPr>
          <p:cNvSpPr txBox="1"/>
          <p:nvPr/>
        </p:nvSpPr>
        <p:spPr>
          <a:xfrm>
            <a:off x="7296745" y="6414742"/>
            <a:ext cx="2470325" cy="276999"/>
          </a:xfrm>
          <a:prstGeom prst="rect">
            <a:avLst/>
          </a:prstGeom>
          <a:noFill/>
        </p:spPr>
        <p:txBody>
          <a:bodyPr wrap="square" rtlCol="0">
            <a:spAutoFit/>
          </a:bodyPr>
          <a:lstStyle/>
          <a:p>
            <a:r>
              <a:rPr lang="en-US" sz="1200" b="1" i="1" noProof="0" dirty="0">
                <a:solidFill>
                  <a:srgbClr val="FFC000"/>
                </a:solidFill>
              </a:rPr>
              <a:t>Vaccine-specific review</a:t>
            </a:r>
          </a:p>
        </p:txBody>
      </p:sp>
      <p:grpSp>
        <p:nvGrpSpPr>
          <p:cNvPr id="79" name="Group 78">
            <a:extLst>
              <a:ext uri="{FF2B5EF4-FFF2-40B4-BE49-F238E27FC236}">
                <a16:creationId xmlns:a16="http://schemas.microsoft.com/office/drawing/2014/main" id="{D4EC9452-F090-2801-CABE-FEBC2917F56C}"/>
              </a:ext>
            </a:extLst>
          </p:cNvPr>
          <p:cNvGrpSpPr/>
          <p:nvPr/>
        </p:nvGrpSpPr>
        <p:grpSpPr>
          <a:xfrm>
            <a:off x="349015" y="6399329"/>
            <a:ext cx="344614" cy="329687"/>
            <a:chOff x="1052122" y="3417870"/>
            <a:chExt cx="379075" cy="362656"/>
          </a:xfrm>
        </p:grpSpPr>
        <p:sp>
          <p:nvSpPr>
            <p:cNvPr id="80" name="Oval 79">
              <a:extLst>
                <a:ext uri="{FF2B5EF4-FFF2-40B4-BE49-F238E27FC236}">
                  <a16:creationId xmlns:a16="http://schemas.microsoft.com/office/drawing/2014/main" id="{F9C61363-6EA8-2A2E-1FFE-00EEDA3A89C0}"/>
                </a:ext>
              </a:extLst>
            </p:cNvPr>
            <p:cNvSpPr/>
            <p:nvPr/>
          </p:nvSpPr>
          <p:spPr>
            <a:xfrm>
              <a:off x="1052122" y="341787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1" name="Graphic 80" descr="Monthly calendar with solid fill">
              <a:extLst>
                <a:ext uri="{FF2B5EF4-FFF2-40B4-BE49-F238E27FC236}">
                  <a16:creationId xmlns:a16="http://schemas.microsoft.com/office/drawing/2014/main" id="{27A17ABA-963D-355F-5A59-FBE1878AC7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grpSp>
        <p:nvGrpSpPr>
          <p:cNvPr id="82" name="Group 81">
            <a:extLst>
              <a:ext uri="{FF2B5EF4-FFF2-40B4-BE49-F238E27FC236}">
                <a16:creationId xmlns:a16="http://schemas.microsoft.com/office/drawing/2014/main" id="{7DFEC1E1-F4DC-1ECF-4664-769811D3900F}"/>
              </a:ext>
            </a:extLst>
          </p:cNvPr>
          <p:cNvGrpSpPr/>
          <p:nvPr/>
        </p:nvGrpSpPr>
        <p:grpSpPr>
          <a:xfrm>
            <a:off x="2957679" y="6400952"/>
            <a:ext cx="344614" cy="329687"/>
            <a:chOff x="1052122" y="4163380"/>
            <a:chExt cx="379075" cy="362656"/>
          </a:xfrm>
        </p:grpSpPr>
        <p:sp>
          <p:nvSpPr>
            <p:cNvPr id="83" name="Oval 82">
              <a:extLst>
                <a:ext uri="{FF2B5EF4-FFF2-40B4-BE49-F238E27FC236}">
                  <a16:creationId xmlns:a16="http://schemas.microsoft.com/office/drawing/2014/main" id="{3A752830-78EA-DBAA-9E95-1CEB79016555}"/>
                </a:ext>
              </a:extLst>
            </p:cNvPr>
            <p:cNvSpPr/>
            <p:nvPr/>
          </p:nvSpPr>
          <p:spPr>
            <a:xfrm>
              <a:off x="1052122" y="416338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4" name="Graphic 83" descr="Repeat with solid fill">
              <a:extLst>
                <a:ext uri="{FF2B5EF4-FFF2-40B4-BE49-F238E27FC236}">
                  <a16:creationId xmlns:a16="http://schemas.microsoft.com/office/drawing/2014/main" id="{C340BA63-95DE-7B06-4362-A7A8E55167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3256" y="4186080"/>
              <a:ext cx="320492" cy="320492"/>
            </a:xfrm>
            <a:prstGeom prst="rect">
              <a:avLst/>
            </a:prstGeom>
          </p:spPr>
        </p:pic>
      </p:grpSp>
      <p:grpSp>
        <p:nvGrpSpPr>
          <p:cNvPr id="85" name="Group 84">
            <a:extLst>
              <a:ext uri="{FF2B5EF4-FFF2-40B4-BE49-F238E27FC236}">
                <a16:creationId xmlns:a16="http://schemas.microsoft.com/office/drawing/2014/main" id="{43159DE3-D9DB-1D1A-F400-BE2B6DE9B41E}"/>
              </a:ext>
            </a:extLst>
          </p:cNvPr>
          <p:cNvGrpSpPr/>
          <p:nvPr/>
        </p:nvGrpSpPr>
        <p:grpSpPr>
          <a:xfrm>
            <a:off x="5123467" y="6387448"/>
            <a:ext cx="344614" cy="329687"/>
            <a:chOff x="1052122" y="5129951"/>
            <a:chExt cx="379075" cy="362656"/>
          </a:xfrm>
        </p:grpSpPr>
        <p:sp>
          <p:nvSpPr>
            <p:cNvPr id="86" name="Oval 85">
              <a:extLst>
                <a:ext uri="{FF2B5EF4-FFF2-40B4-BE49-F238E27FC236}">
                  <a16:creationId xmlns:a16="http://schemas.microsoft.com/office/drawing/2014/main" id="{F815CABA-AEF8-B89A-C27C-7150194CDC48}"/>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7" name="Graphic 86" descr="Clipboard Ticked with solid fill">
              <a:extLst>
                <a:ext uri="{FF2B5EF4-FFF2-40B4-BE49-F238E27FC236}">
                  <a16:creationId xmlns:a16="http://schemas.microsoft.com/office/drawing/2014/main" id="{61A56EDE-AF4A-C054-1030-E68BADFA6D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36634"/>
              <a:ext cx="320492" cy="320492"/>
            </a:xfrm>
            <a:prstGeom prst="rect">
              <a:avLst/>
            </a:prstGeom>
          </p:spPr>
        </p:pic>
      </p:grpSp>
      <p:grpSp>
        <p:nvGrpSpPr>
          <p:cNvPr id="88" name="Group 87">
            <a:extLst>
              <a:ext uri="{FF2B5EF4-FFF2-40B4-BE49-F238E27FC236}">
                <a16:creationId xmlns:a16="http://schemas.microsoft.com/office/drawing/2014/main" id="{BA9AB152-8563-D543-E51F-D90DEE774A65}"/>
              </a:ext>
            </a:extLst>
          </p:cNvPr>
          <p:cNvGrpSpPr/>
          <p:nvPr/>
        </p:nvGrpSpPr>
        <p:grpSpPr>
          <a:xfrm>
            <a:off x="6952131" y="6387448"/>
            <a:ext cx="344614" cy="329687"/>
            <a:chOff x="1052122" y="5955974"/>
            <a:chExt cx="379075" cy="362656"/>
          </a:xfrm>
        </p:grpSpPr>
        <p:sp>
          <p:nvSpPr>
            <p:cNvPr id="89" name="Oval 88">
              <a:extLst>
                <a:ext uri="{FF2B5EF4-FFF2-40B4-BE49-F238E27FC236}">
                  <a16:creationId xmlns:a16="http://schemas.microsoft.com/office/drawing/2014/main" id="{BF91B387-1BCD-0E9D-1B02-24A0A12456DD}"/>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90" name="Graphic 89" descr="Needle with solid fill">
              <a:extLst>
                <a:ext uri="{FF2B5EF4-FFF2-40B4-BE49-F238E27FC236}">
                  <a16:creationId xmlns:a16="http://schemas.microsoft.com/office/drawing/2014/main" id="{3378D1E2-7614-E968-B0FA-46428952FD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cxnSp>
        <p:nvCxnSpPr>
          <p:cNvPr id="114" name="Straight Connector 113">
            <a:extLst>
              <a:ext uri="{FF2B5EF4-FFF2-40B4-BE49-F238E27FC236}">
                <a16:creationId xmlns:a16="http://schemas.microsoft.com/office/drawing/2014/main" id="{9BA89967-422C-AD22-9123-8A6B99BE6517}"/>
              </a:ext>
            </a:extLst>
          </p:cNvPr>
          <p:cNvCxnSpPr>
            <a:cxnSpLocks/>
          </p:cNvCxnSpPr>
          <p:nvPr/>
        </p:nvCxnSpPr>
        <p:spPr>
          <a:xfrm>
            <a:off x="2049829" y="2750898"/>
            <a:ext cx="0" cy="3365445"/>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FBDE09C-0E82-263D-BD40-7C397274FF68}"/>
              </a:ext>
            </a:extLst>
          </p:cNvPr>
          <p:cNvCxnSpPr>
            <a:cxnSpLocks/>
            <a:stCxn id="22" idx="1"/>
          </p:cNvCxnSpPr>
          <p:nvPr/>
        </p:nvCxnSpPr>
        <p:spPr>
          <a:xfrm flipH="1">
            <a:off x="2916905" y="2426482"/>
            <a:ext cx="7237" cy="3736500"/>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1FC532-3070-6F45-DFB7-864CA7854BA4}"/>
              </a:ext>
            </a:extLst>
          </p:cNvPr>
          <p:cNvCxnSpPr>
            <a:cxnSpLocks/>
          </p:cNvCxnSpPr>
          <p:nvPr/>
        </p:nvCxnSpPr>
        <p:spPr>
          <a:xfrm>
            <a:off x="5370007" y="2750898"/>
            <a:ext cx="0" cy="3365445"/>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C26C387-FAA9-130A-05B1-23BA495878FE}"/>
              </a:ext>
            </a:extLst>
          </p:cNvPr>
          <p:cNvCxnSpPr>
            <a:cxnSpLocks/>
          </p:cNvCxnSpPr>
          <p:nvPr/>
        </p:nvCxnSpPr>
        <p:spPr>
          <a:xfrm>
            <a:off x="10589503" y="2750898"/>
            <a:ext cx="0" cy="3365445"/>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FD2CE19-FE7B-7D0E-A859-59F244871D3E}"/>
              </a:ext>
            </a:extLst>
          </p:cNvPr>
          <p:cNvCxnSpPr>
            <a:cxnSpLocks/>
          </p:cNvCxnSpPr>
          <p:nvPr/>
        </p:nvCxnSpPr>
        <p:spPr>
          <a:xfrm flipH="1">
            <a:off x="6565175" y="2426482"/>
            <a:ext cx="7237" cy="3736500"/>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 name="Arrow: Pentagon 1">
            <a:extLst>
              <a:ext uri="{FF2B5EF4-FFF2-40B4-BE49-F238E27FC236}">
                <a16:creationId xmlns:a16="http://schemas.microsoft.com/office/drawing/2014/main" id="{39D27399-9A36-6CF9-633A-3BA6995E1FFF}"/>
              </a:ext>
            </a:extLst>
          </p:cNvPr>
          <p:cNvSpPr/>
          <p:nvPr/>
        </p:nvSpPr>
        <p:spPr>
          <a:xfrm>
            <a:off x="963037" y="1256160"/>
            <a:ext cx="10894325" cy="284480"/>
          </a:xfrm>
          <a:prstGeom prst="homePlat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60363" algn="l"/>
              </a:tabLst>
            </a:pPr>
            <a:endParaRPr lang="en-US" sz="1400" noProof="0" dirty="0"/>
          </a:p>
        </p:txBody>
      </p:sp>
      <p:sp>
        <p:nvSpPr>
          <p:cNvPr id="3" name="Star: 7 Points 2">
            <a:extLst>
              <a:ext uri="{FF2B5EF4-FFF2-40B4-BE49-F238E27FC236}">
                <a16:creationId xmlns:a16="http://schemas.microsoft.com/office/drawing/2014/main" id="{4DA770E4-22E5-28EA-E90E-971E86EE98F4}"/>
              </a:ext>
            </a:extLst>
          </p:cNvPr>
          <p:cNvSpPr/>
          <p:nvPr/>
        </p:nvSpPr>
        <p:spPr>
          <a:xfrm>
            <a:off x="5993892" y="1286640"/>
            <a:ext cx="234696" cy="213360"/>
          </a:xfrm>
          <a:prstGeom prst="star7">
            <a:avLst>
              <a:gd name="adj" fmla="val 25020"/>
              <a:gd name="hf" fmla="val 102572"/>
              <a:gd name="vf" fmla="val 1052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extBox 3">
            <a:extLst>
              <a:ext uri="{FF2B5EF4-FFF2-40B4-BE49-F238E27FC236}">
                <a16:creationId xmlns:a16="http://schemas.microsoft.com/office/drawing/2014/main" id="{B776E091-4976-2F22-873A-70CA1A90AE3F}"/>
              </a:ext>
            </a:extLst>
          </p:cNvPr>
          <p:cNvSpPr txBox="1"/>
          <p:nvPr/>
        </p:nvSpPr>
        <p:spPr>
          <a:xfrm>
            <a:off x="6235427" y="1246432"/>
            <a:ext cx="1731526" cy="307777"/>
          </a:xfrm>
          <a:prstGeom prst="rect">
            <a:avLst/>
          </a:prstGeom>
          <a:noFill/>
        </p:spPr>
        <p:txBody>
          <a:bodyPr wrap="square" rtlCol="0">
            <a:spAutoFit/>
          </a:bodyPr>
          <a:lstStyle/>
          <a:p>
            <a:r>
              <a:rPr lang="en-US" sz="1400" noProof="0" dirty="0">
                <a:solidFill>
                  <a:schemeClr val="bg1"/>
                </a:solidFill>
              </a:rPr>
              <a:t>NIS Update</a:t>
            </a:r>
          </a:p>
        </p:txBody>
      </p:sp>
      <p:sp>
        <p:nvSpPr>
          <p:cNvPr id="10" name="Arrow: Pentagon 9">
            <a:extLst>
              <a:ext uri="{FF2B5EF4-FFF2-40B4-BE49-F238E27FC236}">
                <a16:creationId xmlns:a16="http://schemas.microsoft.com/office/drawing/2014/main" id="{727778D4-A2A4-DD56-BB6B-5B1ADAC1FEF7}"/>
              </a:ext>
            </a:extLst>
          </p:cNvPr>
          <p:cNvSpPr/>
          <p:nvPr/>
        </p:nvSpPr>
        <p:spPr>
          <a:xfrm>
            <a:off x="963037" y="1936287"/>
            <a:ext cx="3600000" cy="284480"/>
          </a:xfrm>
          <a:prstGeom prst="homePlate">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18" name="Arrow: Pentagon 17">
            <a:extLst>
              <a:ext uri="{FF2B5EF4-FFF2-40B4-BE49-F238E27FC236}">
                <a16:creationId xmlns:a16="http://schemas.microsoft.com/office/drawing/2014/main" id="{61750E5C-1553-AEE6-24FB-BDA44935F183}"/>
              </a:ext>
            </a:extLst>
          </p:cNvPr>
          <p:cNvSpPr/>
          <p:nvPr/>
        </p:nvSpPr>
        <p:spPr>
          <a:xfrm>
            <a:off x="963037" y="1597788"/>
            <a:ext cx="2880000" cy="284480"/>
          </a:xfrm>
          <a:prstGeom prst="homePlate">
            <a:avLst/>
          </a:prstGeom>
          <a:solidFill>
            <a:srgbClr val="BFBFB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p>
        </p:txBody>
      </p:sp>
      <p:sp>
        <p:nvSpPr>
          <p:cNvPr id="21" name="Arrow: Pentagon 20">
            <a:extLst>
              <a:ext uri="{FF2B5EF4-FFF2-40B4-BE49-F238E27FC236}">
                <a16:creationId xmlns:a16="http://schemas.microsoft.com/office/drawing/2014/main" id="{8947802F-DD17-69E4-8A9A-FCF1D508472F}"/>
              </a:ext>
            </a:extLst>
          </p:cNvPr>
          <p:cNvSpPr/>
          <p:nvPr/>
        </p:nvSpPr>
        <p:spPr>
          <a:xfrm>
            <a:off x="963037" y="2284242"/>
            <a:ext cx="1800000" cy="284480"/>
          </a:xfrm>
          <a:prstGeom prst="homePlate">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28" name="Arrow: Pentagon 27">
            <a:extLst>
              <a:ext uri="{FF2B5EF4-FFF2-40B4-BE49-F238E27FC236}">
                <a16:creationId xmlns:a16="http://schemas.microsoft.com/office/drawing/2014/main" id="{688F5706-1283-C6D9-1180-C80FD862F70C}"/>
              </a:ext>
            </a:extLst>
          </p:cNvPr>
          <p:cNvSpPr/>
          <p:nvPr/>
        </p:nvSpPr>
        <p:spPr>
          <a:xfrm>
            <a:off x="963037" y="2645766"/>
            <a:ext cx="10894325" cy="284480"/>
          </a:xfrm>
          <a:prstGeom prst="homePlate">
            <a:avLst/>
          </a:prstGeom>
          <a:solidFill>
            <a:srgbClr val="D8E8FC">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29" name="Star: 7 Points 28">
            <a:extLst>
              <a:ext uri="{FF2B5EF4-FFF2-40B4-BE49-F238E27FC236}">
                <a16:creationId xmlns:a16="http://schemas.microsoft.com/office/drawing/2014/main" id="{62B576A7-B9FC-727F-A79F-44D98E45D62A}"/>
              </a:ext>
            </a:extLst>
          </p:cNvPr>
          <p:cNvSpPr/>
          <p:nvPr/>
        </p:nvSpPr>
        <p:spPr>
          <a:xfrm>
            <a:off x="1937465"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Star: 7 Points 29">
            <a:extLst>
              <a:ext uri="{FF2B5EF4-FFF2-40B4-BE49-F238E27FC236}">
                <a16:creationId xmlns:a16="http://schemas.microsoft.com/office/drawing/2014/main" id="{FCC12C13-3F63-B261-8E79-647A975163D6}"/>
              </a:ext>
            </a:extLst>
          </p:cNvPr>
          <p:cNvSpPr/>
          <p:nvPr/>
        </p:nvSpPr>
        <p:spPr>
          <a:xfrm>
            <a:off x="5238505"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tar: 7 Points 30">
            <a:extLst>
              <a:ext uri="{FF2B5EF4-FFF2-40B4-BE49-F238E27FC236}">
                <a16:creationId xmlns:a16="http://schemas.microsoft.com/office/drawing/2014/main" id="{E33BC851-9853-C3B8-BD1A-66767B4C3FBA}"/>
              </a:ext>
            </a:extLst>
          </p:cNvPr>
          <p:cNvSpPr/>
          <p:nvPr/>
        </p:nvSpPr>
        <p:spPr>
          <a:xfrm>
            <a:off x="10462089"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Box 31">
            <a:extLst>
              <a:ext uri="{FF2B5EF4-FFF2-40B4-BE49-F238E27FC236}">
                <a16:creationId xmlns:a16="http://schemas.microsoft.com/office/drawing/2014/main" id="{B702EA0C-CB87-3600-BECE-190DC0FB6B36}"/>
              </a:ext>
            </a:extLst>
          </p:cNvPr>
          <p:cNvSpPr txBox="1"/>
          <p:nvPr/>
        </p:nvSpPr>
        <p:spPr>
          <a:xfrm>
            <a:off x="2125171" y="2662873"/>
            <a:ext cx="2259266" cy="276999"/>
          </a:xfrm>
          <a:prstGeom prst="rect">
            <a:avLst/>
          </a:prstGeom>
          <a:noFill/>
        </p:spPr>
        <p:txBody>
          <a:bodyPr wrap="square" rtlCol="0">
            <a:spAutoFit/>
          </a:bodyPr>
          <a:lstStyle/>
          <a:p>
            <a:r>
              <a:rPr lang="en-US" sz="1200" noProof="0" dirty="0">
                <a:solidFill>
                  <a:schemeClr val="tx1">
                    <a:lumMod val="50000"/>
                  </a:schemeClr>
                </a:solidFill>
              </a:rPr>
              <a:t>New SAGE Recommendation</a:t>
            </a:r>
          </a:p>
        </p:txBody>
      </p:sp>
      <p:sp>
        <p:nvSpPr>
          <p:cNvPr id="33" name="TextBox 32">
            <a:extLst>
              <a:ext uri="{FF2B5EF4-FFF2-40B4-BE49-F238E27FC236}">
                <a16:creationId xmlns:a16="http://schemas.microsoft.com/office/drawing/2014/main" id="{591F30FA-B00F-0536-C7E7-D98821729D91}"/>
              </a:ext>
            </a:extLst>
          </p:cNvPr>
          <p:cNvSpPr txBox="1"/>
          <p:nvPr/>
        </p:nvSpPr>
        <p:spPr>
          <a:xfrm>
            <a:off x="5457216" y="2662873"/>
            <a:ext cx="1731526" cy="276999"/>
          </a:xfrm>
          <a:prstGeom prst="rect">
            <a:avLst/>
          </a:prstGeom>
          <a:noFill/>
        </p:spPr>
        <p:txBody>
          <a:bodyPr wrap="square" rtlCol="0">
            <a:spAutoFit/>
          </a:bodyPr>
          <a:lstStyle/>
          <a:p>
            <a:r>
              <a:rPr lang="en-US" sz="1200" noProof="0" dirty="0">
                <a:solidFill>
                  <a:schemeClr val="tx1">
                    <a:lumMod val="50000"/>
                  </a:schemeClr>
                </a:solidFill>
              </a:rPr>
              <a:t>New GAVI policy</a:t>
            </a:r>
          </a:p>
        </p:txBody>
      </p:sp>
      <p:sp>
        <p:nvSpPr>
          <p:cNvPr id="34" name="TextBox 33">
            <a:extLst>
              <a:ext uri="{FF2B5EF4-FFF2-40B4-BE49-F238E27FC236}">
                <a16:creationId xmlns:a16="http://schemas.microsoft.com/office/drawing/2014/main" id="{458C07B2-1914-5CB2-40AA-2AC9E78A5FAB}"/>
              </a:ext>
            </a:extLst>
          </p:cNvPr>
          <p:cNvSpPr txBox="1"/>
          <p:nvPr/>
        </p:nvSpPr>
        <p:spPr>
          <a:xfrm>
            <a:off x="10651618" y="2662873"/>
            <a:ext cx="1731526" cy="276999"/>
          </a:xfrm>
          <a:prstGeom prst="rect">
            <a:avLst/>
          </a:prstGeom>
          <a:noFill/>
        </p:spPr>
        <p:txBody>
          <a:bodyPr wrap="square" rtlCol="0">
            <a:spAutoFit/>
          </a:bodyPr>
          <a:lstStyle/>
          <a:p>
            <a:r>
              <a:rPr lang="en-US" sz="1200" noProof="0" dirty="0">
                <a:solidFill>
                  <a:schemeClr val="tx1">
                    <a:lumMod val="50000"/>
                  </a:schemeClr>
                </a:solidFill>
              </a:rPr>
              <a:t>New product</a:t>
            </a:r>
          </a:p>
        </p:txBody>
      </p:sp>
      <p:sp>
        <p:nvSpPr>
          <p:cNvPr id="35" name="Star: 7 Points 34">
            <a:extLst>
              <a:ext uri="{FF2B5EF4-FFF2-40B4-BE49-F238E27FC236}">
                <a16:creationId xmlns:a16="http://schemas.microsoft.com/office/drawing/2014/main" id="{7A33A691-C68E-B749-0AC9-C3181C2499BF}"/>
              </a:ext>
            </a:extLst>
          </p:cNvPr>
          <p:cNvSpPr/>
          <p:nvPr/>
        </p:nvSpPr>
        <p:spPr>
          <a:xfrm>
            <a:off x="7507231"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Box 35">
            <a:extLst>
              <a:ext uri="{FF2B5EF4-FFF2-40B4-BE49-F238E27FC236}">
                <a16:creationId xmlns:a16="http://schemas.microsoft.com/office/drawing/2014/main" id="{AA5B73ED-B209-D61F-796D-EBEEDD936981}"/>
              </a:ext>
            </a:extLst>
          </p:cNvPr>
          <p:cNvSpPr txBox="1"/>
          <p:nvPr/>
        </p:nvSpPr>
        <p:spPr>
          <a:xfrm>
            <a:off x="7852407" y="2662873"/>
            <a:ext cx="1731526" cy="276999"/>
          </a:xfrm>
          <a:prstGeom prst="rect">
            <a:avLst/>
          </a:prstGeom>
          <a:noFill/>
        </p:spPr>
        <p:txBody>
          <a:bodyPr wrap="square" rtlCol="0">
            <a:spAutoFit/>
          </a:bodyPr>
          <a:lstStyle/>
          <a:p>
            <a:r>
              <a:rPr lang="en-US" sz="1200" noProof="0" dirty="0">
                <a:solidFill>
                  <a:schemeClr val="tx1">
                    <a:lumMod val="50000"/>
                  </a:schemeClr>
                </a:solidFill>
              </a:rPr>
              <a:t>New vaccine / PQ</a:t>
            </a:r>
          </a:p>
        </p:txBody>
      </p:sp>
      <p:sp>
        <p:nvSpPr>
          <p:cNvPr id="37" name="Rectangle 36">
            <a:extLst>
              <a:ext uri="{FF2B5EF4-FFF2-40B4-BE49-F238E27FC236}">
                <a16:creationId xmlns:a16="http://schemas.microsoft.com/office/drawing/2014/main" id="{6B4FAA51-EB3D-ADE3-5713-148A3C109625}"/>
              </a:ext>
            </a:extLst>
          </p:cNvPr>
          <p:cNvSpPr/>
          <p:nvPr/>
        </p:nvSpPr>
        <p:spPr>
          <a:xfrm>
            <a:off x="963037" y="3064206"/>
            <a:ext cx="10872000" cy="1527243"/>
          </a:xfrm>
          <a:prstGeom prst="rect">
            <a:avLst/>
          </a:prstGeom>
          <a:solidFill>
            <a:srgbClr val="CFDFD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a:extLst>
              <a:ext uri="{FF2B5EF4-FFF2-40B4-BE49-F238E27FC236}">
                <a16:creationId xmlns:a16="http://schemas.microsoft.com/office/drawing/2014/main" id="{942F59AA-D0B1-A23F-0D11-62DC6079177E}"/>
              </a:ext>
            </a:extLst>
          </p:cNvPr>
          <p:cNvSpPr/>
          <p:nvPr/>
        </p:nvSpPr>
        <p:spPr>
          <a:xfrm>
            <a:off x="963037" y="4757727"/>
            <a:ext cx="10872000" cy="1527243"/>
          </a:xfrm>
          <a:prstGeom prst="rect">
            <a:avLst/>
          </a:prstGeom>
          <a:solidFill>
            <a:srgbClr val="FBE8AB">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Star: 7 Points 40">
            <a:extLst>
              <a:ext uri="{FF2B5EF4-FFF2-40B4-BE49-F238E27FC236}">
                <a16:creationId xmlns:a16="http://schemas.microsoft.com/office/drawing/2014/main" id="{6F9DB0C1-C0CC-655A-977A-036FE07B4ED7}"/>
              </a:ext>
            </a:extLst>
          </p:cNvPr>
          <p:cNvSpPr/>
          <p:nvPr/>
        </p:nvSpPr>
        <p:spPr>
          <a:xfrm>
            <a:off x="1109257" y="1286640"/>
            <a:ext cx="234696" cy="213360"/>
          </a:xfrm>
          <a:prstGeom prst="star7">
            <a:avLst>
              <a:gd name="adj" fmla="val 25020"/>
              <a:gd name="hf" fmla="val 102572"/>
              <a:gd name="vf" fmla="val 1052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4" name="Group 73">
            <a:extLst>
              <a:ext uri="{FF2B5EF4-FFF2-40B4-BE49-F238E27FC236}">
                <a16:creationId xmlns:a16="http://schemas.microsoft.com/office/drawing/2014/main" id="{3E1FE046-CDA8-C9AB-2725-88E8FD861A7A}"/>
              </a:ext>
            </a:extLst>
          </p:cNvPr>
          <p:cNvGrpSpPr/>
          <p:nvPr/>
        </p:nvGrpSpPr>
        <p:grpSpPr>
          <a:xfrm>
            <a:off x="1052122" y="5800326"/>
            <a:ext cx="379075" cy="362656"/>
            <a:chOff x="1052122" y="5955974"/>
            <a:chExt cx="379075" cy="362656"/>
          </a:xfrm>
        </p:grpSpPr>
        <p:sp>
          <p:nvSpPr>
            <p:cNvPr id="53" name="Oval 52">
              <a:extLst>
                <a:ext uri="{FF2B5EF4-FFF2-40B4-BE49-F238E27FC236}">
                  <a16:creationId xmlns:a16="http://schemas.microsoft.com/office/drawing/2014/main" id="{7734F6A2-502C-1D69-7BA1-F0C04FC774E1}"/>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4" name="Graphic 63" descr="Needle with solid fill">
              <a:extLst>
                <a:ext uri="{FF2B5EF4-FFF2-40B4-BE49-F238E27FC236}">
                  <a16:creationId xmlns:a16="http://schemas.microsoft.com/office/drawing/2014/main" id="{E8ABDE92-AA04-3D85-CD78-77FC3EE812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72" name="Group 71">
            <a:extLst>
              <a:ext uri="{FF2B5EF4-FFF2-40B4-BE49-F238E27FC236}">
                <a16:creationId xmlns:a16="http://schemas.microsoft.com/office/drawing/2014/main" id="{6F6AACDA-1572-747B-4478-988C4272F35A}"/>
              </a:ext>
            </a:extLst>
          </p:cNvPr>
          <p:cNvGrpSpPr/>
          <p:nvPr/>
        </p:nvGrpSpPr>
        <p:grpSpPr>
          <a:xfrm>
            <a:off x="1052122" y="4007732"/>
            <a:ext cx="379075" cy="362656"/>
            <a:chOff x="1052122" y="4163380"/>
            <a:chExt cx="379075" cy="362656"/>
          </a:xfrm>
        </p:grpSpPr>
        <p:sp>
          <p:nvSpPr>
            <p:cNvPr id="50" name="Oval 49">
              <a:extLst>
                <a:ext uri="{FF2B5EF4-FFF2-40B4-BE49-F238E27FC236}">
                  <a16:creationId xmlns:a16="http://schemas.microsoft.com/office/drawing/2014/main" id="{7B70E38F-6133-4F73-BE73-4D7A8D550ABB}"/>
                </a:ext>
              </a:extLst>
            </p:cNvPr>
            <p:cNvSpPr/>
            <p:nvPr/>
          </p:nvSpPr>
          <p:spPr>
            <a:xfrm>
              <a:off x="1052122" y="416338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6" name="Graphic 65" descr="Repeat with solid fill">
              <a:extLst>
                <a:ext uri="{FF2B5EF4-FFF2-40B4-BE49-F238E27FC236}">
                  <a16:creationId xmlns:a16="http://schemas.microsoft.com/office/drawing/2014/main" id="{45FE0A51-37E7-90DE-7EC4-CC6B702B2F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2080" y="4197256"/>
              <a:ext cx="320492" cy="320492"/>
            </a:xfrm>
            <a:prstGeom prst="rect">
              <a:avLst/>
            </a:prstGeom>
          </p:spPr>
        </p:pic>
      </p:grpSp>
      <p:grpSp>
        <p:nvGrpSpPr>
          <p:cNvPr id="71" name="Group 70">
            <a:extLst>
              <a:ext uri="{FF2B5EF4-FFF2-40B4-BE49-F238E27FC236}">
                <a16:creationId xmlns:a16="http://schemas.microsoft.com/office/drawing/2014/main" id="{F7165129-6A66-A276-1D23-059EB4F8FE1D}"/>
              </a:ext>
            </a:extLst>
          </p:cNvPr>
          <p:cNvGrpSpPr/>
          <p:nvPr/>
        </p:nvGrpSpPr>
        <p:grpSpPr>
          <a:xfrm>
            <a:off x="1052122" y="3262222"/>
            <a:ext cx="379075" cy="362656"/>
            <a:chOff x="1052122" y="3417870"/>
            <a:chExt cx="379075" cy="362656"/>
          </a:xfrm>
        </p:grpSpPr>
        <p:sp>
          <p:nvSpPr>
            <p:cNvPr id="48" name="Oval 47">
              <a:extLst>
                <a:ext uri="{FF2B5EF4-FFF2-40B4-BE49-F238E27FC236}">
                  <a16:creationId xmlns:a16="http://schemas.microsoft.com/office/drawing/2014/main" id="{B2862F61-CDBF-CBB3-35CE-3AAC002E5C44}"/>
                </a:ext>
              </a:extLst>
            </p:cNvPr>
            <p:cNvSpPr/>
            <p:nvPr/>
          </p:nvSpPr>
          <p:spPr>
            <a:xfrm>
              <a:off x="1052122" y="341787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8" name="Graphic 67" descr="Monthly calendar with solid fill">
              <a:extLst>
                <a:ext uri="{FF2B5EF4-FFF2-40B4-BE49-F238E27FC236}">
                  <a16:creationId xmlns:a16="http://schemas.microsoft.com/office/drawing/2014/main" id="{763F4948-5CA2-593D-A65F-2D316CE84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grpSp>
        <p:nvGrpSpPr>
          <p:cNvPr id="73" name="Group 72">
            <a:extLst>
              <a:ext uri="{FF2B5EF4-FFF2-40B4-BE49-F238E27FC236}">
                <a16:creationId xmlns:a16="http://schemas.microsoft.com/office/drawing/2014/main" id="{3DD34495-81A3-7A3A-3969-5EB6CBCCEE20}"/>
              </a:ext>
            </a:extLst>
          </p:cNvPr>
          <p:cNvGrpSpPr/>
          <p:nvPr/>
        </p:nvGrpSpPr>
        <p:grpSpPr>
          <a:xfrm>
            <a:off x="1052122" y="4974303"/>
            <a:ext cx="379075" cy="362656"/>
            <a:chOff x="1052122" y="5129951"/>
            <a:chExt cx="379075" cy="362656"/>
          </a:xfrm>
        </p:grpSpPr>
        <p:sp>
          <p:nvSpPr>
            <p:cNvPr id="52" name="Oval 51">
              <a:extLst>
                <a:ext uri="{FF2B5EF4-FFF2-40B4-BE49-F238E27FC236}">
                  <a16:creationId xmlns:a16="http://schemas.microsoft.com/office/drawing/2014/main" id="{395CC4DD-8BBE-4B99-6AEC-6CBF01555F0E}"/>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0" name="Graphic 69" descr="Clipboard Ticked with solid fill">
              <a:extLst>
                <a:ext uri="{FF2B5EF4-FFF2-40B4-BE49-F238E27FC236}">
                  <a16:creationId xmlns:a16="http://schemas.microsoft.com/office/drawing/2014/main" id="{69ED4F2F-4FC1-192E-E039-DBDABACE9D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46362"/>
              <a:ext cx="320492" cy="320492"/>
            </a:xfrm>
            <a:prstGeom prst="rect">
              <a:avLst/>
            </a:prstGeom>
          </p:spPr>
        </p:pic>
      </p:grpSp>
      <p:grpSp>
        <p:nvGrpSpPr>
          <p:cNvPr id="96" name="Group 95">
            <a:extLst>
              <a:ext uri="{FF2B5EF4-FFF2-40B4-BE49-F238E27FC236}">
                <a16:creationId xmlns:a16="http://schemas.microsoft.com/office/drawing/2014/main" id="{09931674-AA65-89DA-593F-7204BA1F6A26}"/>
              </a:ext>
            </a:extLst>
          </p:cNvPr>
          <p:cNvGrpSpPr/>
          <p:nvPr/>
        </p:nvGrpSpPr>
        <p:grpSpPr>
          <a:xfrm>
            <a:off x="3807417" y="5800326"/>
            <a:ext cx="379075" cy="362656"/>
            <a:chOff x="1052122" y="5955974"/>
            <a:chExt cx="379075" cy="362656"/>
          </a:xfrm>
        </p:grpSpPr>
        <p:sp>
          <p:nvSpPr>
            <p:cNvPr id="97" name="Oval 96">
              <a:extLst>
                <a:ext uri="{FF2B5EF4-FFF2-40B4-BE49-F238E27FC236}">
                  <a16:creationId xmlns:a16="http://schemas.microsoft.com/office/drawing/2014/main" id="{85EE1CCB-043E-D510-37F7-64097BA48CF9}"/>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8" name="Graphic 97" descr="Needle with solid fill">
              <a:extLst>
                <a:ext uri="{FF2B5EF4-FFF2-40B4-BE49-F238E27FC236}">
                  <a16:creationId xmlns:a16="http://schemas.microsoft.com/office/drawing/2014/main" id="{9B4BABB8-9F1A-4B70-0037-EADAD595C6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99" name="Group 98">
            <a:extLst>
              <a:ext uri="{FF2B5EF4-FFF2-40B4-BE49-F238E27FC236}">
                <a16:creationId xmlns:a16="http://schemas.microsoft.com/office/drawing/2014/main" id="{583F8851-05C3-D9A5-9D53-4FE9EC52759F}"/>
              </a:ext>
            </a:extLst>
          </p:cNvPr>
          <p:cNvGrpSpPr/>
          <p:nvPr/>
        </p:nvGrpSpPr>
        <p:grpSpPr>
          <a:xfrm>
            <a:off x="3807417" y="4007732"/>
            <a:ext cx="379075" cy="362656"/>
            <a:chOff x="1052122" y="4163380"/>
            <a:chExt cx="379075" cy="362656"/>
          </a:xfrm>
        </p:grpSpPr>
        <p:sp>
          <p:nvSpPr>
            <p:cNvPr id="100" name="Oval 99">
              <a:extLst>
                <a:ext uri="{FF2B5EF4-FFF2-40B4-BE49-F238E27FC236}">
                  <a16:creationId xmlns:a16="http://schemas.microsoft.com/office/drawing/2014/main" id="{25155355-A877-30A7-BB9A-64C41A90F22A}"/>
                </a:ext>
              </a:extLst>
            </p:cNvPr>
            <p:cNvSpPr/>
            <p:nvPr/>
          </p:nvSpPr>
          <p:spPr>
            <a:xfrm>
              <a:off x="1052122" y="416338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1" name="Graphic 100" descr="Repeat with solid fill">
              <a:extLst>
                <a:ext uri="{FF2B5EF4-FFF2-40B4-BE49-F238E27FC236}">
                  <a16:creationId xmlns:a16="http://schemas.microsoft.com/office/drawing/2014/main" id="{865EFD6A-557B-C8AB-C797-28CE97E3A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80" y="4197256"/>
              <a:ext cx="320492" cy="320492"/>
            </a:xfrm>
            <a:prstGeom prst="rect">
              <a:avLst/>
            </a:prstGeom>
          </p:spPr>
        </p:pic>
      </p:grpSp>
      <p:grpSp>
        <p:nvGrpSpPr>
          <p:cNvPr id="102" name="Group 101">
            <a:extLst>
              <a:ext uri="{FF2B5EF4-FFF2-40B4-BE49-F238E27FC236}">
                <a16:creationId xmlns:a16="http://schemas.microsoft.com/office/drawing/2014/main" id="{B2A642C6-0708-F778-E2A3-372FC4BE0067}"/>
              </a:ext>
            </a:extLst>
          </p:cNvPr>
          <p:cNvGrpSpPr/>
          <p:nvPr/>
        </p:nvGrpSpPr>
        <p:grpSpPr>
          <a:xfrm>
            <a:off x="3807417" y="4974303"/>
            <a:ext cx="379075" cy="362656"/>
            <a:chOff x="1052122" y="5129951"/>
            <a:chExt cx="379075" cy="362656"/>
          </a:xfrm>
        </p:grpSpPr>
        <p:sp>
          <p:nvSpPr>
            <p:cNvPr id="103" name="Oval 102">
              <a:extLst>
                <a:ext uri="{FF2B5EF4-FFF2-40B4-BE49-F238E27FC236}">
                  <a16:creationId xmlns:a16="http://schemas.microsoft.com/office/drawing/2014/main" id="{3832F0D9-78D2-E27D-B74C-D922E9DAB6B3}"/>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4" name="Graphic 103" descr="Clipboard Ticked with solid fill">
              <a:extLst>
                <a:ext uri="{FF2B5EF4-FFF2-40B4-BE49-F238E27FC236}">
                  <a16:creationId xmlns:a16="http://schemas.microsoft.com/office/drawing/2014/main" id="{C4F2CB7B-2234-3F8D-77D9-9F1B9E42F5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46362"/>
              <a:ext cx="320492" cy="320492"/>
            </a:xfrm>
            <a:prstGeom prst="rect">
              <a:avLst/>
            </a:prstGeom>
          </p:spPr>
        </p:pic>
      </p:grpSp>
      <p:grpSp>
        <p:nvGrpSpPr>
          <p:cNvPr id="107" name="Group 106">
            <a:extLst>
              <a:ext uri="{FF2B5EF4-FFF2-40B4-BE49-F238E27FC236}">
                <a16:creationId xmlns:a16="http://schemas.microsoft.com/office/drawing/2014/main" id="{39DD8964-5C30-AEB4-4383-67CBCF6BEAEE}"/>
              </a:ext>
            </a:extLst>
          </p:cNvPr>
          <p:cNvGrpSpPr/>
          <p:nvPr/>
        </p:nvGrpSpPr>
        <p:grpSpPr>
          <a:xfrm>
            <a:off x="4541475" y="5800326"/>
            <a:ext cx="379075" cy="362656"/>
            <a:chOff x="1052122" y="5955974"/>
            <a:chExt cx="379075" cy="362656"/>
          </a:xfrm>
        </p:grpSpPr>
        <p:sp>
          <p:nvSpPr>
            <p:cNvPr id="108" name="Oval 107">
              <a:extLst>
                <a:ext uri="{FF2B5EF4-FFF2-40B4-BE49-F238E27FC236}">
                  <a16:creationId xmlns:a16="http://schemas.microsoft.com/office/drawing/2014/main" id="{719AB87A-ACFE-6CE5-8AD5-CF048633F9AF}"/>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9" name="Graphic 108" descr="Needle with solid fill">
              <a:extLst>
                <a:ext uri="{FF2B5EF4-FFF2-40B4-BE49-F238E27FC236}">
                  <a16:creationId xmlns:a16="http://schemas.microsoft.com/office/drawing/2014/main" id="{C0C5472A-F3B1-63D2-53C8-45DB3C495F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111" name="Group 110">
            <a:extLst>
              <a:ext uri="{FF2B5EF4-FFF2-40B4-BE49-F238E27FC236}">
                <a16:creationId xmlns:a16="http://schemas.microsoft.com/office/drawing/2014/main" id="{B5BE6F3A-0548-FBE4-9B48-F65BC8B52AF4}"/>
              </a:ext>
            </a:extLst>
          </p:cNvPr>
          <p:cNvGrpSpPr/>
          <p:nvPr/>
        </p:nvGrpSpPr>
        <p:grpSpPr>
          <a:xfrm>
            <a:off x="9274875" y="5800326"/>
            <a:ext cx="379075" cy="362656"/>
            <a:chOff x="1052122" y="5955974"/>
            <a:chExt cx="379075" cy="362656"/>
          </a:xfrm>
        </p:grpSpPr>
        <p:sp>
          <p:nvSpPr>
            <p:cNvPr id="112" name="Oval 111">
              <a:extLst>
                <a:ext uri="{FF2B5EF4-FFF2-40B4-BE49-F238E27FC236}">
                  <a16:creationId xmlns:a16="http://schemas.microsoft.com/office/drawing/2014/main" id="{687AA2E6-1550-4079-4F8D-F6DC4E935F3F}"/>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3" name="Graphic 112" descr="Needle with solid fill">
              <a:extLst>
                <a:ext uri="{FF2B5EF4-FFF2-40B4-BE49-F238E27FC236}">
                  <a16:creationId xmlns:a16="http://schemas.microsoft.com/office/drawing/2014/main" id="{E9D53F88-51AF-59C6-40F0-D802FF30C3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116" name="Group 115">
            <a:extLst>
              <a:ext uri="{FF2B5EF4-FFF2-40B4-BE49-F238E27FC236}">
                <a16:creationId xmlns:a16="http://schemas.microsoft.com/office/drawing/2014/main" id="{82588522-8D41-0803-C931-FD9EC94A497A}"/>
              </a:ext>
            </a:extLst>
          </p:cNvPr>
          <p:cNvGrpSpPr/>
          <p:nvPr/>
        </p:nvGrpSpPr>
        <p:grpSpPr>
          <a:xfrm>
            <a:off x="1868023" y="4007732"/>
            <a:ext cx="379075" cy="362656"/>
            <a:chOff x="1052122" y="4163380"/>
            <a:chExt cx="379075" cy="362656"/>
          </a:xfrm>
        </p:grpSpPr>
        <p:sp>
          <p:nvSpPr>
            <p:cNvPr id="117" name="Oval 116">
              <a:extLst>
                <a:ext uri="{FF2B5EF4-FFF2-40B4-BE49-F238E27FC236}">
                  <a16:creationId xmlns:a16="http://schemas.microsoft.com/office/drawing/2014/main" id="{060C047A-053F-B05B-00DD-43404C204E76}"/>
                </a:ext>
              </a:extLst>
            </p:cNvPr>
            <p:cNvSpPr/>
            <p:nvPr/>
          </p:nvSpPr>
          <p:spPr>
            <a:xfrm>
              <a:off x="1052122" y="416338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8" name="Graphic 117" descr="Repeat with solid fill">
              <a:extLst>
                <a:ext uri="{FF2B5EF4-FFF2-40B4-BE49-F238E27FC236}">
                  <a16:creationId xmlns:a16="http://schemas.microsoft.com/office/drawing/2014/main" id="{EE7B9916-9938-3BEC-812D-6D0BBEF88D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80" y="4197256"/>
              <a:ext cx="320492" cy="320492"/>
            </a:xfrm>
            <a:prstGeom prst="rect">
              <a:avLst/>
            </a:prstGeom>
          </p:spPr>
        </p:pic>
      </p:grpSp>
      <p:grpSp>
        <p:nvGrpSpPr>
          <p:cNvPr id="119" name="Group 118">
            <a:extLst>
              <a:ext uri="{FF2B5EF4-FFF2-40B4-BE49-F238E27FC236}">
                <a16:creationId xmlns:a16="http://schemas.microsoft.com/office/drawing/2014/main" id="{88DEB270-60C5-790F-29A2-50BAC12CC6E0}"/>
              </a:ext>
            </a:extLst>
          </p:cNvPr>
          <p:cNvGrpSpPr/>
          <p:nvPr/>
        </p:nvGrpSpPr>
        <p:grpSpPr>
          <a:xfrm>
            <a:off x="1859946" y="5800326"/>
            <a:ext cx="379075" cy="362656"/>
            <a:chOff x="1052122" y="5955974"/>
            <a:chExt cx="379075" cy="362656"/>
          </a:xfrm>
        </p:grpSpPr>
        <p:sp>
          <p:nvSpPr>
            <p:cNvPr id="120" name="Oval 119">
              <a:extLst>
                <a:ext uri="{FF2B5EF4-FFF2-40B4-BE49-F238E27FC236}">
                  <a16:creationId xmlns:a16="http://schemas.microsoft.com/office/drawing/2014/main" id="{7641653A-C107-5D92-5AF5-423582603332}"/>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1" name="Graphic 120" descr="Needle with solid fill">
              <a:extLst>
                <a:ext uri="{FF2B5EF4-FFF2-40B4-BE49-F238E27FC236}">
                  <a16:creationId xmlns:a16="http://schemas.microsoft.com/office/drawing/2014/main" id="{9E159678-F5DC-6561-7A3D-C3DCF60367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7561" y="5994290"/>
              <a:ext cx="291356" cy="291356"/>
            </a:xfrm>
            <a:prstGeom prst="rect">
              <a:avLst/>
            </a:prstGeom>
          </p:spPr>
        </p:pic>
      </p:grpSp>
      <p:grpSp>
        <p:nvGrpSpPr>
          <p:cNvPr id="127" name="Group 126">
            <a:extLst>
              <a:ext uri="{FF2B5EF4-FFF2-40B4-BE49-F238E27FC236}">
                <a16:creationId xmlns:a16="http://schemas.microsoft.com/office/drawing/2014/main" id="{B1E61868-1C49-CDE1-6853-078F79649CFE}"/>
              </a:ext>
            </a:extLst>
          </p:cNvPr>
          <p:cNvGrpSpPr/>
          <p:nvPr/>
        </p:nvGrpSpPr>
        <p:grpSpPr>
          <a:xfrm>
            <a:off x="2717372" y="5800326"/>
            <a:ext cx="379075" cy="362656"/>
            <a:chOff x="1052122" y="5955974"/>
            <a:chExt cx="379075" cy="362656"/>
          </a:xfrm>
        </p:grpSpPr>
        <p:sp>
          <p:nvSpPr>
            <p:cNvPr id="128" name="Oval 127">
              <a:extLst>
                <a:ext uri="{FF2B5EF4-FFF2-40B4-BE49-F238E27FC236}">
                  <a16:creationId xmlns:a16="http://schemas.microsoft.com/office/drawing/2014/main" id="{6E1EF9D9-D533-054E-81EF-E715E90BA21A}"/>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9" name="Graphic 128" descr="Needle with solid fill">
              <a:extLst>
                <a:ext uri="{FF2B5EF4-FFF2-40B4-BE49-F238E27FC236}">
                  <a16:creationId xmlns:a16="http://schemas.microsoft.com/office/drawing/2014/main" id="{6EB544DA-BFE0-E46B-DB01-CFB4EF30B28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7561" y="5994290"/>
              <a:ext cx="291356" cy="291356"/>
            </a:xfrm>
            <a:prstGeom prst="rect">
              <a:avLst/>
            </a:prstGeom>
          </p:spPr>
        </p:pic>
      </p:grpSp>
      <p:grpSp>
        <p:nvGrpSpPr>
          <p:cNvPr id="131" name="Group 130">
            <a:extLst>
              <a:ext uri="{FF2B5EF4-FFF2-40B4-BE49-F238E27FC236}">
                <a16:creationId xmlns:a16="http://schemas.microsoft.com/office/drawing/2014/main" id="{49A44C31-50FD-153A-5320-57F410C9C34B}"/>
              </a:ext>
            </a:extLst>
          </p:cNvPr>
          <p:cNvGrpSpPr/>
          <p:nvPr/>
        </p:nvGrpSpPr>
        <p:grpSpPr>
          <a:xfrm>
            <a:off x="5188201" y="4007732"/>
            <a:ext cx="379075" cy="362656"/>
            <a:chOff x="1052122" y="4163380"/>
            <a:chExt cx="379075" cy="362656"/>
          </a:xfrm>
        </p:grpSpPr>
        <p:sp>
          <p:nvSpPr>
            <p:cNvPr id="132" name="Oval 131">
              <a:extLst>
                <a:ext uri="{FF2B5EF4-FFF2-40B4-BE49-F238E27FC236}">
                  <a16:creationId xmlns:a16="http://schemas.microsoft.com/office/drawing/2014/main" id="{9870014A-E6D6-AAA2-177D-9C4918417847}"/>
                </a:ext>
              </a:extLst>
            </p:cNvPr>
            <p:cNvSpPr/>
            <p:nvPr/>
          </p:nvSpPr>
          <p:spPr>
            <a:xfrm>
              <a:off x="1052122" y="416338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3" name="Graphic 132" descr="Repeat with solid fill">
              <a:extLst>
                <a:ext uri="{FF2B5EF4-FFF2-40B4-BE49-F238E27FC236}">
                  <a16:creationId xmlns:a16="http://schemas.microsoft.com/office/drawing/2014/main" id="{8A06846C-5A89-7C91-6373-66F392C218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80" y="4197256"/>
              <a:ext cx="320492" cy="320492"/>
            </a:xfrm>
            <a:prstGeom prst="rect">
              <a:avLst/>
            </a:prstGeom>
          </p:spPr>
        </p:pic>
      </p:grpSp>
      <p:grpSp>
        <p:nvGrpSpPr>
          <p:cNvPr id="134" name="Group 133">
            <a:extLst>
              <a:ext uri="{FF2B5EF4-FFF2-40B4-BE49-F238E27FC236}">
                <a16:creationId xmlns:a16="http://schemas.microsoft.com/office/drawing/2014/main" id="{F8254473-99CB-2F71-314C-A9CAAEEC62D1}"/>
              </a:ext>
            </a:extLst>
          </p:cNvPr>
          <p:cNvGrpSpPr/>
          <p:nvPr/>
        </p:nvGrpSpPr>
        <p:grpSpPr>
          <a:xfrm>
            <a:off x="5180124" y="5800326"/>
            <a:ext cx="379075" cy="362656"/>
            <a:chOff x="1052122" y="5955974"/>
            <a:chExt cx="379075" cy="362656"/>
          </a:xfrm>
        </p:grpSpPr>
        <p:sp>
          <p:nvSpPr>
            <p:cNvPr id="135" name="Oval 134">
              <a:extLst>
                <a:ext uri="{FF2B5EF4-FFF2-40B4-BE49-F238E27FC236}">
                  <a16:creationId xmlns:a16="http://schemas.microsoft.com/office/drawing/2014/main" id="{E295B6D0-20A3-4BEE-9136-A585A928EF6A}"/>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6" name="Graphic 135" descr="Needle with solid fill">
              <a:extLst>
                <a:ext uri="{FF2B5EF4-FFF2-40B4-BE49-F238E27FC236}">
                  <a16:creationId xmlns:a16="http://schemas.microsoft.com/office/drawing/2014/main" id="{67860CB1-1D17-F73D-57A0-FC03A59155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7561" y="5994290"/>
              <a:ext cx="291356" cy="291356"/>
            </a:xfrm>
            <a:prstGeom prst="rect">
              <a:avLst/>
            </a:prstGeom>
          </p:spPr>
        </p:pic>
      </p:grpSp>
      <p:cxnSp>
        <p:nvCxnSpPr>
          <p:cNvPr id="137" name="Straight Connector 136">
            <a:extLst>
              <a:ext uri="{FF2B5EF4-FFF2-40B4-BE49-F238E27FC236}">
                <a16:creationId xmlns:a16="http://schemas.microsoft.com/office/drawing/2014/main" id="{DC48C8E0-0FD5-52E5-22A9-842DECE238A9}"/>
              </a:ext>
            </a:extLst>
          </p:cNvPr>
          <p:cNvCxnSpPr>
            <a:cxnSpLocks/>
            <a:endCxn id="140" idx="2"/>
          </p:cNvCxnSpPr>
          <p:nvPr/>
        </p:nvCxnSpPr>
        <p:spPr>
          <a:xfrm>
            <a:off x="7636552" y="2750898"/>
            <a:ext cx="0" cy="1611202"/>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1F1FB7AD-5683-30B9-B49C-9952C13B94A1}"/>
              </a:ext>
            </a:extLst>
          </p:cNvPr>
          <p:cNvGrpSpPr/>
          <p:nvPr/>
        </p:nvGrpSpPr>
        <p:grpSpPr>
          <a:xfrm>
            <a:off x="7457750" y="4007732"/>
            <a:ext cx="379075" cy="362656"/>
            <a:chOff x="1052122" y="4163380"/>
            <a:chExt cx="379075" cy="362656"/>
          </a:xfrm>
        </p:grpSpPr>
        <p:sp>
          <p:nvSpPr>
            <p:cNvPr id="139" name="Oval 138">
              <a:extLst>
                <a:ext uri="{FF2B5EF4-FFF2-40B4-BE49-F238E27FC236}">
                  <a16:creationId xmlns:a16="http://schemas.microsoft.com/office/drawing/2014/main" id="{99319944-8551-8D92-E82D-00FE7EB6416E}"/>
                </a:ext>
              </a:extLst>
            </p:cNvPr>
            <p:cNvSpPr/>
            <p:nvPr/>
          </p:nvSpPr>
          <p:spPr>
            <a:xfrm>
              <a:off x="1052122" y="416338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0" name="Graphic 139" descr="Repeat with solid fill">
              <a:extLst>
                <a:ext uri="{FF2B5EF4-FFF2-40B4-BE49-F238E27FC236}">
                  <a16:creationId xmlns:a16="http://schemas.microsoft.com/office/drawing/2014/main" id="{6AF8A72C-9CE3-78E5-1D28-AF9E1DAB6B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2080" y="4197256"/>
              <a:ext cx="320492" cy="320492"/>
            </a:xfrm>
            <a:prstGeom prst="rect">
              <a:avLst/>
            </a:prstGeom>
          </p:spPr>
        </p:pic>
      </p:grpSp>
      <p:grpSp>
        <p:nvGrpSpPr>
          <p:cNvPr id="142" name="Group 141">
            <a:extLst>
              <a:ext uri="{FF2B5EF4-FFF2-40B4-BE49-F238E27FC236}">
                <a16:creationId xmlns:a16="http://schemas.microsoft.com/office/drawing/2014/main" id="{92CFA79B-8DBD-457F-A260-268699A2E03A}"/>
              </a:ext>
            </a:extLst>
          </p:cNvPr>
          <p:cNvGrpSpPr/>
          <p:nvPr/>
        </p:nvGrpSpPr>
        <p:grpSpPr>
          <a:xfrm>
            <a:off x="10374977" y="5800326"/>
            <a:ext cx="379075" cy="362656"/>
            <a:chOff x="1052122" y="5955974"/>
            <a:chExt cx="379075" cy="362656"/>
          </a:xfrm>
        </p:grpSpPr>
        <p:sp>
          <p:nvSpPr>
            <p:cNvPr id="143" name="Oval 142">
              <a:extLst>
                <a:ext uri="{FF2B5EF4-FFF2-40B4-BE49-F238E27FC236}">
                  <a16:creationId xmlns:a16="http://schemas.microsoft.com/office/drawing/2014/main" id="{AC92F71C-E5CC-2B93-E023-F59EB9A516FD}"/>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4" name="Graphic 143" descr="Needle with solid fill">
              <a:extLst>
                <a:ext uri="{FF2B5EF4-FFF2-40B4-BE49-F238E27FC236}">
                  <a16:creationId xmlns:a16="http://schemas.microsoft.com/office/drawing/2014/main" id="{C675AAD2-5E0C-E9BE-6FA2-56DBF5BD699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7561" y="5994290"/>
              <a:ext cx="291356" cy="291356"/>
            </a:xfrm>
            <a:prstGeom prst="rect">
              <a:avLst/>
            </a:prstGeom>
          </p:spPr>
        </p:pic>
      </p:grpSp>
      <p:grpSp>
        <p:nvGrpSpPr>
          <p:cNvPr id="150" name="Group 149">
            <a:extLst>
              <a:ext uri="{FF2B5EF4-FFF2-40B4-BE49-F238E27FC236}">
                <a16:creationId xmlns:a16="http://schemas.microsoft.com/office/drawing/2014/main" id="{A6587CCA-D851-9546-0910-ECA9B785AD3D}"/>
              </a:ext>
            </a:extLst>
          </p:cNvPr>
          <p:cNvGrpSpPr/>
          <p:nvPr/>
        </p:nvGrpSpPr>
        <p:grpSpPr>
          <a:xfrm>
            <a:off x="6365642" y="5800326"/>
            <a:ext cx="379075" cy="362656"/>
            <a:chOff x="1052122" y="5955974"/>
            <a:chExt cx="379075" cy="362656"/>
          </a:xfrm>
        </p:grpSpPr>
        <p:sp>
          <p:nvSpPr>
            <p:cNvPr id="151" name="Oval 150">
              <a:extLst>
                <a:ext uri="{FF2B5EF4-FFF2-40B4-BE49-F238E27FC236}">
                  <a16:creationId xmlns:a16="http://schemas.microsoft.com/office/drawing/2014/main" id="{322AB13C-8182-C14B-7DA3-47E1D84B9132}"/>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2" name="Graphic 151" descr="Needle with solid fill">
              <a:extLst>
                <a:ext uri="{FF2B5EF4-FFF2-40B4-BE49-F238E27FC236}">
                  <a16:creationId xmlns:a16="http://schemas.microsoft.com/office/drawing/2014/main" id="{6518A83C-28DC-BFB3-CE0C-5F5293D1B8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7561" y="5994290"/>
              <a:ext cx="291356" cy="291356"/>
            </a:xfrm>
            <a:prstGeom prst="rect">
              <a:avLst/>
            </a:prstGeom>
          </p:spPr>
        </p:pic>
      </p:grpSp>
      <p:grpSp>
        <p:nvGrpSpPr>
          <p:cNvPr id="157" name="Group 156">
            <a:extLst>
              <a:ext uri="{FF2B5EF4-FFF2-40B4-BE49-F238E27FC236}">
                <a16:creationId xmlns:a16="http://schemas.microsoft.com/office/drawing/2014/main" id="{E49F9BF7-D699-C5D5-CEEA-F5A0319DC22E}"/>
              </a:ext>
            </a:extLst>
          </p:cNvPr>
          <p:cNvGrpSpPr/>
          <p:nvPr/>
        </p:nvGrpSpPr>
        <p:grpSpPr>
          <a:xfrm>
            <a:off x="9916704" y="5800326"/>
            <a:ext cx="379075" cy="362656"/>
            <a:chOff x="1052122" y="5955974"/>
            <a:chExt cx="379075" cy="362656"/>
          </a:xfrm>
        </p:grpSpPr>
        <p:sp>
          <p:nvSpPr>
            <p:cNvPr id="158" name="Oval 157">
              <a:extLst>
                <a:ext uri="{FF2B5EF4-FFF2-40B4-BE49-F238E27FC236}">
                  <a16:creationId xmlns:a16="http://schemas.microsoft.com/office/drawing/2014/main" id="{576758C4-0C62-18E8-B271-A40DF609E33C}"/>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9" name="Graphic 158" descr="Needle with solid fill">
              <a:extLst>
                <a:ext uri="{FF2B5EF4-FFF2-40B4-BE49-F238E27FC236}">
                  <a16:creationId xmlns:a16="http://schemas.microsoft.com/office/drawing/2014/main" id="{2FC2B6A1-41B9-EF01-1BD2-9FEB7D37F5D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7561" y="5994290"/>
              <a:ext cx="291356" cy="291356"/>
            </a:xfrm>
            <a:prstGeom prst="rect">
              <a:avLst/>
            </a:prstGeom>
          </p:spPr>
        </p:pic>
      </p:grpSp>
      <p:grpSp>
        <p:nvGrpSpPr>
          <p:cNvPr id="160" name="Group 159">
            <a:extLst>
              <a:ext uri="{FF2B5EF4-FFF2-40B4-BE49-F238E27FC236}">
                <a16:creationId xmlns:a16="http://schemas.microsoft.com/office/drawing/2014/main" id="{9BEED7C3-C15C-C89B-3485-1E37BF1170D6}"/>
              </a:ext>
            </a:extLst>
          </p:cNvPr>
          <p:cNvGrpSpPr/>
          <p:nvPr/>
        </p:nvGrpSpPr>
        <p:grpSpPr>
          <a:xfrm>
            <a:off x="5904254" y="5800326"/>
            <a:ext cx="379075" cy="362656"/>
            <a:chOff x="1052122" y="5955974"/>
            <a:chExt cx="379075" cy="362656"/>
          </a:xfrm>
        </p:grpSpPr>
        <p:sp>
          <p:nvSpPr>
            <p:cNvPr id="161" name="Oval 160">
              <a:extLst>
                <a:ext uri="{FF2B5EF4-FFF2-40B4-BE49-F238E27FC236}">
                  <a16:creationId xmlns:a16="http://schemas.microsoft.com/office/drawing/2014/main" id="{BF007DDD-657A-103F-E996-05E6B858D315}"/>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2" name="Graphic 161" descr="Needle with solid fill">
              <a:extLst>
                <a:ext uri="{FF2B5EF4-FFF2-40B4-BE49-F238E27FC236}">
                  <a16:creationId xmlns:a16="http://schemas.microsoft.com/office/drawing/2014/main" id="{2DC21EAC-242A-F118-41A4-88971E4956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163" name="Group 162">
            <a:extLst>
              <a:ext uri="{FF2B5EF4-FFF2-40B4-BE49-F238E27FC236}">
                <a16:creationId xmlns:a16="http://schemas.microsoft.com/office/drawing/2014/main" id="{D82641EC-53A0-BEA1-E65A-D4B6AE95D384}"/>
              </a:ext>
            </a:extLst>
          </p:cNvPr>
          <p:cNvGrpSpPr/>
          <p:nvPr/>
        </p:nvGrpSpPr>
        <p:grpSpPr>
          <a:xfrm>
            <a:off x="5904254" y="4007732"/>
            <a:ext cx="379075" cy="362656"/>
            <a:chOff x="1052122" y="4163380"/>
            <a:chExt cx="379075" cy="362656"/>
          </a:xfrm>
        </p:grpSpPr>
        <p:sp>
          <p:nvSpPr>
            <p:cNvPr id="164" name="Oval 163">
              <a:extLst>
                <a:ext uri="{FF2B5EF4-FFF2-40B4-BE49-F238E27FC236}">
                  <a16:creationId xmlns:a16="http://schemas.microsoft.com/office/drawing/2014/main" id="{C48DD3FE-57F9-3E46-231D-6E03BC25A7B6}"/>
                </a:ext>
              </a:extLst>
            </p:cNvPr>
            <p:cNvSpPr/>
            <p:nvPr/>
          </p:nvSpPr>
          <p:spPr>
            <a:xfrm>
              <a:off x="1052122" y="416338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5" name="Graphic 164" descr="Repeat with solid fill">
              <a:extLst>
                <a:ext uri="{FF2B5EF4-FFF2-40B4-BE49-F238E27FC236}">
                  <a16:creationId xmlns:a16="http://schemas.microsoft.com/office/drawing/2014/main" id="{B2DC74A0-C4DF-F983-4306-C1DC417169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80" y="4197256"/>
              <a:ext cx="320492" cy="320492"/>
            </a:xfrm>
            <a:prstGeom prst="rect">
              <a:avLst/>
            </a:prstGeom>
          </p:spPr>
        </p:pic>
      </p:grpSp>
      <p:grpSp>
        <p:nvGrpSpPr>
          <p:cNvPr id="166" name="Group 165">
            <a:extLst>
              <a:ext uri="{FF2B5EF4-FFF2-40B4-BE49-F238E27FC236}">
                <a16:creationId xmlns:a16="http://schemas.microsoft.com/office/drawing/2014/main" id="{D903DF4C-8FB2-B9F6-CD1D-041134A2C39B}"/>
              </a:ext>
            </a:extLst>
          </p:cNvPr>
          <p:cNvGrpSpPr/>
          <p:nvPr/>
        </p:nvGrpSpPr>
        <p:grpSpPr>
          <a:xfrm>
            <a:off x="5904254" y="3262222"/>
            <a:ext cx="379075" cy="362656"/>
            <a:chOff x="1052122" y="3417870"/>
            <a:chExt cx="379075" cy="362656"/>
          </a:xfrm>
        </p:grpSpPr>
        <p:sp>
          <p:nvSpPr>
            <p:cNvPr id="167" name="Oval 166">
              <a:extLst>
                <a:ext uri="{FF2B5EF4-FFF2-40B4-BE49-F238E27FC236}">
                  <a16:creationId xmlns:a16="http://schemas.microsoft.com/office/drawing/2014/main" id="{58E320A8-5FC0-78EE-9F28-46A4DBAE7B6E}"/>
                </a:ext>
              </a:extLst>
            </p:cNvPr>
            <p:cNvSpPr/>
            <p:nvPr/>
          </p:nvSpPr>
          <p:spPr>
            <a:xfrm>
              <a:off x="1052122" y="341787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8" name="Graphic 167" descr="Monthly calendar with solid fill">
              <a:extLst>
                <a:ext uri="{FF2B5EF4-FFF2-40B4-BE49-F238E27FC236}">
                  <a16:creationId xmlns:a16="http://schemas.microsoft.com/office/drawing/2014/main" id="{11C97143-08E3-CCA1-F87B-32249717F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grpSp>
        <p:nvGrpSpPr>
          <p:cNvPr id="169" name="Group 168">
            <a:extLst>
              <a:ext uri="{FF2B5EF4-FFF2-40B4-BE49-F238E27FC236}">
                <a16:creationId xmlns:a16="http://schemas.microsoft.com/office/drawing/2014/main" id="{4329F857-410E-AD23-A019-CDCADE89F6C6}"/>
              </a:ext>
            </a:extLst>
          </p:cNvPr>
          <p:cNvGrpSpPr/>
          <p:nvPr/>
        </p:nvGrpSpPr>
        <p:grpSpPr>
          <a:xfrm>
            <a:off x="5904254" y="4974303"/>
            <a:ext cx="379075" cy="362656"/>
            <a:chOff x="1052122" y="5129951"/>
            <a:chExt cx="379075" cy="362656"/>
          </a:xfrm>
        </p:grpSpPr>
        <p:sp>
          <p:nvSpPr>
            <p:cNvPr id="170" name="Oval 169">
              <a:extLst>
                <a:ext uri="{FF2B5EF4-FFF2-40B4-BE49-F238E27FC236}">
                  <a16:creationId xmlns:a16="http://schemas.microsoft.com/office/drawing/2014/main" id="{73B9C801-A3F2-6B9A-98C7-F8862900EED8}"/>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1" name="Graphic 170" descr="Clipboard Ticked with solid fill">
              <a:extLst>
                <a:ext uri="{FF2B5EF4-FFF2-40B4-BE49-F238E27FC236}">
                  <a16:creationId xmlns:a16="http://schemas.microsoft.com/office/drawing/2014/main" id="{05048173-599A-061F-5AD5-ED17863BC5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46362"/>
              <a:ext cx="320492" cy="320492"/>
            </a:xfrm>
            <a:prstGeom prst="rect">
              <a:avLst/>
            </a:prstGeom>
          </p:spPr>
        </p:pic>
      </p:grpSp>
      <p:sp>
        <p:nvSpPr>
          <p:cNvPr id="188" name="TextBox 187">
            <a:extLst>
              <a:ext uri="{FF2B5EF4-FFF2-40B4-BE49-F238E27FC236}">
                <a16:creationId xmlns:a16="http://schemas.microsoft.com/office/drawing/2014/main" id="{B9F54525-7239-1E9F-C864-ABDF316DD199}"/>
              </a:ext>
            </a:extLst>
          </p:cNvPr>
          <p:cNvSpPr txBox="1"/>
          <p:nvPr/>
        </p:nvSpPr>
        <p:spPr>
          <a:xfrm>
            <a:off x="1337579" y="1246432"/>
            <a:ext cx="1731526" cy="307777"/>
          </a:xfrm>
          <a:prstGeom prst="rect">
            <a:avLst/>
          </a:prstGeom>
          <a:noFill/>
        </p:spPr>
        <p:txBody>
          <a:bodyPr wrap="square" rtlCol="0">
            <a:spAutoFit/>
          </a:bodyPr>
          <a:lstStyle/>
          <a:p>
            <a:r>
              <a:rPr lang="en-US" sz="1400" noProof="0" dirty="0">
                <a:solidFill>
                  <a:schemeClr val="bg1"/>
                </a:solidFill>
              </a:rPr>
              <a:t>NIS preparation</a:t>
            </a:r>
          </a:p>
        </p:txBody>
      </p:sp>
      <p:sp>
        <p:nvSpPr>
          <p:cNvPr id="190" name="Oval 189">
            <a:extLst>
              <a:ext uri="{FF2B5EF4-FFF2-40B4-BE49-F238E27FC236}">
                <a16:creationId xmlns:a16="http://schemas.microsoft.com/office/drawing/2014/main" id="{030585FF-4B0A-5355-2BA5-B836F150EFB4}"/>
              </a:ext>
            </a:extLst>
          </p:cNvPr>
          <p:cNvSpPr/>
          <p:nvPr/>
        </p:nvSpPr>
        <p:spPr>
          <a:xfrm>
            <a:off x="9071882" y="6387448"/>
            <a:ext cx="344614" cy="329687"/>
          </a:xfrm>
          <a:prstGeom prst="ellipse">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92" name="TextBox 191">
            <a:extLst>
              <a:ext uri="{FF2B5EF4-FFF2-40B4-BE49-F238E27FC236}">
                <a16:creationId xmlns:a16="http://schemas.microsoft.com/office/drawing/2014/main" id="{FA7CACAD-078A-314A-F2A0-591B2B046E11}"/>
              </a:ext>
            </a:extLst>
          </p:cNvPr>
          <p:cNvSpPr txBox="1"/>
          <p:nvPr/>
        </p:nvSpPr>
        <p:spPr>
          <a:xfrm>
            <a:off x="9400284" y="6414742"/>
            <a:ext cx="1980908" cy="276999"/>
          </a:xfrm>
          <a:prstGeom prst="rect">
            <a:avLst/>
          </a:prstGeom>
          <a:noFill/>
        </p:spPr>
        <p:txBody>
          <a:bodyPr wrap="square" rtlCol="0">
            <a:spAutoFit/>
          </a:bodyPr>
          <a:lstStyle/>
          <a:p>
            <a:r>
              <a:rPr lang="en-US" sz="1200" b="1" i="1" noProof="0" dirty="0">
                <a:solidFill>
                  <a:schemeClr val="bg1">
                    <a:lumMod val="50000"/>
                  </a:schemeClr>
                </a:solidFill>
              </a:rPr>
              <a:t>Recommended</a:t>
            </a:r>
          </a:p>
        </p:txBody>
      </p:sp>
      <p:sp>
        <p:nvSpPr>
          <p:cNvPr id="193" name="Oval 192">
            <a:extLst>
              <a:ext uri="{FF2B5EF4-FFF2-40B4-BE49-F238E27FC236}">
                <a16:creationId xmlns:a16="http://schemas.microsoft.com/office/drawing/2014/main" id="{AE2CB79A-6FB7-7288-2D4C-BDB20F81818C}"/>
              </a:ext>
            </a:extLst>
          </p:cNvPr>
          <p:cNvSpPr/>
          <p:nvPr/>
        </p:nvSpPr>
        <p:spPr>
          <a:xfrm>
            <a:off x="10628913" y="6387448"/>
            <a:ext cx="344614" cy="329687"/>
          </a:xfrm>
          <a:prstGeom prst="ellipse">
            <a:avLst/>
          </a:prstGeom>
          <a:solidFill>
            <a:schemeClr val="bg1"/>
          </a:solidFill>
          <a:ln>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94" name="TextBox 193">
            <a:extLst>
              <a:ext uri="{FF2B5EF4-FFF2-40B4-BE49-F238E27FC236}">
                <a16:creationId xmlns:a16="http://schemas.microsoft.com/office/drawing/2014/main" id="{C88DFF1A-46F8-3D5C-C8DD-74D84BE86ABB}"/>
              </a:ext>
            </a:extLst>
          </p:cNvPr>
          <p:cNvSpPr txBox="1"/>
          <p:nvPr/>
        </p:nvSpPr>
        <p:spPr>
          <a:xfrm>
            <a:off x="10957315" y="6414742"/>
            <a:ext cx="1234685" cy="276999"/>
          </a:xfrm>
          <a:prstGeom prst="rect">
            <a:avLst/>
          </a:prstGeom>
          <a:noFill/>
        </p:spPr>
        <p:txBody>
          <a:bodyPr wrap="square" rtlCol="0">
            <a:spAutoFit/>
          </a:bodyPr>
          <a:lstStyle/>
          <a:p>
            <a:r>
              <a:rPr lang="en-US" sz="1200" b="1" i="1" noProof="0" dirty="0">
                <a:solidFill>
                  <a:schemeClr val="bg1">
                    <a:lumMod val="50000"/>
                  </a:schemeClr>
                </a:solidFill>
              </a:rPr>
              <a:t>Optional</a:t>
            </a:r>
          </a:p>
        </p:txBody>
      </p:sp>
      <p:grpSp>
        <p:nvGrpSpPr>
          <p:cNvPr id="195" name="Group 194">
            <a:extLst>
              <a:ext uri="{FF2B5EF4-FFF2-40B4-BE49-F238E27FC236}">
                <a16:creationId xmlns:a16="http://schemas.microsoft.com/office/drawing/2014/main" id="{5E5BDE27-DBC9-12A8-642E-26A5BC32F606}"/>
              </a:ext>
            </a:extLst>
          </p:cNvPr>
          <p:cNvGrpSpPr/>
          <p:nvPr/>
        </p:nvGrpSpPr>
        <p:grpSpPr>
          <a:xfrm>
            <a:off x="3807575" y="3262222"/>
            <a:ext cx="379075" cy="362656"/>
            <a:chOff x="1052122" y="3417870"/>
            <a:chExt cx="379075" cy="362656"/>
          </a:xfrm>
        </p:grpSpPr>
        <p:sp>
          <p:nvSpPr>
            <p:cNvPr id="196" name="Oval 195">
              <a:extLst>
                <a:ext uri="{FF2B5EF4-FFF2-40B4-BE49-F238E27FC236}">
                  <a16:creationId xmlns:a16="http://schemas.microsoft.com/office/drawing/2014/main" id="{D2ABF659-201C-B52B-60D7-11CC70323BAA}"/>
                </a:ext>
              </a:extLst>
            </p:cNvPr>
            <p:cNvSpPr/>
            <p:nvPr/>
          </p:nvSpPr>
          <p:spPr>
            <a:xfrm>
              <a:off x="1052122" y="341787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97" name="Graphic 196" descr="Monthly calendar with solid fill">
              <a:extLst>
                <a:ext uri="{FF2B5EF4-FFF2-40B4-BE49-F238E27FC236}">
                  <a16:creationId xmlns:a16="http://schemas.microsoft.com/office/drawing/2014/main" id="{3997E2CF-EFD7-B207-0587-350B00F32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sp>
        <p:nvSpPr>
          <p:cNvPr id="15" name="Slide Number Placeholder 5">
            <a:extLst>
              <a:ext uri="{FF2B5EF4-FFF2-40B4-BE49-F238E27FC236}">
                <a16:creationId xmlns:a16="http://schemas.microsoft.com/office/drawing/2014/main" id="{D8587A83-7B06-A747-F117-F5612D38CA33}"/>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14</a:t>
            </a:fld>
            <a:endParaRPr lang="en-US" noProof="0" dirty="0">
              <a:latin typeface="+mj-lt"/>
            </a:endParaRPr>
          </a:p>
        </p:txBody>
      </p:sp>
    </p:spTree>
    <p:extLst>
      <p:ext uri="{BB962C8B-B14F-4D97-AF65-F5344CB8AC3E}">
        <p14:creationId xmlns:p14="http://schemas.microsoft.com/office/powerpoint/2010/main" val="308968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9AB1A-1143-DC1F-0729-51DC28EBC0A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BB84B5E-74A5-A2FA-BC14-FDFE94EF1202}"/>
              </a:ext>
            </a:extLst>
          </p:cNvPr>
          <p:cNvSpPr txBox="1"/>
          <p:nvPr/>
        </p:nvSpPr>
        <p:spPr>
          <a:xfrm>
            <a:off x="61774" y="1934129"/>
            <a:ext cx="995541" cy="261610"/>
          </a:xfrm>
          <a:prstGeom prst="rect">
            <a:avLst/>
          </a:prstGeom>
          <a:noFill/>
        </p:spPr>
        <p:txBody>
          <a:bodyPr wrap="square" rtlCol="0">
            <a:spAutoFit/>
          </a:bodyPr>
          <a:lstStyle/>
          <a:p>
            <a:r>
              <a:rPr lang="en-US" sz="1100" i="1" noProof="0" dirty="0">
                <a:solidFill>
                  <a:schemeClr val="tx1">
                    <a:lumMod val="50000"/>
                  </a:schemeClr>
                </a:solidFill>
              </a:rPr>
              <a:t>Procurement</a:t>
            </a:r>
            <a:r>
              <a:rPr lang="en-US" sz="1100" i="1" noProof="0" dirty="0">
                <a:solidFill>
                  <a:srgbClr val="FF0000"/>
                </a:solidFill>
              </a:rPr>
              <a:t> </a:t>
            </a:r>
          </a:p>
        </p:txBody>
      </p:sp>
      <p:sp>
        <p:nvSpPr>
          <p:cNvPr id="178" name="TextBox 177">
            <a:extLst>
              <a:ext uri="{FF2B5EF4-FFF2-40B4-BE49-F238E27FC236}">
                <a16:creationId xmlns:a16="http://schemas.microsoft.com/office/drawing/2014/main" id="{FC9419F0-F3EB-3EF9-ABE8-645EFEB80DFB}"/>
              </a:ext>
            </a:extLst>
          </p:cNvPr>
          <p:cNvSpPr txBox="1"/>
          <p:nvPr/>
        </p:nvSpPr>
        <p:spPr>
          <a:xfrm>
            <a:off x="10651618" y="2662873"/>
            <a:ext cx="1731526" cy="276999"/>
          </a:xfrm>
          <a:prstGeom prst="rect">
            <a:avLst/>
          </a:prstGeom>
          <a:noFill/>
        </p:spPr>
        <p:txBody>
          <a:bodyPr wrap="square" rtlCol="0">
            <a:spAutoFit/>
          </a:bodyPr>
          <a:lstStyle/>
          <a:p>
            <a:r>
              <a:rPr lang="en-US" sz="1200" noProof="0" dirty="0">
                <a:solidFill>
                  <a:schemeClr val="tx1">
                    <a:lumMod val="50000"/>
                  </a:schemeClr>
                </a:solidFill>
              </a:rPr>
              <a:t>New product</a:t>
            </a:r>
          </a:p>
        </p:txBody>
      </p:sp>
      <p:sp>
        <p:nvSpPr>
          <p:cNvPr id="124" name="Arrow: Chevron 123">
            <a:extLst>
              <a:ext uri="{FF2B5EF4-FFF2-40B4-BE49-F238E27FC236}">
                <a16:creationId xmlns:a16="http://schemas.microsoft.com/office/drawing/2014/main" id="{D2A1AA80-3699-F60A-0B86-85C691106012}"/>
              </a:ext>
            </a:extLst>
          </p:cNvPr>
          <p:cNvSpPr/>
          <p:nvPr/>
        </p:nvSpPr>
        <p:spPr>
          <a:xfrm>
            <a:off x="4599037" y="1936287"/>
            <a:ext cx="4788000" cy="284480"/>
          </a:xfrm>
          <a:prstGeom prst="chevron">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Tender</a:t>
            </a:r>
          </a:p>
        </p:txBody>
      </p:sp>
      <p:sp>
        <p:nvSpPr>
          <p:cNvPr id="125" name="Arrow: Chevron 124">
            <a:extLst>
              <a:ext uri="{FF2B5EF4-FFF2-40B4-BE49-F238E27FC236}">
                <a16:creationId xmlns:a16="http://schemas.microsoft.com/office/drawing/2014/main" id="{691D0017-A22D-05DA-D981-BBFFF02A6602}"/>
              </a:ext>
            </a:extLst>
          </p:cNvPr>
          <p:cNvSpPr/>
          <p:nvPr/>
        </p:nvSpPr>
        <p:spPr>
          <a:xfrm>
            <a:off x="9408728" y="1936287"/>
            <a:ext cx="2458848" cy="284480"/>
          </a:xfrm>
          <a:prstGeom prst="chevron">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Tender</a:t>
            </a:r>
          </a:p>
        </p:txBody>
      </p:sp>
      <p:sp>
        <p:nvSpPr>
          <p:cNvPr id="126" name="Arrow: Chevron 125">
            <a:extLst>
              <a:ext uri="{FF2B5EF4-FFF2-40B4-BE49-F238E27FC236}">
                <a16:creationId xmlns:a16="http://schemas.microsoft.com/office/drawing/2014/main" id="{8A3EE9FE-350D-F19B-EA5B-4BE3B312D686}"/>
              </a:ext>
            </a:extLst>
          </p:cNvPr>
          <p:cNvSpPr/>
          <p:nvPr/>
        </p:nvSpPr>
        <p:spPr>
          <a:xfrm>
            <a:off x="10057362" y="2284242"/>
            <a:ext cx="18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sp>
        <p:nvSpPr>
          <p:cNvPr id="141" name="Arrow: Chevron 140">
            <a:extLst>
              <a:ext uri="{FF2B5EF4-FFF2-40B4-BE49-F238E27FC236}">
                <a16:creationId xmlns:a16="http://schemas.microsoft.com/office/drawing/2014/main" id="{55C10253-315B-EA5F-A8BE-12E3C94B36D1}"/>
              </a:ext>
            </a:extLst>
          </p:cNvPr>
          <p:cNvSpPr/>
          <p:nvPr/>
        </p:nvSpPr>
        <p:spPr>
          <a:xfrm>
            <a:off x="6419632" y="2284242"/>
            <a:ext cx="36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sp>
        <p:nvSpPr>
          <p:cNvPr id="147" name="Arrow: Chevron 146">
            <a:extLst>
              <a:ext uri="{FF2B5EF4-FFF2-40B4-BE49-F238E27FC236}">
                <a16:creationId xmlns:a16="http://schemas.microsoft.com/office/drawing/2014/main" id="{AD558D4A-C6F2-0D6A-06D9-39755FC1DB75}"/>
              </a:ext>
            </a:extLst>
          </p:cNvPr>
          <p:cNvSpPr/>
          <p:nvPr/>
        </p:nvSpPr>
        <p:spPr>
          <a:xfrm>
            <a:off x="2781902" y="2284242"/>
            <a:ext cx="36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sp>
        <p:nvSpPr>
          <p:cNvPr id="149" name="TextBox 148">
            <a:extLst>
              <a:ext uri="{FF2B5EF4-FFF2-40B4-BE49-F238E27FC236}">
                <a16:creationId xmlns:a16="http://schemas.microsoft.com/office/drawing/2014/main" id="{681FAA52-1D02-7859-6C84-E48C78C15C13}"/>
              </a:ext>
            </a:extLst>
          </p:cNvPr>
          <p:cNvSpPr txBox="1"/>
          <p:nvPr/>
        </p:nvSpPr>
        <p:spPr>
          <a:xfrm>
            <a:off x="61775" y="2303471"/>
            <a:ext cx="907584" cy="231913"/>
          </a:xfrm>
          <a:prstGeom prst="rect">
            <a:avLst/>
          </a:prstGeom>
          <a:noFill/>
        </p:spPr>
        <p:txBody>
          <a:bodyPr wrap="square" rtlCol="0">
            <a:spAutoFit/>
          </a:bodyPr>
          <a:lstStyle/>
          <a:p>
            <a:r>
              <a:rPr lang="en-US" sz="1100" i="1" noProof="0" dirty="0"/>
              <a:t>Operational</a:t>
            </a:r>
          </a:p>
        </p:txBody>
      </p:sp>
      <p:sp>
        <p:nvSpPr>
          <p:cNvPr id="154" name="TextBox 153">
            <a:extLst>
              <a:ext uri="{FF2B5EF4-FFF2-40B4-BE49-F238E27FC236}">
                <a16:creationId xmlns:a16="http://schemas.microsoft.com/office/drawing/2014/main" id="{166C64AD-AD39-4485-2588-1F54D746C54A}"/>
              </a:ext>
            </a:extLst>
          </p:cNvPr>
          <p:cNvSpPr txBox="1"/>
          <p:nvPr/>
        </p:nvSpPr>
        <p:spPr>
          <a:xfrm>
            <a:off x="61774" y="2651849"/>
            <a:ext cx="979085" cy="261610"/>
          </a:xfrm>
          <a:prstGeom prst="rect">
            <a:avLst/>
          </a:prstGeom>
          <a:noFill/>
        </p:spPr>
        <p:txBody>
          <a:bodyPr wrap="square" rtlCol="0">
            <a:spAutoFit/>
          </a:bodyPr>
          <a:lstStyle/>
          <a:p>
            <a:r>
              <a:rPr lang="en-US" sz="1100" i="1" noProof="0" dirty="0"/>
              <a:t>Global events</a:t>
            </a:r>
          </a:p>
        </p:txBody>
      </p:sp>
      <p:sp>
        <p:nvSpPr>
          <p:cNvPr id="155" name="Arrow: Pentagon 154">
            <a:extLst>
              <a:ext uri="{FF2B5EF4-FFF2-40B4-BE49-F238E27FC236}">
                <a16:creationId xmlns:a16="http://schemas.microsoft.com/office/drawing/2014/main" id="{2373AF43-B88A-A186-1DEF-4B39A1ED7FC3}"/>
              </a:ext>
            </a:extLst>
          </p:cNvPr>
          <p:cNvSpPr/>
          <p:nvPr/>
        </p:nvSpPr>
        <p:spPr>
          <a:xfrm>
            <a:off x="963037" y="1936287"/>
            <a:ext cx="3600000" cy="284480"/>
          </a:xfrm>
          <a:prstGeom prst="homePlate">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156" name="Arrow: Pentagon 155">
            <a:extLst>
              <a:ext uri="{FF2B5EF4-FFF2-40B4-BE49-F238E27FC236}">
                <a16:creationId xmlns:a16="http://schemas.microsoft.com/office/drawing/2014/main" id="{1EDBA59A-0657-CF4D-93F2-943F9D25E10A}"/>
              </a:ext>
            </a:extLst>
          </p:cNvPr>
          <p:cNvSpPr/>
          <p:nvPr/>
        </p:nvSpPr>
        <p:spPr>
          <a:xfrm>
            <a:off x="963037" y="2284242"/>
            <a:ext cx="1800000" cy="284480"/>
          </a:xfrm>
          <a:prstGeom prst="homePlate">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172" name="Arrow: Pentagon 171">
            <a:extLst>
              <a:ext uri="{FF2B5EF4-FFF2-40B4-BE49-F238E27FC236}">
                <a16:creationId xmlns:a16="http://schemas.microsoft.com/office/drawing/2014/main" id="{EF64AB70-7D10-604B-1278-958E66A6A98F}"/>
              </a:ext>
            </a:extLst>
          </p:cNvPr>
          <p:cNvSpPr/>
          <p:nvPr/>
        </p:nvSpPr>
        <p:spPr>
          <a:xfrm>
            <a:off x="963037" y="2645766"/>
            <a:ext cx="10894325" cy="284480"/>
          </a:xfrm>
          <a:prstGeom prst="homePlate">
            <a:avLst/>
          </a:prstGeom>
          <a:solidFill>
            <a:srgbClr val="D8E8FC">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173" name="Star: 7 Points 172">
            <a:extLst>
              <a:ext uri="{FF2B5EF4-FFF2-40B4-BE49-F238E27FC236}">
                <a16:creationId xmlns:a16="http://schemas.microsoft.com/office/drawing/2014/main" id="{E8E9009E-00B1-7184-6590-E4E9CA1A9985}"/>
              </a:ext>
            </a:extLst>
          </p:cNvPr>
          <p:cNvSpPr/>
          <p:nvPr/>
        </p:nvSpPr>
        <p:spPr>
          <a:xfrm>
            <a:off x="1937465"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4" name="Star: 7 Points 173">
            <a:extLst>
              <a:ext uri="{FF2B5EF4-FFF2-40B4-BE49-F238E27FC236}">
                <a16:creationId xmlns:a16="http://schemas.microsoft.com/office/drawing/2014/main" id="{F1EC2DC2-15B8-03B6-7384-7A8691A3813F}"/>
              </a:ext>
            </a:extLst>
          </p:cNvPr>
          <p:cNvSpPr/>
          <p:nvPr/>
        </p:nvSpPr>
        <p:spPr>
          <a:xfrm>
            <a:off x="5238505"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5" name="Star: 7 Points 174">
            <a:extLst>
              <a:ext uri="{FF2B5EF4-FFF2-40B4-BE49-F238E27FC236}">
                <a16:creationId xmlns:a16="http://schemas.microsoft.com/office/drawing/2014/main" id="{53B43212-1FC4-4B09-BEDD-0D92AD335EE7}"/>
              </a:ext>
            </a:extLst>
          </p:cNvPr>
          <p:cNvSpPr/>
          <p:nvPr/>
        </p:nvSpPr>
        <p:spPr>
          <a:xfrm>
            <a:off x="10462089"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6" name="TextBox 175">
            <a:extLst>
              <a:ext uri="{FF2B5EF4-FFF2-40B4-BE49-F238E27FC236}">
                <a16:creationId xmlns:a16="http://schemas.microsoft.com/office/drawing/2014/main" id="{99FB2721-6F7D-77EC-35D0-D52ADA35BA52}"/>
              </a:ext>
            </a:extLst>
          </p:cNvPr>
          <p:cNvSpPr txBox="1"/>
          <p:nvPr/>
        </p:nvSpPr>
        <p:spPr>
          <a:xfrm>
            <a:off x="2125171" y="2662873"/>
            <a:ext cx="2239304" cy="276999"/>
          </a:xfrm>
          <a:prstGeom prst="rect">
            <a:avLst/>
          </a:prstGeom>
          <a:noFill/>
        </p:spPr>
        <p:txBody>
          <a:bodyPr wrap="square" rtlCol="0">
            <a:spAutoFit/>
          </a:bodyPr>
          <a:lstStyle/>
          <a:p>
            <a:r>
              <a:rPr lang="en-US" sz="1200" noProof="0" dirty="0">
                <a:solidFill>
                  <a:schemeClr val="tx1">
                    <a:lumMod val="50000"/>
                  </a:schemeClr>
                </a:solidFill>
              </a:rPr>
              <a:t>New Sage Recommendation</a:t>
            </a:r>
          </a:p>
        </p:txBody>
      </p:sp>
      <p:sp>
        <p:nvSpPr>
          <p:cNvPr id="177" name="TextBox 176">
            <a:extLst>
              <a:ext uri="{FF2B5EF4-FFF2-40B4-BE49-F238E27FC236}">
                <a16:creationId xmlns:a16="http://schemas.microsoft.com/office/drawing/2014/main" id="{1F4F16C2-BC8D-A825-3509-53E9D277FF87}"/>
              </a:ext>
            </a:extLst>
          </p:cNvPr>
          <p:cNvSpPr txBox="1"/>
          <p:nvPr/>
        </p:nvSpPr>
        <p:spPr>
          <a:xfrm>
            <a:off x="5457216" y="2662873"/>
            <a:ext cx="1731526" cy="276999"/>
          </a:xfrm>
          <a:prstGeom prst="rect">
            <a:avLst/>
          </a:prstGeom>
          <a:noFill/>
        </p:spPr>
        <p:txBody>
          <a:bodyPr wrap="square" rtlCol="0">
            <a:spAutoFit/>
          </a:bodyPr>
          <a:lstStyle/>
          <a:p>
            <a:r>
              <a:rPr lang="en-US" sz="1200" noProof="0" dirty="0">
                <a:solidFill>
                  <a:schemeClr val="tx1">
                    <a:lumMod val="50000"/>
                  </a:schemeClr>
                </a:solidFill>
              </a:rPr>
              <a:t>New GAVI policy</a:t>
            </a:r>
          </a:p>
        </p:txBody>
      </p:sp>
      <p:sp>
        <p:nvSpPr>
          <p:cNvPr id="179" name="Star: 7 Points 178">
            <a:extLst>
              <a:ext uri="{FF2B5EF4-FFF2-40B4-BE49-F238E27FC236}">
                <a16:creationId xmlns:a16="http://schemas.microsoft.com/office/drawing/2014/main" id="{D5C12993-0FA8-B2EB-5D36-1500B547B4EE}"/>
              </a:ext>
            </a:extLst>
          </p:cNvPr>
          <p:cNvSpPr/>
          <p:nvPr/>
        </p:nvSpPr>
        <p:spPr>
          <a:xfrm>
            <a:off x="7507231"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0" name="TextBox 179">
            <a:extLst>
              <a:ext uri="{FF2B5EF4-FFF2-40B4-BE49-F238E27FC236}">
                <a16:creationId xmlns:a16="http://schemas.microsoft.com/office/drawing/2014/main" id="{DA1F787E-557A-1144-0E21-C3D1C39A88C1}"/>
              </a:ext>
            </a:extLst>
          </p:cNvPr>
          <p:cNvSpPr txBox="1"/>
          <p:nvPr/>
        </p:nvSpPr>
        <p:spPr>
          <a:xfrm>
            <a:off x="7852407" y="2662873"/>
            <a:ext cx="1731526" cy="276999"/>
          </a:xfrm>
          <a:prstGeom prst="rect">
            <a:avLst/>
          </a:prstGeom>
          <a:noFill/>
        </p:spPr>
        <p:txBody>
          <a:bodyPr wrap="square" rtlCol="0">
            <a:spAutoFit/>
          </a:bodyPr>
          <a:lstStyle/>
          <a:p>
            <a:r>
              <a:rPr lang="en-US" sz="1200" noProof="0" dirty="0">
                <a:solidFill>
                  <a:schemeClr val="tx1">
                    <a:lumMod val="50000"/>
                  </a:schemeClr>
                </a:solidFill>
              </a:rPr>
              <a:t>New vaccine / PQ</a:t>
            </a:r>
          </a:p>
        </p:txBody>
      </p:sp>
      <p:cxnSp>
        <p:nvCxnSpPr>
          <p:cNvPr id="55" name="Straight Connector 54">
            <a:extLst>
              <a:ext uri="{FF2B5EF4-FFF2-40B4-BE49-F238E27FC236}">
                <a16:creationId xmlns:a16="http://schemas.microsoft.com/office/drawing/2014/main" id="{F26E7683-3F2B-C4EA-3C2F-03570A53AB76}"/>
              </a:ext>
            </a:extLst>
          </p:cNvPr>
          <p:cNvCxnSpPr>
            <a:cxnSpLocks/>
          </p:cNvCxnSpPr>
          <p:nvPr/>
        </p:nvCxnSpPr>
        <p:spPr>
          <a:xfrm>
            <a:off x="6096000" y="1500000"/>
            <a:ext cx="0" cy="4657603"/>
          </a:xfrm>
          <a:prstGeom prst="line">
            <a:avLst/>
          </a:prstGeom>
          <a:ln w="1905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Arrow: Chevron 18">
            <a:extLst>
              <a:ext uri="{FF2B5EF4-FFF2-40B4-BE49-F238E27FC236}">
                <a16:creationId xmlns:a16="http://schemas.microsoft.com/office/drawing/2014/main" id="{0D97B03F-F3F1-6165-C2B5-3DC095A0A5B3}"/>
              </a:ext>
            </a:extLst>
          </p:cNvPr>
          <p:cNvSpPr/>
          <p:nvPr/>
        </p:nvSpPr>
        <p:spPr>
          <a:xfrm>
            <a:off x="3852760" y="1597788"/>
            <a:ext cx="8004602" cy="282773"/>
          </a:xfrm>
          <a:prstGeom prst="chevron">
            <a:avLst/>
          </a:prstGeom>
          <a:solidFill>
            <a:srgbClr val="BFBFB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t>New budgeting/funding cycle (e.g. GAVI holistic grant application)</a:t>
            </a:r>
          </a:p>
        </p:txBody>
      </p:sp>
      <p:cxnSp>
        <p:nvCxnSpPr>
          <p:cNvPr id="91" name="Straight Connector 90">
            <a:extLst>
              <a:ext uri="{FF2B5EF4-FFF2-40B4-BE49-F238E27FC236}">
                <a16:creationId xmlns:a16="http://schemas.microsoft.com/office/drawing/2014/main" id="{0D44E6A4-BFE6-97B8-594B-C15DBE6A1FA6}"/>
              </a:ext>
            </a:extLst>
          </p:cNvPr>
          <p:cNvCxnSpPr>
            <a:cxnSpLocks/>
          </p:cNvCxnSpPr>
          <p:nvPr/>
        </p:nvCxnSpPr>
        <p:spPr>
          <a:xfrm>
            <a:off x="3985220" y="1722534"/>
            <a:ext cx="0" cy="4450176"/>
          </a:xfrm>
          <a:prstGeom prst="line">
            <a:avLst/>
          </a:prstGeom>
          <a:ln w="19050">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7" name="Google Shape;427;p16">
            <a:extLst>
              <a:ext uri="{FF2B5EF4-FFF2-40B4-BE49-F238E27FC236}">
                <a16:creationId xmlns:a16="http://schemas.microsoft.com/office/drawing/2014/main" id="{FC06AF4D-BE9F-2D55-9148-5E72AB911310}"/>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39AC3F05-105D-0DD7-B242-CA0D13D68F32}"/>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Both prioritization and optimization fit naturally into broader strategic and budget planning, such as the NIS</a:t>
            </a:r>
          </a:p>
        </p:txBody>
      </p:sp>
      <p:sp>
        <p:nvSpPr>
          <p:cNvPr id="5" name="TextBox 4">
            <a:extLst>
              <a:ext uri="{FF2B5EF4-FFF2-40B4-BE49-F238E27FC236}">
                <a16:creationId xmlns:a16="http://schemas.microsoft.com/office/drawing/2014/main" id="{BDF42C79-60F9-F763-6632-1A2735B98ACD}"/>
              </a:ext>
            </a:extLst>
          </p:cNvPr>
          <p:cNvSpPr txBox="1"/>
          <p:nvPr/>
        </p:nvSpPr>
        <p:spPr>
          <a:xfrm>
            <a:off x="61775" y="1227172"/>
            <a:ext cx="907584" cy="144000"/>
          </a:xfrm>
          <a:prstGeom prst="rect">
            <a:avLst/>
          </a:prstGeom>
          <a:noFill/>
        </p:spPr>
        <p:txBody>
          <a:bodyPr wrap="square" rtlCol="0">
            <a:spAutoFit/>
          </a:bodyPr>
          <a:lstStyle/>
          <a:p>
            <a:r>
              <a:rPr lang="en-US" sz="1100" i="1" noProof="0" dirty="0"/>
              <a:t>Strategic planning</a:t>
            </a:r>
          </a:p>
        </p:txBody>
      </p:sp>
      <p:sp>
        <p:nvSpPr>
          <p:cNvPr id="6" name="TextBox 5">
            <a:extLst>
              <a:ext uri="{FF2B5EF4-FFF2-40B4-BE49-F238E27FC236}">
                <a16:creationId xmlns:a16="http://schemas.microsoft.com/office/drawing/2014/main" id="{51E08F14-F079-6F40-B3A1-D237797DF5CB}"/>
              </a:ext>
            </a:extLst>
          </p:cNvPr>
          <p:cNvSpPr txBox="1"/>
          <p:nvPr/>
        </p:nvSpPr>
        <p:spPr>
          <a:xfrm>
            <a:off x="61775" y="1587275"/>
            <a:ext cx="907584" cy="231913"/>
          </a:xfrm>
          <a:prstGeom prst="rect">
            <a:avLst/>
          </a:prstGeom>
          <a:noFill/>
        </p:spPr>
        <p:txBody>
          <a:bodyPr wrap="square" rtlCol="0">
            <a:spAutoFit/>
          </a:bodyPr>
          <a:lstStyle/>
          <a:p>
            <a:r>
              <a:rPr lang="en-US" sz="1100" i="1" noProof="0" dirty="0"/>
              <a:t>Funding</a:t>
            </a:r>
          </a:p>
        </p:txBody>
      </p:sp>
      <p:sp>
        <p:nvSpPr>
          <p:cNvPr id="39" name="Rectangle 38">
            <a:extLst>
              <a:ext uri="{FF2B5EF4-FFF2-40B4-BE49-F238E27FC236}">
                <a16:creationId xmlns:a16="http://schemas.microsoft.com/office/drawing/2014/main" id="{A747888F-D12A-AC08-32EE-7C1902F4C9F0}"/>
              </a:ext>
            </a:extLst>
          </p:cNvPr>
          <p:cNvSpPr/>
          <p:nvPr/>
        </p:nvSpPr>
        <p:spPr>
          <a:xfrm rot="16200000">
            <a:off x="-248054" y="3567996"/>
            <a:ext cx="1527242" cy="519661"/>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noProof="0" dirty="0">
                <a:effectLst>
                  <a:outerShdw blurRad="50800" dist="38100" dir="2700000" algn="tl" rotWithShape="0">
                    <a:prstClr val="black">
                      <a:alpha val="40000"/>
                    </a:prstClr>
                  </a:outerShdw>
                </a:effectLst>
              </a:rPr>
              <a:t>PRIORITIZATION</a:t>
            </a:r>
          </a:p>
        </p:txBody>
      </p:sp>
      <p:sp>
        <p:nvSpPr>
          <p:cNvPr id="40" name="Rectangle 39">
            <a:extLst>
              <a:ext uri="{FF2B5EF4-FFF2-40B4-BE49-F238E27FC236}">
                <a16:creationId xmlns:a16="http://schemas.microsoft.com/office/drawing/2014/main" id="{54B7FF64-9D53-32F9-D58D-CEBCD7EFFA70}"/>
              </a:ext>
            </a:extLst>
          </p:cNvPr>
          <p:cNvSpPr/>
          <p:nvPr/>
        </p:nvSpPr>
        <p:spPr>
          <a:xfrm rot="16200000">
            <a:off x="-248053" y="5255712"/>
            <a:ext cx="1527242" cy="51966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noProof="0" dirty="0">
                <a:effectLst>
                  <a:outerShdw blurRad="50800" dist="38100" dir="2700000" algn="tl" rotWithShape="0">
                    <a:prstClr val="black">
                      <a:alpha val="40000"/>
                    </a:prstClr>
                  </a:outerShdw>
                </a:effectLst>
              </a:rPr>
              <a:t>OPTIMIZATION</a:t>
            </a:r>
          </a:p>
        </p:txBody>
      </p:sp>
      <p:cxnSp>
        <p:nvCxnSpPr>
          <p:cNvPr id="45" name="Straight Connector 44">
            <a:extLst>
              <a:ext uri="{FF2B5EF4-FFF2-40B4-BE49-F238E27FC236}">
                <a16:creationId xmlns:a16="http://schemas.microsoft.com/office/drawing/2014/main" id="{409ED785-BB30-1B3F-AFA4-947080F855F3}"/>
              </a:ext>
            </a:extLst>
          </p:cNvPr>
          <p:cNvCxnSpPr>
            <a:cxnSpLocks/>
          </p:cNvCxnSpPr>
          <p:nvPr/>
        </p:nvCxnSpPr>
        <p:spPr>
          <a:xfrm>
            <a:off x="1232703" y="1500000"/>
            <a:ext cx="0" cy="4657603"/>
          </a:xfrm>
          <a:prstGeom prst="line">
            <a:avLst/>
          </a:prstGeom>
          <a:ln w="1905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53EED59-2825-915F-FF3B-DEB049ECCD3D}"/>
              </a:ext>
            </a:extLst>
          </p:cNvPr>
          <p:cNvSpPr txBox="1"/>
          <p:nvPr/>
        </p:nvSpPr>
        <p:spPr>
          <a:xfrm>
            <a:off x="820006" y="6414742"/>
            <a:ext cx="2096899" cy="251817"/>
          </a:xfrm>
          <a:prstGeom prst="rect">
            <a:avLst/>
          </a:prstGeom>
          <a:noFill/>
        </p:spPr>
        <p:txBody>
          <a:bodyPr wrap="square" rtlCol="0">
            <a:spAutoFit/>
          </a:bodyPr>
          <a:lstStyle/>
          <a:p>
            <a:r>
              <a:rPr lang="en-US" sz="1200" b="1" i="1" noProof="0" dirty="0">
                <a:solidFill>
                  <a:srgbClr val="0F5D61"/>
                </a:solidFill>
              </a:rPr>
              <a:t>Full prioritization exercise</a:t>
            </a:r>
          </a:p>
        </p:txBody>
      </p:sp>
      <p:sp>
        <p:nvSpPr>
          <p:cNvPr id="51" name="TextBox 50">
            <a:extLst>
              <a:ext uri="{FF2B5EF4-FFF2-40B4-BE49-F238E27FC236}">
                <a16:creationId xmlns:a16="http://schemas.microsoft.com/office/drawing/2014/main" id="{B132E338-7E77-E39B-F090-00080BBFE0B5}"/>
              </a:ext>
            </a:extLst>
          </p:cNvPr>
          <p:cNvSpPr txBox="1"/>
          <p:nvPr/>
        </p:nvSpPr>
        <p:spPr>
          <a:xfrm>
            <a:off x="3359963" y="6414742"/>
            <a:ext cx="1812882" cy="251817"/>
          </a:xfrm>
          <a:prstGeom prst="rect">
            <a:avLst/>
          </a:prstGeom>
          <a:noFill/>
        </p:spPr>
        <p:txBody>
          <a:bodyPr wrap="square" rtlCol="0">
            <a:spAutoFit/>
          </a:bodyPr>
          <a:lstStyle/>
          <a:p>
            <a:r>
              <a:rPr lang="en-US" sz="1200" b="1" i="1" noProof="0" dirty="0">
                <a:solidFill>
                  <a:srgbClr val="0F5D61"/>
                </a:solidFill>
              </a:rPr>
              <a:t>Prioritization update</a:t>
            </a:r>
          </a:p>
        </p:txBody>
      </p:sp>
      <p:sp>
        <p:nvSpPr>
          <p:cNvPr id="54" name="TextBox 53">
            <a:extLst>
              <a:ext uri="{FF2B5EF4-FFF2-40B4-BE49-F238E27FC236}">
                <a16:creationId xmlns:a16="http://schemas.microsoft.com/office/drawing/2014/main" id="{6ECE846B-520D-467B-3599-96B4DA64F994}"/>
              </a:ext>
            </a:extLst>
          </p:cNvPr>
          <p:cNvSpPr txBox="1"/>
          <p:nvPr/>
        </p:nvSpPr>
        <p:spPr>
          <a:xfrm>
            <a:off x="5546260" y="6414742"/>
            <a:ext cx="1980908" cy="251817"/>
          </a:xfrm>
          <a:prstGeom prst="rect">
            <a:avLst/>
          </a:prstGeom>
          <a:noFill/>
        </p:spPr>
        <p:txBody>
          <a:bodyPr wrap="square" rtlCol="0">
            <a:spAutoFit/>
          </a:bodyPr>
          <a:lstStyle/>
          <a:p>
            <a:r>
              <a:rPr lang="en-US" sz="1200" b="1" i="1" noProof="0" dirty="0">
                <a:solidFill>
                  <a:srgbClr val="FFC000"/>
                </a:solidFill>
              </a:rPr>
              <a:t>Portfolio review</a:t>
            </a:r>
          </a:p>
        </p:txBody>
      </p:sp>
      <p:sp>
        <p:nvSpPr>
          <p:cNvPr id="62" name="TextBox 61">
            <a:extLst>
              <a:ext uri="{FF2B5EF4-FFF2-40B4-BE49-F238E27FC236}">
                <a16:creationId xmlns:a16="http://schemas.microsoft.com/office/drawing/2014/main" id="{E123992F-90C6-19A1-93E1-81E177E732CE}"/>
              </a:ext>
            </a:extLst>
          </p:cNvPr>
          <p:cNvSpPr txBox="1"/>
          <p:nvPr/>
        </p:nvSpPr>
        <p:spPr>
          <a:xfrm>
            <a:off x="7296745" y="6414742"/>
            <a:ext cx="2470325" cy="276999"/>
          </a:xfrm>
          <a:prstGeom prst="rect">
            <a:avLst/>
          </a:prstGeom>
          <a:noFill/>
        </p:spPr>
        <p:txBody>
          <a:bodyPr wrap="square" rtlCol="0">
            <a:spAutoFit/>
          </a:bodyPr>
          <a:lstStyle/>
          <a:p>
            <a:r>
              <a:rPr lang="en-US" sz="1200" b="1" i="1" noProof="0" dirty="0">
                <a:solidFill>
                  <a:srgbClr val="FFC000"/>
                </a:solidFill>
              </a:rPr>
              <a:t>Vaccine-specific review</a:t>
            </a:r>
          </a:p>
        </p:txBody>
      </p:sp>
      <p:grpSp>
        <p:nvGrpSpPr>
          <p:cNvPr id="79" name="Group 78">
            <a:extLst>
              <a:ext uri="{FF2B5EF4-FFF2-40B4-BE49-F238E27FC236}">
                <a16:creationId xmlns:a16="http://schemas.microsoft.com/office/drawing/2014/main" id="{FCA744D5-31DC-BACA-B687-6DEEF51A927F}"/>
              </a:ext>
            </a:extLst>
          </p:cNvPr>
          <p:cNvGrpSpPr/>
          <p:nvPr/>
        </p:nvGrpSpPr>
        <p:grpSpPr>
          <a:xfrm>
            <a:off x="349015" y="6399329"/>
            <a:ext cx="344614" cy="329687"/>
            <a:chOff x="1052122" y="3417870"/>
            <a:chExt cx="379075" cy="362656"/>
          </a:xfrm>
        </p:grpSpPr>
        <p:sp>
          <p:nvSpPr>
            <p:cNvPr id="80" name="Oval 79">
              <a:extLst>
                <a:ext uri="{FF2B5EF4-FFF2-40B4-BE49-F238E27FC236}">
                  <a16:creationId xmlns:a16="http://schemas.microsoft.com/office/drawing/2014/main" id="{D5934825-F31E-CB60-6F65-575382AA82BE}"/>
                </a:ext>
              </a:extLst>
            </p:cNvPr>
            <p:cNvSpPr/>
            <p:nvPr/>
          </p:nvSpPr>
          <p:spPr>
            <a:xfrm>
              <a:off x="1052122" y="341787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1" name="Graphic 80" descr="Monthly calendar with solid fill">
              <a:extLst>
                <a:ext uri="{FF2B5EF4-FFF2-40B4-BE49-F238E27FC236}">
                  <a16:creationId xmlns:a16="http://schemas.microsoft.com/office/drawing/2014/main" id="{7286420F-9770-7989-BBDB-8CD64B7A10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grpSp>
        <p:nvGrpSpPr>
          <p:cNvPr id="82" name="Group 81">
            <a:extLst>
              <a:ext uri="{FF2B5EF4-FFF2-40B4-BE49-F238E27FC236}">
                <a16:creationId xmlns:a16="http://schemas.microsoft.com/office/drawing/2014/main" id="{E88208FB-5AC4-85C1-B2E4-CD9A77913675}"/>
              </a:ext>
            </a:extLst>
          </p:cNvPr>
          <p:cNvGrpSpPr/>
          <p:nvPr/>
        </p:nvGrpSpPr>
        <p:grpSpPr>
          <a:xfrm>
            <a:off x="2957679" y="6400952"/>
            <a:ext cx="344614" cy="329687"/>
            <a:chOff x="1052122" y="4163380"/>
            <a:chExt cx="379075" cy="362656"/>
          </a:xfrm>
        </p:grpSpPr>
        <p:sp>
          <p:nvSpPr>
            <p:cNvPr id="83" name="Oval 82">
              <a:extLst>
                <a:ext uri="{FF2B5EF4-FFF2-40B4-BE49-F238E27FC236}">
                  <a16:creationId xmlns:a16="http://schemas.microsoft.com/office/drawing/2014/main" id="{B56CD5A1-A48B-7E6A-3F9A-2FD4289A987A}"/>
                </a:ext>
              </a:extLst>
            </p:cNvPr>
            <p:cNvSpPr/>
            <p:nvPr/>
          </p:nvSpPr>
          <p:spPr>
            <a:xfrm>
              <a:off x="1052122" y="416338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4" name="Graphic 83" descr="Repeat with solid fill">
              <a:extLst>
                <a:ext uri="{FF2B5EF4-FFF2-40B4-BE49-F238E27FC236}">
                  <a16:creationId xmlns:a16="http://schemas.microsoft.com/office/drawing/2014/main" id="{881FC3DC-E517-3B10-C72F-2CE33D8613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3256" y="4186080"/>
              <a:ext cx="320492" cy="320492"/>
            </a:xfrm>
            <a:prstGeom prst="rect">
              <a:avLst/>
            </a:prstGeom>
          </p:spPr>
        </p:pic>
      </p:grpSp>
      <p:grpSp>
        <p:nvGrpSpPr>
          <p:cNvPr id="85" name="Group 84">
            <a:extLst>
              <a:ext uri="{FF2B5EF4-FFF2-40B4-BE49-F238E27FC236}">
                <a16:creationId xmlns:a16="http://schemas.microsoft.com/office/drawing/2014/main" id="{FEBC8ED1-6A99-DCDB-36A4-D3E314C9D823}"/>
              </a:ext>
            </a:extLst>
          </p:cNvPr>
          <p:cNvGrpSpPr/>
          <p:nvPr/>
        </p:nvGrpSpPr>
        <p:grpSpPr>
          <a:xfrm>
            <a:off x="5123467" y="6387448"/>
            <a:ext cx="344614" cy="329687"/>
            <a:chOff x="1052122" y="5129951"/>
            <a:chExt cx="379075" cy="362656"/>
          </a:xfrm>
        </p:grpSpPr>
        <p:sp>
          <p:nvSpPr>
            <p:cNvPr id="86" name="Oval 85">
              <a:extLst>
                <a:ext uri="{FF2B5EF4-FFF2-40B4-BE49-F238E27FC236}">
                  <a16:creationId xmlns:a16="http://schemas.microsoft.com/office/drawing/2014/main" id="{A639C823-8B78-E863-524A-555970BE997E}"/>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7" name="Graphic 86" descr="Clipboard Ticked with solid fill">
              <a:extLst>
                <a:ext uri="{FF2B5EF4-FFF2-40B4-BE49-F238E27FC236}">
                  <a16:creationId xmlns:a16="http://schemas.microsoft.com/office/drawing/2014/main" id="{7B4F38A0-AB48-6B4F-0567-497E081A2D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36634"/>
              <a:ext cx="320492" cy="320492"/>
            </a:xfrm>
            <a:prstGeom prst="rect">
              <a:avLst/>
            </a:prstGeom>
          </p:spPr>
        </p:pic>
      </p:grpSp>
      <p:grpSp>
        <p:nvGrpSpPr>
          <p:cNvPr id="88" name="Group 87">
            <a:extLst>
              <a:ext uri="{FF2B5EF4-FFF2-40B4-BE49-F238E27FC236}">
                <a16:creationId xmlns:a16="http://schemas.microsoft.com/office/drawing/2014/main" id="{466E7EBC-FC94-C734-6BD7-A9A346E84285}"/>
              </a:ext>
            </a:extLst>
          </p:cNvPr>
          <p:cNvGrpSpPr/>
          <p:nvPr/>
        </p:nvGrpSpPr>
        <p:grpSpPr>
          <a:xfrm>
            <a:off x="6952131" y="6387448"/>
            <a:ext cx="344614" cy="329687"/>
            <a:chOff x="1052122" y="5955974"/>
            <a:chExt cx="379075" cy="362656"/>
          </a:xfrm>
        </p:grpSpPr>
        <p:sp>
          <p:nvSpPr>
            <p:cNvPr id="89" name="Oval 88">
              <a:extLst>
                <a:ext uri="{FF2B5EF4-FFF2-40B4-BE49-F238E27FC236}">
                  <a16:creationId xmlns:a16="http://schemas.microsoft.com/office/drawing/2014/main" id="{156E14BC-777A-EFBC-6D72-05F850A2B169}"/>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90" name="Graphic 89" descr="Needle with solid fill">
              <a:extLst>
                <a:ext uri="{FF2B5EF4-FFF2-40B4-BE49-F238E27FC236}">
                  <a16:creationId xmlns:a16="http://schemas.microsoft.com/office/drawing/2014/main" id="{9251D8F8-B201-051C-8657-308CD90537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sp>
        <p:nvSpPr>
          <p:cNvPr id="2" name="Arrow: Pentagon 1">
            <a:extLst>
              <a:ext uri="{FF2B5EF4-FFF2-40B4-BE49-F238E27FC236}">
                <a16:creationId xmlns:a16="http://schemas.microsoft.com/office/drawing/2014/main" id="{D686E621-B684-549F-EC79-635DEC377C75}"/>
              </a:ext>
            </a:extLst>
          </p:cNvPr>
          <p:cNvSpPr/>
          <p:nvPr/>
        </p:nvSpPr>
        <p:spPr>
          <a:xfrm>
            <a:off x="963037" y="1256160"/>
            <a:ext cx="10894325" cy="284480"/>
          </a:xfrm>
          <a:prstGeom prst="homePlat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60363" algn="l"/>
              </a:tabLst>
            </a:pPr>
            <a:endParaRPr lang="en-US" sz="1400" noProof="0" dirty="0"/>
          </a:p>
        </p:txBody>
      </p:sp>
      <p:sp>
        <p:nvSpPr>
          <p:cNvPr id="3" name="Star: 7 Points 2">
            <a:extLst>
              <a:ext uri="{FF2B5EF4-FFF2-40B4-BE49-F238E27FC236}">
                <a16:creationId xmlns:a16="http://schemas.microsoft.com/office/drawing/2014/main" id="{49BA84B8-F656-FD1C-D5C8-896AC5E098B0}"/>
              </a:ext>
            </a:extLst>
          </p:cNvPr>
          <p:cNvSpPr/>
          <p:nvPr/>
        </p:nvSpPr>
        <p:spPr>
          <a:xfrm>
            <a:off x="5993892" y="1286640"/>
            <a:ext cx="234696" cy="213360"/>
          </a:xfrm>
          <a:prstGeom prst="star7">
            <a:avLst>
              <a:gd name="adj" fmla="val 25020"/>
              <a:gd name="hf" fmla="val 102572"/>
              <a:gd name="vf" fmla="val 1052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extBox 3">
            <a:extLst>
              <a:ext uri="{FF2B5EF4-FFF2-40B4-BE49-F238E27FC236}">
                <a16:creationId xmlns:a16="http://schemas.microsoft.com/office/drawing/2014/main" id="{259AEE45-F96C-E225-1A91-3F9F5C8F914F}"/>
              </a:ext>
            </a:extLst>
          </p:cNvPr>
          <p:cNvSpPr txBox="1"/>
          <p:nvPr/>
        </p:nvSpPr>
        <p:spPr>
          <a:xfrm>
            <a:off x="6235427" y="1246432"/>
            <a:ext cx="1731526" cy="307777"/>
          </a:xfrm>
          <a:prstGeom prst="rect">
            <a:avLst/>
          </a:prstGeom>
          <a:noFill/>
        </p:spPr>
        <p:txBody>
          <a:bodyPr wrap="square" rtlCol="0">
            <a:spAutoFit/>
          </a:bodyPr>
          <a:lstStyle/>
          <a:p>
            <a:r>
              <a:rPr lang="en-US" sz="1400" noProof="0" dirty="0">
                <a:solidFill>
                  <a:schemeClr val="bg1"/>
                </a:solidFill>
              </a:rPr>
              <a:t>NIS update</a:t>
            </a:r>
          </a:p>
        </p:txBody>
      </p:sp>
      <p:sp>
        <p:nvSpPr>
          <p:cNvPr id="18" name="Arrow: Pentagon 17">
            <a:extLst>
              <a:ext uri="{FF2B5EF4-FFF2-40B4-BE49-F238E27FC236}">
                <a16:creationId xmlns:a16="http://schemas.microsoft.com/office/drawing/2014/main" id="{C5388480-EB1D-EC6D-0C84-7DB58A637ADB}"/>
              </a:ext>
            </a:extLst>
          </p:cNvPr>
          <p:cNvSpPr/>
          <p:nvPr/>
        </p:nvSpPr>
        <p:spPr>
          <a:xfrm>
            <a:off x="963037" y="1597788"/>
            <a:ext cx="2880000" cy="284480"/>
          </a:xfrm>
          <a:prstGeom prst="homePlate">
            <a:avLst/>
          </a:prstGeom>
          <a:solidFill>
            <a:srgbClr val="BFBFB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p>
        </p:txBody>
      </p:sp>
      <p:sp>
        <p:nvSpPr>
          <p:cNvPr id="37" name="Rectangle 36">
            <a:extLst>
              <a:ext uri="{FF2B5EF4-FFF2-40B4-BE49-F238E27FC236}">
                <a16:creationId xmlns:a16="http://schemas.microsoft.com/office/drawing/2014/main" id="{E00114B0-32CF-11B8-929F-B06BC80072CA}"/>
              </a:ext>
            </a:extLst>
          </p:cNvPr>
          <p:cNvSpPr/>
          <p:nvPr/>
        </p:nvSpPr>
        <p:spPr>
          <a:xfrm>
            <a:off x="963037" y="3064206"/>
            <a:ext cx="10872000" cy="1527243"/>
          </a:xfrm>
          <a:prstGeom prst="rect">
            <a:avLst/>
          </a:prstGeom>
          <a:solidFill>
            <a:srgbClr val="CFDFD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a:extLst>
              <a:ext uri="{FF2B5EF4-FFF2-40B4-BE49-F238E27FC236}">
                <a16:creationId xmlns:a16="http://schemas.microsoft.com/office/drawing/2014/main" id="{84C186D1-87F4-7937-8922-BA827AEC861B}"/>
              </a:ext>
            </a:extLst>
          </p:cNvPr>
          <p:cNvSpPr/>
          <p:nvPr/>
        </p:nvSpPr>
        <p:spPr>
          <a:xfrm>
            <a:off x="963037" y="4757727"/>
            <a:ext cx="10872000" cy="1527243"/>
          </a:xfrm>
          <a:prstGeom prst="rect">
            <a:avLst/>
          </a:prstGeom>
          <a:solidFill>
            <a:srgbClr val="FBE8AB">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Star: 7 Points 40">
            <a:extLst>
              <a:ext uri="{FF2B5EF4-FFF2-40B4-BE49-F238E27FC236}">
                <a16:creationId xmlns:a16="http://schemas.microsoft.com/office/drawing/2014/main" id="{17B1A157-E4F0-42F4-D908-4759F8702D3D}"/>
              </a:ext>
            </a:extLst>
          </p:cNvPr>
          <p:cNvSpPr/>
          <p:nvPr/>
        </p:nvSpPr>
        <p:spPr>
          <a:xfrm>
            <a:off x="1109257" y="1286640"/>
            <a:ext cx="234696" cy="213360"/>
          </a:xfrm>
          <a:prstGeom prst="star7">
            <a:avLst>
              <a:gd name="adj" fmla="val 25020"/>
              <a:gd name="hf" fmla="val 102572"/>
              <a:gd name="vf" fmla="val 1052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4" name="Group 73">
            <a:extLst>
              <a:ext uri="{FF2B5EF4-FFF2-40B4-BE49-F238E27FC236}">
                <a16:creationId xmlns:a16="http://schemas.microsoft.com/office/drawing/2014/main" id="{56099727-F4E4-206B-C447-2958779D790B}"/>
              </a:ext>
            </a:extLst>
          </p:cNvPr>
          <p:cNvGrpSpPr/>
          <p:nvPr/>
        </p:nvGrpSpPr>
        <p:grpSpPr>
          <a:xfrm>
            <a:off x="1052122" y="5800326"/>
            <a:ext cx="379075" cy="362656"/>
            <a:chOff x="1052122" y="5955974"/>
            <a:chExt cx="379075" cy="362656"/>
          </a:xfrm>
        </p:grpSpPr>
        <p:sp>
          <p:nvSpPr>
            <p:cNvPr id="53" name="Oval 52">
              <a:extLst>
                <a:ext uri="{FF2B5EF4-FFF2-40B4-BE49-F238E27FC236}">
                  <a16:creationId xmlns:a16="http://schemas.microsoft.com/office/drawing/2014/main" id="{CD18207B-F0C8-D9B0-820B-62288D700DCD}"/>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4" name="Graphic 63" descr="Needle with solid fill">
              <a:extLst>
                <a:ext uri="{FF2B5EF4-FFF2-40B4-BE49-F238E27FC236}">
                  <a16:creationId xmlns:a16="http://schemas.microsoft.com/office/drawing/2014/main" id="{864C79DB-5524-EF5B-CBA3-DD0D21FF44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72" name="Group 71">
            <a:extLst>
              <a:ext uri="{FF2B5EF4-FFF2-40B4-BE49-F238E27FC236}">
                <a16:creationId xmlns:a16="http://schemas.microsoft.com/office/drawing/2014/main" id="{6AB01766-4C65-FD33-F56D-58BEE5A7C555}"/>
              </a:ext>
            </a:extLst>
          </p:cNvPr>
          <p:cNvGrpSpPr/>
          <p:nvPr/>
        </p:nvGrpSpPr>
        <p:grpSpPr>
          <a:xfrm>
            <a:off x="1052122" y="4007732"/>
            <a:ext cx="379075" cy="362656"/>
            <a:chOff x="1052122" y="4163380"/>
            <a:chExt cx="379075" cy="362656"/>
          </a:xfrm>
        </p:grpSpPr>
        <p:sp>
          <p:nvSpPr>
            <p:cNvPr id="50" name="Oval 49">
              <a:extLst>
                <a:ext uri="{FF2B5EF4-FFF2-40B4-BE49-F238E27FC236}">
                  <a16:creationId xmlns:a16="http://schemas.microsoft.com/office/drawing/2014/main" id="{BABCDEFF-5A4C-B655-FF82-0EED68653557}"/>
                </a:ext>
              </a:extLst>
            </p:cNvPr>
            <p:cNvSpPr/>
            <p:nvPr/>
          </p:nvSpPr>
          <p:spPr>
            <a:xfrm>
              <a:off x="1052122" y="416338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6" name="Graphic 65" descr="Repeat with solid fill">
              <a:extLst>
                <a:ext uri="{FF2B5EF4-FFF2-40B4-BE49-F238E27FC236}">
                  <a16:creationId xmlns:a16="http://schemas.microsoft.com/office/drawing/2014/main" id="{F2EB39E7-D629-4BC1-41FB-A11EF86A4C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2080" y="4197256"/>
              <a:ext cx="320492" cy="320492"/>
            </a:xfrm>
            <a:prstGeom prst="rect">
              <a:avLst/>
            </a:prstGeom>
          </p:spPr>
        </p:pic>
      </p:grpSp>
      <p:grpSp>
        <p:nvGrpSpPr>
          <p:cNvPr id="71" name="Group 70">
            <a:extLst>
              <a:ext uri="{FF2B5EF4-FFF2-40B4-BE49-F238E27FC236}">
                <a16:creationId xmlns:a16="http://schemas.microsoft.com/office/drawing/2014/main" id="{1CD01EDE-FCAC-0114-1D20-17B65C5CF144}"/>
              </a:ext>
            </a:extLst>
          </p:cNvPr>
          <p:cNvGrpSpPr/>
          <p:nvPr/>
        </p:nvGrpSpPr>
        <p:grpSpPr>
          <a:xfrm>
            <a:off x="1052122" y="3262222"/>
            <a:ext cx="379075" cy="362656"/>
            <a:chOff x="1052122" y="3417870"/>
            <a:chExt cx="379075" cy="362656"/>
          </a:xfrm>
        </p:grpSpPr>
        <p:sp>
          <p:nvSpPr>
            <p:cNvPr id="48" name="Oval 47">
              <a:extLst>
                <a:ext uri="{FF2B5EF4-FFF2-40B4-BE49-F238E27FC236}">
                  <a16:creationId xmlns:a16="http://schemas.microsoft.com/office/drawing/2014/main" id="{D65C7B12-40B8-3318-E42E-05D615C565B0}"/>
                </a:ext>
              </a:extLst>
            </p:cNvPr>
            <p:cNvSpPr/>
            <p:nvPr/>
          </p:nvSpPr>
          <p:spPr>
            <a:xfrm>
              <a:off x="1052122" y="341787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8" name="Graphic 67" descr="Monthly calendar with solid fill">
              <a:extLst>
                <a:ext uri="{FF2B5EF4-FFF2-40B4-BE49-F238E27FC236}">
                  <a16:creationId xmlns:a16="http://schemas.microsoft.com/office/drawing/2014/main" id="{6C023F67-D680-7B9F-8456-4541CF49B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grpSp>
        <p:nvGrpSpPr>
          <p:cNvPr id="73" name="Group 72">
            <a:extLst>
              <a:ext uri="{FF2B5EF4-FFF2-40B4-BE49-F238E27FC236}">
                <a16:creationId xmlns:a16="http://schemas.microsoft.com/office/drawing/2014/main" id="{7A3097D9-7E94-C5D2-2ABE-CA68D623EB1C}"/>
              </a:ext>
            </a:extLst>
          </p:cNvPr>
          <p:cNvGrpSpPr/>
          <p:nvPr/>
        </p:nvGrpSpPr>
        <p:grpSpPr>
          <a:xfrm>
            <a:off x="1052122" y="4974303"/>
            <a:ext cx="379075" cy="362656"/>
            <a:chOff x="1052122" y="5129951"/>
            <a:chExt cx="379075" cy="362656"/>
          </a:xfrm>
        </p:grpSpPr>
        <p:sp>
          <p:nvSpPr>
            <p:cNvPr id="52" name="Oval 51">
              <a:extLst>
                <a:ext uri="{FF2B5EF4-FFF2-40B4-BE49-F238E27FC236}">
                  <a16:creationId xmlns:a16="http://schemas.microsoft.com/office/drawing/2014/main" id="{91871127-9707-F5B7-ED27-45DF92A4EF69}"/>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0" name="Graphic 69" descr="Clipboard Ticked with solid fill">
              <a:extLst>
                <a:ext uri="{FF2B5EF4-FFF2-40B4-BE49-F238E27FC236}">
                  <a16:creationId xmlns:a16="http://schemas.microsoft.com/office/drawing/2014/main" id="{BB6C587D-C1D8-A299-5337-142A814B25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46362"/>
              <a:ext cx="320492" cy="320492"/>
            </a:xfrm>
            <a:prstGeom prst="rect">
              <a:avLst/>
            </a:prstGeom>
          </p:spPr>
        </p:pic>
      </p:grpSp>
      <p:grpSp>
        <p:nvGrpSpPr>
          <p:cNvPr id="96" name="Group 95">
            <a:extLst>
              <a:ext uri="{FF2B5EF4-FFF2-40B4-BE49-F238E27FC236}">
                <a16:creationId xmlns:a16="http://schemas.microsoft.com/office/drawing/2014/main" id="{E1D1796F-97EB-F14C-0B6B-FF700A9EED8E}"/>
              </a:ext>
            </a:extLst>
          </p:cNvPr>
          <p:cNvGrpSpPr/>
          <p:nvPr/>
        </p:nvGrpSpPr>
        <p:grpSpPr>
          <a:xfrm>
            <a:off x="3807417" y="5800326"/>
            <a:ext cx="379075" cy="362656"/>
            <a:chOff x="1052122" y="5955974"/>
            <a:chExt cx="379075" cy="362656"/>
          </a:xfrm>
        </p:grpSpPr>
        <p:sp>
          <p:nvSpPr>
            <p:cNvPr id="97" name="Oval 96">
              <a:extLst>
                <a:ext uri="{FF2B5EF4-FFF2-40B4-BE49-F238E27FC236}">
                  <a16:creationId xmlns:a16="http://schemas.microsoft.com/office/drawing/2014/main" id="{1C995684-0CB5-183F-00BA-10F38C233D6A}"/>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8" name="Graphic 97" descr="Needle with solid fill">
              <a:extLst>
                <a:ext uri="{FF2B5EF4-FFF2-40B4-BE49-F238E27FC236}">
                  <a16:creationId xmlns:a16="http://schemas.microsoft.com/office/drawing/2014/main" id="{E3DE6818-8468-C8F5-A48E-49BE33DD4E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99" name="Group 98">
            <a:extLst>
              <a:ext uri="{FF2B5EF4-FFF2-40B4-BE49-F238E27FC236}">
                <a16:creationId xmlns:a16="http://schemas.microsoft.com/office/drawing/2014/main" id="{456C18A9-BB12-0E56-C377-4EDD2D80378F}"/>
              </a:ext>
            </a:extLst>
          </p:cNvPr>
          <p:cNvGrpSpPr/>
          <p:nvPr/>
        </p:nvGrpSpPr>
        <p:grpSpPr>
          <a:xfrm>
            <a:off x="3807417" y="4007732"/>
            <a:ext cx="379075" cy="362656"/>
            <a:chOff x="1052122" y="4163380"/>
            <a:chExt cx="379075" cy="362656"/>
          </a:xfrm>
        </p:grpSpPr>
        <p:sp>
          <p:nvSpPr>
            <p:cNvPr id="100" name="Oval 99">
              <a:extLst>
                <a:ext uri="{FF2B5EF4-FFF2-40B4-BE49-F238E27FC236}">
                  <a16:creationId xmlns:a16="http://schemas.microsoft.com/office/drawing/2014/main" id="{846710A3-91A6-9AA0-9BFA-1884AB74C13B}"/>
                </a:ext>
              </a:extLst>
            </p:cNvPr>
            <p:cNvSpPr/>
            <p:nvPr/>
          </p:nvSpPr>
          <p:spPr>
            <a:xfrm>
              <a:off x="1052122" y="416338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1" name="Graphic 100" descr="Repeat with solid fill">
              <a:extLst>
                <a:ext uri="{FF2B5EF4-FFF2-40B4-BE49-F238E27FC236}">
                  <a16:creationId xmlns:a16="http://schemas.microsoft.com/office/drawing/2014/main" id="{1272FEAD-501E-17A3-FAD9-307C3B92EA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80" y="4197256"/>
              <a:ext cx="320492" cy="320492"/>
            </a:xfrm>
            <a:prstGeom prst="rect">
              <a:avLst/>
            </a:prstGeom>
          </p:spPr>
        </p:pic>
      </p:grpSp>
      <p:grpSp>
        <p:nvGrpSpPr>
          <p:cNvPr id="102" name="Group 101">
            <a:extLst>
              <a:ext uri="{FF2B5EF4-FFF2-40B4-BE49-F238E27FC236}">
                <a16:creationId xmlns:a16="http://schemas.microsoft.com/office/drawing/2014/main" id="{EE056D13-4322-64ED-EE8D-3DDCD67933DC}"/>
              </a:ext>
            </a:extLst>
          </p:cNvPr>
          <p:cNvGrpSpPr/>
          <p:nvPr/>
        </p:nvGrpSpPr>
        <p:grpSpPr>
          <a:xfrm>
            <a:off x="3807417" y="4974303"/>
            <a:ext cx="379075" cy="362656"/>
            <a:chOff x="1052122" y="5129951"/>
            <a:chExt cx="379075" cy="362656"/>
          </a:xfrm>
        </p:grpSpPr>
        <p:sp>
          <p:nvSpPr>
            <p:cNvPr id="103" name="Oval 102">
              <a:extLst>
                <a:ext uri="{FF2B5EF4-FFF2-40B4-BE49-F238E27FC236}">
                  <a16:creationId xmlns:a16="http://schemas.microsoft.com/office/drawing/2014/main" id="{E5B469E1-152D-E41B-49AB-85972444AC4A}"/>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4" name="Graphic 103" descr="Clipboard Ticked with solid fill">
              <a:extLst>
                <a:ext uri="{FF2B5EF4-FFF2-40B4-BE49-F238E27FC236}">
                  <a16:creationId xmlns:a16="http://schemas.microsoft.com/office/drawing/2014/main" id="{EC61B043-4571-CB66-78A4-625A74351F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46362"/>
              <a:ext cx="320492" cy="320492"/>
            </a:xfrm>
            <a:prstGeom prst="rect">
              <a:avLst/>
            </a:prstGeom>
          </p:spPr>
        </p:pic>
      </p:grpSp>
      <p:grpSp>
        <p:nvGrpSpPr>
          <p:cNvPr id="160" name="Group 159">
            <a:extLst>
              <a:ext uri="{FF2B5EF4-FFF2-40B4-BE49-F238E27FC236}">
                <a16:creationId xmlns:a16="http://schemas.microsoft.com/office/drawing/2014/main" id="{E9BA8BB0-A047-DEDB-925E-DA96F94FE25A}"/>
              </a:ext>
            </a:extLst>
          </p:cNvPr>
          <p:cNvGrpSpPr/>
          <p:nvPr/>
        </p:nvGrpSpPr>
        <p:grpSpPr>
          <a:xfrm>
            <a:off x="5904254" y="5800326"/>
            <a:ext cx="379075" cy="362656"/>
            <a:chOff x="1052122" y="5955974"/>
            <a:chExt cx="379075" cy="362656"/>
          </a:xfrm>
        </p:grpSpPr>
        <p:sp>
          <p:nvSpPr>
            <p:cNvPr id="161" name="Oval 160">
              <a:extLst>
                <a:ext uri="{FF2B5EF4-FFF2-40B4-BE49-F238E27FC236}">
                  <a16:creationId xmlns:a16="http://schemas.microsoft.com/office/drawing/2014/main" id="{C53971BE-5F60-D086-6256-CAB615A3421C}"/>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2" name="Graphic 161" descr="Needle with solid fill">
              <a:extLst>
                <a:ext uri="{FF2B5EF4-FFF2-40B4-BE49-F238E27FC236}">
                  <a16:creationId xmlns:a16="http://schemas.microsoft.com/office/drawing/2014/main" id="{B24F3305-06E8-3596-D05A-0ECE56AF25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163" name="Group 162">
            <a:extLst>
              <a:ext uri="{FF2B5EF4-FFF2-40B4-BE49-F238E27FC236}">
                <a16:creationId xmlns:a16="http://schemas.microsoft.com/office/drawing/2014/main" id="{B098825B-301E-9CBE-C1ED-EA282751822F}"/>
              </a:ext>
            </a:extLst>
          </p:cNvPr>
          <p:cNvGrpSpPr/>
          <p:nvPr/>
        </p:nvGrpSpPr>
        <p:grpSpPr>
          <a:xfrm>
            <a:off x="5904254" y="4007732"/>
            <a:ext cx="379075" cy="362656"/>
            <a:chOff x="1052122" y="4163380"/>
            <a:chExt cx="379075" cy="362656"/>
          </a:xfrm>
        </p:grpSpPr>
        <p:sp>
          <p:nvSpPr>
            <p:cNvPr id="164" name="Oval 163">
              <a:extLst>
                <a:ext uri="{FF2B5EF4-FFF2-40B4-BE49-F238E27FC236}">
                  <a16:creationId xmlns:a16="http://schemas.microsoft.com/office/drawing/2014/main" id="{0E1A0076-2D3E-6616-A5D9-265BF345D35F}"/>
                </a:ext>
              </a:extLst>
            </p:cNvPr>
            <p:cNvSpPr/>
            <p:nvPr/>
          </p:nvSpPr>
          <p:spPr>
            <a:xfrm>
              <a:off x="1052122" y="416338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5" name="Graphic 164" descr="Repeat with solid fill">
              <a:extLst>
                <a:ext uri="{FF2B5EF4-FFF2-40B4-BE49-F238E27FC236}">
                  <a16:creationId xmlns:a16="http://schemas.microsoft.com/office/drawing/2014/main" id="{8E0A3599-8722-4495-9E1D-55B75AF704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80" y="4197256"/>
              <a:ext cx="320492" cy="320492"/>
            </a:xfrm>
            <a:prstGeom prst="rect">
              <a:avLst/>
            </a:prstGeom>
          </p:spPr>
        </p:pic>
      </p:grpSp>
      <p:grpSp>
        <p:nvGrpSpPr>
          <p:cNvPr id="166" name="Group 165">
            <a:extLst>
              <a:ext uri="{FF2B5EF4-FFF2-40B4-BE49-F238E27FC236}">
                <a16:creationId xmlns:a16="http://schemas.microsoft.com/office/drawing/2014/main" id="{A5BDEE99-22F2-7D05-AD5A-F998525DB3FA}"/>
              </a:ext>
            </a:extLst>
          </p:cNvPr>
          <p:cNvGrpSpPr/>
          <p:nvPr/>
        </p:nvGrpSpPr>
        <p:grpSpPr>
          <a:xfrm>
            <a:off x="5904254" y="3262222"/>
            <a:ext cx="379075" cy="362656"/>
            <a:chOff x="1052122" y="3417870"/>
            <a:chExt cx="379075" cy="362656"/>
          </a:xfrm>
        </p:grpSpPr>
        <p:sp>
          <p:nvSpPr>
            <p:cNvPr id="167" name="Oval 166">
              <a:extLst>
                <a:ext uri="{FF2B5EF4-FFF2-40B4-BE49-F238E27FC236}">
                  <a16:creationId xmlns:a16="http://schemas.microsoft.com/office/drawing/2014/main" id="{B60C3E7D-2FDA-733C-5135-80A6E231DC37}"/>
                </a:ext>
              </a:extLst>
            </p:cNvPr>
            <p:cNvSpPr/>
            <p:nvPr/>
          </p:nvSpPr>
          <p:spPr>
            <a:xfrm>
              <a:off x="1052122" y="341787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8" name="Graphic 167" descr="Monthly calendar with solid fill">
              <a:extLst>
                <a:ext uri="{FF2B5EF4-FFF2-40B4-BE49-F238E27FC236}">
                  <a16:creationId xmlns:a16="http://schemas.microsoft.com/office/drawing/2014/main" id="{A99849A3-FDCD-E815-1950-32C1CD8F75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grpSp>
        <p:nvGrpSpPr>
          <p:cNvPr id="169" name="Group 168">
            <a:extLst>
              <a:ext uri="{FF2B5EF4-FFF2-40B4-BE49-F238E27FC236}">
                <a16:creationId xmlns:a16="http://schemas.microsoft.com/office/drawing/2014/main" id="{E6E5F59A-202A-FC94-EAD4-3D88E32ECD59}"/>
              </a:ext>
            </a:extLst>
          </p:cNvPr>
          <p:cNvGrpSpPr/>
          <p:nvPr/>
        </p:nvGrpSpPr>
        <p:grpSpPr>
          <a:xfrm>
            <a:off x="5904254" y="4974303"/>
            <a:ext cx="379075" cy="362656"/>
            <a:chOff x="1052122" y="5129951"/>
            <a:chExt cx="379075" cy="362656"/>
          </a:xfrm>
        </p:grpSpPr>
        <p:sp>
          <p:nvSpPr>
            <p:cNvPr id="170" name="Oval 169">
              <a:extLst>
                <a:ext uri="{FF2B5EF4-FFF2-40B4-BE49-F238E27FC236}">
                  <a16:creationId xmlns:a16="http://schemas.microsoft.com/office/drawing/2014/main" id="{5A64518A-05FD-6288-9C26-BB08B6375B84}"/>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1" name="Graphic 170" descr="Clipboard Ticked with solid fill">
              <a:extLst>
                <a:ext uri="{FF2B5EF4-FFF2-40B4-BE49-F238E27FC236}">
                  <a16:creationId xmlns:a16="http://schemas.microsoft.com/office/drawing/2014/main" id="{A3D2EDAF-43B8-2286-0FBE-8D22517D58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46362"/>
              <a:ext cx="320492" cy="320492"/>
            </a:xfrm>
            <a:prstGeom prst="rect">
              <a:avLst/>
            </a:prstGeom>
          </p:spPr>
        </p:pic>
      </p:grpSp>
      <p:sp>
        <p:nvSpPr>
          <p:cNvPr id="188" name="TextBox 187">
            <a:extLst>
              <a:ext uri="{FF2B5EF4-FFF2-40B4-BE49-F238E27FC236}">
                <a16:creationId xmlns:a16="http://schemas.microsoft.com/office/drawing/2014/main" id="{9791B175-3DDD-5C76-A11B-ECB2D83190A2}"/>
              </a:ext>
            </a:extLst>
          </p:cNvPr>
          <p:cNvSpPr txBox="1"/>
          <p:nvPr/>
        </p:nvSpPr>
        <p:spPr>
          <a:xfrm>
            <a:off x="1337579" y="1246432"/>
            <a:ext cx="1731526" cy="307777"/>
          </a:xfrm>
          <a:prstGeom prst="rect">
            <a:avLst/>
          </a:prstGeom>
          <a:noFill/>
        </p:spPr>
        <p:txBody>
          <a:bodyPr wrap="square" rtlCol="0">
            <a:spAutoFit/>
          </a:bodyPr>
          <a:lstStyle/>
          <a:p>
            <a:r>
              <a:rPr lang="en-US" sz="1400" noProof="0" dirty="0">
                <a:solidFill>
                  <a:schemeClr val="bg1"/>
                </a:solidFill>
              </a:rPr>
              <a:t>NIS preparation</a:t>
            </a:r>
          </a:p>
        </p:txBody>
      </p:sp>
      <p:sp>
        <p:nvSpPr>
          <p:cNvPr id="190" name="Oval 189">
            <a:extLst>
              <a:ext uri="{FF2B5EF4-FFF2-40B4-BE49-F238E27FC236}">
                <a16:creationId xmlns:a16="http://schemas.microsoft.com/office/drawing/2014/main" id="{9407A22F-ED32-5180-19F1-5FA5B2FF4E40}"/>
              </a:ext>
            </a:extLst>
          </p:cNvPr>
          <p:cNvSpPr/>
          <p:nvPr/>
        </p:nvSpPr>
        <p:spPr>
          <a:xfrm>
            <a:off x="9071882" y="6387448"/>
            <a:ext cx="344614" cy="329687"/>
          </a:xfrm>
          <a:prstGeom prst="ellipse">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92" name="TextBox 191">
            <a:extLst>
              <a:ext uri="{FF2B5EF4-FFF2-40B4-BE49-F238E27FC236}">
                <a16:creationId xmlns:a16="http://schemas.microsoft.com/office/drawing/2014/main" id="{5FE0B5A5-F0DC-4A5D-3F0F-9CB135D4454A}"/>
              </a:ext>
            </a:extLst>
          </p:cNvPr>
          <p:cNvSpPr txBox="1"/>
          <p:nvPr/>
        </p:nvSpPr>
        <p:spPr>
          <a:xfrm>
            <a:off x="9400284" y="6414742"/>
            <a:ext cx="1980908" cy="276999"/>
          </a:xfrm>
          <a:prstGeom prst="rect">
            <a:avLst/>
          </a:prstGeom>
          <a:noFill/>
        </p:spPr>
        <p:txBody>
          <a:bodyPr wrap="square" rtlCol="0">
            <a:spAutoFit/>
          </a:bodyPr>
          <a:lstStyle/>
          <a:p>
            <a:r>
              <a:rPr lang="en-US" sz="1200" b="1" i="1" noProof="0" dirty="0">
                <a:solidFill>
                  <a:schemeClr val="bg1">
                    <a:lumMod val="50000"/>
                  </a:schemeClr>
                </a:solidFill>
              </a:rPr>
              <a:t>Recommended</a:t>
            </a:r>
          </a:p>
        </p:txBody>
      </p:sp>
      <p:sp>
        <p:nvSpPr>
          <p:cNvPr id="193" name="Oval 192">
            <a:extLst>
              <a:ext uri="{FF2B5EF4-FFF2-40B4-BE49-F238E27FC236}">
                <a16:creationId xmlns:a16="http://schemas.microsoft.com/office/drawing/2014/main" id="{237A77BB-9FFD-4345-B958-829A72E4B154}"/>
              </a:ext>
            </a:extLst>
          </p:cNvPr>
          <p:cNvSpPr/>
          <p:nvPr/>
        </p:nvSpPr>
        <p:spPr>
          <a:xfrm>
            <a:off x="10628913" y="6387448"/>
            <a:ext cx="344614" cy="329687"/>
          </a:xfrm>
          <a:prstGeom prst="ellipse">
            <a:avLst/>
          </a:prstGeom>
          <a:solidFill>
            <a:schemeClr val="bg1"/>
          </a:solidFill>
          <a:ln>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94" name="TextBox 193">
            <a:extLst>
              <a:ext uri="{FF2B5EF4-FFF2-40B4-BE49-F238E27FC236}">
                <a16:creationId xmlns:a16="http://schemas.microsoft.com/office/drawing/2014/main" id="{F16A8F0D-A2B6-3CB6-DF82-1710546A15FD}"/>
              </a:ext>
            </a:extLst>
          </p:cNvPr>
          <p:cNvSpPr txBox="1"/>
          <p:nvPr/>
        </p:nvSpPr>
        <p:spPr>
          <a:xfrm>
            <a:off x="10957315" y="6414742"/>
            <a:ext cx="1234685" cy="276999"/>
          </a:xfrm>
          <a:prstGeom prst="rect">
            <a:avLst/>
          </a:prstGeom>
          <a:noFill/>
        </p:spPr>
        <p:txBody>
          <a:bodyPr wrap="square" rtlCol="0">
            <a:spAutoFit/>
          </a:bodyPr>
          <a:lstStyle/>
          <a:p>
            <a:r>
              <a:rPr lang="en-US" sz="1200" b="1" i="1" noProof="0" dirty="0">
                <a:solidFill>
                  <a:schemeClr val="bg1">
                    <a:lumMod val="50000"/>
                  </a:schemeClr>
                </a:solidFill>
              </a:rPr>
              <a:t>Optional</a:t>
            </a:r>
          </a:p>
        </p:txBody>
      </p:sp>
      <p:grpSp>
        <p:nvGrpSpPr>
          <p:cNvPr id="195" name="Group 194">
            <a:extLst>
              <a:ext uri="{FF2B5EF4-FFF2-40B4-BE49-F238E27FC236}">
                <a16:creationId xmlns:a16="http://schemas.microsoft.com/office/drawing/2014/main" id="{5CD4FAEB-4E45-694A-5CB7-64A4F5C35A9B}"/>
              </a:ext>
            </a:extLst>
          </p:cNvPr>
          <p:cNvGrpSpPr/>
          <p:nvPr/>
        </p:nvGrpSpPr>
        <p:grpSpPr>
          <a:xfrm>
            <a:off x="3807575" y="3262222"/>
            <a:ext cx="379075" cy="362656"/>
            <a:chOff x="1052122" y="3417870"/>
            <a:chExt cx="379075" cy="362656"/>
          </a:xfrm>
        </p:grpSpPr>
        <p:sp>
          <p:nvSpPr>
            <p:cNvPr id="196" name="Oval 195">
              <a:extLst>
                <a:ext uri="{FF2B5EF4-FFF2-40B4-BE49-F238E27FC236}">
                  <a16:creationId xmlns:a16="http://schemas.microsoft.com/office/drawing/2014/main" id="{D0940BF9-3784-E05E-7EA4-BDAF1C663AC8}"/>
                </a:ext>
              </a:extLst>
            </p:cNvPr>
            <p:cNvSpPr/>
            <p:nvPr/>
          </p:nvSpPr>
          <p:spPr>
            <a:xfrm>
              <a:off x="1052122" y="341787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97" name="Graphic 196" descr="Monthly calendar with solid fill">
              <a:extLst>
                <a:ext uri="{FF2B5EF4-FFF2-40B4-BE49-F238E27FC236}">
                  <a16:creationId xmlns:a16="http://schemas.microsoft.com/office/drawing/2014/main" id="{4AE86386-1BAF-3ED8-C49F-71FBD3FEA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sp>
        <p:nvSpPr>
          <p:cNvPr id="15" name="Slide Number Placeholder 5">
            <a:extLst>
              <a:ext uri="{FF2B5EF4-FFF2-40B4-BE49-F238E27FC236}">
                <a16:creationId xmlns:a16="http://schemas.microsoft.com/office/drawing/2014/main" id="{CE306FC8-CA7D-6B88-1DDE-D70262A473E3}"/>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15</a:t>
            </a:fld>
            <a:endParaRPr lang="en-US" noProof="0" dirty="0">
              <a:latin typeface="+mj-lt"/>
            </a:endParaRPr>
          </a:p>
        </p:txBody>
      </p:sp>
      <p:sp>
        <p:nvSpPr>
          <p:cNvPr id="17" name="Rectangle: Folded Corner 16">
            <a:extLst>
              <a:ext uri="{FF2B5EF4-FFF2-40B4-BE49-F238E27FC236}">
                <a16:creationId xmlns:a16="http://schemas.microsoft.com/office/drawing/2014/main" id="{DD7D6D0D-354D-AEDD-C390-F7F508B9D88D}"/>
              </a:ext>
            </a:extLst>
          </p:cNvPr>
          <p:cNvSpPr/>
          <p:nvPr/>
        </p:nvSpPr>
        <p:spPr>
          <a:xfrm>
            <a:off x="1758120" y="5314495"/>
            <a:ext cx="1855414" cy="843108"/>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If these processes have been carried out recently, a simple update can be made using the most recent available information.</a:t>
            </a:r>
          </a:p>
        </p:txBody>
      </p:sp>
      <p:sp>
        <p:nvSpPr>
          <p:cNvPr id="25" name="Rectangle: Folded Corner 24">
            <a:extLst>
              <a:ext uri="{FF2B5EF4-FFF2-40B4-BE49-F238E27FC236}">
                <a16:creationId xmlns:a16="http://schemas.microsoft.com/office/drawing/2014/main" id="{026FE1BB-9B7C-5507-35D4-C17D028B1154}"/>
              </a:ext>
            </a:extLst>
          </p:cNvPr>
          <p:cNvSpPr/>
          <p:nvPr/>
        </p:nvSpPr>
        <p:spPr>
          <a:xfrm>
            <a:off x="6650402" y="4762723"/>
            <a:ext cx="2472492" cy="718436"/>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Any intermediary update can serve as an opportunity to update and refine the recommendations made during the full exercise.</a:t>
            </a:r>
          </a:p>
        </p:txBody>
      </p:sp>
      <p:sp>
        <p:nvSpPr>
          <p:cNvPr id="42" name="Rectangle: Folded Corner 41">
            <a:extLst>
              <a:ext uri="{FF2B5EF4-FFF2-40B4-BE49-F238E27FC236}">
                <a16:creationId xmlns:a16="http://schemas.microsoft.com/office/drawing/2014/main" id="{4FAB5623-3AC7-C3F9-C13C-0F58CF783240}"/>
              </a:ext>
            </a:extLst>
          </p:cNvPr>
          <p:cNvSpPr/>
          <p:nvPr/>
        </p:nvSpPr>
        <p:spPr>
          <a:xfrm>
            <a:off x="4335472" y="3228062"/>
            <a:ext cx="1457626" cy="1927568"/>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Ideally, the budgeting and strategic planning cycles should be aligned. If they are not, countries should ensure decisions on optimization and prioritization are closely linked to budgeting, fiscal space and sustainability considerations</a:t>
            </a:r>
          </a:p>
        </p:txBody>
      </p:sp>
      <p:cxnSp>
        <p:nvCxnSpPr>
          <p:cNvPr id="44" name="Connector: Elbow 43">
            <a:extLst>
              <a:ext uri="{FF2B5EF4-FFF2-40B4-BE49-F238E27FC236}">
                <a16:creationId xmlns:a16="http://schemas.microsoft.com/office/drawing/2014/main" id="{468B854E-EC6A-DCE4-03BF-5254DFF4B897}"/>
              </a:ext>
            </a:extLst>
          </p:cNvPr>
          <p:cNvCxnSpPr>
            <a:cxnSpLocks/>
            <a:endCxn id="48" idx="6"/>
          </p:cNvCxnSpPr>
          <p:nvPr/>
        </p:nvCxnSpPr>
        <p:spPr>
          <a:xfrm rot="10800000" flipV="1">
            <a:off x="1431198" y="2448090"/>
            <a:ext cx="276545" cy="995460"/>
          </a:xfrm>
          <a:prstGeom prst="bentConnector3">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732EEB0B-02A0-3F68-254A-FFDDEEC7D31E}"/>
              </a:ext>
            </a:extLst>
          </p:cNvPr>
          <p:cNvCxnSpPr>
            <a:cxnSpLocks/>
            <a:stCxn id="17" idx="1"/>
            <a:endCxn id="66" idx="3"/>
          </p:cNvCxnSpPr>
          <p:nvPr/>
        </p:nvCxnSpPr>
        <p:spPr>
          <a:xfrm rot="10800000">
            <a:off x="1402572" y="4201855"/>
            <a:ext cx="355548" cy="1534195"/>
          </a:xfrm>
          <a:prstGeom prst="bentConnector3">
            <a:avLst>
              <a:gd name="adj1" fmla="val 18567"/>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2B224024-F356-D13F-C06A-C97D252200D3}"/>
              </a:ext>
            </a:extLst>
          </p:cNvPr>
          <p:cNvCxnSpPr>
            <a:cxnSpLocks/>
            <a:stCxn id="17" idx="1"/>
            <a:endCxn id="53" idx="6"/>
          </p:cNvCxnSpPr>
          <p:nvPr/>
        </p:nvCxnSpPr>
        <p:spPr>
          <a:xfrm rot="10800000" flipV="1">
            <a:off x="1431198" y="5736048"/>
            <a:ext cx="326923" cy="245605"/>
          </a:xfrm>
          <a:prstGeom prst="bentConnector3">
            <a:avLst>
              <a:gd name="adj1" fmla="val 22030"/>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A7C7439B-AA14-F276-1A8B-7FCE5E49227A}"/>
              </a:ext>
            </a:extLst>
          </p:cNvPr>
          <p:cNvCxnSpPr>
            <a:cxnSpLocks/>
            <a:stCxn id="25" idx="1"/>
            <a:endCxn id="164" idx="6"/>
          </p:cNvCxnSpPr>
          <p:nvPr/>
        </p:nvCxnSpPr>
        <p:spPr>
          <a:xfrm rot="10800000">
            <a:off x="6283330" y="4189061"/>
            <a:ext cx="367073" cy="932881"/>
          </a:xfrm>
          <a:prstGeom prst="bentConnector3">
            <a:avLst>
              <a:gd name="adj1" fmla="val 50000"/>
            </a:avLst>
          </a:prstGeom>
          <a:ln>
            <a:solidFill>
              <a:srgbClr val="C0000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766F854F-71B5-EC86-3171-EAC264AE567A}"/>
              </a:ext>
            </a:extLst>
          </p:cNvPr>
          <p:cNvCxnSpPr>
            <a:cxnSpLocks/>
            <a:stCxn id="25" idx="1"/>
            <a:endCxn id="161" idx="6"/>
          </p:cNvCxnSpPr>
          <p:nvPr/>
        </p:nvCxnSpPr>
        <p:spPr>
          <a:xfrm rot="10800000" flipV="1">
            <a:off x="6283330" y="5121940"/>
            <a:ext cx="367073" cy="859713"/>
          </a:xfrm>
          <a:prstGeom prst="bentConnector3">
            <a:avLst>
              <a:gd name="adj1" fmla="val 50000"/>
            </a:avLst>
          </a:prstGeom>
          <a:ln>
            <a:solidFill>
              <a:srgbClr val="C0000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0E35DA0F-221D-9E05-8B58-A3EE4BFBBF83}"/>
              </a:ext>
            </a:extLst>
          </p:cNvPr>
          <p:cNvSpPr/>
          <p:nvPr/>
        </p:nvSpPr>
        <p:spPr>
          <a:xfrm>
            <a:off x="-9524" y="1934129"/>
            <a:ext cx="12139750" cy="1104682"/>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Folded Corner 9">
            <a:extLst>
              <a:ext uri="{FF2B5EF4-FFF2-40B4-BE49-F238E27FC236}">
                <a16:creationId xmlns:a16="http://schemas.microsoft.com/office/drawing/2014/main" id="{06BBFA7B-3698-979B-359A-1CFDC1BC15DC}"/>
              </a:ext>
            </a:extLst>
          </p:cNvPr>
          <p:cNvSpPr/>
          <p:nvPr/>
        </p:nvSpPr>
        <p:spPr>
          <a:xfrm>
            <a:off x="1707742" y="1998251"/>
            <a:ext cx="5266506" cy="899677"/>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The NIS preparation phase is the most appropriate time to conduct full prioritization and optimization exercises, aligning the timeframe with the NIS time horizon. Evidence and information on potential future EPI constraints can be drawn from the “Situational Analysis” of the NIS. The outcomes of the prioritization and optimization exercises should then inform the Strategy Development, Resource Estimates and Budget Dialogue.</a:t>
            </a:r>
          </a:p>
        </p:txBody>
      </p:sp>
      <p:cxnSp>
        <p:nvCxnSpPr>
          <p:cNvPr id="46" name="Connector: Elbow 45">
            <a:extLst>
              <a:ext uri="{FF2B5EF4-FFF2-40B4-BE49-F238E27FC236}">
                <a16:creationId xmlns:a16="http://schemas.microsoft.com/office/drawing/2014/main" id="{76D0CDD9-40B8-366B-68BA-166BBD733619}"/>
              </a:ext>
            </a:extLst>
          </p:cNvPr>
          <p:cNvCxnSpPr>
            <a:cxnSpLocks/>
            <a:stCxn id="10" idx="1"/>
            <a:endCxn id="52" idx="6"/>
          </p:cNvCxnSpPr>
          <p:nvPr/>
        </p:nvCxnSpPr>
        <p:spPr>
          <a:xfrm rot="10800000" flipV="1">
            <a:off x="1431198" y="2448089"/>
            <a:ext cx="276545" cy="2707541"/>
          </a:xfrm>
          <a:prstGeom prst="bentConnector3">
            <a:avLst>
              <a:gd name="adj1" fmla="val 50000"/>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82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FEAC-11E8-53BE-452B-1297341F7B39}"/>
            </a:ext>
          </a:extLst>
        </p:cNvPr>
        <p:cNvGrpSpPr/>
        <p:nvPr/>
      </p:nvGrpSpPr>
      <p:grpSpPr>
        <a:xfrm>
          <a:off x="0" y="0"/>
          <a:ext cx="0" cy="0"/>
          <a:chOff x="0" y="0"/>
          <a:chExt cx="0" cy="0"/>
        </a:xfrm>
      </p:grpSpPr>
      <p:sp>
        <p:nvSpPr>
          <p:cNvPr id="157" name="Arrow: Chevron 156">
            <a:extLst>
              <a:ext uri="{FF2B5EF4-FFF2-40B4-BE49-F238E27FC236}">
                <a16:creationId xmlns:a16="http://schemas.microsoft.com/office/drawing/2014/main" id="{9E1D2EF7-3851-78A5-FB82-072E8E0EE4CF}"/>
              </a:ext>
            </a:extLst>
          </p:cNvPr>
          <p:cNvSpPr/>
          <p:nvPr/>
        </p:nvSpPr>
        <p:spPr>
          <a:xfrm>
            <a:off x="3852760" y="1597788"/>
            <a:ext cx="8004602" cy="282773"/>
          </a:xfrm>
          <a:prstGeom prst="chevron">
            <a:avLst/>
          </a:prstGeom>
          <a:solidFill>
            <a:srgbClr val="BFBFB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t>New budgeting/funding cycle (e.g. holistic grant application)</a:t>
            </a:r>
          </a:p>
        </p:txBody>
      </p:sp>
      <p:sp>
        <p:nvSpPr>
          <p:cNvPr id="158" name="TextBox 157">
            <a:extLst>
              <a:ext uri="{FF2B5EF4-FFF2-40B4-BE49-F238E27FC236}">
                <a16:creationId xmlns:a16="http://schemas.microsoft.com/office/drawing/2014/main" id="{F190B509-EB06-44F3-2647-8CCEBAC2CF03}"/>
              </a:ext>
            </a:extLst>
          </p:cNvPr>
          <p:cNvSpPr txBox="1"/>
          <p:nvPr/>
        </p:nvSpPr>
        <p:spPr>
          <a:xfrm>
            <a:off x="61775" y="1227172"/>
            <a:ext cx="907584" cy="144000"/>
          </a:xfrm>
          <a:prstGeom prst="rect">
            <a:avLst/>
          </a:prstGeom>
          <a:noFill/>
        </p:spPr>
        <p:txBody>
          <a:bodyPr wrap="square" rtlCol="0">
            <a:spAutoFit/>
          </a:bodyPr>
          <a:lstStyle/>
          <a:p>
            <a:r>
              <a:rPr lang="en-US" sz="1100" i="1" noProof="0" dirty="0"/>
              <a:t>Strategic planning</a:t>
            </a:r>
          </a:p>
        </p:txBody>
      </p:sp>
      <p:sp>
        <p:nvSpPr>
          <p:cNvPr id="159" name="TextBox 158">
            <a:extLst>
              <a:ext uri="{FF2B5EF4-FFF2-40B4-BE49-F238E27FC236}">
                <a16:creationId xmlns:a16="http://schemas.microsoft.com/office/drawing/2014/main" id="{E1399BFD-71A8-4C2E-1E77-63FA74094EAB}"/>
              </a:ext>
            </a:extLst>
          </p:cNvPr>
          <p:cNvSpPr txBox="1"/>
          <p:nvPr/>
        </p:nvSpPr>
        <p:spPr>
          <a:xfrm>
            <a:off x="61775" y="1587275"/>
            <a:ext cx="907584" cy="231913"/>
          </a:xfrm>
          <a:prstGeom prst="rect">
            <a:avLst/>
          </a:prstGeom>
          <a:noFill/>
        </p:spPr>
        <p:txBody>
          <a:bodyPr wrap="square" rtlCol="0">
            <a:spAutoFit/>
          </a:bodyPr>
          <a:lstStyle/>
          <a:p>
            <a:r>
              <a:rPr lang="en-US" sz="1100" i="1" noProof="0" dirty="0"/>
              <a:t>Funding</a:t>
            </a:r>
          </a:p>
        </p:txBody>
      </p:sp>
      <p:sp>
        <p:nvSpPr>
          <p:cNvPr id="160" name="TextBox 159">
            <a:extLst>
              <a:ext uri="{FF2B5EF4-FFF2-40B4-BE49-F238E27FC236}">
                <a16:creationId xmlns:a16="http://schemas.microsoft.com/office/drawing/2014/main" id="{DF85AFA7-BA97-B2D6-968B-D8886ECE2678}"/>
              </a:ext>
            </a:extLst>
          </p:cNvPr>
          <p:cNvSpPr txBox="1"/>
          <p:nvPr/>
        </p:nvSpPr>
        <p:spPr>
          <a:xfrm>
            <a:off x="61774" y="2651849"/>
            <a:ext cx="979085" cy="261610"/>
          </a:xfrm>
          <a:prstGeom prst="rect">
            <a:avLst/>
          </a:prstGeom>
          <a:noFill/>
        </p:spPr>
        <p:txBody>
          <a:bodyPr wrap="square" rtlCol="0">
            <a:spAutoFit/>
          </a:bodyPr>
          <a:lstStyle/>
          <a:p>
            <a:r>
              <a:rPr lang="en-US" sz="1100" i="1" noProof="0" dirty="0"/>
              <a:t>Global events</a:t>
            </a:r>
          </a:p>
        </p:txBody>
      </p:sp>
      <p:sp>
        <p:nvSpPr>
          <p:cNvPr id="161" name="Arrow: Pentagon 160">
            <a:extLst>
              <a:ext uri="{FF2B5EF4-FFF2-40B4-BE49-F238E27FC236}">
                <a16:creationId xmlns:a16="http://schemas.microsoft.com/office/drawing/2014/main" id="{4F553E4F-5393-A4B9-86AF-D7535B66B8E4}"/>
              </a:ext>
            </a:extLst>
          </p:cNvPr>
          <p:cNvSpPr/>
          <p:nvPr/>
        </p:nvSpPr>
        <p:spPr>
          <a:xfrm>
            <a:off x="963037" y="1256160"/>
            <a:ext cx="10894325" cy="284480"/>
          </a:xfrm>
          <a:prstGeom prst="homePlat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60363" algn="l"/>
              </a:tabLst>
            </a:pPr>
            <a:endParaRPr lang="en-US" sz="1400" noProof="0" dirty="0"/>
          </a:p>
        </p:txBody>
      </p:sp>
      <p:sp>
        <p:nvSpPr>
          <p:cNvPr id="162" name="Star: 7 Points 161">
            <a:extLst>
              <a:ext uri="{FF2B5EF4-FFF2-40B4-BE49-F238E27FC236}">
                <a16:creationId xmlns:a16="http://schemas.microsoft.com/office/drawing/2014/main" id="{73FE8717-0F2A-FD40-9AC2-8063A8A15A29}"/>
              </a:ext>
            </a:extLst>
          </p:cNvPr>
          <p:cNvSpPr/>
          <p:nvPr/>
        </p:nvSpPr>
        <p:spPr>
          <a:xfrm>
            <a:off x="5993892" y="1286640"/>
            <a:ext cx="234696" cy="213360"/>
          </a:xfrm>
          <a:prstGeom prst="star7">
            <a:avLst>
              <a:gd name="adj" fmla="val 25020"/>
              <a:gd name="hf" fmla="val 102572"/>
              <a:gd name="vf" fmla="val 1052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3" name="TextBox 162">
            <a:extLst>
              <a:ext uri="{FF2B5EF4-FFF2-40B4-BE49-F238E27FC236}">
                <a16:creationId xmlns:a16="http://schemas.microsoft.com/office/drawing/2014/main" id="{4EEBCE11-15FA-04C3-A720-0F85481934E8}"/>
              </a:ext>
            </a:extLst>
          </p:cNvPr>
          <p:cNvSpPr txBox="1"/>
          <p:nvPr/>
        </p:nvSpPr>
        <p:spPr>
          <a:xfrm>
            <a:off x="6235427" y="1246432"/>
            <a:ext cx="1731526" cy="307777"/>
          </a:xfrm>
          <a:prstGeom prst="rect">
            <a:avLst/>
          </a:prstGeom>
          <a:noFill/>
        </p:spPr>
        <p:txBody>
          <a:bodyPr wrap="square" rtlCol="0">
            <a:spAutoFit/>
          </a:bodyPr>
          <a:lstStyle/>
          <a:p>
            <a:r>
              <a:rPr lang="en-US" sz="1400" noProof="0" dirty="0">
                <a:solidFill>
                  <a:schemeClr val="bg1"/>
                </a:solidFill>
              </a:rPr>
              <a:t>NIS Update</a:t>
            </a:r>
          </a:p>
        </p:txBody>
      </p:sp>
      <p:sp>
        <p:nvSpPr>
          <p:cNvPr id="164" name="Arrow: Pentagon 163">
            <a:extLst>
              <a:ext uri="{FF2B5EF4-FFF2-40B4-BE49-F238E27FC236}">
                <a16:creationId xmlns:a16="http://schemas.microsoft.com/office/drawing/2014/main" id="{4C3AECB3-D7BB-D24C-866C-A2A47F7E66E5}"/>
              </a:ext>
            </a:extLst>
          </p:cNvPr>
          <p:cNvSpPr/>
          <p:nvPr/>
        </p:nvSpPr>
        <p:spPr>
          <a:xfrm>
            <a:off x="963037" y="1597788"/>
            <a:ext cx="2880000" cy="284480"/>
          </a:xfrm>
          <a:prstGeom prst="homePlate">
            <a:avLst/>
          </a:prstGeom>
          <a:solidFill>
            <a:srgbClr val="BFBFB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p>
        </p:txBody>
      </p:sp>
      <p:sp>
        <p:nvSpPr>
          <p:cNvPr id="165" name="Arrow: Pentagon 164">
            <a:extLst>
              <a:ext uri="{FF2B5EF4-FFF2-40B4-BE49-F238E27FC236}">
                <a16:creationId xmlns:a16="http://schemas.microsoft.com/office/drawing/2014/main" id="{3701A3A7-E3DE-1892-BE8E-888230013D65}"/>
              </a:ext>
            </a:extLst>
          </p:cNvPr>
          <p:cNvSpPr/>
          <p:nvPr/>
        </p:nvSpPr>
        <p:spPr>
          <a:xfrm>
            <a:off x="963037" y="2645766"/>
            <a:ext cx="10894325" cy="284480"/>
          </a:xfrm>
          <a:prstGeom prst="homePlate">
            <a:avLst/>
          </a:prstGeom>
          <a:solidFill>
            <a:srgbClr val="D8E8FC">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166" name="Star: 7 Points 165">
            <a:extLst>
              <a:ext uri="{FF2B5EF4-FFF2-40B4-BE49-F238E27FC236}">
                <a16:creationId xmlns:a16="http://schemas.microsoft.com/office/drawing/2014/main" id="{441C6B45-810D-A39E-53DD-C8B981F36A4F}"/>
              </a:ext>
            </a:extLst>
          </p:cNvPr>
          <p:cNvSpPr/>
          <p:nvPr/>
        </p:nvSpPr>
        <p:spPr>
          <a:xfrm>
            <a:off x="1937465"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7" name="Star: 7 Points 166">
            <a:extLst>
              <a:ext uri="{FF2B5EF4-FFF2-40B4-BE49-F238E27FC236}">
                <a16:creationId xmlns:a16="http://schemas.microsoft.com/office/drawing/2014/main" id="{D9186CD6-87E1-023E-119D-C1CF5BA652A1}"/>
              </a:ext>
            </a:extLst>
          </p:cNvPr>
          <p:cNvSpPr/>
          <p:nvPr/>
        </p:nvSpPr>
        <p:spPr>
          <a:xfrm>
            <a:off x="5238505"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8" name="Star: 7 Points 167">
            <a:extLst>
              <a:ext uri="{FF2B5EF4-FFF2-40B4-BE49-F238E27FC236}">
                <a16:creationId xmlns:a16="http://schemas.microsoft.com/office/drawing/2014/main" id="{013BC3CD-BD97-BB80-2166-E8D4757EEC83}"/>
              </a:ext>
            </a:extLst>
          </p:cNvPr>
          <p:cNvSpPr/>
          <p:nvPr/>
        </p:nvSpPr>
        <p:spPr>
          <a:xfrm>
            <a:off x="10462089"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9" name="TextBox 168">
            <a:extLst>
              <a:ext uri="{FF2B5EF4-FFF2-40B4-BE49-F238E27FC236}">
                <a16:creationId xmlns:a16="http://schemas.microsoft.com/office/drawing/2014/main" id="{210A4691-37DB-8519-B3FC-346686B3C244}"/>
              </a:ext>
            </a:extLst>
          </p:cNvPr>
          <p:cNvSpPr txBox="1"/>
          <p:nvPr/>
        </p:nvSpPr>
        <p:spPr>
          <a:xfrm>
            <a:off x="2125171" y="2662873"/>
            <a:ext cx="2035437" cy="276999"/>
          </a:xfrm>
          <a:prstGeom prst="rect">
            <a:avLst/>
          </a:prstGeom>
          <a:noFill/>
        </p:spPr>
        <p:txBody>
          <a:bodyPr wrap="square" rtlCol="0">
            <a:spAutoFit/>
          </a:bodyPr>
          <a:lstStyle/>
          <a:p>
            <a:r>
              <a:rPr lang="en-US" sz="1200" noProof="0" dirty="0">
                <a:solidFill>
                  <a:schemeClr val="tx1">
                    <a:lumMod val="50000"/>
                  </a:schemeClr>
                </a:solidFill>
              </a:rPr>
              <a:t>New Sage Position Paper</a:t>
            </a:r>
          </a:p>
        </p:txBody>
      </p:sp>
      <p:sp>
        <p:nvSpPr>
          <p:cNvPr id="170" name="TextBox 169">
            <a:extLst>
              <a:ext uri="{FF2B5EF4-FFF2-40B4-BE49-F238E27FC236}">
                <a16:creationId xmlns:a16="http://schemas.microsoft.com/office/drawing/2014/main" id="{211284C7-819A-87FB-4993-9FF12D65D4FD}"/>
              </a:ext>
            </a:extLst>
          </p:cNvPr>
          <p:cNvSpPr txBox="1"/>
          <p:nvPr/>
        </p:nvSpPr>
        <p:spPr>
          <a:xfrm>
            <a:off x="5457216" y="2662873"/>
            <a:ext cx="1731526" cy="276999"/>
          </a:xfrm>
          <a:prstGeom prst="rect">
            <a:avLst/>
          </a:prstGeom>
          <a:noFill/>
        </p:spPr>
        <p:txBody>
          <a:bodyPr wrap="square" rtlCol="0">
            <a:spAutoFit/>
          </a:bodyPr>
          <a:lstStyle/>
          <a:p>
            <a:r>
              <a:rPr lang="en-US" sz="1200" noProof="0" dirty="0">
                <a:solidFill>
                  <a:schemeClr val="tx1">
                    <a:lumMod val="50000"/>
                  </a:schemeClr>
                </a:solidFill>
              </a:rPr>
              <a:t>New GAVI policy</a:t>
            </a:r>
          </a:p>
        </p:txBody>
      </p:sp>
      <p:sp>
        <p:nvSpPr>
          <p:cNvPr id="171" name="Star: 7 Points 170">
            <a:extLst>
              <a:ext uri="{FF2B5EF4-FFF2-40B4-BE49-F238E27FC236}">
                <a16:creationId xmlns:a16="http://schemas.microsoft.com/office/drawing/2014/main" id="{6576C36E-F1B7-2284-EE68-C191291DC4AF}"/>
              </a:ext>
            </a:extLst>
          </p:cNvPr>
          <p:cNvSpPr/>
          <p:nvPr/>
        </p:nvSpPr>
        <p:spPr>
          <a:xfrm>
            <a:off x="7507231"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2" name="TextBox 171">
            <a:extLst>
              <a:ext uri="{FF2B5EF4-FFF2-40B4-BE49-F238E27FC236}">
                <a16:creationId xmlns:a16="http://schemas.microsoft.com/office/drawing/2014/main" id="{EE0777C2-3874-97C3-03AA-889BD1DD3A89}"/>
              </a:ext>
            </a:extLst>
          </p:cNvPr>
          <p:cNvSpPr txBox="1"/>
          <p:nvPr/>
        </p:nvSpPr>
        <p:spPr>
          <a:xfrm>
            <a:off x="7852407" y="2662873"/>
            <a:ext cx="1731526" cy="276999"/>
          </a:xfrm>
          <a:prstGeom prst="rect">
            <a:avLst/>
          </a:prstGeom>
          <a:noFill/>
        </p:spPr>
        <p:txBody>
          <a:bodyPr wrap="square" rtlCol="0">
            <a:spAutoFit/>
          </a:bodyPr>
          <a:lstStyle/>
          <a:p>
            <a:r>
              <a:rPr lang="en-US" sz="1200" noProof="0" dirty="0">
                <a:solidFill>
                  <a:schemeClr val="tx1">
                    <a:lumMod val="50000"/>
                  </a:schemeClr>
                </a:solidFill>
              </a:rPr>
              <a:t>New vaccine / PQ</a:t>
            </a:r>
          </a:p>
        </p:txBody>
      </p:sp>
      <p:sp>
        <p:nvSpPr>
          <p:cNvPr id="173" name="Star: 7 Points 172">
            <a:extLst>
              <a:ext uri="{FF2B5EF4-FFF2-40B4-BE49-F238E27FC236}">
                <a16:creationId xmlns:a16="http://schemas.microsoft.com/office/drawing/2014/main" id="{E951C8A1-C743-6DBF-600D-FF014B740D99}"/>
              </a:ext>
            </a:extLst>
          </p:cNvPr>
          <p:cNvSpPr/>
          <p:nvPr/>
        </p:nvSpPr>
        <p:spPr>
          <a:xfrm>
            <a:off x="1109257" y="1286640"/>
            <a:ext cx="234696" cy="213360"/>
          </a:xfrm>
          <a:prstGeom prst="star7">
            <a:avLst>
              <a:gd name="adj" fmla="val 25020"/>
              <a:gd name="hf" fmla="val 102572"/>
              <a:gd name="vf" fmla="val 1052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4" name="TextBox 173">
            <a:extLst>
              <a:ext uri="{FF2B5EF4-FFF2-40B4-BE49-F238E27FC236}">
                <a16:creationId xmlns:a16="http://schemas.microsoft.com/office/drawing/2014/main" id="{B89DE285-5F5E-CF36-3E81-FAEBC6E132A0}"/>
              </a:ext>
            </a:extLst>
          </p:cNvPr>
          <p:cNvSpPr txBox="1"/>
          <p:nvPr/>
        </p:nvSpPr>
        <p:spPr>
          <a:xfrm>
            <a:off x="1337579" y="1246432"/>
            <a:ext cx="1731526" cy="307777"/>
          </a:xfrm>
          <a:prstGeom prst="rect">
            <a:avLst/>
          </a:prstGeom>
          <a:noFill/>
        </p:spPr>
        <p:txBody>
          <a:bodyPr wrap="square" rtlCol="0">
            <a:spAutoFit/>
          </a:bodyPr>
          <a:lstStyle/>
          <a:p>
            <a:r>
              <a:rPr lang="en-US" sz="1400" noProof="0" dirty="0">
                <a:solidFill>
                  <a:schemeClr val="bg1"/>
                </a:solidFill>
              </a:rPr>
              <a:t>NIS preparation</a:t>
            </a:r>
          </a:p>
        </p:txBody>
      </p:sp>
      <p:sp>
        <p:nvSpPr>
          <p:cNvPr id="7" name="Google Shape;427;p16">
            <a:extLst>
              <a:ext uri="{FF2B5EF4-FFF2-40B4-BE49-F238E27FC236}">
                <a16:creationId xmlns:a16="http://schemas.microsoft.com/office/drawing/2014/main" id="{1E6C211D-44D5-91C2-A138-F03B40E36765}"/>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8BB5417A-383D-B865-AA71-6E0DBCFCF134}"/>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At the same time, specific triggers may justify initiating one or the other outside of the usual planning cycle</a:t>
            </a:r>
          </a:p>
        </p:txBody>
      </p:sp>
      <p:sp>
        <p:nvSpPr>
          <p:cNvPr id="2" name="Slide Number Placeholder 5">
            <a:extLst>
              <a:ext uri="{FF2B5EF4-FFF2-40B4-BE49-F238E27FC236}">
                <a16:creationId xmlns:a16="http://schemas.microsoft.com/office/drawing/2014/main" id="{A690F29F-0C6B-4A15-3FCF-B5184868B9F4}"/>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16</a:t>
            </a:fld>
            <a:endParaRPr lang="en-US" noProof="0" dirty="0">
              <a:latin typeface="+mj-lt"/>
            </a:endParaRPr>
          </a:p>
        </p:txBody>
      </p:sp>
      <p:sp>
        <p:nvSpPr>
          <p:cNvPr id="9" name="Arrow: Chevron 8">
            <a:extLst>
              <a:ext uri="{FF2B5EF4-FFF2-40B4-BE49-F238E27FC236}">
                <a16:creationId xmlns:a16="http://schemas.microsoft.com/office/drawing/2014/main" id="{60A7727C-AAF7-0904-75FA-A49773292EC4}"/>
              </a:ext>
            </a:extLst>
          </p:cNvPr>
          <p:cNvSpPr/>
          <p:nvPr/>
        </p:nvSpPr>
        <p:spPr>
          <a:xfrm>
            <a:off x="4599037" y="1936287"/>
            <a:ext cx="4788000" cy="284480"/>
          </a:xfrm>
          <a:prstGeom prst="chevron">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Tender</a:t>
            </a:r>
          </a:p>
        </p:txBody>
      </p:sp>
      <p:cxnSp>
        <p:nvCxnSpPr>
          <p:cNvPr id="10" name="Straight Connector 9">
            <a:extLst>
              <a:ext uri="{FF2B5EF4-FFF2-40B4-BE49-F238E27FC236}">
                <a16:creationId xmlns:a16="http://schemas.microsoft.com/office/drawing/2014/main" id="{0B5A40EF-36AF-FB0E-0F5F-5B552C775BFC}"/>
              </a:ext>
            </a:extLst>
          </p:cNvPr>
          <p:cNvCxnSpPr>
            <a:cxnSpLocks/>
          </p:cNvCxnSpPr>
          <p:nvPr/>
        </p:nvCxnSpPr>
        <p:spPr>
          <a:xfrm>
            <a:off x="4734250" y="2055394"/>
            <a:ext cx="0" cy="3951943"/>
          </a:xfrm>
          <a:prstGeom prst="line">
            <a:avLst/>
          </a:prstGeom>
          <a:ln w="19050">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2" name="Arrow: Chevron 11">
            <a:extLst>
              <a:ext uri="{FF2B5EF4-FFF2-40B4-BE49-F238E27FC236}">
                <a16:creationId xmlns:a16="http://schemas.microsoft.com/office/drawing/2014/main" id="{B76EA6CE-1605-A33F-D3F4-A4562ED0FFEF}"/>
              </a:ext>
            </a:extLst>
          </p:cNvPr>
          <p:cNvSpPr/>
          <p:nvPr/>
        </p:nvSpPr>
        <p:spPr>
          <a:xfrm>
            <a:off x="9408728" y="1936287"/>
            <a:ext cx="2458848" cy="284480"/>
          </a:xfrm>
          <a:prstGeom prst="chevron">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Tender</a:t>
            </a:r>
          </a:p>
        </p:txBody>
      </p:sp>
      <p:cxnSp>
        <p:nvCxnSpPr>
          <p:cNvPr id="14" name="Straight Connector 13">
            <a:extLst>
              <a:ext uri="{FF2B5EF4-FFF2-40B4-BE49-F238E27FC236}">
                <a16:creationId xmlns:a16="http://schemas.microsoft.com/office/drawing/2014/main" id="{F4D679E4-0AA3-1D6C-5602-108702554C8A}"/>
              </a:ext>
            </a:extLst>
          </p:cNvPr>
          <p:cNvCxnSpPr>
            <a:cxnSpLocks/>
          </p:cNvCxnSpPr>
          <p:nvPr/>
        </p:nvCxnSpPr>
        <p:spPr>
          <a:xfrm>
            <a:off x="9467650" y="2055394"/>
            <a:ext cx="0" cy="3951943"/>
          </a:xfrm>
          <a:prstGeom prst="line">
            <a:avLst/>
          </a:prstGeom>
          <a:ln w="19050">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 name="Arrow: Chevron 14">
            <a:extLst>
              <a:ext uri="{FF2B5EF4-FFF2-40B4-BE49-F238E27FC236}">
                <a16:creationId xmlns:a16="http://schemas.microsoft.com/office/drawing/2014/main" id="{7C1DCD5F-1D6A-7853-28C0-A6FDBF72BF19}"/>
              </a:ext>
            </a:extLst>
          </p:cNvPr>
          <p:cNvSpPr/>
          <p:nvPr/>
        </p:nvSpPr>
        <p:spPr>
          <a:xfrm>
            <a:off x="10057362" y="2284242"/>
            <a:ext cx="18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cxnSp>
        <p:nvCxnSpPr>
          <p:cNvPr id="16" name="Straight Connector 15">
            <a:extLst>
              <a:ext uri="{FF2B5EF4-FFF2-40B4-BE49-F238E27FC236}">
                <a16:creationId xmlns:a16="http://schemas.microsoft.com/office/drawing/2014/main" id="{3CA7B73E-5F73-A7CF-6D4D-0C6EC82F924E}"/>
              </a:ext>
            </a:extLst>
          </p:cNvPr>
          <p:cNvCxnSpPr>
            <a:cxnSpLocks/>
          </p:cNvCxnSpPr>
          <p:nvPr/>
        </p:nvCxnSpPr>
        <p:spPr>
          <a:xfrm flipH="1">
            <a:off x="10116237" y="2426482"/>
            <a:ext cx="7237" cy="3736500"/>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7" name="Arrow: Chevron 16">
            <a:extLst>
              <a:ext uri="{FF2B5EF4-FFF2-40B4-BE49-F238E27FC236}">
                <a16:creationId xmlns:a16="http://schemas.microsoft.com/office/drawing/2014/main" id="{38571C91-B14F-830D-DD34-438AB4F5A950}"/>
              </a:ext>
            </a:extLst>
          </p:cNvPr>
          <p:cNvSpPr/>
          <p:nvPr/>
        </p:nvSpPr>
        <p:spPr>
          <a:xfrm>
            <a:off x="6419632" y="2284242"/>
            <a:ext cx="36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sp>
        <p:nvSpPr>
          <p:cNvPr id="19" name="Arrow: Chevron 18">
            <a:extLst>
              <a:ext uri="{FF2B5EF4-FFF2-40B4-BE49-F238E27FC236}">
                <a16:creationId xmlns:a16="http://schemas.microsoft.com/office/drawing/2014/main" id="{88ED2087-51BB-0262-6E05-4EDF1DBC4C3E}"/>
              </a:ext>
            </a:extLst>
          </p:cNvPr>
          <p:cNvSpPr/>
          <p:nvPr/>
        </p:nvSpPr>
        <p:spPr>
          <a:xfrm>
            <a:off x="2781902" y="2284242"/>
            <a:ext cx="36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sp>
        <p:nvSpPr>
          <p:cNvPr id="22" name="TextBox 21">
            <a:extLst>
              <a:ext uri="{FF2B5EF4-FFF2-40B4-BE49-F238E27FC236}">
                <a16:creationId xmlns:a16="http://schemas.microsoft.com/office/drawing/2014/main" id="{20EC53D4-6AEC-D2F1-7AD3-619B110A368E}"/>
              </a:ext>
            </a:extLst>
          </p:cNvPr>
          <p:cNvSpPr txBox="1"/>
          <p:nvPr/>
        </p:nvSpPr>
        <p:spPr>
          <a:xfrm>
            <a:off x="61774" y="1934129"/>
            <a:ext cx="979085" cy="261610"/>
          </a:xfrm>
          <a:prstGeom prst="rect">
            <a:avLst/>
          </a:prstGeom>
          <a:noFill/>
        </p:spPr>
        <p:txBody>
          <a:bodyPr wrap="square" rtlCol="0">
            <a:spAutoFit/>
          </a:bodyPr>
          <a:lstStyle/>
          <a:p>
            <a:r>
              <a:rPr lang="en-US" sz="1100" i="1" noProof="0" dirty="0"/>
              <a:t>Procurement </a:t>
            </a:r>
          </a:p>
        </p:txBody>
      </p:sp>
      <p:sp>
        <p:nvSpPr>
          <p:cNvPr id="23" name="TextBox 22">
            <a:extLst>
              <a:ext uri="{FF2B5EF4-FFF2-40B4-BE49-F238E27FC236}">
                <a16:creationId xmlns:a16="http://schemas.microsoft.com/office/drawing/2014/main" id="{7F6A7392-2501-B2B0-EA0E-2E1318CA0DF7}"/>
              </a:ext>
            </a:extLst>
          </p:cNvPr>
          <p:cNvSpPr txBox="1"/>
          <p:nvPr/>
        </p:nvSpPr>
        <p:spPr>
          <a:xfrm>
            <a:off x="61775" y="2303471"/>
            <a:ext cx="907584" cy="231913"/>
          </a:xfrm>
          <a:prstGeom prst="rect">
            <a:avLst/>
          </a:prstGeom>
          <a:noFill/>
        </p:spPr>
        <p:txBody>
          <a:bodyPr wrap="square" rtlCol="0">
            <a:spAutoFit/>
          </a:bodyPr>
          <a:lstStyle/>
          <a:p>
            <a:r>
              <a:rPr lang="en-US" sz="1100" i="1" noProof="0" dirty="0"/>
              <a:t>Operational</a:t>
            </a:r>
          </a:p>
        </p:txBody>
      </p:sp>
      <p:sp>
        <p:nvSpPr>
          <p:cNvPr id="25" name="Rectangle 24">
            <a:extLst>
              <a:ext uri="{FF2B5EF4-FFF2-40B4-BE49-F238E27FC236}">
                <a16:creationId xmlns:a16="http://schemas.microsoft.com/office/drawing/2014/main" id="{3A31A400-3CE0-68F6-7A72-7006BD9C5DE0}"/>
              </a:ext>
            </a:extLst>
          </p:cNvPr>
          <p:cNvSpPr/>
          <p:nvPr/>
        </p:nvSpPr>
        <p:spPr>
          <a:xfrm rot="16200000">
            <a:off x="-248054" y="3567996"/>
            <a:ext cx="1527242" cy="519661"/>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noProof="0" dirty="0">
                <a:effectLst>
                  <a:outerShdw blurRad="50800" dist="38100" dir="2700000" algn="tl" rotWithShape="0">
                    <a:prstClr val="black">
                      <a:alpha val="40000"/>
                    </a:prstClr>
                  </a:outerShdw>
                </a:effectLst>
              </a:rPr>
              <a:t>PRIORITIZATION</a:t>
            </a:r>
          </a:p>
        </p:txBody>
      </p:sp>
      <p:sp>
        <p:nvSpPr>
          <p:cNvPr id="26" name="Rectangle 25">
            <a:extLst>
              <a:ext uri="{FF2B5EF4-FFF2-40B4-BE49-F238E27FC236}">
                <a16:creationId xmlns:a16="http://schemas.microsoft.com/office/drawing/2014/main" id="{260A183B-2896-F537-C21C-442FE8F2919C}"/>
              </a:ext>
            </a:extLst>
          </p:cNvPr>
          <p:cNvSpPr/>
          <p:nvPr/>
        </p:nvSpPr>
        <p:spPr>
          <a:xfrm rot="16200000">
            <a:off x="-248053" y="5255712"/>
            <a:ext cx="1527242" cy="51966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noProof="0" dirty="0">
                <a:effectLst>
                  <a:outerShdw blurRad="50800" dist="38100" dir="2700000" algn="tl" rotWithShape="0">
                    <a:prstClr val="black">
                      <a:alpha val="40000"/>
                    </a:prstClr>
                  </a:outerShdw>
                </a:effectLst>
              </a:rPr>
              <a:t>OPTIMIZATION</a:t>
            </a:r>
          </a:p>
        </p:txBody>
      </p:sp>
      <p:sp>
        <p:nvSpPr>
          <p:cNvPr id="28" name="TextBox 27">
            <a:extLst>
              <a:ext uri="{FF2B5EF4-FFF2-40B4-BE49-F238E27FC236}">
                <a16:creationId xmlns:a16="http://schemas.microsoft.com/office/drawing/2014/main" id="{C8369DD2-273A-27EF-6042-6F57BC9DEE5F}"/>
              </a:ext>
            </a:extLst>
          </p:cNvPr>
          <p:cNvSpPr txBox="1"/>
          <p:nvPr/>
        </p:nvSpPr>
        <p:spPr>
          <a:xfrm>
            <a:off x="820006" y="6414742"/>
            <a:ext cx="2096899" cy="251817"/>
          </a:xfrm>
          <a:prstGeom prst="rect">
            <a:avLst/>
          </a:prstGeom>
          <a:noFill/>
        </p:spPr>
        <p:txBody>
          <a:bodyPr wrap="square" rtlCol="0">
            <a:spAutoFit/>
          </a:bodyPr>
          <a:lstStyle/>
          <a:p>
            <a:r>
              <a:rPr lang="en-US" sz="1200" b="1" i="1" noProof="0" dirty="0">
                <a:solidFill>
                  <a:srgbClr val="0F5D61"/>
                </a:solidFill>
              </a:rPr>
              <a:t>Full prioritization exercise</a:t>
            </a:r>
          </a:p>
        </p:txBody>
      </p:sp>
      <p:sp>
        <p:nvSpPr>
          <p:cNvPr id="29" name="TextBox 28">
            <a:extLst>
              <a:ext uri="{FF2B5EF4-FFF2-40B4-BE49-F238E27FC236}">
                <a16:creationId xmlns:a16="http://schemas.microsoft.com/office/drawing/2014/main" id="{77785739-4B2B-EC6D-749E-B81DCAB1D2CE}"/>
              </a:ext>
            </a:extLst>
          </p:cNvPr>
          <p:cNvSpPr txBox="1"/>
          <p:nvPr/>
        </p:nvSpPr>
        <p:spPr>
          <a:xfrm>
            <a:off x="3359963" y="6414742"/>
            <a:ext cx="1812882" cy="251817"/>
          </a:xfrm>
          <a:prstGeom prst="rect">
            <a:avLst/>
          </a:prstGeom>
          <a:noFill/>
        </p:spPr>
        <p:txBody>
          <a:bodyPr wrap="square" rtlCol="0">
            <a:spAutoFit/>
          </a:bodyPr>
          <a:lstStyle/>
          <a:p>
            <a:r>
              <a:rPr lang="en-US" sz="1200" b="1" i="1" noProof="0" dirty="0">
                <a:solidFill>
                  <a:srgbClr val="0F5D61"/>
                </a:solidFill>
              </a:rPr>
              <a:t>Prioritization update</a:t>
            </a:r>
          </a:p>
        </p:txBody>
      </p:sp>
      <p:sp>
        <p:nvSpPr>
          <p:cNvPr id="30" name="TextBox 29">
            <a:extLst>
              <a:ext uri="{FF2B5EF4-FFF2-40B4-BE49-F238E27FC236}">
                <a16:creationId xmlns:a16="http://schemas.microsoft.com/office/drawing/2014/main" id="{0BF96AC7-5744-22C7-D848-31B732B53BCB}"/>
              </a:ext>
            </a:extLst>
          </p:cNvPr>
          <p:cNvSpPr txBox="1"/>
          <p:nvPr/>
        </p:nvSpPr>
        <p:spPr>
          <a:xfrm>
            <a:off x="5546260" y="6414742"/>
            <a:ext cx="1980908" cy="251817"/>
          </a:xfrm>
          <a:prstGeom prst="rect">
            <a:avLst/>
          </a:prstGeom>
          <a:noFill/>
        </p:spPr>
        <p:txBody>
          <a:bodyPr wrap="square" rtlCol="0">
            <a:spAutoFit/>
          </a:bodyPr>
          <a:lstStyle/>
          <a:p>
            <a:r>
              <a:rPr lang="en-US" sz="1200" b="1" i="1" noProof="0" dirty="0">
                <a:solidFill>
                  <a:srgbClr val="FFC000"/>
                </a:solidFill>
              </a:rPr>
              <a:t>Portfolio review</a:t>
            </a:r>
          </a:p>
        </p:txBody>
      </p:sp>
      <p:sp>
        <p:nvSpPr>
          <p:cNvPr id="31" name="TextBox 30">
            <a:extLst>
              <a:ext uri="{FF2B5EF4-FFF2-40B4-BE49-F238E27FC236}">
                <a16:creationId xmlns:a16="http://schemas.microsoft.com/office/drawing/2014/main" id="{02083501-7734-89A8-E504-2E553E1E2BEA}"/>
              </a:ext>
            </a:extLst>
          </p:cNvPr>
          <p:cNvSpPr txBox="1"/>
          <p:nvPr/>
        </p:nvSpPr>
        <p:spPr>
          <a:xfrm>
            <a:off x="7296745" y="6414742"/>
            <a:ext cx="2470325" cy="276999"/>
          </a:xfrm>
          <a:prstGeom prst="rect">
            <a:avLst/>
          </a:prstGeom>
          <a:noFill/>
        </p:spPr>
        <p:txBody>
          <a:bodyPr wrap="square" rtlCol="0">
            <a:spAutoFit/>
          </a:bodyPr>
          <a:lstStyle/>
          <a:p>
            <a:r>
              <a:rPr lang="en-US" sz="1200" b="1" i="1" noProof="0" dirty="0">
                <a:solidFill>
                  <a:srgbClr val="FFC000"/>
                </a:solidFill>
              </a:rPr>
              <a:t>Vaccine-specific review</a:t>
            </a:r>
          </a:p>
        </p:txBody>
      </p:sp>
      <p:grpSp>
        <p:nvGrpSpPr>
          <p:cNvPr id="32" name="Group 31">
            <a:extLst>
              <a:ext uri="{FF2B5EF4-FFF2-40B4-BE49-F238E27FC236}">
                <a16:creationId xmlns:a16="http://schemas.microsoft.com/office/drawing/2014/main" id="{3174D2E4-D3E2-142A-C578-C32477C7C712}"/>
              </a:ext>
            </a:extLst>
          </p:cNvPr>
          <p:cNvGrpSpPr/>
          <p:nvPr/>
        </p:nvGrpSpPr>
        <p:grpSpPr>
          <a:xfrm>
            <a:off x="349015" y="6399329"/>
            <a:ext cx="344614" cy="329687"/>
            <a:chOff x="1052122" y="3417870"/>
            <a:chExt cx="379075" cy="362656"/>
          </a:xfrm>
        </p:grpSpPr>
        <p:sp>
          <p:nvSpPr>
            <p:cNvPr id="33" name="Oval 32">
              <a:extLst>
                <a:ext uri="{FF2B5EF4-FFF2-40B4-BE49-F238E27FC236}">
                  <a16:creationId xmlns:a16="http://schemas.microsoft.com/office/drawing/2014/main" id="{D0CAC6D5-2E73-8837-1E8C-0C3DCB6DC933}"/>
                </a:ext>
              </a:extLst>
            </p:cNvPr>
            <p:cNvSpPr/>
            <p:nvPr/>
          </p:nvSpPr>
          <p:spPr>
            <a:xfrm>
              <a:off x="1052122" y="341787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34" name="Graphic 33" descr="Monthly calendar with solid fill">
              <a:extLst>
                <a:ext uri="{FF2B5EF4-FFF2-40B4-BE49-F238E27FC236}">
                  <a16:creationId xmlns:a16="http://schemas.microsoft.com/office/drawing/2014/main" id="{4C87EC26-AFA1-EE43-4949-D90298EA69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grpSp>
        <p:nvGrpSpPr>
          <p:cNvPr id="35" name="Group 34">
            <a:extLst>
              <a:ext uri="{FF2B5EF4-FFF2-40B4-BE49-F238E27FC236}">
                <a16:creationId xmlns:a16="http://schemas.microsoft.com/office/drawing/2014/main" id="{EF33D85A-EEB9-F840-239F-029FE631935F}"/>
              </a:ext>
            </a:extLst>
          </p:cNvPr>
          <p:cNvGrpSpPr/>
          <p:nvPr/>
        </p:nvGrpSpPr>
        <p:grpSpPr>
          <a:xfrm>
            <a:off x="2957679" y="6400952"/>
            <a:ext cx="344614" cy="329687"/>
            <a:chOff x="1052122" y="4163380"/>
            <a:chExt cx="379075" cy="362656"/>
          </a:xfrm>
        </p:grpSpPr>
        <p:sp>
          <p:nvSpPr>
            <p:cNvPr id="36" name="Oval 35">
              <a:extLst>
                <a:ext uri="{FF2B5EF4-FFF2-40B4-BE49-F238E27FC236}">
                  <a16:creationId xmlns:a16="http://schemas.microsoft.com/office/drawing/2014/main" id="{1A9139FA-CCF3-7B37-2D7D-D36CE52BF890}"/>
                </a:ext>
              </a:extLst>
            </p:cNvPr>
            <p:cNvSpPr/>
            <p:nvPr/>
          </p:nvSpPr>
          <p:spPr>
            <a:xfrm>
              <a:off x="1052122" y="416338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37" name="Graphic 36" descr="Repeat with solid fill">
              <a:extLst>
                <a:ext uri="{FF2B5EF4-FFF2-40B4-BE49-F238E27FC236}">
                  <a16:creationId xmlns:a16="http://schemas.microsoft.com/office/drawing/2014/main" id="{534013E8-80DF-6820-626B-6B65E07198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3256" y="4186080"/>
              <a:ext cx="320492" cy="320492"/>
            </a:xfrm>
            <a:prstGeom prst="rect">
              <a:avLst/>
            </a:prstGeom>
          </p:spPr>
        </p:pic>
      </p:grpSp>
      <p:grpSp>
        <p:nvGrpSpPr>
          <p:cNvPr id="38" name="Group 37">
            <a:extLst>
              <a:ext uri="{FF2B5EF4-FFF2-40B4-BE49-F238E27FC236}">
                <a16:creationId xmlns:a16="http://schemas.microsoft.com/office/drawing/2014/main" id="{CD80574C-7EA9-C038-926C-16574FC7053F}"/>
              </a:ext>
            </a:extLst>
          </p:cNvPr>
          <p:cNvGrpSpPr/>
          <p:nvPr/>
        </p:nvGrpSpPr>
        <p:grpSpPr>
          <a:xfrm>
            <a:off x="5123467" y="6387448"/>
            <a:ext cx="344614" cy="329687"/>
            <a:chOff x="1052122" y="5129951"/>
            <a:chExt cx="379075" cy="362656"/>
          </a:xfrm>
        </p:grpSpPr>
        <p:sp>
          <p:nvSpPr>
            <p:cNvPr id="39" name="Oval 38">
              <a:extLst>
                <a:ext uri="{FF2B5EF4-FFF2-40B4-BE49-F238E27FC236}">
                  <a16:creationId xmlns:a16="http://schemas.microsoft.com/office/drawing/2014/main" id="{09426DBD-D711-C2C0-2BAC-D628314943C7}"/>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40" name="Graphic 39" descr="Clipboard Ticked with solid fill">
              <a:extLst>
                <a:ext uri="{FF2B5EF4-FFF2-40B4-BE49-F238E27FC236}">
                  <a16:creationId xmlns:a16="http://schemas.microsoft.com/office/drawing/2014/main" id="{4E143E5F-80AB-099D-F59E-98DF2F67EA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36634"/>
              <a:ext cx="320492" cy="320492"/>
            </a:xfrm>
            <a:prstGeom prst="rect">
              <a:avLst/>
            </a:prstGeom>
          </p:spPr>
        </p:pic>
      </p:grpSp>
      <p:grpSp>
        <p:nvGrpSpPr>
          <p:cNvPr id="41" name="Group 40">
            <a:extLst>
              <a:ext uri="{FF2B5EF4-FFF2-40B4-BE49-F238E27FC236}">
                <a16:creationId xmlns:a16="http://schemas.microsoft.com/office/drawing/2014/main" id="{3EF9928D-CEE2-B9E9-760F-9D2D4C90F598}"/>
              </a:ext>
            </a:extLst>
          </p:cNvPr>
          <p:cNvGrpSpPr/>
          <p:nvPr/>
        </p:nvGrpSpPr>
        <p:grpSpPr>
          <a:xfrm>
            <a:off x="6952131" y="6387448"/>
            <a:ext cx="344614" cy="329687"/>
            <a:chOff x="1052122" y="5955974"/>
            <a:chExt cx="379075" cy="362656"/>
          </a:xfrm>
        </p:grpSpPr>
        <p:sp>
          <p:nvSpPr>
            <p:cNvPr id="42" name="Oval 41">
              <a:extLst>
                <a:ext uri="{FF2B5EF4-FFF2-40B4-BE49-F238E27FC236}">
                  <a16:creationId xmlns:a16="http://schemas.microsoft.com/office/drawing/2014/main" id="{5336DE68-F2FC-ACDB-1016-1651BF370FE8}"/>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43" name="Graphic 42" descr="Needle with solid fill">
              <a:extLst>
                <a:ext uri="{FF2B5EF4-FFF2-40B4-BE49-F238E27FC236}">
                  <a16:creationId xmlns:a16="http://schemas.microsoft.com/office/drawing/2014/main" id="{520E1965-37E3-8981-6C76-EBC9AACC17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cxnSp>
        <p:nvCxnSpPr>
          <p:cNvPr id="45" name="Straight Connector 44">
            <a:extLst>
              <a:ext uri="{FF2B5EF4-FFF2-40B4-BE49-F238E27FC236}">
                <a16:creationId xmlns:a16="http://schemas.microsoft.com/office/drawing/2014/main" id="{A3F8E9A4-B9EF-85A6-494D-BE61A66C08E8}"/>
              </a:ext>
            </a:extLst>
          </p:cNvPr>
          <p:cNvCxnSpPr>
            <a:cxnSpLocks/>
            <a:stCxn id="19" idx="1"/>
          </p:cNvCxnSpPr>
          <p:nvPr/>
        </p:nvCxnSpPr>
        <p:spPr>
          <a:xfrm flipH="1">
            <a:off x="2916905" y="2426482"/>
            <a:ext cx="7237" cy="3736500"/>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1D706F7-691C-13B1-E490-EAF20E08CD58}"/>
              </a:ext>
            </a:extLst>
          </p:cNvPr>
          <p:cNvCxnSpPr>
            <a:cxnSpLocks/>
          </p:cNvCxnSpPr>
          <p:nvPr/>
        </p:nvCxnSpPr>
        <p:spPr>
          <a:xfrm flipH="1">
            <a:off x="6565175" y="2426482"/>
            <a:ext cx="7237" cy="3736500"/>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52" name="Arrow: Pentagon 51">
            <a:extLst>
              <a:ext uri="{FF2B5EF4-FFF2-40B4-BE49-F238E27FC236}">
                <a16:creationId xmlns:a16="http://schemas.microsoft.com/office/drawing/2014/main" id="{A32FC36E-099A-11A2-445B-F28EC8F300FD}"/>
              </a:ext>
            </a:extLst>
          </p:cNvPr>
          <p:cNvSpPr/>
          <p:nvPr/>
        </p:nvSpPr>
        <p:spPr>
          <a:xfrm>
            <a:off x="963037" y="1936287"/>
            <a:ext cx="3600000" cy="284480"/>
          </a:xfrm>
          <a:prstGeom prst="homePlate">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54" name="Arrow: Pentagon 53">
            <a:extLst>
              <a:ext uri="{FF2B5EF4-FFF2-40B4-BE49-F238E27FC236}">
                <a16:creationId xmlns:a16="http://schemas.microsoft.com/office/drawing/2014/main" id="{CE04A816-A58C-3FF7-A075-CCCD75D9081B}"/>
              </a:ext>
            </a:extLst>
          </p:cNvPr>
          <p:cNvSpPr/>
          <p:nvPr/>
        </p:nvSpPr>
        <p:spPr>
          <a:xfrm>
            <a:off x="963037" y="2284242"/>
            <a:ext cx="1800000" cy="284480"/>
          </a:xfrm>
          <a:prstGeom prst="homePlate">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63" name="Rectangle 62">
            <a:extLst>
              <a:ext uri="{FF2B5EF4-FFF2-40B4-BE49-F238E27FC236}">
                <a16:creationId xmlns:a16="http://schemas.microsoft.com/office/drawing/2014/main" id="{0F512C2D-D888-701C-EFD6-5771B26808BA}"/>
              </a:ext>
            </a:extLst>
          </p:cNvPr>
          <p:cNvSpPr/>
          <p:nvPr/>
        </p:nvSpPr>
        <p:spPr>
          <a:xfrm>
            <a:off x="963037" y="3064206"/>
            <a:ext cx="10872000" cy="1527243"/>
          </a:xfrm>
          <a:prstGeom prst="rect">
            <a:avLst/>
          </a:prstGeom>
          <a:solidFill>
            <a:srgbClr val="CFDFD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4" name="Rectangle 63">
            <a:extLst>
              <a:ext uri="{FF2B5EF4-FFF2-40B4-BE49-F238E27FC236}">
                <a16:creationId xmlns:a16="http://schemas.microsoft.com/office/drawing/2014/main" id="{C7846A25-8350-8CC9-AEFB-50208A18AF87}"/>
              </a:ext>
            </a:extLst>
          </p:cNvPr>
          <p:cNvSpPr/>
          <p:nvPr/>
        </p:nvSpPr>
        <p:spPr>
          <a:xfrm>
            <a:off x="963037" y="4757727"/>
            <a:ext cx="10872000" cy="1527243"/>
          </a:xfrm>
          <a:prstGeom prst="rect">
            <a:avLst/>
          </a:prstGeom>
          <a:solidFill>
            <a:srgbClr val="FBE8AB">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7" name="Group 86">
            <a:extLst>
              <a:ext uri="{FF2B5EF4-FFF2-40B4-BE49-F238E27FC236}">
                <a16:creationId xmlns:a16="http://schemas.microsoft.com/office/drawing/2014/main" id="{064B14D3-3174-C67A-D907-E31765BEB05D}"/>
              </a:ext>
            </a:extLst>
          </p:cNvPr>
          <p:cNvGrpSpPr/>
          <p:nvPr/>
        </p:nvGrpSpPr>
        <p:grpSpPr>
          <a:xfrm>
            <a:off x="4541475" y="5800326"/>
            <a:ext cx="379075" cy="362656"/>
            <a:chOff x="1052122" y="5955974"/>
            <a:chExt cx="379075" cy="362656"/>
          </a:xfrm>
        </p:grpSpPr>
        <p:sp>
          <p:nvSpPr>
            <p:cNvPr id="88" name="Oval 87">
              <a:extLst>
                <a:ext uri="{FF2B5EF4-FFF2-40B4-BE49-F238E27FC236}">
                  <a16:creationId xmlns:a16="http://schemas.microsoft.com/office/drawing/2014/main" id="{FC472C82-8EB3-73B4-F421-6421C04231DA}"/>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89" name="Graphic 88" descr="Needle with solid fill">
              <a:extLst>
                <a:ext uri="{FF2B5EF4-FFF2-40B4-BE49-F238E27FC236}">
                  <a16:creationId xmlns:a16="http://schemas.microsoft.com/office/drawing/2014/main" id="{D1EFC175-B08B-7077-73BA-7A8A5066D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90" name="Group 89">
            <a:extLst>
              <a:ext uri="{FF2B5EF4-FFF2-40B4-BE49-F238E27FC236}">
                <a16:creationId xmlns:a16="http://schemas.microsoft.com/office/drawing/2014/main" id="{A596DE98-A50F-56AE-9653-DE6C690B0E32}"/>
              </a:ext>
            </a:extLst>
          </p:cNvPr>
          <p:cNvGrpSpPr/>
          <p:nvPr/>
        </p:nvGrpSpPr>
        <p:grpSpPr>
          <a:xfrm>
            <a:off x="9274875" y="5800326"/>
            <a:ext cx="379075" cy="362656"/>
            <a:chOff x="1052122" y="5955974"/>
            <a:chExt cx="379075" cy="362656"/>
          </a:xfrm>
        </p:grpSpPr>
        <p:sp>
          <p:nvSpPr>
            <p:cNvPr id="91" name="Oval 90">
              <a:extLst>
                <a:ext uri="{FF2B5EF4-FFF2-40B4-BE49-F238E27FC236}">
                  <a16:creationId xmlns:a16="http://schemas.microsoft.com/office/drawing/2014/main" id="{8E98F8CC-97D6-27C7-B399-D6B9C98201E4}"/>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2" name="Graphic 91" descr="Needle with solid fill">
              <a:extLst>
                <a:ext uri="{FF2B5EF4-FFF2-40B4-BE49-F238E27FC236}">
                  <a16:creationId xmlns:a16="http://schemas.microsoft.com/office/drawing/2014/main" id="{8283D9C7-A354-0963-A1A3-8C86876145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grpSp>
        <p:nvGrpSpPr>
          <p:cNvPr id="99" name="Group 98">
            <a:extLst>
              <a:ext uri="{FF2B5EF4-FFF2-40B4-BE49-F238E27FC236}">
                <a16:creationId xmlns:a16="http://schemas.microsoft.com/office/drawing/2014/main" id="{5ACD5E8A-0A37-C314-876F-A77E69222CAF}"/>
              </a:ext>
            </a:extLst>
          </p:cNvPr>
          <p:cNvGrpSpPr/>
          <p:nvPr/>
        </p:nvGrpSpPr>
        <p:grpSpPr>
          <a:xfrm>
            <a:off x="2717372" y="5800326"/>
            <a:ext cx="379075" cy="362656"/>
            <a:chOff x="1052122" y="5955974"/>
            <a:chExt cx="379075" cy="362656"/>
          </a:xfrm>
        </p:grpSpPr>
        <p:sp>
          <p:nvSpPr>
            <p:cNvPr id="100" name="Oval 99">
              <a:extLst>
                <a:ext uri="{FF2B5EF4-FFF2-40B4-BE49-F238E27FC236}">
                  <a16:creationId xmlns:a16="http://schemas.microsoft.com/office/drawing/2014/main" id="{4D5DC14E-BC5A-8BC1-2134-196177F9689E}"/>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1" name="Graphic 100" descr="Needle with solid fill">
              <a:extLst>
                <a:ext uri="{FF2B5EF4-FFF2-40B4-BE49-F238E27FC236}">
                  <a16:creationId xmlns:a16="http://schemas.microsoft.com/office/drawing/2014/main" id="{5E89B4B9-E6AA-B821-0AFF-A9449E3EAF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7561" y="5994290"/>
              <a:ext cx="291356" cy="291356"/>
            </a:xfrm>
            <a:prstGeom prst="rect">
              <a:avLst/>
            </a:prstGeom>
          </p:spPr>
        </p:pic>
      </p:grpSp>
      <p:grpSp>
        <p:nvGrpSpPr>
          <p:cNvPr id="115" name="Group 114">
            <a:extLst>
              <a:ext uri="{FF2B5EF4-FFF2-40B4-BE49-F238E27FC236}">
                <a16:creationId xmlns:a16="http://schemas.microsoft.com/office/drawing/2014/main" id="{C71A6FEC-222E-5113-9D96-5BA4F64A1038}"/>
              </a:ext>
            </a:extLst>
          </p:cNvPr>
          <p:cNvGrpSpPr/>
          <p:nvPr/>
        </p:nvGrpSpPr>
        <p:grpSpPr>
          <a:xfrm>
            <a:off x="6365642" y="5800326"/>
            <a:ext cx="379075" cy="362656"/>
            <a:chOff x="1052122" y="5955974"/>
            <a:chExt cx="379075" cy="362656"/>
          </a:xfrm>
        </p:grpSpPr>
        <p:sp>
          <p:nvSpPr>
            <p:cNvPr id="116" name="Oval 115">
              <a:extLst>
                <a:ext uri="{FF2B5EF4-FFF2-40B4-BE49-F238E27FC236}">
                  <a16:creationId xmlns:a16="http://schemas.microsoft.com/office/drawing/2014/main" id="{8F24A7D0-DE89-C9D4-D5E8-E7D1EEFF736C}"/>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7" name="Graphic 116" descr="Needle with solid fill">
              <a:extLst>
                <a:ext uri="{FF2B5EF4-FFF2-40B4-BE49-F238E27FC236}">
                  <a16:creationId xmlns:a16="http://schemas.microsoft.com/office/drawing/2014/main" id="{DE38C6C6-B2D2-7FF7-1444-9565FE236A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7561" y="5994290"/>
              <a:ext cx="291356" cy="291356"/>
            </a:xfrm>
            <a:prstGeom prst="rect">
              <a:avLst/>
            </a:prstGeom>
          </p:spPr>
        </p:pic>
      </p:grpSp>
      <p:grpSp>
        <p:nvGrpSpPr>
          <p:cNvPr id="118" name="Group 117">
            <a:extLst>
              <a:ext uri="{FF2B5EF4-FFF2-40B4-BE49-F238E27FC236}">
                <a16:creationId xmlns:a16="http://schemas.microsoft.com/office/drawing/2014/main" id="{7155ACC5-4853-8B1C-8607-D3689C057E84}"/>
              </a:ext>
            </a:extLst>
          </p:cNvPr>
          <p:cNvGrpSpPr/>
          <p:nvPr/>
        </p:nvGrpSpPr>
        <p:grpSpPr>
          <a:xfrm>
            <a:off x="9916704" y="5800326"/>
            <a:ext cx="379075" cy="362656"/>
            <a:chOff x="1052122" y="5955974"/>
            <a:chExt cx="379075" cy="362656"/>
          </a:xfrm>
        </p:grpSpPr>
        <p:sp>
          <p:nvSpPr>
            <p:cNvPr id="119" name="Oval 118">
              <a:extLst>
                <a:ext uri="{FF2B5EF4-FFF2-40B4-BE49-F238E27FC236}">
                  <a16:creationId xmlns:a16="http://schemas.microsoft.com/office/drawing/2014/main" id="{5047F04D-1A98-764D-DFC8-8F890E621140}"/>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0" name="Graphic 119" descr="Needle with solid fill">
              <a:extLst>
                <a:ext uri="{FF2B5EF4-FFF2-40B4-BE49-F238E27FC236}">
                  <a16:creationId xmlns:a16="http://schemas.microsoft.com/office/drawing/2014/main" id="{3BE8D8F8-03BD-BBBF-DCB0-5765119BEB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7561" y="5994290"/>
              <a:ext cx="291356" cy="291356"/>
            </a:xfrm>
            <a:prstGeom prst="rect">
              <a:avLst/>
            </a:prstGeom>
          </p:spPr>
        </p:pic>
      </p:grpSp>
      <p:sp>
        <p:nvSpPr>
          <p:cNvPr id="134" name="Oval 133">
            <a:extLst>
              <a:ext uri="{FF2B5EF4-FFF2-40B4-BE49-F238E27FC236}">
                <a16:creationId xmlns:a16="http://schemas.microsoft.com/office/drawing/2014/main" id="{76816BD6-2209-4E5C-4976-650EFA2111D2}"/>
              </a:ext>
            </a:extLst>
          </p:cNvPr>
          <p:cNvSpPr/>
          <p:nvPr/>
        </p:nvSpPr>
        <p:spPr>
          <a:xfrm>
            <a:off x="9071882" y="6387448"/>
            <a:ext cx="344614" cy="329687"/>
          </a:xfrm>
          <a:prstGeom prst="ellipse">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35" name="TextBox 134">
            <a:extLst>
              <a:ext uri="{FF2B5EF4-FFF2-40B4-BE49-F238E27FC236}">
                <a16:creationId xmlns:a16="http://schemas.microsoft.com/office/drawing/2014/main" id="{A5F0A633-5C77-7063-D606-166588875271}"/>
              </a:ext>
            </a:extLst>
          </p:cNvPr>
          <p:cNvSpPr txBox="1"/>
          <p:nvPr/>
        </p:nvSpPr>
        <p:spPr>
          <a:xfrm>
            <a:off x="9400284" y="6414742"/>
            <a:ext cx="1980908" cy="276999"/>
          </a:xfrm>
          <a:prstGeom prst="rect">
            <a:avLst/>
          </a:prstGeom>
          <a:noFill/>
        </p:spPr>
        <p:txBody>
          <a:bodyPr wrap="square" rtlCol="0">
            <a:spAutoFit/>
          </a:bodyPr>
          <a:lstStyle/>
          <a:p>
            <a:r>
              <a:rPr lang="en-US" sz="1200" b="1" i="1" noProof="0" dirty="0">
                <a:solidFill>
                  <a:schemeClr val="bg1">
                    <a:lumMod val="50000"/>
                  </a:schemeClr>
                </a:solidFill>
              </a:rPr>
              <a:t>Recommended</a:t>
            </a:r>
          </a:p>
        </p:txBody>
      </p:sp>
      <p:sp>
        <p:nvSpPr>
          <p:cNvPr id="136" name="Oval 135">
            <a:extLst>
              <a:ext uri="{FF2B5EF4-FFF2-40B4-BE49-F238E27FC236}">
                <a16:creationId xmlns:a16="http://schemas.microsoft.com/office/drawing/2014/main" id="{CB1C2C9D-7DEF-7691-E161-CE9B05921263}"/>
              </a:ext>
            </a:extLst>
          </p:cNvPr>
          <p:cNvSpPr/>
          <p:nvPr/>
        </p:nvSpPr>
        <p:spPr>
          <a:xfrm>
            <a:off x="10628913" y="6387448"/>
            <a:ext cx="344614" cy="329687"/>
          </a:xfrm>
          <a:prstGeom prst="ellipse">
            <a:avLst/>
          </a:prstGeom>
          <a:solidFill>
            <a:schemeClr val="bg1"/>
          </a:solidFill>
          <a:ln>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37" name="TextBox 136">
            <a:extLst>
              <a:ext uri="{FF2B5EF4-FFF2-40B4-BE49-F238E27FC236}">
                <a16:creationId xmlns:a16="http://schemas.microsoft.com/office/drawing/2014/main" id="{F56AA903-71C2-4F46-BF4A-EA7CD82FA1B7}"/>
              </a:ext>
            </a:extLst>
          </p:cNvPr>
          <p:cNvSpPr txBox="1"/>
          <p:nvPr/>
        </p:nvSpPr>
        <p:spPr>
          <a:xfrm>
            <a:off x="10957315" y="6414742"/>
            <a:ext cx="1234685" cy="276999"/>
          </a:xfrm>
          <a:prstGeom prst="rect">
            <a:avLst/>
          </a:prstGeom>
          <a:noFill/>
        </p:spPr>
        <p:txBody>
          <a:bodyPr wrap="square" rtlCol="0">
            <a:spAutoFit/>
          </a:bodyPr>
          <a:lstStyle/>
          <a:p>
            <a:r>
              <a:rPr lang="en-US" sz="1200" b="1" i="1" noProof="0" dirty="0">
                <a:solidFill>
                  <a:schemeClr val="bg1">
                    <a:lumMod val="50000"/>
                  </a:schemeClr>
                </a:solidFill>
              </a:rPr>
              <a:t>Optional</a:t>
            </a:r>
          </a:p>
        </p:txBody>
      </p:sp>
      <p:sp>
        <p:nvSpPr>
          <p:cNvPr id="141" name="Rectangle: Folded Corner 140">
            <a:extLst>
              <a:ext uri="{FF2B5EF4-FFF2-40B4-BE49-F238E27FC236}">
                <a16:creationId xmlns:a16="http://schemas.microsoft.com/office/drawing/2014/main" id="{B4C8804D-AD51-9B67-7C7B-91B7AB189D77}"/>
              </a:ext>
            </a:extLst>
          </p:cNvPr>
          <p:cNvSpPr/>
          <p:nvPr/>
        </p:nvSpPr>
        <p:spPr>
          <a:xfrm>
            <a:off x="4370268" y="3764339"/>
            <a:ext cx="1414757" cy="1654218"/>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Tenders provide an opportunity to assess market options, pricing, and program needs, helping ensure that procurement decisions support efficient and sustainable vaccine use</a:t>
            </a:r>
          </a:p>
        </p:txBody>
      </p:sp>
      <p:cxnSp>
        <p:nvCxnSpPr>
          <p:cNvPr id="143" name="Connector: Elbow 142">
            <a:extLst>
              <a:ext uri="{FF2B5EF4-FFF2-40B4-BE49-F238E27FC236}">
                <a16:creationId xmlns:a16="http://schemas.microsoft.com/office/drawing/2014/main" id="{160AB24B-C023-3189-D1ED-C6B461325E32}"/>
              </a:ext>
            </a:extLst>
          </p:cNvPr>
          <p:cNvCxnSpPr>
            <a:cxnSpLocks/>
            <a:stCxn id="142" idx="2"/>
            <a:endCxn id="100" idx="2"/>
          </p:cNvCxnSpPr>
          <p:nvPr/>
        </p:nvCxnSpPr>
        <p:spPr>
          <a:xfrm rot="16200000" flipH="1">
            <a:off x="1885853" y="5150135"/>
            <a:ext cx="1589640" cy="73398"/>
          </a:xfrm>
          <a:prstGeom prst="bentConnector2">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id="{AC12864E-86C7-D393-00F9-DDA65D2C1859}"/>
              </a:ext>
            </a:extLst>
          </p:cNvPr>
          <p:cNvCxnSpPr>
            <a:cxnSpLocks/>
            <a:stCxn id="141" idx="2"/>
            <a:endCxn id="88" idx="6"/>
          </p:cNvCxnSpPr>
          <p:nvPr/>
        </p:nvCxnSpPr>
        <p:spPr>
          <a:xfrm rot="5400000">
            <a:off x="4717551" y="5621557"/>
            <a:ext cx="563097" cy="157097"/>
          </a:xfrm>
          <a:prstGeom prst="bentConnector2">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B60AA87E-EB5A-19A6-B891-383C2420E6D0}"/>
              </a:ext>
            </a:extLst>
          </p:cNvPr>
          <p:cNvSpPr/>
          <p:nvPr/>
        </p:nvSpPr>
        <p:spPr>
          <a:xfrm>
            <a:off x="-9524" y="2618087"/>
            <a:ext cx="12139750" cy="420723"/>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2" name="Rectangle: Folded Corner 141">
            <a:extLst>
              <a:ext uri="{FF2B5EF4-FFF2-40B4-BE49-F238E27FC236}">
                <a16:creationId xmlns:a16="http://schemas.microsoft.com/office/drawing/2014/main" id="{632381DD-74BD-968E-464C-7469A7123E03}"/>
              </a:ext>
            </a:extLst>
          </p:cNvPr>
          <p:cNvSpPr/>
          <p:nvPr/>
        </p:nvSpPr>
        <p:spPr>
          <a:xfrm>
            <a:off x="1674413" y="2753805"/>
            <a:ext cx="1939121" cy="1638209"/>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Regular EPI reviews offer a good opportunity to assess program performance. They can highlight issues such as coverage gaps, supply challenges, or changing population needs, which can trigger discussions on vaccine optimization to enhance efficiency and impact</a:t>
            </a:r>
          </a:p>
        </p:txBody>
      </p:sp>
      <p:sp>
        <p:nvSpPr>
          <p:cNvPr id="156" name="Rectangle 155">
            <a:extLst>
              <a:ext uri="{FF2B5EF4-FFF2-40B4-BE49-F238E27FC236}">
                <a16:creationId xmlns:a16="http://schemas.microsoft.com/office/drawing/2014/main" id="{B671154E-0144-CC0E-A926-DAE2FD6C7100}"/>
              </a:ext>
            </a:extLst>
          </p:cNvPr>
          <p:cNvSpPr/>
          <p:nvPr/>
        </p:nvSpPr>
        <p:spPr>
          <a:xfrm>
            <a:off x="-9524" y="1154059"/>
            <a:ext cx="12139750" cy="763797"/>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1347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A4920-AA8D-7125-41EC-F5579045A1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E832B36-582B-D721-5646-6DC679EE4F49}"/>
              </a:ext>
            </a:extLst>
          </p:cNvPr>
          <p:cNvSpPr txBox="1"/>
          <p:nvPr/>
        </p:nvSpPr>
        <p:spPr>
          <a:xfrm>
            <a:off x="61774" y="1934129"/>
            <a:ext cx="995541" cy="261610"/>
          </a:xfrm>
          <a:prstGeom prst="rect">
            <a:avLst/>
          </a:prstGeom>
          <a:noFill/>
        </p:spPr>
        <p:txBody>
          <a:bodyPr wrap="square" rtlCol="0">
            <a:spAutoFit/>
          </a:bodyPr>
          <a:lstStyle/>
          <a:p>
            <a:r>
              <a:rPr lang="en-US" sz="1100" i="1" noProof="0" dirty="0">
                <a:solidFill>
                  <a:schemeClr val="tx1">
                    <a:lumMod val="50000"/>
                  </a:schemeClr>
                </a:solidFill>
              </a:rPr>
              <a:t>Procurement</a:t>
            </a:r>
            <a:r>
              <a:rPr lang="en-US" sz="1100" i="1" noProof="0" dirty="0">
                <a:solidFill>
                  <a:srgbClr val="FF0000"/>
                </a:solidFill>
              </a:rPr>
              <a:t> </a:t>
            </a:r>
          </a:p>
        </p:txBody>
      </p:sp>
      <p:sp>
        <p:nvSpPr>
          <p:cNvPr id="43" name="Arrow: Chevron 42">
            <a:extLst>
              <a:ext uri="{FF2B5EF4-FFF2-40B4-BE49-F238E27FC236}">
                <a16:creationId xmlns:a16="http://schemas.microsoft.com/office/drawing/2014/main" id="{D7AE4DEC-C884-9599-92ED-1A36343A2544}"/>
              </a:ext>
            </a:extLst>
          </p:cNvPr>
          <p:cNvSpPr/>
          <p:nvPr/>
        </p:nvSpPr>
        <p:spPr>
          <a:xfrm>
            <a:off x="4599037" y="1936287"/>
            <a:ext cx="4788000" cy="284480"/>
          </a:xfrm>
          <a:prstGeom prst="chevron">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Tender</a:t>
            </a:r>
          </a:p>
        </p:txBody>
      </p:sp>
      <p:sp>
        <p:nvSpPr>
          <p:cNvPr id="44" name="Arrow: Chevron 43">
            <a:extLst>
              <a:ext uri="{FF2B5EF4-FFF2-40B4-BE49-F238E27FC236}">
                <a16:creationId xmlns:a16="http://schemas.microsoft.com/office/drawing/2014/main" id="{406A53B5-EE23-F977-D4A0-289FB550AA84}"/>
              </a:ext>
            </a:extLst>
          </p:cNvPr>
          <p:cNvSpPr/>
          <p:nvPr/>
        </p:nvSpPr>
        <p:spPr>
          <a:xfrm>
            <a:off x="3852760" y="1597788"/>
            <a:ext cx="8004602" cy="282773"/>
          </a:xfrm>
          <a:prstGeom prst="chevron">
            <a:avLst/>
          </a:prstGeom>
          <a:solidFill>
            <a:srgbClr val="BFBFB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t>New budgeting/funding cycle (e.g. holistic grant application)</a:t>
            </a:r>
          </a:p>
        </p:txBody>
      </p:sp>
      <p:sp>
        <p:nvSpPr>
          <p:cNvPr id="46" name="Arrow: Chevron 45">
            <a:extLst>
              <a:ext uri="{FF2B5EF4-FFF2-40B4-BE49-F238E27FC236}">
                <a16:creationId xmlns:a16="http://schemas.microsoft.com/office/drawing/2014/main" id="{4C0BAC85-7BBA-0A74-1525-7733CDB6B6EF}"/>
              </a:ext>
            </a:extLst>
          </p:cNvPr>
          <p:cNvSpPr/>
          <p:nvPr/>
        </p:nvSpPr>
        <p:spPr>
          <a:xfrm>
            <a:off x="9408728" y="1936287"/>
            <a:ext cx="2458848" cy="284480"/>
          </a:xfrm>
          <a:prstGeom prst="chevron">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Tender</a:t>
            </a:r>
          </a:p>
        </p:txBody>
      </p:sp>
      <p:sp>
        <p:nvSpPr>
          <p:cNvPr id="47" name="Arrow: Chevron 46">
            <a:extLst>
              <a:ext uri="{FF2B5EF4-FFF2-40B4-BE49-F238E27FC236}">
                <a16:creationId xmlns:a16="http://schemas.microsoft.com/office/drawing/2014/main" id="{15DCB98B-DF7F-8BDE-2B1B-847ACA9562B8}"/>
              </a:ext>
            </a:extLst>
          </p:cNvPr>
          <p:cNvSpPr/>
          <p:nvPr/>
        </p:nvSpPr>
        <p:spPr>
          <a:xfrm>
            <a:off x="10057362" y="2284242"/>
            <a:ext cx="18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sp>
        <p:nvSpPr>
          <p:cNvPr id="56" name="Arrow: Chevron 55">
            <a:extLst>
              <a:ext uri="{FF2B5EF4-FFF2-40B4-BE49-F238E27FC236}">
                <a16:creationId xmlns:a16="http://schemas.microsoft.com/office/drawing/2014/main" id="{CCC3696E-ACE5-3316-84F0-255309AF36BA}"/>
              </a:ext>
            </a:extLst>
          </p:cNvPr>
          <p:cNvSpPr/>
          <p:nvPr/>
        </p:nvSpPr>
        <p:spPr>
          <a:xfrm>
            <a:off x="6419632" y="2284242"/>
            <a:ext cx="36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sp>
        <p:nvSpPr>
          <p:cNvPr id="57" name="Arrow: Chevron 56">
            <a:extLst>
              <a:ext uri="{FF2B5EF4-FFF2-40B4-BE49-F238E27FC236}">
                <a16:creationId xmlns:a16="http://schemas.microsoft.com/office/drawing/2014/main" id="{051BEAC7-EF8C-034E-F4A2-C00F84553180}"/>
              </a:ext>
            </a:extLst>
          </p:cNvPr>
          <p:cNvSpPr/>
          <p:nvPr/>
        </p:nvSpPr>
        <p:spPr>
          <a:xfrm>
            <a:off x="2781902" y="2284242"/>
            <a:ext cx="3600000" cy="284480"/>
          </a:xfrm>
          <a:prstGeom prst="chevron">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noProof="0" dirty="0">
                <a:solidFill>
                  <a:schemeClr val="tx1">
                    <a:lumMod val="50000"/>
                  </a:schemeClr>
                </a:solidFill>
              </a:rPr>
              <a:t>EPI review</a:t>
            </a:r>
          </a:p>
        </p:txBody>
      </p:sp>
      <p:sp>
        <p:nvSpPr>
          <p:cNvPr id="58" name="TextBox 57">
            <a:extLst>
              <a:ext uri="{FF2B5EF4-FFF2-40B4-BE49-F238E27FC236}">
                <a16:creationId xmlns:a16="http://schemas.microsoft.com/office/drawing/2014/main" id="{72758080-D21C-8CA2-9997-88F2096E2D32}"/>
              </a:ext>
            </a:extLst>
          </p:cNvPr>
          <p:cNvSpPr txBox="1"/>
          <p:nvPr/>
        </p:nvSpPr>
        <p:spPr>
          <a:xfrm>
            <a:off x="61775" y="1227172"/>
            <a:ext cx="907584" cy="144000"/>
          </a:xfrm>
          <a:prstGeom prst="rect">
            <a:avLst/>
          </a:prstGeom>
          <a:noFill/>
        </p:spPr>
        <p:txBody>
          <a:bodyPr wrap="square" rtlCol="0">
            <a:spAutoFit/>
          </a:bodyPr>
          <a:lstStyle/>
          <a:p>
            <a:r>
              <a:rPr lang="en-US" sz="1100" i="1" noProof="0" dirty="0"/>
              <a:t>Strategic planning</a:t>
            </a:r>
          </a:p>
        </p:txBody>
      </p:sp>
      <p:sp>
        <p:nvSpPr>
          <p:cNvPr id="59" name="TextBox 58">
            <a:extLst>
              <a:ext uri="{FF2B5EF4-FFF2-40B4-BE49-F238E27FC236}">
                <a16:creationId xmlns:a16="http://schemas.microsoft.com/office/drawing/2014/main" id="{156DAFC4-C353-8BEB-6192-458BF2903B06}"/>
              </a:ext>
            </a:extLst>
          </p:cNvPr>
          <p:cNvSpPr txBox="1"/>
          <p:nvPr/>
        </p:nvSpPr>
        <p:spPr>
          <a:xfrm>
            <a:off x="61775" y="1587275"/>
            <a:ext cx="907584" cy="231913"/>
          </a:xfrm>
          <a:prstGeom prst="rect">
            <a:avLst/>
          </a:prstGeom>
          <a:noFill/>
        </p:spPr>
        <p:txBody>
          <a:bodyPr wrap="square" rtlCol="0">
            <a:spAutoFit/>
          </a:bodyPr>
          <a:lstStyle/>
          <a:p>
            <a:r>
              <a:rPr lang="en-US" sz="1100" i="1" noProof="0" dirty="0"/>
              <a:t>Funding</a:t>
            </a:r>
          </a:p>
        </p:txBody>
      </p:sp>
      <p:sp>
        <p:nvSpPr>
          <p:cNvPr id="61" name="TextBox 60">
            <a:extLst>
              <a:ext uri="{FF2B5EF4-FFF2-40B4-BE49-F238E27FC236}">
                <a16:creationId xmlns:a16="http://schemas.microsoft.com/office/drawing/2014/main" id="{23D80019-AE4B-9441-DA32-FC24EEA5005C}"/>
              </a:ext>
            </a:extLst>
          </p:cNvPr>
          <p:cNvSpPr txBox="1"/>
          <p:nvPr/>
        </p:nvSpPr>
        <p:spPr>
          <a:xfrm>
            <a:off x="61775" y="2303471"/>
            <a:ext cx="907584" cy="231913"/>
          </a:xfrm>
          <a:prstGeom prst="rect">
            <a:avLst/>
          </a:prstGeom>
          <a:noFill/>
        </p:spPr>
        <p:txBody>
          <a:bodyPr wrap="square" rtlCol="0">
            <a:spAutoFit/>
          </a:bodyPr>
          <a:lstStyle/>
          <a:p>
            <a:r>
              <a:rPr lang="en-US" sz="1100" i="1" noProof="0" dirty="0"/>
              <a:t>Operational</a:t>
            </a:r>
          </a:p>
        </p:txBody>
      </p:sp>
      <p:sp>
        <p:nvSpPr>
          <p:cNvPr id="63" name="Arrow: Pentagon 62">
            <a:extLst>
              <a:ext uri="{FF2B5EF4-FFF2-40B4-BE49-F238E27FC236}">
                <a16:creationId xmlns:a16="http://schemas.microsoft.com/office/drawing/2014/main" id="{CF455A8E-A781-EC2A-D357-80A04BF01734}"/>
              </a:ext>
            </a:extLst>
          </p:cNvPr>
          <p:cNvSpPr/>
          <p:nvPr/>
        </p:nvSpPr>
        <p:spPr>
          <a:xfrm>
            <a:off x="963037" y="1256160"/>
            <a:ext cx="10894325" cy="284480"/>
          </a:xfrm>
          <a:prstGeom prst="homePlat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60363" algn="l"/>
              </a:tabLst>
            </a:pPr>
            <a:endParaRPr lang="en-US" sz="1400" noProof="0" dirty="0"/>
          </a:p>
        </p:txBody>
      </p:sp>
      <p:sp>
        <p:nvSpPr>
          <p:cNvPr id="65" name="Star: 7 Points 64">
            <a:extLst>
              <a:ext uri="{FF2B5EF4-FFF2-40B4-BE49-F238E27FC236}">
                <a16:creationId xmlns:a16="http://schemas.microsoft.com/office/drawing/2014/main" id="{4B2B24C5-6C91-72C9-98D5-9F237419E324}"/>
              </a:ext>
            </a:extLst>
          </p:cNvPr>
          <p:cNvSpPr/>
          <p:nvPr/>
        </p:nvSpPr>
        <p:spPr>
          <a:xfrm>
            <a:off x="5993892" y="1286640"/>
            <a:ext cx="234696" cy="213360"/>
          </a:xfrm>
          <a:prstGeom prst="star7">
            <a:avLst>
              <a:gd name="adj" fmla="val 25020"/>
              <a:gd name="hf" fmla="val 102572"/>
              <a:gd name="vf" fmla="val 1052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Box 66">
            <a:extLst>
              <a:ext uri="{FF2B5EF4-FFF2-40B4-BE49-F238E27FC236}">
                <a16:creationId xmlns:a16="http://schemas.microsoft.com/office/drawing/2014/main" id="{0E1DF9D9-7A82-EDD7-3066-759231F82FFD}"/>
              </a:ext>
            </a:extLst>
          </p:cNvPr>
          <p:cNvSpPr txBox="1"/>
          <p:nvPr/>
        </p:nvSpPr>
        <p:spPr>
          <a:xfrm>
            <a:off x="6235427" y="1246432"/>
            <a:ext cx="1731526" cy="307777"/>
          </a:xfrm>
          <a:prstGeom prst="rect">
            <a:avLst/>
          </a:prstGeom>
          <a:noFill/>
        </p:spPr>
        <p:txBody>
          <a:bodyPr wrap="square" rtlCol="0">
            <a:spAutoFit/>
          </a:bodyPr>
          <a:lstStyle/>
          <a:p>
            <a:r>
              <a:rPr lang="en-US" sz="1400" noProof="0" dirty="0">
                <a:solidFill>
                  <a:schemeClr val="bg1"/>
                </a:solidFill>
              </a:rPr>
              <a:t>NIS Update</a:t>
            </a:r>
          </a:p>
        </p:txBody>
      </p:sp>
      <p:sp>
        <p:nvSpPr>
          <p:cNvPr id="69" name="Arrow: Pentagon 68">
            <a:extLst>
              <a:ext uri="{FF2B5EF4-FFF2-40B4-BE49-F238E27FC236}">
                <a16:creationId xmlns:a16="http://schemas.microsoft.com/office/drawing/2014/main" id="{097C3649-866D-CE7D-D985-83E2BFEAB693}"/>
              </a:ext>
            </a:extLst>
          </p:cNvPr>
          <p:cNvSpPr/>
          <p:nvPr/>
        </p:nvSpPr>
        <p:spPr>
          <a:xfrm>
            <a:off x="963037" y="1936287"/>
            <a:ext cx="3600000" cy="284480"/>
          </a:xfrm>
          <a:prstGeom prst="homePlate">
            <a:avLst/>
          </a:prstGeom>
          <a:solidFill>
            <a:srgbClr val="D9D9D9">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75" name="Arrow: Pentagon 74">
            <a:extLst>
              <a:ext uri="{FF2B5EF4-FFF2-40B4-BE49-F238E27FC236}">
                <a16:creationId xmlns:a16="http://schemas.microsoft.com/office/drawing/2014/main" id="{5C7AA8EC-D028-D74B-9744-01F9365314A5}"/>
              </a:ext>
            </a:extLst>
          </p:cNvPr>
          <p:cNvSpPr/>
          <p:nvPr/>
        </p:nvSpPr>
        <p:spPr>
          <a:xfrm>
            <a:off x="963037" y="1597788"/>
            <a:ext cx="2880000" cy="284480"/>
          </a:xfrm>
          <a:prstGeom prst="homePlate">
            <a:avLst/>
          </a:prstGeom>
          <a:solidFill>
            <a:srgbClr val="BFBFB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p>
        </p:txBody>
      </p:sp>
      <p:sp>
        <p:nvSpPr>
          <p:cNvPr id="76" name="Arrow: Pentagon 75">
            <a:extLst>
              <a:ext uri="{FF2B5EF4-FFF2-40B4-BE49-F238E27FC236}">
                <a16:creationId xmlns:a16="http://schemas.microsoft.com/office/drawing/2014/main" id="{679FB593-C438-5DF3-8AAB-6D8F7075723E}"/>
              </a:ext>
            </a:extLst>
          </p:cNvPr>
          <p:cNvSpPr/>
          <p:nvPr/>
        </p:nvSpPr>
        <p:spPr>
          <a:xfrm>
            <a:off x="963037" y="2284242"/>
            <a:ext cx="1800000" cy="284480"/>
          </a:xfrm>
          <a:prstGeom prst="homePlate">
            <a:avLst/>
          </a:prstGeom>
          <a:solidFill>
            <a:srgbClr val="F2F2F2">
              <a:alpha val="89804"/>
            </a:srgb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77" name="Star: 7 Points 76">
            <a:extLst>
              <a:ext uri="{FF2B5EF4-FFF2-40B4-BE49-F238E27FC236}">
                <a16:creationId xmlns:a16="http://schemas.microsoft.com/office/drawing/2014/main" id="{443514F2-24F2-871A-21E7-D48CED9C825D}"/>
              </a:ext>
            </a:extLst>
          </p:cNvPr>
          <p:cNvSpPr/>
          <p:nvPr/>
        </p:nvSpPr>
        <p:spPr>
          <a:xfrm>
            <a:off x="1109257" y="1286640"/>
            <a:ext cx="234696" cy="213360"/>
          </a:xfrm>
          <a:prstGeom prst="star7">
            <a:avLst>
              <a:gd name="adj" fmla="val 25020"/>
              <a:gd name="hf" fmla="val 102572"/>
              <a:gd name="vf" fmla="val 10521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8" name="TextBox 77">
            <a:extLst>
              <a:ext uri="{FF2B5EF4-FFF2-40B4-BE49-F238E27FC236}">
                <a16:creationId xmlns:a16="http://schemas.microsoft.com/office/drawing/2014/main" id="{6C3DC01E-4916-8FFE-39EA-CBFDCD9DC813}"/>
              </a:ext>
            </a:extLst>
          </p:cNvPr>
          <p:cNvSpPr txBox="1"/>
          <p:nvPr/>
        </p:nvSpPr>
        <p:spPr>
          <a:xfrm>
            <a:off x="1337579" y="1246432"/>
            <a:ext cx="1731526" cy="307777"/>
          </a:xfrm>
          <a:prstGeom prst="rect">
            <a:avLst/>
          </a:prstGeom>
          <a:noFill/>
        </p:spPr>
        <p:txBody>
          <a:bodyPr wrap="square" rtlCol="0">
            <a:spAutoFit/>
          </a:bodyPr>
          <a:lstStyle/>
          <a:p>
            <a:r>
              <a:rPr lang="en-US" sz="1400" noProof="0" dirty="0">
                <a:solidFill>
                  <a:schemeClr val="bg1"/>
                </a:solidFill>
              </a:rPr>
              <a:t>NIS preparation</a:t>
            </a:r>
          </a:p>
        </p:txBody>
      </p:sp>
      <p:sp>
        <p:nvSpPr>
          <p:cNvPr id="7" name="Google Shape;427;p16">
            <a:extLst>
              <a:ext uri="{FF2B5EF4-FFF2-40B4-BE49-F238E27FC236}">
                <a16:creationId xmlns:a16="http://schemas.microsoft.com/office/drawing/2014/main" id="{A218CB27-4C8A-67CE-12EA-F32DC4DD3DE6}"/>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A3A3E552-93DE-47CD-A1BB-63782F45D29E}"/>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Global events can also trigger an update of prioritization and/or optimization outcomes</a:t>
            </a:r>
          </a:p>
        </p:txBody>
      </p:sp>
      <p:sp>
        <p:nvSpPr>
          <p:cNvPr id="27" name="TextBox 26">
            <a:extLst>
              <a:ext uri="{FF2B5EF4-FFF2-40B4-BE49-F238E27FC236}">
                <a16:creationId xmlns:a16="http://schemas.microsoft.com/office/drawing/2014/main" id="{399C11BC-B1DD-7A79-E809-36FC6D1062B2}"/>
              </a:ext>
            </a:extLst>
          </p:cNvPr>
          <p:cNvSpPr txBox="1"/>
          <p:nvPr/>
        </p:nvSpPr>
        <p:spPr>
          <a:xfrm>
            <a:off x="61774" y="2651849"/>
            <a:ext cx="979085" cy="261610"/>
          </a:xfrm>
          <a:prstGeom prst="rect">
            <a:avLst/>
          </a:prstGeom>
          <a:noFill/>
        </p:spPr>
        <p:txBody>
          <a:bodyPr wrap="square" rtlCol="0">
            <a:spAutoFit/>
          </a:bodyPr>
          <a:lstStyle/>
          <a:p>
            <a:r>
              <a:rPr lang="en-US" sz="1100" i="1" noProof="0" dirty="0"/>
              <a:t>Global events</a:t>
            </a:r>
          </a:p>
        </p:txBody>
      </p:sp>
      <p:sp>
        <p:nvSpPr>
          <p:cNvPr id="39" name="Rectangle 38">
            <a:extLst>
              <a:ext uri="{FF2B5EF4-FFF2-40B4-BE49-F238E27FC236}">
                <a16:creationId xmlns:a16="http://schemas.microsoft.com/office/drawing/2014/main" id="{5A0B52E7-C3CB-1F26-3E63-D0669B47E3F9}"/>
              </a:ext>
            </a:extLst>
          </p:cNvPr>
          <p:cNvSpPr/>
          <p:nvPr/>
        </p:nvSpPr>
        <p:spPr>
          <a:xfrm rot="16200000">
            <a:off x="-248054" y="3567996"/>
            <a:ext cx="1527242" cy="519661"/>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noProof="0" dirty="0">
                <a:effectLst>
                  <a:outerShdw blurRad="50800" dist="38100" dir="2700000" algn="tl" rotWithShape="0">
                    <a:prstClr val="black">
                      <a:alpha val="40000"/>
                    </a:prstClr>
                  </a:outerShdw>
                </a:effectLst>
              </a:rPr>
              <a:t>PRIORITIZATION</a:t>
            </a:r>
          </a:p>
        </p:txBody>
      </p:sp>
      <p:sp>
        <p:nvSpPr>
          <p:cNvPr id="40" name="Rectangle 39">
            <a:extLst>
              <a:ext uri="{FF2B5EF4-FFF2-40B4-BE49-F238E27FC236}">
                <a16:creationId xmlns:a16="http://schemas.microsoft.com/office/drawing/2014/main" id="{3143BB05-5856-1B08-0AF9-EB7AB06DD080}"/>
              </a:ext>
            </a:extLst>
          </p:cNvPr>
          <p:cNvSpPr/>
          <p:nvPr/>
        </p:nvSpPr>
        <p:spPr>
          <a:xfrm rot="16200000">
            <a:off x="-248053" y="5255712"/>
            <a:ext cx="1527242" cy="51966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noProof="0" dirty="0">
                <a:effectLst>
                  <a:outerShdw blurRad="50800" dist="38100" dir="2700000" algn="tl" rotWithShape="0">
                    <a:prstClr val="black">
                      <a:alpha val="40000"/>
                    </a:prstClr>
                  </a:outerShdw>
                </a:effectLst>
              </a:rPr>
              <a:t>OPTIMIZATION</a:t>
            </a:r>
          </a:p>
        </p:txBody>
      </p:sp>
      <p:sp>
        <p:nvSpPr>
          <p:cNvPr id="49" name="TextBox 48">
            <a:extLst>
              <a:ext uri="{FF2B5EF4-FFF2-40B4-BE49-F238E27FC236}">
                <a16:creationId xmlns:a16="http://schemas.microsoft.com/office/drawing/2014/main" id="{1134108E-86F5-7203-B75E-7573873D622A}"/>
              </a:ext>
            </a:extLst>
          </p:cNvPr>
          <p:cNvSpPr txBox="1"/>
          <p:nvPr/>
        </p:nvSpPr>
        <p:spPr>
          <a:xfrm>
            <a:off x="820006" y="6414742"/>
            <a:ext cx="2096899" cy="251817"/>
          </a:xfrm>
          <a:prstGeom prst="rect">
            <a:avLst/>
          </a:prstGeom>
          <a:noFill/>
        </p:spPr>
        <p:txBody>
          <a:bodyPr wrap="square" rtlCol="0">
            <a:spAutoFit/>
          </a:bodyPr>
          <a:lstStyle/>
          <a:p>
            <a:r>
              <a:rPr lang="en-US" sz="1200" b="1" i="1" noProof="0" dirty="0">
                <a:solidFill>
                  <a:srgbClr val="0F5D61"/>
                </a:solidFill>
              </a:rPr>
              <a:t>Full prioritization exercise</a:t>
            </a:r>
          </a:p>
        </p:txBody>
      </p:sp>
      <p:sp>
        <p:nvSpPr>
          <p:cNvPr id="51" name="TextBox 50">
            <a:extLst>
              <a:ext uri="{FF2B5EF4-FFF2-40B4-BE49-F238E27FC236}">
                <a16:creationId xmlns:a16="http://schemas.microsoft.com/office/drawing/2014/main" id="{FFDE7F9D-18AE-D9ED-1641-EA4708F2232D}"/>
              </a:ext>
            </a:extLst>
          </p:cNvPr>
          <p:cNvSpPr txBox="1"/>
          <p:nvPr/>
        </p:nvSpPr>
        <p:spPr>
          <a:xfrm>
            <a:off x="3359963" y="6414742"/>
            <a:ext cx="1812882" cy="251817"/>
          </a:xfrm>
          <a:prstGeom prst="rect">
            <a:avLst/>
          </a:prstGeom>
          <a:noFill/>
        </p:spPr>
        <p:txBody>
          <a:bodyPr wrap="square" rtlCol="0">
            <a:spAutoFit/>
          </a:bodyPr>
          <a:lstStyle/>
          <a:p>
            <a:r>
              <a:rPr lang="en-US" sz="1200" b="1" i="1" noProof="0" dirty="0">
                <a:solidFill>
                  <a:srgbClr val="0F5D61"/>
                </a:solidFill>
              </a:rPr>
              <a:t>Prioritization update</a:t>
            </a:r>
          </a:p>
        </p:txBody>
      </p:sp>
      <p:sp>
        <p:nvSpPr>
          <p:cNvPr id="54" name="TextBox 53">
            <a:extLst>
              <a:ext uri="{FF2B5EF4-FFF2-40B4-BE49-F238E27FC236}">
                <a16:creationId xmlns:a16="http://schemas.microsoft.com/office/drawing/2014/main" id="{37A900DF-DF20-961F-D32B-181F44D3996D}"/>
              </a:ext>
            </a:extLst>
          </p:cNvPr>
          <p:cNvSpPr txBox="1"/>
          <p:nvPr/>
        </p:nvSpPr>
        <p:spPr>
          <a:xfrm>
            <a:off x="5546260" y="6414742"/>
            <a:ext cx="1980908" cy="251817"/>
          </a:xfrm>
          <a:prstGeom prst="rect">
            <a:avLst/>
          </a:prstGeom>
          <a:noFill/>
        </p:spPr>
        <p:txBody>
          <a:bodyPr wrap="square" rtlCol="0">
            <a:spAutoFit/>
          </a:bodyPr>
          <a:lstStyle/>
          <a:p>
            <a:r>
              <a:rPr lang="en-US" sz="1200" b="1" i="1" noProof="0" dirty="0">
                <a:solidFill>
                  <a:srgbClr val="FFC000"/>
                </a:solidFill>
              </a:rPr>
              <a:t>Portfolio review</a:t>
            </a:r>
          </a:p>
        </p:txBody>
      </p:sp>
      <p:sp>
        <p:nvSpPr>
          <p:cNvPr id="62" name="TextBox 61">
            <a:extLst>
              <a:ext uri="{FF2B5EF4-FFF2-40B4-BE49-F238E27FC236}">
                <a16:creationId xmlns:a16="http://schemas.microsoft.com/office/drawing/2014/main" id="{2A2B8669-44B8-7914-C1B2-F794B53EDF99}"/>
              </a:ext>
            </a:extLst>
          </p:cNvPr>
          <p:cNvSpPr txBox="1"/>
          <p:nvPr/>
        </p:nvSpPr>
        <p:spPr>
          <a:xfrm>
            <a:off x="7296745" y="6414742"/>
            <a:ext cx="2470325" cy="276999"/>
          </a:xfrm>
          <a:prstGeom prst="rect">
            <a:avLst/>
          </a:prstGeom>
          <a:noFill/>
        </p:spPr>
        <p:txBody>
          <a:bodyPr wrap="square" rtlCol="0">
            <a:spAutoFit/>
          </a:bodyPr>
          <a:lstStyle/>
          <a:p>
            <a:r>
              <a:rPr lang="en-US" sz="1200" b="1" i="1" noProof="0" dirty="0">
                <a:solidFill>
                  <a:srgbClr val="FFC000"/>
                </a:solidFill>
              </a:rPr>
              <a:t>Vaccine-specific review</a:t>
            </a:r>
          </a:p>
        </p:txBody>
      </p:sp>
      <p:grpSp>
        <p:nvGrpSpPr>
          <p:cNvPr id="79" name="Group 78">
            <a:extLst>
              <a:ext uri="{FF2B5EF4-FFF2-40B4-BE49-F238E27FC236}">
                <a16:creationId xmlns:a16="http://schemas.microsoft.com/office/drawing/2014/main" id="{37A350E4-9D6D-A18A-C526-C3A22F4599DA}"/>
              </a:ext>
            </a:extLst>
          </p:cNvPr>
          <p:cNvGrpSpPr/>
          <p:nvPr/>
        </p:nvGrpSpPr>
        <p:grpSpPr>
          <a:xfrm>
            <a:off x="349015" y="6399329"/>
            <a:ext cx="344614" cy="329687"/>
            <a:chOff x="1052122" y="3417870"/>
            <a:chExt cx="379075" cy="362656"/>
          </a:xfrm>
        </p:grpSpPr>
        <p:sp>
          <p:nvSpPr>
            <p:cNvPr id="80" name="Oval 79">
              <a:extLst>
                <a:ext uri="{FF2B5EF4-FFF2-40B4-BE49-F238E27FC236}">
                  <a16:creationId xmlns:a16="http://schemas.microsoft.com/office/drawing/2014/main" id="{1CEE3B38-A969-C233-6939-5191E68BBFA6}"/>
                </a:ext>
              </a:extLst>
            </p:cNvPr>
            <p:cNvSpPr/>
            <p:nvPr/>
          </p:nvSpPr>
          <p:spPr>
            <a:xfrm>
              <a:off x="1052122" y="341787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1" name="Graphic 80" descr="Monthly calendar with solid fill">
              <a:extLst>
                <a:ext uri="{FF2B5EF4-FFF2-40B4-BE49-F238E27FC236}">
                  <a16:creationId xmlns:a16="http://schemas.microsoft.com/office/drawing/2014/main" id="{E595517A-E32E-246E-3A71-052189FC98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475" y="3456221"/>
              <a:ext cx="291356" cy="291356"/>
            </a:xfrm>
            <a:prstGeom prst="rect">
              <a:avLst/>
            </a:prstGeom>
          </p:spPr>
        </p:pic>
      </p:grpSp>
      <p:grpSp>
        <p:nvGrpSpPr>
          <p:cNvPr id="82" name="Group 81">
            <a:extLst>
              <a:ext uri="{FF2B5EF4-FFF2-40B4-BE49-F238E27FC236}">
                <a16:creationId xmlns:a16="http://schemas.microsoft.com/office/drawing/2014/main" id="{38B458BF-12F9-8F21-1D38-56C9D26A7AA0}"/>
              </a:ext>
            </a:extLst>
          </p:cNvPr>
          <p:cNvGrpSpPr/>
          <p:nvPr/>
        </p:nvGrpSpPr>
        <p:grpSpPr>
          <a:xfrm>
            <a:off x="2957679" y="6400952"/>
            <a:ext cx="344614" cy="329687"/>
            <a:chOff x="1052122" y="4163380"/>
            <a:chExt cx="379075" cy="362656"/>
          </a:xfrm>
        </p:grpSpPr>
        <p:sp>
          <p:nvSpPr>
            <p:cNvPr id="83" name="Oval 82">
              <a:extLst>
                <a:ext uri="{FF2B5EF4-FFF2-40B4-BE49-F238E27FC236}">
                  <a16:creationId xmlns:a16="http://schemas.microsoft.com/office/drawing/2014/main" id="{7775161F-1F10-A871-56E2-8950110962C4}"/>
                </a:ext>
              </a:extLst>
            </p:cNvPr>
            <p:cNvSpPr/>
            <p:nvPr/>
          </p:nvSpPr>
          <p:spPr>
            <a:xfrm>
              <a:off x="1052122" y="4163380"/>
              <a:ext cx="379075" cy="362656"/>
            </a:xfrm>
            <a:prstGeom prst="ellipse">
              <a:avLst/>
            </a:prstGeom>
            <a:solidFill>
              <a:schemeClr val="bg1"/>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4" name="Graphic 83" descr="Repeat with solid fill">
              <a:extLst>
                <a:ext uri="{FF2B5EF4-FFF2-40B4-BE49-F238E27FC236}">
                  <a16:creationId xmlns:a16="http://schemas.microsoft.com/office/drawing/2014/main" id="{A809F284-87E5-380E-B48E-192B70B031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3256" y="4186080"/>
              <a:ext cx="320492" cy="320492"/>
            </a:xfrm>
            <a:prstGeom prst="rect">
              <a:avLst/>
            </a:prstGeom>
          </p:spPr>
        </p:pic>
      </p:grpSp>
      <p:grpSp>
        <p:nvGrpSpPr>
          <p:cNvPr id="85" name="Group 84">
            <a:extLst>
              <a:ext uri="{FF2B5EF4-FFF2-40B4-BE49-F238E27FC236}">
                <a16:creationId xmlns:a16="http://schemas.microsoft.com/office/drawing/2014/main" id="{0ED2A723-DFCF-8B60-0BAD-402806375F39}"/>
              </a:ext>
            </a:extLst>
          </p:cNvPr>
          <p:cNvGrpSpPr/>
          <p:nvPr/>
        </p:nvGrpSpPr>
        <p:grpSpPr>
          <a:xfrm>
            <a:off x="5123467" y="6387448"/>
            <a:ext cx="344614" cy="329687"/>
            <a:chOff x="1052122" y="5129951"/>
            <a:chExt cx="379075" cy="362656"/>
          </a:xfrm>
        </p:grpSpPr>
        <p:sp>
          <p:nvSpPr>
            <p:cNvPr id="86" name="Oval 85">
              <a:extLst>
                <a:ext uri="{FF2B5EF4-FFF2-40B4-BE49-F238E27FC236}">
                  <a16:creationId xmlns:a16="http://schemas.microsoft.com/office/drawing/2014/main" id="{581B55AB-990A-5F7B-9AC7-44E5E5DC6FBF}"/>
                </a:ext>
              </a:extLst>
            </p:cNvPr>
            <p:cNvSpPr/>
            <p:nvPr/>
          </p:nvSpPr>
          <p:spPr>
            <a:xfrm>
              <a:off x="1052122" y="5129951"/>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7" name="Graphic 86" descr="Clipboard Ticked with solid fill">
              <a:extLst>
                <a:ext uri="{FF2B5EF4-FFF2-40B4-BE49-F238E27FC236}">
                  <a16:creationId xmlns:a16="http://schemas.microsoft.com/office/drawing/2014/main" id="{E4EABDAB-9CEF-93B1-C638-F49E2BC83E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953" y="5136634"/>
              <a:ext cx="320492" cy="320492"/>
            </a:xfrm>
            <a:prstGeom prst="rect">
              <a:avLst/>
            </a:prstGeom>
          </p:spPr>
        </p:pic>
      </p:grpSp>
      <p:grpSp>
        <p:nvGrpSpPr>
          <p:cNvPr id="88" name="Group 87">
            <a:extLst>
              <a:ext uri="{FF2B5EF4-FFF2-40B4-BE49-F238E27FC236}">
                <a16:creationId xmlns:a16="http://schemas.microsoft.com/office/drawing/2014/main" id="{5027E67C-D36C-F514-9DB5-F11BC38A1B83}"/>
              </a:ext>
            </a:extLst>
          </p:cNvPr>
          <p:cNvGrpSpPr/>
          <p:nvPr/>
        </p:nvGrpSpPr>
        <p:grpSpPr>
          <a:xfrm>
            <a:off x="6952131" y="6387448"/>
            <a:ext cx="344614" cy="329687"/>
            <a:chOff x="1052122" y="5955974"/>
            <a:chExt cx="379075" cy="362656"/>
          </a:xfrm>
        </p:grpSpPr>
        <p:sp>
          <p:nvSpPr>
            <p:cNvPr id="89" name="Oval 88">
              <a:extLst>
                <a:ext uri="{FF2B5EF4-FFF2-40B4-BE49-F238E27FC236}">
                  <a16:creationId xmlns:a16="http://schemas.microsoft.com/office/drawing/2014/main" id="{1084B66D-0212-3553-0594-DB1FE0C1035F}"/>
                </a:ext>
              </a:extLst>
            </p:cNvPr>
            <p:cNvSpPr/>
            <p:nvPr/>
          </p:nvSpPr>
          <p:spPr>
            <a:xfrm>
              <a:off x="1052122" y="5955974"/>
              <a:ext cx="379075" cy="36265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90" name="Graphic 89" descr="Needle with solid fill">
              <a:extLst>
                <a:ext uri="{FF2B5EF4-FFF2-40B4-BE49-F238E27FC236}">
                  <a16:creationId xmlns:a16="http://schemas.microsoft.com/office/drawing/2014/main" id="{C4A46A11-1BAE-27FB-B621-F10D951B40A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1" y="5994290"/>
              <a:ext cx="291356" cy="291356"/>
            </a:xfrm>
            <a:prstGeom prst="rect">
              <a:avLst/>
            </a:prstGeom>
          </p:spPr>
        </p:pic>
      </p:grpSp>
      <p:cxnSp>
        <p:nvCxnSpPr>
          <p:cNvPr id="114" name="Straight Connector 113">
            <a:extLst>
              <a:ext uri="{FF2B5EF4-FFF2-40B4-BE49-F238E27FC236}">
                <a16:creationId xmlns:a16="http://schemas.microsoft.com/office/drawing/2014/main" id="{EA3033A2-913C-6F36-DABF-4762EE29CFA1}"/>
              </a:ext>
            </a:extLst>
          </p:cNvPr>
          <p:cNvCxnSpPr>
            <a:cxnSpLocks/>
          </p:cNvCxnSpPr>
          <p:nvPr/>
        </p:nvCxnSpPr>
        <p:spPr>
          <a:xfrm>
            <a:off x="2049829" y="2750898"/>
            <a:ext cx="0" cy="3365445"/>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FDAD1C5-932D-983D-BAF0-6EF8F006A118}"/>
              </a:ext>
            </a:extLst>
          </p:cNvPr>
          <p:cNvCxnSpPr>
            <a:cxnSpLocks/>
          </p:cNvCxnSpPr>
          <p:nvPr/>
        </p:nvCxnSpPr>
        <p:spPr>
          <a:xfrm>
            <a:off x="5370007" y="2750898"/>
            <a:ext cx="0" cy="3365445"/>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C35C436-3A1A-FD3F-71C7-AA77F1C41D19}"/>
              </a:ext>
            </a:extLst>
          </p:cNvPr>
          <p:cNvCxnSpPr>
            <a:cxnSpLocks/>
          </p:cNvCxnSpPr>
          <p:nvPr/>
        </p:nvCxnSpPr>
        <p:spPr>
          <a:xfrm>
            <a:off x="10589503" y="2750898"/>
            <a:ext cx="0" cy="3365445"/>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Arrow: Pentagon 27">
            <a:extLst>
              <a:ext uri="{FF2B5EF4-FFF2-40B4-BE49-F238E27FC236}">
                <a16:creationId xmlns:a16="http://schemas.microsoft.com/office/drawing/2014/main" id="{CA60BD9F-2AE3-3D5C-038D-A02DF171C4DF}"/>
              </a:ext>
            </a:extLst>
          </p:cNvPr>
          <p:cNvSpPr/>
          <p:nvPr/>
        </p:nvSpPr>
        <p:spPr>
          <a:xfrm>
            <a:off x="963037" y="2645766"/>
            <a:ext cx="10894325" cy="284480"/>
          </a:xfrm>
          <a:prstGeom prst="homePlate">
            <a:avLst/>
          </a:prstGeom>
          <a:solidFill>
            <a:srgbClr val="D8E8FC">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noProof="0" dirty="0">
              <a:solidFill>
                <a:schemeClr val="tx1">
                  <a:lumMod val="50000"/>
                </a:schemeClr>
              </a:solidFill>
            </a:endParaRPr>
          </a:p>
        </p:txBody>
      </p:sp>
      <p:sp>
        <p:nvSpPr>
          <p:cNvPr id="29" name="Star: 7 Points 28">
            <a:extLst>
              <a:ext uri="{FF2B5EF4-FFF2-40B4-BE49-F238E27FC236}">
                <a16:creationId xmlns:a16="http://schemas.microsoft.com/office/drawing/2014/main" id="{AB402794-A8A1-D712-5818-D1A0F1E7C028}"/>
              </a:ext>
            </a:extLst>
          </p:cNvPr>
          <p:cNvSpPr/>
          <p:nvPr/>
        </p:nvSpPr>
        <p:spPr>
          <a:xfrm>
            <a:off x="1937465"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Star: 7 Points 29">
            <a:extLst>
              <a:ext uri="{FF2B5EF4-FFF2-40B4-BE49-F238E27FC236}">
                <a16:creationId xmlns:a16="http://schemas.microsoft.com/office/drawing/2014/main" id="{66D9D836-78D9-1F32-5787-7BFAE790E0E2}"/>
              </a:ext>
            </a:extLst>
          </p:cNvPr>
          <p:cNvSpPr/>
          <p:nvPr/>
        </p:nvSpPr>
        <p:spPr>
          <a:xfrm>
            <a:off x="5238505"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tar: 7 Points 30">
            <a:extLst>
              <a:ext uri="{FF2B5EF4-FFF2-40B4-BE49-F238E27FC236}">
                <a16:creationId xmlns:a16="http://schemas.microsoft.com/office/drawing/2014/main" id="{F6F27527-7BA4-56B1-6E78-A2393A366178}"/>
              </a:ext>
            </a:extLst>
          </p:cNvPr>
          <p:cNvSpPr/>
          <p:nvPr/>
        </p:nvSpPr>
        <p:spPr>
          <a:xfrm>
            <a:off x="10462089"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Box 31">
            <a:extLst>
              <a:ext uri="{FF2B5EF4-FFF2-40B4-BE49-F238E27FC236}">
                <a16:creationId xmlns:a16="http://schemas.microsoft.com/office/drawing/2014/main" id="{400C325B-720D-65ED-671F-DD60F986367D}"/>
              </a:ext>
            </a:extLst>
          </p:cNvPr>
          <p:cNvSpPr txBox="1"/>
          <p:nvPr/>
        </p:nvSpPr>
        <p:spPr>
          <a:xfrm>
            <a:off x="2125171" y="2662873"/>
            <a:ext cx="2273942" cy="276999"/>
          </a:xfrm>
          <a:prstGeom prst="rect">
            <a:avLst/>
          </a:prstGeom>
          <a:noFill/>
        </p:spPr>
        <p:txBody>
          <a:bodyPr wrap="square" rtlCol="0">
            <a:spAutoFit/>
          </a:bodyPr>
          <a:lstStyle/>
          <a:p>
            <a:r>
              <a:rPr lang="en-US" sz="1200" noProof="0" dirty="0">
                <a:solidFill>
                  <a:schemeClr val="tx1">
                    <a:lumMod val="50000"/>
                  </a:schemeClr>
                </a:solidFill>
              </a:rPr>
              <a:t>New SAGE Recommendation </a:t>
            </a:r>
          </a:p>
        </p:txBody>
      </p:sp>
      <p:sp>
        <p:nvSpPr>
          <p:cNvPr id="33" name="TextBox 32">
            <a:extLst>
              <a:ext uri="{FF2B5EF4-FFF2-40B4-BE49-F238E27FC236}">
                <a16:creationId xmlns:a16="http://schemas.microsoft.com/office/drawing/2014/main" id="{824C34A2-5A5B-DEAC-E314-ADF3320CAC01}"/>
              </a:ext>
            </a:extLst>
          </p:cNvPr>
          <p:cNvSpPr txBox="1"/>
          <p:nvPr/>
        </p:nvSpPr>
        <p:spPr>
          <a:xfrm>
            <a:off x="5457216" y="2662873"/>
            <a:ext cx="1731526" cy="276999"/>
          </a:xfrm>
          <a:prstGeom prst="rect">
            <a:avLst/>
          </a:prstGeom>
          <a:noFill/>
        </p:spPr>
        <p:txBody>
          <a:bodyPr wrap="square" rtlCol="0">
            <a:spAutoFit/>
          </a:bodyPr>
          <a:lstStyle/>
          <a:p>
            <a:r>
              <a:rPr lang="en-US" sz="1200" noProof="0" dirty="0">
                <a:solidFill>
                  <a:schemeClr val="tx1">
                    <a:lumMod val="50000"/>
                  </a:schemeClr>
                </a:solidFill>
              </a:rPr>
              <a:t>New GAVI policy</a:t>
            </a:r>
          </a:p>
        </p:txBody>
      </p:sp>
      <p:sp>
        <p:nvSpPr>
          <p:cNvPr id="34" name="TextBox 33">
            <a:extLst>
              <a:ext uri="{FF2B5EF4-FFF2-40B4-BE49-F238E27FC236}">
                <a16:creationId xmlns:a16="http://schemas.microsoft.com/office/drawing/2014/main" id="{4D5CCE3F-B11E-8A86-C781-1A76DD9DDE28}"/>
              </a:ext>
            </a:extLst>
          </p:cNvPr>
          <p:cNvSpPr txBox="1"/>
          <p:nvPr/>
        </p:nvSpPr>
        <p:spPr>
          <a:xfrm>
            <a:off x="10651618" y="2662873"/>
            <a:ext cx="1731526" cy="276999"/>
          </a:xfrm>
          <a:prstGeom prst="rect">
            <a:avLst/>
          </a:prstGeom>
          <a:noFill/>
        </p:spPr>
        <p:txBody>
          <a:bodyPr wrap="square" rtlCol="0">
            <a:spAutoFit/>
          </a:bodyPr>
          <a:lstStyle/>
          <a:p>
            <a:r>
              <a:rPr lang="en-US" sz="1200" noProof="0" dirty="0">
                <a:solidFill>
                  <a:schemeClr val="tx1">
                    <a:lumMod val="50000"/>
                  </a:schemeClr>
                </a:solidFill>
              </a:rPr>
              <a:t>New product</a:t>
            </a:r>
          </a:p>
        </p:txBody>
      </p:sp>
      <p:sp>
        <p:nvSpPr>
          <p:cNvPr id="35" name="Star: 7 Points 34">
            <a:extLst>
              <a:ext uri="{FF2B5EF4-FFF2-40B4-BE49-F238E27FC236}">
                <a16:creationId xmlns:a16="http://schemas.microsoft.com/office/drawing/2014/main" id="{B36430E6-D585-2E7E-F014-ED403F72109A}"/>
              </a:ext>
            </a:extLst>
          </p:cNvPr>
          <p:cNvSpPr/>
          <p:nvPr/>
        </p:nvSpPr>
        <p:spPr>
          <a:xfrm>
            <a:off x="7507231" y="2680454"/>
            <a:ext cx="234696" cy="213360"/>
          </a:xfrm>
          <a:prstGeom prst="star7">
            <a:avLst>
              <a:gd name="adj" fmla="val 25020"/>
              <a:gd name="hf" fmla="val 102572"/>
              <a:gd name="vf" fmla="val 10521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Box 35">
            <a:extLst>
              <a:ext uri="{FF2B5EF4-FFF2-40B4-BE49-F238E27FC236}">
                <a16:creationId xmlns:a16="http://schemas.microsoft.com/office/drawing/2014/main" id="{290E9627-3C61-C09B-E20E-4AD3D21CDEAF}"/>
              </a:ext>
            </a:extLst>
          </p:cNvPr>
          <p:cNvSpPr txBox="1"/>
          <p:nvPr/>
        </p:nvSpPr>
        <p:spPr>
          <a:xfrm>
            <a:off x="7852407" y="2662873"/>
            <a:ext cx="1731526" cy="276999"/>
          </a:xfrm>
          <a:prstGeom prst="rect">
            <a:avLst/>
          </a:prstGeom>
          <a:noFill/>
        </p:spPr>
        <p:txBody>
          <a:bodyPr wrap="square" rtlCol="0">
            <a:spAutoFit/>
          </a:bodyPr>
          <a:lstStyle/>
          <a:p>
            <a:r>
              <a:rPr lang="en-US" sz="1200" noProof="0" dirty="0">
                <a:solidFill>
                  <a:schemeClr val="tx1">
                    <a:lumMod val="50000"/>
                  </a:schemeClr>
                </a:solidFill>
              </a:rPr>
              <a:t>New vaccine / PQ</a:t>
            </a:r>
          </a:p>
        </p:txBody>
      </p:sp>
      <p:sp>
        <p:nvSpPr>
          <p:cNvPr id="37" name="Rectangle 36">
            <a:extLst>
              <a:ext uri="{FF2B5EF4-FFF2-40B4-BE49-F238E27FC236}">
                <a16:creationId xmlns:a16="http://schemas.microsoft.com/office/drawing/2014/main" id="{696BC793-04DF-88C9-518C-351AB0FE4061}"/>
              </a:ext>
            </a:extLst>
          </p:cNvPr>
          <p:cNvSpPr/>
          <p:nvPr/>
        </p:nvSpPr>
        <p:spPr>
          <a:xfrm>
            <a:off x="963037" y="3064206"/>
            <a:ext cx="10872000" cy="1527243"/>
          </a:xfrm>
          <a:prstGeom prst="rect">
            <a:avLst/>
          </a:prstGeom>
          <a:solidFill>
            <a:srgbClr val="CFDFD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a:extLst>
              <a:ext uri="{FF2B5EF4-FFF2-40B4-BE49-F238E27FC236}">
                <a16:creationId xmlns:a16="http://schemas.microsoft.com/office/drawing/2014/main" id="{970E5201-3C99-8DBB-250E-9E98F6D4DCFD}"/>
              </a:ext>
            </a:extLst>
          </p:cNvPr>
          <p:cNvSpPr/>
          <p:nvPr/>
        </p:nvSpPr>
        <p:spPr>
          <a:xfrm>
            <a:off x="963037" y="4757727"/>
            <a:ext cx="10872000" cy="1527243"/>
          </a:xfrm>
          <a:prstGeom prst="rect">
            <a:avLst/>
          </a:prstGeom>
          <a:solidFill>
            <a:srgbClr val="FBE8AB">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16" name="Group 115">
            <a:extLst>
              <a:ext uri="{FF2B5EF4-FFF2-40B4-BE49-F238E27FC236}">
                <a16:creationId xmlns:a16="http://schemas.microsoft.com/office/drawing/2014/main" id="{72A78F20-C0A2-C848-BDFA-B9CCA5563415}"/>
              </a:ext>
            </a:extLst>
          </p:cNvPr>
          <p:cNvGrpSpPr/>
          <p:nvPr/>
        </p:nvGrpSpPr>
        <p:grpSpPr>
          <a:xfrm>
            <a:off x="1868023" y="4007732"/>
            <a:ext cx="379075" cy="362656"/>
            <a:chOff x="1052122" y="4163380"/>
            <a:chExt cx="379075" cy="362656"/>
          </a:xfrm>
        </p:grpSpPr>
        <p:sp>
          <p:nvSpPr>
            <p:cNvPr id="117" name="Oval 116">
              <a:extLst>
                <a:ext uri="{FF2B5EF4-FFF2-40B4-BE49-F238E27FC236}">
                  <a16:creationId xmlns:a16="http://schemas.microsoft.com/office/drawing/2014/main" id="{B433E3D7-3C85-3538-66B3-977EB1749860}"/>
                </a:ext>
              </a:extLst>
            </p:cNvPr>
            <p:cNvSpPr/>
            <p:nvPr/>
          </p:nvSpPr>
          <p:spPr>
            <a:xfrm>
              <a:off x="1052122" y="416338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8" name="Graphic 117" descr="Repeat with solid fill">
              <a:extLst>
                <a:ext uri="{FF2B5EF4-FFF2-40B4-BE49-F238E27FC236}">
                  <a16:creationId xmlns:a16="http://schemas.microsoft.com/office/drawing/2014/main" id="{1A4B7699-209E-6C8D-DD08-C8E77BD533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80" y="4197256"/>
              <a:ext cx="320492" cy="320492"/>
            </a:xfrm>
            <a:prstGeom prst="rect">
              <a:avLst/>
            </a:prstGeom>
          </p:spPr>
        </p:pic>
      </p:grpSp>
      <p:grpSp>
        <p:nvGrpSpPr>
          <p:cNvPr id="119" name="Group 118">
            <a:extLst>
              <a:ext uri="{FF2B5EF4-FFF2-40B4-BE49-F238E27FC236}">
                <a16:creationId xmlns:a16="http://schemas.microsoft.com/office/drawing/2014/main" id="{4FB9844D-3A08-A1DE-6EED-27132D93EF06}"/>
              </a:ext>
            </a:extLst>
          </p:cNvPr>
          <p:cNvGrpSpPr/>
          <p:nvPr/>
        </p:nvGrpSpPr>
        <p:grpSpPr>
          <a:xfrm>
            <a:off x="1859946" y="5800326"/>
            <a:ext cx="379075" cy="362656"/>
            <a:chOff x="1052122" y="5955974"/>
            <a:chExt cx="379075" cy="362656"/>
          </a:xfrm>
        </p:grpSpPr>
        <p:sp>
          <p:nvSpPr>
            <p:cNvPr id="120" name="Oval 119">
              <a:extLst>
                <a:ext uri="{FF2B5EF4-FFF2-40B4-BE49-F238E27FC236}">
                  <a16:creationId xmlns:a16="http://schemas.microsoft.com/office/drawing/2014/main" id="{05279D16-6565-B919-7D77-5FBB2280B912}"/>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1" name="Graphic 120" descr="Needle with solid fill">
              <a:extLst>
                <a:ext uri="{FF2B5EF4-FFF2-40B4-BE49-F238E27FC236}">
                  <a16:creationId xmlns:a16="http://schemas.microsoft.com/office/drawing/2014/main" id="{5749233F-9214-6273-3F93-7A98D17437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7561" y="5994290"/>
              <a:ext cx="291356" cy="291356"/>
            </a:xfrm>
            <a:prstGeom prst="rect">
              <a:avLst/>
            </a:prstGeom>
          </p:spPr>
        </p:pic>
      </p:grpSp>
      <p:grpSp>
        <p:nvGrpSpPr>
          <p:cNvPr id="131" name="Group 130">
            <a:extLst>
              <a:ext uri="{FF2B5EF4-FFF2-40B4-BE49-F238E27FC236}">
                <a16:creationId xmlns:a16="http://schemas.microsoft.com/office/drawing/2014/main" id="{CA953CFC-482A-C884-CE5F-1FC650C31871}"/>
              </a:ext>
            </a:extLst>
          </p:cNvPr>
          <p:cNvGrpSpPr/>
          <p:nvPr/>
        </p:nvGrpSpPr>
        <p:grpSpPr>
          <a:xfrm>
            <a:off x="5188201" y="4007732"/>
            <a:ext cx="379075" cy="362656"/>
            <a:chOff x="1052122" y="4163380"/>
            <a:chExt cx="379075" cy="362656"/>
          </a:xfrm>
        </p:grpSpPr>
        <p:sp>
          <p:nvSpPr>
            <p:cNvPr id="132" name="Oval 131">
              <a:extLst>
                <a:ext uri="{FF2B5EF4-FFF2-40B4-BE49-F238E27FC236}">
                  <a16:creationId xmlns:a16="http://schemas.microsoft.com/office/drawing/2014/main" id="{38E6033F-F397-4BB2-F5EA-63F9105FBFA2}"/>
                </a:ext>
              </a:extLst>
            </p:cNvPr>
            <p:cNvSpPr/>
            <p:nvPr/>
          </p:nvSpPr>
          <p:spPr>
            <a:xfrm>
              <a:off x="1052122" y="416338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3" name="Graphic 132" descr="Repeat with solid fill">
              <a:extLst>
                <a:ext uri="{FF2B5EF4-FFF2-40B4-BE49-F238E27FC236}">
                  <a16:creationId xmlns:a16="http://schemas.microsoft.com/office/drawing/2014/main" id="{D3719FEB-0682-3449-E119-A933E793DB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80" y="4197256"/>
              <a:ext cx="320492" cy="320492"/>
            </a:xfrm>
            <a:prstGeom prst="rect">
              <a:avLst/>
            </a:prstGeom>
          </p:spPr>
        </p:pic>
      </p:grpSp>
      <p:grpSp>
        <p:nvGrpSpPr>
          <p:cNvPr id="134" name="Group 133">
            <a:extLst>
              <a:ext uri="{FF2B5EF4-FFF2-40B4-BE49-F238E27FC236}">
                <a16:creationId xmlns:a16="http://schemas.microsoft.com/office/drawing/2014/main" id="{65954C86-6886-A63C-7A02-2DE9FB1A9E70}"/>
              </a:ext>
            </a:extLst>
          </p:cNvPr>
          <p:cNvGrpSpPr/>
          <p:nvPr/>
        </p:nvGrpSpPr>
        <p:grpSpPr>
          <a:xfrm>
            <a:off x="5180124" y="5800326"/>
            <a:ext cx="379075" cy="362656"/>
            <a:chOff x="1052122" y="5955974"/>
            <a:chExt cx="379075" cy="362656"/>
          </a:xfrm>
        </p:grpSpPr>
        <p:sp>
          <p:nvSpPr>
            <p:cNvPr id="135" name="Oval 134">
              <a:extLst>
                <a:ext uri="{FF2B5EF4-FFF2-40B4-BE49-F238E27FC236}">
                  <a16:creationId xmlns:a16="http://schemas.microsoft.com/office/drawing/2014/main" id="{53E509B4-102D-8B15-A2F3-22D22D44E39D}"/>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6" name="Graphic 135" descr="Needle with solid fill">
              <a:extLst>
                <a:ext uri="{FF2B5EF4-FFF2-40B4-BE49-F238E27FC236}">
                  <a16:creationId xmlns:a16="http://schemas.microsoft.com/office/drawing/2014/main" id="{805DDA3A-32F0-60AE-F1D0-BCFC25B1DB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7561" y="5994290"/>
              <a:ext cx="291356" cy="291356"/>
            </a:xfrm>
            <a:prstGeom prst="rect">
              <a:avLst/>
            </a:prstGeom>
          </p:spPr>
        </p:pic>
      </p:grpSp>
      <p:cxnSp>
        <p:nvCxnSpPr>
          <p:cNvPr id="137" name="Straight Connector 136">
            <a:extLst>
              <a:ext uri="{FF2B5EF4-FFF2-40B4-BE49-F238E27FC236}">
                <a16:creationId xmlns:a16="http://schemas.microsoft.com/office/drawing/2014/main" id="{D6A610A2-F14E-E2DF-2BBC-A653F9400D1E}"/>
              </a:ext>
            </a:extLst>
          </p:cNvPr>
          <p:cNvCxnSpPr>
            <a:cxnSpLocks/>
            <a:endCxn id="140" idx="2"/>
          </p:cNvCxnSpPr>
          <p:nvPr/>
        </p:nvCxnSpPr>
        <p:spPr>
          <a:xfrm>
            <a:off x="7636552" y="2750898"/>
            <a:ext cx="0" cy="1611202"/>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6F5EE306-5446-9190-5647-18790AD967E6}"/>
              </a:ext>
            </a:extLst>
          </p:cNvPr>
          <p:cNvGrpSpPr/>
          <p:nvPr/>
        </p:nvGrpSpPr>
        <p:grpSpPr>
          <a:xfrm>
            <a:off x="7457750" y="4007732"/>
            <a:ext cx="379075" cy="362656"/>
            <a:chOff x="1052122" y="4163380"/>
            <a:chExt cx="379075" cy="362656"/>
          </a:xfrm>
        </p:grpSpPr>
        <p:sp>
          <p:nvSpPr>
            <p:cNvPr id="139" name="Oval 138">
              <a:extLst>
                <a:ext uri="{FF2B5EF4-FFF2-40B4-BE49-F238E27FC236}">
                  <a16:creationId xmlns:a16="http://schemas.microsoft.com/office/drawing/2014/main" id="{F5ECFE69-97BF-FC1E-7DD3-269E71989025}"/>
                </a:ext>
              </a:extLst>
            </p:cNvPr>
            <p:cNvSpPr/>
            <p:nvPr/>
          </p:nvSpPr>
          <p:spPr>
            <a:xfrm>
              <a:off x="1052122" y="4163380"/>
              <a:ext cx="379075" cy="362656"/>
            </a:xfrm>
            <a:prstGeom prst="ellipse">
              <a:avLst/>
            </a:prstGeom>
            <a:solidFill>
              <a:schemeClr val="bg1"/>
            </a:solidFill>
            <a:ln>
              <a:solidFill>
                <a:srgbClr val="0F5D6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0" name="Graphic 139" descr="Repeat with solid fill">
              <a:extLst>
                <a:ext uri="{FF2B5EF4-FFF2-40B4-BE49-F238E27FC236}">
                  <a16:creationId xmlns:a16="http://schemas.microsoft.com/office/drawing/2014/main" id="{5CE12257-D25A-3B17-2263-D23D0B2A4A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82080" y="4197256"/>
              <a:ext cx="320492" cy="320492"/>
            </a:xfrm>
            <a:prstGeom prst="rect">
              <a:avLst/>
            </a:prstGeom>
          </p:spPr>
        </p:pic>
      </p:grpSp>
      <p:grpSp>
        <p:nvGrpSpPr>
          <p:cNvPr id="142" name="Group 141">
            <a:extLst>
              <a:ext uri="{FF2B5EF4-FFF2-40B4-BE49-F238E27FC236}">
                <a16:creationId xmlns:a16="http://schemas.microsoft.com/office/drawing/2014/main" id="{C9CE64C0-09A1-9F09-6B82-C3487E510A74}"/>
              </a:ext>
            </a:extLst>
          </p:cNvPr>
          <p:cNvGrpSpPr/>
          <p:nvPr/>
        </p:nvGrpSpPr>
        <p:grpSpPr>
          <a:xfrm>
            <a:off x="10374977" y="5800326"/>
            <a:ext cx="379075" cy="362656"/>
            <a:chOff x="1052122" y="5955974"/>
            <a:chExt cx="379075" cy="362656"/>
          </a:xfrm>
        </p:grpSpPr>
        <p:sp>
          <p:nvSpPr>
            <p:cNvPr id="143" name="Oval 142">
              <a:extLst>
                <a:ext uri="{FF2B5EF4-FFF2-40B4-BE49-F238E27FC236}">
                  <a16:creationId xmlns:a16="http://schemas.microsoft.com/office/drawing/2014/main" id="{29B662C1-E41A-8347-5D79-EA9FFDE8DC9D}"/>
                </a:ext>
              </a:extLst>
            </p:cNvPr>
            <p:cNvSpPr/>
            <p:nvPr/>
          </p:nvSpPr>
          <p:spPr>
            <a:xfrm>
              <a:off x="1052122" y="5955974"/>
              <a:ext cx="379075" cy="362656"/>
            </a:xfrm>
            <a:prstGeom prst="ellipse">
              <a:avLst/>
            </a:prstGeom>
            <a:solidFill>
              <a:schemeClr val="bg1"/>
            </a:solid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4" name="Graphic 143" descr="Needle with solid fill">
              <a:extLst>
                <a:ext uri="{FF2B5EF4-FFF2-40B4-BE49-F238E27FC236}">
                  <a16:creationId xmlns:a16="http://schemas.microsoft.com/office/drawing/2014/main" id="{92F12399-5862-D1B7-831A-ED79896BC6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7561" y="5994290"/>
              <a:ext cx="291356" cy="291356"/>
            </a:xfrm>
            <a:prstGeom prst="rect">
              <a:avLst/>
            </a:prstGeom>
          </p:spPr>
        </p:pic>
      </p:grpSp>
      <p:sp>
        <p:nvSpPr>
          <p:cNvPr id="190" name="Oval 189">
            <a:extLst>
              <a:ext uri="{FF2B5EF4-FFF2-40B4-BE49-F238E27FC236}">
                <a16:creationId xmlns:a16="http://schemas.microsoft.com/office/drawing/2014/main" id="{DA896546-423A-2207-2E85-1F6C9B75CE56}"/>
              </a:ext>
            </a:extLst>
          </p:cNvPr>
          <p:cNvSpPr/>
          <p:nvPr/>
        </p:nvSpPr>
        <p:spPr>
          <a:xfrm>
            <a:off x="9071882" y="6387448"/>
            <a:ext cx="344614" cy="329687"/>
          </a:xfrm>
          <a:prstGeom prst="ellipse">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92" name="TextBox 191">
            <a:extLst>
              <a:ext uri="{FF2B5EF4-FFF2-40B4-BE49-F238E27FC236}">
                <a16:creationId xmlns:a16="http://schemas.microsoft.com/office/drawing/2014/main" id="{03FA1099-B660-7306-649A-D72E23203DE8}"/>
              </a:ext>
            </a:extLst>
          </p:cNvPr>
          <p:cNvSpPr txBox="1"/>
          <p:nvPr/>
        </p:nvSpPr>
        <p:spPr>
          <a:xfrm>
            <a:off x="9400284" y="6414742"/>
            <a:ext cx="1980908" cy="276999"/>
          </a:xfrm>
          <a:prstGeom prst="rect">
            <a:avLst/>
          </a:prstGeom>
          <a:noFill/>
        </p:spPr>
        <p:txBody>
          <a:bodyPr wrap="square" rtlCol="0">
            <a:spAutoFit/>
          </a:bodyPr>
          <a:lstStyle/>
          <a:p>
            <a:r>
              <a:rPr lang="en-US" sz="1200" b="1" i="1" noProof="0" dirty="0">
                <a:solidFill>
                  <a:schemeClr val="bg1">
                    <a:lumMod val="50000"/>
                  </a:schemeClr>
                </a:solidFill>
              </a:rPr>
              <a:t>Recommended</a:t>
            </a:r>
          </a:p>
        </p:txBody>
      </p:sp>
      <p:sp>
        <p:nvSpPr>
          <p:cNvPr id="193" name="Oval 192">
            <a:extLst>
              <a:ext uri="{FF2B5EF4-FFF2-40B4-BE49-F238E27FC236}">
                <a16:creationId xmlns:a16="http://schemas.microsoft.com/office/drawing/2014/main" id="{36BC4174-3743-68EF-24E7-E1E2D0477CD6}"/>
              </a:ext>
            </a:extLst>
          </p:cNvPr>
          <p:cNvSpPr/>
          <p:nvPr/>
        </p:nvSpPr>
        <p:spPr>
          <a:xfrm>
            <a:off x="10628913" y="6387448"/>
            <a:ext cx="344614" cy="329687"/>
          </a:xfrm>
          <a:prstGeom prst="ellipse">
            <a:avLst/>
          </a:prstGeom>
          <a:solidFill>
            <a:schemeClr val="bg1"/>
          </a:solidFill>
          <a:ln>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94" name="TextBox 193">
            <a:extLst>
              <a:ext uri="{FF2B5EF4-FFF2-40B4-BE49-F238E27FC236}">
                <a16:creationId xmlns:a16="http://schemas.microsoft.com/office/drawing/2014/main" id="{A94DB83C-709D-31B0-C594-4B665E342F44}"/>
              </a:ext>
            </a:extLst>
          </p:cNvPr>
          <p:cNvSpPr txBox="1"/>
          <p:nvPr/>
        </p:nvSpPr>
        <p:spPr>
          <a:xfrm>
            <a:off x="10957315" y="6414742"/>
            <a:ext cx="1234685" cy="276999"/>
          </a:xfrm>
          <a:prstGeom prst="rect">
            <a:avLst/>
          </a:prstGeom>
          <a:noFill/>
        </p:spPr>
        <p:txBody>
          <a:bodyPr wrap="square" rtlCol="0">
            <a:spAutoFit/>
          </a:bodyPr>
          <a:lstStyle/>
          <a:p>
            <a:r>
              <a:rPr lang="en-US" sz="1200" b="1" i="1" noProof="0" dirty="0">
                <a:solidFill>
                  <a:schemeClr val="bg1">
                    <a:lumMod val="50000"/>
                  </a:schemeClr>
                </a:solidFill>
              </a:rPr>
              <a:t>Optional</a:t>
            </a:r>
          </a:p>
        </p:txBody>
      </p:sp>
      <p:sp>
        <p:nvSpPr>
          <p:cNvPr id="15" name="Slide Number Placeholder 5">
            <a:extLst>
              <a:ext uri="{FF2B5EF4-FFF2-40B4-BE49-F238E27FC236}">
                <a16:creationId xmlns:a16="http://schemas.microsoft.com/office/drawing/2014/main" id="{7CAB1751-C64D-FD9E-49A0-BED5735BCAE4}"/>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17</a:t>
            </a:fld>
            <a:endParaRPr lang="en-US" noProof="0" dirty="0">
              <a:latin typeface="+mj-lt"/>
            </a:endParaRPr>
          </a:p>
        </p:txBody>
      </p:sp>
      <p:sp>
        <p:nvSpPr>
          <p:cNvPr id="17" name="Rectangle: Folded Corner 16">
            <a:extLst>
              <a:ext uri="{FF2B5EF4-FFF2-40B4-BE49-F238E27FC236}">
                <a16:creationId xmlns:a16="http://schemas.microsoft.com/office/drawing/2014/main" id="{5FA6A473-0183-AC4B-D9F3-EA4FDD70BC7F}"/>
              </a:ext>
            </a:extLst>
          </p:cNvPr>
          <p:cNvSpPr/>
          <p:nvPr/>
        </p:nvSpPr>
        <p:spPr>
          <a:xfrm>
            <a:off x="5732445" y="3731693"/>
            <a:ext cx="1508254" cy="1760765"/>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A new Gavi policy, or funding window can trigger a reassessment of national priorities and  related funding opportunities. </a:t>
            </a:r>
            <a:r>
              <a:rPr lang="en-US" sz="1000" i="1" noProof="0" dirty="0">
                <a:solidFill>
                  <a:schemeClr val="tx1">
                    <a:lumMod val="50000"/>
                  </a:schemeClr>
                </a:solidFill>
              </a:rPr>
              <a:t>Example: GAVI removing the 80% coverage on Measles condition to access Measles-Rubella funding in 2025</a:t>
            </a:r>
          </a:p>
        </p:txBody>
      </p:sp>
      <p:sp>
        <p:nvSpPr>
          <p:cNvPr id="20" name="Rectangle: Folded Corner 19">
            <a:extLst>
              <a:ext uri="{FF2B5EF4-FFF2-40B4-BE49-F238E27FC236}">
                <a16:creationId xmlns:a16="http://schemas.microsoft.com/office/drawing/2014/main" id="{0F1AAEE7-6859-72DE-BB69-BD953052527A}"/>
              </a:ext>
            </a:extLst>
          </p:cNvPr>
          <p:cNvSpPr/>
          <p:nvPr/>
        </p:nvSpPr>
        <p:spPr>
          <a:xfrm>
            <a:off x="7966953" y="3229095"/>
            <a:ext cx="2990362" cy="812513"/>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When a new vaccine enters the market and/ or a new vaccine is prequalified, it offers a chance to review existing routine schedule and potentially introduce this new vaccine. </a:t>
            </a:r>
            <a:r>
              <a:rPr lang="en-US" sz="1000" i="1" noProof="0" dirty="0">
                <a:solidFill>
                  <a:schemeClr val="tx1">
                    <a:lumMod val="50000"/>
                  </a:schemeClr>
                </a:solidFill>
              </a:rPr>
              <a:t>Example: prequalification of Malaria vaccines in 2022-23</a:t>
            </a:r>
          </a:p>
        </p:txBody>
      </p:sp>
      <p:sp>
        <p:nvSpPr>
          <p:cNvPr id="23" name="Rectangle: Folded Corner 22">
            <a:extLst>
              <a:ext uri="{FF2B5EF4-FFF2-40B4-BE49-F238E27FC236}">
                <a16:creationId xmlns:a16="http://schemas.microsoft.com/office/drawing/2014/main" id="{465A9C76-0C36-A5BD-486A-D9E1ADB59EB2}"/>
              </a:ext>
            </a:extLst>
          </p:cNvPr>
          <p:cNvSpPr/>
          <p:nvPr/>
        </p:nvSpPr>
        <p:spPr>
          <a:xfrm>
            <a:off x="8306256" y="4439091"/>
            <a:ext cx="1991891" cy="1361235"/>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The availability of a new product—different, presentation, or manufacturer—can prompt evaluation of costs, logistics, and program suitability.</a:t>
            </a:r>
          </a:p>
          <a:p>
            <a:r>
              <a:rPr lang="en-US" sz="1000" i="1" noProof="0" dirty="0">
                <a:solidFill>
                  <a:schemeClr val="tx1">
                    <a:lumMod val="50000"/>
                  </a:schemeClr>
                </a:solidFill>
              </a:rPr>
              <a:t>Example: New HPV2 vaccine available </a:t>
            </a:r>
          </a:p>
        </p:txBody>
      </p:sp>
      <p:sp>
        <p:nvSpPr>
          <p:cNvPr id="25" name="Rectangle: Folded Corner 24">
            <a:extLst>
              <a:ext uri="{FF2B5EF4-FFF2-40B4-BE49-F238E27FC236}">
                <a16:creationId xmlns:a16="http://schemas.microsoft.com/office/drawing/2014/main" id="{77D2079A-4601-F208-E073-44B073EC8909}"/>
              </a:ext>
            </a:extLst>
          </p:cNvPr>
          <p:cNvSpPr/>
          <p:nvPr/>
        </p:nvSpPr>
        <p:spPr>
          <a:xfrm>
            <a:off x="2465481" y="3129814"/>
            <a:ext cx="2273942" cy="1428345"/>
          </a:xfrm>
          <a:prstGeom prst="foldedCorner">
            <a:avLst/>
          </a:prstGeom>
          <a:solidFill>
            <a:schemeClr val="bg1"/>
          </a:solidFill>
          <a:ln w="952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noProof="0" dirty="0">
                <a:solidFill>
                  <a:schemeClr val="tx1">
                    <a:lumMod val="50000"/>
                  </a:schemeClr>
                </a:solidFill>
              </a:rPr>
              <a:t>The release of a new SAGE position paper  or SAGE recommendation can prompt a review of national policy to ensure alignment with global recommendations and identify opportunities for vaccine optimization or prioritization. </a:t>
            </a:r>
            <a:r>
              <a:rPr lang="en-US" sz="1000" i="1" noProof="0" dirty="0">
                <a:solidFill>
                  <a:schemeClr val="tx1">
                    <a:lumMod val="50000"/>
                  </a:schemeClr>
                </a:solidFill>
              </a:rPr>
              <a:t>Example: SAGE concluded that 3-dose schedule of Hexavalent is adequate</a:t>
            </a:r>
          </a:p>
        </p:txBody>
      </p:sp>
      <p:sp>
        <p:nvSpPr>
          <p:cNvPr id="42" name="Rectangle 41">
            <a:extLst>
              <a:ext uri="{FF2B5EF4-FFF2-40B4-BE49-F238E27FC236}">
                <a16:creationId xmlns:a16="http://schemas.microsoft.com/office/drawing/2014/main" id="{E4937AD4-83C5-6C1C-B590-60251242F48D}"/>
              </a:ext>
            </a:extLst>
          </p:cNvPr>
          <p:cNvSpPr/>
          <p:nvPr/>
        </p:nvSpPr>
        <p:spPr>
          <a:xfrm>
            <a:off x="-9524" y="1154058"/>
            <a:ext cx="12139750" cy="1454965"/>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4053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883D0-23EA-BE7C-A585-5C81B8624545}"/>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8181A125-CDBA-ECDE-378F-35BA9C12C639}"/>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9CE00D0D-EDBD-9315-B540-2259F0776D43}"/>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F8BAE2B1-D46A-A570-A8D1-8A3C13D39F15}"/>
              </a:ext>
            </a:extLst>
          </p:cNvPr>
          <p:cNvSpPr/>
          <p:nvPr/>
        </p:nvSpPr>
        <p:spPr>
          <a:xfrm>
            <a:off x="2178943" y="13763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Why: rationale and purpose</a:t>
            </a:r>
          </a:p>
        </p:txBody>
      </p:sp>
      <p:sp>
        <p:nvSpPr>
          <p:cNvPr id="2" name="Rounded Rectangle 40">
            <a:extLst>
              <a:ext uri="{FF2B5EF4-FFF2-40B4-BE49-F238E27FC236}">
                <a16:creationId xmlns:a16="http://schemas.microsoft.com/office/drawing/2014/main" id="{BF6C23B3-1345-DB09-0BA1-6D9FE0A7F635}"/>
              </a:ext>
            </a:extLst>
          </p:cNvPr>
          <p:cNvSpPr/>
          <p:nvPr/>
        </p:nvSpPr>
        <p:spPr>
          <a:xfrm>
            <a:off x="2178943" y="206484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What: core concepts and benefits</a:t>
            </a:r>
          </a:p>
        </p:txBody>
      </p:sp>
      <p:sp>
        <p:nvSpPr>
          <p:cNvPr id="4" name="Rounded Rectangle 40">
            <a:extLst>
              <a:ext uri="{FF2B5EF4-FFF2-40B4-BE49-F238E27FC236}">
                <a16:creationId xmlns:a16="http://schemas.microsoft.com/office/drawing/2014/main" id="{083DB084-8EB8-E77D-1197-B2DD00720152}"/>
              </a:ext>
            </a:extLst>
          </p:cNvPr>
          <p:cNvSpPr/>
          <p:nvPr/>
        </p:nvSpPr>
        <p:spPr>
          <a:xfrm>
            <a:off x="2178943" y="27726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When: triggers for action</a:t>
            </a:r>
          </a:p>
        </p:txBody>
      </p:sp>
      <p:sp>
        <p:nvSpPr>
          <p:cNvPr id="8" name="Rounded Rectangle 40">
            <a:extLst>
              <a:ext uri="{FF2B5EF4-FFF2-40B4-BE49-F238E27FC236}">
                <a16:creationId xmlns:a16="http://schemas.microsoft.com/office/drawing/2014/main" id="{DA9EEC24-4A60-BC1D-33B8-18CEA14D27E4}"/>
              </a:ext>
            </a:extLst>
          </p:cNvPr>
          <p:cNvSpPr/>
          <p:nvPr/>
        </p:nvSpPr>
        <p:spPr>
          <a:xfrm>
            <a:off x="2178943" y="3480476"/>
            <a:ext cx="7411451" cy="58744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How: principles and process</a:t>
            </a:r>
          </a:p>
        </p:txBody>
      </p:sp>
      <p:sp>
        <p:nvSpPr>
          <p:cNvPr id="7" name="Oval 6">
            <a:extLst>
              <a:ext uri="{FF2B5EF4-FFF2-40B4-BE49-F238E27FC236}">
                <a16:creationId xmlns:a16="http://schemas.microsoft.com/office/drawing/2014/main" id="{99505C9D-5248-D108-AD10-685AF5F3AA72}"/>
              </a:ext>
            </a:extLst>
          </p:cNvPr>
          <p:cNvSpPr/>
          <p:nvPr/>
        </p:nvSpPr>
        <p:spPr>
          <a:xfrm>
            <a:off x="2381464" y="151852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0BFEC615-653F-C7F2-8BDD-97AEA401721B}"/>
              </a:ext>
            </a:extLst>
          </p:cNvPr>
          <p:cNvSpPr/>
          <p:nvPr/>
        </p:nvSpPr>
        <p:spPr>
          <a:xfrm>
            <a:off x="2381464" y="2235668"/>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464421C3-9187-BDE4-A08C-6E3FA898D391}"/>
              </a:ext>
            </a:extLst>
          </p:cNvPr>
          <p:cNvSpPr/>
          <p:nvPr/>
        </p:nvSpPr>
        <p:spPr>
          <a:xfrm>
            <a:off x="2381464" y="293335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9" name="Oval 8">
            <a:extLst>
              <a:ext uri="{FF2B5EF4-FFF2-40B4-BE49-F238E27FC236}">
                <a16:creationId xmlns:a16="http://schemas.microsoft.com/office/drawing/2014/main" id="{B5772AD0-2BDA-EBCE-5084-9949E3DD1616}"/>
              </a:ext>
            </a:extLst>
          </p:cNvPr>
          <p:cNvSpPr/>
          <p:nvPr/>
        </p:nvSpPr>
        <p:spPr>
          <a:xfrm>
            <a:off x="2381464" y="3631042"/>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4" name="Rounded Rectangle 40">
            <a:extLst>
              <a:ext uri="{FF2B5EF4-FFF2-40B4-BE49-F238E27FC236}">
                <a16:creationId xmlns:a16="http://schemas.microsoft.com/office/drawing/2014/main" id="{5CACA429-7F9F-D260-65EC-B15516FCA53C}"/>
              </a:ext>
            </a:extLst>
          </p:cNvPr>
          <p:cNvSpPr/>
          <p:nvPr/>
        </p:nvSpPr>
        <p:spPr>
          <a:xfrm>
            <a:off x="2178943" y="4188290"/>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1: focus on prioritization</a:t>
            </a:r>
          </a:p>
        </p:txBody>
      </p:sp>
      <p:sp>
        <p:nvSpPr>
          <p:cNvPr id="15" name="Oval 14">
            <a:extLst>
              <a:ext uri="{FF2B5EF4-FFF2-40B4-BE49-F238E27FC236}">
                <a16:creationId xmlns:a16="http://schemas.microsoft.com/office/drawing/2014/main" id="{9AD9437A-3834-1FDC-C4D3-03BFBC2CE6F7}"/>
              </a:ext>
            </a:extLst>
          </p:cNvPr>
          <p:cNvSpPr/>
          <p:nvPr/>
        </p:nvSpPr>
        <p:spPr>
          <a:xfrm>
            <a:off x="2381464" y="4338856"/>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5</a:t>
            </a:r>
          </a:p>
        </p:txBody>
      </p:sp>
      <p:sp>
        <p:nvSpPr>
          <p:cNvPr id="16" name="Rounded Rectangle 40">
            <a:extLst>
              <a:ext uri="{FF2B5EF4-FFF2-40B4-BE49-F238E27FC236}">
                <a16:creationId xmlns:a16="http://schemas.microsoft.com/office/drawing/2014/main" id="{D16B4F5E-7452-8F50-9B0F-690013681690}"/>
              </a:ext>
            </a:extLst>
          </p:cNvPr>
          <p:cNvSpPr/>
          <p:nvPr/>
        </p:nvSpPr>
        <p:spPr>
          <a:xfrm>
            <a:off x="2178943" y="4896104"/>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2: focus on optimization</a:t>
            </a:r>
          </a:p>
        </p:txBody>
      </p:sp>
      <p:sp>
        <p:nvSpPr>
          <p:cNvPr id="17" name="Oval 16">
            <a:extLst>
              <a:ext uri="{FF2B5EF4-FFF2-40B4-BE49-F238E27FC236}">
                <a16:creationId xmlns:a16="http://schemas.microsoft.com/office/drawing/2014/main" id="{D0790D0F-3D38-75C6-5424-BFAB4C1D0498}"/>
              </a:ext>
            </a:extLst>
          </p:cNvPr>
          <p:cNvSpPr/>
          <p:nvPr/>
        </p:nvSpPr>
        <p:spPr>
          <a:xfrm>
            <a:off x="2381464" y="5046669"/>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6</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9" name="Rounded Rectangle 40">
            <a:extLst>
              <a:ext uri="{FF2B5EF4-FFF2-40B4-BE49-F238E27FC236}">
                <a16:creationId xmlns:a16="http://schemas.microsoft.com/office/drawing/2014/main" id="{18545DAA-A1A2-E2AF-D42C-8278B9DE4555}"/>
              </a:ext>
            </a:extLst>
          </p:cNvPr>
          <p:cNvSpPr/>
          <p:nvPr/>
        </p:nvSpPr>
        <p:spPr>
          <a:xfrm>
            <a:off x="2178943" y="560391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3: doing prioritization and optimization</a:t>
            </a:r>
          </a:p>
        </p:txBody>
      </p:sp>
      <p:sp>
        <p:nvSpPr>
          <p:cNvPr id="20" name="Oval 19">
            <a:extLst>
              <a:ext uri="{FF2B5EF4-FFF2-40B4-BE49-F238E27FC236}">
                <a16:creationId xmlns:a16="http://schemas.microsoft.com/office/drawing/2014/main" id="{0326F298-92ED-6830-6F88-FD4E492D4A60}"/>
              </a:ext>
            </a:extLst>
          </p:cNvPr>
          <p:cNvSpPr/>
          <p:nvPr/>
        </p:nvSpPr>
        <p:spPr>
          <a:xfrm>
            <a:off x="2381464" y="5754483"/>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7</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Tree>
    <p:extLst>
      <p:ext uri="{BB962C8B-B14F-4D97-AF65-F5344CB8AC3E}">
        <p14:creationId xmlns:p14="http://schemas.microsoft.com/office/powerpoint/2010/main" val="127998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F9E4D-F82F-C75D-A4B9-781AFDB06431}"/>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C2F40863-4684-489A-71D6-CC90418469C7}"/>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D221E26B-6F76-1E5D-0FF4-CDB318312719}"/>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NITAGs and EPIs need to work together to deliver on-point prioritization and optimization recommendations</a:t>
            </a:r>
          </a:p>
        </p:txBody>
      </p:sp>
      <p:graphicFrame>
        <p:nvGraphicFramePr>
          <p:cNvPr id="2" name="Table 1">
            <a:extLst>
              <a:ext uri="{FF2B5EF4-FFF2-40B4-BE49-F238E27FC236}">
                <a16:creationId xmlns:a16="http://schemas.microsoft.com/office/drawing/2014/main" id="{A0921E3F-29AF-93B3-E1D7-1EB44428B4E6}"/>
              </a:ext>
            </a:extLst>
          </p:cNvPr>
          <p:cNvGraphicFramePr>
            <a:graphicFrameLocks noGrp="1"/>
          </p:cNvGraphicFramePr>
          <p:nvPr>
            <p:extLst>
              <p:ext uri="{D42A27DB-BD31-4B8C-83A1-F6EECF244321}">
                <p14:modId xmlns:p14="http://schemas.microsoft.com/office/powerpoint/2010/main" val="3000706957"/>
              </p:ext>
            </p:extLst>
          </p:nvPr>
        </p:nvGraphicFramePr>
        <p:xfrm>
          <a:off x="739521" y="1606660"/>
          <a:ext cx="10712959" cy="4570525"/>
        </p:xfrm>
        <a:graphic>
          <a:graphicData uri="http://schemas.openxmlformats.org/drawingml/2006/table">
            <a:tbl>
              <a:tblPr firstRow="1" bandRow="1">
                <a:tableStyleId>{93296810-A885-4BE3-A3E7-6D5BEEA58F35}</a:tableStyleId>
              </a:tblPr>
              <a:tblGrid>
                <a:gridCol w="583441">
                  <a:extLst>
                    <a:ext uri="{9D8B030D-6E8A-4147-A177-3AD203B41FA5}">
                      <a16:colId xmlns:a16="http://schemas.microsoft.com/office/drawing/2014/main" val="1175433729"/>
                    </a:ext>
                  </a:extLst>
                </a:gridCol>
                <a:gridCol w="5064759">
                  <a:extLst>
                    <a:ext uri="{9D8B030D-6E8A-4147-A177-3AD203B41FA5}">
                      <a16:colId xmlns:a16="http://schemas.microsoft.com/office/drawing/2014/main" val="2229073424"/>
                    </a:ext>
                  </a:extLst>
                </a:gridCol>
                <a:gridCol w="5064759">
                  <a:extLst>
                    <a:ext uri="{9D8B030D-6E8A-4147-A177-3AD203B41FA5}">
                      <a16:colId xmlns:a16="http://schemas.microsoft.com/office/drawing/2014/main" val="3701128572"/>
                    </a:ext>
                  </a:extLst>
                </a:gridCol>
              </a:tblGrid>
              <a:tr h="501445">
                <a:tc>
                  <a:txBody>
                    <a:bodyPr/>
                    <a:lstStyle/>
                    <a:p>
                      <a:pPr algn="ctr"/>
                      <a:endParaRPr lang="en-US" sz="2400" noProof="0" dirty="0">
                        <a:solidFill>
                          <a:schemeClr val="bg1"/>
                        </a:solidFill>
                      </a:endParaRPr>
                    </a:p>
                  </a:txBody>
                  <a:tcPr marL="102017" marR="10201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n-US" sz="2400" noProof="0" dirty="0">
                          <a:solidFill>
                            <a:schemeClr val="bg1"/>
                          </a:solidFill>
                        </a:rPr>
                        <a:t>EPI</a:t>
                      </a:r>
                    </a:p>
                  </a:txBody>
                  <a:tcPr marL="102017" marR="10201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n-US" sz="2400" noProof="0" dirty="0">
                          <a:solidFill>
                            <a:schemeClr val="bg1"/>
                          </a:solidFill>
                        </a:rPr>
                        <a:t>NITAG</a:t>
                      </a:r>
                    </a:p>
                  </a:txBody>
                  <a:tcPr marL="102017" marR="10201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695718510"/>
                  </a:ext>
                </a:extLst>
              </a:tr>
              <a:tr h="208378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solidFill>
                            <a:schemeClr val="tx1">
                              <a:lumMod val="50000"/>
                            </a:schemeClr>
                          </a:solidFill>
                        </a:rPr>
                        <a:t>In general</a:t>
                      </a:r>
                    </a:p>
                  </a:txBody>
                  <a:tcPr marL="102017" marR="102017" vert="vert270">
                    <a:lnT w="38100" cmpd="sng">
                      <a:noFill/>
                    </a:lnT>
                    <a:lnB w="12700" cmpd="sng">
                      <a:noFill/>
                    </a:lnB>
                  </a:tcPr>
                </a:tc>
                <a:tc>
                  <a:txBody>
                    <a:bodyPr/>
                    <a:lstStyle/>
                    <a:p>
                      <a:pPr marL="285750" indent="-285750">
                        <a:spcBef>
                          <a:spcPts val="600"/>
                        </a:spcBef>
                        <a:buFont typeface="Arial" panose="020B0604020202020204" pitchFamily="34" charset="0"/>
                        <a:buChar char="•"/>
                      </a:pPr>
                      <a:r>
                        <a:rPr lang="en-US" sz="1400" b="0" noProof="0" dirty="0">
                          <a:solidFill>
                            <a:schemeClr val="tx1">
                              <a:lumMod val="50000"/>
                            </a:schemeClr>
                          </a:solidFill>
                        </a:rPr>
                        <a:t>Assess program performance (coverage, equity, CCE, HR, parent satisfaction, vaccination hesitancy)</a:t>
                      </a:r>
                    </a:p>
                    <a:p>
                      <a:pPr marL="285750" indent="-285750">
                        <a:spcBef>
                          <a:spcPts val="600"/>
                        </a:spcBef>
                        <a:buFont typeface="Arial" panose="020B0604020202020204" pitchFamily="34" charset="0"/>
                        <a:buChar char="•"/>
                      </a:pPr>
                      <a:r>
                        <a:rPr lang="en-US" sz="1400" b="0" noProof="0" dirty="0">
                          <a:solidFill>
                            <a:schemeClr val="tx1">
                              <a:lumMod val="50000"/>
                            </a:schemeClr>
                          </a:solidFill>
                        </a:rPr>
                        <a:t>Plan and implement immunization strategies and service delivery</a:t>
                      </a:r>
                    </a:p>
                    <a:p>
                      <a:pPr marL="285750" indent="-285750">
                        <a:spcBef>
                          <a:spcPts val="600"/>
                        </a:spcBef>
                        <a:buFont typeface="Arial" panose="020B0604020202020204" pitchFamily="34" charset="0"/>
                        <a:buChar char="•"/>
                      </a:pPr>
                      <a:r>
                        <a:rPr lang="en-US" sz="1400" b="0" noProof="0" dirty="0">
                          <a:solidFill>
                            <a:schemeClr val="tx1">
                              <a:lumMod val="50000"/>
                            </a:schemeClr>
                          </a:solidFill>
                        </a:rPr>
                        <a:t>Allocate and optimize resources within national plans and budgets</a:t>
                      </a:r>
                    </a:p>
                    <a:p>
                      <a:pPr marL="285750" indent="-285750">
                        <a:spcBef>
                          <a:spcPts val="600"/>
                        </a:spcBef>
                        <a:buFont typeface="Arial" panose="020B0604020202020204" pitchFamily="34" charset="0"/>
                        <a:buChar char="•"/>
                      </a:pPr>
                      <a:r>
                        <a:rPr lang="en-US" sz="1400" b="0" noProof="0" dirty="0">
                          <a:solidFill>
                            <a:schemeClr val="tx1">
                              <a:lumMod val="50000"/>
                            </a:schemeClr>
                          </a:solidFill>
                        </a:rPr>
                        <a:t>Set operational priorities (campaigns, logistics, outreach)</a:t>
                      </a:r>
                    </a:p>
                    <a:p>
                      <a:pPr marL="285750" indent="-285750">
                        <a:spcBef>
                          <a:spcPts val="600"/>
                        </a:spcBef>
                        <a:buFont typeface="Arial" panose="020B0604020202020204" pitchFamily="34" charset="0"/>
                        <a:buChar char="•"/>
                      </a:pPr>
                      <a:r>
                        <a:rPr lang="en-US" sz="1400" b="0" noProof="0" dirty="0">
                          <a:solidFill>
                            <a:schemeClr val="tx1">
                              <a:lumMod val="50000"/>
                            </a:schemeClr>
                          </a:solidFill>
                        </a:rPr>
                        <a:t>Communicate with immunization stakeholders</a:t>
                      </a:r>
                    </a:p>
                  </a:txBody>
                  <a:tcPr marL="102017" marR="102017">
                    <a:lnT w="38100" cmpd="sng">
                      <a:noFill/>
                    </a:lnT>
                    <a:lnB w="12700" cmpd="sng">
                      <a:noFill/>
                    </a:lnB>
                  </a:tcPr>
                </a:tc>
                <a:tc>
                  <a:txBody>
                    <a:bodyPr/>
                    <a:lstStyle/>
                    <a:p>
                      <a:pPr marL="285750" indent="-285750">
                        <a:spcBef>
                          <a:spcPts val="600"/>
                        </a:spcBef>
                        <a:buFont typeface="Arial" panose="020B0604020202020204" pitchFamily="34" charset="0"/>
                        <a:buChar char="•"/>
                      </a:pPr>
                      <a:r>
                        <a:rPr lang="en-US" sz="1400" b="0" noProof="0" dirty="0">
                          <a:solidFill>
                            <a:schemeClr val="tx1">
                              <a:lumMod val="50000"/>
                            </a:schemeClr>
                          </a:solidFill>
                        </a:rPr>
                        <a:t>Review evidence and data (burden of disease, cost-effectiveness, safety)</a:t>
                      </a:r>
                    </a:p>
                    <a:p>
                      <a:pPr marL="285750" indent="-285750">
                        <a:spcBef>
                          <a:spcPts val="600"/>
                        </a:spcBef>
                        <a:buFont typeface="Arial" panose="020B0604020202020204" pitchFamily="34" charset="0"/>
                        <a:buChar char="•"/>
                      </a:pPr>
                      <a:r>
                        <a:rPr lang="en-US" sz="1400" b="0" noProof="0" dirty="0">
                          <a:solidFill>
                            <a:schemeClr val="tx1">
                              <a:lumMod val="50000"/>
                            </a:schemeClr>
                          </a:solidFill>
                        </a:rPr>
                        <a:t>Develop and recommend policies for vaccine introduction and use</a:t>
                      </a:r>
                    </a:p>
                    <a:p>
                      <a:pPr marL="285750" indent="-285750">
                        <a:spcBef>
                          <a:spcPts val="600"/>
                        </a:spcBef>
                        <a:buFont typeface="Arial" panose="020B0604020202020204" pitchFamily="34" charset="0"/>
                        <a:buChar char="•"/>
                      </a:pPr>
                      <a:r>
                        <a:rPr lang="en-US" sz="1400" b="0" noProof="0" dirty="0">
                          <a:solidFill>
                            <a:schemeClr val="tx1">
                              <a:lumMod val="50000"/>
                            </a:schemeClr>
                          </a:solidFill>
                        </a:rPr>
                        <a:t>Formulate independent, transparent recommendations to MoH and EPI</a:t>
                      </a:r>
                    </a:p>
                  </a:txBody>
                  <a:tcPr marL="102017" marR="102017">
                    <a:lnT w="38100" cmpd="sng">
                      <a:noFill/>
                    </a:lnT>
                    <a:lnB w="12700" cmpd="sng">
                      <a:noFill/>
                    </a:lnB>
                  </a:tcPr>
                </a:tc>
                <a:extLst>
                  <a:ext uri="{0D108BD9-81ED-4DB2-BD59-A6C34878D82A}">
                    <a16:rowId xmlns:a16="http://schemas.microsoft.com/office/drawing/2014/main" val="1764877519"/>
                  </a:ext>
                </a:extLst>
              </a:tr>
              <a:tr h="179997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noProof="0" dirty="0">
                          <a:solidFill>
                            <a:schemeClr val="tx1">
                              <a:lumMod val="50000"/>
                            </a:schemeClr>
                          </a:solidFill>
                        </a:rPr>
                        <a:t>Prioritization / optimization</a:t>
                      </a:r>
                    </a:p>
                  </a:txBody>
                  <a:tcPr marL="102017" marR="102017" vert="vert270">
                    <a:lnT w="38100" cmpd="sng">
                      <a:noFill/>
                    </a:lnT>
                    <a:solidFill>
                      <a:schemeClr val="bg1">
                        <a:lumMod val="95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noProof="0" dirty="0">
                          <a:solidFill>
                            <a:schemeClr val="tx1">
                              <a:lumMod val="50000"/>
                            </a:schemeClr>
                          </a:solidFill>
                        </a:rPr>
                        <a:t>Act as NITAG secretariat</a:t>
                      </a:r>
                    </a:p>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noProof="0" dirty="0">
                          <a:solidFill>
                            <a:schemeClr val="tx1">
                              <a:lumMod val="50000"/>
                            </a:schemeClr>
                          </a:solidFill>
                        </a:rPr>
                        <a:t>Help with workshops and logistics</a:t>
                      </a:r>
                    </a:p>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noProof="0" dirty="0">
                          <a:solidFill>
                            <a:schemeClr val="tx1">
                              <a:lumMod val="50000"/>
                            </a:schemeClr>
                          </a:solidFill>
                        </a:rPr>
                        <a:t>Lead data collection</a:t>
                      </a:r>
                    </a:p>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noProof="0" dirty="0">
                          <a:solidFill>
                            <a:schemeClr val="tx1">
                              <a:lumMod val="50000"/>
                            </a:schemeClr>
                          </a:solidFill>
                        </a:rPr>
                        <a:t>Share programmatic constraints and uncertainties (including budget impact analysis)</a:t>
                      </a:r>
                    </a:p>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noProof="0" dirty="0">
                          <a:solidFill>
                            <a:schemeClr val="tx1">
                              <a:lumMod val="50000"/>
                            </a:schemeClr>
                          </a:solidFill>
                        </a:rPr>
                        <a:t>Draft documents</a:t>
                      </a:r>
                    </a:p>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endParaRPr lang="en-US" noProof="0" dirty="0">
                        <a:solidFill>
                          <a:schemeClr val="tx1">
                            <a:lumMod val="50000"/>
                          </a:schemeClr>
                        </a:solidFill>
                      </a:endParaRPr>
                    </a:p>
                  </a:txBody>
                  <a:tcPr marL="102017" marR="102017">
                    <a:lnT w="38100" cmpd="sng">
                      <a:noFill/>
                    </a:lnT>
                    <a:solidFill>
                      <a:schemeClr val="bg1">
                        <a:lumMod val="95000"/>
                      </a:schemeClr>
                    </a:solidFill>
                  </a:tcPr>
                </a:tc>
                <a:tc>
                  <a:txBody>
                    <a:bodyPr/>
                    <a:lstStyle/>
                    <a:p>
                      <a:pPr marL="285750" indent="-285750">
                        <a:spcBef>
                          <a:spcPts val="600"/>
                        </a:spcBef>
                        <a:buFont typeface="Arial" panose="020B0604020202020204" pitchFamily="34" charset="0"/>
                        <a:buChar char="•"/>
                      </a:pPr>
                      <a:r>
                        <a:rPr lang="en-US" sz="1400" b="0" noProof="0" dirty="0">
                          <a:solidFill>
                            <a:schemeClr val="tx1">
                              <a:lumMod val="50000"/>
                            </a:schemeClr>
                          </a:solidFill>
                        </a:rPr>
                        <a:t>Support data collection</a:t>
                      </a:r>
                    </a:p>
                    <a:p>
                      <a:pPr marL="285750" indent="-285750">
                        <a:spcBef>
                          <a:spcPts val="600"/>
                        </a:spcBef>
                        <a:buFont typeface="Arial" panose="020B0604020202020204" pitchFamily="34" charset="0"/>
                        <a:buChar char="•"/>
                      </a:pPr>
                      <a:r>
                        <a:rPr lang="en-US" sz="1400" b="0" noProof="0" dirty="0">
                          <a:solidFill>
                            <a:schemeClr val="tx1">
                              <a:lumMod val="50000"/>
                            </a:schemeClr>
                          </a:solidFill>
                        </a:rPr>
                        <a:t>Facilitate workshops</a:t>
                      </a:r>
                    </a:p>
                    <a:p>
                      <a:pPr marL="285750" indent="-285750">
                        <a:spcBef>
                          <a:spcPts val="600"/>
                        </a:spcBef>
                        <a:buFont typeface="Arial" panose="020B0604020202020204" pitchFamily="34" charset="0"/>
                        <a:buChar char="•"/>
                      </a:pPr>
                      <a:r>
                        <a:rPr lang="en-US" sz="1400" b="0" noProof="0" dirty="0">
                          <a:solidFill>
                            <a:schemeClr val="tx1">
                              <a:lumMod val="50000"/>
                            </a:schemeClr>
                          </a:solidFill>
                        </a:rPr>
                        <a:t>Prioritize options and propose sequencing</a:t>
                      </a:r>
                    </a:p>
                    <a:p>
                      <a:pPr marL="285750" indent="-285750">
                        <a:spcBef>
                          <a:spcPts val="600"/>
                        </a:spcBef>
                        <a:buFont typeface="Arial" panose="020B0604020202020204" pitchFamily="34" charset="0"/>
                        <a:buChar char="•"/>
                      </a:pPr>
                      <a:r>
                        <a:rPr lang="en-US" sz="1400" b="0" noProof="0" dirty="0">
                          <a:solidFill>
                            <a:schemeClr val="tx1">
                              <a:lumMod val="50000"/>
                            </a:schemeClr>
                          </a:solidFill>
                        </a:rPr>
                        <a:t>Review and finalize documents</a:t>
                      </a:r>
                    </a:p>
                    <a:p>
                      <a:pPr marL="285750" indent="-285750">
                        <a:spcBef>
                          <a:spcPts val="600"/>
                        </a:spcBef>
                        <a:buFont typeface="Arial" panose="020B0604020202020204" pitchFamily="34" charset="0"/>
                        <a:buChar char="•"/>
                      </a:pPr>
                      <a:endParaRPr lang="en-US" sz="1400" b="0" noProof="0" dirty="0">
                        <a:solidFill>
                          <a:schemeClr val="tx1">
                            <a:lumMod val="50000"/>
                          </a:schemeClr>
                        </a:solidFill>
                      </a:endParaRPr>
                    </a:p>
                  </a:txBody>
                  <a:tcPr marL="102017" marR="102017">
                    <a:lnT w="38100" cmpd="sng">
                      <a:noFill/>
                    </a:lnT>
                    <a:solidFill>
                      <a:schemeClr val="bg1">
                        <a:lumMod val="95000"/>
                      </a:schemeClr>
                    </a:solidFill>
                  </a:tcPr>
                </a:tc>
                <a:extLst>
                  <a:ext uri="{0D108BD9-81ED-4DB2-BD59-A6C34878D82A}">
                    <a16:rowId xmlns:a16="http://schemas.microsoft.com/office/drawing/2014/main" val="1620935080"/>
                  </a:ext>
                </a:extLst>
              </a:tr>
            </a:tbl>
          </a:graphicData>
        </a:graphic>
      </p:graphicFrame>
      <p:pic>
        <p:nvPicPr>
          <p:cNvPr id="10" name="Graphic 9" descr="Handshake with solid fill">
            <a:extLst>
              <a:ext uri="{FF2B5EF4-FFF2-40B4-BE49-F238E27FC236}">
                <a16:creationId xmlns:a16="http://schemas.microsoft.com/office/drawing/2014/main" id="{AE237342-6317-3909-BE1B-9161CD4F5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6277" y="1425046"/>
            <a:ext cx="831273" cy="831273"/>
          </a:xfrm>
          <a:prstGeom prst="rect">
            <a:avLst/>
          </a:prstGeom>
        </p:spPr>
      </p:pic>
      <p:sp>
        <p:nvSpPr>
          <p:cNvPr id="5" name="Slide Number Placeholder 5">
            <a:extLst>
              <a:ext uri="{FF2B5EF4-FFF2-40B4-BE49-F238E27FC236}">
                <a16:creationId xmlns:a16="http://schemas.microsoft.com/office/drawing/2014/main" id="{B4C13077-DC15-A376-33B1-BF027D1F369C}"/>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19</a:t>
            </a:fld>
            <a:endParaRPr lang="en-US" noProof="0" dirty="0">
              <a:latin typeface="+mj-lt"/>
            </a:endParaRPr>
          </a:p>
        </p:txBody>
      </p:sp>
      <p:sp>
        <p:nvSpPr>
          <p:cNvPr id="9" name="Rectangle 8">
            <a:extLst>
              <a:ext uri="{FF2B5EF4-FFF2-40B4-BE49-F238E27FC236}">
                <a16:creationId xmlns:a16="http://schemas.microsoft.com/office/drawing/2014/main" id="{410029CD-6813-47E3-BF26-3D13227585A8}"/>
              </a:ext>
            </a:extLst>
          </p:cNvPr>
          <p:cNvSpPr/>
          <p:nvPr/>
        </p:nvSpPr>
        <p:spPr>
          <a:xfrm>
            <a:off x="739521" y="5991869"/>
            <a:ext cx="10712958" cy="524700"/>
          </a:xfrm>
          <a:prstGeom prst="rect">
            <a:avLst/>
          </a:prstGeom>
          <a:solidFill>
            <a:srgbClr val="87AE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noProof="0" dirty="0"/>
              <a:t>TECHNICAL ASSISTANCE</a:t>
            </a:r>
          </a:p>
        </p:txBody>
      </p:sp>
      <p:sp>
        <p:nvSpPr>
          <p:cNvPr id="11" name="Isosceles Triangle 10">
            <a:extLst>
              <a:ext uri="{FF2B5EF4-FFF2-40B4-BE49-F238E27FC236}">
                <a16:creationId xmlns:a16="http://schemas.microsoft.com/office/drawing/2014/main" id="{E558D383-40E6-E1E4-32DA-B3481970A2A0}"/>
              </a:ext>
            </a:extLst>
          </p:cNvPr>
          <p:cNvSpPr/>
          <p:nvPr/>
        </p:nvSpPr>
        <p:spPr>
          <a:xfrm>
            <a:off x="1439694" y="6118329"/>
            <a:ext cx="262646" cy="24319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Isosceles Triangle 11">
            <a:extLst>
              <a:ext uri="{FF2B5EF4-FFF2-40B4-BE49-F238E27FC236}">
                <a16:creationId xmlns:a16="http://schemas.microsoft.com/office/drawing/2014/main" id="{5A086BBE-F8F3-C5F6-A582-EE691B204126}"/>
              </a:ext>
            </a:extLst>
          </p:cNvPr>
          <p:cNvSpPr/>
          <p:nvPr/>
        </p:nvSpPr>
        <p:spPr>
          <a:xfrm>
            <a:off x="1940669" y="6118329"/>
            <a:ext cx="262646" cy="24319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Isosceles Triangle 13">
            <a:extLst>
              <a:ext uri="{FF2B5EF4-FFF2-40B4-BE49-F238E27FC236}">
                <a16:creationId xmlns:a16="http://schemas.microsoft.com/office/drawing/2014/main" id="{AEA43333-A038-F121-FB2B-25C5AE325769}"/>
              </a:ext>
            </a:extLst>
          </p:cNvPr>
          <p:cNvSpPr/>
          <p:nvPr/>
        </p:nvSpPr>
        <p:spPr>
          <a:xfrm>
            <a:off x="2441643" y="6118329"/>
            <a:ext cx="262646" cy="24319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Isosceles Triangle 14">
            <a:extLst>
              <a:ext uri="{FF2B5EF4-FFF2-40B4-BE49-F238E27FC236}">
                <a16:creationId xmlns:a16="http://schemas.microsoft.com/office/drawing/2014/main" id="{70DD3E23-ACE4-8282-3F35-CDE1B04321FC}"/>
              </a:ext>
            </a:extLst>
          </p:cNvPr>
          <p:cNvSpPr/>
          <p:nvPr/>
        </p:nvSpPr>
        <p:spPr>
          <a:xfrm>
            <a:off x="9824937" y="6118329"/>
            <a:ext cx="262646" cy="24319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Isosceles Triangle 15">
            <a:extLst>
              <a:ext uri="{FF2B5EF4-FFF2-40B4-BE49-F238E27FC236}">
                <a16:creationId xmlns:a16="http://schemas.microsoft.com/office/drawing/2014/main" id="{5B236448-737D-5634-E629-63ECF7C14BA5}"/>
              </a:ext>
            </a:extLst>
          </p:cNvPr>
          <p:cNvSpPr/>
          <p:nvPr/>
        </p:nvSpPr>
        <p:spPr>
          <a:xfrm>
            <a:off x="10325912" y="6118329"/>
            <a:ext cx="262646" cy="24319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Isosceles Triangle 16">
            <a:extLst>
              <a:ext uri="{FF2B5EF4-FFF2-40B4-BE49-F238E27FC236}">
                <a16:creationId xmlns:a16="http://schemas.microsoft.com/office/drawing/2014/main" id="{CD9CEC7C-987E-EAE9-6063-99E8E8AA5F5C}"/>
              </a:ext>
            </a:extLst>
          </p:cNvPr>
          <p:cNvSpPr/>
          <p:nvPr/>
        </p:nvSpPr>
        <p:spPr>
          <a:xfrm>
            <a:off x="10826886" y="6118329"/>
            <a:ext cx="262646" cy="24319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2465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31E1-927D-800E-D3DE-4308363606E9}"/>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D99EE0E6-9B1E-9DB4-5848-DFB245DA67D8}"/>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1CCADD32-4C54-1C33-B90A-7A79E33E63E3}"/>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Executive summary</a:t>
            </a:r>
          </a:p>
        </p:txBody>
      </p:sp>
      <p:sp>
        <p:nvSpPr>
          <p:cNvPr id="3" name="Slide Number Placeholder 5">
            <a:extLst>
              <a:ext uri="{FF2B5EF4-FFF2-40B4-BE49-F238E27FC236}">
                <a16:creationId xmlns:a16="http://schemas.microsoft.com/office/drawing/2014/main" id="{17681B43-5BC2-FA84-314B-322C8E959452}"/>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2</a:t>
            </a:fld>
            <a:endParaRPr lang="en-US" noProof="0" dirty="0">
              <a:latin typeface="+mj-lt"/>
            </a:endParaRPr>
          </a:p>
        </p:txBody>
      </p:sp>
      <p:sp>
        <p:nvSpPr>
          <p:cNvPr id="4" name="Rectangle 3">
            <a:extLst>
              <a:ext uri="{FF2B5EF4-FFF2-40B4-BE49-F238E27FC236}">
                <a16:creationId xmlns:a16="http://schemas.microsoft.com/office/drawing/2014/main" id="{4E133282-830B-F551-FB12-2EBE1527B342}"/>
              </a:ext>
            </a:extLst>
          </p:cNvPr>
          <p:cNvSpPr/>
          <p:nvPr/>
        </p:nvSpPr>
        <p:spPr>
          <a:xfrm>
            <a:off x="651754" y="1215956"/>
            <a:ext cx="10645576" cy="512647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300"/>
              </a:spcBef>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The rapid expansion of vaccine options, combined with declining global and domestic funding for immunization, is increasing the complexity and urgency of vaccine-related decision-making for countries</a:t>
            </a:r>
          </a:p>
          <a:p>
            <a:pPr marL="285750" indent="-285750">
              <a:spcBef>
                <a:spcPts val="300"/>
              </a:spcBef>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In March 2025, WHO’s Strategic Advisory Group of Experts on Immunization (</a:t>
            </a: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SAGE</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 </a:t>
            </a: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called on countries to consider both the prioritization of future new vaccine introductions and the optimization of existing immunization schedules </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and portfolios, using structured and evidence-informed approaches</a:t>
            </a:r>
          </a:p>
          <a:p>
            <a:pPr marL="285750" indent="-285750">
              <a:spcBef>
                <a:spcPts val="300"/>
              </a:spcBef>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Prioritization and optimization serve distinct but complementary purposes:</a:t>
            </a:r>
          </a:p>
          <a:p>
            <a:pPr marL="742950" lvl="1" indent="-285750">
              <a:buFont typeface="Arial" panose="020B0604020202020204" pitchFamily="34" charset="0"/>
              <a:buChar char="•"/>
            </a:pP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Prioritization guides decisions on which new vaccines to introduce </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and how to sequence them</a:t>
            </a:r>
          </a:p>
          <a:p>
            <a:pPr marL="742950" lvl="1" indent="-285750">
              <a:buFont typeface="Arial" panose="020B0604020202020204" pitchFamily="34" charset="0"/>
              <a:buChar char="•"/>
            </a:pP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Optimization strengthens the performance, efficiency and sustainability of vaccines already in use </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through adjustments to products, schedules, presentations or delivery strategies</a:t>
            </a:r>
          </a:p>
          <a:p>
            <a:pPr marL="285750" indent="-285750">
              <a:spcBef>
                <a:spcPts val="300"/>
              </a:spcBef>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Both processes are jointly led by National Immunization Technical Advisory Groups (</a:t>
            </a: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NITAGs</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 and Expanded </a:t>
            </a:r>
            <a:r>
              <a:rPr lang="en-US" sz="1200" kern="0" noProof="0" dirty="0" err="1">
                <a:solidFill>
                  <a:schemeClr val="tx1">
                    <a:lumMod val="50000"/>
                  </a:schemeClr>
                </a:solidFill>
                <a:latin typeface="Lato" panose="020F0502020204030203" pitchFamily="34" charset="0"/>
                <a:cs typeface="Times New Roman" panose="02020603050405020304" pitchFamily="18" charset="0"/>
                <a:sym typeface="Lato"/>
              </a:rPr>
              <a:t>Programme</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 on Immunization (</a:t>
            </a: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EPI</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 teams, promoting national ownership</a:t>
            </a:r>
          </a:p>
          <a:p>
            <a:pPr marL="285750" indent="-285750">
              <a:spcBef>
                <a:spcPts val="300"/>
              </a:spcBef>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Both approaches are underpinned by multi-criteria decision analysis (MCDA) and guided by shared principles of transparency, evidence use, adaptability and iteration</a:t>
            </a:r>
          </a:p>
          <a:p>
            <a:pPr marL="285750" indent="-285750">
              <a:spcBef>
                <a:spcPts val="300"/>
              </a:spcBef>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The processes follow a </a:t>
            </a: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common three-phase structure</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a:t>
            </a:r>
          </a:p>
          <a:p>
            <a:pPr marL="742950" lvl="1" indent="-285750">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Framework adaptation (scope, questions, criteria)</a:t>
            </a:r>
          </a:p>
          <a:p>
            <a:pPr marL="742950" lvl="1" indent="-285750">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Appraisal and sequencing using evidence and deliberation</a:t>
            </a:r>
          </a:p>
          <a:p>
            <a:pPr marL="742950" lvl="1" indent="-285750">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Recommendations and documentation for policy and planning.</a:t>
            </a:r>
          </a:p>
          <a:p>
            <a:pPr marL="285750" indent="-285750">
              <a:spcBef>
                <a:spcPts val="300"/>
              </a:spcBef>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Key </a:t>
            </a: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outputs</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 differ by process:</a:t>
            </a:r>
          </a:p>
          <a:p>
            <a:pPr marL="742950" lvl="1" indent="-285750">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Prioritization outputs include </a:t>
            </a: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evidence-based rankings of candidate vaccines and recommended introduction sequencing scenarios</a:t>
            </a:r>
          </a:p>
          <a:p>
            <a:pPr marL="742950" lvl="1" indent="-285750">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Optimization outputs include a set of </a:t>
            </a: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preferred options for each optimization question and a sequenced roadmap for implementing portfolio </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changes</a:t>
            </a:r>
          </a:p>
          <a:p>
            <a:pPr marL="285750" indent="-285750">
              <a:spcBef>
                <a:spcPts val="300"/>
              </a:spcBef>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A </a:t>
            </a:r>
            <a:r>
              <a:rPr lang="en-US" sz="1200" b="1" kern="0" noProof="0" dirty="0">
                <a:solidFill>
                  <a:schemeClr val="tx1">
                    <a:lumMod val="50000"/>
                  </a:schemeClr>
                </a:solidFill>
                <a:latin typeface="Lato" panose="020F0502020204030203" pitchFamily="34" charset="0"/>
                <a:cs typeface="Times New Roman" panose="02020603050405020304" pitchFamily="18" charset="0"/>
                <a:sym typeface="Lato"/>
              </a:rPr>
              <a:t>holistic approach </a:t>
            </a: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integrating prioritization and optimization improves feasibility, sequencing and sustainability of immunization investments and aligns naturally with National Immunization Strategy (NIS) development, budgeting and other planning cycles, while remaining responsive to fiscal, programmatic and global policy triggers</a:t>
            </a:r>
          </a:p>
          <a:p>
            <a:pPr marL="285750" indent="-285750">
              <a:spcBef>
                <a:spcPts val="300"/>
              </a:spcBef>
              <a:buFont typeface="Arial" panose="020B0604020202020204" pitchFamily="34" charset="0"/>
              <a:buChar char="•"/>
            </a:pPr>
            <a:r>
              <a:rPr lang="en-US" sz="1200" kern="0" noProof="0" dirty="0">
                <a:solidFill>
                  <a:schemeClr val="tx1">
                    <a:lumMod val="50000"/>
                  </a:schemeClr>
                </a:solidFill>
                <a:latin typeface="Lato" panose="020F0502020204030203" pitchFamily="34" charset="0"/>
                <a:cs typeface="Times New Roman" panose="02020603050405020304" pitchFamily="18" charset="0"/>
                <a:sym typeface="Lato"/>
              </a:rPr>
              <a:t>Dedicated tools support implementation, including the NVI-PST for prioritization and tailored optimization tools for portfolio review, criteria selection and sequencing</a:t>
            </a:r>
          </a:p>
        </p:txBody>
      </p:sp>
    </p:spTree>
    <p:extLst>
      <p:ext uri="{BB962C8B-B14F-4D97-AF65-F5344CB8AC3E}">
        <p14:creationId xmlns:p14="http://schemas.microsoft.com/office/powerpoint/2010/main" val="48459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B2794-97AF-9684-1986-8BB0492B6C63}"/>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03A124A0-C667-44CB-6C3A-A0C5E59563EC}"/>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EC13B5ED-688B-F56D-7DAC-88A08E7FD497}"/>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Both approaches are underpinned by MCDA, ensuring structured and transparent decision-making</a:t>
            </a:r>
          </a:p>
        </p:txBody>
      </p:sp>
      <p:sp>
        <p:nvSpPr>
          <p:cNvPr id="2" name="Rectangle 1">
            <a:extLst>
              <a:ext uri="{FF2B5EF4-FFF2-40B4-BE49-F238E27FC236}">
                <a16:creationId xmlns:a16="http://schemas.microsoft.com/office/drawing/2014/main" id="{8847E915-9837-9FAF-E348-3E2C95DA0749}"/>
              </a:ext>
            </a:extLst>
          </p:cNvPr>
          <p:cNvSpPr/>
          <p:nvPr/>
        </p:nvSpPr>
        <p:spPr>
          <a:xfrm>
            <a:off x="7662441" y="1412112"/>
            <a:ext cx="4004840" cy="4872941"/>
          </a:xfrm>
          <a:prstGeom prst="rect">
            <a:avLst/>
          </a:prstGeom>
          <a:solidFill>
            <a:schemeClr val="bg1"/>
          </a:solidFill>
          <a:ln w="9525">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noProof="0" dirty="0">
                <a:solidFill>
                  <a:schemeClr val="tx1">
                    <a:lumMod val="50000"/>
                  </a:schemeClr>
                </a:solidFill>
              </a:rPr>
              <a:t>Example: </a:t>
            </a:r>
            <a:r>
              <a:rPr lang="en-US" sz="1400" b="1" noProof="0" dirty="0">
                <a:solidFill>
                  <a:schemeClr val="tx1">
                    <a:lumMod val="50000"/>
                  </a:schemeClr>
                </a:solidFill>
              </a:rPr>
              <a:t>NVI-PST process</a:t>
            </a:r>
          </a:p>
          <a:p>
            <a:endParaRPr lang="en-US" sz="1400" noProof="0" dirty="0">
              <a:solidFill>
                <a:schemeClr val="tx1">
                  <a:lumMod val="50000"/>
                </a:schemeClr>
              </a:solidFill>
            </a:endParaRPr>
          </a:p>
          <a:p>
            <a:r>
              <a:rPr lang="en-US" sz="1400" i="1" noProof="0" dirty="0">
                <a:solidFill>
                  <a:schemeClr val="tx1">
                    <a:lumMod val="50000"/>
                  </a:schemeClr>
                </a:solidFill>
              </a:rPr>
              <a:t>Prioritization funnel</a:t>
            </a:r>
          </a:p>
          <a:p>
            <a:endParaRPr lang="en-US" sz="1400" i="1" noProof="0" dirty="0">
              <a:solidFill>
                <a:schemeClr val="tx1">
                  <a:lumMod val="50000"/>
                </a:schemeClr>
              </a:solidFill>
            </a:endParaRPr>
          </a:p>
          <a:p>
            <a:endParaRPr lang="en-US" sz="1400" i="1" noProof="0" dirty="0">
              <a:solidFill>
                <a:schemeClr val="tx1">
                  <a:lumMod val="50000"/>
                </a:schemeClr>
              </a:solidFill>
            </a:endParaRPr>
          </a:p>
          <a:p>
            <a:endParaRPr lang="en-US" sz="1400" i="1" noProof="0" dirty="0">
              <a:solidFill>
                <a:schemeClr val="tx1">
                  <a:lumMod val="50000"/>
                </a:schemeClr>
              </a:solidFill>
            </a:endParaRPr>
          </a:p>
          <a:p>
            <a:endParaRPr lang="en-US" sz="1400" i="1" noProof="0" dirty="0">
              <a:solidFill>
                <a:schemeClr val="tx1">
                  <a:lumMod val="50000"/>
                </a:schemeClr>
              </a:solidFill>
            </a:endParaRPr>
          </a:p>
          <a:p>
            <a:endParaRPr lang="en-US" sz="1400" i="1" noProof="0" dirty="0">
              <a:solidFill>
                <a:schemeClr val="tx1">
                  <a:lumMod val="50000"/>
                </a:schemeClr>
              </a:solidFill>
            </a:endParaRPr>
          </a:p>
          <a:p>
            <a:endParaRPr lang="en-US" sz="1400" i="1" noProof="0" dirty="0">
              <a:solidFill>
                <a:schemeClr val="tx1">
                  <a:lumMod val="50000"/>
                </a:schemeClr>
              </a:solidFill>
            </a:endParaRPr>
          </a:p>
          <a:p>
            <a:endParaRPr lang="en-US" sz="1400" i="1" noProof="0" dirty="0">
              <a:solidFill>
                <a:schemeClr val="tx1">
                  <a:lumMod val="50000"/>
                </a:schemeClr>
              </a:solidFill>
            </a:endParaRPr>
          </a:p>
          <a:p>
            <a:endParaRPr lang="en-US" sz="1400" i="1" noProof="0" dirty="0">
              <a:solidFill>
                <a:schemeClr val="tx1">
                  <a:lumMod val="50000"/>
                </a:schemeClr>
              </a:solidFill>
            </a:endParaRPr>
          </a:p>
          <a:p>
            <a:endParaRPr lang="en-US" sz="1400" i="1" noProof="0" dirty="0">
              <a:solidFill>
                <a:schemeClr val="tx1">
                  <a:lumMod val="50000"/>
                </a:schemeClr>
              </a:solidFill>
            </a:endParaRPr>
          </a:p>
          <a:p>
            <a:endParaRPr lang="en-US" sz="1400" i="1" noProof="0" dirty="0">
              <a:solidFill>
                <a:schemeClr val="tx1">
                  <a:lumMod val="50000"/>
                </a:schemeClr>
              </a:solidFill>
            </a:endParaRPr>
          </a:p>
          <a:p>
            <a:r>
              <a:rPr lang="en-US" sz="1400" i="1" noProof="0" dirty="0">
                <a:solidFill>
                  <a:schemeClr val="tx1">
                    <a:lumMod val="50000"/>
                  </a:schemeClr>
                </a:solidFill>
              </a:rPr>
              <a:t>Criteria categories (72 criteria)</a:t>
            </a:r>
          </a:p>
        </p:txBody>
      </p:sp>
      <p:sp>
        <p:nvSpPr>
          <p:cNvPr id="4" name="TextBox 3">
            <a:extLst>
              <a:ext uri="{FF2B5EF4-FFF2-40B4-BE49-F238E27FC236}">
                <a16:creationId xmlns:a16="http://schemas.microsoft.com/office/drawing/2014/main" id="{67E4FE6B-E821-609D-117B-24D8EC4A6312}"/>
              </a:ext>
            </a:extLst>
          </p:cNvPr>
          <p:cNvSpPr txBox="1"/>
          <p:nvPr/>
        </p:nvSpPr>
        <p:spPr>
          <a:xfrm>
            <a:off x="734992" y="1412112"/>
            <a:ext cx="6707530" cy="646331"/>
          </a:xfrm>
          <a:prstGeom prst="rect">
            <a:avLst/>
          </a:prstGeom>
          <a:noFill/>
        </p:spPr>
        <p:txBody>
          <a:bodyPr vert="horz" wrap="square" lIns="0" tIns="0" rIns="0" bIns="0" rtlCol="0" anchor="t" anchorCtr="0">
            <a:spAutoFit/>
          </a:bodyPr>
          <a:lstStyle>
            <a:defPPr>
              <a:defRPr lang="en-US"/>
            </a:defPPr>
            <a:lvl1pPr algn="ctr">
              <a:defRPr sz="1600" b="1" kern="0">
                <a:solidFill>
                  <a:srgbClr val="0F5D61"/>
                </a:solidFill>
                <a:latin typeface="+mj-lt"/>
              </a:defRPr>
            </a:lvl1pPr>
          </a:lstStyle>
          <a:p>
            <a:r>
              <a:rPr lang="en-US" noProof="0" dirty="0"/>
              <a:t>Immunization decisions often involve trade-offs — MCDA helps weigh multiple factors transparently</a:t>
            </a:r>
          </a:p>
        </p:txBody>
      </p:sp>
      <p:pic>
        <p:nvPicPr>
          <p:cNvPr id="6" name="Graphic 5" descr="Fork In Road with solid fill">
            <a:extLst>
              <a:ext uri="{FF2B5EF4-FFF2-40B4-BE49-F238E27FC236}">
                <a16:creationId xmlns:a16="http://schemas.microsoft.com/office/drawing/2014/main" id="{98E30607-371B-BCD2-DD55-2E4F1139AC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389" y="5269875"/>
            <a:ext cx="687003" cy="687003"/>
          </a:xfrm>
          <a:prstGeom prst="rect">
            <a:avLst/>
          </a:prstGeom>
        </p:spPr>
      </p:pic>
      <p:pic>
        <p:nvPicPr>
          <p:cNvPr id="9" name="Graphic 8" descr="Chevron arrows with solid fill">
            <a:extLst>
              <a:ext uri="{FF2B5EF4-FFF2-40B4-BE49-F238E27FC236}">
                <a16:creationId xmlns:a16="http://schemas.microsoft.com/office/drawing/2014/main" id="{9F505813-B4C8-B503-3553-0FE7494724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616" y="3697843"/>
            <a:ext cx="624548" cy="624548"/>
          </a:xfrm>
          <a:prstGeom prst="rect">
            <a:avLst/>
          </a:prstGeom>
        </p:spPr>
      </p:pic>
      <p:pic>
        <p:nvPicPr>
          <p:cNvPr id="11" name="Graphic 10" descr="Scales of justice with solid fill">
            <a:extLst>
              <a:ext uri="{FF2B5EF4-FFF2-40B4-BE49-F238E27FC236}">
                <a16:creationId xmlns:a16="http://schemas.microsoft.com/office/drawing/2014/main" id="{43D7F5CE-0936-FC3E-9EE5-C828C0A4B0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389" y="2136952"/>
            <a:ext cx="687003" cy="687003"/>
          </a:xfrm>
          <a:prstGeom prst="rect">
            <a:avLst/>
          </a:prstGeom>
        </p:spPr>
      </p:pic>
      <p:sp>
        <p:nvSpPr>
          <p:cNvPr id="12" name="Rectangle 11">
            <a:extLst>
              <a:ext uri="{FF2B5EF4-FFF2-40B4-BE49-F238E27FC236}">
                <a16:creationId xmlns:a16="http://schemas.microsoft.com/office/drawing/2014/main" id="{788B407B-949C-2853-BB4C-CEC3F18A6DA7}"/>
              </a:ext>
            </a:extLst>
          </p:cNvPr>
          <p:cNvSpPr/>
          <p:nvPr/>
        </p:nvSpPr>
        <p:spPr>
          <a:xfrm>
            <a:off x="1503310" y="2208171"/>
            <a:ext cx="5706319" cy="848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noProof="0" dirty="0">
                <a:solidFill>
                  <a:schemeClr val="tx1">
                    <a:lumMod val="50000"/>
                  </a:schemeClr>
                </a:solidFill>
              </a:rPr>
              <a:t>Multi-Criteria Decision Analysis (MCDA) combines quantitative and qualitative evidence to support complex health decisions</a:t>
            </a:r>
          </a:p>
          <a:p>
            <a:pPr marL="285750" indent="-285750">
              <a:spcBef>
                <a:spcPts val="600"/>
              </a:spcBef>
              <a:buFont typeface="Arial" panose="020B0604020202020204" pitchFamily="34" charset="0"/>
              <a:buChar char="•"/>
            </a:pPr>
            <a:r>
              <a:rPr lang="en-US" sz="1400" noProof="0" dirty="0">
                <a:solidFill>
                  <a:schemeClr val="tx1">
                    <a:lumMod val="50000"/>
                  </a:schemeClr>
                </a:solidFill>
              </a:rPr>
              <a:t>It helps compare options across various criteria representing trade-offs: health impact, cost effectiveness, market dynamics, programmatic feasibility, etc.</a:t>
            </a:r>
          </a:p>
        </p:txBody>
      </p:sp>
      <p:sp>
        <p:nvSpPr>
          <p:cNvPr id="14" name="Arrow: Pentagon 13">
            <a:extLst>
              <a:ext uri="{FF2B5EF4-FFF2-40B4-BE49-F238E27FC236}">
                <a16:creationId xmlns:a16="http://schemas.microsoft.com/office/drawing/2014/main" id="{72FD9A66-F144-35CA-1C61-1FDCF0CBCBA4}"/>
              </a:ext>
            </a:extLst>
          </p:cNvPr>
          <p:cNvSpPr/>
          <p:nvPr/>
        </p:nvSpPr>
        <p:spPr>
          <a:xfrm>
            <a:off x="1576214" y="4105372"/>
            <a:ext cx="1386670" cy="624548"/>
          </a:xfrm>
          <a:prstGeom prst="homePlate">
            <a:avLst/>
          </a:prstGeom>
          <a:solidFill>
            <a:srgbClr val="CFDF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noProof="0" dirty="0">
                <a:solidFill>
                  <a:schemeClr val="tx1">
                    <a:lumMod val="50000"/>
                  </a:schemeClr>
                </a:solidFill>
              </a:rPr>
              <a:t>Define question</a:t>
            </a:r>
          </a:p>
        </p:txBody>
      </p:sp>
      <p:sp>
        <p:nvSpPr>
          <p:cNvPr id="15" name="Arrow: Chevron 14">
            <a:extLst>
              <a:ext uri="{FF2B5EF4-FFF2-40B4-BE49-F238E27FC236}">
                <a16:creationId xmlns:a16="http://schemas.microsoft.com/office/drawing/2014/main" id="{CEE332F3-80B7-9DE5-E4B6-8EDF999F151E}"/>
              </a:ext>
            </a:extLst>
          </p:cNvPr>
          <p:cNvSpPr/>
          <p:nvPr/>
        </p:nvSpPr>
        <p:spPr>
          <a:xfrm>
            <a:off x="2653704" y="4105372"/>
            <a:ext cx="1386670" cy="624548"/>
          </a:xfrm>
          <a:prstGeom prst="chevron">
            <a:avLst/>
          </a:prstGeom>
          <a:solidFill>
            <a:srgbClr val="CFDF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noProof="0" dirty="0">
                <a:solidFill>
                  <a:schemeClr val="tx1">
                    <a:lumMod val="50000"/>
                  </a:schemeClr>
                </a:solidFill>
              </a:rPr>
              <a:t>Select options &amp; criteria</a:t>
            </a:r>
          </a:p>
        </p:txBody>
      </p:sp>
      <p:sp>
        <p:nvSpPr>
          <p:cNvPr id="16" name="Arrow: Chevron 15">
            <a:extLst>
              <a:ext uri="{FF2B5EF4-FFF2-40B4-BE49-F238E27FC236}">
                <a16:creationId xmlns:a16="http://schemas.microsoft.com/office/drawing/2014/main" id="{A90EAEA9-6874-E563-2933-27EA9F73FF9A}"/>
              </a:ext>
            </a:extLst>
          </p:cNvPr>
          <p:cNvSpPr/>
          <p:nvPr/>
        </p:nvSpPr>
        <p:spPr>
          <a:xfrm>
            <a:off x="3731194" y="4105372"/>
            <a:ext cx="1386670" cy="624548"/>
          </a:xfrm>
          <a:prstGeom prst="chevron">
            <a:avLst/>
          </a:prstGeom>
          <a:solidFill>
            <a:srgbClr val="CFDF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noProof="0" dirty="0">
                <a:solidFill>
                  <a:schemeClr val="tx1">
                    <a:lumMod val="50000"/>
                  </a:schemeClr>
                </a:solidFill>
              </a:rPr>
              <a:t>Score or rank</a:t>
            </a:r>
          </a:p>
        </p:txBody>
      </p:sp>
      <p:sp>
        <p:nvSpPr>
          <p:cNvPr id="17" name="Arrow: Chevron 16">
            <a:extLst>
              <a:ext uri="{FF2B5EF4-FFF2-40B4-BE49-F238E27FC236}">
                <a16:creationId xmlns:a16="http://schemas.microsoft.com/office/drawing/2014/main" id="{30CBF1DE-735F-C060-E494-603436FAB133}"/>
              </a:ext>
            </a:extLst>
          </p:cNvPr>
          <p:cNvSpPr/>
          <p:nvPr/>
        </p:nvSpPr>
        <p:spPr>
          <a:xfrm>
            <a:off x="4808684" y="4105372"/>
            <a:ext cx="1386670" cy="624548"/>
          </a:xfrm>
          <a:prstGeom prst="chevron">
            <a:avLst/>
          </a:prstGeom>
          <a:solidFill>
            <a:srgbClr val="CFDF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noProof="0" dirty="0">
                <a:solidFill>
                  <a:schemeClr val="tx1">
                    <a:lumMod val="50000"/>
                  </a:schemeClr>
                </a:solidFill>
              </a:rPr>
              <a:t>Aggregate results</a:t>
            </a:r>
          </a:p>
        </p:txBody>
      </p:sp>
      <p:sp>
        <p:nvSpPr>
          <p:cNvPr id="18" name="Arrow: Chevron 17">
            <a:extLst>
              <a:ext uri="{FF2B5EF4-FFF2-40B4-BE49-F238E27FC236}">
                <a16:creationId xmlns:a16="http://schemas.microsoft.com/office/drawing/2014/main" id="{DAF4D6E3-95C9-DF10-3C6A-D5F435346B8D}"/>
              </a:ext>
            </a:extLst>
          </p:cNvPr>
          <p:cNvSpPr/>
          <p:nvPr/>
        </p:nvSpPr>
        <p:spPr>
          <a:xfrm>
            <a:off x="5886173" y="4105372"/>
            <a:ext cx="1386670" cy="624548"/>
          </a:xfrm>
          <a:prstGeom prst="chevron">
            <a:avLst/>
          </a:prstGeom>
          <a:solidFill>
            <a:srgbClr val="CFDF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b="1" noProof="0" dirty="0">
                <a:solidFill>
                  <a:schemeClr val="tx1">
                    <a:lumMod val="50000"/>
                  </a:schemeClr>
                </a:solidFill>
              </a:rPr>
              <a:t>Deliberate and decide</a:t>
            </a:r>
          </a:p>
        </p:txBody>
      </p:sp>
      <p:sp>
        <p:nvSpPr>
          <p:cNvPr id="19" name="Rectangle 18">
            <a:extLst>
              <a:ext uri="{FF2B5EF4-FFF2-40B4-BE49-F238E27FC236}">
                <a16:creationId xmlns:a16="http://schemas.microsoft.com/office/drawing/2014/main" id="{457F2D00-732D-EC90-32B1-4EFB0CD5C255}"/>
              </a:ext>
            </a:extLst>
          </p:cNvPr>
          <p:cNvSpPr/>
          <p:nvPr/>
        </p:nvSpPr>
        <p:spPr>
          <a:xfrm>
            <a:off x="1503311" y="3732833"/>
            <a:ext cx="5706319" cy="256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noProof="0" dirty="0">
                <a:solidFill>
                  <a:schemeClr val="tx1">
                    <a:lumMod val="50000"/>
                  </a:schemeClr>
                </a:solidFill>
              </a:rPr>
              <a:t>MCDA relies on a simple approach</a:t>
            </a:r>
          </a:p>
        </p:txBody>
      </p:sp>
      <p:sp>
        <p:nvSpPr>
          <p:cNvPr id="20" name="Rectangle 19">
            <a:extLst>
              <a:ext uri="{FF2B5EF4-FFF2-40B4-BE49-F238E27FC236}">
                <a16:creationId xmlns:a16="http://schemas.microsoft.com/office/drawing/2014/main" id="{BC6574CF-67FA-1F1D-783B-06FA6E11187E}"/>
              </a:ext>
            </a:extLst>
          </p:cNvPr>
          <p:cNvSpPr/>
          <p:nvPr/>
        </p:nvSpPr>
        <p:spPr>
          <a:xfrm>
            <a:off x="1503311" y="5326639"/>
            <a:ext cx="5706319" cy="573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noProof="0" dirty="0">
                <a:solidFill>
                  <a:schemeClr val="tx1">
                    <a:lumMod val="50000"/>
                  </a:schemeClr>
                </a:solidFill>
              </a:rPr>
              <a:t>As a result, it improves transparency, consistency, and stakeholder engagement in immunization decision-making</a:t>
            </a:r>
          </a:p>
        </p:txBody>
      </p:sp>
      <p:pic>
        <p:nvPicPr>
          <p:cNvPr id="22" name="Picture 21">
            <a:extLst>
              <a:ext uri="{FF2B5EF4-FFF2-40B4-BE49-F238E27FC236}">
                <a16:creationId xmlns:a16="http://schemas.microsoft.com/office/drawing/2014/main" id="{C0C6AF06-1457-C523-42FF-85D3CD120433}"/>
              </a:ext>
            </a:extLst>
          </p:cNvPr>
          <p:cNvPicPr>
            <a:picLocks noChangeAspect="1"/>
          </p:cNvPicPr>
          <p:nvPr/>
        </p:nvPicPr>
        <p:blipFill>
          <a:blip r:embed="rId9"/>
          <a:stretch>
            <a:fillRect/>
          </a:stretch>
        </p:blipFill>
        <p:spPr>
          <a:xfrm>
            <a:off x="7710863" y="2132712"/>
            <a:ext cx="3884748" cy="1961389"/>
          </a:xfrm>
          <a:prstGeom prst="rect">
            <a:avLst/>
          </a:prstGeom>
        </p:spPr>
      </p:pic>
      <p:pic>
        <p:nvPicPr>
          <p:cNvPr id="25" name="Picture 24">
            <a:extLst>
              <a:ext uri="{FF2B5EF4-FFF2-40B4-BE49-F238E27FC236}">
                <a16:creationId xmlns:a16="http://schemas.microsoft.com/office/drawing/2014/main" id="{6AD419A8-16F2-8F61-9999-0A88BEB5F294}"/>
              </a:ext>
            </a:extLst>
          </p:cNvPr>
          <p:cNvPicPr>
            <a:picLocks noChangeAspect="1"/>
          </p:cNvPicPr>
          <p:nvPr/>
        </p:nvPicPr>
        <p:blipFill>
          <a:blip r:embed="rId10"/>
          <a:stretch>
            <a:fillRect/>
          </a:stretch>
        </p:blipFill>
        <p:spPr>
          <a:xfrm>
            <a:off x="7748278" y="4654739"/>
            <a:ext cx="3833166" cy="1432597"/>
          </a:xfrm>
          <a:prstGeom prst="rect">
            <a:avLst/>
          </a:prstGeom>
        </p:spPr>
      </p:pic>
      <p:sp>
        <p:nvSpPr>
          <p:cNvPr id="3" name="Slide Number Placeholder 5">
            <a:extLst>
              <a:ext uri="{FF2B5EF4-FFF2-40B4-BE49-F238E27FC236}">
                <a16:creationId xmlns:a16="http://schemas.microsoft.com/office/drawing/2014/main" id="{9728F9BB-831F-9231-23B6-D6C7CC248040}"/>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20</a:t>
            </a:fld>
            <a:endParaRPr lang="en-US" noProof="0" dirty="0">
              <a:latin typeface="+mj-lt"/>
            </a:endParaRPr>
          </a:p>
        </p:txBody>
      </p:sp>
    </p:spTree>
    <p:extLst>
      <p:ext uri="{BB962C8B-B14F-4D97-AF65-F5344CB8AC3E}">
        <p14:creationId xmlns:p14="http://schemas.microsoft.com/office/powerpoint/2010/main" val="55689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3DD7F1-8689-C8B5-12A9-BC93C83BD6FD}"/>
              </a:ext>
            </a:extLst>
          </p:cNvPr>
          <p:cNvSpPr/>
          <p:nvPr/>
        </p:nvSpPr>
        <p:spPr>
          <a:xfrm>
            <a:off x="600075" y="3411645"/>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Comprehensive &amp; adaptable</a:t>
            </a:r>
          </a:p>
        </p:txBody>
      </p:sp>
      <p:sp>
        <p:nvSpPr>
          <p:cNvPr id="13" name="TextBox 12">
            <a:extLst>
              <a:ext uri="{FF2B5EF4-FFF2-40B4-BE49-F238E27FC236}">
                <a16:creationId xmlns:a16="http://schemas.microsoft.com/office/drawing/2014/main" id="{DA718325-0DB0-2FCC-CCF4-9AB31AB05D3D}"/>
              </a:ext>
            </a:extLst>
          </p:cNvPr>
          <p:cNvSpPr txBox="1"/>
          <p:nvPr/>
        </p:nvSpPr>
        <p:spPr>
          <a:xfrm>
            <a:off x="3200399" y="3497336"/>
            <a:ext cx="8512175" cy="718145"/>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en-US" sz="1300" noProof="0" dirty="0"/>
              <a:t>Decisions regarding vaccine introductions are often taken antigen by antigen and with different processes based on the nature of the decision</a:t>
            </a:r>
          </a:p>
          <a:p>
            <a:pPr marL="171450" indent="-171450" algn="just">
              <a:spcBef>
                <a:spcPts val="200"/>
              </a:spcBef>
              <a:buFont typeface="Arial" panose="020B0604020202020204" pitchFamily="34" charset="0"/>
              <a:buChar char="•"/>
            </a:pPr>
            <a:r>
              <a:rPr lang="en-US" sz="1300" noProof="0" dirty="0"/>
              <a:t>This framework is designed to </a:t>
            </a:r>
            <a:r>
              <a:rPr lang="en-US" sz="1300" b="1" noProof="0" dirty="0"/>
              <a:t>be comprehensive, with a systematic portfolio lens </a:t>
            </a:r>
            <a:r>
              <a:rPr lang="en-US" sz="1300" noProof="0" dirty="0"/>
              <a:t>and applicable to </a:t>
            </a:r>
            <a:r>
              <a:rPr lang="en-US" sz="1300" b="1" noProof="0" dirty="0"/>
              <a:t>all </a:t>
            </a:r>
            <a:r>
              <a:rPr lang="en-US" sz="1300" b="1" noProof="0" dirty="0" err="1"/>
              <a:t>countr</a:t>
            </a:r>
            <a:r>
              <a:rPr lang="en-US" sz="1300" b="1" dirty="0" err="1"/>
              <a:t>ies</a:t>
            </a:r>
            <a:endParaRPr lang="en-US" sz="1300" b="1"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lvl="0">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These frameworks are guided by overarching principles: keeping the process simple, evidence-based, adaptable, and iterative</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 name="Rectangle 1">
            <a:extLst>
              <a:ext uri="{FF2B5EF4-FFF2-40B4-BE49-F238E27FC236}">
                <a16:creationId xmlns:a16="http://schemas.microsoft.com/office/drawing/2014/main" id="{03B59F25-78A0-D197-5A8B-47742E0AC73B}"/>
              </a:ext>
            </a:extLst>
          </p:cNvPr>
          <p:cNvSpPr/>
          <p:nvPr/>
        </p:nvSpPr>
        <p:spPr>
          <a:xfrm>
            <a:off x="600075" y="1350699"/>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Evidence-responsiveness</a:t>
            </a:r>
          </a:p>
        </p:txBody>
      </p:sp>
      <p:sp>
        <p:nvSpPr>
          <p:cNvPr id="3" name="Rectangle 2">
            <a:extLst>
              <a:ext uri="{FF2B5EF4-FFF2-40B4-BE49-F238E27FC236}">
                <a16:creationId xmlns:a16="http://schemas.microsoft.com/office/drawing/2014/main" id="{0ECB3B41-635A-8807-5828-3B5E90F87894}"/>
              </a:ext>
            </a:extLst>
          </p:cNvPr>
          <p:cNvSpPr/>
          <p:nvPr/>
        </p:nvSpPr>
        <p:spPr>
          <a:xfrm>
            <a:off x="600075" y="2381172"/>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Simple</a:t>
            </a:r>
          </a:p>
        </p:txBody>
      </p:sp>
      <p:sp>
        <p:nvSpPr>
          <p:cNvPr id="4" name="Rectangle 3">
            <a:extLst>
              <a:ext uri="{FF2B5EF4-FFF2-40B4-BE49-F238E27FC236}">
                <a16:creationId xmlns:a16="http://schemas.microsoft.com/office/drawing/2014/main" id="{1D84F1B8-B624-0FF5-58AD-297D2F24EEB7}"/>
              </a:ext>
            </a:extLst>
          </p:cNvPr>
          <p:cNvSpPr/>
          <p:nvPr/>
        </p:nvSpPr>
        <p:spPr>
          <a:xfrm>
            <a:off x="600075" y="4442118"/>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Country-owned &amp; consensus-based</a:t>
            </a:r>
          </a:p>
        </p:txBody>
      </p:sp>
      <p:sp>
        <p:nvSpPr>
          <p:cNvPr id="5" name="TextBox 4">
            <a:extLst>
              <a:ext uri="{FF2B5EF4-FFF2-40B4-BE49-F238E27FC236}">
                <a16:creationId xmlns:a16="http://schemas.microsoft.com/office/drawing/2014/main" id="{2031F2DA-7C4E-59B0-8094-740805AAC81A}"/>
              </a:ext>
            </a:extLst>
          </p:cNvPr>
          <p:cNvSpPr txBox="1"/>
          <p:nvPr/>
        </p:nvSpPr>
        <p:spPr>
          <a:xfrm>
            <a:off x="3200399" y="1333848"/>
            <a:ext cx="8512175" cy="918200"/>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en-US" sz="1300" noProof="0" dirty="0"/>
              <a:t>Decisions on sequencing are often influenced by national and international agenda and can rely on opinions rather than facts</a:t>
            </a:r>
          </a:p>
          <a:p>
            <a:pPr marL="171450" indent="-171450" algn="just">
              <a:spcBef>
                <a:spcPts val="200"/>
              </a:spcBef>
              <a:buFont typeface="Arial" panose="020B0604020202020204" pitchFamily="34" charset="0"/>
              <a:buChar char="•"/>
            </a:pPr>
            <a:r>
              <a:rPr lang="en-US" sz="1300" noProof="0" dirty="0"/>
              <a:t>This framework relies on use of </a:t>
            </a:r>
            <a:r>
              <a:rPr lang="en-US" sz="1300" b="1" noProof="0" dirty="0"/>
              <a:t>best available measurable evidence </a:t>
            </a:r>
            <a:r>
              <a:rPr lang="en-US" sz="1300" noProof="0" dirty="0"/>
              <a:t>to ensure consistency of decision-making through time</a:t>
            </a:r>
          </a:p>
        </p:txBody>
      </p:sp>
      <p:sp>
        <p:nvSpPr>
          <p:cNvPr id="6" name="TextBox 5">
            <a:extLst>
              <a:ext uri="{FF2B5EF4-FFF2-40B4-BE49-F238E27FC236}">
                <a16:creationId xmlns:a16="http://schemas.microsoft.com/office/drawing/2014/main" id="{D37C1D2A-98A0-8C8A-4A80-7DDD4417B313}"/>
              </a:ext>
            </a:extLst>
          </p:cNvPr>
          <p:cNvSpPr txBox="1"/>
          <p:nvPr/>
        </p:nvSpPr>
        <p:spPr>
          <a:xfrm>
            <a:off x="3200399" y="2455792"/>
            <a:ext cx="8512175" cy="743793"/>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en-US" sz="1300" noProof="0" dirty="0"/>
              <a:t>Existing tools and processes either refer to overabundant criteria or to no criteria at all</a:t>
            </a:r>
          </a:p>
          <a:p>
            <a:pPr marL="171450" indent="-171450" algn="just">
              <a:spcBef>
                <a:spcPts val="200"/>
              </a:spcBef>
              <a:buFont typeface="Arial" panose="020B0604020202020204" pitchFamily="34" charset="0"/>
              <a:buChar char="•"/>
            </a:pPr>
            <a:r>
              <a:rPr lang="en-US" sz="1300" noProof="0" dirty="0"/>
              <a:t>This framework refers to </a:t>
            </a:r>
            <a:r>
              <a:rPr lang="en-US" sz="1300" b="1" noProof="0" dirty="0"/>
              <a:t>a limited number of criteria </a:t>
            </a:r>
            <a:r>
              <a:rPr lang="en-US" sz="1300" noProof="0" dirty="0"/>
              <a:t>for the NITAG to select the most relevant ones</a:t>
            </a:r>
          </a:p>
          <a:p>
            <a:pPr marL="171450" indent="-171450" algn="just">
              <a:spcBef>
                <a:spcPts val="200"/>
              </a:spcBef>
              <a:buFont typeface="Arial" panose="020B0604020202020204" pitchFamily="34" charset="0"/>
              <a:buChar char="•"/>
            </a:pPr>
            <a:r>
              <a:rPr lang="en-US" sz="1300" noProof="0" dirty="0"/>
              <a:t>The selected criteria should allow the NITAG to answer simple but crucial questions.</a:t>
            </a:r>
          </a:p>
        </p:txBody>
      </p:sp>
      <p:sp>
        <p:nvSpPr>
          <p:cNvPr id="8" name="Rectangle 7">
            <a:extLst>
              <a:ext uri="{FF2B5EF4-FFF2-40B4-BE49-F238E27FC236}">
                <a16:creationId xmlns:a16="http://schemas.microsoft.com/office/drawing/2014/main" id="{1736A2B4-8A19-986F-1953-ACE5680A79DC}"/>
              </a:ext>
            </a:extLst>
          </p:cNvPr>
          <p:cNvSpPr/>
          <p:nvPr/>
        </p:nvSpPr>
        <p:spPr>
          <a:xfrm>
            <a:off x="600075" y="5472591"/>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rgbClr val="0F5D61"/>
                </a:solidFill>
              </a:rPr>
              <a:t>Iterative</a:t>
            </a:r>
          </a:p>
        </p:txBody>
      </p:sp>
      <p:sp>
        <p:nvSpPr>
          <p:cNvPr id="9" name="TextBox 8">
            <a:extLst>
              <a:ext uri="{FF2B5EF4-FFF2-40B4-BE49-F238E27FC236}">
                <a16:creationId xmlns:a16="http://schemas.microsoft.com/office/drawing/2014/main" id="{8DDA8D7C-B8FE-BB98-C129-DA1D22E7B41C}"/>
              </a:ext>
            </a:extLst>
          </p:cNvPr>
          <p:cNvSpPr txBox="1"/>
          <p:nvPr/>
        </p:nvSpPr>
        <p:spPr>
          <a:xfrm>
            <a:off x="3200399" y="5541495"/>
            <a:ext cx="8512175" cy="718145"/>
          </a:xfrm>
          <a:prstGeom prst="rect">
            <a:avLst/>
          </a:prstGeom>
          <a:noFill/>
        </p:spPr>
        <p:txBody>
          <a:bodyPr wrap="square" rtlCol="0">
            <a:spAutoFit/>
          </a:bodyPr>
          <a:lstStyle/>
          <a:p>
            <a:pPr marL="171450" indent="-171450">
              <a:spcBef>
                <a:spcPts val="200"/>
              </a:spcBef>
              <a:buFont typeface="Arial" panose="020B0604020202020204" pitchFamily="34" charset="0"/>
              <a:buChar char="•"/>
            </a:pPr>
            <a:r>
              <a:rPr lang="en-US" sz="1300" noProof="0" dirty="0"/>
              <a:t>Current decision-making on NVI sequencing is done on a reactive basis</a:t>
            </a:r>
          </a:p>
          <a:p>
            <a:pPr marL="171450" indent="-171450">
              <a:spcBef>
                <a:spcPts val="200"/>
              </a:spcBef>
              <a:buFont typeface="Arial" panose="020B0604020202020204" pitchFamily="34" charset="0"/>
              <a:buChar char="•"/>
            </a:pPr>
            <a:r>
              <a:rPr lang="en-US" sz="1300" noProof="0" dirty="0"/>
              <a:t>This exercise can be conducted by the NITAGs on a </a:t>
            </a:r>
            <a:r>
              <a:rPr lang="en-US" sz="1300" b="1" noProof="0" dirty="0"/>
              <a:t>recurring basis </a:t>
            </a:r>
            <a:r>
              <a:rPr lang="en-US" sz="1300" noProof="0" dirty="0"/>
              <a:t>to ensure </a:t>
            </a:r>
            <a:r>
              <a:rPr lang="en-US" sz="1300" b="1" noProof="0" dirty="0"/>
              <a:t>adaptation to evolving research and markets</a:t>
            </a:r>
            <a:endParaRPr lang="en-US" sz="1300" noProof="0" dirty="0"/>
          </a:p>
        </p:txBody>
      </p:sp>
      <p:sp>
        <p:nvSpPr>
          <p:cNvPr id="12" name="TextBox 11">
            <a:extLst>
              <a:ext uri="{FF2B5EF4-FFF2-40B4-BE49-F238E27FC236}">
                <a16:creationId xmlns:a16="http://schemas.microsoft.com/office/drawing/2014/main" id="{91EF66D1-7B32-AF96-8A35-A5C7E94A3A70}"/>
              </a:ext>
            </a:extLst>
          </p:cNvPr>
          <p:cNvSpPr txBox="1"/>
          <p:nvPr/>
        </p:nvSpPr>
        <p:spPr>
          <a:xfrm>
            <a:off x="3200399" y="4540633"/>
            <a:ext cx="8512175" cy="718145"/>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en-US" sz="1300" noProof="0" dirty="0"/>
              <a:t>To allow for better appropriation by countries, the frameworks will be </a:t>
            </a:r>
            <a:r>
              <a:rPr lang="en-US" sz="1300" b="1" noProof="0" dirty="0"/>
              <a:t>discussed and adapted by the national structures (NITAG, EPI)</a:t>
            </a:r>
          </a:p>
          <a:p>
            <a:pPr marL="171450" indent="-171450" algn="just">
              <a:spcBef>
                <a:spcPts val="200"/>
              </a:spcBef>
              <a:buFont typeface="Arial" panose="020B0604020202020204" pitchFamily="34" charset="0"/>
              <a:buChar char="•"/>
            </a:pPr>
            <a:r>
              <a:rPr lang="en-US" sz="1300" b="1" noProof="0" dirty="0"/>
              <a:t>Recommendations are formed based on votes and concertation of the NITAG and EPI, not individual decision</a:t>
            </a:r>
          </a:p>
        </p:txBody>
      </p:sp>
      <p:sp>
        <p:nvSpPr>
          <p:cNvPr id="15" name="Google Shape;12;p19">
            <a:extLst>
              <a:ext uri="{FF2B5EF4-FFF2-40B4-BE49-F238E27FC236}">
                <a16:creationId xmlns:a16="http://schemas.microsoft.com/office/drawing/2014/main" id="{00559526-B7A9-A165-BE82-0651B15A744A}"/>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21</a:t>
            </a:fld>
            <a:endParaRPr lang="en-US" noProof="0" dirty="0">
              <a:latin typeface="+mj-lt"/>
            </a:endParaRPr>
          </a:p>
        </p:txBody>
      </p:sp>
      <p:cxnSp>
        <p:nvCxnSpPr>
          <p:cNvPr id="17" name="Straight Connector 16">
            <a:extLst>
              <a:ext uri="{FF2B5EF4-FFF2-40B4-BE49-F238E27FC236}">
                <a16:creationId xmlns:a16="http://schemas.microsoft.com/office/drawing/2014/main" id="{4EF9EEBE-E1E7-9B53-AD50-04000C838EDE}"/>
              </a:ext>
            </a:extLst>
          </p:cNvPr>
          <p:cNvCxnSpPr>
            <a:cxnSpLocks/>
          </p:cNvCxnSpPr>
          <p:nvPr/>
        </p:nvCxnSpPr>
        <p:spPr>
          <a:xfrm>
            <a:off x="3433313" y="5400136"/>
            <a:ext cx="7864016" cy="0"/>
          </a:xfrm>
          <a:prstGeom prst="line">
            <a:avLst/>
          </a:prstGeom>
          <a:ln w="19050" cap="flat" cmpd="sng" algn="ctr">
            <a:solidFill>
              <a:schemeClr val="tx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48853B21-4B86-2DD0-2F4F-EB4C694A2676}"/>
              </a:ext>
            </a:extLst>
          </p:cNvPr>
          <p:cNvCxnSpPr>
            <a:cxnSpLocks/>
          </p:cNvCxnSpPr>
          <p:nvPr/>
        </p:nvCxnSpPr>
        <p:spPr>
          <a:xfrm>
            <a:off x="3433313" y="4442118"/>
            <a:ext cx="7864016" cy="0"/>
          </a:xfrm>
          <a:prstGeom prst="line">
            <a:avLst/>
          </a:prstGeom>
          <a:ln w="19050" cap="flat" cmpd="sng" algn="ctr">
            <a:solidFill>
              <a:schemeClr val="tx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2A57E825-7831-698C-94E3-BEB34E23E936}"/>
              </a:ext>
            </a:extLst>
          </p:cNvPr>
          <p:cNvCxnSpPr>
            <a:cxnSpLocks/>
          </p:cNvCxnSpPr>
          <p:nvPr/>
        </p:nvCxnSpPr>
        <p:spPr>
          <a:xfrm>
            <a:off x="3433313" y="3411645"/>
            <a:ext cx="7864016" cy="0"/>
          </a:xfrm>
          <a:prstGeom prst="line">
            <a:avLst/>
          </a:prstGeom>
          <a:ln w="19050" cap="flat" cmpd="sng" algn="ctr">
            <a:solidFill>
              <a:schemeClr val="tx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9B000815-403D-05DE-0516-A118DE9CD6D2}"/>
              </a:ext>
            </a:extLst>
          </p:cNvPr>
          <p:cNvCxnSpPr>
            <a:cxnSpLocks/>
          </p:cNvCxnSpPr>
          <p:nvPr/>
        </p:nvCxnSpPr>
        <p:spPr>
          <a:xfrm>
            <a:off x="3266536" y="2381172"/>
            <a:ext cx="7864016" cy="0"/>
          </a:xfrm>
          <a:prstGeom prst="line">
            <a:avLst/>
          </a:prstGeom>
          <a:ln w="19050" cap="flat" cmpd="sng" algn="ctr">
            <a:solidFill>
              <a:schemeClr val="tx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6583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2DC92-BD84-7AC2-DD0A-A135782303E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DAA0D18-C4D7-91DB-2B03-25D60FE6586D}"/>
              </a:ext>
            </a:extLst>
          </p:cNvPr>
          <p:cNvSpPr/>
          <p:nvPr/>
        </p:nvSpPr>
        <p:spPr>
          <a:xfrm>
            <a:off x="673698"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1FAB4BA-0017-88B1-73C8-1B9F9DFF594D}"/>
              </a:ext>
            </a:extLst>
          </p:cNvPr>
          <p:cNvSpPr/>
          <p:nvPr/>
        </p:nvSpPr>
        <p:spPr>
          <a:xfrm>
            <a:off x="4496184"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9157A45-F7B9-4812-99FE-26EE60AC6DD1}"/>
              </a:ext>
            </a:extLst>
          </p:cNvPr>
          <p:cNvSpPr/>
          <p:nvPr/>
        </p:nvSpPr>
        <p:spPr>
          <a:xfrm>
            <a:off x="8318671"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Google Shape;427;p16">
            <a:extLst>
              <a:ext uri="{FF2B5EF4-FFF2-40B4-BE49-F238E27FC236}">
                <a16:creationId xmlns:a16="http://schemas.microsoft.com/office/drawing/2014/main" id="{293DCE76-CFCD-91B9-F9D0-46CA03A1BAFA}"/>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6E0B5454-3401-A076-554B-8FAD68DAE557}"/>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Each process follows three phases—framework adaptation, option ranking, and documentation—to ensure consistency</a:t>
            </a:r>
          </a:p>
        </p:txBody>
      </p:sp>
      <p:sp>
        <p:nvSpPr>
          <p:cNvPr id="2" name="Slide Number Placeholder 5">
            <a:extLst>
              <a:ext uri="{FF2B5EF4-FFF2-40B4-BE49-F238E27FC236}">
                <a16:creationId xmlns:a16="http://schemas.microsoft.com/office/drawing/2014/main" id="{2F5B6DC0-5462-0BCC-BB59-0674A24EC373}"/>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22</a:t>
            </a:fld>
            <a:endParaRPr lang="en-US" noProof="0" dirty="0">
              <a:latin typeface="+mj-lt"/>
            </a:endParaRPr>
          </a:p>
        </p:txBody>
      </p:sp>
      <p:sp>
        <p:nvSpPr>
          <p:cNvPr id="3" name="Freeform: Shape 28">
            <a:extLst>
              <a:ext uri="{FF2B5EF4-FFF2-40B4-BE49-F238E27FC236}">
                <a16:creationId xmlns:a16="http://schemas.microsoft.com/office/drawing/2014/main" id="{934358BA-36E9-D649-6CB7-28A2820B2E57}"/>
              </a:ext>
            </a:extLst>
          </p:cNvPr>
          <p:cNvSpPr/>
          <p:nvPr/>
        </p:nvSpPr>
        <p:spPr>
          <a:xfrm>
            <a:off x="9049554" y="2002001"/>
            <a:ext cx="2613570"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bg1">
              <a:lumMod val="85000"/>
              <a:alpha val="7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Validation and documentation</a:t>
            </a:r>
          </a:p>
        </p:txBody>
      </p:sp>
      <p:sp>
        <p:nvSpPr>
          <p:cNvPr id="4" name="Freeform: Shape 1">
            <a:extLst>
              <a:ext uri="{FF2B5EF4-FFF2-40B4-BE49-F238E27FC236}">
                <a16:creationId xmlns:a16="http://schemas.microsoft.com/office/drawing/2014/main" id="{A2A40954-CEE1-3AE7-0381-80AF5E861D52}"/>
              </a:ext>
            </a:extLst>
          </p:cNvPr>
          <p:cNvSpPr/>
          <p:nvPr/>
        </p:nvSpPr>
        <p:spPr>
          <a:xfrm>
            <a:off x="878067" y="2007430"/>
            <a:ext cx="2139406"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tx1">
              <a:lumMod val="60000"/>
              <a:lumOff val="4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5" name="Star: 12 Points 2">
            <a:extLst>
              <a:ext uri="{FF2B5EF4-FFF2-40B4-BE49-F238E27FC236}">
                <a16:creationId xmlns:a16="http://schemas.microsoft.com/office/drawing/2014/main" id="{56F6D675-560E-EC7B-A871-D84ADB3A099B}"/>
              </a:ext>
            </a:extLst>
          </p:cNvPr>
          <p:cNvSpPr/>
          <p:nvPr/>
        </p:nvSpPr>
        <p:spPr>
          <a:xfrm>
            <a:off x="3181731" y="1816594"/>
            <a:ext cx="1145725" cy="997527"/>
          </a:xfrm>
          <a:prstGeom prst="star12">
            <a:avLst/>
          </a:prstGeom>
          <a:solidFill>
            <a:schemeClr val="tx1">
              <a:lumMod val="60000"/>
              <a:lumOff val="4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6" name="Freeform: Shape 22">
            <a:extLst>
              <a:ext uri="{FF2B5EF4-FFF2-40B4-BE49-F238E27FC236}">
                <a16:creationId xmlns:a16="http://schemas.microsoft.com/office/drawing/2014/main" id="{371049B8-E254-EDAC-C35E-F96E039D7FB5}"/>
              </a:ext>
            </a:extLst>
          </p:cNvPr>
          <p:cNvSpPr/>
          <p:nvPr/>
        </p:nvSpPr>
        <p:spPr>
          <a:xfrm>
            <a:off x="4665250" y="2006814"/>
            <a:ext cx="2167993" cy="640828"/>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chemeClr val="bg1">
              <a:lumMod val="7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5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8" name="Star: 12 Points 18">
            <a:extLst>
              <a:ext uri="{FF2B5EF4-FFF2-40B4-BE49-F238E27FC236}">
                <a16:creationId xmlns:a16="http://schemas.microsoft.com/office/drawing/2014/main" id="{8F0380F1-BB80-2E14-4FE0-DFCD6ABD9B5C}"/>
              </a:ext>
            </a:extLst>
          </p:cNvPr>
          <p:cNvSpPr/>
          <p:nvPr/>
        </p:nvSpPr>
        <p:spPr>
          <a:xfrm>
            <a:off x="6998928" y="1816594"/>
            <a:ext cx="1145726" cy="997527"/>
          </a:xfrm>
          <a:prstGeom prst="star12">
            <a:avLst/>
          </a:prstGeom>
          <a:solidFill>
            <a:schemeClr val="bg1">
              <a:lumMod val="7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grpSp>
        <p:nvGrpSpPr>
          <p:cNvPr id="14" name="Group 13">
            <a:extLst>
              <a:ext uri="{FF2B5EF4-FFF2-40B4-BE49-F238E27FC236}">
                <a16:creationId xmlns:a16="http://schemas.microsoft.com/office/drawing/2014/main" id="{4AD56350-58C9-1B61-18DB-B522027FF5BE}"/>
              </a:ext>
            </a:extLst>
          </p:cNvPr>
          <p:cNvGrpSpPr/>
          <p:nvPr/>
        </p:nvGrpSpPr>
        <p:grpSpPr>
          <a:xfrm>
            <a:off x="225914" y="1364713"/>
            <a:ext cx="11578669" cy="470809"/>
            <a:chOff x="289076" y="1010527"/>
            <a:chExt cx="10245464" cy="470809"/>
          </a:xfrm>
        </p:grpSpPr>
        <p:sp>
          <p:nvSpPr>
            <p:cNvPr id="10" name="Rectangle 9">
              <a:extLst>
                <a:ext uri="{FF2B5EF4-FFF2-40B4-BE49-F238E27FC236}">
                  <a16:creationId xmlns:a16="http://schemas.microsoft.com/office/drawing/2014/main" id="{A895F08F-A49B-3A61-FCD7-4A1D03C77A0A}"/>
                </a:ext>
              </a:extLst>
            </p:cNvPr>
            <p:cNvSpPr/>
            <p:nvPr/>
          </p:nvSpPr>
          <p:spPr>
            <a:xfrm>
              <a:off x="289076" y="1010527"/>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PHASE 1: FRAMEWORK ADAPTATION</a:t>
              </a:r>
            </a:p>
          </p:txBody>
        </p:sp>
        <p:sp>
          <p:nvSpPr>
            <p:cNvPr id="11" name="Rectangle 10">
              <a:extLst>
                <a:ext uri="{FF2B5EF4-FFF2-40B4-BE49-F238E27FC236}">
                  <a16:creationId xmlns:a16="http://schemas.microsoft.com/office/drawing/2014/main" id="{0A2A63D4-7834-62C4-0F66-4CB8DBC0AD98}"/>
                </a:ext>
              </a:extLst>
            </p:cNvPr>
            <p:cNvSpPr/>
            <p:nvPr/>
          </p:nvSpPr>
          <p:spPr>
            <a:xfrm>
              <a:off x="7503366" y="1010527"/>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PHASE 3: RECOMMENDATIONS</a:t>
              </a:r>
            </a:p>
          </p:txBody>
        </p:sp>
        <p:sp>
          <p:nvSpPr>
            <p:cNvPr id="12" name="Rectangle 11">
              <a:extLst>
                <a:ext uri="{FF2B5EF4-FFF2-40B4-BE49-F238E27FC236}">
                  <a16:creationId xmlns:a16="http://schemas.microsoft.com/office/drawing/2014/main" id="{DB8040A9-EE7B-6BDC-04BA-1A77C4AF8722}"/>
                </a:ext>
              </a:extLst>
            </p:cNvPr>
            <p:cNvSpPr/>
            <p:nvPr/>
          </p:nvSpPr>
          <p:spPr>
            <a:xfrm>
              <a:off x="3985197" y="1010527"/>
              <a:ext cx="3602125"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PHASE 2: EVIDENCE COLLECTION, ASSESSMENT, SEQUENCING</a:t>
              </a:r>
            </a:p>
          </p:txBody>
        </p:sp>
      </p:grpSp>
      <p:sp>
        <p:nvSpPr>
          <p:cNvPr id="18" name="Rectangle 17">
            <a:extLst>
              <a:ext uri="{FF2B5EF4-FFF2-40B4-BE49-F238E27FC236}">
                <a16:creationId xmlns:a16="http://schemas.microsoft.com/office/drawing/2014/main" id="{D6E3DAD1-00BA-8A99-458C-1666CA8A695A}"/>
              </a:ext>
            </a:extLst>
          </p:cNvPr>
          <p:cNvSpPr/>
          <p:nvPr/>
        </p:nvSpPr>
        <p:spPr>
          <a:xfrm>
            <a:off x="806025" y="2838677"/>
            <a:ext cx="3376441" cy="3474574"/>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85725" lvl="0" indent="-85725">
              <a:spcBef>
                <a:spcPts val="600"/>
              </a:spcBef>
              <a:buFont typeface="Arial" panose="020B0604020202020204" pitchFamily="34" charset="0"/>
              <a:buChar char="•"/>
              <a:defRPr/>
            </a:pPr>
            <a:r>
              <a:rPr lang="en-US" sz="1400" kern="0" noProof="0" dirty="0">
                <a:solidFill>
                  <a:prstClr val="black">
                    <a:lumMod val="50000"/>
                  </a:prstClr>
                </a:solidFill>
                <a:latin typeface="Aptos" panose="02110004020202020204"/>
              </a:rPr>
              <a:t>Define the </a:t>
            </a:r>
            <a:r>
              <a:rPr lang="en-US" sz="1400" b="1" kern="0" noProof="0" dirty="0">
                <a:solidFill>
                  <a:prstClr val="black">
                    <a:lumMod val="50000"/>
                  </a:prstClr>
                </a:solidFill>
                <a:latin typeface="Aptos" panose="02110004020202020204"/>
              </a:rPr>
              <a:t>core-team</a:t>
            </a:r>
            <a:r>
              <a:rPr lang="en-US" sz="1400" kern="0" noProof="0" dirty="0">
                <a:solidFill>
                  <a:prstClr val="black">
                    <a:lumMod val="50000"/>
                  </a:prstClr>
                </a:solidFill>
                <a:latin typeface="Aptos" panose="02110004020202020204"/>
              </a:rPr>
              <a:t> (EPI &amp; NITAG), </a:t>
            </a:r>
            <a:r>
              <a:rPr lang="en-US" sz="1400" b="1" kern="0" noProof="0" dirty="0">
                <a:solidFill>
                  <a:prstClr val="black">
                    <a:lumMod val="50000"/>
                  </a:prstClr>
                </a:solidFill>
                <a:latin typeface="Aptos" panose="02110004020202020204"/>
              </a:rPr>
              <a:t>workplan</a:t>
            </a:r>
            <a:r>
              <a:rPr lang="en-US" sz="1400" kern="0" noProof="0" dirty="0">
                <a:solidFill>
                  <a:prstClr val="black">
                    <a:lumMod val="50000"/>
                  </a:prstClr>
                </a:solidFill>
                <a:latin typeface="Aptos" panose="02110004020202020204"/>
              </a:rPr>
              <a:t> and timelines</a:t>
            </a:r>
          </a:p>
          <a:p>
            <a:pPr marL="85725" lvl="0" indent="-85725">
              <a:spcBef>
                <a:spcPts val="600"/>
              </a:spcBef>
              <a:buFont typeface="Arial" panose="020B0604020202020204" pitchFamily="34" charset="0"/>
              <a:buChar char="•"/>
              <a:defRPr/>
            </a:pPr>
            <a:r>
              <a:rPr lang="en-US" sz="1400" kern="0" noProof="0" dirty="0">
                <a:solidFill>
                  <a:prstClr val="black">
                    <a:lumMod val="50000"/>
                  </a:prstClr>
                </a:solidFill>
                <a:latin typeface="Aptos" panose="02110004020202020204"/>
              </a:rPr>
              <a:t>Engage relevant </a:t>
            </a:r>
            <a:r>
              <a:rPr lang="en-US" sz="1400" b="1" kern="0" noProof="0" dirty="0">
                <a:solidFill>
                  <a:prstClr val="black">
                    <a:lumMod val="50000"/>
                  </a:prstClr>
                </a:solidFill>
                <a:latin typeface="Aptos" panose="02110004020202020204"/>
              </a:rPr>
              <a:t>stakeholders</a:t>
            </a:r>
            <a:r>
              <a:rPr lang="en-US" sz="1400" kern="0" noProof="0" dirty="0">
                <a:solidFill>
                  <a:prstClr val="black">
                    <a:lumMod val="50000"/>
                  </a:prstClr>
                </a:solidFill>
                <a:latin typeface="Aptos" panose="02110004020202020204"/>
              </a:rPr>
              <a:t> in the process</a:t>
            </a:r>
          </a:p>
          <a:p>
            <a:pPr marL="85725" lvl="0" indent="-85725">
              <a:spcBef>
                <a:spcPts val="600"/>
              </a:spcBef>
              <a:buFont typeface="Arial" panose="020B0604020202020204" pitchFamily="34" charset="0"/>
              <a:buChar char="•"/>
              <a:defRPr/>
            </a:pPr>
            <a:r>
              <a:rPr lang="en-US" sz="1400" kern="0" noProof="0" dirty="0">
                <a:solidFill>
                  <a:prstClr val="black">
                    <a:lumMod val="50000"/>
                  </a:prstClr>
                </a:solidFill>
                <a:latin typeface="Aptos" panose="02110004020202020204"/>
              </a:rPr>
              <a:t>Adapt the framework to </a:t>
            </a:r>
            <a:r>
              <a:rPr lang="en-US" sz="1400" b="1" kern="0" noProof="0" dirty="0">
                <a:solidFill>
                  <a:prstClr val="black">
                    <a:lumMod val="50000"/>
                  </a:prstClr>
                </a:solidFill>
                <a:latin typeface="Aptos" panose="02110004020202020204"/>
              </a:rPr>
              <a:t>country context</a:t>
            </a:r>
            <a:r>
              <a:rPr lang="en-US" sz="1400" kern="0" noProof="0" dirty="0">
                <a:solidFill>
                  <a:prstClr val="black">
                    <a:lumMod val="50000"/>
                  </a:prstClr>
                </a:solidFill>
                <a:latin typeface="Aptos" panose="02110004020202020204"/>
              </a:rPr>
              <a:t>, by defining the scope of work (vaccines to be considered, optimization questions, time horizon)</a:t>
            </a:r>
          </a:p>
          <a:p>
            <a:pPr marL="85725" lvl="0" indent="-85725">
              <a:spcBef>
                <a:spcPts val="600"/>
              </a:spcBef>
              <a:buFont typeface="Arial" panose="020B0604020202020204" pitchFamily="34" charset="0"/>
              <a:buChar char="•"/>
              <a:defRPr/>
            </a:pPr>
            <a:r>
              <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Adapt the framework to country priorities by </a:t>
            </a: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defining the criteria </a:t>
            </a:r>
            <a:r>
              <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used when assessing options</a:t>
            </a:r>
          </a:p>
        </p:txBody>
      </p:sp>
      <p:sp>
        <p:nvSpPr>
          <p:cNvPr id="21" name="Rectangle 20">
            <a:extLst>
              <a:ext uri="{FF2B5EF4-FFF2-40B4-BE49-F238E27FC236}">
                <a16:creationId xmlns:a16="http://schemas.microsoft.com/office/drawing/2014/main" id="{77CB7160-B43C-4AB7-F58A-06D74A951D0E}"/>
              </a:ext>
            </a:extLst>
          </p:cNvPr>
          <p:cNvSpPr/>
          <p:nvPr/>
        </p:nvSpPr>
        <p:spPr>
          <a:xfrm>
            <a:off x="4628511" y="2838677"/>
            <a:ext cx="3376441" cy="3474574"/>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85725" lvl="0" indent="-85725">
              <a:spcBef>
                <a:spcPts val="600"/>
              </a:spcBef>
              <a:buFont typeface="Arial" panose="020B0604020202020204" pitchFamily="34" charset="0"/>
              <a:buChar char="•"/>
              <a:defRPr/>
            </a:pPr>
            <a:r>
              <a:rPr lang="en-US" sz="1400" kern="0" noProof="0" dirty="0">
                <a:solidFill>
                  <a:prstClr val="black">
                    <a:lumMod val="50000"/>
                  </a:prstClr>
                </a:solidFill>
                <a:latin typeface="Aptos" panose="02110004020202020204"/>
              </a:rPr>
              <a:t>Collect, clean and </a:t>
            </a:r>
            <a:r>
              <a:rPr lang="en-US" sz="1400" b="1" kern="0" noProof="0" dirty="0">
                <a:solidFill>
                  <a:prstClr val="black">
                    <a:lumMod val="50000"/>
                  </a:prstClr>
                </a:solidFill>
                <a:latin typeface="Aptos" panose="02110004020202020204"/>
              </a:rPr>
              <a:t>synthesize evidence </a:t>
            </a:r>
            <a:r>
              <a:rPr lang="en-US" sz="1400" kern="0" noProof="0" dirty="0">
                <a:solidFill>
                  <a:prstClr val="black">
                    <a:lumMod val="50000"/>
                  </a:prstClr>
                </a:solidFill>
                <a:latin typeface="Aptos" panose="02110004020202020204"/>
              </a:rPr>
              <a:t>to facilitate review by the NITAG</a:t>
            </a:r>
          </a:p>
          <a:p>
            <a:pPr marL="85725" lvl="0" indent="-85725">
              <a:spcBef>
                <a:spcPts val="600"/>
              </a:spcBef>
              <a:buFont typeface="Arial" panose="020B0604020202020204" pitchFamily="34" charset="0"/>
              <a:buChar char="•"/>
              <a:defRPr/>
            </a:pPr>
            <a:r>
              <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Review evidence and </a:t>
            </a:r>
            <a:r>
              <a:rPr lang="en-US" sz="1400" b="1" kern="0" noProof="0" dirty="0">
                <a:solidFill>
                  <a:prstClr val="black">
                    <a:lumMod val="50000"/>
                  </a:prstClr>
                </a:solidFill>
                <a:latin typeface="Aptos" panose="02110004020202020204"/>
              </a:rPr>
              <a:t>rank options </a:t>
            </a:r>
            <a:r>
              <a:rPr lang="en-US" sz="1400" kern="0" noProof="0" dirty="0">
                <a:solidFill>
                  <a:prstClr val="black">
                    <a:lumMod val="50000"/>
                  </a:prstClr>
                </a:solidFill>
                <a:latin typeface="Aptos" panose="02110004020202020204"/>
              </a:rPr>
              <a:t>on selected criteria individually</a:t>
            </a:r>
          </a:p>
          <a:p>
            <a:pPr marL="85725" lvl="0" indent="-85725">
              <a:spcBef>
                <a:spcPts val="600"/>
              </a:spcBef>
              <a:buFont typeface="Arial" panose="020B0604020202020204" pitchFamily="34" charset="0"/>
              <a:buChar char="•"/>
              <a:defRPr/>
            </a:pPr>
            <a:r>
              <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Rank options </a:t>
            </a:r>
            <a:r>
              <a:rPr lang="en-US" sz="1400" kern="0" noProof="0" dirty="0">
                <a:solidFill>
                  <a:prstClr val="black">
                    <a:lumMod val="50000"/>
                  </a:prstClr>
                </a:solidFill>
                <a:latin typeface="Aptos" panose="02110004020202020204"/>
              </a:rPr>
              <a:t>across all criteria</a:t>
            </a:r>
          </a:p>
          <a:p>
            <a:pPr marL="85725" lvl="0" indent="-85725">
              <a:spcBef>
                <a:spcPts val="600"/>
              </a:spcBef>
              <a:buFont typeface="Arial" panose="020B0604020202020204" pitchFamily="34" charset="0"/>
              <a:buChar char="•"/>
              <a:defRPr/>
            </a:pPr>
            <a:r>
              <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Assess level of </a:t>
            </a: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feasibility</a:t>
            </a:r>
            <a:r>
              <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of all options</a:t>
            </a:r>
          </a:p>
          <a:p>
            <a:pPr marL="85725" lvl="0" indent="-85725">
              <a:spcBef>
                <a:spcPts val="600"/>
              </a:spcBef>
              <a:buFont typeface="Arial" panose="020B0604020202020204" pitchFamily="34" charset="0"/>
              <a:buChar char="•"/>
              <a:defRPr/>
            </a:pPr>
            <a:r>
              <a:rPr lang="en-US" sz="1400" b="1" kern="0" noProof="0" dirty="0">
                <a:solidFill>
                  <a:prstClr val="black">
                    <a:lumMod val="50000"/>
                  </a:prstClr>
                </a:solidFill>
                <a:latin typeface="Aptos" panose="02110004020202020204"/>
              </a:rPr>
              <a:t>Sequence implementation </a:t>
            </a:r>
            <a:r>
              <a:rPr lang="en-US" sz="1400" kern="0" noProof="0" dirty="0">
                <a:solidFill>
                  <a:prstClr val="black">
                    <a:lumMod val="50000"/>
                  </a:prstClr>
                </a:solidFill>
                <a:latin typeface="Aptos" panose="02110004020202020204"/>
              </a:rPr>
              <a:t>of options (new vaccine introductions, vaccine switches, etc.) based on feedback from EPI</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5ADA30A7-B52F-20B0-394C-D5CB9EF8797C}"/>
              </a:ext>
            </a:extLst>
          </p:cNvPr>
          <p:cNvSpPr/>
          <p:nvPr/>
        </p:nvSpPr>
        <p:spPr>
          <a:xfrm>
            <a:off x="8473854" y="2838677"/>
            <a:ext cx="3376441" cy="3474574"/>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85725" lvl="0" indent="-85725">
              <a:spcBef>
                <a:spcPts val="600"/>
              </a:spcBef>
              <a:buFont typeface="Arial" panose="020B0604020202020204" pitchFamily="34" charset="0"/>
              <a:buChar char="•"/>
              <a:defRPr/>
            </a:pPr>
            <a:r>
              <a:rPr lang="en-US" sz="1400" b="1" kern="0" noProof="0" dirty="0">
                <a:solidFill>
                  <a:prstClr val="black">
                    <a:lumMod val="50000"/>
                  </a:prstClr>
                </a:solidFill>
                <a:latin typeface="Aptos" panose="02110004020202020204"/>
              </a:rPr>
              <a:t>Document</a:t>
            </a:r>
            <a:r>
              <a:rPr lang="en-US" sz="1400" kern="0" noProof="0" dirty="0">
                <a:solidFill>
                  <a:prstClr val="black">
                    <a:lumMod val="50000"/>
                  </a:prstClr>
                </a:solidFill>
                <a:latin typeface="Aptos" panose="02110004020202020204"/>
              </a:rPr>
              <a:t> decisions/recommendations</a:t>
            </a:r>
          </a:p>
          <a:p>
            <a:pPr marL="85725" lvl="0" indent="-85725">
              <a:spcBef>
                <a:spcPts val="600"/>
              </a:spcBef>
              <a:buFont typeface="Arial" panose="020B0604020202020204" pitchFamily="34" charset="0"/>
              <a:buChar char="•"/>
              <a:defRPr/>
            </a:pPr>
            <a:r>
              <a:rPr lang="en-US" sz="1400" kern="0" noProof="0" dirty="0">
                <a:solidFill>
                  <a:prstClr val="black">
                    <a:lumMod val="50000"/>
                  </a:prstClr>
                </a:solidFill>
                <a:latin typeface="Aptos" panose="02110004020202020204"/>
              </a:rPr>
              <a:t>Share decisions/recommendations and </a:t>
            </a:r>
            <a:r>
              <a:rPr lang="en-US" sz="1400" b="1" kern="0" noProof="0" dirty="0">
                <a:solidFill>
                  <a:prstClr val="black">
                    <a:lumMod val="50000"/>
                  </a:prstClr>
                </a:solidFill>
                <a:latin typeface="Aptos" panose="02110004020202020204"/>
              </a:rPr>
              <a:t>disseminate</a:t>
            </a:r>
          </a:p>
          <a:p>
            <a:pPr marL="85725" lvl="0" indent="-85725">
              <a:spcBef>
                <a:spcPts val="600"/>
              </a:spcBef>
              <a:buFont typeface="Arial" panose="020B0604020202020204" pitchFamily="34" charset="0"/>
              <a:buChar char="•"/>
              <a:defRPr/>
            </a:pPr>
            <a:r>
              <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Ensure decisions are integrated in </a:t>
            </a: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strategic-planning </a:t>
            </a:r>
            <a:r>
              <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documents</a:t>
            </a:r>
          </a:p>
        </p:txBody>
      </p:sp>
    </p:spTree>
    <p:extLst>
      <p:ext uri="{BB962C8B-B14F-4D97-AF65-F5344CB8AC3E}">
        <p14:creationId xmlns:p14="http://schemas.microsoft.com/office/powerpoint/2010/main" val="1592456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7;p16">
            <a:extLst>
              <a:ext uri="{FF2B5EF4-FFF2-40B4-BE49-F238E27FC236}">
                <a16:creationId xmlns:a16="http://schemas.microsoft.com/office/drawing/2014/main" id="{9ED7CA9D-A11F-75C9-9FDC-AA34F34D48E6}"/>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5" name="Google Shape;126;p14">
            <a:extLst>
              <a:ext uri="{FF2B5EF4-FFF2-40B4-BE49-F238E27FC236}">
                <a16:creationId xmlns:a16="http://schemas.microsoft.com/office/drawing/2014/main" id="{5BFAC812-F403-AAE3-3AFE-D735092C0CE7}"/>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Depending on context, countries will follow one of three configurations,</a:t>
            </a:r>
            <a:r>
              <a:rPr lang="en-US" sz="2400" kern="0" noProof="0" dirty="0">
                <a:solidFill>
                  <a:srgbClr val="0F5D61"/>
                </a:solidFill>
                <a:latin typeface="Lato" panose="020F0502020204030203" pitchFamily="34" charset="0"/>
                <a:cs typeface="Times New Roman" panose="02020603050405020304" pitchFamily="18" charset="0"/>
                <a:sym typeface="Lato"/>
              </a:rPr>
              <a:t> </a:t>
            </a: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impacting scope and timeline</a:t>
            </a:r>
          </a:p>
        </p:txBody>
      </p:sp>
      <p:grpSp>
        <p:nvGrpSpPr>
          <p:cNvPr id="22" name="Group 21">
            <a:extLst>
              <a:ext uri="{FF2B5EF4-FFF2-40B4-BE49-F238E27FC236}">
                <a16:creationId xmlns:a16="http://schemas.microsoft.com/office/drawing/2014/main" id="{2828A4BF-7238-56A8-5D96-73621B26C092}"/>
              </a:ext>
            </a:extLst>
          </p:cNvPr>
          <p:cNvGrpSpPr/>
          <p:nvPr/>
        </p:nvGrpSpPr>
        <p:grpSpPr>
          <a:xfrm>
            <a:off x="1836258" y="1364713"/>
            <a:ext cx="9956908" cy="5115259"/>
            <a:chOff x="225914" y="1364713"/>
            <a:chExt cx="11733853" cy="5115259"/>
          </a:xfrm>
        </p:grpSpPr>
        <p:grpSp>
          <p:nvGrpSpPr>
            <p:cNvPr id="21" name="Group 20">
              <a:extLst>
                <a:ext uri="{FF2B5EF4-FFF2-40B4-BE49-F238E27FC236}">
                  <a16:creationId xmlns:a16="http://schemas.microsoft.com/office/drawing/2014/main" id="{5C745AFA-3600-22CB-2F13-FEC4345128FD}"/>
                </a:ext>
              </a:extLst>
            </p:cNvPr>
            <p:cNvGrpSpPr/>
            <p:nvPr/>
          </p:nvGrpSpPr>
          <p:grpSpPr>
            <a:xfrm>
              <a:off x="673698" y="1816594"/>
              <a:ext cx="11286069" cy="4663378"/>
              <a:chOff x="673698" y="1816594"/>
              <a:chExt cx="11286069" cy="4663378"/>
            </a:xfrm>
          </p:grpSpPr>
          <p:sp>
            <p:nvSpPr>
              <p:cNvPr id="6" name="Rectangle 5">
                <a:extLst>
                  <a:ext uri="{FF2B5EF4-FFF2-40B4-BE49-F238E27FC236}">
                    <a16:creationId xmlns:a16="http://schemas.microsoft.com/office/drawing/2014/main" id="{7BCB57F8-9326-6BB2-8BB6-2F4140710A37}"/>
                  </a:ext>
                </a:extLst>
              </p:cNvPr>
              <p:cNvSpPr/>
              <p:nvPr/>
            </p:nvSpPr>
            <p:spPr>
              <a:xfrm>
                <a:off x="673698"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75E7489-C5B2-02B4-26AC-A3EEDC0E52C8}"/>
                  </a:ext>
                </a:extLst>
              </p:cNvPr>
              <p:cNvSpPr/>
              <p:nvPr/>
            </p:nvSpPr>
            <p:spPr>
              <a:xfrm>
                <a:off x="4496184"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D1A5E91-0245-01E0-3B52-1F46179CB01D}"/>
                  </a:ext>
                </a:extLst>
              </p:cNvPr>
              <p:cNvSpPr/>
              <p:nvPr/>
            </p:nvSpPr>
            <p:spPr>
              <a:xfrm>
                <a:off x="8318671"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28">
                <a:extLst>
                  <a:ext uri="{FF2B5EF4-FFF2-40B4-BE49-F238E27FC236}">
                    <a16:creationId xmlns:a16="http://schemas.microsoft.com/office/drawing/2014/main" id="{1D3B9787-E01B-4922-80A6-25AE37C5FD66}"/>
                  </a:ext>
                </a:extLst>
              </p:cNvPr>
              <p:cNvSpPr/>
              <p:nvPr/>
            </p:nvSpPr>
            <p:spPr>
              <a:xfrm>
                <a:off x="9049554" y="2002001"/>
                <a:ext cx="2613570"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bg1">
                  <a:lumMod val="85000"/>
                  <a:alpha val="7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Validation and documentation</a:t>
                </a:r>
              </a:p>
            </p:txBody>
          </p:sp>
          <p:sp>
            <p:nvSpPr>
              <p:cNvPr id="10" name="Freeform: Shape 1">
                <a:extLst>
                  <a:ext uri="{FF2B5EF4-FFF2-40B4-BE49-F238E27FC236}">
                    <a16:creationId xmlns:a16="http://schemas.microsoft.com/office/drawing/2014/main" id="{03468FA4-3622-5A81-FE77-F1BED0E21079}"/>
                  </a:ext>
                </a:extLst>
              </p:cNvPr>
              <p:cNvSpPr/>
              <p:nvPr/>
            </p:nvSpPr>
            <p:spPr>
              <a:xfrm>
                <a:off x="878067" y="2007430"/>
                <a:ext cx="2139406"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tx1">
                  <a:lumMod val="60000"/>
                  <a:lumOff val="4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11" name="Star: 12 Points 2">
                <a:extLst>
                  <a:ext uri="{FF2B5EF4-FFF2-40B4-BE49-F238E27FC236}">
                    <a16:creationId xmlns:a16="http://schemas.microsoft.com/office/drawing/2014/main" id="{D125C191-B9AC-6A27-A91A-0A9C787E53CB}"/>
                  </a:ext>
                </a:extLst>
              </p:cNvPr>
              <p:cNvSpPr/>
              <p:nvPr/>
            </p:nvSpPr>
            <p:spPr>
              <a:xfrm>
                <a:off x="3181731" y="1816594"/>
                <a:ext cx="1145725" cy="997527"/>
              </a:xfrm>
              <a:prstGeom prst="star12">
                <a:avLst/>
              </a:prstGeom>
              <a:solidFill>
                <a:schemeClr val="tx1">
                  <a:lumMod val="60000"/>
                  <a:lumOff val="4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12" name="Freeform: Shape 22">
                <a:extLst>
                  <a:ext uri="{FF2B5EF4-FFF2-40B4-BE49-F238E27FC236}">
                    <a16:creationId xmlns:a16="http://schemas.microsoft.com/office/drawing/2014/main" id="{46F17603-1041-50C5-CFEC-3D82FC8AFCCA}"/>
                  </a:ext>
                </a:extLst>
              </p:cNvPr>
              <p:cNvSpPr/>
              <p:nvPr/>
            </p:nvSpPr>
            <p:spPr>
              <a:xfrm>
                <a:off x="4665250" y="2006814"/>
                <a:ext cx="2167993" cy="640828"/>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chemeClr val="bg1">
                  <a:lumMod val="7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4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3" name="Star: 12 Points 18">
                <a:extLst>
                  <a:ext uri="{FF2B5EF4-FFF2-40B4-BE49-F238E27FC236}">
                    <a16:creationId xmlns:a16="http://schemas.microsoft.com/office/drawing/2014/main" id="{1FDD462D-0B2B-DD7A-86C1-E121288192A8}"/>
                  </a:ext>
                </a:extLst>
              </p:cNvPr>
              <p:cNvSpPr/>
              <p:nvPr/>
            </p:nvSpPr>
            <p:spPr>
              <a:xfrm>
                <a:off x="6998928" y="1816594"/>
                <a:ext cx="1145726" cy="997527"/>
              </a:xfrm>
              <a:prstGeom prst="star12">
                <a:avLst/>
              </a:prstGeom>
              <a:solidFill>
                <a:schemeClr val="bg1">
                  <a:lumMod val="7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grpSp>
        <p:grpSp>
          <p:nvGrpSpPr>
            <p:cNvPr id="14" name="Group 13">
              <a:extLst>
                <a:ext uri="{FF2B5EF4-FFF2-40B4-BE49-F238E27FC236}">
                  <a16:creationId xmlns:a16="http://schemas.microsoft.com/office/drawing/2014/main" id="{C32C019F-5CD0-F9EF-189F-2D8F139D2AFA}"/>
                </a:ext>
              </a:extLst>
            </p:cNvPr>
            <p:cNvGrpSpPr/>
            <p:nvPr/>
          </p:nvGrpSpPr>
          <p:grpSpPr>
            <a:xfrm>
              <a:off x="225914" y="1364713"/>
              <a:ext cx="11578669" cy="470809"/>
              <a:chOff x="289076" y="1010527"/>
              <a:chExt cx="10245464" cy="470809"/>
            </a:xfrm>
          </p:grpSpPr>
          <p:sp>
            <p:nvSpPr>
              <p:cNvPr id="15" name="Rectangle 14">
                <a:extLst>
                  <a:ext uri="{FF2B5EF4-FFF2-40B4-BE49-F238E27FC236}">
                    <a16:creationId xmlns:a16="http://schemas.microsoft.com/office/drawing/2014/main" id="{429CB2BE-6C4B-D2F9-F148-56E3D2CE2332}"/>
                  </a:ext>
                </a:extLst>
              </p:cNvPr>
              <p:cNvSpPr/>
              <p:nvPr/>
            </p:nvSpPr>
            <p:spPr>
              <a:xfrm>
                <a:off x="289076" y="1010527"/>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PHASE 1: FRAMEWORK ADAPTATION</a:t>
                </a:r>
              </a:p>
            </p:txBody>
          </p:sp>
          <p:sp>
            <p:nvSpPr>
              <p:cNvPr id="16" name="Rectangle 15">
                <a:extLst>
                  <a:ext uri="{FF2B5EF4-FFF2-40B4-BE49-F238E27FC236}">
                    <a16:creationId xmlns:a16="http://schemas.microsoft.com/office/drawing/2014/main" id="{D7E26977-221B-3268-1D4D-0FC6BD153407}"/>
                  </a:ext>
                </a:extLst>
              </p:cNvPr>
              <p:cNvSpPr/>
              <p:nvPr/>
            </p:nvSpPr>
            <p:spPr>
              <a:xfrm>
                <a:off x="7503366" y="1010527"/>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PHASE 3: RECOMMENDATIONS</a:t>
                </a:r>
              </a:p>
            </p:txBody>
          </p:sp>
          <p:sp>
            <p:nvSpPr>
              <p:cNvPr id="17" name="Rectangle 16">
                <a:extLst>
                  <a:ext uri="{FF2B5EF4-FFF2-40B4-BE49-F238E27FC236}">
                    <a16:creationId xmlns:a16="http://schemas.microsoft.com/office/drawing/2014/main" id="{8C82E6C6-ECCC-65AB-58C2-6A83F2540587}"/>
                  </a:ext>
                </a:extLst>
              </p:cNvPr>
              <p:cNvSpPr/>
              <p:nvPr/>
            </p:nvSpPr>
            <p:spPr>
              <a:xfrm>
                <a:off x="3985197" y="1010527"/>
                <a:ext cx="3602125"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PHASE 2: EVIDENCE COLLECTION, ASSESSMENT, SEQUENCING</a:t>
                </a:r>
              </a:p>
            </p:txBody>
          </p:sp>
        </p:grpSp>
      </p:grpSp>
      <p:sp>
        <p:nvSpPr>
          <p:cNvPr id="18" name="Rectangle: Rounded Corners 17">
            <a:extLst>
              <a:ext uri="{FF2B5EF4-FFF2-40B4-BE49-F238E27FC236}">
                <a16:creationId xmlns:a16="http://schemas.microsoft.com/office/drawing/2014/main" id="{E4890CE6-DC02-7BCB-D793-31A6EF3679F0}"/>
              </a:ext>
            </a:extLst>
          </p:cNvPr>
          <p:cNvSpPr/>
          <p:nvPr/>
        </p:nvSpPr>
        <p:spPr>
          <a:xfrm>
            <a:off x="514221" y="2997804"/>
            <a:ext cx="11481328" cy="883973"/>
          </a:xfrm>
          <a:prstGeom prst="roundRect">
            <a:avLst/>
          </a:prstGeom>
          <a:solidFill>
            <a:srgbClr val="87AE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Prioritization </a:t>
            </a:r>
          </a:p>
          <a:p>
            <a:r>
              <a:rPr lang="en-US" b="1" noProof="0" dirty="0">
                <a:solidFill>
                  <a:schemeClr val="tx1">
                    <a:lumMod val="50000"/>
                  </a:schemeClr>
                </a:solidFill>
              </a:rPr>
              <a:t>only</a:t>
            </a:r>
          </a:p>
        </p:txBody>
      </p:sp>
      <p:sp>
        <p:nvSpPr>
          <p:cNvPr id="19" name="Rectangle: Rounded Corners 18">
            <a:extLst>
              <a:ext uri="{FF2B5EF4-FFF2-40B4-BE49-F238E27FC236}">
                <a16:creationId xmlns:a16="http://schemas.microsoft.com/office/drawing/2014/main" id="{612667E5-1DEB-0A6C-1F89-1DFB1CAE916D}"/>
              </a:ext>
            </a:extLst>
          </p:cNvPr>
          <p:cNvSpPr/>
          <p:nvPr/>
        </p:nvSpPr>
        <p:spPr>
          <a:xfrm>
            <a:off x="514221" y="4072147"/>
            <a:ext cx="11481328" cy="883973"/>
          </a:xfrm>
          <a:prstGeom prst="roundRect">
            <a:avLst/>
          </a:prstGeom>
          <a:solidFill>
            <a:srgbClr val="FBE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Optimization</a:t>
            </a:r>
          </a:p>
          <a:p>
            <a:r>
              <a:rPr lang="en-US" b="1" noProof="0" dirty="0">
                <a:solidFill>
                  <a:schemeClr val="tx1">
                    <a:lumMod val="50000"/>
                  </a:schemeClr>
                </a:solidFill>
              </a:rPr>
              <a:t>only</a:t>
            </a:r>
          </a:p>
        </p:txBody>
      </p:sp>
      <p:sp>
        <p:nvSpPr>
          <p:cNvPr id="20" name="Rectangle: Rounded Corners 19">
            <a:extLst>
              <a:ext uri="{FF2B5EF4-FFF2-40B4-BE49-F238E27FC236}">
                <a16:creationId xmlns:a16="http://schemas.microsoft.com/office/drawing/2014/main" id="{EFD7D43F-ECD2-BCA6-E31B-DA268CA7E878}"/>
              </a:ext>
            </a:extLst>
          </p:cNvPr>
          <p:cNvSpPr/>
          <p:nvPr/>
        </p:nvSpPr>
        <p:spPr>
          <a:xfrm>
            <a:off x="514221" y="5217316"/>
            <a:ext cx="11481328" cy="88397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Prioritization</a:t>
            </a:r>
          </a:p>
          <a:p>
            <a:r>
              <a:rPr lang="en-US" b="1" noProof="0" dirty="0">
                <a:solidFill>
                  <a:schemeClr val="tx1">
                    <a:lumMod val="50000"/>
                  </a:schemeClr>
                </a:solidFill>
              </a:rPr>
              <a:t>&amp; Optimization</a:t>
            </a:r>
          </a:p>
        </p:txBody>
      </p:sp>
      <p:sp>
        <p:nvSpPr>
          <p:cNvPr id="23" name="Rectangle 22">
            <a:extLst>
              <a:ext uri="{FF2B5EF4-FFF2-40B4-BE49-F238E27FC236}">
                <a16:creationId xmlns:a16="http://schemas.microsoft.com/office/drawing/2014/main" id="{77BC4BA3-6D80-6FF5-1A65-3165A365C7D7}"/>
              </a:ext>
            </a:extLst>
          </p:cNvPr>
          <p:cNvSpPr/>
          <p:nvPr/>
        </p:nvSpPr>
        <p:spPr>
          <a:xfrm>
            <a:off x="2354977" y="3099596"/>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Around 2 to 4 weeks</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Workshop ~1</a:t>
            </a:r>
            <a:r>
              <a:rPr lang="en-US" sz="1400" b="1" kern="0" noProof="0" dirty="0">
                <a:solidFill>
                  <a:prstClr val="black">
                    <a:lumMod val="50000"/>
                  </a:prstClr>
                </a:solidFill>
                <a:latin typeface="Aptos" panose="02110004020202020204"/>
              </a:rPr>
              <a:t>day</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8B5F6EF1-8E3A-9E73-0F70-E2D02F4EC620}"/>
              </a:ext>
            </a:extLst>
          </p:cNvPr>
          <p:cNvSpPr/>
          <p:nvPr/>
        </p:nvSpPr>
        <p:spPr>
          <a:xfrm>
            <a:off x="2354977" y="4162451"/>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Around 2 to 4 weeks</a:t>
            </a:r>
          </a:p>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Workshop ~half day</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768FB773-FBC2-326F-1821-BA2245D2961A}"/>
              </a:ext>
            </a:extLst>
          </p:cNvPr>
          <p:cNvSpPr/>
          <p:nvPr/>
        </p:nvSpPr>
        <p:spPr>
          <a:xfrm>
            <a:off x="2354977" y="5314652"/>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Around 2 to 4 weeks</a:t>
            </a:r>
          </a:p>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Workshop ~1 to 2 days</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BB9C3CE2-6FEB-E417-0318-9F73FEADA857}"/>
              </a:ext>
            </a:extLst>
          </p:cNvPr>
          <p:cNvSpPr/>
          <p:nvPr/>
        </p:nvSpPr>
        <p:spPr>
          <a:xfrm>
            <a:off x="5603312" y="3099596"/>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Around 3 months </a:t>
            </a:r>
            <a:r>
              <a:rPr lang="en-US" sz="1400" kern="0" noProof="0" dirty="0">
                <a:solidFill>
                  <a:prstClr val="black">
                    <a:lumMod val="50000"/>
                  </a:prstClr>
                </a:solidFill>
                <a:latin typeface="Aptos" panose="02110004020202020204"/>
              </a:rPr>
              <a:t>(possibly less)</a:t>
            </a:r>
            <a:endParaRPr lang="en-US" sz="1400" b="1" kern="0" noProof="0" dirty="0">
              <a:solidFill>
                <a:prstClr val="black">
                  <a:lumMod val="50000"/>
                </a:prstClr>
              </a:solidFill>
              <a:latin typeface="Aptos" panose="02110004020202020204"/>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Workshop ~2 days</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1F645B31-092F-BE94-B7BF-FD3E092CD194}"/>
              </a:ext>
            </a:extLst>
          </p:cNvPr>
          <p:cNvSpPr/>
          <p:nvPr/>
        </p:nvSpPr>
        <p:spPr>
          <a:xfrm>
            <a:off x="5603312" y="4162451"/>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Aft>
                <a:spcPts val="0"/>
              </a:spcAft>
              <a:buClrTx/>
              <a:buSzTx/>
              <a:buFontTx/>
              <a:buNone/>
              <a:tabLst/>
              <a:defRPr/>
            </a:pPr>
            <a:r>
              <a:rPr lang="en-US" sz="1400" b="1" kern="0" noProof="0" dirty="0">
                <a:solidFill>
                  <a:prstClr val="black">
                    <a:lumMod val="50000"/>
                  </a:prstClr>
                </a:solidFill>
                <a:latin typeface="Aptos" panose="02110004020202020204"/>
              </a:rPr>
              <a:t>1 to 3 months</a:t>
            </a:r>
          </a:p>
          <a:p>
            <a:pPr marL="0" marR="0" lvl="0" indent="0" algn="ctr" defTabSz="914400" eaLnBrk="1" fontAlgn="auto" latinLnBrk="0" hangingPunct="1">
              <a:lnSpc>
                <a:spcPct val="100000"/>
              </a:lnSpc>
              <a:spcAft>
                <a:spcPts val="0"/>
              </a:spcAft>
              <a:buClrTx/>
              <a:buSzTx/>
              <a:buFontTx/>
              <a:buNone/>
              <a:tabLst/>
              <a:defRPr/>
            </a:pPr>
            <a:r>
              <a:rPr lang="en-US" sz="900" kern="0" noProof="0" dirty="0">
                <a:solidFill>
                  <a:prstClr val="black">
                    <a:lumMod val="50000"/>
                  </a:prstClr>
                </a:solidFill>
                <a:latin typeface="Aptos" panose="02110004020202020204"/>
              </a:rPr>
              <a:t>(depending on no of questions)</a:t>
            </a:r>
            <a:endParaRPr lang="en-US" sz="900" b="1" kern="0" noProof="0" dirty="0">
              <a:solidFill>
                <a:prstClr val="black">
                  <a:lumMod val="50000"/>
                </a:prstClr>
              </a:solidFill>
              <a:latin typeface="Aptos" panose="02110004020202020204"/>
            </a:endParaRPr>
          </a:p>
          <a:p>
            <a:pPr marL="0" marR="0" lvl="0" indent="0" algn="ctr" defTabSz="914400" eaLnBrk="1" fontAlgn="auto" latinLnBrk="0" hangingPunct="1">
              <a:lnSpc>
                <a:spcPct val="100000"/>
              </a:lnSpc>
              <a:spcAft>
                <a:spcPts val="0"/>
              </a:spcAft>
              <a:buClrTx/>
              <a:buSzTx/>
              <a:buFontTx/>
              <a:buNone/>
              <a:tabLst/>
              <a:defRPr/>
            </a:pPr>
            <a:r>
              <a:rPr lang="en-US" sz="1400" b="1" kern="0" noProof="0" dirty="0">
                <a:solidFill>
                  <a:prstClr val="black">
                    <a:lumMod val="50000"/>
                  </a:prstClr>
                </a:solidFill>
                <a:latin typeface="Aptos" panose="02110004020202020204"/>
              </a:rPr>
              <a:t>Workshop ~1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(depending on no of questions)</a:t>
            </a:r>
            <a:endParaRPr kumimoji="0" lang="en-US" sz="900" b="1"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09FD0DFD-4D1D-B0BE-CD75-049856D22607}"/>
              </a:ext>
            </a:extLst>
          </p:cNvPr>
          <p:cNvSpPr/>
          <p:nvPr/>
        </p:nvSpPr>
        <p:spPr>
          <a:xfrm>
            <a:off x="5603312" y="5314652"/>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3 to 4 months</a:t>
            </a:r>
          </a:p>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Workshop ~3 days</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A4CCDEA5-8E8C-F89C-1DF9-4A005A2DE8D5}"/>
              </a:ext>
            </a:extLst>
          </p:cNvPr>
          <p:cNvSpPr/>
          <p:nvPr/>
        </p:nvSpPr>
        <p:spPr>
          <a:xfrm>
            <a:off x="9006064" y="3099596"/>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Maximum 2 months</a:t>
            </a:r>
          </a:p>
        </p:txBody>
      </p:sp>
      <p:sp>
        <p:nvSpPr>
          <p:cNvPr id="33" name="Rectangle 32">
            <a:extLst>
              <a:ext uri="{FF2B5EF4-FFF2-40B4-BE49-F238E27FC236}">
                <a16:creationId xmlns:a16="http://schemas.microsoft.com/office/drawing/2014/main" id="{C9C2C2AB-8812-7B80-AAD9-AE329FF0114F}"/>
              </a:ext>
            </a:extLst>
          </p:cNvPr>
          <p:cNvSpPr/>
          <p:nvPr/>
        </p:nvSpPr>
        <p:spPr>
          <a:xfrm>
            <a:off x="9006064" y="4162450"/>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Maximum 1 month</a:t>
            </a:r>
          </a:p>
        </p:txBody>
      </p:sp>
      <p:sp>
        <p:nvSpPr>
          <p:cNvPr id="34" name="Rectangle 33">
            <a:extLst>
              <a:ext uri="{FF2B5EF4-FFF2-40B4-BE49-F238E27FC236}">
                <a16:creationId xmlns:a16="http://schemas.microsoft.com/office/drawing/2014/main" id="{59CE38C4-503C-C108-9BA2-BF082B799561}"/>
              </a:ext>
            </a:extLst>
          </p:cNvPr>
          <p:cNvSpPr/>
          <p:nvPr/>
        </p:nvSpPr>
        <p:spPr>
          <a:xfrm>
            <a:off x="9006064" y="5314652"/>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Maximum 2 months</a:t>
            </a:r>
          </a:p>
        </p:txBody>
      </p:sp>
      <p:sp>
        <p:nvSpPr>
          <p:cNvPr id="35" name="Oval 34">
            <a:extLst>
              <a:ext uri="{FF2B5EF4-FFF2-40B4-BE49-F238E27FC236}">
                <a16:creationId xmlns:a16="http://schemas.microsoft.com/office/drawing/2014/main" id="{2168F9E1-8C8A-FBAB-6456-ECDE79CDFD1D}"/>
              </a:ext>
            </a:extLst>
          </p:cNvPr>
          <p:cNvSpPr/>
          <p:nvPr/>
        </p:nvSpPr>
        <p:spPr>
          <a:xfrm>
            <a:off x="188193" y="3226309"/>
            <a:ext cx="396000" cy="396000"/>
          </a:xfrm>
          <a:prstGeom prst="ellipse">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1</a:t>
            </a:r>
          </a:p>
        </p:txBody>
      </p:sp>
      <p:sp>
        <p:nvSpPr>
          <p:cNvPr id="36" name="Oval 35">
            <a:extLst>
              <a:ext uri="{FF2B5EF4-FFF2-40B4-BE49-F238E27FC236}">
                <a16:creationId xmlns:a16="http://schemas.microsoft.com/office/drawing/2014/main" id="{DB830A3A-57A8-22B6-B6E1-3D4E205EF6ED}"/>
              </a:ext>
            </a:extLst>
          </p:cNvPr>
          <p:cNvSpPr/>
          <p:nvPr/>
        </p:nvSpPr>
        <p:spPr>
          <a:xfrm>
            <a:off x="188193" y="4283280"/>
            <a:ext cx="396000" cy="396000"/>
          </a:xfrm>
          <a:prstGeom prst="ellipse">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2</a:t>
            </a:r>
          </a:p>
        </p:txBody>
      </p:sp>
      <p:sp>
        <p:nvSpPr>
          <p:cNvPr id="37" name="Oval 36">
            <a:extLst>
              <a:ext uri="{FF2B5EF4-FFF2-40B4-BE49-F238E27FC236}">
                <a16:creationId xmlns:a16="http://schemas.microsoft.com/office/drawing/2014/main" id="{B27B9A65-AA56-0132-97A5-48C523CE104B}"/>
              </a:ext>
            </a:extLst>
          </p:cNvPr>
          <p:cNvSpPr/>
          <p:nvPr/>
        </p:nvSpPr>
        <p:spPr>
          <a:xfrm>
            <a:off x="188193" y="5461302"/>
            <a:ext cx="396000" cy="396000"/>
          </a:xfrm>
          <a:prstGeom prst="ellipse">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3</a:t>
            </a:r>
          </a:p>
        </p:txBody>
      </p:sp>
      <p:sp>
        <p:nvSpPr>
          <p:cNvPr id="2" name="Rectangle 1">
            <a:extLst>
              <a:ext uri="{FF2B5EF4-FFF2-40B4-BE49-F238E27FC236}">
                <a16:creationId xmlns:a16="http://schemas.microsoft.com/office/drawing/2014/main" id="{7977E081-9B08-C93C-B3EF-8E75B6D91AB5}"/>
              </a:ext>
            </a:extLst>
          </p:cNvPr>
          <p:cNvSpPr/>
          <p:nvPr/>
        </p:nvSpPr>
        <p:spPr>
          <a:xfrm>
            <a:off x="2354977" y="6570275"/>
            <a:ext cx="8790351" cy="17089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External </a:t>
            </a:r>
            <a:r>
              <a:rPr lang="fr-CH" dirty="0" err="1">
                <a:solidFill>
                  <a:schemeClr val="tx1"/>
                </a:solidFill>
              </a:rPr>
              <a:t>technical</a:t>
            </a:r>
            <a:r>
              <a:rPr lang="fr-CH" dirty="0">
                <a:solidFill>
                  <a:schemeClr val="tx1"/>
                </a:solidFill>
              </a:rPr>
              <a:t> assistance </a:t>
            </a:r>
            <a:r>
              <a:rPr lang="fr-CH" dirty="0" err="1">
                <a:solidFill>
                  <a:schemeClr val="tx1"/>
                </a:solidFill>
              </a:rPr>
              <a:t>may</a:t>
            </a:r>
            <a:r>
              <a:rPr lang="fr-CH" dirty="0">
                <a:solidFill>
                  <a:schemeClr val="tx1"/>
                </a:solidFill>
              </a:rPr>
              <a:t> </a:t>
            </a:r>
            <a:r>
              <a:rPr lang="fr-CH" dirty="0" err="1">
                <a:solidFill>
                  <a:schemeClr val="tx1"/>
                </a:solidFill>
              </a:rPr>
              <a:t>also</a:t>
            </a:r>
            <a:r>
              <a:rPr lang="fr-CH" dirty="0">
                <a:solidFill>
                  <a:schemeClr val="tx1"/>
                </a:solidFill>
              </a:rPr>
              <a:t> </a:t>
            </a:r>
            <a:r>
              <a:rPr lang="fr-CH" dirty="0" err="1">
                <a:solidFill>
                  <a:schemeClr val="tx1"/>
                </a:solidFill>
              </a:rPr>
              <a:t>accelerate</a:t>
            </a:r>
            <a:r>
              <a:rPr lang="fr-CH" dirty="0">
                <a:solidFill>
                  <a:schemeClr val="tx1"/>
                </a:solidFill>
              </a:rPr>
              <a:t> the timelines</a:t>
            </a:r>
            <a:endParaRPr lang="en-US" dirty="0">
              <a:solidFill>
                <a:schemeClr val="tx1"/>
              </a:solidFill>
            </a:endParaRPr>
          </a:p>
        </p:txBody>
      </p:sp>
    </p:spTree>
    <p:extLst>
      <p:ext uri="{BB962C8B-B14F-4D97-AF65-F5344CB8AC3E}">
        <p14:creationId xmlns:p14="http://schemas.microsoft.com/office/powerpoint/2010/main" val="72764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64F75-670D-234B-964B-2168DCD5DA8F}"/>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2ED74046-7CD6-39A6-EAAC-A8F47AE713C5}"/>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B527A85D-0E58-5758-755D-09610D409EE7}"/>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A8ADC057-DF8F-8E07-A504-115FB8F4D91D}"/>
              </a:ext>
            </a:extLst>
          </p:cNvPr>
          <p:cNvSpPr/>
          <p:nvPr/>
        </p:nvSpPr>
        <p:spPr>
          <a:xfrm>
            <a:off x="2178943" y="13763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Why: rationale and purpose</a:t>
            </a:r>
          </a:p>
        </p:txBody>
      </p:sp>
      <p:sp>
        <p:nvSpPr>
          <p:cNvPr id="2" name="Rounded Rectangle 40">
            <a:extLst>
              <a:ext uri="{FF2B5EF4-FFF2-40B4-BE49-F238E27FC236}">
                <a16:creationId xmlns:a16="http://schemas.microsoft.com/office/drawing/2014/main" id="{F6A2CDCB-B7E5-F4A1-EEA4-0096B7F6C125}"/>
              </a:ext>
            </a:extLst>
          </p:cNvPr>
          <p:cNvSpPr/>
          <p:nvPr/>
        </p:nvSpPr>
        <p:spPr>
          <a:xfrm>
            <a:off x="2178943" y="206484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What: core concepts and benefits</a:t>
            </a:r>
          </a:p>
        </p:txBody>
      </p:sp>
      <p:sp>
        <p:nvSpPr>
          <p:cNvPr id="4" name="Rounded Rectangle 40">
            <a:extLst>
              <a:ext uri="{FF2B5EF4-FFF2-40B4-BE49-F238E27FC236}">
                <a16:creationId xmlns:a16="http://schemas.microsoft.com/office/drawing/2014/main" id="{610CC48E-D678-4919-0DAD-9491C04B2026}"/>
              </a:ext>
            </a:extLst>
          </p:cNvPr>
          <p:cNvSpPr/>
          <p:nvPr/>
        </p:nvSpPr>
        <p:spPr>
          <a:xfrm>
            <a:off x="2178943" y="27726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When: triggers for action</a:t>
            </a:r>
          </a:p>
        </p:txBody>
      </p:sp>
      <p:sp>
        <p:nvSpPr>
          <p:cNvPr id="8" name="Rounded Rectangle 40">
            <a:extLst>
              <a:ext uri="{FF2B5EF4-FFF2-40B4-BE49-F238E27FC236}">
                <a16:creationId xmlns:a16="http://schemas.microsoft.com/office/drawing/2014/main" id="{199018C9-D191-BC8F-6EA4-DABE4477E78E}"/>
              </a:ext>
            </a:extLst>
          </p:cNvPr>
          <p:cNvSpPr/>
          <p:nvPr/>
        </p:nvSpPr>
        <p:spPr>
          <a:xfrm>
            <a:off x="2178943" y="3480476"/>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How: principles and process</a:t>
            </a:r>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35DE06F7-96C4-A26E-8425-94B66EE586C3}"/>
              </a:ext>
            </a:extLst>
          </p:cNvPr>
          <p:cNvSpPr/>
          <p:nvPr/>
        </p:nvSpPr>
        <p:spPr>
          <a:xfrm>
            <a:off x="2381464" y="151852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70547241-3B7C-DEBF-3559-60D1442C16AB}"/>
              </a:ext>
            </a:extLst>
          </p:cNvPr>
          <p:cNvSpPr/>
          <p:nvPr/>
        </p:nvSpPr>
        <p:spPr>
          <a:xfrm>
            <a:off x="2381464" y="2235668"/>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B502B321-5B82-1DFB-E1C5-5873B5213930}"/>
              </a:ext>
            </a:extLst>
          </p:cNvPr>
          <p:cNvSpPr/>
          <p:nvPr/>
        </p:nvSpPr>
        <p:spPr>
          <a:xfrm>
            <a:off x="2381464" y="293335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9" name="Oval 8">
            <a:extLst>
              <a:ext uri="{FF2B5EF4-FFF2-40B4-BE49-F238E27FC236}">
                <a16:creationId xmlns:a16="http://schemas.microsoft.com/office/drawing/2014/main" id="{75D6CF18-B152-7E6D-5670-CE97D85205DA}"/>
              </a:ext>
            </a:extLst>
          </p:cNvPr>
          <p:cNvSpPr/>
          <p:nvPr/>
        </p:nvSpPr>
        <p:spPr>
          <a:xfrm>
            <a:off x="2381464" y="3631042"/>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4" name="Rounded Rectangle 40">
            <a:extLst>
              <a:ext uri="{FF2B5EF4-FFF2-40B4-BE49-F238E27FC236}">
                <a16:creationId xmlns:a16="http://schemas.microsoft.com/office/drawing/2014/main" id="{8EB15F44-216C-72D5-81AE-D15EBCEBA6CB}"/>
              </a:ext>
            </a:extLst>
          </p:cNvPr>
          <p:cNvSpPr/>
          <p:nvPr/>
        </p:nvSpPr>
        <p:spPr>
          <a:xfrm>
            <a:off x="2178943" y="4188290"/>
            <a:ext cx="7411451" cy="58744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Configuration 1: focus on prioritization</a:t>
            </a:r>
          </a:p>
        </p:txBody>
      </p:sp>
      <p:sp>
        <p:nvSpPr>
          <p:cNvPr id="15" name="Oval 14">
            <a:extLst>
              <a:ext uri="{FF2B5EF4-FFF2-40B4-BE49-F238E27FC236}">
                <a16:creationId xmlns:a16="http://schemas.microsoft.com/office/drawing/2014/main" id="{B2BBDE8B-2643-6307-BA10-B6DE516C2E2C}"/>
              </a:ext>
            </a:extLst>
          </p:cNvPr>
          <p:cNvSpPr/>
          <p:nvPr/>
        </p:nvSpPr>
        <p:spPr>
          <a:xfrm>
            <a:off x="2381464" y="4338856"/>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5</a:t>
            </a:r>
          </a:p>
        </p:txBody>
      </p:sp>
      <p:sp>
        <p:nvSpPr>
          <p:cNvPr id="16" name="Rounded Rectangle 40">
            <a:extLst>
              <a:ext uri="{FF2B5EF4-FFF2-40B4-BE49-F238E27FC236}">
                <a16:creationId xmlns:a16="http://schemas.microsoft.com/office/drawing/2014/main" id="{CABC3D89-F511-53F1-77AC-C09CA8A55298}"/>
              </a:ext>
            </a:extLst>
          </p:cNvPr>
          <p:cNvSpPr/>
          <p:nvPr/>
        </p:nvSpPr>
        <p:spPr>
          <a:xfrm>
            <a:off x="2178943" y="4896104"/>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2: focus on optimization</a:t>
            </a:r>
          </a:p>
        </p:txBody>
      </p:sp>
      <p:sp>
        <p:nvSpPr>
          <p:cNvPr id="17" name="Oval 16">
            <a:extLst>
              <a:ext uri="{FF2B5EF4-FFF2-40B4-BE49-F238E27FC236}">
                <a16:creationId xmlns:a16="http://schemas.microsoft.com/office/drawing/2014/main" id="{057FB3F4-BF1E-F468-83C2-B26BCE5F1484}"/>
              </a:ext>
            </a:extLst>
          </p:cNvPr>
          <p:cNvSpPr/>
          <p:nvPr/>
        </p:nvSpPr>
        <p:spPr>
          <a:xfrm>
            <a:off x="2381464" y="5046669"/>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6</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9" name="Rounded Rectangle 40">
            <a:extLst>
              <a:ext uri="{FF2B5EF4-FFF2-40B4-BE49-F238E27FC236}">
                <a16:creationId xmlns:a16="http://schemas.microsoft.com/office/drawing/2014/main" id="{5D74D2B3-1FC4-3143-69E5-0901F00F948D}"/>
              </a:ext>
            </a:extLst>
          </p:cNvPr>
          <p:cNvSpPr/>
          <p:nvPr/>
        </p:nvSpPr>
        <p:spPr>
          <a:xfrm>
            <a:off x="2178943" y="560391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3: doing prioritization and optimization</a:t>
            </a:r>
          </a:p>
        </p:txBody>
      </p:sp>
      <p:sp>
        <p:nvSpPr>
          <p:cNvPr id="20" name="Oval 19">
            <a:extLst>
              <a:ext uri="{FF2B5EF4-FFF2-40B4-BE49-F238E27FC236}">
                <a16:creationId xmlns:a16="http://schemas.microsoft.com/office/drawing/2014/main" id="{2EE3F260-309E-C279-02B2-28947951C96A}"/>
              </a:ext>
            </a:extLst>
          </p:cNvPr>
          <p:cNvSpPr/>
          <p:nvPr/>
        </p:nvSpPr>
        <p:spPr>
          <a:xfrm>
            <a:off x="2381464" y="5754483"/>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7</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Tree>
    <p:extLst>
      <p:ext uri="{BB962C8B-B14F-4D97-AF65-F5344CB8AC3E}">
        <p14:creationId xmlns:p14="http://schemas.microsoft.com/office/powerpoint/2010/main" val="4131538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27;p16">
            <a:extLst>
              <a:ext uri="{FF2B5EF4-FFF2-40B4-BE49-F238E27FC236}">
                <a16:creationId xmlns:a16="http://schemas.microsoft.com/office/drawing/2014/main" id="{588EEE11-5A40-C30F-393F-808B19F8D089}"/>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378B8433-DBDA-79F7-5D15-B25AA3E81D9A}"/>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The process flows from the selection of vaccines/criteria to consider to the production of evidence-based prioritization and sequencing recommendations</a:t>
            </a:r>
          </a:p>
          <a:p>
            <a:pPr>
              <a:buClr>
                <a:srgbClr val="000000"/>
              </a:buClr>
              <a:defRPr/>
            </a:pP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a:p>
            <a:pPr>
              <a:buClr>
                <a:srgbClr val="000000"/>
              </a:buClr>
              <a:defRPr/>
            </a:pP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2" name="Rectangle 1">
            <a:extLst>
              <a:ext uri="{FF2B5EF4-FFF2-40B4-BE49-F238E27FC236}">
                <a16:creationId xmlns:a16="http://schemas.microsoft.com/office/drawing/2014/main" id="{BA99E8FD-3A9C-67FE-18E7-83DED5452B1E}"/>
              </a:ext>
            </a:extLst>
          </p:cNvPr>
          <p:cNvSpPr/>
          <p:nvPr/>
        </p:nvSpPr>
        <p:spPr>
          <a:xfrm>
            <a:off x="7683635" y="2056008"/>
            <a:ext cx="2675269" cy="3912643"/>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reeform: Shape 28">
            <a:extLst>
              <a:ext uri="{FF2B5EF4-FFF2-40B4-BE49-F238E27FC236}">
                <a16:creationId xmlns:a16="http://schemas.microsoft.com/office/drawing/2014/main" id="{1B1F4F13-09AF-E300-3310-2C3D4BB7F9A6}"/>
              </a:ext>
            </a:extLst>
          </p:cNvPr>
          <p:cNvSpPr/>
          <p:nvPr/>
        </p:nvSpPr>
        <p:spPr>
          <a:xfrm>
            <a:off x="7800434" y="2255530"/>
            <a:ext cx="2453508"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F5D61">
              <a:alpha val="70000"/>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Validation and documentation</a:t>
            </a:r>
          </a:p>
        </p:txBody>
      </p:sp>
      <p:sp>
        <p:nvSpPr>
          <p:cNvPr id="4" name="Rectangle 3">
            <a:extLst>
              <a:ext uri="{FF2B5EF4-FFF2-40B4-BE49-F238E27FC236}">
                <a16:creationId xmlns:a16="http://schemas.microsoft.com/office/drawing/2014/main" id="{4793B50F-33FC-B746-68CC-2D0BC07ED5A2}"/>
              </a:ext>
            </a:extLst>
          </p:cNvPr>
          <p:cNvSpPr/>
          <p:nvPr/>
        </p:nvSpPr>
        <p:spPr>
          <a:xfrm>
            <a:off x="7800434" y="3126715"/>
            <a:ext cx="2453508" cy="1619455"/>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Document actionable recommendations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Ensure consensus and consistency</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Develop final recommendation materials</a:t>
            </a:r>
          </a:p>
        </p:txBody>
      </p:sp>
      <p:sp>
        <p:nvSpPr>
          <p:cNvPr id="5" name="Rectangle 4">
            <a:extLst>
              <a:ext uri="{FF2B5EF4-FFF2-40B4-BE49-F238E27FC236}">
                <a16:creationId xmlns:a16="http://schemas.microsoft.com/office/drawing/2014/main" id="{EA081B2C-F144-F4FF-D11D-F90E8F1D341B}"/>
              </a:ext>
            </a:extLst>
          </p:cNvPr>
          <p:cNvSpPr/>
          <p:nvPr/>
        </p:nvSpPr>
        <p:spPr>
          <a:xfrm>
            <a:off x="299555" y="2059531"/>
            <a:ext cx="3605046" cy="391264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
            <a:extLst>
              <a:ext uri="{FF2B5EF4-FFF2-40B4-BE49-F238E27FC236}">
                <a16:creationId xmlns:a16="http://schemas.microsoft.com/office/drawing/2014/main" id="{0739FC43-945B-62A7-107F-B86FFB2CAD26}"/>
              </a:ext>
            </a:extLst>
          </p:cNvPr>
          <p:cNvSpPr/>
          <p:nvPr/>
        </p:nvSpPr>
        <p:spPr>
          <a:xfrm>
            <a:off x="390629" y="2261502"/>
            <a:ext cx="2209222"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8" name="Star: 12 Points 2">
            <a:extLst>
              <a:ext uri="{FF2B5EF4-FFF2-40B4-BE49-F238E27FC236}">
                <a16:creationId xmlns:a16="http://schemas.microsoft.com/office/drawing/2014/main" id="{33FD45ED-B733-DB18-C0D0-DDB963E598D3}"/>
              </a:ext>
            </a:extLst>
          </p:cNvPr>
          <p:cNvSpPr/>
          <p:nvPr/>
        </p:nvSpPr>
        <p:spPr>
          <a:xfrm>
            <a:off x="2599851" y="2051582"/>
            <a:ext cx="1183114" cy="1097280"/>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1</a:t>
            </a:r>
          </a:p>
          <a:p>
            <a:pPr marL="0" marR="0" lvl="0" indent="0" algn="ctr" defTabSz="889000" eaLnBrk="1" fontAlgn="auto" latinLnBrk="0" hangingPunct="1">
              <a:lnSpc>
                <a:spcPct val="90000"/>
              </a:lnSpc>
              <a:spcBef>
                <a:spcPct val="0"/>
              </a:spcBef>
              <a:spcAft>
                <a:spcPts val="0"/>
              </a:spcAft>
              <a:buClrTx/>
              <a:buSzTx/>
              <a:buFontTx/>
              <a:buNone/>
              <a:tabLst/>
              <a:defRPr/>
            </a:pPr>
            <a:r>
              <a:rPr lang="en-US" sz="1400" kern="0" noProof="0" dirty="0">
                <a:solidFill>
                  <a:prstClr val="white"/>
                </a:solidFill>
                <a:latin typeface="Calibri" panose="020F0502020204030204"/>
              </a:rPr>
              <a:t>(1 day)</a:t>
            </a:r>
            <a:endParaRPr kumimoji="0" lang="en-US" sz="140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E6919AD-927B-7404-F15E-01674B9A1058}"/>
              </a:ext>
            </a:extLst>
          </p:cNvPr>
          <p:cNvSpPr/>
          <p:nvPr/>
        </p:nvSpPr>
        <p:spPr>
          <a:xfrm>
            <a:off x="411776" y="3107663"/>
            <a:ext cx="3376441" cy="1638507"/>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Develop workplan and timeline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Engage key stakeholders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Define list of vaccines and the timeframe to be considered</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Select criteria for decision-making</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Plan for data collection</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C272C8CB-4AB0-CC4D-9DC3-84C93A5DBACB}"/>
              </a:ext>
            </a:extLst>
          </p:cNvPr>
          <p:cNvSpPr/>
          <p:nvPr/>
        </p:nvSpPr>
        <p:spPr>
          <a:xfrm>
            <a:off x="289076" y="1457360"/>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1: Framework Adaptation</a:t>
            </a:r>
          </a:p>
        </p:txBody>
      </p:sp>
      <p:sp>
        <p:nvSpPr>
          <p:cNvPr id="11" name="Rectangle 10">
            <a:extLst>
              <a:ext uri="{FF2B5EF4-FFF2-40B4-BE49-F238E27FC236}">
                <a16:creationId xmlns:a16="http://schemas.microsoft.com/office/drawing/2014/main" id="{F1DCE0E1-2387-6475-DC34-F5E0C0E94841}"/>
              </a:ext>
            </a:extLst>
          </p:cNvPr>
          <p:cNvSpPr/>
          <p:nvPr/>
        </p:nvSpPr>
        <p:spPr>
          <a:xfrm>
            <a:off x="3995675" y="2056008"/>
            <a:ext cx="3602125" cy="391264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615AA7-2913-3DE9-7122-4296600E89A9}"/>
              </a:ext>
            </a:extLst>
          </p:cNvPr>
          <p:cNvSpPr/>
          <p:nvPr/>
        </p:nvSpPr>
        <p:spPr>
          <a:xfrm>
            <a:off x="4112061" y="3119060"/>
            <a:ext cx="3372896" cy="1627110"/>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1"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Collect and assess available data</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Translate evidence into prioritizations using vaccine ranking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Explore programmatic constraints</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Develop sequencing recommendations</a:t>
            </a:r>
          </a:p>
        </p:txBody>
      </p:sp>
      <p:sp>
        <p:nvSpPr>
          <p:cNvPr id="14" name="Freeform: Shape 22">
            <a:extLst>
              <a:ext uri="{FF2B5EF4-FFF2-40B4-BE49-F238E27FC236}">
                <a16:creationId xmlns:a16="http://schemas.microsoft.com/office/drawing/2014/main" id="{7F9E88E8-B944-BC5C-5985-08A1917883E9}"/>
              </a:ext>
            </a:extLst>
          </p:cNvPr>
          <p:cNvSpPr/>
          <p:nvPr/>
        </p:nvSpPr>
        <p:spPr>
          <a:xfrm>
            <a:off x="4081510" y="2260824"/>
            <a:ext cx="2238741" cy="704911"/>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5" name="Star: 12 Points 18">
            <a:extLst>
              <a:ext uri="{FF2B5EF4-FFF2-40B4-BE49-F238E27FC236}">
                <a16:creationId xmlns:a16="http://schemas.microsoft.com/office/drawing/2014/main" id="{038BC99A-E95E-F2D0-771F-2225A2CC4EE8}"/>
              </a:ext>
            </a:extLst>
          </p:cNvPr>
          <p:cNvSpPr/>
          <p:nvPr/>
        </p:nvSpPr>
        <p:spPr>
          <a:xfrm>
            <a:off x="6320251" y="2051582"/>
            <a:ext cx="1183115" cy="1097280"/>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2</a:t>
            </a:r>
          </a:p>
          <a:p>
            <a:pPr marL="0" marR="0" lvl="0" indent="0" algn="ctr" defTabSz="889000" eaLnBrk="1" fontAlgn="auto" latinLnBrk="0" hangingPunct="1">
              <a:lnSpc>
                <a:spcPct val="90000"/>
              </a:lnSpc>
              <a:spcBef>
                <a:spcPct val="0"/>
              </a:spcBef>
              <a:spcAft>
                <a:spcPts val="0"/>
              </a:spcAft>
              <a:buClrTx/>
              <a:buSzTx/>
              <a:buFontTx/>
              <a:buNone/>
              <a:tabLst/>
              <a:defRPr/>
            </a:pPr>
            <a:r>
              <a:rPr lang="en-US" sz="1400" kern="0" noProof="0" dirty="0">
                <a:solidFill>
                  <a:prstClr val="white"/>
                </a:solidFill>
                <a:latin typeface="Calibri" panose="020F0502020204030204"/>
              </a:rPr>
              <a:t>(2 days)</a:t>
            </a:r>
            <a:endParaRPr kumimoji="0" lang="en-US" sz="140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83A4F6B-3C62-22E0-D29D-24E7559DE37A}"/>
              </a:ext>
            </a:extLst>
          </p:cNvPr>
          <p:cNvSpPr/>
          <p:nvPr/>
        </p:nvSpPr>
        <p:spPr>
          <a:xfrm>
            <a:off x="3985197" y="1453838"/>
            <a:ext cx="3602125"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2: Assessment, Prioritization and Sequencing</a:t>
            </a:r>
          </a:p>
        </p:txBody>
      </p:sp>
      <p:sp>
        <p:nvSpPr>
          <p:cNvPr id="17" name="Rectangle 16">
            <a:extLst>
              <a:ext uri="{FF2B5EF4-FFF2-40B4-BE49-F238E27FC236}">
                <a16:creationId xmlns:a16="http://schemas.microsoft.com/office/drawing/2014/main" id="{FDFD5E4A-567B-5A80-8BB3-3AA10125B350}"/>
              </a:ext>
            </a:extLst>
          </p:cNvPr>
          <p:cNvSpPr/>
          <p:nvPr/>
        </p:nvSpPr>
        <p:spPr>
          <a:xfrm>
            <a:off x="7503366" y="1453838"/>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3: Recommendations</a:t>
            </a:r>
          </a:p>
        </p:txBody>
      </p:sp>
      <p:sp>
        <p:nvSpPr>
          <p:cNvPr id="18" name="Arrow: Pentagon 49">
            <a:extLst>
              <a:ext uri="{FF2B5EF4-FFF2-40B4-BE49-F238E27FC236}">
                <a16:creationId xmlns:a16="http://schemas.microsoft.com/office/drawing/2014/main" id="{003DA500-FC52-C816-76B0-24AFC7255604}"/>
              </a:ext>
            </a:extLst>
          </p:cNvPr>
          <p:cNvSpPr/>
          <p:nvPr/>
        </p:nvSpPr>
        <p:spPr>
          <a:xfrm>
            <a:off x="10461064" y="2056009"/>
            <a:ext cx="1490666" cy="3912642"/>
          </a:xfrm>
          <a:prstGeom prst="homePlate">
            <a:avLst/>
          </a:prstGeom>
          <a:solidFill>
            <a:srgbClr val="0B4649">
              <a:alpha val="85882"/>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91440" tIns="0" rIns="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Endorsement by Ministry of Health and integration into national program</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55E5F80-6392-529C-DBC9-F6489093064B}"/>
              </a:ext>
            </a:extLst>
          </p:cNvPr>
          <p:cNvSpPr/>
          <p:nvPr/>
        </p:nvSpPr>
        <p:spPr>
          <a:xfrm>
            <a:off x="409191" y="4846771"/>
            <a:ext cx="3376441" cy="1001991"/>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Prioritized and weighted criteria for decision-making</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Preselection of vaccines to consider for introduction</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Workplan to collect and prepare data for assessment</a:t>
            </a:r>
          </a:p>
        </p:txBody>
      </p:sp>
      <p:sp>
        <p:nvSpPr>
          <p:cNvPr id="20" name="Rectangle 19">
            <a:extLst>
              <a:ext uri="{FF2B5EF4-FFF2-40B4-BE49-F238E27FC236}">
                <a16:creationId xmlns:a16="http://schemas.microsoft.com/office/drawing/2014/main" id="{E5BA472E-F84D-2695-A6E9-554CB13942DE}"/>
              </a:ext>
            </a:extLst>
          </p:cNvPr>
          <p:cNvSpPr/>
          <p:nvPr/>
        </p:nvSpPr>
        <p:spPr>
          <a:xfrm>
            <a:off x="4108516" y="4846771"/>
            <a:ext cx="3376441" cy="1001991"/>
          </a:xfrm>
          <a:prstGeom prst="rect">
            <a:avLst/>
          </a:prstGeom>
          <a:solidFill>
            <a:sysClr val="window" lastClr="FFFFFF"/>
          </a:solidFill>
          <a:ln w="9525" cap="flat" cmpd="sng" algn="ctr">
            <a:solidFill>
              <a:srgbClr val="0B4649"/>
            </a:solidFill>
            <a:prstDash val="dash"/>
            <a:miter lim="800000"/>
          </a:ln>
          <a:effectLst/>
        </p:spPr>
        <p:txBody>
          <a:bodyPr lIns="45720" t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Prioritized vaccine lists for introduction (high,  medium and low priority)</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err="1">
                <a:ln>
                  <a:noFill/>
                </a:ln>
                <a:solidFill>
                  <a:prstClr val="black">
                    <a:lumMod val="50000"/>
                  </a:prstClr>
                </a:solidFill>
                <a:effectLst/>
                <a:uLnTx/>
                <a:uFillTx/>
                <a:latin typeface="Aptos" panose="02110004020202020204"/>
                <a:ea typeface="+mn-ea"/>
                <a:cs typeface="+mn-cs"/>
              </a:rPr>
              <a:t>Scenarii</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for sequencing based on known constraints</a:t>
            </a:r>
          </a:p>
        </p:txBody>
      </p:sp>
      <p:sp>
        <p:nvSpPr>
          <p:cNvPr id="21" name="Rectangle 20">
            <a:extLst>
              <a:ext uri="{FF2B5EF4-FFF2-40B4-BE49-F238E27FC236}">
                <a16:creationId xmlns:a16="http://schemas.microsoft.com/office/drawing/2014/main" id="{46A6F6C8-A09A-C014-1BD2-703A2055500D}"/>
              </a:ext>
            </a:extLst>
          </p:cNvPr>
          <p:cNvSpPr/>
          <p:nvPr/>
        </p:nvSpPr>
        <p:spPr>
          <a:xfrm>
            <a:off x="7800435" y="4846771"/>
            <a:ext cx="2453508" cy="1001991"/>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Finalized recommendation shared with EPI and Ministry of Health</a:t>
            </a:r>
          </a:p>
        </p:txBody>
      </p:sp>
      <p:sp>
        <p:nvSpPr>
          <p:cNvPr id="22" name="Rectangle 21">
            <a:extLst>
              <a:ext uri="{FF2B5EF4-FFF2-40B4-BE49-F238E27FC236}">
                <a16:creationId xmlns:a16="http://schemas.microsoft.com/office/drawing/2014/main" id="{0B5D10D2-F599-A315-C067-30416B9176E7}"/>
              </a:ext>
            </a:extLst>
          </p:cNvPr>
          <p:cNvSpPr/>
          <p:nvPr/>
        </p:nvSpPr>
        <p:spPr>
          <a:xfrm>
            <a:off x="837627" y="1769895"/>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1 month</a:t>
            </a:r>
          </a:p>
        </p:txBody>
      </p:sp>
      <p:sp>
        <p:nvSpPr>
          <p:cNvPr id="23" name="Rectangle 22">
            <a:extLst>
              <a:ext uri="{FF2B5EF4-FFF2-40B4-BE49-F238E27FC236}">
                <a16:creationId xmlns:a16="http://schemas.microsoft.com/office/drawing/2014/main" id="{02122F85-5174-E95C-AE20-6D2EC39DECBA}"/>
              </a:ext>
            </a:extLst>
          </p:cNvPr>
          <p:cNvSpPr/>
          <p:nvPr/>
        </p:nvSpPr>
        <p:spPr>
          <a:xfrm>
            <a:off x="4527080" y="1825311"/>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3 months</a:t>
            </a:r>
          </a:p>
        </p:txBody>
      </p:sp>
      <p:sp>
        <p:nvSpPr>
          <p:cNvPr id="24" name="Rectangle 23">
            <a:extLst>
              <a:ext uri="{FF2B5EF4-FFF2-40B4-BE49-F238E27FC236}">
                <a16:creationId xmlns:a16="http://schemas.microsoft.com/office/drawing/2014/main" id="{FE71BF76-F242-D351-6C9C-C72A8C06374E}"/>
              </a:ext>
            </a:extLst>
          </p:cNvPr>
          <p:cNvSpPr/>
          <p:nvPr/>
        </p:nvSpPr>
        <p:spPr>
          <a:xfrm>
            <a:off x="7775795" y="1765976"/>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2 months</a:t>
            </a:r>
          </a:p>
        </p:txBody>
      </p:sp>
      <p:sp>
        <p:nvSpPr>
          <p:cNvPr id="25" name="Slide Number Placeholder 5">
            <a:extLst>
              <a:ext uri="{FF2B5EF4-FFF2-40B4-BE49-F238E27FC236}">
                <a16:creationId xmlns:a16="http://schemas.microsoft.com/office/drawing/2014/main" id="{611B8F18-9712-B1B1-5EDA-1733B98F8A9F}"/>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25</a:t>
            </a:fld>
            <a:endParaRPr lang="en-US" noProof="0" dirty="0">
              <a:latin typeface="+mj-lt"/>
            </a:endParaRPr>
          </a:p>
        </p:txBody>
      </p:sp>
    </p:spTree>
    <p:extLst>
      <p:ext uri="{BB962C8B-B14F-4D97-AF65-F5344CB8AC3E}">
        <p14:creationId xmlns:p14="http://schemas.microsoft.com/office/powerpoint/2010/main" val="218467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1FCF7-A6C6-C749-F11F-F68A37D73330}"/>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F6CB9E08-7112-CF42-84BB-94D118BE16A7}"/>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BFB7B8F5-9765-62FF-BB59-A0902DF32C79}"/>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Governance rests with the NITAG, supported by the EPI and partners to ensure broad ownership</a:t>
            </a:r>
          </a:p>
        </p:txBody>
      </p:sp>
      <p:sp>
        <p:nvSpPr>
          <p:cNvPr id="2" name="Slide Number Placeholder 5">
            <a:extLst>
              <a:ext uri="{FF2B5EF4-FFF2-40B4-BE49-F238E27FC236}">
                <a16:creationId xmlns:a16="http://schemas.microsoft.com/office/drawing/2014/main" id="{E390A862-6209-F34F-0467-A1C5F9BD32D4}"/>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26</a:t>
            </a:fld>
            <a:endParaRPr lang="en-US" noProof="0" dirty="0">
              <a:latin typeface="+mj-lt"/>
            </a:endParaRPr>
          </a:p>
        </p:txBody>
      </p:sp>
      <p:grpSp>
        <p:nvGrpSpPr>
          <p:cNvPr id="37" name="Group 36">
            <a:extLst>
              <a:ext uri="{FF2B5EF4-FFF2-40B4-BE49-F238E27FC236}">
                <a16:creationId xmlns:a16="http://schemas.microsoft.com/office/drawing/2014/main" id="{7F89D169-2AF6-2E15-F465-B49E00E45C7A}"/>
              </a:ext>
            </a:extLst>
          </p:cNvPr>
          <p:cNvGrpSpPr/>
          <p:nvPr/>
        </p:nvGrpSpPr>
        <p:grpSpPr>
          <a:xfrm>
            <a:off x="2216231" y="1816594"/>
            <a:ext cx="9576935" cy="4663378"/>
            <a:chOff x="673698" y="1816594"/>
            <a:chExt cx="11286069" cy="4663378"/>
          </a:xfrm>
        </p:grpSpPr>
        <p:sp>
          <p:nvSpPr>
            <p:cNvPr id="42" name="Rectangle 41">
              <a:extLst>
                <a:ext uri="{FF2B5EF4-FFF2-40B4-BE49-F238E27FC236}">
                  <a16:creationId xmlns:a16="http://schemas.microsoft.com/office/drawing/2014/main" id="{F3898F80-A7DB-4A4E-69A7-02AE515B8468}"/>
                </a:ext>
              </a:extLst>
            </p:cNvPr>
            <p:cNvSpPr/>
            <p:nvPr/>
          </p:nvSpPr>
          <p:spPr>
            <a:xfrm>
              <a:off x="673698"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F3F59A83-3435-1CA5-36B7-01368C16D030}"/>
                </a:ext>
              </a:extLst>
            </p:cNvPr>
            <p:cNvSpPr/>
            <p:nvPr/>
          </p:nvSpPr>
          <p:spPr>
            <a:xfrm>
              <a:off x="4496184"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A51E87FC-9415-9870-73C3-41FAC418BC33}"/>
                </a:ext>
              </a:extLst>
            </p:cNvPr>
            <p:cNvSpPr/>
            <p:nvPr/>
          </p:nvSpPr>
          <p:spPr>
            <a:xfrm>
              <a:off x="8318671"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Freeform: Shape 28">
              <a:extLst>
                <a:ext uri="{FF2B5EF4-FFF2-40B4-BE49-F238E27FC236}">
                  <a16:creationId xmlns:a16="http://schemas.microsoft.com/office/drawing/2014/main" id="{E6CF161A-C0B3-7F77-7348-B79C69F2B176}"/>
                </a:ext>
              </a:extLst>
            </p:cNvPr>
            <p:cNvSpPr/>
            <p:nvPr/>
          </p:nvSpPr>
          <p:spPr>
            <a:xfrm>
              <a:off x="9049554" y="2002001"/>
              <a:ext cx="2613570"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F5D61">
                <a:alpha val="70000"/>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kern="0" noProof="0" dirty="0">
                  <a:solidFill>
                    <a:prstClr val="white"/>
                  </a:solidFill>
                  <a:latin typeface="Calibri" panose="020F0502020204030204"/>
                </a:rPr>
                <a:t>Validation and documentation</a:t>
              </a:r>
            </a:p>
          </p:txBody>
        </p:sp>
        <p:sp>
          <p:nvSpPr>
            <p:cNvPr id="46" name="Freeform: Shape 1">
              <a:extLst>
                <a:ext uri="{FF2B5EF4-FFF2-40B4-BE49-F238E27FC236}">
                  <a16:creationId xmlns:a16="http://schemas.microsoft.com/office/drawing/2014/main" id="{6FF45173-6523-14AA-68CB-89480C9D3AC7}"/>
                </a:ext>
              </a:extLst>
            </p:cNvPr>
            <p:cNvSpPr/>
            <p:nvPr/>
          </p:nvSpPr>
          <p:spPr>
            <a:xfrm>
              <a:off x="878067" y="2007430"/>
              <a:ext cx="2139406"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kern="0" noProof="0" dirty="0">
                  <a:solidFill>
                    <a:prstClr val="white"/>
                  </a:solidFill>
                  <a:latin typeface="Calibri" panose="020F0502020204030204"/>
                </a:rPr>
                <a:t>Process design and stakeholder engagement</a:t>
              </a:r>
            </a:p>
          </p:txBody>
        </p:sp>
        <p:sp>
          <p:nvSpPr>
            <p:cNvPr id="47" name="Star: 12 Points 2">
              <a:extLst>
                <a:ext uri="{FF2B5EF4-FFF2-40B4-BE49-F238E27FC236}">
                  <a16:creationId xmlns:a16="http://schemas.microsoft.com/office/drawing/2014/main" id="{AE04D2F2-1A9A-A712-D1DC-E6D478FC6727}"/>
                </a:ext>
              </a:extLst>
            </p:cNvPr>
            <p:cNvSpPr/>
            <p:nvPr/>
          </p:nvSpPr>
          <p:spPr>
            <a:xfrm>
              <a:off x="3181731" y="1816594"/>
              <a:ext cx="1145725" cy="997527"/>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r>
                <a:rPr lang="en-US" sz="1200" b="1" kern="0" noProof="0" dirty="0">
                  <a:solidFill>
                    <a:prstClr val="white"/>
                  </a:solidFill>
                  <a:latin typeface="Calibri" panose="020F0502020204030204"/>
                </a:rPr>
                <a:t>Workshop </a:t>
              </a:r>
            </a:p>
            <a:p>
              <a:pPr algn="ctr" defTabSz="889000">
                <a:lnSpc>
                  <a:spcPct val="90000"/>
                </a:lnSpc>
                <a:spcBef>
                  <a:spcPct val="0"/>
                </a:spcBef>
              </a:pPr>
              <a:r>
                <a:rPr lang="en-US" sz="1200" b="1" kern="0" noProof="0" dirty="0">
                  <a:solidFill>
                    <a:prstClr val="white"/>
                  </a:solidFill>
                  <a:latin typeface="Calibri" panose="020F0502020204030204"/>
                </a:rPr>
                <a:t>1</a:t>
              </a:r>
            </a:p>
          </p:txBody>
        </p:sp>
        <p:sp>
          <p:nvSpPr>
            <p:cNvPr id="48" name="Freeform: Shape 22">
              <a:extLst>
                <a:ext uri="{FF2B5EF4-FFF2-40B4-BE49-F238E27FC236}">
                  <a16:creationId xmlns:a16="http://schemas.microsoft.com/office/drawing/2014/main" id="{5271D8B5-CEDF-259F-3986-207983BB3A10}"/>
                </a:ext>
              </a:extLst>
            </p:cNvPr>
            <p:cNvSpPr/>
            <p:nvPr/>
          </p:nvSpPr>
          <p:spPr>
            <a:xfrm>
              <a:off x="4665250" y="2006814"/>
              <a:ext cx="2167993" cy="640828"/>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kern="0" noProof="0" dirty="0">
                  <a:solidFill>
                    <a:prstClr val="white"/>
                  </a:solidFill>
                  <a:latin typeface="Calibri" panose="020F0502020204030204"/>
                </a:rPr>
                <a:t>Data collection</a:t>
              </a:r>
            </a:p>
          </p:txBody>
        </p:sp>
        <p:sp>
          <p:nvSpPr>
            <p:cNvPr id="49" name="Star: 12 Points 18">
              <a:extLst>
                <a:ext uri="{FF2B5EF4-FFF2-40B4-BE49-F238E27FC236}">
                  <a16:creationId xmlns:a16="http://schemas.microsoft.com/office/drawing/2014/main" id="{1CD9ED0E-844B-89CB-9171-11AF92A82D16}"/>
                </a:ext>
              </a:extLst>
            </p:cNvPr>
            <p:cNvSpPr/>
            <p:nvPr/>
          </p:nvSpPr>
          <p:spPr>
            <a:xfrm>
              <a:off x="6998928" y="1816594"/>
              <a:ext cx="1145726" cy="997527"/>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r>
                <a:rPr lang="en-US" sz="1200" b="1" kern="0" noProof="0" dirty="0">
                  <a:solidFill>
                    <a:prstClr val="white"/>
                  </a:solidFill>
                  <a:latin typeface="Calibri" panose="020F0502020204030204"/>
                </a:rPr>
                <a:t>Workshop</a:t>
              </a:r>
            </a:p>
            <a:p>
              <a:pPr algn="ctr" defTabSz="889000">
                <a:lnSpc>
                  <a:spcPct val="90000"/>
                </a:lnSpc>
                <a:spcBef>
                  <a:spcPct val="0"/>
                </a:spcBef>
              </a:pPr>
              <a:r>
                <a:rPr lang="en-US" sz="1200" b="1" kern="0" noProof="0" dirty="0">
                  <a:solidFill>
                    <a:prstClr val="white"/>
                  </a:solidFill>
                  <a:latin typeface="Calibri" panose="020F0502020204030204"/>
                </a:rPr>
                <a:t>2</a:t>
              </a:r>
            </a:p>
          </p:txBody>
        </p:sp>
      </p:grpSp>
      <p:sp>
        <p:nvSpPr>
          <p:cNvPr id="55" name="Rectangle 54">
            <a:extLst>
              <a:ext uri="{FF2B5EF4-FFF2-40B4-BE49-F238E27FC236}">
                <a16:creationId xmlns:a16="http://schemas.microsoft.com/office/drawing/2014/main" id="{6F5DF436-119E-AC49-32D4-032B4B7A77FC}"/>
              </a:ext>
            </a:extLst>
          </p:cNvPr>
          <p:cNvSpPr/>
          <p:nvPr/>
        </p:nvSpPr>
        <p:spPr>
          <a:xfrm>
            <a:off x="2363628" y="1227793"/>
            <a:ext cx="3096221"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1: Framework Adaptation</a:t>
            </a:r>
          </a:p>
        </p:txBody>
      </p:sp>
      <p:sp>
        <p:nvSpPr>
          <p:cNvPr id="56" name="Rectangle 55">
            <a:extLst>
              <a:ext uri="{FF2B5EF4-FFF2-40B4-BE49-F238E27FC236}">
                <a16:creationId xmlns:a16="http://schemas.microsoft.com/office/drawing/2014/main" id="{2541C0D9-D427-6E77-AAA5-61792E196AFF}"/>
              </a:ext>
            </a:extLst>
          </p:cNvPr>
          <p:cNvSpPr/>
          <p:nvPr/>
        </p:nvSpPr>
        <p:spPr>
          <a:xfrm>
            <a:off x="5459850" y="1224271"/>
            <a:ext cx="3089698"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2: Assessment, Prioritization and Sequencing</a:t>
            </a:r>
          </a:p>
        </p:txBody>
      </p:sp>
      <p:sp>
        <p:nvSpPr>
          <p:cNvPr id="57" name="Rectangle 56">
            <a:extLst>
              <a:ext uri="{FF2B5EF4-FFF2-40B4-BE49-F238E27FC236}">
                <a16:creationId xmlns:a16="http://schemas.microsoft.com/office/drawing/2014/main" id="{95E4526D-FEAF-7C68-4D29-C1177490ECF0}"/>
              </a:ext>
            </a:extLst>
          </p:cNvPr>
          <p:cNvSpPr/>
          <p:nvPr/>
        </p:nvSpPr>
        <p:spPr>
          <a:xfrm>
            <a:off x="8894631" y="1224271"/>
            <a:ext cx="2744083"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Calibri" panose="020F0502020204030204"/>
                <a:ea typeface="+mn-ea"/>
                <a:cs typeface="+mn-cs"/>
              </a:rPr>
              <a:t>Phase 3: Recommendations</a:t>
            </a:r>
          </a:p>
        </p:txBody>
      </p:sp>
      <p:sp>
        <p:nvSpPr>
          <p:cNvPr id="59" name="Rectangle 58">
            <a:extLst>
              <a:ext uri="{FF2B5EF4-FFF2-40B4-BE49-F238E27FC236}">
                <a16:creationId xmlns:a16="http://schemas.microsoft.com/office/drawing/2014/main" id="{F9E711C7-D04C-9A30-2476-D283C7C12F31}"/>
              </a:ext>
            </a:extLst>
          </p:cNvPr>
          <p:cNvSpPr/>
          <p:nvPr/>
        </p:nvSpPr>
        <p:spPr>
          <a:xfrm>
            <a:off x="514221" y="4630544"/>
            <a:ext cx="11481328" cy="158707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EPI</a:t>
            </a:r>
          </a:p>
          <a:p>
            <a:r>
              <a:rPr lang="en-US" i="1" noProof="0" dirty="0">
                <a:solidFill>
                  <a:schemeClr val="tx1">
                    <a:lumMod val="50000"/>
                  </a:schemeClr>
                </a:solidFill>
              </a:rPr>
              <a:t>(support)</a:t>
            </a:r>
          </a:p>
        </p:txBody>
      </p:sp>
      <p:sp>
        <p:nvSpPr>
          <p:cNvPr id="60" name="Rectangle 59">
            <a:extLst>
              <a:ext uri="{FF2B5EF4-FFF2-40B4-BE49-F238E27FC236}">
                <a16:creationId xmlns:a16="http://schemas.microsoft.com/office/drawing/2014/main" id="{62013D0F-5BF0-04BC-A216-CC477356D609}"/>
              </a:ext>
            </a:extLst>
          </p:cNvPr>
          <p:cNvSpPr/>
          <p:nvPr/>
        </p:nvSpPr>
        <p:spPr>
          <a:xfrm>
            <a:off x="514221" y="2763439"/>
            <a:ext cx="11481328" cy="158707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NITAG</a:t>
            </a:r>
            <a:endParaRPr lang="en-US" noProof="0" dirty="0">
              <a:solidFill>
                <a:schemeClr val="tx1">
                  <a:lumMod val="50000"/>
                </a:schemeClr>
              </a:solidFill>
            </a:endParaRPr>
          </a:p>
          <a:p>
            <a:r>
              <a:rPr lang="en-US" i="1" noProof="0" dirty="0">
                <a:solidFill>
                  <a:schemeClr val="tx1">
                    <a:lumMod val="50000"/>
                  </a:schemeClr>
                </a:solidFill>
              </a:rPr>
              <a:t>(lead)</a:t>
            </a:r>
          </a:p>
        </p:txBody>
      </p:sp>
      <p:sp>
        <p:nvSpPr>
          <p:cNvPr id="61" name="Rectangle 60">
            <a:extLst>
              <a:ext uri="{FF2B5EF4-FFF2-40B4-BE49-F238E27FC236}">
                <a16:creationId xmlns:a16="http://schemas.microsoft.com/office/drawing/2014/main" id="{C43ED085-A796-D4F0-D9A5-A0FC08E4EE13}"/>
              </a:ext>
            </a:extLst>
          </p:cNvPr>
          <p:cNvSpPr/>
          <p:nvPr/>
        </p:nvSpPr>
        <p:spPr>
          <a:xfrm>
            <a:off x="2216231" y="4711883"/>
            <a:ext cx="3100442" cy="8397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i="1" noProof="0" dirty="0">
                <a:solidFill>
                  <a:schemeClr val="tx1">
                    <a:lumMod val="50000"/>
                  </a:schemeClr>
                </a:solidFill>
              </a:rPr>
              <a:t>(If secretariat) </a:t>
            </a:r>
            <a:r>
              <a:rPr lang="en-US" sz="1100" noProof="0" dirty="0">
                <a:solidFill>
                  <a:schemeClr val="tx1">
                    <a:lumMod val="50000"/>
                  </a:schemeClr>
                </a:solidFill>
              </a:rPr>
              <a:t>Reviews methodology and NVI-PST docs</a:t>
            </a:r>
          </a:p>
          <a:p>
            <a:pPr marL="174625" indent="-174625">
              <a:spcBef>
                <a:spcPts val="200"/>
              </a:spcBef>
              <a:buFont typeface="Arial" panose="020B0604020202020204" pitchFamily="34" charset="0"/>
              <a:buChar char="•"/>
            </a:pPr>
            <a:r>
              <a:rPr lang="en-US" sz="1100" noProof="0" dirty="0">
                <a:solidFill>
                  <a:schemeClr val="tx1">
                    <a:lumMod val="50000"/>
                  </a:schemeClr>
                </a:solidFill>
              </a:rPr>
              <a:t>(</a:t>
            </a:r>
            <a:r>
              <a:rPr lang="en-US" sz="1100" i="1" noProof="0" dirty="0">
                <a:solidFill>
                  <a:schemeClr val="tx1">
                    <a:lumMod val="50000"/>
                  </a:schemeClr>
                </a:solidFill>
              </a:rPr>
              <a:t>If secretariat</a:t>
            </a:r>
            <a:r>
              <a:rPr lang="en-US" sz="1100" noProof="0" dirty="0">
                <a:solidFill>
                  <a:schemeClr val="tx1">
                    <a:lumMod val="50000"/>
                  </a:schemeClr>
                </a:solidFill>
              </a:rPr>
              <a:t>) Prepare online form and document for workshop 1</a:t>
            </a:r>
          </a:p>
          <a:p>
            <a:pPr marL="174625" indent="-174625">
              <a:spcBef>
                <a:spcPts val="200"/>
              </a:spcBef>
              <a:buFont typeface="Arial" panose="020B0604020202020204" pitchFamily="34" charset="0"/>
              <a:buChar char="•"/>
            </a:pPr>
            <a:r>
              <a:rPr lang="en-US" sz="1100" noProof="0" dirty="0">
                <a:solidFill>
                  <a:schemeClr val="tx1">
                    <a:lumMod val="50000"/>
                  </a:schemeClr>
                </a:solidFill>
              </a:rPr>
              <a:t>(</a:t>
            </a:r>
            <a:r>
              <a:rPr lang="en-US" sz="1100" i="1" noProof="0" dirty="0">
                <a:solidFill>
                  <a:schemeClr val="tx1">
                    <a:lumMod val="50000"/>
                  </a:schemeClr>
                </a:solidFill>
              </a:rPr>
              <a:t>If secretariat</a:t>
            </a:r>
            <a:r>
              <a:rPr lang="en-US" sz="1100" noProof="0" dirty="0">
                <a:solidFill>
                  <a:schemeClr val="tx1">
                    <a:lumMod val="50000"/>
                  </a:schemeClr>
                </a:solidFill>
              </a:rPr>
              <a:t>) Prepare short overview on proposed vaccines</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Prepare data collection</a:t>
            </a:r>
          </a:p>
        </p:txBody>
      </p:sp>
      <p:sp>
        <p:nvSpPr>
          <p:cNvPr id="62" name="Rectangle 61">
            <a:extLst>
              <a:ext uri="{FF2B5EF4-FFF2-40B4-BE49-F238E27FC236}">
                <a16:creationId xmlns:a16="http://schemas.microsoft.com/office/drawing/2014/main" id="{FC182CBB-85ED-105D-26CE-644F151732F1}"/>
              </a:ext>
            </a:extLst>
          </p:cNvPr>
          <p:cNvSpPr/>
          <p:nvPr/>
        </p:nvSpPr>
        <p:spPr>
          <a:xfrm>
            <a:off x="2216231" y="2832406"/>
            <a:ext cx="3100442" cy="584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Lead and facilitate workshop 1 (NITAG chair)</a:t>
            </a:r>
          </a:p>
          <a:p>
            <a:pPr marL="174625" indent="-174625">
              <a:spcBef>
                <a:spcPts val="200"/>
              </a:spcBef>
              <a:buFont typeface="Arial" panose="020B0604020202020204" pitchFamily="34" charset="0"/>
              <a:buChar char="•"/>
            </a:pPr>
            <a:r>
              <a:rPr lang="en-US" sz="1100" noProof="0" dirty="0">
                <a:solidFill>
                  <a:schemeClr val="tx1">
                    <a:lumMod val="50000"/>
                  </a:schemeClr>
                </a:solidFill>
              </a:rPr>
              <a:t>Vote on criteria, vaccines, time horizon</a:t>
            </a:r>
          </a:p>
          <a:p>
            <a:pPr marL="174625" indent="-174625">
              <a:spcBef>
                <a:spcPts val="200"/>
              </a:spcBef>
              <a:buFont typeface="Arial" panose="020B0604020202020204" pitchFamily="34" charset="0"/>
              <a:buChar char="•"/>
            </a:pPr>
            <a:r>
              <a:rPr lang="en-US" sz="1100" noProof="0" dirty="0">
                <a:solidFill>
                  <a:schemeClr val="tx1">
                    <a:lumMod val="50000"/>
                  </a:schemeClr>
                </a:solidFill>
              </a:rPr>
              <a:t>Decide on criteria, vaccines, time horizon</a:t>
            </a:r>
          </a:p>
        </p:txBody>
      </p:sp>
      <p:sp>
        <p:nvSpPr>
          <p:cNvPr id="63" name="Rectangle 62">
            <a:extLst>
              <a:ext uri="{FF2B5EF4-FFF2-40B4-BE49-F238E27FC236}">
                <a16:creationId xmlns:a16="http://schemas.microsoft.com/office/drawing/2014/main" id="{A5D5683E-D1D8-34E6-59CD-83868A45FF62}"/>
              </a:ext>
            </a:extLst>
          </p:cNvPr>
          <p:cNvSpPr/>
          <p:nvPr/>
        </p:nvSpPr>
        <p:spPr>
          <a:xfrm>
            <a:off x="5400643" y="2832406"/>
            <a:ext cx="3100442" cy="584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Support data collection (in working groups)</a:t>
            </a:r>
          </a:p>
          <a:p>
            <a:pPr marL="174625" indent="-174625">
              <a:spcBef>
                <a:spcPts val="200"/>
              </a:spcBef>
              <a:buFont typeface="Arial" panose="020B0604020202020204" pitchFamily="34" charset="0"/>
              <a:buChar char="•"/>
            </a:pPr>
            <a:r>
              <a:rPr lang="en-US" sz="1100" noProof="0" dirty="0">
                <a:solidFill>
                  <a:schemeClr val="tx1">
                    <a:lumMod val="50000"/>
                  </a:schemeClr>
                </a:solidFill>
              </a:rPr>
              <a:t>Review evidence and rank vaccine for each criteria</a:t>
            </a:r>
          </a:p>
          <a:p>
            <a:pPr marL="174625" indent="-174625">
              <a:spcBef>
                <a:spcPts val="200"/>
              </a:spcBef>
              <a:buFont typeface="Arial" panose="020B0604020202020204" pitchFamily="34" charset="0"/>
              <a:buChar char="•"/>
            </a:pPr>
            <a:r>
              <a:rPr lang="en-US" sz="1100" noProof="0" dirty="0">
                <a:solidFill>
                  <a:schemeClr val="tx1">
                    <a:lumMod val="50000"/>
                  </a:schemeClr>
                </a:solidFill>
              </a:rPr>
              <a:t>Define priority lists for selected vaccines</a:t>
            </a:r>
          </a:p>
          <a:p>
            <a:pPr marL="174625" indent="-174625">
              <a:spcBef>
                <a:spcPts val="200"/>
              </a:spcBef>
              <a:buFont typeface="Arial" panose="020B0604020202020204" pitchFamily="34" charset="0"/>
              <a:buChar char="•"/>
            </a:pPr>
            <a:r>
              <a:rPr lang="en-US" sz="1100" noProof="0" dirty="0">
                <a:solidFill>
                  <a:schemeClr val="tx1">
                    <a:lumMod val="50000"/>
                  </a:schemeClr>
                </a:solidFill>
              </a:rPr>
              <a:t>Propose scenarios for new vaccine introduction sequence</a:t>
            </a:r>
          </a:p>
          <a:p>
            <a:pPr marL="174625" indent="-174625">
              <a:spcBef>
                <a:spcPts val="200"/>
              </a:spcBef>
              <a:buFont typeface="Arial" panose="020B0604020202020204" pitchFamily="34" charset="0"/>
              <a:buChar char="•"/>
            </a:pPr>
            <a:r>
              <a:rPr lang="en-US" sz="1100" noProof="0" dirty="0">
                <a:solidFill>
                  <a:schemeClr val="tx1">
                    <a:lumMod val="50000"/>
                  </a:schemeClr>
                </a:solidFill>
              </a:rPr>
              <a:t>Formulate additional recommendations</a:t>
            </a:r>
          </a:p>
        </p:txBody>
      </p:sp>
      <p:sp>
        <p:nvSpPr>
          <p:cNvPr id="64" name="Rectangle 63">
            <a:extLst>
              <a:ext uri="{FF2B5EF4-FFF2-40B4-BE49-F238E27FC236}">
                <a16:creationId xmlns:a16="http://schemas.microsoft.com/office/drawing/2014/main" id="{5E61EF9E-91BB-8CDF-C972-C2F98AE27B45}"/>
              </a:ext>
            </a:extLst>
          </p:cNvPr>
          <p:cNvSpPr/>
          <p:nvPr/>
        </p:nvSpPr>
        <p:spPr>
          <a:xfrm>
            <a:off x="5449105" y="4711883"/>
            <a:ext cx="3100442" cy="8397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Lead data collection (consolidate, clean, synthesize evidence)</a:t>
            </a:r>
          </a:p>
          <a:p>
            <a:pPr marL="174625" indent="-174625">
              <a:spcBef>
                <a:spcPts val="200"/>
              </a:spcBef>
              <a:buFont typeface="Arial" panose="020B0604020202020204" pitchFamily="34" charset="0"/>
              <a:buChar char="•"/>
            </a:pPr>
            <a:r>
              <a:rPr lang="en-US" sz="1100" noProof="0" dirty="0">
                <a:solidFill>
                  <a:schemeClr val="tx1">
                    <a:lumMod val="50000"/>
                  </a:schemeClr>
                </a:solidFill>
              </a:rPr>
              <a:t>(</a:t>
            </a:r>
            <a:r>
              <a:rPr lang="en-US" sz="1100" i="1" noProof="0" dirty="0">
                <a:solidFill>
                  <a:schemeClr val="tx1">
                    <a:lumMod val="50000"/>
                  </a:schemeClr>
                </a:solidFill>
              </a:rPr>
              <a:t>If secretariat</a:t>
            </a:r>
            <a:r>
              <a:rPr lang="en-US" sz="1100" noProof="0" dirty="0">
                <a:solidFill>
                  <a:schemeClr val="tx1">
                    <a:lumMod val="50000"/>
                  </a:schemeClr>
                </a:solidFill>
              </a:rPr>
              <a:t>) Prepare document for workshop 2</a:t>
            </a:r>
          </a:p>
          <a:p>
            <a:pPr marL="174625" indent="-174625">
              <a:spcBef>
                <a:spcPts val="200"/>
              </a:spcBef>
              <a:buFont typeface="Arial" panose="020B0604020202020204" pitchFamily="34" charset="0"/>
              <a:buChar char="•"/>
            </a:pPr>
            <a:r>
              <a:rPr lang="en-US" sz="1100" noProof="0" dirty="0">
                <a:solidFill>
                  <a:schemeClr val="tx1">
                    <a:lumMod val="50000"/>
                  </a:schemeClr>
                </a:solidFill>
              </a:rPr>
              <a:t>Share programmatic constraints</a:t>
            </a:r>
          </a:p>
          <a:p>
            <a:pPr marL="174625" indent="-174625">
              <a:spcBef>
                <a:spcPts val="200"/>
              </a:spcBef>
              <a:buFont typeface="Arial" panose="020B0604020202020204" pitchFamily="34" charset="0"/>
              <a:buChar char="•"/>
            </a:pPr>
            <a:r>
              <a:rPr lang="en-US" sz="1100" noProof="0" dirty="0">
                <a:solidFill>
                  <a:schemeClr val="tx1">
                    <a:lumMod val="50000"/>
                  </a:schemeClr>
                </a:solidFill>
              </a:rPr>
              <a:t>Provide feedback on proposed scenarios</a:t>
            </a:r>
          </a:p>
        </p:txBody>
      </p:sp>
      <p:sp>
        <p:nvSpPr>
          <p:cNvPr id="65" name="Rectangle 64">
            <a:extLst>
              <a:ext uri="{FF2B5EF4-FFF2-40B4-BE49-F238E27FC236}">
                <a16:creationId xmlns:a16="http://schemas.microsoft.com/office/drawing/2014/main" id="{9E271D7A-85A3-D832-1185-7C5201E646E8}"/>
              </a:ext>
            </a:extLst>
          </p:cNvPr>
          <p:cNvSpPr/>
          <p:nvPr/>
        </p:nvSpPr>
        <p:spPr>
          <a:xfrm>
            <a:off x="8793916" y="4711883"/>
            <a:ext cx="3100442" cy="8397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Draft recommendations document</a:t>
            </a:r>
          </a:p>
          <a:p>
            <a:pPr marL="174625" indent="-174625">
              <a:spcBef>
                <a:spcPts val="200"/>
              </a:spcBef>
              <a:buFont typeface="Arial" panose="020B0604020202020204" pitchFamily="34" charset="0"/>
              <a:buChar char="•"/>
            </a:pPr>
            <a:r>
              <a:rPr lang="en-US" sz="1100" noProof="0" dirty="0">
                <a:solidFill>
                  <a:schemeClr val="tx1">
                    <a:lumMod val="50000"/>
                  </a:schemeClr>
                </a:solidFill>
              </a:rPr>
              <a:t>Liaise with key stakeholders</a:t>
            </a:r>
          </a:p>
          <a:p>
            <a:pPr marL="174625" indent="-174625">
              <a:spcBef>
                <a:spcPts val="200"/>
              </a:spcBef>
              <a:buFont typeface="Arial" panose="020B0604020202020204" pitchFamily="34" charset="0"/>
              <a:buChar char="•"/>
            </a:pPr>
            <a:r>
              <a:rPr lang="en-US" sz="1100" noProof="0" dirty="0">
                <a:solidFill>
                  <a:schemeClr val="tx1">
                    <a:lumMod val="50000"/>
                  </a:schemeClr>
                </a:solidFill>
              </a:rPr>
              <a:t>Translate recommendations in strategic-planning documents (NIS, etc.)</a:t>
            </a:r>
          </a:p>
        </p:txBody>
      </p:sp>
      <p:sp>
        <p:nvSpPr>
          <p:cNvPr id="66" name="Rectangle 65">
            <a:extLst>
              <a:ext uri="{FF2B5EF4-FFF2-40B4-BE49-F238E27FC236}">
                <a16:creationId xmlns:a16="http://schemas.microsoft.com/office/drawing/2014/main" id="{8A8C1132-82FD-47D1-06F9-118909C5242C}"/>
              </a:ext>
            </a:extLst>
          </p:cNvPr>
          <p:cNvSpPr/>
          <p:nvPr/>
        </p:nvSpPr>
        <p:spPr>
          <a:xfrm>
            <a:off x="8703467" y="2832406"/>
            <a:ext cx="3100442" cy="584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Review and validate recommendations document</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Present to stakeholders (MoH, ICC)</a:t>
            </a:r>
          </a:p>
        </p:txBody>
      </p:sp>
    </p:spTree>
    <p:extLst>
      <p:ext uri="{BB962C8B-B14F-4D97-AF65-F5344CB8AC3E}">
        <p14:creationId xmlns:p14="http://schemas.microsoft.com/office/powerpoint/2010/main" val="481264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F5945-BC48-3CE8-DDE2-51A23C7E33A2}"/>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BBF9EA09-5E41-B14D-406E-68852782353A}"/>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FEF74CAF-2D17-1BD4-54C9-C2C44F037209}"/>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The outputs include evidence-based recommendations and introduction sequencing scenarios that guide vaccine adoption</a:t>
            </a:r>
          </a:p>
        </p:txBody>
      </p:sp>
      <p:sp>
        <p:nvSpPr>
          <p:cNvPr id="2" name="Slide Number Placeholder 5">
            <a:extLst>
              <a:ext uri="{FF2B5EF4-FFF2-40B4-BE49-F238E27FC236}">
                <a16:creationId xmlns:a16="http://schemas.microsoft.com/office/drawing/2014/main" id="{0ECE42F9-C8E6-7E4A-38A5-448605435CF8}"/>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27</a:t>
            </a:fld>
            <a:endParaRPr lang="en-US" noProof="0" dirty="0">
              <a:latin typeface="+mj-lt"/>
            </a:endParaRPr>
          </a:p>
        </p:txBody>
      </p:sp>
      <p:sp>
        <p:nvSpPr>
          <p:cNvPr id="3" name="Rectangle: Single Corner Rounded 2">
            <a:extLst>
              <a:ext uri="{FF2B5EF4-FFF2-40B4-BE49-F238E27FC236}">
                <a16:creationId xmlns:a16="http://schemas.microsoft.com/office/drawing/2014/main" id="{38784737-020D-C51D-86A7-4DFC170D1F9C}"/>
              </a:ext>
            </a:extLst>
          </p:cNvPr>
          <p:cNvSpPr/>
          <p:nvPr/>
        </p:nvSpPr>
        <p:spPr>
          <a:xfrm>
            <a:off x="5904688" y="1352145"/>
            <a:ext cx="5362957" cy="535021"/>
          </a:xfrm>
          <a:prstGeom prst="round1Rect">
            <a:avLst/>
          </a:prstGeom>
          <a:solidFill>
            <a:srgbClr val="87AEB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Evidence supporting decision</a:t>
            </a:r>
          </a:p>
        </p:txBody>
      </p:sp>
      <p:sp>
        <p:nvSpPr>
          <p:cNvPr id="4" name="Rectangle: Single Corner Rounded 3">
            <a:extLst>
              <a:ext uri="{FF2B5EF4-FFF2-40B4-BE49-F238E27FC236}">
                <a16:creationId xmlns:a16="http://schemas.microsoft.com/office/drawing/2014/main" id="{498ED297-3FC2-5405-DED3-D36185E2D358}"/>
              </a:ext>
            </a:extLst>
          </p:cNvPr>
          <p:cNvSpPr/>
          <p:nvPr/>
        </p:nvSpPr>
        <p:spPr>
          <a:xfrm>
            <a:off x="778212" y="1352145"/>
            <a:ext cx="5262664" cy="535021"/>
          </a:xfrm>
          <a:prstGeom prst="round1Rect">
            <a:avLst/>
          </a:prstGeom>
          <a:solidFill>
            <a:srgbClr val="0F5D6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Main outputs of the process</a:t>
            </a:r>
          </a:p>
        </p:txBody>
      </p:sp>
      <p:sp>
        <p:nvSpPr>
          <p:cNvPr id="5" name="Rectangle 4">
            <a:extLst>
              <a:ext uri="{FF2B5EF4-FFF2-40B4-BE49-F238E27FC236}">
                <a16:creationId xmlns:a16="http://schemas.microsoft.com/office/drawing/2014/main" id="{0CA565B5-C75B-51A9-B735-F09BA5D5271A}"/>
              </a:ext>
            </a:extLst>
          </p:cNvPr>
          <p:cNvSpPr/>
          <p:nvPr/>
        </p:nvSpPr>
        <p:spPr>
          <a:xfrm>
            <a:off x="804265" y="1887166"/>
            <a:ext cx="5210558" cy="12645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spcBef>
                <a:spcPts val="300"/>
              </a:spcBef>
              <a:buFont typeface="Arial" panose="020B0604020202020204" pitchFamily="34" charset="0"/>
              <a:buChar char="•"/>
            </a:pPr>
            <a:r>
              <a:rPr lang="en-US" sz="1400" b="1" noProof="0" dirty="0">
                <a:solidFill>
                  <a:schemeClr val="tx1">
                    <a:lumMod val="50000"/>
                  </a:schemeClr>
                </a:solidFill>
              </a:rPr>
              <a:t>Importance and feasibility ranking for all preselected vaccines</a:t>
            </a:r>
            <a:endParaRPr lang="en-US" sz="1400" noProof="0" dirty="0">
              <a:solidFill>
                <a:schemeClr val="tx1">
                  <a:lumMod val="50000"/>
                </a:schemeClr>
              </a:solidFill>
            </a:endParaRPr>
          </a:p>
          <a:p>
            <a:pPr marL="171450" indent="-171450">
              <a:spcBef>
                <a:spcPts val="300"/>
              </a:spcBef>
              <a:buFont typeface="Arial" panose="020B0604020202020204" pitchFamily="34" charset="0"/>
              <a:buChar char="•"/>
            </a:pPr>
            <a:r>
              <a:rPr lang="en-US" sz="1400" b="1" noProof="0" dirty="0">
                <a:solidFill>
                  <a:schemeClr val="tx1">
                    <a:lumMod val="50000"/>
                  </a:schemeClr>
                </a:solidFill>
              </a:rPr>
              <a:t>Priority level (high, medium, low) for all preselected vaccines</a:t>
            </a:r>
            <a:endParaRPr lang="en-US" sz="1400" noProof="0" dirty="0">
              <a:solidFill>
                <a:schemeClr val="tx1">
                  <a:lumMod val="50000"/>
                </a:schemeClr>
              </a:solidFill>
            </a:endParaRPr>
          </a:p>
          <a:p>
            <a:pPr marL="171450" indent="-171450">
              <a:spcBef>
                <a:spcPts val="300"/>
              </a:spcBef>
              <a:buFont typeface="Arial" panose="020B0604020202020204" pitchFamily="34" charset="0"/>
              <a:buChar char="•"/>
            </a:pPr>
            <a:r>
              <a:rPr lang="en-US" sz="1400" b="1" noProof="0" dirty="0">
                <a:solidFill>
                  <a:schemeClr val="tx1">
                    <a:lumMod val="50000"/>
                  </a:schemeClr>
                </a:solidFill>
              </a:rPr>
              <a:t>Sequencing scenarios </a:t>
            </a:r>
            <a:r>
              <a:rPr lang="en-US" sz="1400" noProof="0" dirty="0">
                <a:solidFill>
                  <a:schemeClr val="tx1">
                    <a:lumMod val="50000"/>
                  </a:schemeClr>
                </a:solidFill>
              </a:rPr>
              <a:t>of new vaccines to be introduced to inform strategic documents</a:t>
            </a:r>
            <a:r>
              <a:rPr lang="en-US" sz="1400" baseline="30000" noProof="0" dirty="0">
                <a:solidFill>
                  <a:schemeClr val="tx1">
                    <a:lumMod val="50000"/>
                  </a:schemeClr>
                </a:solidFill>
              </a:rPr>
              <a:t>1</a:t>
            </a:r>
            <a:endParaRPr lang="en-US" sz="1400" noProof="0" dirty="0">
              <a:solidFill>
                <a:schemeClr val="tx1">
                  <a:lumMod val="50000"/>
                </a:schemeClr>
              </a:solidFill>
            </a:endParaRPr>
          </a:p>
        </p:txBody>
      </p:sp>
      <p:sp>
        <p:nvSpPr>
          <p:cNvPr id="6" name="Rectangle 5">
            <a:extLst>
              <a:ext uri="{FF2B5EF4-FFF2-40B4-BE49-F238E27FC236}">
                <a16:creationId xmlns:a16="http://schemas.microsoft.com/office/drawing/2014/main" id="{2DA3F0E3-3DBF-1667-38B8-755338AE7999}"/>
              </a:ext>
            </a:extLst>
          </p:cNvPr>
          <p:cNvSpPr/>
          <p:nvPr/>
        </p:nvSpPr>
        <p:spPr>
          <a:xfrm>
            <a:off x="6057088" y="1887166"/>
            <a:ext cx="5210558" cy="12645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spcBef>
                <a:spcPts val="300"/>
              </a:spcBef>
              <a:buFont typeface="Arial" panose="020B0604020202020204" pitchFamily="34" charset="0"/>
              <a:buChar char="•"/>
            </a:pPr>
            <a:r>
              <a:rPr lang="en-US" sz="1400" b="1" noProof="0" dirty="0">
                <a:solidFill>
                  <a:schemeClr val="tx1">
                    <a:lumMod val="50000"/>
                  </a:schemeClr>
                </a:solidFill>
              </a:rPr>
              <a:t>List of criteria </a:t>
            </a:r>
            <a:r>
              <a:rPr lang="en-US" sz="1400" noProof="0" dirty="0">
                <a:solidFill>
                  <a:schemeClr val="tx1">
                    <a:lumMod val="50000"/>
                  </a:schemeClr>
                </a:solidFill>
              </a:rPr>
              <a:t>selected</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Evidence for each criteria X vaccine</a:t>
            </a:r>
            <a:r>
              <a:rPr lang="en-US" sz="1400" noProof="0" dirty="0">
                <a:solidFill>
                  <a:schemeClr val="tx1">
                    <a:lumMod val="50000"/>
                  </a:schemeClr>
                </a:solidFill>
              </a:rPr>
              <a:t> matrix element</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Vaccine ranking voting results </a:t>
            </a:r>
            <a:r>
              <a:rPr lang="en-US" sz="1400" noProof="0" dirty="0">
                <a:solidFill>
                  <a:schemeClr val="tx1">
                    <a:lumMod val="50000"/>
                  </a:schemeClr>
                </a:solidFill>
              </a:rPr>
              <a:t>for each criteria, and overall computed option scores/rank</a:t>
            </a:r>
          </a:p>
        </p:txBody>
      </p:sp>
      <p:sp>
        <p:nvSpPr>
          <p:cNvPr id="9" name="Rectangle 8">
            <a:extLst>
              <a:ext uri="{FF2B5EF4-FFF2-40B4-BE49-F238E27FC236}">
                <a16:creationId xmlns:a16="http://schemas.microsoft.com/office/drawing/2014/main" id="{C363811C-47DE-9840-198F-4912E77EFCE2}"/>
              </a:ext>
            </a:extLst>
          </p:cNvPr>
          <p:cNvSpPr/>
          <p:nvPr/>
        </p:nvSpPr>
        <p:spPr>
          <a:xfrm>
            <a:off x="6096000" y="3429000"/>
            <a:ext cx="5171645" cy="2912134"/>
          </a:xfrm>
          <a:prstGeom prst="rect">
            <a:avLst/>
          </a:prstGeom>
          <a:solidFill>
            <a:schemeClr val="bg1">
              <a:lumMod val="95000"/>
            </a:schemeClr>
          </a:solid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050" b="1" u="sng" noProof="0" dirty="0">
                <a:solidFill>
                  <a:schemeClr val="tx1">
                    <a:lumMod val="50000"/>
                  </a:schemeClr>
                </a:solidFill>
              </a:rPr>
              <a:t>Example for the Mortality criteria </a:t>
            </a:r>
            <a:r>
              <a:rPr lang="en-US" sz="1050" u="sng" noProof="0" dirty="0">
                <a:solidFill>
                  <a:schemeClr val="tx1">
                    <a:lumMod val="50000"/>
                  </a:schemeClr>
                </a:solidFill>
              </a:rPr>
              <a:t>(partial)</a:t>
            </a:r>
            <a:endParaRPr lang="en-US" sz="1050" b="1" u="sng" noProof="0" dirty="0">
              <a:solidFill>
                <a:schemeClr val="tx1">
                  <a:lumMod val="50000"/>
                </a:schemeClr>
              </a:solidFill>
            </a:endParaRPr>
          </a:p>
          <a:p>
            <a:pPr marL="285750" indent="-285750">
              <a:buFont typeface="Arial" panose="020B0604020202020204" pitchFamily="34" charset="0"/>
              <a:buChar char="•"/>
            </a:pPr>
            <a:r>
              <a:rPr lang="en-US" sz="1050" noProof="0" dirty="0">
                <a:solidFill>
                  <a:schemeClr val="tx1">
                    <a:lumMod val="50000"/>
                  </a:schemeClr>
                </a:solidFill>
              </a:rPr>
              <a:t>“Vaccines were ranked according to their relative importance with respect to mortality, namely the estimated number of deaths related to each disease in 2022 and the case fatality ratio, that is, mortality (number of deaths) divided by incidence (number of cases). Data from the 2022 MDO report (2) indicate a case fatality rate of 0.2% for measles (32 deaths), though this likely underestimates the true fatality rate, which is estimated to be around 1–2% in the region. For the hexavalent vaccine, only data for pertussis, diphtheria, and neonatal tetanus (TTN) were available from the same source (2), with an average case fatality rate of 4.1% (245 deaths).For HPV, the reported mortality corresponds to cervical cancer: 475 deaths in 2023 (5), representing a case fatality rate of 76.4%, but only 0.06% when modeled relative to the number of women infected with HPV. (…)</a:t>
            </a:r>
          </a:p>
        </p:txBody>
      </p:sp>
      <p:sp>
        <p:nvSpPr>
          <p:cNvPr id="10" name="TextBox 9">
            <a:extLst>
              <a:ext uri="{FF2B5EF4-FFF2-40B4-BE49-F238E27FC236}">
                <a16:creationId xmlns:a16="http://schemas.microsoft.com/office/drawing/2014/main" id="{57B44303-DE5D-BCA2-E765-12FADCD84156}"/>
              </a:ext>
            </a:extLst>
          </p:cNvPr>
          <p:cNvSpPr txBox="1"/>
          <p:nvPr/>
        </p:nvSpPr>
        <p:spPr>
          <a:xfrm rot="16200000">
            <a:off x="-124867" y="4728232"/>
            <a:ext cx="1343077" cy="307777"/>
          </a:xfrm>
          <a:prstGeom prst="rect">
            <a:avLst/>
          </a:prstGeom>
          <a:noFill/>
        </p:spPr>
        <p:txBody>
          <a:bodyPr wrap="square" rtlCol="0">
            <a:spAutoFit/>
          </a:bodyPr>
          <a:lstStyle/>
          <a:p>
            <a:pPr algn="ctr"/>
            <a:r>
              <a:rPr lang="en-US" sz="1400" b="1" noProof="0" dirty="0">
                <a:solidFill>
                  <a:schemeClr val="tx1">
                    <a:lumMod val="50000"/>
                  </a:schemeClr>
                </a:solidFill>
              </a:rPr>
              <a:t>Examples</a:t>
            </a:r>
          </a:p>
        </p:txBody>
      </p:sp>
      <p:pic>
        <p:nvPicPr>
          <p:cNvPr id="24" name="Graphic 23" descr="Bar chart with solid fill">
            <a:extLst>
              <a:ext uri="{FF2B5EF4-FFF2-40B4-BE49-F238E27FC236}">
                <a16:creationId xmlns:a16="http://schemas.microsoft.com/office/drawing/2014/main" id="{9C4167CD-6CFB-4E6E-8A38-C026ACBF90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2504" y="1380178"/>
            <a:ext cx="469232" cy="469232"/>
          </a:xfrm>
          <a:prstGeom prst="rect">
            <a:avLst/>
          </a:prstGeom>
        </p:spPr>
      </p:pic>
      <p:pic>
        <p:nvPicPr>
          <p:cNvPr id="25" name="Graphic 24" descr="Excellent with solid fill">
            <a:extLst>
              <a:ext uri="{FF2B5EF4-FFF2-40B4-BE49-F238E27FC236}">
                <a16:creationId xmlns:a16="http://schemas.microsoft.com/office/drawing/2014/main" id="{2713CD31-D73F-7D85-C4D7-1223B4907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9085" y="1378090"/>
            <a:ext cx="469232" cy="469232"/>
          </a:xfrm>
          <a:prstGeom prst="rect">
            <a:avLst/>
          </a:prstGeom>
        </p:spPr>
      </p:pic>
      <p:sp>
        <p:nvSpPr>
          <p:cNvPr id="26" name="TextBox 25">
            <a:extLst>
              <a:ext uri="{FF2B5EF4-FFF2-40B4-BE49-F238E27FC236}">
                <a16:creationId xmlns:a16="http://schemas.microsoft.com/office/drawing/2014/main" id="{99FFF8C7-D748-CDF5-321A-27D37B9FEA6E}"/>
              </a:ext>
            </a:extLst>
          </p:cNvPr>
          <p:cNvSpPr txBox="1"/>
          <p:nvPr/>
        </p:nvSpPr>
        <p:spPr>
          <a:xfrm>
            <a:off x="472962" y="6498077"/>
            <a:ext cx="10794683" cy="276999"/>
          </a:xfrm>
          <a:prstGeom prst="rect">
            <a:avLst/>
          </a:prstGeom>
          <a:noFill/>
        </p:spPr>
        <p:txBody>
          <a:bodyPr wrap="square" rtlCol="0">
            <a:spAutoFit/>
          </a:bodyPr>
          <a:lstStyle/>
          <a:p>
            <a:r>
              <a:rPr lang="en-US" sz="1200" noProof="0" dirty="0"/>
              <a:t>1. If the country decides to work on both optimization and prioritization, the proposed sequenced will also include potential optimizations</a:t>
            </a:r>
          </a:p>
        </p:txBody>
      </p:sp>
      <p:pic>
        <p:nvPicPr>
          <p:cNvPr id="11" name="Picture 10">
            <a:extLst>
              <a:ext uri="{FF2B5EF4-FFF2-40B4-BE49-F238E27FC236}">
                <a16:creationId xmlns:a16="http://schemas.microsoft.com/office/drawing/2014/main" id="{7E72BDEC-28A9-4342-D7B7-5C31DAEF2E7A}"/>
              </a:ext>
            </a:extLst>
          </p:cNvPr>
          <p:cNvPicPr>
            <a:picLocks noChangeAspect="1"/>
          </p:cNvPicPr>
          <p:nvPr/>
        </p:nvPicPr>
        <p:blipFill>
          <a:blip r:embed="rId7"/>
          <a:srcRect l="51465"/>
          <a:stretch>
            <a:fillRect/>
          </a:stretch>
        </p:blipFill>
        <p:spPr>
          <a:xfrm>
            <a:off x="804265" y="3426054"/>
            <a:ext cx="2552458" cy="291213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169779DF-519F-0757-FE22-4B312BA27382}"/>
              </a:ext>
            </a:extLst>
          </p:cNvPr>
          <p:cNvPicPr>
            <a:picLocks noChangeAspect="1"/>
          </p:cNvPicPr>
          <p:nvPr/>
        </p:nvPicPr>
        <p:blipFill>
          <a:blip r:embed="rId8"/>
          <a:srcRect r="51305"/>
          <a:stretch>
            <a:fillRect/>
          </a:stretch>
        </p:blipFill>
        <p:spPr>
          <a:xfrm>
            <a:off x="3423615" y="3426054"/>
            <a:ext cx="2591207" cy="29121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1041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NVI-PST tools are available to support the process</a:t>
            </a:r>
          </a:p>
        </p:txBody>
      </p:sp>
      <p:sp>
        <p:nvSpPr>
          <p:cNvPr id="7" name="Google Shape;12;p19">
            <a:extLst>
              <a:ext uri="{FF2B5EF4-FFF2-40B4-BE49-F238E27FC236}">
                <a16:creationId xmlns:a16="http://schemas.microsoft.com/office/drawing/2014/main" id="{31228298-BC78-4B96-9796-7CCDC8A96D6C}"/>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28</a:t>
            </a:fld>
            <a:endParaRPr lang="en-US" noProof="0" dirty="0">
              <a:latin typeface="+mj-lt"/>
            </a:endParaRPr>
          </a:p>
        </p:txBody>
      </p:sp>
      <p:sp>
        <p:nvSpPr>
          <p:cNvPr id="4" name="TextBox 3">
            <a:extLst>
              <a:ext uri="{FF2B5EF4-FFF2-40B4-BE49-F238E27FC236}">
                <a16:creationId xmlns:a16="http://schemas.microsoft.com/office/drawing/2014/main" id="{E6B3B9F9-2903-7F23-608E-6E966E64CE44}"/>
              </a:ext>
            </a:extLst>
          </p:cNvPr>
          <p:cNvSpPr txBox="1"/>
          <p:nvPr/>
        </p:nvSpPr>
        <p:spPr>
          <a:xfrm>
            <a:off x="636571" y="1354749"/>
            <a:ext cx="4403415" cy="830997"/>
          </a:xfrm>
          <a:prstGeom prst="rect">
            <a:avLst/>
          </a:prstGeom>
          <a:noFill/>
        </p:spPr>
        <p:txBody>
          <a:bodyPr wrap="square" rtlCol="0">
            <a:spAutoFit/>
          </a:bodyPr>
          <a:lstStyle/>
          <a:p>
            <a:r>
              <a:rPr lang="en-US" sz="1600" b="1" noProof="0" dirty="0"/>
              <a:t>One main eLearning module outlining the entire process, enriched with tips, references to the tools and lessons learned</a:t>
            </a:r>
          </a:p>
        </p:txBody>
      </p:sp>
      <p:sp>
        <p:nvSpPr>
          <p:cNvPr id="5" name="Isosceles Triangle 4">
            <a:extLst>
              <a:ext uri="{FF2B5EF4-FFF2-40B4-BE49-F238E27FC236}">
                <a16:creationId xmlns:a16="http://schemas.microsoft.com/office/drawing/2014/main" id="{74EDD9F9-1B2B-5A39-C5C7-79A66EDCEAE2}"/>
              </a:ext>
            </a:extLst>
          </p:cNvPr>
          <p:cNvSpPr/>
          <p:nvPr/>
        </p:nvSpPr>
        <p:spPr>
          <a:xfrm rot="5400000">
            <a:off x="3679490" y="4170630"/>
            <a:ext cx="3992251" cy="376411"/>
          </a:xfrm>
          <a:prstGeom prst="triangle">
            <a:avLst/>
          </a:prstGeom>
          <a:solidFill>
            <a:schemeClr val="bg1">
              <a:lumMod val="6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Box 5">
            <a:extLst>
              <a:ext uri="{FF2B5EF4-FFF2-40B4-BE49-F238E27FC236}">
                <a16:creationId xmlns:a16="http://schemas.microsoft.com/office/drawing/2014/main" id="{FB53B3C9-C0FD-0D42-B552-3632C8EF0CB7}"/>
              </a:ext>
            </a:extLst>
          </p:cNvPr>
          <p:cNvSpPr txBox="1"/>
          <p:nvPr/>
        </p:nvSpPr>
        <p:spPr>
          <a:xfrm>
            <a:off x="6368067" y="1254293"/>
            <a:ext cx="5344508" cy="584775"/>
          </a:xfrm>
          <a:prstGeom prst="rect">
            <a:avLst/>
          </a:prstGeom>
          <a:noFill/>
        </p:spPr>
        <p:txBody>
          <a:bodyPr wrap="square" rtlCol="0">
            <a:spAutoFit/>
          </a:bodyPr>
          <a:lstStyle/>
          <a:p>
            <a:r>
              <a:rPr lang="en-US" sz="1600" b="1" noProof="0" dirty="0"/>
              <a:t>12 ancillary tools facilitating the NITAG’s and secretariat’s work at each step of the process</a:t>
            </a:r>
          </a:p>
        </p:txBody>
      </p:sp>
      <p:sp>
        <p:nvSpPr>
          <p:cNvPr id="8" name="Arrow: Pentagon 7">
            <a:extLst>
              <a:ext uri="{FF2B5EF4-FFF2-40B4-BE49-F238E27FC236}">
                <a16:creationId xmlns:a16="http://schemas.microsoft.com/office/drawing/2014/main" id="{52875162-1CC8-A3AA-1719-B15885230AEC}"/>
              </a:ext>
            </a:extLst>
          </p:cNvPr>
          <p:cNvSpPr/>
          <p:nvPr/>
        </p:nvSpPr>
        <p:spPr>
          <a:xfrm rot="5400000">
            <a:off x="6140875" y="2312597"/>
            <a:ext cx="1535009" cy="797077"/>
          </a:xfrm>
          <a:prstGeom prst="homePlate">
            <a:avLst/>
          </a:prstGeom>
          <a:solidFill>
            <a:srgbClr val="87AEB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noProof="0" dirty="0"/>
              <a:t>Phase 0</a:t>
            </a:r>
          </a:p>
        </p:txBody>
      </p:sp>
      <p:sp>
        <p:nvSpPr>
          <p:cNvPr id="9" name="Arrow: Chevron 8">
            <a:extLst>
              <a:ext uri="{FF2B5EF4-FFF2-40B4-BE49-F238E27FC236}">
                <a16:creationId xmlns:a16="http://schemas.microsoft.com/office/drawing/2014/main" id="{9D319A3A-FD91-2CBF-577F-65DC94F29E67}"/>
              </a:ext>
            </a:extLst>
          </p:cNvPr>
          <p:cNvSpPr/>
          <p:nvPr/>
        </p:nvSpPr>
        <p:spPr>
          <a:xfrm rot="5400000">
            <a:off x="5784642" y="3954161"/>
            <a:ext cx="2247473" cy="797077"/>
          </a:xfrm>
          <a:prstGeom prst="chevron">
            <a:avLst/>
          </a:prstGeom>
          <a:solidFill>
            <a:srgbClr val="557F8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noProof="0" dirty="0"/>
              <a:t>Phase 1</a:t>
            </a:r>
          </a:p>
        </p:txBody>
      </p:sp>
      <p:sp>
        <p:nvSpPr>
          <p:cNvPr id="12" name="Arrow: Chevron 11">
            <a:extLst>
              <a:ext uri="{FF2B5EF4-FFF2-40B4-BE49-F238E27FC236}">
                <a16:creationId xmlns:a16="http://schemas.microsoft.com/office/drawing/2014/main" id="{9377FB36-F3E8-459C-2070-E044FA5DEA34}"/>
              </a:ext>
            </a:extLst>
          </p:cNvPr>
          <p:cNvSpPr/>
          <p:nvPr/>
        </p:nvSpPr>
        <p:spPr>
          <a:xfrm rot="5400000">
            <a:off x="6140875" y="5613057"/>
            <a:ext cx="1535009" cy="797077"/>
          </a:xfrm>
          <a:prstGeom prst="chevron">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noProof="0" dirty="0"/>
              <a:t>Phase 2</a:t>
            </a:r>
          </a:p>
        </p:txBody>
      </p:sp>
      <p:sp>
        <p:nvSpPr>
          <p:cNvPr id="14" name="TextBox 13">
            <a:extLst>
              <a:ext uri="{FF2B5EF4-FFF2-40B4-BE49-F238E27FC236}">
                <a16:creationId xmlns:a16="http://schemas.microsoft.com/office/drawing/2014/main" id="{31CC2225-441B-869B-9E3F-3526DD7434A5}"/>
              </a:ext>
            </a:extLst>
          </p:cNvPr>
          <p:cNvSpPr txBox="1"/>
          <p:nvPr/>
        </p:nvSpPr>
        <p:spPr>
          <a:xfrm>
            <a:off x="7249208" y="1943631"/>
            <a:ext cx="4419686" cy="4785926"/>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en-US" sz="1600" noProof="0" dirty="0"/>
              <a:t>0.1 Partner Terms of Reference</a:t>
            </a:r>
          </a:p>
          <a:p>
            <a:pPr marL="285750" indent="-285750">
              <a:spcBef>
                <a:spcPts val="600"/>
              </a:spcBef>
              <a:buFont typeface="Wingdings" panose="05000000000000000000" pitchFamily="2" charset="2"/>
              <a:buChar char="ü"/>
            </a:pPr>
            <a:r>
              <a:rPr lang="en-US" sz="1600" noProof="0" dirty="0"/>
              <a:t>0.2 Stakeholder engagement </a:t>
            </a:r>
            <a:r>
              <a:rPr lang="en-US" sz="1600" noProof="0" dirty="0" err="1"/>
              <a:t>slidedeck</a:t>
            </a:r>
            <a:endParaRPr lang="en-US" sz="1600" noProof="0" dirty="0"/>
          </a:p>
          <a:p>
            <a:pPr marL="285750" indent="-285750">
              <a:spcBef>
                <a:spcPts val="600"/>
              </a:spcBef>
              <a:buFont typeface="Wingdings" panose="05000000000000000000" pitchFamily="2" charset="2"/>
              <a:buChar char="ü"/>
            </a:pPr>
            <a:r>
              <a:rPr lang="en-US" sz="1600" noProof="0" dirty="0"/>
              <a:t>0.3 Workplan template</a:t>
            </a:r>
          </a:p>
          <a:p>
            <a:pPr marL="285750" indent="-285750">
              <a:spcBef>
                <a:spcPts val="600"/>
              </a:spcBef>
              <a:buFont typeface="Wingdings" panose="05000000000000000000" pitchFamily="2" charset="2"/>
              <a:buChar char="ü"/>
            </a:pPr>
            <a:endParaRPr lang="en-US" sz="1600" noProof="0" dirty="0"/>
          </a:p>
          <a:p>
            <a:pPr marL="285750" indent="-285750">
              <a:spcBef>
                <a:spcPts val="600"/>
              </a:spcBef>
              <a:buFont typeface="Wingdings" panose="05000000000000000000" pitchFamily="2" charset="2"/>
              <a:buChar char="ü"/>
            </a:pPr>
            <a:r>
              <a:rPr lang="en-US" sz="1600" noProof="0" dirty="0"/>
              <a:t>1.1 Prioritized list of criteria and indicators</a:t>
            </a:r>
          </a:p>
          <a:p>
            <a:pPr marL="285750" indent="-285750">
              <a:spcBef>
                <a:spcPts val="600"/>
              </a:spcBef>
              <a:buFont typeface="Wingdings" panose="05000000000000000000" pitchFamily="2" charset="2"/>
              <a:buChar char="ü"/>
            </a:pPr>
            <a:r>
              <a:rPr lang="en-US" sz="1600" noProof="0" dirty="0"/>
              <a:t>1.2 Criteria &amp; Vaccines Questionnaire</a:t>
            </a:r>
          </a:p>
          <a:p>
            <a:pPr marL="285750" indent="-285750">
              <a:spcBef>
                <a:spcPts val="600"/>
              </a:spcBef>
              <a:buFont typeface="Wingdings" panose="05000000000000000000" pitchFamily="2" charset="2"/>
              <a:buChar char="ü"/>
            </a:pPr>
            <a:r>
              <a:rPr lang="en-US" sz="1600" noProof="0" dirty="0"/>
              <a:t>1.3 Online session </a:t>
            </a:r>
            <a:r>
              <a:rPr lang="en-US" sz="1600" noProof="0" dirty="0" err="1"/>
              <a:t>slidedeck</a:t>
            </a:r>
            <a:endParaRPr lang="en-US" sz="1600" noProof="0" dirty="0"/>
          </a:p>
          <a:p>
            <a:pPr marL="285750" indent="-285750">
              <a:spcBef>
                <a:spcPts val="600"/>
              </a:spcBef>
              <a:buFont typeface="Wingdings" panose="05000000000000000000" pitchFamily="2" charset="2"/>
              <a:buChar char="ü"/>
            </a:pPr>
            <a:r>
              <a:rPr lang="en-US" sz="1600" noProof="0" dirty="0"/>
              <a:t>1.4 Workshop 1 </a:t>
            </a:r>
            <a:r>
              <a:rPr lang="en-US" sz="1600" noProof="0" dirty="0" err="1"/>
              <a:t>slidedeck</a:t>
            </a:r>
            <a:endParaRPr lang="en-US" sz="1600" noProof="0" dirty="0"/>
          </a:p>
          <a:p>
            <a:pPr marL="285750" indent="-285750">
              <a:spcBef>
                <a:spcPts val="600"/>
              </a:spcBef>
              <a:buFont typeface="Wingdings" panose="05000000000000000000" pitchFamily="2" charset="2"/>
              <a:buChar char="ü"/>
            </a:pPr>
            <a:r>
              <a:rPr lang="en-US" sz="1600" noProof="0" dirty="0"/>
              <a:t>1.5 Data collection planning matrix</a:t>
            </a:r>
          </a:p>
          <a:p>
            <a:pPr marL="285750" indent="-285750">
              <a:spcBef>
                <a:spcPts val="600"/>
              </a:spcBef>
              <a:buFont typeface="Wingdings" panose="05000000000000000000" pitchFamily="2" charset="2"/>
              <a:buChar char="ü"/>
            </a:pPr>
            <a:r>
              <a:rPr lang="en-US" sz="1600" noProof="0" dirty="0"/>
              <a:t>1.6 Google form result analysis</a:t>
            </a:r>
          </a:p>
          <a:p>
            <a:pPr marL="285750" indent="-285750">
              <a:spcBef>
                <a:spcPts val="600"/>
              </a:spcBef>
              <a:buFont typeface="Wingdings" panose="05000000000000000000" pitchFamily="2" charset="2"/>
              <a:buChar char="ü"/>
            </a:pPr>
            <a:endParaRPr lang="en-US" sz="1600" noProof="0" dirty="0"/>
          </a:p>
          <a:p>
            <a:pPr marL="285750" indent="-285750">
              <a:spcBef>
                <a:spcPts val="600"/>
              </a:spcBef>
              <a:buFont typeface="Wingdings" panose="05000000000000000000" pitchFamily="2" charset="2"/>
              <a:buChar char="ü"/>
            </a:pPr>
            <a:r>
              <a:rPr lang="en-US" sz="1600" noProof="0" dirty="0"/>
              <a:t>2.1 Ranking Calculations model</a:t>
            </a:r>
          </a:p>
          <a:p>
            <a:pPr marL="285750" indent="-285750">
              <a:spcBef>
                <a:spcPts val="600"/>
              </a:spcBef>
              <a:buFont typeface="Wingdings" panose="05000000000000000000" pitchFamily="2" charset="2"/>
              <a:buChar char="ü"/>
            </a:pPr>
            <a:r>
              <a:rPr lang="en-US" sz="1600" noProof="0" dirty="0"/>
              <a:t>2.2 Guide to collecting evidence &amp; building content</a:t>
            </a:r>
          </a:p>
          <a:p>
            <a:pPr marL="285750" indent="-285750">
              <a:spcBef>
                <a:spcPts val="600"/>
              </a:spcBef>
              <a:buFont typeface="Wingdings" panose="05000000000000000000" pitchFamily="2" charset="2"/>
              <a:buChar char="ü"/>
            </a:pPr>
            <a:r>
              <a:rPr lang="en-US" sz="1600" noProof="0" dirty="0"/>
              <a:t>2.2 Workshop 2 </a:t>
            </a:r>
            <a:r>
              <a:rPr lang="en-US" sz="1600" noProof="0" dirty="0" err="1"/>
              <a:t>slidedeck</a:t>
            </a:r>
            <a:endParaRPr lang="en-US" sz="1600" noProof="0" dirty="0"/>
          </a:p>
        </p:txBody>
      </p:sp>
      <p:pic>
        <p:nvPicPr>
          <p:cNvPr id="1026" name="Picture 2" descr="Microsoft Excel Logo - Télécharger PNG et vecteur">
            <a:extLst>
              <a:ext uri="{FF2B5EF4-FFF2-40B4-BE49-F238E27FC236}">
                <a16:creationId xmlns:a16="http://schemas.microsoft.com/office/drawing/2014/main" id="{A12C4745-4B20-7918-E311-4A66C75E1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089" y="5457582"/>
            <a:ext cx="393022" cy="3930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icrosoft Excel Logo - Télécharger PNG et vecteur">
            <a:extLst>
              <a:ext uri="{FF2B5EF4-FFF2-40B4-BE49-F238E27FC236}">
                <a16:creationId xmlns:a16="http://schemas.microsoft.com/office/drawing/2014/main" id="{5ADDEFBE-31E3-D404-B4F1-E571F2ABF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3367" y="4475228"/>
            <a:ext cx="393022" cy="3930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icrosoft Excel Logo - Télécharger PNG et vecteur">
            <a:extLst>
              <a:ext uri="{FF2B5EF4-FFF2-40B4-BE49-F238E27FC236}">
                <a16:creationId xmlns:a16="http://schemas.microsoft.com/office/drawing/2014/main" id="{8D256E91-5992-5B1E-3A95-560BC4FBE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7758" y="3210109"/>
            <a:ext cx="393022" cy="3930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474174D-BB78-EDE6-8422-BF29576FE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5941" y="2311166"/>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a:extLst>
              <a:ext uri="{FF2B5EF4-FFF2-40B4-BE49-F238E27FC236}">
                <a16:creationId xmlns:a16="http://schemas.microsoft.com/office/drawing/2014/main" id="{6689D1A1-DB52-5E16-E756-EBCAF8104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516" y="2651509"/>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1C00EF9C-309A-B371-C620-B05162F0F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4277" y="3913358"/>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a:extLst>
              <a:ext uri="{FF2B5EF4-FFF2-40B4-BE49-F238E27FC236}">
                <a16:creationId xmlns:a16="http://schemas.microsoft.com/office/drawing/2014/main" id="{173A5DA7-C43B-66E5-16E4-868FB6686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733" y="4262932"/>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a:extLst>
              <a:ext uri="{FF2B5EF4-FFF2-40B4-BE49-F238E27FC236}">
                <a16:creationId xmlns:a16="http://schemas.microsoft.com/office/drawing/2014/main" id="{1D799C82-DCF0-E873-9DD8-59CA77B5F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733" y="6395902"/>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a:extLst>
              <a:ext uri="{FF2B5EF4-FFF2-40B4-BE49-F238E27FC236}">
                <a16:creationId xmlns:a16="http://schemas.microsoft.com/office/drawing/2014/main" id="{FB0EC5C7-4B86-EFC0-A050-1EB2053DB5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86298" y="1990766"/>
            <a:ext cx="270605" cy="268440"/>
          </a:xfrm>
          <a:prstGeom prst="rect">
            <a:avLst/>
          </a:prstGeom>
        </p:spPr>
      </p:pic>
      <p:pic>
        <p:nvPicPr>
          <p:cNvPr id="32" name="Graphic 31">
            <a:extLst>
              <a:ext uri="{FF2B5EF4-FFF2-40B4-BE49-F238E27FC236}">
                <a16:creationId xmlns:a16="http://schemas.microsoft.com/office/drawing/2014/main" id="{253AC853-65C1-AA25-E938-0916956C3B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38091" y="3602809"/>
            <a:ext cx="270605" cy="268440"/>
          </a:xfrm>
          <a:prstGeom prst="rect">
            <a:avLst/>
          </a:prstGeom>
        </p:spPr>
      </p:pic>
      <p:pic>
        <p:nvPicPr>
          <p:cNvPr id="33" name="Graphic 32">
            <a:extLst>
              <a:ext uri="{FF2B5EF4-FFF2-40B4-BE49-F238E27FC236}">
                <a16:creationId xmlns:a16="http://schemas.microsoft.com/office/drawing/2014/main" id="{FCA3CC9A-0C05-B94B-015C-E6B0748280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6627" y="5784290"/>
            <a:ext cx="297665" cy="295284"/>
          </a:xfrm>
          <a:prstGeom prst="rect">
            <a:avLst/>
          </a:prstGeom>
        </p:spPr>
      </p:pic>
      <p:pic>
        <p:nvPicPr>
          <p:cNvPr id="2" name="Picture 16">
            <a:extLst>
              <a:ext uri="{FF2B5EF4-FFF2-40B4-BE49-F238E27FC236}">
                <a16:creationId xmlns:a16="http://schemas.microsoft.com/office/drawing/2014/main" id="{B00ACD3A-98A4-7BC6-8AB9-8DB0F12B5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883" y="6099192"/>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icrosoft Excel Logo - Télécharger PNG et vecteur">
            <a:extLst>
              <a:ext uri="{FF2B5EF4-FFF2-40B4-BE49-F238E27FC236}">
                <a16:creationId xmlns:a16="http://schemas.microsoft.com/office/drawing/2014/main" id="{E1D5AC75-D3AD-3CE8-C811-C81C8A2F2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6074" y="4826877"/>
            <a:ext cx="393022" cy="3930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F06D4AF-E945-99A2-1BFD-E20D6E2CD8E8}"/>
              </a:ext>
            </a:extLst>
          </p:cNvPr>
          <p:cNvSpPr txBox="1"/>
          <p:nvPr/>
        </p:nvSpPr>
        <p:spPr>
          <a:xfrm>
            <a:off x="636571" y="5741020"/>
            <a:ext cx="4403415" cy="338554"/>
          </a:xfrm>
          <a:prstGeom prst="rect">
            <a:avLst/>
          </a:prstGeom>
          <a:noFill/>
        </p:spPr>
        <p:txBody>
          <a:bodyPr wrap="square" rtlCol="0">
            <a:spAutoFit/>
          </a:bodyPr>
          <a:lstStyle/>
          <a:p>
            <a:r>
              <a:rPr lang="en-US" sz="1600" b="1" noProof="0" dirty="0"/>
              <a:t>… also available on a ~35-page document</a:t>
            </a:r>
          </a:p>
        </p:txBody>
      </p:sp>
      <p:pic>
        <p:nvPicPr>
          <p:cNvPr id="19" name="Picture 18" descr="A person in gloves giving an injection to another person&#10;&#10;AI-generated content may be incorrect.">
            <a:extLst>
              <a:ext uri="{FF2B5EF4-FFF2-40B4-BE49-F238E27FC236}">
                <a16:creationId xmlns:a16="http://schemas.microsoft.com/office/drawing/2014/main" id="{6AAED1DE-B98C-D220-9435-9F6CDA74A93C}"/>
              </a:ext>
            </a:extLst>
          </p:cNvPr>
          <p:cNvPicPr>
            <a:picLocks noChangeAspect="1"/>
          </p:cNvPicPr>
          <p:nvPr/>
        </p:nvPicPr>
        <p:blipFill>
          <a:blip r:embed="rId6"/>
          <a:stretch>
            <a:fillRect/>
          </a:stretch>
        </p:blipFill>
        <p:spPr>
          <a:xfrm>
            <a:off x="544241" y="2289570"/>
            <a:ext cx="4653057" cy="28705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4099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E61C-9C77-8C85-D823-DA4857FEC7EB}"/>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D6A88A5C-AC5D-CADB-0E80-F4CAEC20F061}"/>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2B75E45B-0A71-C045-E4A6-A4954D419E30}"/>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Examples—</a:t>
            </a:r>
            <a:r>
              <a:rPr kumimoji="0" lang="en-US" sz="2400" b="0" i="0" u="non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Ethiopia</a:t>
            </a: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 illustrate how prioritization works in practice</a:t>
            </a:r>
          </a:p>
        </p:txBody>
      </p:sp>
      <p:sp>
        <p:nvSpPr>
          <p:cNvPr id="2" name="Slide Number Placeholder 5">
            <a:extLst>
              <a:ext uri="{FF2B5EF4-FFF2-40B4-BE49-F238E27FC236}">
                <a16:creationId xmlns:a16="http://schemas.microsoft.com/office/drawing/2014/main" id="{A3A0F530-E485-0215-96C8-10CC8ABC986C}"/>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29</a:t>
            </a:fld>
            <a:endParaRPr lang="en-US" noProof="0" dirty="0">
              <a:latin typeface="+mj-lt"/>
            </a:endParaRPr>
          </a:p>
        </p:txBody>
      </p:sp>
      <p:sp>
        <p:nvSpPr>
          <p:cNvPr id="3" name="Rectangle 2">
            <a:extLst>
              <a:ext uri="{FF2B5EF4-FFF2-40B4-BE49-F238E27FC236}">
                <a16:creationId xmlns:a16="http://schemas.microsoft.com/office/drawing/2014/main" id="{6D357DED-3659-DB6E-CC82-17615A36A898}"/>
              </a:ext>
            </a:extLst>
          </p:cNvPr>
          <p:cNvSpPr/>
          <p:nvPr/>
        </p:nvSpPr>
        <p:spPr>
          <a:xfrm>
            <a:off x="671328" y="2060294"/>
            <a:ext cx="2997562" cy="435208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1200"/>
              </a:spcBef>
            </a:pPr>
            <a:r>
              <a:rPr lang="en-US" b="1" noProof="0" dirty="0">
                <a:solidFill>
                  <a:schemeClr val="tx1">
                    <a:lumMod val="50000"/>
                  </a:schemeClr>
                </a:solidFill>
              </a:rPr>
              <a:t>Context</a:t>
            </a:r>
          </a:p>
          <a:p>
            <a:pPr marL="285750" indent="-285750">
              <a:spcBef>
                <a:spcPts val="1200"/>
              </a:spcBef>
              <a:buFont typeface="Arial" panose="020B0604020202020204" pitchFamily="34" charset="0"/>
              <a:buChar char="•"/>
            </a:pPr>
            <a:r>
              <a:rPr lang="en-US" sz="1200" noProof="0" dirty="0">
                <a:solidFill>
                  <a:schemeClr val="tx1">
                    <a:lumMod val="50000"/>
                  </a:schemeClr>
                </a:solidFill>
              </a:rPr>
              <a:t>Ethiopia faces growing demand for new vaccines amid constrained resources and declining donor support</a:t>
            </a:r>
          </a:p>
          <a:p>
            <a:pPr marL="285750" indent="-285750">
              <a:spcBef>
                <a:spcPts val="1200"/>
              </a:spcBef>
              <a:buFont typeface="Arial" panose="020B0604020202020204" pitchFamily="34" charset="0"/>
              <a:buChar char="•"/>
            </a:pPr>
            <a:r>
              <a:rPr lang="en-US" sz="1200" noProof="0" dirty="0">
                <a:solidFill>
                  <a:schemeClr val="tx1">
                    <a:lumMod val="50000"/>
                  </a:schemeClr>
                </a:solidFill>
              </a:rPr>
              <a:t>Immunization is critical: EPI has expanded from 6 to 13 antigens since 1980</a:t>
            </a:r>
          </a:p>
          <a:p>
            <a:pPr marL="285750" indent="-285750">
              <a:spcBef>
                <a:spcPts val="1200"/>
              </a:spcBef>
              <a:buFont typeface="Arial" panose="020B0604020202020204" pitchFamily="34" charset="0"/>
              <a:buChar char="•"/>
            </a:pPr>
            <a:r>
              <a:rPr lang="en-US" sz="1200" noProof="0" dirty="0">
                <a:solidFill>
                  <a:schemeClr val="tx1">
                    <a:lumMod val="50000"/>
                  </a:schemeClr>
                </a:solidFill>
              </a:rPr>
              <a:t>Limited domestic health financing and reliance on Gavi funding (~60% of immunization costs) require prioritization</a:t>
            </a:r>
          </a:p>
          <a:p>
            <a:pPr marL="285750" indent="-285750">
              <a:spcBef>
                <a:spcPts val="1200"/>
              </a:spcBef>
              <a:buFont typeface="Arial" panose="020B0604020202020204" pitchFamily="34" charset="0"/>
              <a:buChar char="•"/>
            </a:pPr>
            <a:r>
              <a:rPr lang="en-US" sz="1200" noProof="0" dirty="0">
                <a:solidFill>
                  <a:schemeClr val="tx1">
                    <a:lumMod val="50000"/>
                  </a:schemeClr>
                </a:solidFill>
              </a:rPr>
              <a:t>A functional ENITAG supported by a strong EPI / secretariat able to provide evidence-based guidance to inform vaccine introduction and sequencing decisions</a:t>
            </a:r>
          </a:p>
        </p:txBody>
      </p:sp>
      <p:sp>
        <p:nvSpPr>
          <p:cNvPr id="4" name="Rectangle 3">
            <a:extLst>
              <a:ext uri="{FF2B5EF4-FFF2-40B4-BE49-F238E27FC236}">
                <a16:creationId xmlns:a16="http://schemas.microsoft.com/office/drawing/2014/main" id="{56812F4C-4817-DEEF-255F-93AB38959E75}"/>
              </a:ext>
            </a:extLst>
          </p:cNvPr>
          <p:cNvSpPr/>
          <p:nvPr/>
        </p:nvSpPr>
        <p:spPr>
          <a:xfrm>
            <a:off x="671328" y="1248185"/>
            <a:ext cx="11192724" cy="648182"/>
          </a:xfrm>
          <a:prstGeom prst="rect">
            <a:avLst/>
          </a:prstGeom>
          <a:solidFill>
            <a:srgbClr val="87AEB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noProof="0" dirty="0">
                <a:solidFill>
                  <a:schemeClr val="tx1">
                    <a:lumMod val="50000"/>
                  </a:schemeClr>
                </a:solidFill>
              </a:rPr>
              <a:t>Question: </a:t>
            </a:r>
            <a:r>
              <a:rPr lang="en-US" b="1" noProof="0" dirty="0">
                <a:solidFill>
                  <a:schemeClr val="tx1">
                    <a:lumMod val="50000"/>
                  </a:schemeClr>
                </a:solidFill>
              </a:rPr>
              <a:t>Which vaccines should be introduced in the Ethiopian routine immunization schedule over the next five years?</a:t>
            </a:r>
          </a:p>
        </p:txBody>
      </p:sp>
      <p:sp>
        <p:nvSpPr>
          <p:cNvPr id="6" name="Rectangle 5">
            <a:extLst>
              <a:ext uri="{FF2B5EF4-FFF2-40B4-BE49-F238E27FC236}">
                <a16:creationId xmlns:a16="http://schemas.microsoft.com/office/drawing/2014/main" id="{0BB28887-DFF6-F142-656A-41E0AAFA707B}"/>
              </a:ext>
            </a:extLst>
          </p:cNvPr>
          <p:cNvSpPr/>
          <p:nvPr/>
        </p:nvSpPr>
        <p:spPr>
          <a:xfrm>
            <a:off x="8565265" y="2060294"/>
            <a:ext cx="3270067" cy="4352081"/>
          </a:xfrm>
          <a:prstGeom prst="rect">
            <a:avLst/>
          </a:prstGeom>
          <a:noFill/>
          <a:ln>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noProof="0" dirty="0">
                <a:solidFill>
                  <a:schemeClr val="tx1">
                    <a:lumMod val="50000"/>
                  </a:schemeClr>
                </a:solidFill>
              </a:rPr>
              <a:t>Results</a:t>
            </a:r>
            <a:endParaRPr lang="en-US" sz="1600" b="1" noProof="0" dirty="0">
              <a:solidFill>
                <a:schemeClr val="tx1">
                  <a:lumMod val="50000"/>
                </a:schemeClr>
              </a:solidFill>
            </a:endParaRPr>
          </a:p>
          <a:p>
            <a:pPr marL="360363" indent="-285750">
              <a:spcBef>
                <a:spcPts val="1200"/>
              </a:spcBef>
              <a:buFont typeface="Arial" panose="020B0604020202020204" pitchFamily="34" charset="0"/>
              <a:buChar char="•"/>
            </a:pPr>
            <a:r>
              <a:rPr lang="en-US" sz="1200" noProof="0" dirty="0">
                <a:solidFill>
                  <a:schemeClr val="tx1">
                    <a:lumMod val="50000"/>
                  </a:schemeClr>
                </a:solidFill>
              </a:rPr>
              <a:t>Recommendations: Sequence introductions to avoid clashes with other NVIs (yellow fever, malaria, </a:t>
            </a:r>
            <a:r>
              <a:rPr lang="en-US" sz="1200" noProof="0" dirty="0" err="1">
                <a:solidFill>
                  <a:schemeClr val="tx1">
                    <a:lumMod val="50000"/>
                  </a:schemeClr>
                </a:solidFill>
              </a:rPr>
              <a:t>HepB</a:t>
            </a:r>
            <a:r>
              <a:rPr lang="en-US" sz="1200" noProof="0" dirty="0">
                <a:solidFill>
                  <a:schemeClr val="tx1">
                    <a:lumMod val="50000"/>
                  </a:schemeClr>
                </a:solidFill>
              </a:rPr>
              <a:t> birth dose, measles campaigns)</a:t>
            </a:r>
          </a:p>
          <a:p>
            <a:pPr marL="360363" indent="-285750">
              <a:spcBef>
                <a:spcPts val="1200"/>
              </a:spcBef>
              <a:buFont typeface="Arial" panose="020B0604020202020204" pitchFamily="34" charset="0"/>
              <a:buChar char="•"/>
            </a:pPr>
            <a:r>
              <a:rPr lang="en-US" sz="1200" b="1" noProof="0" dirty="0">
                <a:solidFill>
                  <a:srgbClr val="C00000"/>
                </a:solidFill>
              </a:rPr>
              <a:t>Top priorities</a:t>
            </a:r>
            <a:r>
              <a:rPr lang="en-US" sz="1200" noProof="0" dirty="0">
                <a:solidFill>
                  <a:schemeClr val="tx1">
                    <a:lumMod val="50000"/>
                  </a:schemeClr>
                </a:solidFill>
              </a:rPr>
              <a:t>: Hexavalent and MR vaccines—high importance and high feasibility for earliest introduction (2026–2027)</a:t>
            </a:r>
          </a:p>
          <a:p>
            <a:pPr marL="360363" indent="-285750">
              <a:spcBef>
                <a:spcPts val="1200"/>
              </a:spcBef>
              <a:buFont typeface="Arial" panose="020B0604020202020204" pitchFamily="34" charset="0"/>
              <a:buChar char="•"/>
            </a:pPr>
            <a:r>
              <a:rPr lang="en-US" sz="1200" b="1" noProof="0" dirty="0">
                <a:solidFill>
                  <a:srgbClr val="FFC000"/>
                </a:solidFill>
              </a:rPr>
              <a:t>Medium priorities</a:t>
            </a:r>
            <a:r>
              <a:rPr lang="en-US" sz="1200" noProof="0" dirty="0">
                <a:solidFill>
                  <a:schemeClr val="tx1">
                    <a:lumMod val="50000"/>
                  </a:schemeClr>
                </a:solidFill>
              </a:rPr>
              <a:t>: MMCV and RSV—important but with programmatic or financial constraints</a:t>
            </a:r>
          </a:p>
          <a:p>
            <a:pPr marL="360363" indent="-285750">
              <a:spcBef>
                <a:spcPts val="1200"/>
              </a:spcBef>
              <a:buFont typeface="Arial" panose="020B0604020202020204" pitchFamily="34" charset="0"/>
              <a:buChar char="•"/>
            </a:pPr>
            <a:r>
              <a:rPr lang="en-US" sz="1200" b="1" noProof="0" dirty="0">
                <a:solidFill>
                  <a:schemeClr val="bg1">
                    <a:lumMod val="50000"/>
                  </a:schemeClr>
                </a:solidFill>
              </a:rPr>
              <a:t>Low priorities</a:t>
            </a:r>
            <a:r>
              <a:rPr lang="en-US" sz="1200" noProof="0" dirty="0">
                <a:solidFill>
                  <a:schemeClr val="tx1">
                    <a:lumMod val="50000"/>
                  </a:schemeClr>
                </a:solidFill>
              </a:rPr>
              <a:t>: TCV and OCV—lower priority for routine immunization; OCV reserved for outbreak campaigns</a:t>
            </a:r>
          </a:p>
        </p:txBody>
      </p:sp>
      <p:sp>
        <p:nvSpPr>
          <p:cNvPr id="8" name="Isosceles Triangle 7">
            <a:extLst>
              <a:ext uri="{FF2B5EF4-FFF2-40B4-BE49-F238E27FC236}">
                <a16:creationId xmlns:a16="http://schemas.microsoft.com/office/drawing/2014/main" id="{FABA520A-6E2F-55D8-9115-EA74617235AC}"/>
              </a:ext>
            </a:extLst>
          </p:cNvPr>
          <p:cNvSpPr/>
          <p:nvPr/>
        </p:nvSpPr>
        <p:spPr>
          <a:xfrm rot="5400000">
            <a:off x="6169309" y="4109015"/>
            <a:ext cx="4352080" cy="254643"/>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Isosceles Triangle 8">
            <a:extLst>
              <a:ext uri="{FF2B5EF4-FFF2-40B4-BE49-F238E27FC236}">
                <a16:creationId xmlns:a16="http://schemas.microsoft.com/office/drawing/2014/main" id="{3970EA8A-E28E-04E0-16D5-6D05519FED99}"/>
              </a:ext>
            </a:extLst>
          </p:cNvPr>
          <p:cNvSpPr/>
          <p:nvPr/>
        </p:nvSpPr>
        <p:spPr>
          <a:xfrm rot="5400000">
            <a:off x="1638516" y="4145448"/>
            <a:ext cx="4308990" cy="248198"/>
          </a:xfrm>
          <a:prstGeom prst="triangle">
            <a:avLst/>
          </a:prstGeom>
          <a:solidFill>
            <a:srgbClr val="F2F2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2EBCB62A-850C-C594-71E2-C30F2845A2FD}"/>
              </a:ext>
            </a:extLst>
          </p:cNvPr>
          <p:cNvSpPr/>
          <p:nvPr/>
        </p:nvSpPr>
        <p:spPr>
          <a:xfrm>
            <a:off x="4143023" y="2060294"/>
            <a:ext cx="4356862" cy="43520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1200"/>
              </a:spcBef>
            </a:pPr>
            <a:r>
              <a:rPr lang="en-US" b="1" noProof="0" dirty="0">
                <a:solidFill>
                  <a:schemeClr val="tx1">
                    <a:lumMod val="50000"/>
                  </a:schemeClr>
                </a:solidFill>
              </a:rPr>
              <a:t>Process &amp; criteria</a:t>
            </a:r>
          </a:p>
          <a:p>
            <a:pPr marL="285750" indent="-285750">
              <a:spcBef>
                <a:spcPts val="1200"/>
              </a:spcBef>
              <a:buFont typeface="Arial" panose="020B0604020202020204" pitchFamily="34" charset="0"/>
              <a:buChar char="•"/>
            </a:pPr>
            <a:r>
              <a:rPr lang="en-US" sz="1200" noProof="0" dirty="0">
                <a:solidFill>
                  <a:schemeClr val="tx1">
                    <a:lumMod val="50000"/>
                  </a:schemeClr>
                </a:solidFill>
              </a:rPr>
              <a:t>Tool: ENITAG adapted the NVI-PST </a:t>
            </a:r>
          </a:p>
          <a:p>
            <a:pPr marL="285750" indent="-285750">
              <a:spcBef>
                <a:spcPts val="1200"/>
              </a:spcBef>
              <a:buFont typeface="Arial" panose="020B0604020202020204" pitchFamily="34" charset="0"/>
              <a:buChar char="•"/>
            </a:pPr>
            <a:r>
              <a:rPr lang="en-US" sz="1200" noProof="0" dirty="0">
                <a:solidFill>
                  <a:schemeClr val="tx1">
                    <a:lumMod val="50000"/>
                  </a:schemeClr>
                </a:solidFill>
              </a:rPr>
              <a:t>Candidate vaccines: Hexavalent, MR (rubella), MMCV, RSV, TCV, OCV</a:t>
            </a:r>
          </a:p>
          <a:p>
            <a:pPr marL="285750" indent="-285750">
              <a:spcBef>
                <a:spcPts val="1200"/>
              </a:spcBef>
              <a:buFont typeface="Arial" panose="020B0604020202020204" pitchFamily="34" charset="0"/>
              <a:buChar char="•"/>
            </a:pPr>
            <a:r>
              <a:rPr lang="en-US" sz="1200" noProof="0" dirty="0">
                <a:solidFill>
                  <a:schemeClr val="tx1">
                    <a:lumMod val="50000"/>
                  </a:schemeClr>
                </a:solidFill>
              </a:rPr>
              <a:t>8 importance criteria: incidence, prevalence, mortality/lethality, contribution to goals, effectiveness, duration of protection, serogroup coverage, availability of alternatives</a:t>
            </a:r>
          </a:p>
          <a:p>
            <a:pPr marL="285750" indent="-285750">
              <a:spcBef>
                <a:spcPts val="1200"/>
              </a:spcBef>
              <a:buFont typeface="Arial" panose="020B0604020202020204" pitchFamily="34" charset="0"/>
              <a:buChar char="•"/>
            </a:pPr>
            <a:r>
              <a:rPr lang="en-US" sz="1200" noProof="0" dirty="0">
                <a:solidFill>
                  <a:schemeClr val="tx1">
                    <a:lumMod val="50000"/>
                  </a:schemeClr>
                </a:solidFill>
              </a:rPr>
              <a:t>5 feasibility criteria: individual risk, funding availability, market supply, cold chain adequacy, human resource impact</a:t>
            </a:r>
          </a:p>
          <a:p>
            <a:pPr marL="285750" indent="-285750">
              <a:spcBef>
                <a:spcPts val="1200"/>
              </a:spcBef>
              <a:buFont typeface="Arial" panose="020B0604020202020204" pitchFamily="34" charset="0"/>
              <a:buChar char="•"/>
            </a:pPr>
            <a:r>
              <a:rPr lang="en-US" sz="1200" noProof="0" dirty="0">
                <a:solidFill>
                  <a:schemeClr val="tx1">
                    <a:lumMod val="50000"/>
                  </a:schemeClr>
                </a:solidFill>
              </a:rPr>
              <a:t>Data collection: Four thematic groups </a:t>
            </a:r>
          </a:p>
          <a:p>
            <a:pPr marL="285750" indent="-285750">
              <a:spcBef>
                <a:spcPts val="1200"/>
              </a:spcBef>
              <a:buFont typeface="Arial" panose="020B0604020202020204" pitchFamily="34" charset="0"/>
              <a:buChar char="•"/>
            </a:pPr>
            <a:r>
              <a:rPr lang="en-US" sz="1200" noProof="0" dirty="0">
                <a:solidFill>
                  <a:schemeClr val="tx1">
                    <a:lumMod val="50000"/>
                  </a:schemeClr>
                </a:solidFill>
              </a:rPr>
              <a:t>Scoring &amp; ranking: Participatory workshop with ENITAG and stakeholders; consensus-based decision-making for vaccine prioritization and sequencing</a:t>
            </a:r>
            <a:endParaRPr lang="en-US" sz="1100" noProof="0" dirty="0">
              <a:solidFill>
                <a:schemeClr val="tx1">
                  <a:lumMod val="50000"/>
                </a:schemeClr>
              </a:solidFill>
            </a:endParaRPr>
          </a:p>
        </p:txBody>
      </p:sp>
      <p:sp>
        <p:nvSpPr>
          <p:cNvPr id="10" name="TextBox 9">
            <a:extLst>
              <a:ext uri="{FF2B5EF4-FFF2-40B4-BE49-F238E27FC236}">
                <a16:creationId xmlns:a16="http://schemas.microsoft.com/office/drawing/2014/main" id="{0080FCA3-8529-A5A8-C9BA-7C18D98DB290}"/>
              </a:ext>
            </a:extLst>
          </p:cNvPr>
          <p:cNvSpPr txBox="1"/>
          <p:nvPr/>
        </p:nvSpPr>
        <p:spPr>
          <a:xfrm>
            <a:off x="400049" y="6460083"/>
            <a:ext cx="11078072" cy="307777"/>
          </a:xfrm>
          <a:prstGeom prst="rect">
            <a:avLst/>
          </a:prstGeom>
          <a:noFill/>
        </p:spPr>
        <p:txBody>
          <a:bodyPr wrap="square" rtlCol="0">
            <a:spAutoFit/>
          </a:bodyPr>
          <a:lstStyle/>
          <a:p>
            <a:r>
              <a:rPr lang="en-US" sz="700" noProof="0" dirty="0"/>
              <a:t>Sources: </a:t>
            </a:r>
            <a:r>
              <a:rPr lang="en-US" sz="700" noProof="0" dirty="0" err="1"/>
              <a:t>Memirie</a:t>
            </a:r>
            <a:r>
              <a:rPr lang="en-US" sz="700" noProof="0" dirty="0"/>
              <a:t> ST, Teka T, Mekasha A, Alemayehu T, </a:t>
            </a:r>
            <a:r>
              <a:rPr lang="en-US" sz="700" noProof="0" dirty="0" err="1"/>
              <a:t>Kokobie</a:t>
            </a:r>
            <a:r>
              <a:rPr lang="en-US" sz="700" noProof="0" dirty="0"/>
              <a:t> MA, Tefera YL, Abebe W, Kaba M, Mohamed N, Guiod F, Senouci K. Prioritization of future new vaccines introduction: The experience of the Ethiopian National Immunization Technical Advisory Group. Vaccine. 2025 Nov 1;68:127932. </a:t>
            </a:r>
            <a:r>
              <a:rPr lang="en-US" sz="700" noProof="0" dirty="0" err="1"/>
              <a:t>doi</a:t>
            </a:r>
            <a:r>
              <a:rPr lang="en-US" sz="700" noProof="0" dirty="0"/>
              <a:t>: 10.1016/j.vaccine.2025.127932. </a:t>
            </a:r>
            <a:r>
              <a:rPr lang="en-US" sz="700" noProof="0" dirty="0" err="1"/>
              <a:t>Epub</a:t>
            </a:r>
            <a:r>
              <a:rPr lang="en-US" sz="700" noProof="0" dirty="0"/>
              <a:t> ahead of print. PMID: 41176965.</a:t>
            </a:r>
          </a:p>
        </p:txBody>
      </p:sp>
      <p:pic>
        <p:nvPicPr>
          <p:cNvPr id="14" name="Graphic 13" descr="CheckList with solid fill">
            <a:extLst>
              <a:ext uri="{FF2B5EF4-FFF2-40B4-BE49-F238E27FC236}">
                <a16:creationId xmlns:a16="http://schemas.microsoft.com/office/drawing/2014/main" id="{779AD610-6F75-BE4C-3DB3-A678C2B13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61619" y="5361445"/>
            <a:ext cx="352541" cy="352541"/>
          </a:xfrm>
          <a:prstGeom prst="rect">
            <a:avLst/>
          </a:prstGeom>
        </p:spPr>
      </p:pic>
      <p:pic>
        <p:nvPicPr>
          <p:cNvPr id="16" name="Graphic 15" descr="Cloud with solid fill">
            <a:extLst>
              <a:ext uri="{FF2B5EF4-FFF2-40B4-BE49-F238E27FC236}">
                <a16:creationId xmlns:a16="http://schemas.microsoft.com/office/drawing/2014/main" id="{7C987285-6794-224D-047F-4913BF5A0E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1619" y="4810077"/>
            <a:ext cx="352541" cy="352541"/>
          </a:xfrm>
          <a:prstGeom prst="rect">
            <a:avLst/>
          </a:prstGeom>
        </p:spPr>
      </p:pic>
      <p:pic>
        <p:nvPicPr>
          <p:cNvPr id="18" name="Graphic 17" descr="Shopping cart with solid fill">
            <a:extLst>
              <a:ext uri="{FF2B5EF4-FFF2-40B4-BE49-F238E27FC236}">
                <a16:creationId xmlns:a16="http://schemas.microsoft.com/office/drawing/2014/main" id="{703DAE0C-2106-18BE-28D0-B6B250EF19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1347" y="4240363"/>
            <a:ext cx="352541" cy="352541"/>
          </a:xfrm>
          <a:prstGeom prst="rect">
            <a:avLst/>
          </a:prstGeom>
        </p:spPr>
      </p:pic>
      <p:pic>
        <p:nvPicPr>
          <p:cNvPr id="20" name="Graphic 19" descr="Immunity with solid fill">
            <a:extLst>
              <a:ext uri="{FF2B5EF4-FFF2-40B4-BE49-F238E27FC236}">
                <a16:creationId xmlns:a16="http://schemas.microsoft.com/office/drawing/2014/main" id="{3AFBDA6E-5608-A384-E498-AFDF1E6CC6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61619" y="3410403"/>
            <a:ext cx="352541" cy="352541"/>
          </a:xfrm>
          <a:prstGeom prst="rect">
            <a:avLst/>
          </a:prstGeom>
        </p:spPr>
      </p:pic>
      <p:pic>
        <p:nvPicPr>
          <p:cNvPr id="22" name="Graphic 21" descr="Needle with solid fill">
            <a:extLst>
              <a:ext uri="{FF2B5EF4-FFF2-40B4-BE49-F238E27FC236}">
                <a16:creationId xmlns:a16="http://schemas.microsoft.com/office/drawing/2014/main" id="{D4BB25FC-538E-9FD8-B65E-A28B3F8DE4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61619" y="2873428"/>
            <a:ext cx="352541" cy="352541"/>
          </a:xfrm>
          <a:prstGeom prst="rect">
            <a:avLst/>
          </a:prstGeom>
        </p:spPr>
      </p:pic>
      <p:pic>
        <p:nvPicPr>
          <p:cNvPr id="24" name="Graphic 23" descr="Gears with solid fill">
            <a:extLst>
              <a:ext uri="{FF2B5EF4-FFF2-40B4-BE49-F238E27FC236}">
                <a16:creationId xmlns:a16="http://schemas.microsoft.com/office/drawing/2014/main" id="{B417EF64-9C10-2B4D-BB86-EB30C4F30C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61619" y="2460060"/>
            <a:ext cx="352541" cy="352541"/>
          </a:xfrm>
          <a:prstGeom prst="rect">
            <a:avLst/>
          </a:prstGeom>
        </p:spPr>
      </p:pic>
    </p:spTree>
    <p:extLst>
      <p:ext uri="{BB962C8B-B14F-4D97-AF65-F5344CB8AC3E}">
        <p14:creationId xmlns:p14="http://schemas.microsoft.com/office/powerpoint/2010/main" val="390501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8B9F-3CAA-803E-358B-A4449C25D079}"/>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3DA08440-FACD-404B-C0EC-C4DBC991A086}"/>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E41C11D8-7C61-7287-064C-372B62F92D7A}"/>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Glossary</a:t>
            </a:r>
          </a:p>
        </p:txBody>
      </p:sp>
      <p:graphicFrame>
        <p:nvGraphicFramePr>
          <p:cNvPr id="2" name="Table 1">
            <a:extLst>
              <a:ext uri="{FF2B5EF4-FFF2-40B4-BE49-F238E27FC236}">
                <a16:creationId xmlns:a16="http://schemas.microsoft.com/office/drawing/2014/main" id="{76534B94-1391-158B-2A82-17AA636E6669}"/>
              </a:ext>
            </a:extLst>
          </p:cNvPr>
          <p:cNvGraphicFramePr>
            <a:graphicFrameLocks noGrp="1"/>
          </p:cNvGraphicFramePr>
          <p:nvPr>
            <p:extLst>
              <p:ext uri="{D42A27DB-BD31-4B8C-83A1-F6EECF244321}">
                <p14:modId xmlns:p14="http://schemas.microsoft.com/office/powerpoint/2010/main" val="3831243834"/>
              </p:ext>
            </p:extLst>
          </p:nvPr>
        </p:nvGraphicFramePr>
        <p:xfrm>
          <a:off x="415235" y="1205129"/>
          <a:ext cx="11366854" cy="5509296"/>
        </p:xfrm>
        <a:graphic>
          <a:graphicData uri="http://schemas.openxmlformats.org/drawingml/2006/table">
            <a:tbl>
              <a:tblPr firstRow="1" bandRow="1">
                <a:tableStyleId>{08FB837D-C827-4EFA-A057-4D05807E0F7C}</a:tableStyleId>
              </a:tblPr>
              <a:tblGrid>
                <a:gridCol w="3398008">
                  <a:extLst>
                    <a:ext uri="{9D8B030D-6E8A-4147-A177-3AD203B41FA5}">
                      <a16:colId xmlns:a16="http://schemas.microsoft.com/office/drawing/2014/main" val="1702611428"/>
                    </a:ext>
                  </a:extLst>
                </a:gridCol>
                <a:gridCol w="7968846">
                  <a:extLst>
                    <a:ext uri="{9D8B030D-6E8A-4147-A177-3AD203B41FA5}">
                      <a16:colId xmlns:a16="http://schemas.microsoft.com/office/drawing/2014/main" val="746413017"/>
                    </a:ext>
                  </a:extLst>
                </a:gridCol>
              </a:tblGrid>
              <a:tr h="253515">
                <a:tc>
                  <a:txBody>
                    <a:bodyPr/>
                    <a:lstStyle/>
                    <a:p>
                      <a:pPr algn="l" fontAlgn="ctr">
                        <a:buNone/>
                      </a:pPr>
                      <a:r>
                        <a:rPr lang="en-US" sz="1400" b="1" i="0" u="none" strike="noStrike" noProof="0" dirty="0">
                          <a:solidFill>
                            <a:schemeClr val="bg1"/>
                          </a:solidFill>
                          <a:effectLst/>
                          <a:latin typeface="+mj-lt"/>
                        </a:rPr>
                        <a:t>Term</a:t>
                      </a:r>
                    </a:p>
                  </a:txBody>
                  <a:tcPr anchor="ctr">
                    <a:solidFill>
                      <a:srgbClr val="0F5D61"/>
                    </a:solidFill>
                  </a:tcPr>
                </a:tc>
                <a:tc>
                  <a:txBody>
                    <a:bodyPr/>
                    <a:lstStyle/>
                    <a:p>
                      <a:pPr algn="l" fontAlgn="ctr">
                        <a:buNone/>
                      </a:pPr>
                      <a:r>
                        <a:rPr lang="en-US" sz="1400" b="1" i="0" u="none" strike="noStrike" noProof="0" dirty="0">
                          <a:solidFill>
                            <a:schemeClr val="bg1"/>
                          </a:solidFill>
                          <a:effectLst/>
                          <a:latin typeface="+mj-lt"/>
                        </a:rPr>
                        <a:t>Definition</a:t>
                      </a:r>
                    </a:p>
                  </a:txBody>
                  <a:tcPr anchor="ctr">
                    <a:solidFill>
                      <a:srgbClr val="0F5D61"/>
                    </a:solidFill>
                  </a:tcPr>
                </a:tc>
                <a:extLst>
                  <a:ext uri="{0D108BD9-81ED-4DB2-BD59-A6C34878D82A}">
                    <a16:rowId xmlns:a16="http://schemas.microsoft.com/office/drawing/2014/main" val="4265125122"/>
                  </a:ext>
                </a:extLst>
              </a:tr>
              <a:tr h="238832">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Booster Dose</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Additional dose given after the primary series to sustain or enhance immunity</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54687685"/>
                  </a:ext>
                </a:extLst>
              </a:tr>
              <a:tr h="238832">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Candidate Vaccines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Vaccines being considered for future introduction as part of a prioritization exercise</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04664873"/>
                  </a:ext>
                </a:extLst>
              </a:tr>
              <a:tr h="401610">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EPI </a:t>
                      </a: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(Expanded </a:t>
                      </a:r>
                      <a:r>
                        <a:rPr lang="en-US" sz="1200" kern="0" noProof="0" dirty="0" err="1">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Programme</a:t>
                      </a: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 on Immunization)</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The national program responsible for implementation, monitoring, and optimization of immunization schedules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97521217"/>
                  </a:ext>
                </a:extLst>
              </a:tr>
              <a:tr h="269053">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MCDA </a:t>
                      </a: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(Multi-Criteria Decision Analysis)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A structured method for comparing options using multiple evidence-based criteria</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3663815"/>
                  </a:ext>
                </a:extLst>
              </a:tr>
              <a:tr h="238832">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NIS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National Immunization Strategy</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80777690"/>
                  </a:ext>
                </a:extLst>
              </a:tr>
              <a:tr h="401610">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NITAG </a:t>
                      </a: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(National Immunization Technical Advisory Group)</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Independent expert body providing evidence-based recommendations on vaccine prioritization</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35804824"/>
                  </a:ext>
                </a:extLst>
              </a:tr>
              <a:tr h="401610">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Optimization process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Systematic structured process of improving performance, efficiency and cost-effectiveness of immunization services through changes in vaccine products and vaccination schedules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35505318"/>
                  </a:ext>
                </a:extLst>
              </a:tr>
              <a:tr h="401610">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Optimization Change</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The option selected for an optimization question when it differs from the current practice or configuration within the national immunization </a:t>
                      </a:r>
                      <a:r>
                        <a:rPr lang="en-US" sz="1200" kern="0" noProof="0" dirty="0" err="1">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programme</a:t>
                      </a: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 (e.g. switch of product, change of schedule)</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20125520"/>
                  </a:ext>
                </a:extLst>
              </a:tr>
              <a:tr h="238832">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Optimization Options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The possible solutions to an optimization question, assessed against criteria like cost, feasibility, and impact</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45133913"/>
                  </a:ext>
                </a:extLst>
              </a:tr>
              <a:tr h="238832">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Optimization Question</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A specific issue raised during a portfolio review that requires appraisal (e.g., add a booster, switch a product)</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7194620"/>
                  </a:ext>
                </a:extLst>
              </a:tr>
              <a:tr h="238832">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Portfolio Review</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Comprehensive assessment of all vaccines and schedules currently in a program, serving as the starting point for optimization</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79122238"/>
                  </a:ext>
                </a:extLst>
              </a:tr>
              <a:tr h="238832">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Prioritization process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Systematic structured process of identifying, assessing, and ranking new or upcoming vaccines for possible introduction</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01832007"/>
                  </a:ext>
                </a:extLst>
              </a:tr>
              <a:tr h="238832">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Product Switch</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Transition from one vaccine product to another</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92002058"/>
                  </a:ext>
                </a:extLst>
              </a:tr>
              <a:tr h="238832">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Schedule Adjustment</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Modification to timing, frequency, or combination of doses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35306210"/>
                  </a:ext>
                </a:extLst>
              </a:tr>
              <a:tr h="401610">
                <a:tc>
                  <a:txBody>
                    <a:bodyPr/>
                    <a:lstStyle/>
                    <a:p>
                      <a:pPr fontAlgn="ctr">
                        <a:lnSpc>
                          <a:spcPct val="107000"/>
                        </a:lnSpc>
                        <a:spcAft>
                          <a:spcPts val="800"/>
                        </a:spcAft>
                        <a:buNone/>
                      </a:pPr>
                      <a:r>
                        <a:rPr lang="en-US" sz="1200" b="1"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Sequencing</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fontAlgn="ctr">
                        <a:lnSpc>
                          <a:spcPct val="107000"/>
                        </a:lnSpc>
                        <a:spcAft>
                          <a:spcPts val="800"/>
                        </a:spcAft>
                        <a:buNone/>
                      </a:pPr>
                      <a:r>
                        <a:rPr lang="en-US" sz="1200" kern="0" noProof="0" dirty="0">
                          <a:solidFill>
                            <a:srgbClr val="000000"/>
                          </a:solidFill>
                          <a:effectLst/>
                          <a:latin typeface="Aptos Display" panose="020B0004020202020204" pitchFamily="34" charset="0"/>
                          <a:ea typeface="Times New Roman" panose="02020603050405020304" pitchFamily="18" charset="0"/>
                          <a:cs typeface="Arial" panose="020B0604020202020204" pitchFamily="34" charset="0"/>
                        </a:rPr>
                        <a:t>Ordering implementation of prioritized interventions (vaccine introductions and/or) switches over time, ensuring feasibility within financial and programmatic limits</a:t>
                      </a:r>
                      <a:endParaRPr lang="en-US" sz="1200" kern="100" noProof="0" dirty="0">
                        <a:effectLst/>
                        <a:latin typeface="Aptos" panose="020B0004020202020204" pitchFamily="34" charset="0"/>
                        <a:ea typeface="Aptos" panose="020B0004020202020204" pitchFamily="34" charset="0"/>
                        <a:cs typeface="Arial" panose="020B0604020202020204" pitchFamily="34" charset="0"/>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76636025"/>
                  </a:ext>
                </a:extLst>
              </a:tr>
            </a:tbl>
          </a:graphicData>
        </a:graphic>
      </p:graphicFrame>
      <p:sp>
        <p:nvSpPr>
          <p:cNvPr id="3" name="Slide Number Placeholder 5">
            <a:extLst>
              <a:ext uri="{FF2B5EF4-FFF2-40B4-BE49-F238E27FC236}">
                <a16:creationId xmlns:a16="http://schemas.microsoft.com/office/drawing/2014/main" id="{0C3C4E0D-134B-0979-7E62-D8706B93E8D2}"/>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3</a:t>
            </a:fld>
            <a:endParaRPr lang="en-US" noProof="0" dirty="0">
              <a:latin typeface="+mj-lt"/>
            </a:endParaRPr>
          </a:p>
        </p:txBody>
      </p:sp>
    </p:spTree>
    <p:extLst>
      <p:ext uri="{BB962C8B-B14F-4D97-AF65-F5344CB8AC3E}">
        <p14:creationId xmlns:p14="http://schemas.microsoft.com/office/powerpoint/2010/main" val="562817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65BF4-82C7-D447-A11A-3A73E6BED9CC}"/>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82BBA411-28C5-88AA-1884-659CD8ADF799}"/>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99616088-69FF-2757-8577-BD83F4A63995}"/>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04E1DBD8-F72F-2ECD-39EC-1B4FFD9DE485}"/>
              </a:ext>
            </a:extLst>
          </p:cNvPr>
          <p:cNvSpPr/>
          <p:nvPr/>
        </p:nvSpPr>
        <p:spPr>
          <a:xfrm>
            <a:off x="2178943" y="13763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Why: rationale and purpose</a:t>
            </a:r>
          </a:p>
        </p:txBody>
      </p:sp>
      <p:sp>
        <p:nvSpPr>
          <p:cNvPr id="2" name="Rounded Rectangle 40">
            <a:extLst>
              <a:ext uri="{FF2B5EF4-FFF2-40B4-BE49-F238E27FC236}">
                <a16:creationId xmlns:a16="http://schemas.microsoft.com/office/drawing/2014/main" id="{ED1DA48E-BCD0-B03B-26DF-BB134DFAE36C}"/>
              </a:ext>
            </a:extLst>
          </p:cNvPr>
          <p:cNvSpPr/>
          <p:nvPr/>
        </p:nvSpPr>
        <p:spPr>
          <a:xfrm>
            <a:off x="2178943" y="206484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What: core concepts and benefits</a:t>
            </a:r>
          </a:p>
        </p:txBody>
      </p:sp>
      <p:sp>
        <p:nvSpPr>
          <p:cNvPr id="4" name="Rounded Rectangle 40">
            <a:extLst>
              <a:ext uri="{FF2B5EF4-FFF2-40B4-BE49-F238E27FC236}">
                <a16:creationId xmlns:a16="http://schemas.microsoft.com/office/drawing/2014/main" id="{1EAF43F5-DA0F-68E5-142B-04EEF0F5864C}"/>
              </a:ext>
            </a:extLst>
          </p:cNvPr>
          <p:cNvSpPr/>
          <p:nvPr/>
        </p:nvSpPr>
        <p:spPr>
          <a:xfrm>
            <a:off x="2178943" y="27726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When: triggers for action</a:t>
            </a:r>
          </a:p>
        </p:txBody>
      </p:sp>
      <p:sp>
        <p:nvSpPr>
          <p:cNvPr id="8" name="Rounded Rectangle 40">
            <a:extLst>
              <a:ext uri="{FF2B5EF4-FFF2-40B4-BE49-F238E27FC236}">
                <a16:creationId xmlns:a16="http://schemas.microsoft.com/office/drawing/2014/main" id="{EE1FBBE6-FEB1-DBEC-C997-0444DB5E7701}"/>
              </a:ext>
            </a:extLst>
          </p:cNvPr>
          <p:cNvSpPr/>
          <p:nvPr/>
        </p:nvSpPr>
        <p:spPr>
          <a:xfrm>
            <a:off x="2178943" y="3480476"/>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How: principles and process</a:t>
            </a:r>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951CAAD8-5833-4B73-9B6D-311E5DA6AB91}"/>
              </a:ext>
            </a:extLst>
          </p:cNvPr>
          <p:cNvSpPr/>
          <p:nvPr/>
        </p:nvSpPr>
        <p:spPr>
          <a:xfrm>
            <a:off x="2381464" y="151852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B38EB52E-4BFB-F262-5925-E0898A18D11F}"/>
              </a:ext>
            </a:extLst>
          </p:cNvPr>
          <p:cNvSpPr/>
          <p:nvPr/>
        </p:nvSpPr>
        <p:spPr>
          <a:xfrm>
            <a:off x="2381464" y="2235668"/>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FA1B63C6-1820-C385-7CBD-4A283357A9A5}"/>
              </a:ext>
            </a:extLst>
          </p:cNvPr>
          <p:cNvSpPr/>
          <p:nvPr/>
        </p:nvSpPr>
        <p:spPr>
          <a:xfrm>
            <a:off x="2381464" y="293335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9" name="Oval 8">
            <a:extLst>
              <a:ext uri="{FF2B5EF4-FFF2-40B4-BE49-F238E27FC236}">
                <a16:creationId xmlns:a16="http://schemas.microsoft.com/office/drawing/2014/main" id="{49724C88-F1A1-1492-B8D7-BF62491EB842}"/>
              </a:ext>
            </a:extLst>
          </p:cNvPr>
          <p:cNvSpPr/>
          <p:nvPr/>
        </p:nvSpPr>
        <p:spPr>
          <a:xfrm>
            <a:off x="2381464" y="3631042"/>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4" name="Rounded Rectangle 40">
            <a:extLst>
              <a:ext uri="{FF2B5EF4-FFF2-40B4-BE49-F238E27FC236}">
                <a16:creationId xmlns:a16="http://schemas.microsoft.com/office/drawing/2014/main" id="{01CC73F4-6892-5418-6EE6-277C59B2C920}"/>
              </a:ext>
            </a:extLst>
          </p:cNvPr>
          <p:cNvSpPr/>
          <p:nvPr/>
        </p:nvSpPr>
        <p:spPr>
          <a:xfrm>
            <a:off x="2178943" y="4188290"/>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1: focus on prioritization</a:t>
            </a:r>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39F693F4-D11B-AE75-4317-7EDFA6432803}"/>
              </a:ext>
            </a:extLst>
          </p:cNvPr>
          <p:cNvSpPr/>
          <p:nvPr/>
        </p:nvSpPr>
        <p:spPr>
          <a:xfrm>
            <a:off x="2381464" y="4338856"/>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5</a:t>
            </a:r>
          </a:p>
        </p:txBody>
      </p:sp>
      <p:sp>
        <p:nvSpPr>
          <p:cNvPr id="16" name="Rounded Rectangle 40">
            <a:extLst>
              <a:ext uri="{FF2B5EF4-FFF2-40B4-BE49-F238E27FC236}">
                <a16:creationId xmlns:a16="http://schemas.microsoft.com/office/drawing/2014/main" id="{FBA10384-1CFD-B920-A05A-07CBBFE9277D}"/>
              </a:ext>
            </a:extLst>
          </p:cNvPr>
          <p:cNvSpPr/>
          <p:nvPr/>
        </p:nvSpPr>
        <p:spPr>
          <a:xfrm>
            <a:off x="2178943" y="4896104"/>
            <a:ext cx="7411451" cy="58744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Configuration 2: focus on optimization</a:t>
            </a:r>
          </a:p>
        </p:txBody>
      </p:sp>
      <p:sp>
        <p:nvSpPr>
          <p:cNvPr id="17" name="Oval 16">
            <a:extLst>
              <a:ext uri="{FF2B5EF4-FFF2-40B4-BE49-F238E27FC236}">
                <a16:creationId xmlns:a16="http://schemas.microsoft.com/office/drawing/2014/main" id="{1467D33E-6F38-CECE-7871-E0486C895DDB}"/>
              </a:ext>
            </a:extLst>
          </p:cNvPr>
          <p:cNvSpPr/>
          <p:nvPr/>
        </p:nvSpPr>
        <p:spPr>
          <a:xfrm>
            <a:off x="2381464" y="5046669"/>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6</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9" name="Rounded Rectangle 40">
            <a:extLst>
              <a:ext uri="{FF2B5EF4-FFF2-40B4-BE49-F238E27FC236}">
                <a16:creationId xmlns:a16="http://schemas.microsoft.com/office/drawing/2014/main" id="{2CC4B432-D7AF-0513-7460-018C30009281}"/>
              </a:ext>
            </a:extLst>
          </p:cNvPr>
          <p:cNvSpPr/>
          <p:nvPr/>
        </p:nvSpPr>
        <p:spPr>
          <a:xfrm>
            <a:off x="2178943" y="560391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3: doing prioritization and optimization</a:t>
            </a:r>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20" name="Oval 19">
            <a:extLst>
              <a:ext uri="{FF2B5EF4-FFF2-40B4-BE49-F238E27FC236}">
                <a16:creationId xmlns:a16="http://schemas.microsoft.com/office/drawing/2014/main" id="{A1509DFA-12DD-D9AC-8396-2A5444DCCB6E}"/>
              </a:ext>
            </a:extLst>
          </p:cNvPr>
          <p:cNvSpPr/>
          <p:nvPr/>
        </p:nvSpPr>
        <p:spPr>
          <a:xfrm>
            <a:off x="2381464" y="5754483"/>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7</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Tree>
    <p:extLst>
      <p:ext uri="{BB962C8B-B14F-4D97-AF65-F5344CB8AC3E}">
        <p14:creationId xmlns:p14="http://schemas.microsoft.com/office/powerpoint/2010/main" val="759375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05025-9C18-D613-9DB6-0EE429D50B77}"/>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20A92FDA-E0B9-D603-FE78-B2FBEE8DDF1C}"/>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99DB4233-31E8-93EF-8CE2-98C69B55F1D6}"/>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Through portfolio assessment and criteria-based analysis, opportunities for optimization are identified</a:t>
            </a: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2" name="Rectangle 1">
            <a:extLst>
              <a:ext uri="{FF2B5EF4-FFF2-40B4-BE49-F238E27FC236}">
                <a16:creationId xmlns:a16="http://schemas.microsoft.com/office/drawing/2014/main" id="{0C31EA80-D5B2-958D-343C-F84CA5E40925}"/>
              </a:ext>
            </a:extLst>
          </p:cNvPr>
          <p:cNvSpPr/>
          <p:nvPr/>
        </p:nvSpPr>
        <p:spPr>
          <a:xfrm>
            <a:off x="7683635" y="1768342"/>
            <a:ext cx="2799794" cy="4962953"/>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reeform: Shape 28">
            <a:extLst>
              <a:ext uri="{FF2B5EF4-FFF2-40B4-BE49-F238E27FC236}">
                <a16:creationId xmlns:a16="http://schemas.microsoft.com/office/drawing/2014/main" id="{1FE3C258-B73E-ABDE-2114-D92F20124324}"/>
              </a:ext>
            </a:extLst>
          </p:cNvPr>
          <p:cNvSpPr/>
          <p:nvPr/>
        </p:nvSpPr>
        <p:spPr>
          <a:xfrm>
            <a:off x="7800434" y="1967865"/>
            <a:ext cx="2453508"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FFCF37">
              <a:alpha val="69804"/>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Validation and documentation</a:t>
            </a:r>
          </a:p>
        </p:txBody>
      </p:sp>
      <p:sp>
        <p:nvSpPr>
          <p:cNvPr id="4" name="Rectangle 3">
            <a:extLst>
              <a:ext uri="{FF2B5EF4-FFF2-40B4-BE49-F238E27FC236}">
                <a16:creationId xmlns:a16="http://schemas.microsoft.com/office/drawing/2014/main" id="{C65C9962-869F-F5BA-C02A-A7B086ABFF0C}"/>
              </a:ext>
            </a:extLst>
          </p:cNvPr>
          <p:cNvSpPr/>
          <p:nvPr/>
        </p:nvSpPr>
        <p:spPr>
          <a:xfrm>
            <a:off x="7800434" y="2839051"/>
            <a:ext cx="2569250" cy="2631738"/>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1"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Document actionable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recommendation(s)</a:t>
            </a:r>
          </a:p>
          <a:p>
            <a:pPr marL="85725" marR="0" lvl="1"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Ensure consensus</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consistency and compliance </a:t>
            </a:r>
          </a:p>
          <a:p>
            <a:pPr marL="85725" marR="0" lvl="1"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1" kern="0" noProof="0" dirty="0">
                <a:solidFill>
                  <a:prstClr val="black">
                    <a:lumMod val="50000"/>
                  </a:prstClr>
                </a:solidFill>
                <a:latin typeface="Aptos" panose="02110004020202020204"/>
              </a:rPr>
              <a:t>Include selected options in NIS </a:t>
            </a:r>
            <a:r>
              <a:rPr lang="en-US" sz="1100" kern="0" noProof="0" dirty="0">
                <a:solidFill>
                  <a:prstClr val="black">
                    <a:lumMod val="50000"/>
                  </a:prstClr>
                </a:solidFill>
                <a:latin typeface="Aptos" panose="02110004020202020204"/>
              </a:rPr>
              <a:t>or other strategic planning document(s)</a:t>
            </a:r>
          </a:p>
          <a:p>
            <a:pPr marL="85725" marR="0" lvl="1"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0" noProof="0" dirty="0">
                <a:solidFill>
                  <a:prstClr val="black">
                    <a:lumMod val="50000"/>
                  </a:prstClr>
                </a:solidFill>
                <a:latin typeface="Aptos" panose="02110004020202020204"/>
              </a:rPr>
              <a:t>Develop actionable </a:t>
            </a:r>
            <a:r>
              <a:rPr lang="en-US" sz="1100" b="1" kern="0" noProof="0" dirty="0">
                <a:solidFill>
                  <a:prstClr val="black">
                    <a:lumMod val="50000"/>
                  </a:prstClr>
                </a:solidFill>
                <a:latin typeface="Aptos" panose="02110004020202020204"/>
              </a:rPr>
              <a:t>plan for switch implementation</a:t>
            </a:r>
            <a:endPar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99F06968-55B1-ADC9-D6DB-0537A33B966A}"/>
              </a:ext>
            </a:extLst>
          </p:cNvPr>
          <p:cNvSpPr/>
          <p:nvPr/>
        </p:nvSpPr>
        <p:spPr>
          <a:xfrm>
            <a:off x="299555" y="1771865"/>
            <a:ext cx="3605046" cy="49629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lang="en-US" sz="1100" kern="0" dirty="0">
              <a:solidFill>
                <a:prstClr val="black">
                  <a:lumMod val="50000"/>
                </a:prstClr>
              </a:solidFill>
              <a:latin typeface="Aptos" panose="02110004020202020204"/>
            </a:endParaRPr>
          </a:p>
        </p:txBody>
      </p:sp>
      <p:sp>
        <p:nvSpPr>
          <p:cNvPr id="6" name="Freeform: Shape 1">
            <a:extLst>
              <a:ext uri="{FF2B5EF4-FFF2-40B4-BE49-F238E27FC236}">
                <a16:creationId xmlns:a16="http://schemas.microsoft.com/office/drawing/2014/main" id="{28B4097C-F6BA-2703-BF5C-A340373A4C0F}"/>
              </a:ext>
            </a:extLst>
          </p:cNvPr>
          <p:cNvSpPr/>
          <p:nvPr/>
        </p:nvSpPr>
        <p:spPr>
          <a:xfrm>
            <a:off x="390629" y="1973837"/>
            <a:ext cx="2209222"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C09200"/>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8" name="Star: 12 Points 2">
            <a:extLst>
              <a:ext uri="{FF2B5EF4-FFF2-40B4-BE49-F238E27FC236}">
                <a16:creationId xmlns:a16="http://schemas.microsoft.com/office/drawing/2014/main" id="{85E5C281-4CDE-E76A-41F5-278D59C1897C}"/>
              </a:ext>
            </a:extLst>
          </p:cNvPr>
          <p:cNvSpPr/>
          <p:nvPr/>
        </p:nvSpPr>
        <p:spPr>
          <a:xfrm>
            <a:off x="2599851" y="1763917"/>
            <a:ext cx="1183114" cy="1097280"/>
          </a:xfrm>
          <a:prstGeom prst="star12">
            <a:avLst/>
          </a:prstGeom>
          <a:solidFill>
            <a:srgbClr val="C09200"/>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9" name="Rectangle 8">
            <a:extLst>
              <a:ext uri="{FF2B5EF4-FFF2-40B4-BE49-F238E27FC236}">
                <a16:creationId xmlns:a16="http://schemas.microsoft.com/office/drawing/2014/main" id="{0008EE70-48DE-02F6-8641-E9956BD66D39}"/>
              </a:ext>
            </a:extLst>
          </p:cNvPr>
          <p:cNvSpPr/>
          <p:nvPr/>
        </p:nvSpPr>
        <p:spPr>
          <a:xfrm>
            <a:off x="438965" y="2786791"/>
            <a:ext cx="3376441" cy="1412843"/>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lvl="0">
              <a:spcBef>
                <a:spcPts val="300"/>
              </a:spcBef>
              <a:defRPr/>
            </a:pPr>
            <a:r>
              <a:rPr lang="en-US" sz="1100" i="1" u="sng" kern="0" noProof="0" dirty="0">
                <a:solidFill>
                  <a:prstClr val="black">
                    <a:lumMod val="50000"/>
                  </a:prstClr>
                </a:solidFill>
                <a:latin typeface="Aptos" panose="02110004020202020204"/>
              </a:rPr>
              <a:t>Before workshop:</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Based on the national EPI schedule, </a:t>
            </a:r>
            <a:r>
              <a:rPr lang="en-US" sz="1100" kern="0" dirty="0">
                <a:solidFill>
                  <a:prstClr val="black">
                    <a:lumMod val="50000"/>
                  </a:prstClr>
                </a:solidFill>
                <a:latin typeface="Aptos" panose="02110004020202020204"/>
              </a:rPr>
              <a:t>r</a:t>
            </a:r>
            <a:r>
              <a:rPr lang="en-US" sz="1100" kern="0" noProof="0" dirty="0" err="1">
                <a:solidFill>
                  <a:prstClr val="black">
                    <a:lumMod val="50000"/>
                  </a:prstClr>
                </a:solidFill>
                <a:latin typeface="Aptos" panose="02110004020202020204"/>
              </a:rPr>
              <a:t>eview</a:t>
            </a:r>
            <a:r>
              <a:rPr lang="en-US" sz="1100" kern="0" noProof="0" dirty="0">
                <a:solidFill>
                  <a:prstClr val="black">
                    <a:lumMod val="50000"/>
                  </a:prstClr>
                </a:solidFill>
                <a:latin typeface="Aptos" panose="02110004020202020204"/>
              </a:rPr>
              <a:t> all </a:t>
            </a:r>
            <a:r>
              <a:rPr lang="en-US" sz="1100" b="1" kern="0" noProof="0" dirty="0">
                <a:solidFill>
                  <a:prstClr val="black">
                    <a:lumMod val="50000"/>
                  </a:prstClr>
                </a:solidFill>
                <a:latin typeface="Aptos" panose="02110004020202020204"/>
              </a:rPr>
              <a:t>potential optimization questions</a:t>
            </a:r>
            <a:endPar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Confirm process, </a:t>
            </a:r>
            <a:r>
              <a:rPr lang="en-US" sz="1100" b="1" kern="0" noProof="0" dirty="0">
                <a:solidFill>
                  <a:prstClr val="black">
                    <a:lumMod val="50000"/>
                  </a:prstClr>
                </a:solidFill>
                <a:latin typeface="Aptos" panose="02110004020202020204"/>
              </a:rPr>
              <a:t>agree on steps</a:t>
            </a: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and timeline</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r>
              <a:rPr lang="en-US" sz="1100" kern="0" dirty="0">
                <a:solidFill>
                  <a:prstClr val="black">
                    <a:lumMod val="50000"/>
                  </a:prstClr>
                </a:solidFill>
                <a:latin typeface="Aptos" panose="02110004020202020204"/>
              </a:rPr>
              <a:t>(including alignment with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NIS development/update)</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Engage </a:t>
            </a: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key stakeholders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and define R&amp;Rs</a:t>
            </a:r>
          </a:p>
        </p:txBody>
      </p:sp>
      <p:sp>
        <p:nvSpPr>
          <p:cNvPr id="10" name="Rectangle 9">
            <a:extLst>
              <a:ext uri="{FF2B5EF4-FFF2-40B4-BE49-F238E27FC236}">
                <a16:creationId xmlns:a16="http://schemas.microsoft.com/office/drawing/2014/main" id="{59D87106-FEEE-196E-5EBB-82A8835C723A}"/>
              </a:ext>
            </a:extLst>
          </p:cNvPr>
          <p:cNvSpPr/>
          <p:nvPr/>
        </p:nvSpPr>
        <p:spPr>
          <a:xfrm>
            <a:off x="289076" y="1166173"/>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C09200"/>
                </a:solidFill>
                <a:effectLst/>
                <a:uLnTx/>
                <a:uFillTx/>
                <a:latin typeface="Calibri" panose="020F0502020204030204"/>
                <a:ea typeface="+mn-ea"/>
                <a:cs typeface="+mn-cs"/>
              </a:rPr>
              <a:t>Phase 1: Framework Adaptation</a:t>
            </a:r>
          </a:p>
        </p:txBody>
      </p:sp>
      <p:sp>
        <p:nvSpPr>
          <p:cNvPr id="11" name="Rectangle 10">
            <a:extLst>
              <a:ext uri="{FF2B5EF4-FFF2-40B4-BE49-F238E27FC236}">
                <a16:creationId xmlns:a16="http://schemas.microsoft.com/office/drawing/2014/main" id="{4761382F-20AD-955C-C937-DDF6A145730E}"/>
              </a:ext>
            </a:extLst>
          </p:cNvPr>
          <p:cNvSpPr/>
          <p:nvPr/>
        </p:nvSpPr>
        <p:spPr>
          <a:xfrm>
            <a:off x="3995675" y="1768342"/>
            <a:ext cx="3602125" cy="49629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DA5DFD0-8DDE-366F-27CC-11F4EB9E2284}"/>
              </a:ext>
            </a:extLst>
          </p:cNvPr>
          <p:cNvSpPr/>
          <p:nvPr/>
        </p:nvSpPr>
        <p:spPr>
          <a:xfrm>
            <a:off x="4130470" y="2831394"/>
            <a:ext cx="3372896" cy="765821"/>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1"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0" lvl="1">
              <a:spcBef>
                <a:spcPts val="600"/>
              </a:spcBef>
              <a:defRPr/>
            </a:pPr>
            <a:r>
              <a:rPr lang="en-US" sz="1100" i="1" u="sng" kern="0" noProof="0" dirty="0">
                <a:solidFill>
                  <a:prstClr val="black">
                    <a:lumMod val="50000"/>
                  </a:prstClr>
                </a:solidFill>
                <a:latin typeface="Aptos" panose="02110004020202020204"/>
              </a:rPr>
              <a:t>Before workshop:</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Collect</a:t>
            </a:r>
            <a:r>
              <a:rPr lang="en-US" sz="1100" kern="0" noProof="0" dirty="0">
                <a:solidFill>
                  <a:prstClr val="black">
                    <a:lumMod val="50000"/>
                  </a:prstClr>
                </a:solidFill>
                <a:latin typeface="Aptos" panose="02110004020202020204"/>
              </a:rPr>
              <a: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assess and </a:t>
            </a: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synthesize available data</a:t>
            </a:r>
          </a:p>
        </p:txBody>
      </p:sp>
      <p:sp>
        <p:nvSpPr>
          <p:cNvPr id="14" name="Freeform: Shape 22">
            <a:extLst>
              <a:ext uri="{FF2B5EF4-FFF2-40B4-BE49-F238E27FC236}">
                <a16:creationId xmlns:a16="http://schemas.microsoft.com/office/drawing/2014/main" id="{39D62D5F-E09B-04D0-6374-FC8F26D87BD4}"/>
              </a:ext>
            </a:extLst>
          </p:cNvPr>
          <p:cNvSpPr/>
          <p:nvPr/>
        </p:nvSpPr>
        <p:spPr>
          <a:xfrm>
            <a:off x="4081510" y="1973159"/>
            <a:ext cx="2238741" cy="704911"/>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FFC000"/>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5" name="Star: 12 Points 18">
            <a:extLst>
              <a:ext uri="{FF2B5EF4-FFF2-40B4-BE49-F238E27FC236}">
                <a16:creationId xmlns:a16="http://schemas.microsoft.com/office/drawing/2014/main" id="{F3E8028C-2376-B54F-13D8-7FD3B6ABB9A0}"/>
              </a:ext>
            </a:extLst>
          </p:cNvPr>
          <p:cNvSpPr/>
          <p:nvPr/>
        </p:nvSpPr>
        <p:spPr>
          <a:xfrm>
            <a:off x="6320251" y="1763917"/>
            <a:ext cx="1183115" cy="1097280"/>
          </a:xfrm>
          <a:prstGeom prst="star12">
            <a:avLst/>
          </a:prstGeom>
          <a:solidFill>
            <a:srgbClr val="FFC000"/>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7" name="Rectangle 16">
            <a:extLst>
              <a:ext uri="{FF2B5EF4-FFF2-40B4-BE49-F238E27FC236}">
                <a16:creationId xmlns:a16="http://schemas.microsoft.com/office/drawing/2014/main" id="{C43E79C2-63AD-4C61-4F1C-5F92DC8DBC14}"/>
              </a:ext>
            </a:extLst>
          </p:cNvPr>
          <p:cNvSpPr/>
          <p:nvPr/>
        </p:nvSpPr>
        <p:spPr>
          <a:xfrm>
            <a:off x="7503366" y="1166173"/>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C09200"/>
                </a:solidFill>
                <a:effectLst/>
                <a:uLnTx/>
                <a:uFillTx/>
                <a:latin typeface="Calibri" panose="020F0502020204030204"/>
                <a:ea typeface="+mn-ea"/>
                <a:cs typeface="+mn-cs"/>
              </a:rPr>
              <a:t>Phase 3: Recommendations</a:t>
            </a:r>
          </a:p>
        </p:txBody>
      </p:sp>
      <p:sp>
        <p:nvSpPr>
          <p:cNvPr id="18" name="Arrow: Pentagon 49">
            <a:extLst>
              <a:ext uri="{FF2B5EF4-FFF2-40B4-BE49-F238E27FC236}">
                <a16:creationId xmlns:a16="http://schemas.microsoft.com/office/drawing/2014/main" id="{CFF43EA0-BF1A-0966-4DCE-86EA0D1A8C3B}"/>
              </a:ext>
            </a:extLst>
          </p:cNvPr>
          <p:cNvSpPr/>
          <p:nvPr/>
        </p:nvSpPr>
        <p:spPr>
          <a:xfrm>
            <a:off x="10577863" y="1768343"/>
            <a:ext cx="1490666" cy="4962952"/>
          </a:xfrm>
          <a:prstGeom prst="homePlate">
            <a:avLst/>
          </a:prstGeom>
          <a:solidFill>
            <a:srgbClr val="F7D56B"/>
          </a:solidFill>
          <a:ln w="19050" cap="flat" cmpd="sng" algn="ctr">
            <a:solidFill>
              <a:sysClr val="window" lastClr="FFFFFF">
                <a:hueOff val="0"/>
                <a:satOff val="0"/>
                <a:lumOff val="0"/>
                <a:alphaOff val="0"/>
              </a:sysClr>
            </a:solidFill>
            <a:prstDash val="solid"/>
            <a:miter lim="800000"/>
          </a:ln>
          <a:effectLst/>
        </p:spPr>
        <p:txBody>
          <a:bodyPr spcFirstLastPara="0" vert="horz" wrap="square" lIns="91440" tIns="0" rIns="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Endorsement by Ministry of Health and integration into national program</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1C13A63-270A-6F7A-0B84-A9530B1824E6}"/>
              </a:ext>
            </a:extLst>
          </p:cNvPr>
          <p:cNvSpPr/>
          <p:nvPr/>
        </p:nvSpPr>
        <p:spPr>
          <a:xfrm>
            <a:off x="411774" y="5559360"/>
            <a:ext cx="3376441" cy="1203836"/>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Selection of vaccines to optimize and corresponding questions (3 max)</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Prioritized and weighted criteria for each question</a:t>
            </a:r>
            <a:r>
              <a:rPr lang="en-US" sz="1100" kern="0" noProof="0" dirty="0">
                <a:solidFill>
                  <a:prstClr val="black">
                    <a:lumMod val="50000"/>
                  </a:prstClr>
                </a:solidFill>
                <a:latin typeface="Aptos" panose="02110004020202020204"/>
              </a:rPr>
              <a:t> (10 max for each question)</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Workplan </a:t>
            </a:r>
            <a:r>
              <a:rPr lang="en-US" sz="1100" kern="0" noProof="0" dirty="0">
                <a:solidFill>
                  <a:prstClr val="black">
                    <a:lumMod val="50000"/>
                  </a:prstClr>
                </a:solidFill>
                <a:latin typeface="Aptos" panose="02110004020202020204"/>
              </a:rPr>
              <a:t>for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data collection</a:t>
            </a:r>
          </a:p>
        </p:txBody>
      </p:sp>
      <p:sp>
        <p:nvSpPr>
          <p:cNvPr id="20" name="Rectangle 19">
            <a:extLst>
              <a:ext uri="{FF2B5EF4-FFF2-40B4-BE49-F238E27FC236}">
                <a16:creationId xmlns:a16="http://schemas.microsoft.com/office/drawing/2014/main" id="{D3079B48-18A4-8291-7D9F-8340AA305A49}"/>
              </a:ext>
            </a:extLst>
          </p:cNvPr>
          <p:cNvSpPr/>
          <p:nvPr/>
        </p:nvSpPr>
        <p:spPr>
          <a:xfrm>
            <a:off x="4126924" y="5565785"/>
            <a:ext cx="3376441" cy="1203837"/>
          </a:xfrm>
          <a:prstGeom prst="rect">
            <a:avLst/>
          </a:prstGeom>
          <a:solidFill>
            <a:sysClr val="window" lastClr="FFFFFF"/>
          </a:solidFill>
          <a:ln w="9525" cap="flat" cmpd="sng" algn="ctr">
            <a:solidFill>
              <a:srgbClr val="0B4649"/>
            </a:solidFill>
            <a:prstDash val="dash"/>
            <a:miter lim="800000"/>
          </a:ln>
          <a:effectLst/>
        </p:spPr>
        <p:txBody>
          <a:bodyPr lIns="45720" t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List of proposed optimization choices with ranked options</a:t>
            </a:r>
          </a:p>
          <a:p>
            <a:pPr marL="85725" lvl="0"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Sequencing scenarios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for optimization choices incorporating </a:t>
            </a:r>
            <a:r>
              <a:rPr lang="en-US" sz="1100" kern="0" noProof="0" dirty="0">
                <a:solidFill>
                  <a:prstClr val="black">
                    <a:lumMod val="50000"/>
                  </a:prstClr>
                </a:solidFill>
                <a:latin typeface="Aptos" panose="02110004020202020204"/>
              </a:rPr>
              <a:t>programmatic and global market constraints</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504EFE76-B5BB-D779-CF81-B9451FF1BBEE}"/>
              </a:ext>
            </a:extLst>
          </p:cNvPr>
          <p:cNvSpPr/>
          <p:nvPr/>
        </p:nvSpPr>
        <p:spPr>
          <a:xfrm>
            <a:off x="7770717" y="5577404"/>
            <a:ext cx="2634229" cy="1203838"/>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NITAG recommendation(s) for selected options</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Updated NIS or other strategic planning document(s)</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0" noProof="0" dirty="0">
                <a:solidFill>
                  <a:prstClr val="black">
                    <a:lumMod val="50000"/>
                  </a:prstClr>
                </a:solidFill>
                <a:latin typeface="Aptos" panose="02110004020202020204"/>
              </a:rPr>
              <a:t>Plan for optimization implementation</a:t>
            </a:r>
          </a:p>
        </p:txBody>
      </p:sp>
      <p:sp>
        <p:nvSpPr>
          <p:cNvPr id="22" name="Rectangle 21">
            <a:extLst>
              <a:ext uri="{FF2B5EF4-FFF2-40B4-BE49-F238E27FC236}">
                <a16:creationId xmlns:a16="http://schemas.microsoft.com/office/drawing/2014/main" id="{644F2E77-317F-4363-314A-E9E75857846E}"/>
              </a:ext>
            </a:extLst>
          </p:cNvPr>
          <p:cNvSpPr/>
          <p:nvPr/>
        </p:nvSpPr>
        <p:spPr>
          <a:xfrm>
            <a:off x="837627" y="1507978"/>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2-4 weeks</a:t>
            </a:r>
          </a:p>
        </p:txBody>
      </p:sp>
      <p:sp>
        <p:nvSpPr>
          <p:cNvPr id="24" name="Rectangle 23">
            <a:extLst>
              <a:ext uri="{FF2B5EF4-FFF2-40B4-BE49-F238E27FC236}">
                <a16:creationId xmlns:a16="http://schemas.microsoft.com/office/drawing/2014/main" id="{6CE6361B-1647-37A7-8EB1-8AD57C6B2B3A}"/>
              </a:ext>
            </a:extLst>
          </p:cNvPr>
          <p:cNvSpPr/>
          <p:nvPr/>
        </p:nvSpPr>
        <p:spPr>
          <a:xfrm>
            <a:off x="7775795" y="1507978"/>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noProof="0" dirty="0">
                <a:solidFill>
                  <a:prstClr val="white">
                    <a:lumMod val="50000"/>
                  </a:prstClr>
                </a:solidFill>
                <a:latin typeface="Aptos" panose="02110004020202020204"/>
              </a:rPr>
              <a:t>1</a:t>
            </a: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 month</a:t>
            </a:r>
          </a:p>
        </p:txBody>
      </p:sp>
      <p:sp>
        <p:nvSpPr>
          <p:cNvPr id="25" name="Rectangle 24">
            <a:extLst>
              <a:ext uri="{FF2B5EF4-FFF2-40B4-BE49-F238E27FC236}">
                <a16:creationId xmlns:a16="http://schemas.microsoft.com/office/drawing/2014/main" id="{1A51682D-EED6-3742-32F8-24E70833EB24}"/>
              </a:ext>
            </a:extLst>
          </p:cNvPr>
          <p:cNvSpPr/>
          <p:nvPr/>
        </p:nvSpPr>
        <p:spPr>
          <a:xfrm>
            <a:off x="3985197" y="1166173"/>
            <a:ext cx="3602125"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C09200"/>
                </a:solidFill>
                <a:effectLst/>
                <a:uLnTx/>
                <a:uFillTx/>
                <a:latin typeface="Calibri" panose="020F0502020204030204"/>
                <a:ea typeface="+mn-ea"/>
                <a:cs typeface="+mn-cs"/>
              </a:rPr>
              <a:t>Phase 2: Assessment, Optimization, Sequencing</a:t>
            </a:r>
          </a:p>
        </p:txBody>
      </p:sp>
      <p:sp>
        <p:nvSpPr>
          <p:cNvPr id="26" name="Rectangle 25">
            <a:extLst>
              <a:ext uri="{FF2B5EF4-FFF2-40B4-BE49-F238E27FC236}">
                <a16:creationId xmlns:a16="http://schemas.microsoft.com/office/drawing/2014/main" id="{05970A9B-4758-3D65-6D8B-80914C83D49E}"/>
              </a:ext>
            </a:extLst>
          </p:cNvPr>
          <p:cNvSpPr/>
          <p:nvPr/>
        </p:nvSpPr>
        <p:spPr>
          <a:xfrm>
            <a:off x="4527080" y="1507978"/>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noProof="0" dirty="0">
                <a:solidFill>
                  <a:prstClr val="white">
                    <a:lumMod val="50000"/>
                  </a:prstClr>
                </a:solidFill>
                <a:latin typeface="Aptos" panose="02110004020202020204"/>
              </a:rPr>
              <a:t>1</a:t>
            </a: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 month</a:t>
            </a:r>
          </a:p>
        </p:txBody>
      </p:sp>
      <p:sp>
        <p:nvSpPr>
          <p:cNvPr id="16" name="Slide Number Placeholder 5">
            <a:extLst>
              <a:ext uri="{FF2B5EF4-FFF2-40B4-BE49-F238E27FC236}">
                <a16:creationId xmlns:a16="http://schemas.microsoft.com/office/drawing/2014/main" id="{AED74A5B-8637-ABD4-800A-A164A3E720E6}"/>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31</a:t>
            </a:fld>
            <a:endParaRPr lang="en-US" noProof="0" dirty="0">
              <a:latin typeface="+mj-lt"/>
            </a:endParaRPr>
          </a:p>
        </p:txBody>
      </p:sp>
      <p:sp>
        <p:nvSpPr>
          <p:cNvPr id="28" name="Rectangle 27">
            <a:extLst>
              <a:ext uri="{FF2B5EF4-FFF2-40B4-BE49-F238E27FC236}">
                <a16:creationId xmlns:a16="http://schemas.microsoft.com/office/drawing/2014/main" id="{0F15DB62-5868-16A6-E1CC-3F0162E241D8}"/>
              </a:ext>
            </a:extLst>
          </p:cNvPr>
          <p:cNvSpPr/>
          <p:nvPr/>
        </p:nvSpPr>
        <p:spPr>
          <a:xfrm>
            <a:off x="430297" y="4239208"/>
            <a:ext cx="3367774" cy="1231581"/>
          </a:xfrm>
          <a:prstGeom prst="rect">
            <a:avLst/>
          </a:prstGeom>
          <a:solidFill>
            <a:schemeClr val="bg1"/>
          </a:solidFill>
          <a:ln w="952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defRPr/>
            </a:pPr>
            <a:r>
              <a:rPr lang="en-US" sz="1100" i="1" u="sng" kern="0" dirty="0">
                <a:solidFill>
                  <a:prstClr val="black">
                    <a:lumMod val="50000"/>
                  </a:prstClr>
                </a:solidFill>
                <a:latin typeface="Aptos" panose="02110004020202020204"/>
              </a:rPr>
              <a:t>During workshop:</a:t>
            </a:r>
          </a:p>
          <a:p>
            <a:pPr marL="171450" lvl="0" indent="-171450" defTabSz="889000">
              <a:lnSpc>
                <a:spcPct val="90000"/>
              </a:lnSpc>
              <a:spcBef>
                <a:spcPct val="0"/>
              </a:spcBef>
              <a:spcAft>
                <a:spcPts val="400"/>
              </a:spcAft>
              <a:buFont typeface="Arial" panose="020B0604020202020204" pitchFamily="34" charset="0"/>
              <a:buChar char="•"/>
              <a:defRPr/>
            </a:pPr>
            <a:r>
              <a:rPr lang="en-US" sz="1100" kern="0" dirty="0">
                <a:solidFill>
                  <a:prstClr val="black">
                    <a:lumMod val="50000"/>
                  </a:prstClr>
                </a:solidFill>
                <a:latin typeface="Aptos" panose="02110004020202020204"/>
              </a:rPr>
              <a:t>Define </a:t>
            </a:r>
            <a:r>
              <a:rPr lang="en-US" sz="1100" b="1" kern="0" dirty="0">
                <a:solidFill>
                  <a:prstClr val="black">
                    <a:lumMod val="50000"/>
                  </a:prstClr>
                </a:solidFill>
                <a:latin typeface="Aptos" panose="02110004020202020204"/>
              </a:rPr>
              <a:t>list of optimization questions </a:t>
            </a:r>
            <a:r>
              <a:rPr lang="en-US" sz="1100" kern="0" dirty="0">
                <a:solidFill>
                  <a:prstClr val="black">
                    <a:lumMod val="50000"/>
                  </a:prstClr>
                </a:solidFill>
                <a:latin typeface="Aptos" panose="02110004020202020204"/>
              </a:rPr>
              <a:t>and goals</a:t>
            </a:r>
          </a:p>
          <a:p>
            <a:pPr marL="171450" lvl="0" indent="-171450" defTabSz="889000">
              <a:lnSpc>
                <a:spcPct val="90000"/>
              </a:lnSpc>
              <a:spcBef>
                <a:spcPct val="0"/>
              </a:spcBef>
              <a:spcAft>
                <a:spcPts val="400"/>
              </a:spcAft>
              <a:buFont typeface="Arial" panose="020B0604020202020204" pitchFamily="34" charset="0"/>
              <a:buChar char="•"/>
              <a:defRPr/>
            </a:pPr>
            <a:r>
              <a:rPr lang="en-US" sz="1100" kern="0" dirty="0">
                <a:solidFill>
                  <a:prstClr val="black">
                    <a:lumMod val="50000"/>
                  </a:prstClr>
                </a:solidFill>
                <a:latin typeface="Aptos" panose="02110004020202020204"/>
              </a:rPr>
              <a:t>Select </a:t>
            </a:r>
            <a:r>
              <a:rPr lang="en-US" sz="1100" b="1" kern="0" dirty="0">
                <a:solidFill>
                  <a:prstClr val="black">
                    <a:lumMod val="50000"/>
                  </a:prstClr>
                </a:solidFill>
                <a:latin typeface="Aptos" panose="02110004020202020204"/>
              </a:rPr>
              <a:t>criteria for decision-making </a:t>
            </a:r>
            <a:r>
              <a:rPr lang="en-US" sz="1100" kern="0" dirty="0">
                <a:solidFill>
                  <a:prstClr val="black">
                    <a:lumMod val="50000"/>
                  </a:prstClr>
                </a:solidFill>
                <a:latin typeface="Aptos" panose="02110004020202020204"/>
              </a:rPr>
              <a:t>for each optimization question and weighting scheme</a:t>
            </a:r>
          </a:p>
          <a:p>
            <a:pPr marL="171450" lvl="0" indent="-171450" defTabSz="889000">
              <a:lnSpc>
                <a:spcPct val="90000"/>
              </a:lnSpc>
              <a:spcBef>
                <a:spcPct val="0"/>
              </a:spcBef>
              <a:spcAft>
                <a:spcPts val="400"/>
              </a:spcAft>
              <a:buFont typeface="Arial" panose="020B0604020202020204" pitchFamily="34" charset="0"/>
              <a:buChar char="•"/>
              <a:defRPr/>
            </a:pPr>
            <a:r>
              <a:rPr lang="en-US" sz="1100" kern="0" dirty="0">
                <a:solidFill>
                  <a:prstClr val="black">
                    <a:lumMod val="50000"/>
                  </a:prstClr>
                </a:solidFill>
                <a:latin typeface="Aptos" panose="02110004020202020204"/>
              </a:rPr>
              <a:t>Develop a </a:t>
            </a:r>
            <a:r>
              <a:rPr lang="en-US" sz="1100" b="1" kern="0" dirty="0">
                <a:solidFill>
                  <a:prstClr val="black">
                    <a:lumMod val="50000"/>
                  </a:prstClr>
                </a:solidFill>
                <a:latin typeface="Aptos" panose="02110004020202020204"/>
              </a:rPr>
              <a:t>workplan for data collection </a:t>
            </a:r>
            <a:r>
              <a:rPr lang="en-US" sz="1100" kern="0" dirty="0">
                <a:solidFill>
                  <a:prstClr val="black">
                    <a:lumMod val="50000"/>
                  </a:prstClr>
                </a:solidFill>
                <a:latin typeface="Aptos" panose="02110004020202020204"/>
              </a:rPr>
              <a:t>and synthesis</a:t>
            </a:r>
          </a:p>
        </p:txBody>
      </p:sp>
      <p:sp>
        <p:nvSpPr>
          <p:cNvPr id="29" name="Rectangle 28">
            <a:extLst>
              <a:ext uri="{FF2B5EF4-FFF2-40B4-BE49-F238E27FC236}">
                <a16:creationId xmlns:a16="http://schemas.microsoft.com/office/drawing/2014/main" id="{7B08A901-6077-08E6-D8D7-5943F3CB57E3}"/>
              </a:ext>
            </a:extLst>
          </p:cNvPr>
          <p:cNvSpPr/>
          <p:nvPr/>
        </p:nvSpPr>
        <p:spPr>
          <a:xfrm>
            <a:off x="4126924" y="3666225"/>
            <a:ext cx="3372895" cy="1804563"/>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lvl="1">
              <a:spcBef>
                <a:spcPts val="300"/>
              </a:spcBef>
              <a:defRPr/>
            </a:pPr>
            <a:r>
              <a:rPr lang="en-US" sz="1100" i="1" u="sng" kern="0" dirty="0">
                <a:solidFill>
                  <a:prstClr val="black">
                    <a:lumMod val="50000"/>
                  </a:prstClr>
                </a:solidFill>
                <a:latin typeface="Aptos" panose="02110004020202020204"/>
              </a:rPr>
              <a:t>During workshop:</a:t>
            </a:r>
          </a:p>
          <a:p>
            <a:pPr marL="85725" lvl="1" indent="-85725">
              <a:spcBef>
                <a:spcPts val="300"/>
              </a:spcBef>
              <a:buFont typeface="Arial" panose="020B0604020202020204" pitchFamily="34" charset="0"/>
              <a:buChar char="•"/>
              <a:defRPr/>
            </a:pPr>
            <a:r>
              <a:rPr lang="en-US" sz="1100" kern="0" dirty="0">
                <a:solidFill>
                  <a:prstClr val="black">
                    <a:lumMod val="50000"/>
                  </a:prstClr>
                </a:solidFill>
                <a:latin typeface="Aptos" panose="02110004020202020204"/>
              </a:rPr>
              <a:t>Translate evidence into </a:t>
            </a:r>
            <a:r>
              <a:rPr lang="en-US" sz="1100" b="1" kern="0" dirty="0">
                <a:solidFill>
                  <a:prstClr val="black">
                    <a:lumMod val="50000"/>
                  </a:prstClr>
                </a:solidFill>
                <a:latin typeface="Aptos" panose="02110004020202020204"/>
              </a:rPr>
              <a:t>option ranking, </a:t>
            </a:r>
            <a:r>
              <a:rPr lang="en-US" sz="1100" kern="0" dirty="0">
                <a:solidFill>
                  <a:prstClr val="black">
                    <a:lumMod val="50000"/>
                  </a:prstClr>
                </a:solidFill>
                <a:latin typeface="Aptos" panose="02110004020202020204"/>
              </a:rPr>
              <a:t>for each optimization question</a:t>
            </a:r>
          </a:p>
          <a:p>
            <a:pPr marL="85725" lvl="1" indent="-85725">
              <a:spcBef>
                <a:spcPts val="300"/>
              </a:spcBef>
              <a:buFont typeface="Arial" panose="020B0604020202020204" pitchFamily="34" charset="0"/>
              <a:buChar char="•"/>
              <a:defRPr/>
            </a:pPr>
            <a:r>
              <a:rPr lang="en-US" sz="1100" kern="0" dirty="0">
                <a:solidFill>
                  <a:prstClr val="black">
                    <a:lumMod val="50000"/>
                  </a:prstClr>
                </a:solidFill>
                <a:latin typeface="Aptos" panose="02110004020202020204"/>
              </a:rPr>
              <a:t>Explore programmatic constraints (including budget, market) to define the feasibility level of each optimization question</a:t>
            </a:r>
          </a:p>
          <a:p>
            <a:pPr marL="85725" lvl="0" indent="-85725">
              <a:spcBef>
                <a:spcPts val="300"/>
              </a:spcBef>
              <a:buFont typeface="Arial" panose="020B0604020202020204" pitchFamily="34" charset="0"/>
              <a:buChar char="•"/>
              <a:defRPr/>
            </a:pPr>
            <a:r>
              <a:rPr lang="en-US" sz="1100" kern="0" dirty="0">
                <a:solidFill>
                  <a:prstClr val="black">
                    <a:lumMod val="50000"/>
                  </a:prstClr>
                </a:solidFill>
                <a:latin typeface="Aptos" panose="02110004020202020204"/>
              </a:rPr>
              <a:t>Develop sequencing recommendations </a:t>
            </a:r>
          </a:p>
          <a:p>
            <a:pPr marL="85725" lvl="0" indent="-85725">
              <a:spcBef>
                <a:spcPts val="300"/>
              </a:spcBef>
              <a:buFont typeface="Arial" panose="020B0604020202020204" pitchFamily="34" charset="0"/>
              <a:buChar char="•"/>
              <a:defRPr/>
            </a:pPr>
            <a:r>
              <a:rPr lang="en-US" sz="1100" kern="0" dirty="0">
                <a:solidFill>
                  <a:prstClr val="black">
                    <a:lumMod val="50000"/>
                  </a:prstClr>
                </a:solidFill>
                <a:latin typeface="Aptos" panose="02110004020202020204"/>
              </a:rPr>
              <a:t>Develop </a:t>
            </a:r>
            <a:r>
              <a:rPr lang="en-US" sz="1100" b="1" kern="0" dirty="0">
                <a:solidFill>
                  <a:prstClr val="black">
                    <a:lumMod val="50000"/>
                  </a:prstClr>
                </a:solidFill>
                <a:latin typeface="Aptos" panose="02110004020202020204"/>
              </a:rPr>
              <a:t>recommendations for selected products/schedule/presentations</a:t>
            </a:r>
          </a:p>
          <a:p>
            <a:endParaRPr lang="en-US" dirty="0">
              <a:solidFill>
                <a:schemeClr val="tx1"/>
              </a:solidFill>
            </a:endParaRPr>
          </a:p>
        </p:txBody>
      </p:sp>
    </p:spTree>
    <p:extLst>
      <p:ext uri="{BB962C8B-B14F-4D97-AF65-F5344CB8AC3E}">
        <p14:creationId xmlns:p14="http://schemas.microsoft.com/office/powerpoint/2010/main" val="3330306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EBCAC-C307-782C-A7A1-46531484051E}"/>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DBF84277-84E8-E1B8-1858-DA4D7368CB59}"/>
              </a:ext>
            </a:extLst>
          </p:cNvPr>
          <p:cNvGrpSpPr/>
          <p:nvPr/>
        </p:nvGrpSpPr>
        <p:grpSpPr>
          <a:xfrm>
            <a:off x="2216231" y="1803183"/>
            <a:ext cx="9576935" cy="4663378"/>
            <a:chOff x="673698" y="1816594"/>
            <a:chExt cx="11286069" cy="4663378"/>
          </a:xfrm>
        </p:grpSpPr>
        <p:sp>
          <p:nvSpPr>
            <p:cNvPr id="42" name="Rectangle 41">
              <a:extLst>
                <a:ext uri="{FF2B5EF4-FFF2-40B4-BE49-F238E27FC236}">
                  <a16:creationId xmlns:a16="http://schemas.microsoft.com/office/drawing/2014/main" id="{85C935B6-5825-2ADA-5420-9FE81DA282D6}"/>
                </a:ext>
              </a:extLst>
            </p:cNvPr>
            <p:cNvSpPr/>
            <p:nvPr/>
          </p:nvSpPr>
          <p:spPr>
            <a:xfrm>
              <a:off x="673698"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FD319232-CB78-E46F-8570-5875FA420773}"/>
                </a:ext>
              </a:extLst>
            </p:cNvPr>
            <p:cNvSpPr/>
            <p:nvPr/>
          </p:nvSpPr>
          <p:spPr>
            <a:xfrm>
              <a:off x="4496184"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6FCA150-C07C-B145-E50C-F40E3F45D618}"/>
                </a:ext>
              </a:extLst>
            </p:cNvPr>
            <p:cNvSpPr/>
            <p:nvPr/>
          </p:nvSpPr>
          <p:spPr>
            <a:xfrm>
              <a:off x="8318671"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Freeform: Shape 28">
              <a:extLst>
                <a:ext uri="{FF2B5EF4-FFF2-40B4-BE49-F238E27FC236}">
                  <a16:creationId xmlns:a16="http://schemas.microsoft.com/office/drawing/2014/main" id="{9BD943C2-D875-0C0F-5D1B-19C5C95A692B}"/>
                </a:ext>
              </a:extLst>
            </p:cNvPr>
            <p:cNvSpPr/>
            <p:nvPr/>
          </p:nvSpPr>
          <p:spPr>
            <a:xfrm>
              <a:off x="9049554" y="2002001"/>
              <a:ext cx="2613570"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FFCF37">
                <a:alpha val="69804"/>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kern="0" noProof="0" dirty="0">
                  <a:solidFill>
                    <a:prstClr val="white"/>
                  </a:solidFill>
                  <a:latin typeface="Calibri" panose="020F0502020204030204"/>
                </a:rPr>
                <a:t>Validation and documentation</a:t>
              </a:r>
            </a:p>
          </p:txBody>
        </p:sp>
        <p:sp>
          <p:nvSpPr>
            <p:cNvPr id="46" name="Freeform: Shape 1">
              <a:extLst>
                <a:ext uri="{FF2B5EF4-FFF2-40B4-BE49-F238E27FC236}">
                  <a16:creationId xmlns:a16="http://schemas.microsoft.com/office/drawing/2014/main" id="{909EAA9D-6208-51AB-FB83-D000EE038D9C}"/>
                </a:ext>
              </a:extLst>
            </p:cNvPr>
            <p:cNvSpPr/>
            <p:nvPr/>
          </p:nvSpPr>
          <p:spPr>
            <a:xfrm>
              <a:off x="878067" y="2007430"/>
              <a:ext cx="2139406"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C09200"/>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kern="0" noProof="0" dirty="0">
                  <a:solidFill>
                    <a:prstClr val="white"/>
                  </a:solidFill>
                  <a:latin typeface="Calibri" panose="020F0502020204030204"/>
                </a:rPr>
                <a:t>Process design and stakeholder engagement</a:t>
              </a:r>
            </a:p>
          </p:txBody>
        </p:sp>
        <p:sp>
          <p:nvSpPr>
            <p:cNvPr id="47" name="Star: 12 Points 2">
              <a:extLst>
                <a:ext uri="{FF2B5EF4-FFF2-40B4-BE49-F238E27FC236}">
                  <a16:creationId xmlns:a16="http://schemas.microsoft.com/office/drawing/2014/main" id="{4A5DBF62-7E7A-7429-684C-3A12DE053BD3}"/>
                </a:ext>
              </a:extLst>
            </p:cNvPr>
            <p:cNvSpPr/>
            <p:nvPr/>
          </p:nvSpPr>
          <p:spPr>
            <a:xfrm>
              <a:off x="3181731" y="1816594"/>
              <a:ext cx="1145725" cy="997527"/>
            </a:xfrm>
            <a:prstGeom prst="star12">
              <a:avLst/>
            </a:prstGeom>
            <a:solidFill>
              <a:srgbClr val="C09200"/>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r>
                <a:rPr lang="en-US" sz="1200" b="1" kern="0" noProof="0" dirty="0">
                  <a:solidFill>
                    <a:prstClr val="white"/>
                  </a:solidFill>
                  <a:latin typeface="Calibri" panose="020F0502020204030204"/>
                </a:rPr>
                <a:t>Workshop </a:t>
              </a:r>
            </a:p>
            <a:p>
              <a:pPr algn="ctr" defTabSz="889000">
                <a:lnSpc>
                  <a:spcPct val="90000"/>
                </a:lnSpc>
                <a:spcBef>
                  <a:spcPct val="0"/>
                </a:spcBef>
              </a:pPr>
              <a:r>
                <a:rPr lang="en-US" sz="1200" b="1" kern="0" noProof="0" dirty="0">
                  <a:solidFill>
                    <a:prstClr val="white"/>
                  </a:solidFill>
                  <a:latin typeface="Calibri" panose="020F0502020204030204"/>
                </a:rPr>
                <a:t>1</a:t>
              </a:r>
            </a:p>
            <a:p>
              <a:pPr algn="ctr" defTabSz="889000">
                <a:lnSpc>
                  <a:spcPct val="90000"/>
                </a:lnSpc>
                <a:spcBef>
                  <a:spcPct val="0"/>
                </a:spcBef>
              </a:pPr>
              <a:r>
                <a:rPr lang="en-US" sz="1200" kern="0" noProof="0" dirty="0">
                  <a:solidFill>
                    <a:prstClr val="white"/>
                  </a:solidFill>
                  <a:latin typeface="Calibri" panose="020F0502020204030204"/>
                </a:rPr>
                <a:t>(half day)</a:t>
              </a:r>
            </a:p>
          </p:txBody>
        </p:sp>
        <p:sp>
          <p:nvSpPr>
            <p:cNvPr id="48" name="Freeform: Shape 22">
              <a:extLst>
                <a:ext uri="{FF2B5EF4-FFF2-40B4-BE49-F238E27FC236}">
                  <a16:creationId xmlns:a16="http://schemas.microsoft.com/office/drawing/2014/main" id="{A208B4A8-3A34-A173-D60F-F2D3D80F7DB9}"/>
                </a:ext>
              </a:extLst>
            </p:cNvPr>
            <p:cNvSpPr/>
            <p:nvPr/>
          </p:nvSpPr>
          <p:spPr>
            <a:xfrm>
              <a:off x="4665250" y="2006814"/>
              <a:ext cx="2167993" cy="640828"/>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FFC000"/>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kern="0" noProof="0" dirty="0">
                  <a:solidFill>
                    <a:prstClr val="white"/>
                  </a:solidFill>
                  <a:latin typeface="Calibri" panose="020F0502020204030204"/>
                </a:rPr>
                <a:t>Data collection</a:t>
              </a:r>
            </a:p>
          </p:txBody>
        </p:sp>
        <p:sp>
          <p:nvSpPr>
            <p:cNvPr id="49" name="Star: 12 Points 18">
              <a:extLst>
                <a:ext uri="{FF2B5EF4-FFF2-40B4-BE49-F238E27FC236}">
                  <a16:creationId xmlns:a16="http://schemas.microsoft.com/office/drawing/2014/main" id="{9AF88454-3F23-DA49-DF85-CEB6DE47C593}"/>
                </a:ext>
              </a:extLst>
            </p:cNvPr>
            <p:cNvSpPr/>
            <p:nvPr/>
          </p:nvSpPr>
          <p:spPr>
            <a:xfrm>
              <a:off x="6998928" y="1816594"/>
              <a:ext cx="1145726" cy="997527"/>
            </a:xfrm>
            <a:prstGeom prst="star12">
              <a:avLst/>
            </a:prstGeom>
            <a:solidFill>
              <a:srgbClr val="FFC000"/>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r>
                <a:rPr lang="en-US" sz="1200" b="1" kern="0" noProof="0" dirty="0">
                  <a:solidFill>
                    <a:prstClr val="white"/>
                  </a:solidFill>
                  <a:latin typeface="Calibri" panose="020F0502020204030204"/>
                </a:rPr>
                <a:t>Workshop</a:t>
              </a:r>
            </a:p>
            <a:p>
              <a:pPr algn="ctr" defTabSz="889000">
                <a:lnSpc>
                  <a:spcPct val="90000"/>
                </a:lnSpc>
                <a:spcBef>
                  <a:spcPct val="0"/>
                </a:spcBef>
              </a:pPr>
              <a:r>
                <a:rPr lang="en-US" sz="1200" b="1" kern="0" noProof="0" dirty="0">
                  <a:solidFill>
                    <a:prstClr val="white"/>
                  </a:solidFill>
                  <a:latin typeface="Calibri" panose="020F0502020204030204"/>
                </a:rPr>
                <a:t>2</a:t>
              </a:r>
            </a:p>
            <a:p>
              <a:pPr algn="ctr" defTabSz="889000">
                <a:lnSpc>
                  <a:spcPct val="90000"/>
                </a:lnSpc>
                <a:spcBef>
                  <a:spcPct val="0"/>
                </a:spcBef>
              </a:pPr>
              <a:r>
                <a:rPr lang="en-US" sz="1200" kern="0" noProof="0" dirty="0">
                  <a:solidFill>
                    <a:prstClr val="white"/>
                  </a:solidFill>
                  <a:latin typeface="Calibri" panose="020F0502020204030204"/>
                </a:rPr>
                <a:t>(1-2 days)</a:t>
              </a:r>
            </a:p>
          </p:txBody>
        </p:sp>
      </p:grpSp>
      <p:sp>
        <p:nvSpPr>
          <p:cNvPr id="59" name="Rectangle 58">
            <a:extLst>
              <a:ext uri="{FF2B5EF4-FFF2-40B4-BE49-F238E27FC236}">
                <a16:creationId xmlns:a16="http://schemas.microsoft.com/office/drawing/2014/main" id="{675068E4-F325-83EF-9EE3-F338A1F03A98}"/>
              </a:ext>
            </a:extLst>
          </p:cNvPr>
          <p:cNvSpPr/>
          <p:nvPr/>
        </p:nvSpPr>
        <p:spPr>
          <a:xfrm>
            <a:off x="514221" y="2863066"/>
            <a:ext cx="11481328" cy="1695809"/>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EPI</a:t>
            </a:r>
          </a:p>
        </p:txBody>
      </p:sp>
      <p:sp>
        <p:nvSpPr>
          <p:cNvPr id="3" name="Rectangle 2">
            <a:extLst>
              <a:ext uri="{FF2B5EF4-FFF2-40B4-BE49-F238E27FC236}">
                <a16:creationId xmlns:a16="http://schemas.microsoft.com/office/drawing/2014/main" id="{9420C8B4-13A2-E101-C4D0-7AEF2B5616AE}"/>
              </a:ext>
            </a:extLst>
          </p:cNvPr>
          <p:cNvSpPr/>
          <p:nvPr/>
        </p:nvSpPr>
        <p:spPr>
          <a:xfrm>
            <a:off x="482690" y="4147917"/>
            <a:ext cx="11478768" cy="66864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Google Shape;427;p16">
            <a:extLst>
              <a:ext uri="{FF2B5EF4-FFF2-40B4-BE49-F238E27FC236}">
                <a16:creationId xmlns:a16="http://schemas.microsoft.com/office/drawing/2014/main" id="{9984D2B3-6F0C-14DD-7166-1C227A5209B7}"/>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008CD152-36AE-CBE2-95A3-5F380CC5780C}"/>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Governance lies with the EPI and the NITAG, the latter providing technical oversight </a:t>
            </a:r>
            <a:r>
              <a:rPr lang="en-US" sz="2400" kern="0" dirty="0">
                <a:solidFill>
                  <a:srgbClr val="0F5D61"/>
                </a:solidFill>
                <a:latin typeface="Lato" panose="020F0502020204030203" pitchFamily="34" charset="0"/>
                <a:cs typeface="Times New Roman" panose="02020603050405020304" pitchFamily="18" charset="0"/>
                <a:sym typeface="Lato"/>
              </a:rPr>
              <a:t>technical support from partners may be </a:t>
            </a:r>
            <a:r>
              <a:rPr lang="en-US" sz="2400" kern="0" dirty="0" err="1">
                <a:solidFill>
                  <a:srgbClr val="0F5D61"/>
                </a:solidFill>
                <a:latin typeface="Lato" panose="020F0502020204030203" pitchFamily="34" charset="0"/>
                <a:cs typeface="Times New Roman" panose="02020603050405020304" pitchFamily="18" charset="0"/>
                <a:sym typeface="Lato"/>
              </a:rPr>
              <a:t>mobilised</a:t>
            </a: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2" name="Slide Number Placeholder 5">
            <a:extLst>
              <a:ext uri="{FF2B5EF4-FFF2-40B4-BE49-F238E27FC236}">
                <a16:creationId xmlns:a16="http://schemas.microsoft.com/office/drawing/2014/main" id="{E8EC0EC8-82C9-513F-5632-2E734366C869}"/>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32</a:t>
            </a:fld>
            <a:endParaRPr lang="en-US" noProof="0" dirty="0">
              <a:latin typeface="+mj-lt"/>
            </a:endParaRPr>
          </a:p>
        </p:txBody>
      </p:sp>
      <p:sp>
        <p:nvSpPr>
          <p:cNvPr id="60" name="Rectangle 59">
            <a:extLst>
              <a:ext uri="{FF2B5EF4-FFF2-40B4-BE49-F238E27FC236}">
                <a16:creationId xmlns:a16="http://schemas.microsoft.com/office/drawing/2014/main" id="{162A430C-F505-A40D-E353-D2B4DBCDC597}"/>
              </a:ext>
            </a:extLst>
          </p:cNvPr>
          <p:cNvSpPr/>
          <p:nvPr/>
        </p:nvSpPr>
        <p:spPr>
          <a:xfrm>
            <a:off x="514221" y="4749564"/>
            <a:ext cx="11481328" cy="158707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NITAG</a:t>
            </a:r>
            <a:endParaRPr lang="en-US" i="1" noProof="0" dirty="0">
              <a:solidFill>
                <a:schemeClr val="tx1">
                  <a:lumMod val="50000"/>
                </a:schemeClr>
              </a:solidFill>
            </a:endParaRPr>
          </a:p>
        </p:txBody>
      </p:sp>
      <p:sp>
        <p:nvSpPr>
          <p:cNvPr id="62" name="Rectangle 61">
            <a:extLst>
              <a:ext uri="{FF2B5EF4-FFF2-40B4-BE49-F238E27FC236}">
                <a16:creationId xmlns:a16="http://schemas.microsoft.com/office/drawing/2014/main" id="{F57A20F7-4139-813C-EC1B-BC926848E840}"/>
              </a:ext>
            </a:extLst>
          </p:cNvPr>
          <p:cNvSpPr/>
          <p:nvPr/>
        </p:nvSpPr>
        <p:spPr>
          <a:xfrm>
            <a:off x="2216231" y="4818531"/>
            <a:ext cx="3100442" cy="584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Lead and facilitate workshop 1 (NITAG chair)</a:t>
            </a:r>
          </a:p>
          <a:p>
            <a:pPr marL="174625" indent="-174625">
              <a:spcBef>
                <a:spcPts val="200"/>
              </a:spcBef>
              <a:buFont typeface="Arial" panose="020B0604020202020204" pitchFamily="34" charset="0"/>
              <a:buChar char="•"/>
            </a:pPr>
            <a:r>
              <a:rPr lang="en-US" sz="1100" noProof="0" dirty="0">
                <a:solidFill>
                  <a:schemeClr val="tx1">
                    <a:lumMod val="50000"/>
                  </a:schemeClr>
                </a:solidFill>
              </a:rPr>
              <a:t>Vote on optimization questions </a:t>
            </a:r>
          </a:p>
          <a:p>
            <a:pPr marL="174625" indent="-174625">
              <a:spcBef>
                <a:spcPts val="200"/>
              </a:spcBef>
              <a:buFont typeface="Arial" panose="020B0604020202020204" pitchFamily="34" charset="0"/>
              <a:buChar char="•"/>
            </a:pPr>
            <a:r>
              <a:rPr lang="en-US" sz="1100" noProof="0" dirty="0">
                <a:solidFill>
                  <a:schemeClr val="tx1">
                    <a:lumMod val="50000"/>
                  </a:schemeClr>
                </a:solidFill>
              </a:rPr>
              <a:t>Takes part in criteria and weighting discussions</a:t>
            </a:r>
          </a:p>
          <a:p>
            <a:pPr marL="174625" indent="-174625">
              <a:spcBef>
                <a:spcPts val="200"/>
              </a:spcBef>
              <a:buFont typeface="Arial" panose="020B0604020202020204" pitchFamily="34" charset="0"/>
              <a:buChar char="•"/>
            </a:pPr>
            <a:r>
              <a:rPr lang="en-US" sz="1100" noProof="0" dirty="0">
                <a:solidFill>
                  <a:schemeClr val="tx1">
                    <a:lumMod val="50000"/>
                  </a:schemeClr>
                </a:solidFill>
              </a:rPr>
              <a:t>Decide on optimization questions and criteria</a:t>
            </a:r>
          </a:p>
          <a:p>
            <a:pPr>
              <a:spcBef>
                <a:spcPts val="200"/>
              </a:spcBef>
            </a:pPr>
            <a:endParaRPr lang="en-US" sz="1100" noProof="0" dirty="0">
              <a:solidFill>
                <a:schemeClr val="tx1">
                  <a:lumMod val="50000"/>
                </a:schemeClr>
              </a:solidFill>
            </a:endParaRPr>
          </a:p>
        </p:txBody>
      </p:sp>
      <p:sp>
        <p:nvSpPr>
          <p:cNvPr id="63" name="Rectangle 62">
            <a:extLst>
              <a:ext uri="{FF2B5EF4-FFF2-40B4-BE49-F238E27FC236}">
                <a16:creationId xmlns:a16="http://schemas.microsoft.com/office/drawing/2014/main" id="{0F7EBA83-2D4E-644F-FDB7-11C51A914FB9}"/>
              </a:ext>
            </a:extLst>
          </p:cNvPr>
          <p:cNvSpPr/>
          <p:nvPr/>
        </p:nvSpPr>
        <p:spPr>
          <a:xfrm>
            <a:off x="5400643" y="4818531"/>
            <a:ext cx="3100442" cy="584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Support data collection (in working groups)</a:t>
            </a:r>
          </a:p>
          <a:p>
            <a:pPr marL="174625" indent="-174625">
              <a:spcBef>
                <a:spcPts val="200"/>
              </a:spcBef>
              <a:buFont typeface="Arial" panose="020B0604020202020204" pitchFamily="34" charset="0"/>
              <a:buChar char="•"/>
            </a:pPr>
            <a:r>
              <a:rPr lang="en-US" sz="1100" noProof="0" dirty="0">
                <a:solidFill>
                  <a:schemeClr val="tx1">
                    <a:lumMod val="50000"/>
                  </a:schemeClr>
                </a:solidFill>
              </a:rPr>
              <a:t>Review evidence and rank options for each optimization question</a:t>
            </a:r>
          </a:p>
          <a:p>
            <a:pPr marL="174625" indent="-174625">
              <a:spcBef>
                <a:spcPts val="200"/>
              </a:spcBef>
              <a:buFont typeface="Arial" panose="020B0604020202020204" pitchFamily="34" charset="0"/>
              <a:buChar char="•"/>
            </a:pPr>
            <a:r>
              <a:rPr lang="en-US" sz="1100" noProof="0" dirty="0">
                <a:solidFill>
                  <a:schemeClr val="tx1">
                    <a:lumMod val="50000"/>
                  </a:schemeClr>
                </a:solidFill>
              </a:rPr>
              <a:t>Define preferred option for each optimization question</a:t>
            </a:r>
          </a:p>
          <a:p>
            <a:pPr marL="174625" indent="-174625">
              <a:spcBef>
                <a:spcPts val="200"/>
              </a:spcBef>
              <a:buFont typeface="Arial" panose="020B0604020202020204" pitchFamily="34" charset="0"/>
              <a:buChar char="•"/>
            </a:pPr>
            <a:r>
              <a:rPr lang="en-US" sz="1100" noProof="0" dirty="0">
                <a:solidFill>
                  <a:schemeClr val="tx1">
                    <a:lumMod val="50000"/>
                  </a:schemeClr>
                </a:solidFill>
              </a:rPr>
              <a:t>Propose scenarios for optimization implementation sequence</a:t>
            </a:r>
          </a:p>
          <a:p>
            <a:pPr marL="174625" indent="-174625">
              <a:spcBef>
                <a:spcPts val="200"/>
              </a:spcBef>
              <a:buFont typeface="Arial" panose="020B0604020202020204" pitchFamily="34" charset="0"/>
              <a:buChar char="•"/>
            </a:pPr>
            <a:r>
              <a:rPr lang="en-US" sz="1100" noProof="0" dirty="0">
                <a:solidFill>
                  <a:schemeClr val="tx1">
                    <a:lumMod val="50000"/>
                  </a:schemeClr>
                </a:solidFill>
              </a:rPr>
              <a:t>Formulate additional recommendations</a:t>
            </a:r>
          </a:p>
        </p:txBody>
      </p:sp>
      <p:sp>
        <p:nvSpPr>
          <p:cNvPr id="64" name="Rectangle 63">
            <a:extLst>
              <a:ext uri="{FF2B5EF4-FFF2-40B4-BE49-F238E27FC236}">
                <a16:creationId xmlns:a16="http://schemas.microsoft.com/office/drawing/2014/main" id="{57409C94-7497-1BCC-ED8F-D55F1ED0C1FD}"/>
              </a:ext>
            </a:extLst>
          </p:cNvPr>
          <p:cNvSpPr/>
          <p:nvPr/>
        </p:nvSpPr>
        <p:spPr>
          <a:xfrm>
            <a:off x="5449105" y="2838445"/>
            <a:ext cx="3100442" cy="8397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Lead data collection (consolidate, clean, synthesize evidence)</a:t>
            </a:r>
          </a:p>
          <a:p>
            <a:pPr marL="174625" indent="-174625">
              <a:spcBef>
                <a:spcPts val="200"/>
              </a:spcBef>
              <a:buFont typeface="Arial" panose="020B0604020202020204" pitchFamily="34" charset="0"/>
              <a:buChar char="•"/>
            </a:pPr>
            <a:r>
              <a:rPr lang="en-US" sz="1100" noProof="0" dirty="0">
                <a:solidFill>
                  <a:schemeClr val="tx1">
                    <a:lumMod val="50000"/>
                  </a:schemeClr>
                </a:solidFill>
              </a:rPr>
              <a:t>Share programmatic constraints</a:t>
            </a:r>
          </a:p>
          <a:p>
            <a:pPr marL="174625" indent="-174625">
              <a:spcBef>
                <a:spcPts val="200"/>
              </a:spcBef>
              <a:buFont typeface="Arial" panose="020B0604020202020204" pitchFamily="34" charset="0"/>
              <a:buChar char="•"/>
            </a:pPr>
            <a:r>
              <a:rPr lang="en-US" sz="1100" noProof="0" dirty="0">
                <a:solidFill>
                  <a:schemeClr val="tx1">
                    <a:lumMod val="50000"/>
                  </a:schemeClr>
                </a:solidFill>
              </a:rPr>
              <a:t>Provide feedback on proposed scenarios</a:t>
            </a:r>
          </a:p>
          <a:p>
            <a:pPr marL="174625" indent="-174625">
              <a:spcBef>
                <a:spcPts val="200"/>
              </a:spcBef>
              <a:buFont typeface="Arial" panose="020B0604020202020204" pitchFamily="34" charset="0"/>
              <a:buChar char="•"/>
            </a:pPr>
            <a:endParaRPr lang="en-US" sz="1100" noProof="0" dirty="0">
              <a:solidFill>
                <a:schemeClr val="tx1">
                  <a:lumMod val="50000"/>
                </a:schemeClr>
              </a:solidFill>
            </a:endParaRPr>
          </a:p>
          <a:p>
            <a:pPr marL="174625" indent="-174625">
              <a:spcBef>
                <a:spcPts val="200"/>
              </a:spcBef>
              <a:buFont typeface="Arial" panose="020B0604020202020204" pitchFamily="34" charset="0"/>
              <a:buChar char="•"/>
            </a:pPr>
            <a:endParaRPr lang="en-US" sz="1100" noProof="0" dirty="0">
              <a:solidFill>
                <a:schemeClr val="tx1">
                  <a:lumMod val="50000"/>
                </a:schemeClr>
              </a:solidFill>
            </a:endParaRPr>
          </a:p>
          <a:p>
            <a:pPr marL="174625" indent="-174625">
              <a:spcBef>
                <a:spcPts val="200"/>
              </a:spcBef>
              <a:buFont typeface="Arial" panose="020B0604020202020204" pitchFamily="34" charset="0"/>
              <a:buChar char="•"/>
            </a:pPr>
            <a:endParaRPr lang="en-US" sz="1100" noProof="0" dirty="0">
              <a:solidFill>
                <a:schemeClr val="tx1">
                  <a:lumMod val="50000"/>
                </a:schemeClr>
              </a:solidFill>
            </a:endParaRPr>
          </a:p>
          <a:p>
            <a:pPr marL="174625" indent="-174625">
              <a:spcBef>
                <a:spcPts val="200"/>
              </a:spcBef>
              <a:buFont typeface="Arial" panose="020B0604020202020204" pitchFamily="34" charset="0"/>
              <a:buChar char="•"/>
            </a:pPr>
            <a:r>
              <a:rPr lang="en-US" sz="1100" noProof="0" dirty="0">
                <a:solidFill>
                  <a:schemeClr val="tx1">
                    <a:lumMod val="50000"/>
                  </a:schemeClr>
                </a:solidFill>
              </a:rPr>
              <a:t>Prepare material for workshop 2</a:t>
            </a:r>
          </a:p>
        </p:txBody>
      </p:sp>
      <p:sp>
        <p:nvSpPr>
          <p:cNvPr id="65" name="Rectangle 64">
            <a:extLst>
              <a:ext uri="{FF2B5EF4-FFF2-40B4-BE49-F238E27FC236}">
                <a16:creationId xmlns:a16="http://schemas.microsoft.com/office/drawing/2014/main" id="{ADFB3D58-8115-50EB-4E90-39782B72E8FE}"/>
              </a:ext>
            </a:extLst>
          </p:cNvPr>
          <p:cNvSpPr/>
          <p:nvPr/>
        </p:nvSpPr>
        <p:spPr>
          <a:xfrm>
            <a:off x="8793916" y="2838445"/>
            <a:ext cx="3100442" cy="8397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Draft recommendations document</a:t>
            </a:r>
          </a:p>
          <a:p>
            <a:pPr marL="174625" indent="-174625">
              <a:spcBef>
                <a:spcPts val="200"/>
              </a:spcBef>
              <a:buFont typeface="Arial" panose="020B0604020202020204" pitchFamily="34" charset="0"/>
              <a:buChar char="•"/>
            </a:pPr>
            <a:r>
              <a:rPr lang="en-US" sz="1100" noProof="0" dirty="0">
                <a:solidFill>
                  <a:schemeClr val="tx1">
                    <a:lumMod val="50000"/>
                  </a:schemeClr>
                </a:solidFill>
              </a:rPr>
              <a:t>Liaise with key stakeholders</a:t>
            </a:r>
          </a:p>
          <a:p>
            <a:pPr marL="174625" indent="-174625">
              <a:spcBef>
                <a:spcPts val="200"/>
              </a:spcBef>
              <a:buFont typeface="Arial" panose="020B0604020202020204" pitchFamily="34" charset="0"/>
              <a:buChar char="•"/>
            </a:pPr>
            <a:r>
              <a:rPr lang="en-US" sz="1100" noProof="0" dirty="0">
                <a:solidFill>
                  <a:schemeClr val="tx1">
                    <a:lumMod val="50000"/>
                  </a:schemeClr>
                </a:solidFill>
              </a:rPr>
              <a:t>Translate recommendations in strategic-planning documents (NIS, etc.)</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Present to stakeholders (MoH, ICC)</a:t>
            </a:r>
          </a:p>
          <a:p>
            <a:pPr marL="174625" indent="-174625">
              <a:spcBef>
                <a:spcPts val="200"/>
              </a:spcBef>
              <a:buFont typeface="Arial" panose="020B0604020202020204" pitchFamily="34" charset="0"/>
              <a:buChar char="•"/>
            </a:pPr>
            <a:endParaRPr lang="en-US" sz="1100" noProof="0" dirty="0">
              <a:solidFill>
                <a:schemeClr val="tx1">
                  <a:lumMod val="50000"/>
                </a:schemeClr>
              </a:solidFill>
            </a:endParaRPr>
          </a:p>
          <a:p>
            <a:pPr marL="174625" indent="-174625">
              <a:spcBef>
                <a:spcPts val="200"/>
              </a:spcBef>
              <a:buFont typeface="Arial" panose="020B0604020202020204" pitchFamily="34" charset="0"/>
              <a:buChar char="•"/>
            </a:pPr>
            <a:endParaRPr lang="en-US" sz="1100" noProof="0" dirty="0">
              <a:solidFill>
                <a:schemeClr val="tx1">
                  <a:lumMod val="50000"/>
                </a:schemeClr>
              </a:solidFill>
            </a:endParaRPr>
          </a:p>
          <a:p>
            <a:pPr marL="174625" indent="-174625">
              <a:spcBef>
                <a:spcPts val="200"/>
              </a:spcBef>
              <a:buFont typeface="Arial" panose="020B0604020202020204" pitchFamily="34" charset="0"/>
              <a:buChar char="•"/>
            </a:pPr>
            <a:r>
              <a:rPr lang="en-US" sz="1100" noProof="0" dirty="0">
                <a:solidFill>
                  <a:schemeClr val="tx1">
                    <a:lumMod val="50000"/>
                  </a:schemeClr>
                </a:solidFill>
              </a:rPr>
              <a:t>Prepare material for workshop 2</a:t>
            </a:r>
          </a:p>
        </p:txBody>
      </p:sp>
      <p:sp>
        <p:nvSpPr>
          <p:cNvPr id="66" name="Rectangle 65">
            <a:extLst>
              <a:ext uri="{FF2B5EF4-FFF2-40B4-BE49-F238E27FC236}">
                <a16:creationId xmlns:a16="http://schemas.microsoft.com/office/drawing/2014/main" id="{AF7A34CF-50A4-FE35-9A92-D456997E7983}"/>
              </a:ext>
            </a:extLst>
          </p:cNvPr>
          <p:cNvSpPr/>
          <p:nvPr/>
        </p:nvSpPr>
        <p:spPr>
          <a:xfrm>
            <a:off x="8703467" y="4818531"/>
            <a:ext cx="3100442" cy="584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Review and validate recommendations document</a:t>
            </a:r>
          </a:p>
        </p:txBody>
      </p:sp>
      <p:sp>
        <p:nvSpPr>
          <p:cNvPr id="9" name="Rectangle 8">
            <a:extLst>
              <a:ext uri="{FF2B5EF4-FFF2-40B4-BE49-F238E27FC236}">
                <a16:creationId xmlns:a16="http://schemas.microsoft.com/office/drawing/2014/main" id="{A140CA5D-95E8-D1EF-DBE0-759ED5915825}"/>
              </a:ext>
            </a:extLst>
          </p:cNvPr>
          <p:cNvSpPr/>
          <p:nvPr/>
        </p:nvSpPr>
        <p:spPr>
          <a:xfrm>
            <a:off x="2216230" y="1320887"/>
            <a:ext cx="3089699"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C09200"/>
                </a:solidFill>
                <a:effectLst/>
                <a:uLnTx/>
                <a:uFillTx/>
                <a:latin typeface="Calibri" panose="020F0502020204030204"/>
                <a:ea typeface="+mn-ea"/>
                <a:cs typeface="+mn-cs"/>
              </a:rPr>
              <a:t>Phase 1: Framework Adaptation</a:t>
            </a:r>
          </a:p>
        </p:txBody>
      </p:sp>
      <p:sp>
        <p:nvSpPr>
          <p:cNvPr id="10" name="Rectangle 9">
            <a:extLst>
              <a:ext uri="{FF2B5EF4-FFF2-40B4-BE49-F238E27FC236}">
                <a16:creationId xmlns:a16="http://schemas.microsoft.com/office/drawing/2014/main" id="{89BD9685-E5C5-C7DA-194E-9971F393985D}"/>
              </a:ext>
            </a:extLst>
          </p:cNvPr>
          <p:cNvSpPr/>
          <p:nvPr/>
        </p:nvSpPr>
        <p:spPr>
          <a:xfrm>
            <a:off x="8631950" y="1401141"/>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C09200"/>
                </a:solidFill>
                <a:effectLst/>
                <a:uLnTx/>
                <a:uFillTx/>
                <a:latin typeface="Calibri" panose="020F0502020204030204"/>
                <a:ea typeface="+mn-ea"/>
                <a:cs typeface="+mn-cs"/>
              </a:rPr>
              <a:t>Phase 3: Recommendations</a:t>
            </a:r>
          </a:p>
        </p:txBody>
      </p:sp>
      <p:sp>
        <p:nvSpPr>
          <p:cNvPr id="11" name="Rectangle 10">
            <a:extLst>
              <a:ext uri="{FF2B5EF4-FFF2-40B4-BE49-F238E27FC236}">
                <a16:creationId xmlns:a16="http://schemas.microsoft.com/office/drawing/2014/main" id="{56CD5B10-E9F1-242C-6174-D10F5A58EC0B}"/>
              </a:ext>
            </a:extLst>
          </p:cNvPr>
          <p:cNvSpPr/>
          <p:nvPr/>
        </p:nvSpPr>
        <p:spPr>
          <a:xfrm>
            <a:off x="5479578" y="1320887"/>
            <a:ext cx="3021508"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C09200"/>
                </a:solidFill>
                <a:effectLst/>
                <a:uLnTx/>
                <a:uFillTx/>
                <a:latin typeface="Calibri" panose="020F0502020204030204"/>
                <a:ea typeface="+mn-ea"/>
                <a:cs typeface="+mn-cs"/>
              </a:rPr>
              <a:t>Phase 2: Assessment, Optimization, Sequencing</a:t>
            </a:r>
          </a:p>
        </p:txBody>
      </p:sp>
      <p:sp>
        <p:nvSpPr>
          <p:cNvPr id="61" name="Rectangle 60">
            <a:extLst>
              <a:ext uri="{FF2B5EF4-FFF2-40B4-BE49-F238E27FC236}">
                <a16:creationId xmlns:a16="http://schemas.microsoft.com/office/drawing/2014/main" id="{F730F4BF-32FF-CF9B-90A0-D9F224EA6022}"/>
              </a:ext>
            </a:extLst>
          </p:cNvPr>
          <p:cNvSpPr/>
          <p:nvPr/>
        </p:nvSpPr>
        <p:spPr>
          <a:xfrm>
            <a:off x="2216230" y="2838445"/>
            <a:ext cx="3222131" cy="8397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Reviews methodology and process </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Preselect a limited number of optimization questions based on current portfolio and programmatic objectives </a:t>
            </a:r>
          </a:p>
          <a:p>
            <a:pPr marL="174625" indent="-174625">
              <a:spcBef>
                <a:spcPts val="200"/>
              </a:spcBef>
              <a:buFont typeface="Arial" panose="020B0604020202020204" pitchFamily="34" charset="0"/>
              <a:buChar char="•"/>
            </a:pPr>
            <a:r>
              <a:rPr lang="en-US" sz="1100" noProof="0" dirty="0">
                <a:solidFill>
                  <a:schemeClr val="tx1">
                    <a:lumMod val="50000"/>
                  </a:schemeClr>
                </a:solidFill>
              </a:rPr>
              <a:t>Vote on optimization questions</a:t>
            </a:r>
          </a:p>
          <a:p>
            <a:pPr marL="174625" indent="-174625">
              <a:spcBef>
                <a:spcPts val="200"/>
              </a:spcBef>
              <a:buFont typeface="Arial" panose="020B0604020202020204" pitchFamily="34" charset="0"/>
              <a:buChar char="•"/>
            </a:pPr>
            <a:r>
              <a:rPr lang="en-US" sz="1100" noProof="0" dirty="0">
                <a:solidFill>
                  <a:schemeClr val="tx1">
                    <a:lumMod val="50000"/>
                  </a:schemeClr>
                </a:solidFill>
              </a:rPr>
              <a:t>Takes part in criteria and weighting discussions</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Prepares data collection</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Prepare online form and material for WS1</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Prepare overview of proposed </a:t>
            </a:r>
            <a:r>
              <a:rPr lang="en-US" sz="1100" noProof="0" dirty="0" err="1">
                <a:solidFill>
                  <a:schemeClr val="tx1">
                    <a:lumMod val="50000"/>
                  </a:schemeClr>
                </a:solidFill>
              </a:rPr>
              <a:t>opti</a:t>
            </a:r>
            <a:r>
              <a:rPr lang="en-US" sz="1100" noProof="0" dirty="0">
                <a:solidFill>
                  <a:schemeClr val="tx1">
                    <a:lumMod val="50000"/>
                  </a:schemeClr>
                </a:solidFill>
              </a:rPr>
              <a:t>. questions</a:t>
            </a:r>
          </a:p>
        </p:txBody>
      </p:sp>
      <p:sp>
        <p:nvSpPr>
          <p:cNvPr id="4" name="Rectangle 3">
            <a:extLst>
              <a:ext uri="{FF2B5EF4-FFF2-40B4-BE49-F238E27FC236}">
                <a16:creationId xmlns:a16="http://schemas.microsoft.com/office/drawing/2014/main" id="{F0E622FB-A7C8-37C8-01BC-65E26D8FE6B9}"/>
              </a:ext>
            </a:extLst>
          </p:cNvPr>
          <p:cNvSpPr/>
          <p:nvPr/>
        </p:nvSpPr>
        <p:spPr>
          <a:xfrm>
            <a:off x="567724" y="4146641"/>
            <a:ext cx="1250169" cy="353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200"/>
              </a:spcBef>
            </a:pPr>
            <a:r>
              <a:rPr lang="en-US" sz="1400" i="1" noProof="0" dirty="0">
                <a:solidFill>
                  <a:schemeClr val="tx1">
                    <a:lumMod val="50000"/>
                  </a:schemeClr>
                </a:solidFill>
              </a:rPr>
              <a:t>If secretariat</a:t>
            </a:r>
          </a:p>
        </p:txBody>
      </p:sp>
    </p:spTree>
    <p:extLst>
      <p:ext uri="{BB962C8B-B14F-4D97-AF65-F5344CB8AC3E}">
        <p14:creationId xmlns:p14="http://schemas.microsoft.com/office/powerpoint/2010/main" val="178511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CA070-C360-7E53-3916-8A974B1ECC7C}"/>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2D24BACD-16B9-8689-C6C9-A5DA26DF6F77}"/>
              </a:ext>
            </a:extLst>
          </p:cNvPr>
          <p:cNvSpPr/>
          <p:nvPr/>
        </p:nvSpPr>
        <p:spPr>
          <a:xfrm>
            <a:off x="-4897" y="238595"/>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13" name="Google Shape;126;p14">
            <a:extLst>
              <a:ext uri="{FF2B5EF4-FFF2-40B4-BE49-F238E27FC236}">
                <a16:creationId xmlns:a16="http://schemas.microsoft.com/office/drawing/2014/main" id="{BDB2C5D2-57DA-5C37-7008-688B7AD3B6D2}"/>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The process should begin with a comprehensive review of the existing immunization schedule</a:t>
            </a:r>
          </a:p>
        </p:txBody>
      </p:sp>
      <p:sp>
        <p:nvSpPr>
          <p:cNvPr id="14" name="Slide Number Placeholder 5">
            <a:extLst>
              <a:ext uri="{FF2B5EF4-FFF2-40B4-BE49-F238E27FC236}">
                <a16:creationId xmlns:a16="http://schemas.microsoft.com/office/drawing/2014/main" id="{7257AC22-5150-D2D8-6F73-40D2F373DA5D}"/>
              </a:ext>
            </a:extLst>
          </p:cNvPr>
          <p:cNvSpPr>
            <a:spLocks noGrp="1"/>
          </p:cNvSpPr>
          <p:nvPr>
            <p:ph type="sldNum" sz="quarter" idx="12"/>
          </p:nvPr>
        </p:nvSpPr>
        <p:spPr>
          <a:xfrm>
            <a:off x="11297329" y="6217622"/>
            <a:ext cx="731591" cy="52470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F16F2F99-6DAD-47CE-BB68-4661152F17BD}" type="slidenum">
              <a:rPr kumimoji="0" lang="en-US" sz="1300" b="0" i="0" u="none" strike="noStrike" kern="1200" cap="none" spc="0" normalizeH="0" baseline="0" noProof="0" smtClean="0">
                <a:ln>
                  <a:noFill/>
                </a:ln>
                <a:solidFill>
                  <a:srgbClr val="595959"/>
                </a:solidFill>
                <a:effectLst/>
                <a:uLnTx/>
                <a:uFillTx/>
                <a:latin typeface="Lato"/>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33</a:t>
            </a:fld>
            <a:endParaRPr kumimoji="0" lang="en-US" sz="1300" b="0" i="0" u="none" strike="noStrike" kern="1200" cap="none" spc="0" normalizeH="0" baseline="0" noProof="0" dirty="0">
              <a:ln>
                <a:noFill/>
              </a:ln>
              <a:solidFill>
                <a:srgbClr val="595959"/>
              </a:solidFill>
              <a:effectLst/>
              <a:uLnTx/>
              <a:uFillTx/>
              <a:latin typeface="Lato"/>
              <a:cs typeface="Times New Roman"/>
              <a:sym typeface="Times New Roman"/>
            </a:endParaRPr>
          </a:p>
        </p:txBody>
      </p:sp>
      <p:sp>
        <p:nvSpPr>
          <p:cNvPr id="18" name="Rectangle 17">
            <a:extLst>
              <a:ext uri="{FF2B5EF4-FFF2-40B4-BE49-F238E27FC236}">
                <a16:creationId xmlns:a16="http://schemas.microsoft.com/office/drawing/2014/main" id="{7477054E-1B10-C47C-6458-82673AA03D11}"/>
              </a:ext>
            </a:extLst>
          </p:cNvPr>
          <p:cNvSpPr/>
          <p:nvPr/>
        </p:nvSpPr>
        <p:spPr>
          <a:xfrm>
            <a:off x="7428910"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Select a limited number of optimization questions</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Propose the filtered list of questions to the joint NITAG + EPI audience</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Present key / summarized aspects of each optimization question</a:t>
            </a:r>
          </a:p>
          <a:p>
            <a:pPr marL="174625" lvl="0" indent="-174625">
              <a:spcBef>
                <a:spcPts val="600"/>
              </a:spcBef>
              <a:buFont typeface="Arial" panose="020B0604020202020204" pitchFamily="34" charset="0"/>
              <a:buChar char="•"/>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a:t>
            </a:r>
            <a:r>
              <a:rPr lang="en-US" sz="1200" b="1" dirty="0">
                <a:solidFill>
                  <a:srgbClr val="00B050"/>
                </a:solidFill>
              </a:rPr>
              <a:t>Best practice</a:t>
            </a: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 Organize a vote on optimization questions to support discussions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Collectively select up to 3 questions for further assessment, together with criteria</a:t>
            </a:r>
          </a:p>
        </p:txBody>
      </p:sp>
      <p:sp>
        <p:nvSpPr>
          <p:cNvPr id="11" name="Rectangle 10">
            <a:extLst>
              <a:ext uri="{FF2B5EF4-FFF2-40B4-BE49-F238E27FC236}">
                <a16:creationId xmlns:a16="http://schemas.microsoft.com/office/drawing/2014/main" id="{3C373330-6C72-AF57-F2A6-7072D7243142}"/>
              </a:ext>
            </a:extLst>
          </p:cNvPr>
          <p:cNvSpPr/>
          <p:nvPr/>
        </p:nvSpPr>
        <p:spPr>
          <a:xfrm>
            <a:off x="2860982"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Go vaccine by vaccine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For each, check the list of possible optimization questions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Also review expected benefits and feasibility considerations for each question</a:t>
            </a:r>
          </a:p>
        </p:txBody>
      </p:sp>
      <p:sp>
        <p:nvSpPr>
          <p:cNvPr id="12" name="Rectangle 11">
            <a:extLst>
              <a:ext uri="{FF2B5EF4-FFF2-40B4-BE49-F238E27FC236}">
                <a16:creationId xmlns:a16="http://schemas.microsoft.com/office/drawing/2014/main" id="{120BC3C8-EDE4-93D8-552B-F1E79090A982}"/>
              </a:ext>
            </a:extLst>
          </p:cNvPr>
          <p:cNvSpPr/>
          <p:nvPr/>
        </p:nvSpPr>
        <p:spPr>
          <a:xfrm>
            <a:off x="5144946"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For optimization questions, </a:t>
            </a: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filter, before Workshop 1:</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Which questions apply to your portfolio?</a:t>
            </a:r>
            <a:r>
              <a:rPr kumimoji="0" lang="en-US" sz="1000" b="0" i="0" u="none" strike="noStrike" kern="1200" cap="none" spc="0" normalizeH="0" baseline="0" noProof="0" dirty="0">
                <a:ln>
                  <a:noFill/>
                </a:ln>
                <a:solidFill>
                  <a:srgbClr val="414141">
                    <a:lumMod val="50000"/>
                  </a:srgbClr>
                </a:solidFill>
                <a:effectLst/>
                <a:uLnTx/>
                <a:uFillTx/>
                <a:latin typeface="Lato"/>
                <a:ea typeface="+mn-ea"/>
                <a:cs typeface="+mn-cs"/>
              </a:rPr>
              <a:t> </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Which correspond to strategic priorities (Budget impact,  coverage, etc.)?</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Which are most feasible?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Filter to prepare a short (</a:t>
            </a:r>
            <a:r>
              <a:rPr lang="en-US" sz="1200" b="1" noProof="0" dirty="0">
                <a:solidFill>
                  <a:srgbClr val="414141">
                    <a:lumMod val="50000"/>
                  </a:srgbClr>
                </a:solidFill>
                <a:latin typeface="Lato"/>
              </a:rPr>
              <a:t>8-10</a:t>
            </a: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 max) list of questions</a:t>
            </a:r>
          </a:p>
        </p:txBody>
      </p:sp>
      <p:sp>
        <p:nvSpPr>
          <p:cNvPr id="10" name="Rectangle 9">
            <a:extLst>
              <a:ext uri="{FF2B5EF4-FFF2-40B4-BE49-F238E27FC236}">
                <a16:creationId xmlns:a16="http://schemas.microsoft.com/office/drawing/2014/main" id="{508C655C-20C6-AD87-A1C3-88DE438E642E}"/>
              </a:ext>
            </a:extLst>
          </p:cNvPr>
          <p:cNvSpPr/>
          <p:nvPr/>
        </p:nvSpPr>
        <p:spPr>
          <a:xfrm>
            <a:off x="577018"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List all vaccines currently in use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Note formulations (valency, presentation, schedule, target group)</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Perform fiscal / budget space analysis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Assess holistic budget constraints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Evaluate current global and relative value of vaccination programs</a:t>
            </a:r>
          </a:p>
        </p:txBody>
      </p:sp>
      <p:sp>
        <p:nvSpPr>
          <p:cNvPr id="2" name="Rectangle: Rounded Corners 1">
            <a:extLst>
              <a:ext uri="{FF2B5EF4-FFF2-40B4-BE49-F238E27FC236}">
                <a16:creationId xmlns:a16="http://schemas.microsoft.com/office/drawing/2014/main" id="{FCD180B4-DD51-CBCE-6FC8-6824DFEB5188}"/>
              </a:ext>
            </a:extLst>
          </p:cNvPr>
          <p:cNvSpPr/>
          <p:nvPr/>
        </p:nvSpPr>
        <p:spPr>
          <a:xfrm>
            <a:off x="552862" y="1488332"/>
            <a:ext cx="2098139" cy="731700"/>
          </a:xfrm>
          <a:prstGeom prst="roundRect">
            <a:avLst/>
          </a:prstGeom>
          <a:solidFill>
            <a:srgbClr val="FBE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14141">
                    <a:lumMod val="50000"/>
                  </a:srgbClr>
                </a:solidFill>
                <a:effectLst/>
                <a:uLnTx/>
                <a:uFillTx/>
                <a:latin typeface="Lato"/>
                <a:ea typeface="+mn-ea"/>
                <a:cs typeface="+mn-cs"/>
              </a:rPr>
              <a:t>Start from current portfolio</a:t>
            </a:r>
          </a:p>
        </p:txBody>
      </p:sp>
      <p:sp>
        <p:nvSpPr>
          <p:cNvPr id="3" name="Rectangle: Rounded Corners 2">
            <a:extLst>
              <a:ext uri="{FF2B5EF4-FFF2-40B4-BE49-F238E27FC236}">
                <a16:creationId xmlns:a16="http://schemas.microsoft.com/office/drawing/2014/main" id="{888163C1-1DEC-F882-E2B9-9D720AB39E32}"/>
              </a:ext>
            </a:extLst>
          </p:cNvPr>
          <p:cNvSpPr/>
          <p:nvPr/>
        </p:nvSpPr>
        <p:spPr>
          <a:xfrm>
            <a:off x="2833752" y="1488332"/>
            <a:ext cx="2098139" cy="731700"/>
          </a:xfrm>
          <a:prstGeom prst="roundRect">
            <a:avLst/>
          </a:prstGeom>
          <a:solidFill>
            <a:srgbClr val="FFC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Use the List of Optimization questions as benchmark</a:t>
            </a:r>
          </a:p>
        </p:txBody>
      </p:sp>
      <p:sp>
        <p:nvSpPr>
          <p:cNvPr id="4" name="Rectangle: Rounded Corners 3">
            <a:extLst>
              <a:ext uri="{FF2B5EF4-FFF2-40B4-BE49-F238E27FC236}">
                <a16:creationId xmlns:a16="http://schemas.microsoft.com/office/drawing/2014/main" id="{8A04B811-5FA1-724F-FEF7-9C15539C6C63}"/>
              </a:ext>
            </a:extLst>
          </p:cNvPr>
          <p:cNvSpPr/>
          <p:nvPr/>
        </p:nvSpPr>
        <p:spPr>
          <a:xfrm>
            <a:off x="5114642" y="1488332"/>
            <a:ext cx="2098139" cy="731700"/>
          </a:xfrm>
          <a:prstGeom prst="roundRect">
            <a:avLst/>
          </a:prstGeom>
          <a:solidFill>
            <a:srgbClr val="C0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Filter for relevance</a:t>
            </a:r>
          </a:p>
        </p:txBody>
      </p:sp>
      <p:sp>
        <p:nvSpPr>
          <p:cNvPr id="16" name="Rectangle: Rounded Corners 15">
            <a:extLst>
              <a:ext uri="{FF2B5EF4-FFF2-40B4-BE49-F238E27FC236}">
                <a16:creationId xmlns:a16="http://schemas.microsoft.com/office/drawing/2014/main" id="{485D8117-41BB-B792-6149-A3486EB9C02A}"/>
              </a:ext>
            </a:extLst>
          </p:cNvPr>
          <p:cNvSpPr/>
          <p:nvPr/>
        </p:nvSpPr>
        <p:spPr>
          <a:xfrm>
            <a:off x="7395531" y="1488332"/>
            <a:ext cx="2098139" cy="731700"/>
          </a:xfrm>
          <a:prstGeom prst="roundRect">
            <a:avLst/>
          </a:prstGeom>
          <a:solidFill>
            <a:srgbClr val="8A6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Select optimization questions</a:t>
            </a:r>
          </a:p>
        </p:txBody>
      </p:sp>
      <p:pic>
        <p:nvPicPr>
          <p:cNvPr id="19" name="Picture 18">
            <a:extLst>
              <a:ext uri="{FF2B5EF4-FFF2-40B4-BE49-F238E27FC236}">
                <a16:creationId xmlns:a16="http://schemas.microsoft.com/office/drawing/2014/main" id="{2F41C6EB-8B74-08A9-6876-A1A5BEC14B2D}"/>
              </a:ext>
            </a:extLst>
          </p:cNvPr>
          <p:cNvPicPr>
            <a:picLocks noChangeAspect="1"/>
          </p:cNvPicPr>
          <p:nvPr/>
        </p:nvPicPr>
        <p:blipFill>
          <a:blip r:embed="rId3"/>
          <a:stretch>
            <a:fillRect/>
          </a:stretch>
        </p:blipFill>
        <p:spPr>
          <a:xfrm>
            <a:off x="2791198" y="5112395"/>
            <a:ext cx="2198116" cy="1346702"/>
          </a:xfrm>
          <a:prstGeom prst="rect">
            <a:avLst/>
          </a:prstGeom>
        </p:spPr>
      </p:pic>
      <p:sp>
        <p:nvSpPr>
          <p:cNvPr id="22" name="Rectangle 21">
            <a:extLst>
              <a:ext uri="{FF2B5EF4-FFF2-40B4-BE49-F238E27FC236}">
                <a16:creationId xmlns:a16="http://schemas.microsoft.com/office/drawing/2014/main" id="{D91CCCCF-701E-DD57-87FC-D60D2068B557}"/>
              </a:ext>
            </a:extLst>
          </p:cNvPr>
          <p:cNvSpPr/>
          <p:nvPr/>
        </p:nvSpPr>
        <p:spPr>
          <a:xfrm>
            <a:off x="2819878" y="6459097"/>
            <a:ext cx="2169436" cy="3095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14141">
                    <a:lumMod val="50000"/>
                  </a:srgbClr>
                </a:solidFill>
                <a:effectLst/>
                <a:uLnTx/>
                <a:uFillTx/>
                <a:latin typeface="Lato"/>
                <a:ea typeface="+mn-ea"/>
                <a:cs typeface="+mn-cs"/>
              </a:rPr>
              <a:t>Use the List of optimization questions</a:t>
            </a:r>
          </a:p>
        </p:txBody>
      </p:sp>
      <p:sp>
        <p:nvSpPr>
          <p:cNvPr id="23" name="Rectangle 22">
            <a:extLst>
              <a:ext uri="{FF2B5EF4-FFF2-40B4-BE49-F238E27FC236}">
                <a16:creationId xmlns:a16="http://schemas.microsoft.com/office/drawing/2014/main" id="{89D5A8CA-8A8E-0BA2-1F61-F40FE6D6083E}"/>
              </a:ext>
            </a:extLst>
          </p:cNvPr>
          <p:cNvSpPr/>
          <p:nvPr/>
        </p:nvSpPr>
        <p:spPr>
          <a:xfrm>
            <a:off x="5110332" y="6459097"/>
            <a:ext cx="2280099" cy="3095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14141">
                    <a:lumMod val="50000"/>
                  </a:srgbClr>
                </a:solidFill>
                <a:effectLst/>
                <a:uLnTx/>
                <a:uFillTx/>
                <a:latin typeface="Lato"/>
                <a:ea typeface="+mn-ea"/>
                <a:cs typeface="+mn-cs"/>
              </a:rPr>
              <a:t>Use the optimization questions factsheets</a:t>
            </a:r>
          </a:p>
        </p:txBody>
      </p:sp>
      <p:sp>
        <p:nvSpPr>
          <p:cNvPr id="15" name="Rectangle 14">
            <a:extLst>
              <a:ext uri="{FF2B5EF4-FFF2-40B4-BE49-F238E27FC236}">
                <a16:creationId xmlns:a16="http://schemas.microsoft.com/office/drawing/2014/main" id="{BE97CEE1-6C7A-A07A-5404-948D930FF0EC}"/>
              </a:ext>
            </a:extLst>
          </p:cNvPr>
          <p:cNvSpPr/>
          <p:nvPr/>
        </p:nvSpPr>
        <p:spPr>
          <a:xfrm>
            <a:off x="9712873"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For each optimization question, select ~10 criteria</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Consult the list of criteria from the joint NVI-PST – Optimization guidance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Clarify objectives of the optimization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Select criteria as to align with stated objectives, potential impacts and program implications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a:t>
            </a:r>
            <a:r>
              <a:rPr kumimoji="0" lang="en-US" sz="1200" b="1" i="0" u="none" strike="noStrike" kern="1200" cap="none" spc="0" normalizeH="0" baseline="0" noProof="0" dirty="0">
                <a:ln>
                  <a:noFill/>
                </a:ln>
                <a:solidFill>
                  <a:srgbClr val="00B050"/>
                </a:solidFill>
                <a:effectLst/>
                <a:uLnTx/>
                <a:uFillTx/>
                <a:latin typeface="Lato"/>
                <a:ea typeface="+mn-ea"/>
                <a:cs typeface="+mn-cs"/>
              </a:rPr>
              <a:t>Best practice</a:t>
            </a: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 Organize a vote on criteria to select for each question</a:t>
            </a:r>
          </a:p>
        </p:txBody>
      </p:sp>
      <p:sp>
        <p:nvSpPr>
          <p:cNvPr id="20" name="Rectangle: Rounded Corners 19">
            <a:extLst>
              <a:ext uri="{FF2B5EF4-FFF2-40B4-BE49-F238E27FC236}">
                <a16:creationId xmlns:a16="http://schemas.microsoft.com/office/drawing/2014/main" id="{5CDBA400-2BD0-03F2-7C0F-D7C943408942}"/>
              </a:ext>
            </a:extLst>
          </p:cNvPr>
          <p:cNvSpPr/>
          <p:nvPr/>
        </p:nvSpPr>
        <p:spPr>
          <a:xfrm>
            <a:off x="9676420" y="1488332"/>
            <a:ext cx="2098139" cy="731700"/>
          </a:xfrm>
          <a:prstGeom prst="roundRect">
            <a:avLst/>
          </a:prstGeom>
          <a:solidFill>
            <a:srgbClr val="584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Select criteria</a:t>
            </a:r>
          </a:p>
        </p:txBody>
      </p:sp>
      <p:sp>
        <p:nvSpPr>
          <p:cNvPr id="6" name="Oval 5">
            <a:extLst>
              <a:ext uri="{FF2B5EF4-FFF2-40B4-BE49-F238E27FC236}">
                <a16:creationId xmlns:a16="http://schemas.microsoft.com/office/drawing/2014/main" id="{08F5E91D-E065-5646-EC06-4E9BDC2D6873}"/>
              </a:ext>
            </a:extLst>
          </p:cNvPr>
          <p:cNvSpPr/>
          <p:nvPr/>
        </p:nvSpPr>
        <p:spPr>
          <a:xfrm>
            <a:off x="521840"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1</a:t>
            </a:r>
          </a:p>
        </p:txBody>
      </p:sp>
      <p:sp>
        <p:nvSpPr>
          <p:cNvPr id="8" name="Oval 7">
            <a:extLst>
              <a:ext uri="{FF2B5EF4-FFF2-40B4-BE49-F238E27FC236}">
                <a16:creationId xmlns:a16="http://schemas.microsoft.com/office/drawing/2014/main" id="{D701CD77-65FF-BA4F-66FF-056B6CDCC0DA}"/>
              </a:ext>
            </a:extLst>
          </p:cNvPr>
          <p:cNvSpPr/>
          <p:nvPr/>
        </p:nvSpPr>
        <p:spPr>
          <a:xfrm>
            <a:off x="2792814"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2</a:t>
            </a:r>
          </a:p>
        </p:txBody>
      </p:sp>
      <p:sp>
        <p:nvSpPr>
          <p:cNvPr id="9" name="Oval 8">
            <a:extLst>
              <a:ext uri="{FF2B5EF4-FFF2-40B4-BE49-F238E27FC236}">
                <a16:creationId xmlns:a16="http://schemas.microsoft.com/office/drawing/2014/main" id="{9298177D-7049-90AB-C32E-5C2C971E6DB1}"/>
              </a:ext>
            </a:extLst>
          </p:cNvPr>
          <p:cNvSpPr/>
          <p:nvPr/>
        </p:nvSpPr>
        <p:spPr>
          <a:xfrm>
            <a:off x="5063788"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3</a:t>
            </a:r>
          </a:p>
        </p:txBody>
      </p:sp>
      <p:sp>
        <p:nvSpPr>
          <p:cNvPr id="17" name="Oval 16">
            <a:extLst>
              <a:ext uri="{FF2B5EF4-FFF2-40B4-BE49-F238E27FC236}">
                <a16:creationId xmlns:a16="http://schemas.microsoft.com/office/drawing/2014/main" id="{73B59FCF-0E70-9E71-653F-309F871B33BE}"/>
              </a:ext>
            </a:extLst>
          </p:cNvPr>
          <p:cNvSpPr/>
          <p:nvPr/>
        </p:nvSpPr>
        <p:spPr>
          <a:xfrm>
            <a:off x="7334762"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4</a:t>
            </a:r>
          </a:p>
        </p:txBody>
      </p:sp>
      <p:sp>
        <p:nvSpPr>
          <p:cNvPr id="24" name="Oval 23">
            <a:extLst>
              <a:ext uri="{FF2B5EF4-FFF2-40B4-BE49-F238E27FC236}">
                <a16:creationId xmlns:a16="http://schemas.microsoft.com/office/drawing/2014/main" id="{8A6ABF15-EC41-6F5A-B0C1-DD88547164E4}"/>
              </a:ext>
            </a:extLst>
          </p:cNvPr>
          <p:cNvSpPr/>
          <p:nvPr/>
        </p:nvSpPr>
        <p:spPr>
          <a:xfrm>
            <a:off x="9605736"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5</a:t>
            </a:r>
          </a:p>
        </p:txBody>
      </p:sp>
      <p:pic>
        <p:nvPicPr>
          <p:cNvPr id="5" name="Picture 4">
            <a:extLst>
              <a:ext uri="{FF2B5EF4-FFF2-40B4-BE49-F238E27FC236}">
                <a16:creationId xmlns:a16="http://schemas.microsoft.com/office/drawing/2014/main" id="{D50537CD-0886-C9BE-0387-2FAA9512F60E}"/>
              </a:ext>
            </a:extLst>
          </p:cNvPr>
          <p:cNvPicPr>
            <a:picLocks noChangeAspect="1"/>
          </p:cNvPicPr>
          <p:nvPr/>
        </p:nvPicPr>
        <p:blipFill>
          <a:blip r:embed="rId4"/>
          <a:stretch>
            <a:fillRect/>
          </a:stretch>
        </p:blipFill>
        <p:spPr>
          <a:xfrm>
            <a:off x="5121993" y="5154199"/>
            <a:ext cx="2231137" cy="1263093"/>
          </a:xfrm>
          <a:prstGeom prst="rect">
            <a:avLst/>
          </a:prstGeom>
        </p:spPr>
      </p:pic>
    </p:spTree>
    <p:extLst>
      <p:ext uri="{BB962C8B-B14F-4D97-AF65-F5344CB8AC3E}">
        <p14:creationId xmlns:p14="http://schemas.microsoft.com/office/powerpoint/2010/main" val="566255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7;p16">
            <a:extLst>
              <a:ext uri="{FF2B5EF4-FFF2-40B4-BE49-F238E27FC236}">
                <a16:creationId xmlns:a16="http://schemas.microsoft.com/office/drawing/2014/main" id="{2643F155-F07B-BF4B-E367-09E6A13A6B4B}"/>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5" name="Google Shape;126;p14">
            <a:extLst>
              <a:ext uri="{FF2B5EF4-FFF2-40B4-BE49-F238E27FC236}">
                <a16:creationId xmlns:a16="http://schemas.microsoft.com/office/drawing/2014/main" id="{597CCFCF-2884-9E46-D0AB-482B94C8E58A}"/>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Zoom on process – some questions need to be treated in specific orders</a:t>
            </a:r>
          </a:p>
        </p:txBody>
      </p:sp>
      <p:sp>
        <p:nvSpPr>
          <p:cNvPr id="8" name="Rectangle 7">
            <a:extLst>
              <a:ext uri="{FF2B5EF4-FFF2-40B4-BE49-F238E27FC236}">
                <a16:creationId xmlns:a16="http://schemas.microsoft.com/office/drawing/2014/main" id="{109BE6AA-C62F-C13E-939F-1901195EA9CF}"/>
              </a:ext>
            </a:extLst>
          </p:cNvPr>
          <p:cNvSpPr/>
          <p:nvPr/>
        </p:nvSpPr>
        <p:spPr>
          <a:xfrm>
            <a:off x="621785" y="1327748"/>
            <a:ext cx="5358112" cy="492443"/>
          </a:xfrm>
          <a:prstGeom prst="rect">
            <a:avLst/>
          </a:prstGeom>
          <a:noFill/>
        </p:spPr>
        <p:txBody>
          <a:bodyPr vert="horz" wrap="square" lIns="0" tIns="0" rIns="0" bIns="0" rtlCol="0" anchor="t" anchorCtr="0">
            <a:spAutoFit/>
          </a:bodyPr>
          <a:lstStyle/>
          <a:p>
            <a:r>
              <a:rPr lang="en-US" sz="1600" b="1" kern="0" noProof="0" dirty="0">
                <a:solidFill>
                  <a:srgbClr val="0F5D61"/>
                </a:solidFill>
                <a:latin typeface="+mj-lt"/>
              </a:rPr>
              <a:t>When addressing several optimization questions for the same vaccine, antigen, order matters</a:t>
            </a:r>
          </a:p>
        </p:txBody>
      </p:sp>
      <p:sp>
        <p:nvSpPr>
          <p:cNvPr id="9" name="Rectangle 8">
            <a:extLst>
              <a:ext uri="{FF2B5EF4-FFF2-40B4-BE49-F238E27FC236}">
                <a16:creationId xmlns:a16="http://schemas.microsoft.com/office/drawing/2014/main" id="{05B09282-859E-1782-4D59-BF0C26D2409C}"/>
              </a:ext>
            </a:extLst>
          </p:cNvPr>
          <p:cNvSpPr/>
          <p:nvPr/>
        </p:nvSpPr>
        <p:spPr>
          <a:xfrm>
            <a:off x="6341649" y="1327748"/>
            <a:ext cx="5358112" cy="738664"/>
          </a:xfrm>
          <a:prstGeom prst="rect">
            <a:avLst/>
          </a:prstGeom>
          <a:noFill/>
        </p:spPr>
        <p:txBody>
          <a:bodyPr vert="horz" wrap="square" lIns="0" tIns="0" rIns="0" bIns="0" rtlCol="0" anchor="t" anchorCtr="0">
            <a:spAutoFit/>
          </a:bodyPr>
          <a:lstStyle/>
          <a:p>
            <a:r>
              <a:rPr lang="en-US" sz="1600" b="1" kern="0" noProof="0" dirty="0">
                <a:solidFill>
                  <a:srgbClr val="0F5D61"/>
                </a:solidFill>
                <a:latin typeface="+mj-lt"/>
              </a:rPr>
              <a:t>Optimization questions often have strong programmatic impact, meaning optimizations questions for different antigens need to be considered holistically</a:t>
            </a:r>
          </a:p>
        </p:txBody>
      </p:sp>
      <p:sp>
        <p:nvSpPr>
          <p:cNvPr id="10" name="Rectangle 9">
            <a:extLst>
              <a:ext uri="{FF2B5EF4-FFF2-40B4-BE49-F238E27FC236}">
                <a16:creationId xmlns:a16="http://schemas.microsoft.com/office/drawing/2014/main" id="{6E1E617E-0EC5-E503-0182-D8D53447DB09}"/>
              </a:ext>
            </a:extLst>
          </p:cNvPr>
          <p:cNvSpPr/>
          <p:nvPr/>
        </p:nvSpPr>
        <p:spPr>
          <a:xfrm>
            <a:off x="787940" y="2191000"/>
            <a:ext cx="5077839" cy="2344366"/>
          </a:xfrm>
          <a:prstGeom prst="rect">
            <a:avLst/>
          </a:prstGeom>
          <a:solidFill>
            <a:srgbClr val="FBE8A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noProof="0" dirty="0">
                <a:solidFill>
                  <a:schemeClr val="tx1">
                    <a:lumMod val="50000"/>
                  </a:schemeClr>
                </a:solidFill>
              </a:rPr>
              <a:t>The generally suggested order is the following:</a:t>
            </a:r>
          </a:p>
          <a:p>
            <a:endParaRPr lang="en-US" sz="1200" noProof="0" dirty="0">
              <a:solidFill>
                <a:schemeClr val="tx1">
                  <a:lumMod val="50000"/>
                </a:schemeClr>
              </a:solidFill>
            </a:endParaRPr>
          </a:p>
          <a:p>
            <a:pPr marL="228600" indent="-228600">
              <a:buFont typeface="+mj-lt"/>
              <a:buAutoNum type="arabicPeriod"/>
            </a:pPr>
            <a:r>
              <a:rPr lang="en-US" sz="1200" noProof="0" dirty="0">
                <a:solidFill>
                  <a:schemeClr val="tx1">
                    <a:lumMod val="50000"/>
                  </a:schemeClr>
                </a:solidFill>
              </a:rPr>
              <a:t>First address </a:t>
            </a:r>
            <a:r>
              <a:rPr lang="en-US" sz="1200" b="1" noProof="0" dirty="0">
                <a:solidFill>
                  <a:schemeClr val="tx1">
                    <a:lumMod val="50000"/>
                  </a:schemeClr>
                </a:solidFill>
              </a:rPr>
              <a:t>target group </a:t>
            </a:r>
            <a:r>
              <a:rPr lang="en-US" sz="1200" noProof="0" dirty="0">
                <a:solidFill>
                  <a:schemeClr val="tx1">
                    <a:lumMod val="50000"/>
                  </a:schemeClr>
                </a:solidFill>
              </a:rPr>
              <a:t>questions to ensure that health impact comes first</a:t>
            </a:r>
          </a:p>
          <a:p>
            <a:pPr marL="228600" indent="-228600">
              <a:buFont typeface="+mj-lt"/>
              <a:buAutoNum type="arabicPeriod"/>
            </a:pPr>
            <a:r>
              <a:rPr lang="en-US" sz="1200" noProof="0" dirty="0">
                <a:solidFill>
                  <a:schemeClr val="tx1">
                    <a:lumMod val="50000"/>
                  </a:schemeClr>
                </a:solidFill>
              </a:rPr>
              <a:t>Then address </a:t>
            </a:r>
            <a:r>
              <a:rPr lang="en-US" sz="1200" b="1" noProof="0" dirty="0">
                <a:solidFill>
                  <a:schemeClr val="tx1">
                    <a:lumMod val="50000"/>
                  </a:schemeClr>
                </a:solidFill>
              </a:rPr>
              <a:t>serogroup</a:t>
            </a:r>
            <a:r>
              <a:rPr lang="en-US" sz="1200" noProof="0" dirty="0">
                <a:solidFill>
                  <a:schemeClr val="tx1">
                    <a:lumMod val="50000"/>
                  </a:schemeClr>
                </a:solidFill>
              </a:rPr>
              <a:t> questions to ensure selected vaccines correctly tackle the health problem</a:t>
            </a:r>
          </a:p>
          <a:p>
            <a:pPr marL="228600" indent="-228600">
              <a:buFont typeface="+mj-lt"/>
              <a:buAutoNum type="arabicPeriod"/>
            </a:pPr>
            <a:r>
              <a:rPr lang="en-US" sz="1200" noProof="0" dirty="0">
                <a:solidFill>
                  <a:schemeClr val="tx1">
                    <a:lumMod val="50000"/>
                  </a:schemeClr>
                </a:solidFill>
              </a:rPr>
              <a:t>Then address </a:t>
            </a:r>
            <a:r>
              <a:rPr lang="en-US" sz="1200" b="1" noProof="0" dirty="0">
                <a:solidFill>
                  <a:schemeClr val="tx1">
                    <a:lumMod val="50000"/>
                  </a:schemeClr>
                </a:solidFill>
              </a:rPr>
              <a:t>schedule</a:t>
            </a:r>
            <a:r>
              <a:rPr lang="en-US" sz="1200" noProof="0" dirty="0">
                <a:solidFill>
                  <a:schemeClr val="tx1">
                    <a:lumMod val="50000"/>
                  </a:schemeClr>
                </a:solidFill>
              </a:rPr>
              <a:t> questions to optimize uptake and disease control</a:t>
            </a:r>
          </a:p>
          <a:p>
            <a:pPr marL="228600" indent="-228600">
              <a:buFont typeface="+mj-lt"/>
              <a:buAutoNum type="arabicPeriod"/>
            </a:pPr>
            <a:r>
              <a:rPr lang="en-US" sz="1200" noProof="0" dirty="0">
                <a:solidFill>
                  <a:schemeClr val="tx1">
                    <a:lumMod val="50000"/>
                  </a:schemeClr>
                </a:solidFill>
              </a:rPr>
              <a:t>Then address </a:t>
            </a:r>
            <a:r>
              <a:rPr lang="en-US" sz="1200" b="1" noProof="0" dirty="0">
                <a:solidFill>
                  <a:schemeClr val="tx1">
                    <a:lumMod val="50000"/>
                  </a:schemeClr>
                </a:solidFill>
              </a:rPr>
              <a:t>presentation and administration </a:t>
            </a:r>
            <a:r>
              <a:rPr lang="en-US" sz="1200" noProof="0" dirty="0">
                <a:solidFill>
                  <a:schemeClr val="tx1">
                    <a:lumMod val="50000"/>
                  </a:schemeClr>
                </a:solidFill>
              </a:rPr>
              <a:t>questions to optimize delivery</a:t>
            </a:r>
          </a:p>
          <a:p>
            <a:pPr marL="228600" indent="-228600">
              <a:buFont typeface="+mj-lt"/>
              <a:buAutoNum type="arabicPeriod"/>
            </a:pPr>
            <a:r>
              <a:rPr lang="en-US" sz="1200" noProof="0" dirty="0">
                <a:solidFill>
                  <a:schemeClr val="tx1">
                    <a:lumMod val="50000"/>
                  </a:schemeClr>
                </a:solidFill>
              </a:rPr>
              <a:t>Finally address </a:t>
            </a:r>
            <a:r>
              <a:rPr lang="en-US" sz="1200" b="1" noProof="0" dirty="0">
                <a:solidFill>
                  <a:schemeClr val="tx1">
                    <a:lumMod val="50000"/>
                  </a:schemeClr>
                </a:solidFill>
              </a:rPr>
              <a:t>product and composition </a:t>
            </a:r>
            <a:r>
              <a:rPr lang="en-US" sz="1200" noProof="0" dirty="0">
                <a:solidFill>
                  <a:schemeClr val="tx1">
                    <a:lumMod val="50000"/>
                  </a:schemeClr>
                </a:solidFill>
              </a:rPr>
              <a:t>questions, achieving programmatic and financial benefits under constraint</a:t>
            </a:r>
          </a:p>
        </p:txBody>
      </p:sp>
      <p:sp>
        <p:nvSpPr>
          <p:cNvPr id="11" name="Rectangle 10">
            <a:extLst>
              <a:ext uri="{FF2B5EF4-FFF2-40B4-BE49-F238E27FC236}">
                <a16:creationId xmlns:a16="http://schemas.microsoft.com/office/drawing/2014/main" id="{59F3806F-C7D6-A635-6BE0-74931B6D0641}"/>
              </a:ext>
            </a:extLst>
          </p:cNvPr>
          <p:cNvSpPr/>
          <p:nvPr/>
        </p:nvSpPr>
        <p:spPr>
          <a:xfrm>
            <a:off x="787940" y="4776281"/>
            <a:ext cx="5077839" cy="17120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lumMod val="50000"/>
                  </a:schemeClr>
                </a:solidFill>
              </a:rPr>
              <a:t>However, for certain vaccines, those decisions are intertwined</a:t>
            </a:r>
          </a:p>
          <a:p>
            <a:pPr marL="171450" indent="-171450">
              <a:spcBef>
                <a:spcPts val="300"/>
              </a:spcBef>
              <a:buFont typeface="Arial" panose="020B0604020202020204" pitchFamily="34" charset="0"/>
              <a:buChar char="•"/>
            </a:pPr>
            <a:r>
              <a:rPr lang="en-US" sz="1200" noProof="0" dirty="0">
                <a:solidFill>
                  <a:schemeClr val="tx1">
                    <a:lumMod val="50000"/>
                  </a:schemeClr>
                </a:solidFill>
              </a:rPr>
              <a:t>In some cases, product choices affect schedule (e.g. malaria vaccines), therefore the two questions should be addressed at the same time</a:t>
            </a:r>
          </a:p>
          <a:p>
            <a:pPr marL="171450" indent="-171450">
              <a:spcBef>
                <a:spcPts val="300"/>
              </a:spcBef>
              <a:buFont typeface="Arial" panose="020B0604020202020204" pitchFamily="34" charset="0"/>
              <a:buChar char="•"/>
            </a:pPr>
            <a:r>
              <a:rPr lang="en-US" sz="1200" noProof="0" dirty="0">
                <a:solidFill>
                  <a:schemeClr val="tx1">
                    <a:lumMod val="50000"/>
                  </a:schemeClr>
                </a:solidFill>
              </a:rPr>
              <a:t>Similarly, product choices are often strongly linked to serogroup coverage, in some cases they should therefore be treated together</a:t>
            </a:r>
          </a:p>
          <a:p>
            <a:pPr marL="171450" indent="-171450">
              <a:spcBef>
                <a:spcPts val="300"/>
              </a:spcBef>
              <a:buFont typeface="Arial" panose="020B0604020202020204" pitchFamily="34" charset="0"/>
              <a:buChar char="•"/>
            </a:pPr>
            <a:r>
              <a:rPr lang="en-US" sz="1200" noProof="0" dirty="0">
                <a:solidFill>
                  <a:schemeClr val="tx1">
                    <a:lumMod val="50000"/>
                  </a:schemeClr>
                </a:solidFill>
              </a:rPr>
              <a:t>Schedule revision can bring financial benefits or additional costs, meaning deciding on the product to ensure balanced cost impact can be relevant</a:t>
            </a:r>
          </a:p>
        </p:txBody>
      </p:sp>
      <p:cxnSp>
        <p:nvCxnSpPr>
          <p:cNvPr id="13" name="Straight Arrow Connector 12">
            <a:extLst>
              <a:ext uri="{FF2B5EF4-FFF2-40B4-BE49-F238E27FC236}">
                <a16:creationId xmlns:a16="http://schemas.microsoft.com/office/drawing/2014/main" id="{094A0FCE-56D1-4E9D-F6BF-BC03C10DFAF7}"/>
              </a:ext>
            </a:extLst>
          </p:cNvPr>
          <p:cNvCxnSpPr/>
          <p:nvPr/>
        </p:nvCxnSpPr>
        <p:spPr>
          <a:xfrm>
            <a:off x="621785" y="2636196"/>
            <a:ext cx="0" cy="172179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B0A49A3-D04F-976E-21BD-DE52A9783F25}"/>
              </a:ext>
            </a:extLst>
          </p:cNvPr>
          <p:cNvSpPr/>
          <p:nvPr/>
        </p:nvSpPr>
        <p:spPr>
          <a:xfrm>
            <a:off x="6396081" y="2190999"/>
            <a:ext cx="5077839" cy="429734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noProof="0" dirty="0">
                <a:solidFill>
                  <a:schemeClr val="tx1">
                    <a:lumMod val="50000"/>
                  </a:schemeClr>
                </a:solidFill>
              </a:rPr>
              <a:t>Optimization questions can impact the following aspects of the program as a whole, and should therefore trigger questions for the entire vaccine portfolio, including other optimization questions being discussed</a:t>
            </a:r>
          </a:p>
        </p:txBody>
      </p:sp>
      <p:pic>
        <p:nvPicPr>
          <p:cNvPr id="16" name="Graphic 15" descr="Wallet with solid fill">
            <a:extLst>
              <a:ext uri="{FF2B5EF4-FFF2-40B4-BE49-F238E27FC236}">
                <a16:creationId xmlns:a16="http://schemas.microsoft.com/office/drawing/2014/main" id="{8914CCE6-1842-D5F8-8385-AA6AD6F1F2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6922" y="3184827"/>
            <a:ext cx="516155" cy="516155"/>
          </a:xfrm>
          <a:prstGeom prst="rect">
            <a:avLst/>
          </a:prstGeom>
        </p:spPr>
      </p:pic>
      <p:pic>
        <p:nvPicPr>
          <p:cNvPr id="18" name="Graphic 17" descr="Doctor male with solid fill">
            <a:extLst>
              <a:ext uri="{FF2B5EF4-FFF2-40B4-BE49-F238E27FC236}">
                <a16:creationId xmlns:a16="http://schemas.microsoft.com/office/drawing/2014/main" id="{243B43E9-144F-3018-9ADA-FE93038FB0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6922" y="4612161"/>
            <a:ext cx="516155" cy="516155"/>
          </a:xfrm>
          <a:prstGeom prst="rect">
            <a:avLst/>
          </a:prstGeom>
        </p:spPr>
      </p:pic>
      <p:pic>
        <p:nvPicPr>
          <p:cNvPr id="20" name="Graphic 19" descr="Snowflake with solid fill">
            <a:extLst>
              <a:ext uri="{FF2B5EF4-FFF2-40B4-BE49-F238E27FC236}">
                <a16:creationId xmlns:a16="http://schemas.microsoft.com/office/drawing/2014/main" id="{2CB7C971-AF70-35F7-F435-46C65CE92A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6922" y="3898494"/>
            <a:ext cx="516155" cy="516155"/>
          </a:xfrm>
          <a:prstGeom prst="rect">
            <a:avLst/>
          </a:prstGeom>
        </p:spPr>
      </p:pic>
      <p:pic>
        <p:nvPicPr>
          <p:cNvPr id="21" name="Graphic 20" descr="Man with baby with solid fill">
            <a:extLst>
              <a:ext uri="{FF2B5EF4-FFF2-40B4-BE49-F238E27FC236}">
                <a16:creationId xmlns:a16="http://schemas.microsoft.com/office/drawing/2014/main" id="{64A8C903-E86A-4FDE-240C-40E8921D68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51113" y="5325827"/>
            <a:ext cx="567772" cy="567772"/>
          </a:xfrm>
          <a:prstGeom prst="rect">
            <a:avLst/>
          </a:prstGeom>
        </p:spPr>
      </p:pic>
      <p:sp>
        <p:nvSpPr>
          <p:cNvPr id="23" name="TextBox 22">
            <a:extLst>
              <a:ext uri="{FF2B5EF4-FFF2-40B4-BE49-F238E27FC236}">
                <a16:creationId xmlns:a16="http://schemas.microsoft.com/office/drawing/2014/main" id="{F6B01993-E00C-EAC1-5647-1BB0A818841A}"/>
              </a:ext>
            </a:extLst>
          </p:cNvPr>
          <p:cNvSpPr txBox="1"/>
          <p:nvPr/>
        </p:nvSpPr>
        <p:spPr>
          <a:xfrm>
            <a:off x="6546715" y="2928027"/>
            <a:ext cx="1727921" cy="276999"/>
          </a:xfrm>
          <a:prstGeom prst="rect">
            <a:avLst/>
          </a:prstGeom>
          <a:noFill/>
        </p:spPr>
        <p:txBody>
          <a:bodyPr wrap="square" rtlCol="0">
            <a:spAutoFit/>
          </a:bodyPr>
          <a:lstStyle/>
          <a:p>
            <a:r>
              <a:rPr lang="en-US" sz="1200" b="1" i="1" noProof="0" dirty="0">
                <a:solidFill>
                  <a:srgbClr val="C00000"/>
                </a:solidFill>
              </a:rPr>
              <a:t>Negative impact</a:t>
            </a:r>
          </a:p>
        </p:txBody>
      </p:sp>
      <p:sp>
        <p:nvSpPr>
          <p:cNvPr id="24" name="TextBox 23">
            <a:extLst>
              <a:ext uri="{FF2B5EF4-FFF2-40B4-BE49-F238E27FC236}">
                <a16:creationId xmlns:a16="http://schemas.microsoft.com/office/drawing/2014/main" id="{14E066E4-6B02-A9CA-BAA3-B309D313510F}"/>
              </a:ext>
            </a:extLst>
          </p:cNvPr>
          <p:cNvSpPr txBox="1"/>
          <p:nvPr/>
        </p:nvSpPr>
        <p:spPr>
          <a:xfrm>
            <a:off x="9595363" y="2928027"/>
            <a:ext cx="1562263" cy="276999"/>
          </a:xfrm>
          <a:prstGeom prst="rect">
            <a:avLst/>
          </a:prstGeom>
          <a:noFill/>
        </p:spPr>
        <p:txBody>
          <a:bodyPr wrap="square" rtlCol="0">
            <a:spAutoFit/>
          </a:bodyPr>
          <a:lstStyle/>
          <a:p>
            <a:r>
              <a:rPr lang="en-US" sz="1200" b="1" i="1" noProof="0" dirty="0">
                <a:solidFill>
                  <a:srgbClr val="00B050"/>
                </a:solidFill>
              </a:rPr>
              <a:t>Positive impact</a:t>
            </a:r>
          </a:p>
        </p:txBody>
      </p:sp>
      <p:sp>
        <p:nvSpPr>
          <p:cNvPr id="25" name="Rectangle 24">
            <a:extLst>
              <a:ext uri="{FF2B5EF4-FFF2-40B4-BE49-F238E27FC236}">
                <a16:creationId xmlns:a16="http://schemas.microsoft.com/office/drawing/2014/main" id="{CA21E491-4209-981D-6A3A-CCBBE0A960A1}"/>
              </a:ext>
            </a:extLst>
          </p:cNvPr>
          <p:cNvSpPr/>
          <p:nvPr/>
        </p:nvSpPr>
        <p:spPr>
          <a:xfrm>
            <a:off x="6546715" y="3228364"/>
            <a:ext cx="1955888" cy="27307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i="1" noProof="0" dirty="0">
                <a:solidFill>
                  <a:schemeClr val="tx1">
                    <a:lumMod val="50000"/>
                  </a:schemeClr>
                </a:solidFill>
              </a:rPr>
              <a:t>Will my overall program cost remain within budget / funding ?</a:t>
            </a:r>
          </a:p>
          <a:p>
            <a:endParaRPr lang="en-US" sz="1100" i="1" noProof="0" dirty="0">
              <a:solidFill>
                <a:schemeClr val="tx1">
                  <a:lumMod val="50000"/>
                </a:schemeClr>
              </a:solidFill>
            </a:endParaRPr>
          </a:p>
          <a:p>
            <a:r>
              <a:rPr lang="en-US" sz="1100" i="1" noProof="0" dirty="0">
                <a:solidFill>
                  <a:schemeClr val="tx1">
                    <a:lumMod val="50000"/>
                  </a:schemeClr>
                </a:solidFill>
              </a:rPr>
              <a:t>Am I overloading my cold chain and logistics capacity?</a:t>
            </a:r>
          </a:p>
          <a:p>
            <a:endParaRPr lang="en-US" sz="1100" i="1" noProof="0" dirty="0">
              <a:solidFill>
                <a:schemeClr val="tx1">
                  <a:lumMod val="50000"/>
                </a:schemeClr>
              </a:solidFill>
            </a:endParaRPr>
          </a:p>
          <a:p>
            <a:endParaRPr lang="en-US" sz="1100" i="1" noProof="0" dirty="0">
              <a:solidFill>
                <a:schemeClr val="tx1">
                  <a:lumMod val="50000"/>
                </a:schemeClr>
              </a:solidFill>
            </a:endParaRPr>
          </a:p>
          <a:p>
            <a:r>
              <a:rPr lang="en-US" sz="1100" i="1" noProof="0" dirty="0">
                <a:solidFill>
                  <a:schemeClr val="tx1">
                    <a:lumMod val="50000"/>
                  </a:schemeClr>
                </a:solidFill>
              </a:rPr>
              <a:t>Will health workers be able to deliver the vaccine as intended? Will it jeopardize other programs?</a:t>
            </a:r>
          </a:p>
          <a:p>
            <a:endParaRPr lang="en-US" sz="1100" i="1" noProof="0" dirty="0">
              <a:solidFill>
                <a:schemeClr val="tx1">
                  <a:lumMod val="50000"/>
                </a:schemeClr>
              </a:solidFill>
            </a:endParaRPr>
          </a:p>
          <a:p>
            <a:r>
              <a:rPr lang="en-US" sz="1100" i="1" noProof="0" dirty="0">
                <a:solidFill>
                  <a:schemeClr val="tx1">
                    <a:lumMod val="50000"/>
                  </a:schemeClr>
                </a:solidFill>
              </a:rPr>
              <a:t>Will it create additional burden on patients (e.g. too many injections)?</a:t>
            </a:r>
          </a:p>
          <a:p>
            <a:endParaRPr lang="en-US" sz="1100" i="1" noProof="0" dirty="0">
              <a:solidFill>
                <a:schemeClr val="tx1">
                  <a:lumMod val="50000"/>
                </a:schemeClr>
              </a:solidFill>
            </a:endParaRPr>
          </a:p>
        </p:txBody>
      </p:sp>
      <p:sp>
        <p:nvSpPr>
          <p:cNvPr id="26" name="Rectangle 25">
            <a:extLst>
              <a:ext uri="{FF2B5EF4-FFF2-40B4-BE49-F238E27FC236}">
                <a16:creationId xmlns:a16="http://schemas.microsoft.com/office/drawing/2014/main" id="{D20AEBC1-41B7-FFA4-B9B3-4A1F775A5F12}"/>
              </a:ext>
            </a:extLst>
          </p:cNvPr>
          <p:cNvSpPr/>
          <p:nvPr/>
        </p:nvSpPr>
        <p:spPr>
          <a:xfrm>
            <a:off x="9367395" y="3228364"/>
            <a:ext cx="2127799" cy="27307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i="1" noProof="0" dirty="0">
                <a:solidFill>
                  <a:schemeClr val="tx1">
                    <a:lumMod val="50000"/>
                  </a:schemeClr>
                </a:solidFill>
              </a:rPr>
              <a:t>Can cost savings be reinvested within the immunization program to strengthen other areas?</a:t>
            </a:r>
          </a:p>
          <a:p>
            <a:endParaRPr lang="en-US" sz="1100" i="1" noProof="0" dirty="0">
              <a:solidFill>
                <a:schemeClr val="tx1">
                  <a:lumMod val="50000"/>
                </a:schemeClr>
              </a:solidFill>
            </a:endParaRPr>
          </a:p>
          <a:p>
            <a:r>
              <a:rPr lang="en-US" sz="1100" i="1" noProof="0" dirty="0">
                <a:solidFill>
                  <a:schemeClr val="tx1">
                    <a:lumMod val="50000"/>
                  </a:schemeClr>
                </a:solidFill>
              </a:rPr>
              <a:t>How can the freed cold chain capacity be used most effectively?</a:t>
            </a:r>
          </a:p>
          <a:p>
            <a:endParaRPr lang="en-US" sz="1100" i="1" noProof="0" dirty="0">
              <a:solidFill>
                <a:schemeClr val="tx1">
                  <a:lumMod val="50000"/>
                </a:schemeClr>
              </a:solidFill>
            </a:endParaRPr>
          </a:p>
          <a:p>
            <a:r>
              <a:rPr lang="en-US" sz="1100" i="1" noProof="0" dirty="0">
                <a:solidFill>
                  <a:schemeClr val="tx1">
                    <a:lumMod val="50000"/>
                  </a:schemeClr>
                </a:solidFill>
              </a:rPr>
              <a:t>Can the time saved per vaccination be leveraged to improve delivery of other vaccines or services?</a:t>
            </a:r>
          </a:p>
          <a:p>
            <a:endParaRPr lang="en-US" sz="1100" i="1" noProof="0" dirty="0">
              <a:solidFill>
                <a:schemeClr val="tx1">
                  <a:lumMod val="50000"/>
                </a:schemeClr>
              </a:solidFill>
            </a:endParaRPr>
          </a:p>
          <a:p>
            <a:r>
              <a:rPr lang="en-US" sz="1100" i="1" noProof="0" dirty="0">
                <a:solidFill>
                  <a:schemeClr val="tx1">
                    <a:lumMod val="50000"/>
                  </a:schemeClr>
                </a:solidFill>
              </a:rPr>
              <a:t>Could other vaccines benefit from the reduced number of injections?</a:t>
            </a:r>
          </a:p>
        </p:txBody>
      </p:sp>
    </p:spTree>
    <p:extLst>
      <p:ext uri="{BB962C8B-B14F-4D97-AF65-F5344CB8AC3E}">
        <p14:creationId xmlns:p14="http://schemas.microsoft.com/office/powerpoint/2010/main" val="26927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715FB-4ADB-C08D-9CDF-1BDFF6E0FE5F}"/>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1B57C5B0-E961-CE9D-0612-C591570CA629}"/>
              </a:ext>
            </a:extLst>
          </p:cNvPr>
          <p:cNvSpPr/>
          <p:nvPr/>
        </p:nvSpPr>
        <p:spPr>
          <a:xfrm>
            <a:off x="7359591" y="3929378"/>
            <a:ext cx="4419686" cy="2591222"/>
          </a:xfrm>
          <a:prstGeom prst="rect">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427;p16">
            <a:extLst>
              <a:ext uri="{FF2B5EF4-FFF2-40B4-BE49-F238E27FC236}">
                <a16:creationId xmlns:a16="http://schemas.microsoft.com/office/drawing/2014/main" id="{599D898F-9328-C1AC-9540-32DFC9CDC0A9}"/>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A30684C9-907F-446A-0BBE-B7C37D44B6AC}"/>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dirty="0">
                <a:solidFill>
                  <a:srgbClr val="0F5D61"/>
                </a:solidFill>
                <a:latin typeface="Lato" panose="020F0502020204030203" pitchFamily="34" charset="0"/>
                <a:cs typeface="Times New Roman" panose="02020603050405020304" pitchFamily="18" charset="0"/>
                <a:sym typeface="Lato"/>
              </a:rPr>
              <a:t>Tools are available to support structured evaluations</a:t>
            </a:r>
          </a:p>
        </p:txBody>
      </p:sp>
      <p:sp>
        <p:nvSpPr>
          <p:cNvPr id="7" name="Google Shape;12;p19">
            <a:extLst>
              <a:ext uri="{FF2B5EF4-FFF2-40B4-BE49-F238E27FC236}">
                <a16:creationId xmlns:a16="http://schemas.microsoft.com/office/drawing/2014/main" id="{AD2CB286-AA1A-C85B-DDB2-15BEE0A049DB}"/>
              </a:ext>
            </a:extLst>
          </p:cNvPr>
          <p:cNvSpPr txBox="1">
            <a:spLocks noGrp="1"/>
          </p:cNvSpPr>
          <p:nvPr>
            <p:ph type="sldNum" idx="12"/>
          </p:nvPr>
        </p:nvSpPr>
        <p:spPr>
          <a:xfrm>
            <a:off x="11430619" y="6236531"/>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35</a:t>
            </a:fld>
            <a:endParaRPr lang="en-US" noProof="0" dirty="0">
              <a:latin typeface="+mj-lt"/>
            </a:endParaRPr>
          </a:p>
        </p:txBody>
      </p:sp>
      <p:sp>
        <p:nvSpPr>
          <p:cNvPr id="5" name="Isosceles Triangle 4">
            <a:extLst>
              <a:ext uri="{FF2B5EF4-FFF2-40B4-BE49-F238E27FC236}">
                <a16:creationId xmlns:a16="http://schemas.microsoft.com/office/drawing/2014/main" id="{E2F7B8B6-1280-D264-BCB4-C7923236EA9E}"/>
              </a:ext>
            </a:extLst>
          </p:cNvPr>
          <p:cNvSpPr/>
          <p:nvPr/>
        </p:nvSpPr>
        <p:spPr>
          <a:xfrm rot="5400000">
            <a:off x="3679490" y="4170630"/>
            <a:ext cx="3992251" cy="376411"/>
          </a:xfrm>
          <a:prstGeom prst="triangle">
            <a:avLst/>
          </a:prstGeom>
          <a:solidFill>
            <a:schemeClr val="bg1">
              <a:lumMod val="6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Box 5">
            <a:extLst>
              <a:ext uri="{FF2B5EF4-FFF2-40B4-BE49-F238E27FC236}">
                <a16:creationId xmlns:a16="http://schemas.microsoft.com/office/drawing/2014/main" id="{7338D57C-3556-6F52-533F-C4C3CDFF4E9C}"/>
              </a:ext>
            </a:extLst>
          </p:cNvPr>
          <p:cNvSpPr txBox="1"/>
          <p:nvPr/>
        </p:nvSpPr>
        <p:spPr>
          <a:xfrm>
            <a:off x="6211019" y="1264403"/>
            <a:ext cx="5865962" cy="584775"/>
          </a:xfrm>
          <a:prstGeom prst="rect">
            <a:avLst/>
          </a:prstGeom>
          <a:noFill/>
        </p:spPr>
        <p:txBody>
          <a:bodyPr wrap="square" rtlCol="0">
            <a:spAutoFit/>
          </a:bodyPr>
          <a:lstStyle/>
          <a:p>
            <a:r>
              <a:rPr lang="en-US" sz="1600" b="1" noProof="0" dirty="0"/>
              <a:t>6 ancillary tools facilitating the NITAG’s and secretariat’s work at each step of the process -6 additional in development</a:t>
            </a:r>
          </a:p>
        </p:txBody>
      </p:sp>
      <p:sp>
        <p:nvSpPr>
          <p:cNvPr id="8" name="Arrow: Pentagon 7">
            <a:extLst>
              <a:ext uri="{FF2B5EF4-FFF2-40B4-BE49-F238E27FC236}">
                <a16:creationId xmlns:a16="http://schemas.microsoft.com/office/drawing/2014/main" id="{31FE2BA9-7EEC-174A-1EBC-5704844BF46A}"/>
              </a:ext>
            </a:extLst>
          </p:cNvPr>
          <p:cNvSpPr/>
          <p:nvPr/>
        </p:nvSpPr>
        <p:spPr>
          <a:xfrm rot="5400000">
            <a:off x="6140875" y="2312597"/>
            <a:ext cx="1535009" cy="797077"/>
          </a:xfrm>
          <a:prstGeom prst="homePlate">
            <a:avLst/>
          </a:prstGeom>
          <a:solidFill>
            <a:srgbClr val="87AEB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noProof="0" dirty="0"/>
              <a:t>Phase 0</a:t>
            </a:r>
          </a:p>
        </p:txBody>
      </p:sp>
      <p:sp>
        <p:nvSpPr>
          <p:cNvPr id="9" name="Arrow: Chevron 8">
            <a:extLst>
              <a:ext uri="{FF2B5EF4-FFF2-40B4-BE49-F238E27FC236}">
                <a16:creationId xmlns:a16="http://schemas.microsoft.com/office/drawing/2014/main" id="{B08F3C23-E2DF-7C41-0028-9CE04E6B9C6D}"/>
              </a:ext>
            </a:extLst>
          </p:cNvPr>
          <p:cNvSpPr/>
          <p:nvPr/>
        </p:nvSpPr>
        <p:spPr>
          <a:xfrm rot="5400000">
            <a:off x="5784642" y="3954161"/>
            <a:ext cx="2247473" cy="797077"/>
          </a:xfrm>
          <a:prstGeom prst="chevron">
            <a:avLst/>
          </a:prstGeom>
          <a:solidFill>
            <a:srgbClr val="557F8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noProof="0" dirty="0"/>
              <a:t>Phase 1</a:t>
            </a:r>
          </a:p>
        </p:txBody>
      </p:sp>
      <p:sp>
        <p:nvSpPr>
          <p:cNvPr id="12" name="Arrow: Chevron 11">
            <a:extLst>
              <a:ext uri="{FF2B5EF4-FFF2-40B4-BE49-F238E27FC236}">
                <a16:creationId xmlns:a16="http://schemas.microsoft.com/office/drawing/2014/main" id="{F24B23DC-7800-0414-4097-19FCB1C18547}"/>
              </a:ext>
            </a:extLst>
          </p:cNvPr>
          <p:cNvSpPr/>
          <p:nvPr/>
        </p:nvSpPr>
        <p:spPr>
          <a:xfrm rot="5400000">
            <a:off x="6140875" y="5613057"/>
            <a:ext cx="1535009" cy="797077"/>
          </a:xfrm>
          <a:prstGeom prst="chevron">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noProof="0" dirty="0"/>
              <a:t>Phase 2</a:t>
            </a:r>
          </a:p>
        </p:txBody>
      </p:sp>
      <p:sp>
        <p:nvSpPr>
          <p:cNvPr id="14" name="TextBox 13">
            <a:extLst>
              <a:ext uri="{FF2B5EF4-FFF2-40B4-BE49-F238E27FC236}">
                <a16:creationId xmlns:a16="http://schemas.microsoft.com/office/drawing/2014/main" id="{B37F2275-65FF-FD2D-35E9-21F31E237956}"/>
              </a:ext>
            </a:extLst>
          </p:cNvPr>
          <p:cNvSpPr txBox="1"/>
          <p:nvPr/>
        </p:nvSpPr>
        <p:spPr>
          <a:xfrm>
            <a:off x="7249208" y="1943631"/>
            <a:ext cx="4419686" cy="4462760"/>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en-US" sz="1600" noProof="0" dirty="0"/>
              <a:t>0.1 Country Concept Note </a:t>
            </a:r>
          </a:p>
          <a:p>
            <a:pPr marL="285750" indent="-285750">
              <a:spcBef>
                <a:spcPts val="600"/>
              </a:spcBef>
              <a:buFont typeface="Wingdings" panose="05000000000000000000" pitchFamily="2" charset="2"/>
              <a:buChar char="ü"/>
            </a:pPr>
            <a:r>
              <a:rPr lang="en-US" sz="1600" noProof="0" dirty="0"/>
              <a:t>0.2 Stakeholder engagement </a:t>
            </a:r>
            <a:r>
              <a:rPr lang="en-US" sz="1600" noProof="0" dirty="0" err="1"/>
              <a:t>slidedeck</a:t>
            </a:r>
            <a:endParaRPr lang="en-US" sz="1600" noProof="0" dirty="0"/>
          </a:p>
          <a:p>
            <a:pPr marL="285750" indent="-285750">
              <a:spcBef>
                <a:spcPts val="600"/>
              </a:spcBef>
              <a:buFont typeface="Wingdings" panose="05000000000000000000" pitchFamily="2" charset="2"/>
              <a:buChar char="ü"/>
            </a:pPr>
            <a:r>
              <a:rPr lang="en-US" sz="1600" noProof="0" dirty="0"/>
              <a:t>0.3 Workplan template</a:t>
            </a:r>
          </a:p>
          <a:p>
            <a:pPr marL="285750" indent="-285750">
              <a:spcBef>
                <a:spcPts val="600"/>
              </a:spcBef>
              <a:buFont typeface="Wingdings" panose="05000000000000000000" pitchFamily="2" charset="2"/>
              <a:buChar char="ü"/>
            </a:pPr>
            <a:r>
              <a:rPr lang="en-US" sz="1600" dirty="0"/>
              <a:t>1.1 Prioritized list of criteria and indicators</a:t>
            </a:r>
            <a:endParaRPr lang="en-US" sz="1600" noProof="0" dirty="0"/>
          </a:p>
          <a:p>
            <a:pPr marL="285750" indent="-285750">
              <a:spcBef>
                <a:spcPts val="600"/>
              </a:spcBef>
              <a:buFont typeface="Wingdings" panose="05000000000000000000" pitchFamily="2" charset="2"/>
              <a:buChar char="ü"/>
            </a:pPr>
            <a:r>
              <a:rPr lang="en-US" sz="1600" noProof="0" dirty="0"/>
              <a:t>1.2 List of Optimization questions</a:t>
            </a:r>
          </a:p>
          <a:p>
            <a:pPr marL="285750" indent="-285750">
              <a:spcBef>
                <a:spcPts val="600"/>
              </a:spcBef>
              <a:buFont typeface="Wingdings" panose="05000000000000000000" pitchFamily="2" charset="2"/>
              <a:buChar char="ü"/>
            </a:pPr>
            <a:r>
              <a:rPr lang="en-US" sz="1600" noProof="0" dirty="0"/>
              <a:t>1.3 </a:t>
            </a:r>
            <a:r>
              <a:rPr lang="en-US" sz="1600" dirty="0"/>
              <a:t>Data collection planning matrix</a:t>
            </a:r>
            <a:endParaRPr lang="en-US" sz="1600" noProof="0" dirty="0"/>
          </a:p>
          <a:p>
            <a:pPr marL="285750" indent="-285750">
              <a:spcBef>
                <a:spcPts val="600"/>
              </a:spcBef>
              <a:buFont typeface="Wingdings" panose="05000000000000000000" pitchFamily="2" charset="2"/>
              <a:buChar char="ü"/>
            </a:pPr>
            <a:r>
              <a:rPr lang="en-US" sz="1600" i="1" noProof="0" dirty="0"/>
              <a:t>1.3 Online session </a:t>
            </a:r>
            <a:r>
              <a:rPr lang="en-US" sz="1600" i="1" noProof="0" dirty="0" err="1"/>
              <a:t>slidedeck</a:t>
            </a:r>
            <a:endParaRPr lang="en-US" sz="1600" i="1" noProof="0" dirty="0"/>
          </a:p>
          <a:p>
            <a:pPr marL="285750" indent="-285750">
              <a:spcBef>
                <a:spcPts val="600"/>
              </a:spcBef>
              <a:buFont typeface="Wingdings" panose="05000000000000000000" pitchFamily="2" charset="2"/>
              <a:buChar char="ü"/>
            </a:pPr>
            <a:r>
              <a:rPr lang="en-US" sz="1600" i="1" noProof="0" dirty="0"/>
              <a:t>1.4 Workshop 1 </a:t>
            </a:r>
            <a:r>
              <a:rPr lang="en-US" sz="1600" i="1" noProof="0" dirty="0" err="1"/>
              <a:t>slidedeck</a:t>
            </a:r>
            <a:endParaRPr lang="en-US" sz="1600" i="1" noProof="0" dirty="0"/>
          </a:p>
          <a:p>
            <a:pPr marL="285750" indent="-285750">
              <a:spcBef>
                <a:spcPts val="600"/>
              </a:spcBef>
              <a:buFont typeface="Wingdings" panose="05000000000000000000" pitchFamily="2" charset="2"/>
              <a:buChar char="ü"/>
            </a:pPr>
            <a:r>
              <a:rPr lang="en-US" sz="1600" i="1" noProof="0" dirty="0"/>
              <a:t>1.5 Google form result analysis</a:t>
            </a:r>
          </a:p>
          <a:p>
            <a:pPr marL="285750" indent="-285750">
              <a:spcBef>
                <a:spcPts val="600"/>
              </a:spcBef>
              <a:buFont typeface="Wingdings" panose="05000000000000000000" pitchFamily="2" charset="2"/>
              <a:buChar char="ü"/>
            </a:pPr>
            <a:endParaRPr lang="en-US" sz="1600" noProof="0" dirty="0"/>
          </a:p>
          <a:p>
            <a:pPr marL="285750" indent="-285750">
              <a:spcBef>
                <a:spcPts val="600"/>
              </a:spcBef>
              <a:buFont typeface="Wingdings" panose="05000000000000000000" pitchFamily="2" charset="2"/>
              <a:buChar char="ü"/>
            </a:pPr>
            <a:r>
              <a:rPr lang="en-US" sz="1600" i="1" noProof="0" dirty="0"/>
              <a:t>2.1 Ranking Calculations model</a:t>
            </a:r>
          </a:p>
          <a:p>
            <a:pPr marL="285750" indent="-285750">
              <a:spcBef>
                <a:spcPts val="600"/>
              </a:spcBef>
              <a:buFont typeface="Wingdings" panose="05000000000000000000" pitchFamily="2" charset="2"/>
              <a:buChar char="ü"/>
            </a:pPr>
            <a:r>
              <a:rPr lang="en-US" sz="1600" i="1" noProof="0" dirty="0"/>
              <a:t>2.2 Guide to collecting evidence &amp; building content</a:t>
            </a:r>
          </a:p>
          <a:p>
            <a:pPr marL="285750" indent="-285750">
              <a:spcBef>
                <a:spcPts val="600"/>
              </a:spcBef>
              <a:buFont typeface="Wingdings" panose="05000000000000000000" pitchFamily="2" charset="2"/>
              <a:buChar char="ü"/>
            </a:pPr>
            <a:r>
              <a:rPr lang="en-US" sz="1600" i="1" noProof="0" dirty="0"/>
              <a:t>2.2 Workshop 2 </a:t>
            </a:r>
            <a:r>
              <a:rPr lang="en-US" sz="1600" i="1" noProof="0" dirty="0" err="1"/>
              <a:t>slidedeck</a:t>
            </a:r>
            <a:endParaRPr lang="en-US" sz="1600" i="1" noProof="0" dirty="0"/>
          </a:p>
        </p:txBody>
      </p:sp>
      <p:pic>
        <p:nvPicPr>
          <p:cNvPr id="1026" name="Picture 2" descr="Microsoft Excel Logo - Télécharger PNG et vecteur">
            <a:extLst>
              <a:ext uri="{FF2B5EF4-FFF2-40B4-BE49-F238E27FC236}">
                <a16:creationId xmlns:a16="http://schemas.microsoft.com/office/drawing/2014/main" id="{63CD8347-5A12-F6A6-A548-D16E3288A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4904" y="5129081"/>
            <a:ext cx="393022" cy="3930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4F97C91-69B8-5022-67FE-C48B96F67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5941" y="2311166"/>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a:extLst>
              <a:ext uri="{FF2B5EF4-FFF2-40B4-BE49-F238E27FC236}">
                <a16:creationId xmlns:a16="http://schemas.microsoft.com/office/drawing/2014/main" id="{50321808-4BF8-406F-1F9A-9B360901D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516" y="2651509"/>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4DEDD3FE-BDD1-EA20-22FD-BF0360359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743" y="3938802"/>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a:extLst>
              <a:ext uri="{FF2B5EF4-FFF2-40B4-BE49-F238E27FC236}">
                <a16:creationId xmlns:a16="http://schemas.microsoft.com/office/drawing/2014/main" id="{63BB47C8-C377-B376-136F-159A22D46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394" y="4250495"/>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a:extLst>
              <a:ext uri="{FF2B5EF4-FFF2-40B4-BE49-F238E27FC236}">
                <a16:creationId xmlns:a16="http://schemas.microsoft.com/office/drawing/2014/main" id="{7A5A9E98-D15C-B362-FE76-8FCDAA6D9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743" y="6118102"/>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a:extLst>
              <a:ext uri="{FF2B5EF4-FFF2-40B4-BE49-F238E27FC236}">
                <a16:creationId xmlns:a16="http://schemas.microsoft.com/office/drawing/2014/main" id="{4D4DAAF3-05A2-C31A-CC06-BAAD3C3F7E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5469" y="1978169"/>
            <a:ext cx="270605" cy="268440"/>
          </a:xfrm>
          <a:prstGeom prst="rect">
            <a:avLst/>
          </a:prstGeom>
        </p:spPr>
      </p:pic>
      <p:pic>
        <p:nvPicPr>
          <p:cNvPr id="2" name="Picture 16">
            <a:extLst>
              <a:ext uri="{FF2B5EF4-FFF2-40B4-BE49-F238E27FC236}">
                <a16:creationId xmlns:a16="http://schemas.microsoft.com/office/drawing/2014/main" id="{3A0FAD75-935A-7EBE-B4A1-E6BE7FF17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883" y="5774736"/>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icrosoft Excel Logo - Télécharger PNG et vecteur">
            <a:extLst>
              <a:ext uri="{FF2B5EF4-FFF2-40B4-BE49-F238E27FC236}">
                <a16:creationId xmlns:a16="http://schemas.microsoft.com/office/drawing/2014/main" id="{E4802F6A-F59B-77BC-F728-16E287614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2668" y="4486702"/>
            <a:ext cx="393022" cy="3930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95819F6-13D2-84DA-1246-B5AF597BFE8D}"/>
              </a:ext>
            </a:extLst>
          </p:cNvPr>
          <p:cNvPicPr>
            <a:picLocks noChangeAspect="1"/>
          </p:cNvPicPr>
          <p:nvPr/>
        </p:nvPicPr>
        <p:blipFill>
          <a:blip r:embed="rId6"/>
          <a:stretch>
            <a:fillRect/>
          </a:stretch>
        </p:blipFill>
        <p:spPr>
          <a:xfrm>
            <a:off x="1402904" y="2054123"/>
            <a:ext cx="3222672" cy="4629605"/>
          </a:xfrm>
          <a:prstGeom prst="rect">
            <a:avLst/>
          </a:prstGeom>
        </p:spPr>
      </p:pic>
      <p:sp>
        <p:nvSpPr>
          <p:cNvPr id="4" name="TextBox 3">
            <a:extLst>
              <a:ext uri="{FF2B5EF4-FFF2-40B4-BE49-F238E27FC236}">
                <a16:creationId xmlns:a16="http://schemas.microsoft.com/office/drawing/2014/main" id="{4F5498DB-35FA-3B0D-BBEC-DD66FC6821F0}"/>
              </a:ext>
            </a:extLst>
          </p:cNvPr>
          <p:cNvSpPr txBox="1"/>
          <p:nvPr/>
        </p:nvSpPr>
        <p:spPr>
          <a:xfrm>
            <a:off x="608390" y="1047768"/>
            <a:ext cx="4403415" cy="1077218"/>
          </a:xfrm>
          <a:prstGeom prst="rect">
            <a:avLst/>
          </a:prstGeom>
          <a:noFill/>
        </p:spPr>
        <p:txBody>
          <a:bodyPr wrap="square" rtlCol="0">
            <a:spAutoFit/>
          </a:bodyPr>
          <a:lstStyle/>
          <a:p>
            <a:endParaRPr lang="en-US" sz="1600" b="1" noProof="0" dirty="0"/>
          </a:p>
          <a:p>
            <a:r>
              <a:rPr lang="en-US" sz="1600" b="1" noProof="0" dirty="0"/>
              <a:t>READ ME – </a:t>
            </a:r>
            <a:r>
              <a:rPr lang="en-US" sz="1600" b="1" noProof="0" dirty="0" err="1"/>
              <a:t>Optimisation</a:t>
            </a:r>
            <a:r>
              <a:rPr lang="en-US" sz="1600" b="1" noProof="0" dirty="0"/>
              <a:t> tool: </a:t>
            </a:r>
          </a:p>
          <a:p>
            <a:r>
              <a:rPr lang="en-US" sz="1600" b="1" noProof="0" dirty="0"/>
              <a:t>Guidance on process to optimize current portfolio of vaccines</a:t>
            </a:r>
          </a:p>
        </p:txBody>
      </p:sp>
      <p:pic>
        <p:nvPicPr>
          <p:cNvPr id="18" name="Picture 16">
            <a:extLst>
              <a:ext uri="{FF2B5EF4-FFF2-40B4-BE49-F238E27FC236}">
                <a16:creationId xmlns:a16="http://schemas.microsoft.com/office/drawing/2014/main" id="{9541813E-5572-5285-9BCA-04BB4DFAA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5200" y="3266825"/>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icrosoft Excel Logo - Télécharger PNG et vecteur">
            <a:extLst>
              <a:ext uri="{FF2B5EF4-FFF2-40B4-BE49-F238E27FC236}">
                <a16:creationId xmlns:a16="http://schemas.microsoft.com/office/drawing/2014/main" id="{E457BA07-5EE6-4DC4-BB8D-B3554F1A0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9086" y="3536356"/>
            <a:ext cx="393022" cy="39302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32D49218-47D9-0F40-8E74-2739E8D08440}"/>
              </a:ext>
            </a:extLst>
          </p:cNvPr>
          <p:cNvSpPr/>
          <p:nvPr/>
        </p:nvSpPr>
        <p:spPr>
          <a:xfrm>
            <a:off x="7337751" y="6510472"/>
            <a:ext cx="4419686" cy="31169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i="1" dirty="0">
                <a:solidFill>
                  <a:schemeClr val="tx1">
                    <a:lumMod val="75000"/>
                  </a:schemeClr>
                </a:solidFill>
              </a:rPr>
              <a:t>Documents in </a:t>
            </a:r>
            <a:r>
              <a:rPr lang="fr-CH" sz="1100" i="1" dirty="0" err="1">
                <a:solidFill>
                  <a:schemeClr val="tx1">
                    <a:lumMod val="75000"/>
                  </a:schemeClr>
                </a:solidFill>
              </a:rPr>
              <a:t>italic</a:t>
            </a:r>
            <a:r>
              <a:rPr lang="fr-CH" sz="1100" i="1" dirty="0">
                <a:solidFill>
                  <a:schemeClr val="tx1">
                    <a:lumMod val="75000"/>
                  </a:schemeClr>
                </a:solidFill>
              </a:rPr>
              <a:t> are in </a:t>
            </a:r>
            <a:r>
              <a:rPr lang="fr-CH" sz="1100" i="1" dirty="0" err="1">
                <a:solidFill>
                  <a:schemeClr val="tx1">
                    <a:lumMod val="75000"/>
                  </a:schemeClr>
                </a:solidFill>
              </a:rPr>
              <a:t>development</a:t>
            </a:r>
            <a:r>
              <a:rPr lang="fr-CH" sz="1100" i="1" dirty="0">
                <a:solidFill>
                  <a:schemeClr val="tx1">
                    <a:lumMod val="75000"/>
                  </a:schemeClr>
                </a:solidFill>
              </a:rPr>
              <a:t> and </a:t>
            </a:r>
            <a:r>
              <a:rPr lang="fr-CH" sz="1100" i="1" dirty="0" err="1">
                <a:solidFill>
                  <a:schemeClr val="tx1">
                    <a:lumMod val="75000"/>
                  </a:schemeClr>
                </a:solidFill>
              </a:rPr>
              <a:t>will</a:t>
            </a:r>
            <a:r>
              <a:rPr lang="fr-CH" sz="1100" i="1" dirty="0">
                <a:solidFill>
                  <a:schemeClr val="tx1">
                    <a:lumMod val="75000"/>
                  </a:schemeClr>
                </a:solidFill>
              </a:rPr>
              <a:t> be </a:t>
            </a:r>
            <a:r>
              <a:rPr lang="fr-CH" sz="1100" i="1" dirty="0" err="1">
                <a:solidFill>
                  <a:schemeClr val="tx1">
                    <a:lumMod val="75000"/>
                  </a:schemeClr>
                </a:solidFill>
              </a:rPr>
              <a:t>available</a:t>
            </a:r>
            <a:r>
              <a:rPr lang="fr-CH" sz="1100" i="1" dirty="0">
                <a:solidFill>
                  <a:schemeClr val="tx1">
                    <a:lumMod val="75000"/>
                  </a:schemeClr>
                </a:solidFill>
              </a:rPr>
              <a:t> in Q2 2026</a:t>
            </a:r>
            <a:endParaRPr lang="en-US" sz="1100" i="1" dirty="0">
              <a:solidFill>
                <a:schemeClr val="tx1">
                  <a:lumMod val="75000"/>
                </a:schemeClr>
              </a:solidFill>
            </a:endParaRPr>
          </a:p>
        </p:txBody>
      </p:sp>
      <p:pic>
        <p:nvPicPr>
          <p:cNvPr id="23" name="Picture 2" descr="Microsoft Excel Logo - Télécharger PNG et vecteur">
            <a:extLst>
              <a:ext uri="{FF2B5EF4-FFF2-40B4-BE49-F238E27FC236}">
                <a16:creationId xmlns:a16="http://schemas.microsoft.com/office/drawing/2014/main" id="{DE7FA911-DFF9-B7A3-6503-0973F9079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1696" y="2900032"/>
            <a:ext cx="393022" cy="39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6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21054-00C0-7CEF-74ED-60BC99485090}"/>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80417390-54DD-D89F-5FE9-B3B4D6C1960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796EC4B5-26F8-B28E-4616-92597BF7D112}"/>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The output should be a list of preferred options for each optimization question, backed by strong evidence for each option</a:t>
            </a:r>
            <a:endParaRPr lang="en-US" sz="2400" kern="0" noProof="0" dirty="0">
              <a:solidFill>
                <a:srgbClr val="0F5D61"/>
              </a:solidFill>
              <a:highlight>
                <a:srgbClr val="FFFF00"/>
              </a:highlight>
              <a:latin typeface="Lato" panose="020F0502020204030203" pitchFamily="34" charset="0"/>
              <a:cs typeface="Times New Roman" panose="02020603050405020304" pitchFamily="18" charset="0"/>
              <a:sym typeface="Lato"/>
            </a:endParaRPr>
          </a:p>
          <a:p>
            <a:pPr>
              <a:buClr>
                <a:srgbClr val="000000"/>
              </a:buClr>
              <a:defRPr/>
            </a:pP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2" name="Rectangle: Single Corner Rounded 1">
            <a:extLst>
              <a:ext uri="{FF2B5EF4-FFF2-40B4-BE49-F238E27FC236}">
                <a16:creationId xmlns:a16="http://schemas.microsoft.com/office/drawing/2014/main" id="{C6E3504E-4F37-E20D-8689-3C87C2DB84E9}"/>
              </a:ext>
            </a:extLst>
          </p:cNvPr>
          <p:cNvSpPr/>
          <p:nvPr/>
        </p:nvSpPr>
        <p:spPr>
          <a:xfrm>
            <a:off x="5904688" y="1352145"/>
            <a:ext cx="5362957" cy="535021"/>
          </a:xfrm>
          <a:prstGeom prst="round1Rect">
            <a:avLst/>
          </a:prstGeom>
          <a:solidFill>
            <a:srgbClr val="F7D56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Evidence supporting decision</a:t>
            </a:r>
          </a:p>
        </p:txBody>
      </p:sp>
      <p:sp>
        <p:nvSpPr>
          <p:cNvPr id="3" name="Rectangle: Single Corner Rounded 2">
            <a:extLst>
              <a:ext uri="{FF2B5EF4-FFF2-40B4-BE49-F238E27FC236}">
                <a16:creationId xmlns:a16="http://schemas.microsoft.com/office/drawing/2014/main" id="{3EC5C949-8231-252D-69CC-B6202F84B4BD}"/>
              </a:ext>
            </a:extLst>
          </p:cNvPr>
          <p:cNvSpPr/>
          <p:nvPr/>
        </p:nvSpPr>
        <p:spPr>
          <a:xfrm>
            <a:off x="778212" y="1352145"/>
            <a:ext cx="5262664" cy="535021"/>
          </a:xfrm>
          <a:prstGeom prst="round1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Main outputs of the process</a:t>
            </a:r>
          </a:p>
        </p:txBody>
      </p:sp>
      <p:sp>
        <p:nvSpPr>
          <p:cNvPr id="4" name="Rectangle 3">
            <a:extLst>
              <a:ext uri="{FF2B5EF4-FFF2-40B4-BE49-F238E27FC236}">
                <a16:creationId xmlns:a16="http://schemas.microsoft.com/office/drawing/2014/main" id="{5CA15AC5-2493-8B85-2A04-118A92289C16}"/>
              </a:ext>
            </a:extLst>
          </p:cNvPr>
          <p:cNvSpPr/>
          <p:nvPr/>
        </p:nvSpPr>
        <p:spPr>
          <a:xfrm>
            <a:off x="804265" y="1887166"/>
            <a:ext cx="5210558" cy="21887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spcBef>
                <a:spcPts val="300"/>
              </a:spcBef>
              <a:buFont typeface="Arial" panose="020B0604020202020204" pitchFamily="34" charset="0"/>
              <a:buChar char="•"/>
            </a:pPr>
            <a:r>
              <a:rPr lang="en-US" sz="1400" b="1" noProof="0" dirty="0">
                <a:solidFill>
                  <a:schemeClr val="tx1">
                    <a:lumMod val="50000"/>
                  </a:schemeClr>
                </a:solidFill>
              </a:rPr>
              <a:t>Consolidated list of optimization questions </a:t>
            </a:r>
            <a:r>
              <a:rPr lang="en-US" sz="1400" noProof="0" dirty="0">
                <a:solidFill>
                  <a:schemeClr val="tx1">
                    <a:lumMod val="50000"/>
                  </a:schemeClr>
                </a:solidFill>
              </a:rPr>
              <a:t>that were considered for each vaccine already in the portfolio</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Prioritized ranking of options </a:t>
            </a:r>
            <a:r>
              <a:rPr lang="en-US" sz="1400" noProof="0" dirty="0">
                <a:solidFill>
                  <a:schemeClr val="tx1">
                    <a:lumMod val="50000"/>
                  </a:schemeClr>
                </a:solidFill>
              </a:rPr>
              <a:t>for each question</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Feasibility assessment </a:t>
            </a:r>
            <a:r>
              <a:rPr lang="en-US" sz="1400" noProof="0" dirty="0">
                <a:solidFill>
                  <a:schemeClr val="tx1">
                    <a:lumMod val="50000"/>
                  </a:schemeClr>
                </a:solidFill>
              </a:rPr>
              <a:t>of potential switches/changes: distinguishing between high-impact, immediately implementable changes and those requiring further monitoring, resources, or evidence</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Proposed sequence </a:t>
            </a:r>
            <a:r>
              <a:rPr lang="en-US" sz="1400" noProof="0" dirty="0">
                <a:solidFill>
                  <a:schemeClr val="tx1">
                    <a:lumMod val="50000"/>
                  </a:schemeClr>
                </a:solidFill>
              </a:rPr>
              <a:t>(and potential timing) of changes to be implemented to inform strategic documents</a:t>
            </a:r>
            <a:r>
              <a:rPr lang="en-US" sz="1400" baseline="30000" noProof="0" dirty="0">
                <a:solidFill>
                  <a:schemeClr val="tx1">
                    <a:lumMod val="50000"/>
                  </a:schemeClr>
                </a:solidFill>
              </a:rPr>
              <a:t>1</a:t>
            </a:r>
            <a:endParaRPr lang="en-US" sz="1400" noProof="0" dirty="0">
              <a:solidFill>
                <a:schemeClr val="tx1">
                  <a:lumMod val="50000"/>
                </a:schemeClr>
              </a:solidFill>
            </a:endParaRPr>
          </a:p>
        </p:txBody>
      </p:sp>
      <p:sp>
        <p:nvSpPr>
          <p:cNvPr id="5" name="Rectangle 4">
            <a:extLst>
              <a:ext uri="{FF2B5EF4-FFF2-40B4-BE49-F238E27FC236}">
                <a16:creationId xmlns:a16="http://schemas.microsoft.com/office/drawing/2014/main" id="{BA6E3AA9-DC2F-9D84-5D1D-2AF139A5200D}"/>
              </a:ext>
            </a:extLst>
          </p:cNvPr>
          <p:cNvSpPr/>
          <p:nvPr/>
        </p:nvSpPr>
        <p:spPr>
          <a:xfrm>
            <a:off x="6057088" y="1887166"/>
            <a:ext cx="5210558" cy="21887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spcBef>
                <a:spcPts val="300"/>
              </a:spcBef>
              <a:buFont typeface="Arial" panose="020B0604020202020204" pitchFamily="34" charset="0"/>
              <a:buChar char="•"/>
            </a:pPr>
            <a:r>
              <a:rPr lang="en-US" sz="1400" b="1" noProof="0" dirty="0">
                <a:solidFill>
                  <a:schemeClr val="tx1">
                    <a:lumMod val="50000"/>
                  </a:schemeClr>
                </a:solidFill>
              </a:rPr>
              <a:t>List of criteria </a:t>
            </a:r>
            <a:r>
              <a:rPr lang="en-US" sz="1400" noProof="0" dirty="0">
                <a:solidFill>
                  <a:schemeClr val="tx1">
                    <a:lumMod val="50000"/>
                  </a:schemeClr>
                </a:solidFill>
              </a:rPr>
              <a:t>selected for each optimization question (e.g. market availability, cost of each option), with their relative weight</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Evidence for each criteria </a:t>
            </a:r>
            <a:r>
              <a:rPr lang="en-US" sz="1400" noProof="0" dirty="0">
                <a:solidFill>
                  <a:schemeClr val="tx1">
                    <a:lumMod val="50000"/>
                  </a:schemeClr>
                </a:solidFill>
              </a:rPr>
              <a:t>X option matrix element </a:t>
            </a:r>
          </a:p>
          <a:p>
            <a:pPr marL="628650" lvl="1" indent="-171450">
              <a:spcBef>
                <a:spcPts val="300"/>
              </a:spcBef>
              <a:buFont typeface="Arial" panose="020B0604020202020204" pitchFamily="34" charset="0"/>
              <a:buChar char="•"/>
            </a:pPr>
            <a:r>
              <a:rPr lang="en-US" sz="1400" b="1" i="1" noProof="0" dirty="0">
                <a:solidFill>
                  <a:srgbClr val="C09200"/>
                </a:solidFill>
              </a:rPr>
              <a:t>When relevant, financial and budget impact analysis</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Summarized statement </a:t>
            </a:r>
            <a:r>
              <a:rPr lang="en-US" sz="1400" noProof="0" dirty="0">
                <a:solidFill>
                  <a:schemeClr val="tx1">
                    <a:lumMod val="50000"/>
                  </a:schemeClr>
                </a:solidFill>
              </a:rPr>
              <a:t>for each option, highlighting benefits and requirement of each ranked option</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Option ranking voting results </a:t>
            </a:r>
            <a:r>
              <a:rPr lang="en-US" sz="1400" noProof="0" dirty="0">
                <a:solidFill>
                  <a:schemeClr val="tx1">
                    <a:lumMod val="50000"/>
                  </a:schemeClr>
                </a:solidFill>
              </a:rPr>
              <a:t>for each criteria, and overall computed option scores/rank</a:t>
            </a:r>
          </a:p>
        </p:txBody>
      </p:sp>
      <p:sp>
        <p:nvSpPr>
          <p:cNvPr id="6" name="Rectangle 5">
            <a:extLst>
              <a:ext uri="{FF2B5EF4-FFF2-40B4-BE49-F238E27FC236}">
                <a16:creationId xmlns:a16="http://schemas.microsoft.com/office/drawing/2014/main" id="{F7DF6936-02CF-0F04-FA47-A44F6F3D5C25}"/>
              </a:ext>
            </a:extLst>
          </p:cNvPr>
          <p:cNvSpPr/>
          <p:nvPr/>
        </p:nvSpPr>
        <p:spPr>
          <a:xfrm>
            <a:off x="804265" y="4152412"/>
            <a:ext cx="5210558" cy="2188722"/>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CA5B22C6-06C1-C795-3F3F-B943A5F6F769}"/>
              </a:ext>
            </a:extLst>
          </p:cNvPr>
          <p:cNvSpPr/>
          <p:nvPr/>
        </p:nvSpPr>
        <p:spPr>
          <a:xfrm>
            <a:off x="6096000" y="4152412"/>
            <a:ext cx="5171645" cy="2188722"/>
          </a:xfrm>
          <a:prstGeom prst="rect">
            <a:avLst/>
          </a:prstGeom>
          <a:solidFill>
            <a:schemeClr val="bg1">
              <a:lumMod val="95000"/>
            </a:schemeClr>
          </a:solidFill>
          <a:ln>
            <a:solidFill>
              <a:srgbClr val="F7D5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100" b="1" u="sng" noProof="0" dirty="0">
                <a:solidFill>
                  <a:schemeClr val="tx1">
                    <a:lumMod val="50000"/>
                  </a:schemeClr>
                </a:solidFill>
              </a:rPr>
              <a:t>Example of a summarized statement for Q1, Option1:</a:t>
            </a:r>
          </a:p>
          <a:p>
            <a:pPr marL="285750" indent="-285750">
              <a:buFont typeface="Arial" panose="020B0604020202020204" pitchFamily="34" charset="0"/>
              <a:buChar char="•"/>
            </a:pPr>
            <a:r>
              <a:rPr lang="en-US" sz="1100" noProof="0" dirty="0">
                <a:solidFill>
                  <a:schemeClr val="tx1">
                    <a:lumMod val="50000"/>
                  </a:schemeClr>
                </a:solidFill>
              </a:rPr>
              <a:t>“Recent studies confirm that </a:t>
            </a:r>
            <a:r>
              <a:rPr lang="en-US" sz="1100" noProof="0" dirty="0" err="1">
                <a:solidFill>
                  <a:schemeClr val="tx1">
                    <a:lumMod val="50000"/>
                  </a:schemeClr>
                </a:solidFill>
              </a:rPr>
              <a:t>Pneumosil</a:t>
            </a:r>
            <a:r>
              <a:rPr lang="en-US" sz="1100" noProof="0" dirty="0">
                <a:solidFill>
                  <a:schemeClr val="tx1">
                    <a:lumMod val="50000"/>
                  </a:schemeClr>
                </a:solidFill>
              </a:rPr>
              <a:t> 10 (5-dose) achieves ~65% efficacy (95% CI: 55–75%) against invasive pneumococcal disease, comparable to PCV13 in similar settings. At ~USD 2 per dose, switching would lower the total vaccine program cost by nearly 40% compared to PCV13. The 5-dose vial format reduces cold chain volume by 30%, easing storage and transport bottlenecks. Observed wastage rates remain below 5% even in low-session sites. With proven immunogenicity across the 10 targeted serotypes (prevalent in [Country X]), Pneumosil-5 is a cost-saving, high-performance option for sustainable immunization.”</a:t>
            </a:r>
          </a:p>
        </p:txBody>
      </p:sp>
      <p:sp>
        <p:nvSpPr>
          <p:cNvPr id="9" name="TextBox 8">
            <a:extLst>
              <a:ext uri="{FF2B5EF4-FFF2-40B4-BE49-F238E27FC236}">
                <a16:creationId xmlns:a16="http://schemas.microsoft.com/office/drawing/2014/main" id="{990B78B1-CCEB-00F4-1936-A5D2EAA67954}"/>
              </a:ext>
            </a:extLst>
          </p:cNvPr>
          <p:cNvSpPr txBox="1"/>
          <p:nvPr/>
        </p:nvSpPr>
        <p:spPr>
          <a:xfrm rot="16200000">
            <a:off x="-124867" y="5098079"/>
            <a:ext cx="1343077" cy="307777"/>
          </a:xfrm>
          <a:prstGeom prst="rect">
            <a:avLst/>
          </a:prstGeom>
          <a:noFill/>
        </p:spPr>
        <p:txBody>
          <a:bodyPr wrap="square" rtlCol="0">
            <a:spAutoFit/>
          </a:bodyPr>
          <a:lstStyle/>
          <a:p>
            <a:pPr algn="ctr"/>
            <a:r>
              <a:rPr lang="en-US" sz="1400" b="1" noProof="0" dirty="0">
                <a:solidFill>
                  <a:schemeClr val="tx1">
                    <a:lumMod val="50000"/>
                  </a:schemeClr>
                </a:solidFill>
              </a:rPr>
              <a:t>Examples</a:t>
            </a:r>
          </a:p>
        </p:txBody>
      </p:sp>
      <p:sp>
        <p:nvSpPr>
          <p:cNvPr id="10" name="Rectangle 9">
            <a:extLst>
              <a:ext uri="{FF2B5EF4-FFF2-40B4-BE49-F238E27FC236}">
                <a16:creationId xmlns:a16="http://schemas.microsoft.com/office/drawing/2014/main" id="{FEAC576F-A175-EB47-0D5D-4B121A3E1BCC}"/>
              </a:ext>
            </a:extLst>
          </p:cNvPr>
          <p:cNvSpPr/>
          <p:nvPr/>
        </p:nvSpPr>
        <p:spPr>
          <a:xfrm>
            <a:off x="1001949" y="4319287"/>
            <a:ext cx="2217906" cy="26114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dirty="0">
                <a:solidFill>
                  <a:schemeClr val="tx1">
                    <a:lumMod val="50000"/>
                  </a:schemeClr>
                </a:solidFill>
              </a:rPr>
              <a:t>Q1: Change PCV product</a:t>
            </a:r>
          </a:p>
        </p:txBody>
      </p:sp>
      <p:sp>
        <p:nvSpPr>
          <p:cNvPr id="11" name="Rectangle 10">
            <a:extLst>
              <a:ext uri="{FF2B5EF4-FFF2-40B4-BE49-F238E27FC236}">
                <a16:creationId xmlns:a16="http://schemas.microsoft.com/office/drawing/2014/main" id="{B4BCC782-55EF-3762-08CF-24257FE7F45A}"/>
              </a:ext>
            </a:extLst>
          </p:cNvPr>
          <p:cNvSpPr/>
          <p:nvPr/>
        </p:nvSpPr>
        <p:spPr>
          <a:xfrm>
            <a:off x="3508386" y="4319287"/>
            <a:ext cx="2217906" cy="26114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1400" b="1" noProof="0" dirty="0">
                <a:solidFill>
                  <a:schemeClr val="tx1">
                    <a:lumMod val="50000"/>
                  </a:schemeClr>
                </a:solidFill>
              </a:rPr>
              <a:t>Q2: Change RVV schedule</a:t>
            </a:r>
          </a:p>
        </p:txBody>
      </p:sp>
      <p:sp>
        <p:nvSpPr>
          <p:cNvPr id="12" name="Rectangle 11">
            <a:extLst>
              <a:ext uri="{FF2B5EF4-FFF2-40B4-BE49-F238E27FC236}">
                <a16:creationId xmlns:a16="http://schemas.microsoft.com/office/drawing/2014/main" id="{E640DD41-729A-9921-7A87-28B0792FDADC}"/>
              </a:ext>
            </a:extLst>
          </p:cNvPr>
          <p:cNvSpPr/>
          <p:nvPr/>
        </p:nvSpPr>
        <p:spPr>
          <a:xfrm>
            <a:off x="1001949" y="4794439"/>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Pneumosil10, 5-dose</a:t>
            </a:r>
          </a:p>
        </p:txBody>
      </p:sp>
      <p:sp>
        <p:nvSpPr>
          <p:cNvPr id="14" name="Rectangle 13">
            <a:extLst>
              <a:ext uri="{FF2B5EF4-FFF2-40B4-BE49-F238E27FC236}">
                <a16:creationId xmlns:a16="http://schemas.microsoft.com/office/drawing/2014/main" id="{310F3C67-522D-624A-13BD-D49ADEC8A2E4}"/>
              </a:ext>
            </a:extLst>
          </p:cNvPr>
          <p:cNvSpPr/>
          <p:nvPr/>
        </p:nvSpPr>
        <p:spPr>
          <a:xfrm>
            <a:off x="1001949" y="5347411"/>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Prevenar 13, 4-dose</a:t>
            </a:r>
          </a:p>
        </p:txBody>
      </p:sp>
      <p:sp>
        <p:nvSpPr>
          <p:cNvPr id="15" name="TextBox 14">
            <a:extLst>
              <a:ext uri="{FF2B5EF4-FFF2-40B4-BE49-F238E27FC236}">
                <a16:creationId xmlns:a16="http://schemas.microsoft.com/office/drawing/2014/main" id="{1309EF8F-C84F-453A-6CD5-35887F60228C}"/>
              </a:ext>
            </a:extLst>
          </p:cNvPr>
          <p:cNvSpPr txBox="1"/>
          <p:nvPr/>
        </p:nvSpPr>
        <p:spPr>
          <a:xfrm>
            <a:off x="1001948" y="4580429"/>
            <a:ext cx="2315183" cy="261610"/>
          </a:xfrm>
          <a:prstGeom prst="rect">
            <a:avLst/>
          </a:prstGeom>
          <a:noFill/>
        </p:spPr>
        <p:txBody>
          <a:bodyPr wrap="square" rtlCol="0">
            <a:spAutoFit/>
          </a:bodyPr>
          <a:lstStyle/>
          <a:p>
            <a:r>
              <a:rPr lang="en-US" sz="1050" i="1" noProof="0" dirty="0"/>
              <a:t>Preferred option #1</a:t>
            </a:r>
          </a:p>
        </p:txBody>
      </p:sp>
      <p:sp>
        <p:nvSpPr>
          <p:cNvPr id="16" name="TextBox 15">
            <a:extLst>
              <a:ext uri="{FF2B5EF4-FFF2-40B4-BE49-F238E27FC236}">
                <a16:creationId xmlns:a16="http://schemas.microsoft.com/office/drawing/2014/main" id="{27C143B3-2513-39D5-A21A-ACFC199689C9}"/>
              </a:ext>
            </a:extLst>
          </p:cNvPr>
          <p:cNvSpPr txBox="1"/>
          <p:nvPr/>
        </p:nvSpPr>
        <p:spPr>
          <a:xfrm>
            <a:off x="1001948" y="5113997"/>
            <a:ext cx="2315183" cy="261610"/>
          </a:xfrm>
          <a:prstGeom prst="rect">
            <a:avLst/>
          </a:prstGeom>
          <a:noFill/>
        </p:spPr>
        <p:txBody>
          <a:bodyPr wrap="square" rtlCol="0">
            <a:spAutoFit/>
          </a:bodyPr>
          <a:lstStyle/>
          <a:p>
            <a:r>
              <a:rPr lang="en-US" sz="1050" i="1" noProof="0" dirty="0"/>
              <a:t>Preferred option #2</a:t>
            </a:r>
          </a:p>
        </p:txBody>
      </p:sp>
      <p:sp>
        <p:nvSpPr>
          <p:cNvPr id="17" name="Rectangle 16">
            <a:extLst>
              <a:ext uri="{FF2B5EF4-FFF2-40B4-BE49-F238E27FC236}">
                <a16:creationId xmlns:a16="http://schemas.microsoft.com/office/drawing/2014/main" id="{75568AE5-C8C0-FF74-659E-5B9415551794}"/>
              </a:ext>
            </a:extLst>
          </p:cNvPr>
          <p:cNvSpPr/>
          <p:nvPr/>
        </p:nvSpPr>
        <p:spPr>
          <a:xfrm>
            <a:off x="1001949" y="5961305"/>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Pneumosil10, 1-dose</a:t>
            </a:r>
          </a:p>
        </p:txBody>
      </p:sp>
      <p:sp>
        <p:nvSpPr>
          <p:cNvPr id="18" name="TextBox 17">
            <a:extLst>
              <a:ext uri="{FF2B5EF4-FFF2-40B4-BE49-F238E27FC236}">
                <a16:creationId xmlns:a16="http://schemas.microsoft.com/office/drawing/2014/main" id="{16B0FFC3-EEBC-2F05-247E-4DFF0EAEC70B}"/>
              </a:ext>
            </a:extLst>
          </p:cNvPr>
          <p:cNvSpPr txBox="1"/>
          <p:nvPr/>
        </p:nvSpPr>
        <p:spPr>
          <a:xfrm>
            <a:off x="1001948" y="5727891"/>
            <a:ext cx="2315183" cy="261610"/>
          </a:xfrm>
          <a:prstGeom prst="rect">
            <a:avLst/>
          </a:prstGeom>
          <a:noFill/>
        </p:spPr>
        <p:txBody>
          <a:bodyPr wrap="square" rtlCol="0">
            <a:spAutoFit/>
          </a:bodyPr>
          <a:lstStyle/>
          <a:p>
            <a:r>
              <a:rPr lang="en-US" sz="1050" i="1" noProof="0" dirty="0"/>
              <a:t>Preferred option #3</a:t>
            </a:r>
          </a:p>
        </p:txBody>
      </p:sp>
      <p:sp>
        <p:nvSpPr>
          <p:cNvPr id="19" name="Rectangle 18">
            <a:extLst>
              <a:ext uri="{FF2B5EF4-FFF2-40B4-BE49-F238E27FC236}">
                <a16:creationId xmlns:a16="http://schemas.microsoft.com/office/drawing/2014/main" id="{5D2ECBBE-285D-5F04-01D6-6832E08367A1}"/>
              </a:ext>
            </a:extLst>
          </p:cNvPr>
          <p:cNvSpPr/>
          <p:nvPr/>
        </p:nvSpPr>
        <p:spPr>
          <a:xfrm>
            <a:off x="3514815" y="4794439"/>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2 doses (1+1)</a:t>
            </a:r>
          </a:p>
        </p:txBody>
      </p:sp>
      <p:sp>
        <p:nvSpPr>
          <p:cNvPr id="20" name="Rectangle 19">
            <a:extLst>
              <a:ext uri="{FF2B5EF4-FFF2-40B4-BE49-F238E27FC236}">
                <a16:creationId xmlns:a16="http://schemas.microsoft.com/office/drawing/2014/main" id="{6FF2A8CF-EB25-DEA1-1491-8EB8101AF2F0}"/>
              </a:ext>
            </a:extLst>
          </p:cNvPr>
          <p:cNvSpPr/>
          <p:nvPr/>
        </p:nvSpPr>
        <p:spPr>
          <a:xfrm>
            <a:off x="3514815" y="5347411"/>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2 doses (2+0)</a:t>
            </a:r>
          </a:p>
        </p:txBody>
      </p:sp>
      <p:sp>
        <p:nvSpPr>
          <p:cNvPr id="21" name="TextBox 20">
            <a:extLst>
              <a:ext uri="{FF2B5EF4-FFF2-40B4-BE49-F238E27FC236}">
                <a16:creationId xmlns:a16="http://schemas.microsoft.com/office/drawing/2014/main" id="{E9DDC2E8-BEF6-876C-234B-D4C058EEB545}"/>
              </a:ext>
            </a:extLst>
          </p:cNvPr>
          <p:cNvSpPr txBox="1"/>
          <p:nvPr/>
        </p:nvSpPr>
        <p:spPr>
          <a:xfrm>
            <a:off x="3514814" y="4580429"/>
            <a:ext cx="2315183" cy="261610"/>
          </a:xfrm>
          <a:prstGeom prst="rect">
            <a:avLst/>
          </a:prstGeom>
          <a:noFill/>
        </p:spPr>
        <p:txBody>
          <a:bodyPr wrap="square" rtlCol="0">
            <a:spAutoFit/>
          </a:bodyPr>
          <a:lstStyle/>
          <a:p>
            <a:r>
              <a:rPr lang="en-US" sz="1050" i="1" noProof="0" dirty="0"/>
              <a:t>Preferred option #1</a:t>
            </a:r>
          </a:p>
        </p:txBody>
      </p:sp>
      <p:sp>
        <p:nvSpPr>
          <p:cNvPr id="22" name="TextBox 21">
            <a:extLst>
              <a:ext uri="{FF2B5EF4-FFF2-40B4-BE49-F238E27FC236}">
                <a16:creationId xmlns:a16="http://schemas.microsoft.com/office/drawing/2014/main" id="{63963F79-0E9A-787C-4BC5-F7776000C96C}"/>
              </a:ext>
            </a:extLst>
          </p:cNvPr>
          <p:cNvSpPr txBox="1"/>
          <p:nvPr/>
        </p:nvSpPr>
        <p:spPr>
          <a:xfrm>
            <a:off x="3514814" y="5113997"/>
            <a:ext cx="2315183" cy="261610"/>
          </a:xfrm>
          <a:prstGeom prst="rect">
            <a:avLst/>
          </a:prstGeom>
          <a:noFill/>
        </p:spPr>
        <p:txBody>
          <a:bodyPr wrap="square" rtlCol="0">
            <a:spAutoFit/>
          </a:bodyPr>
          <a:lstStyle/>
          <a:p>
            <a:r>
              <a:rPr lang="en-US" sz="1050" i="1" noProof="0" dirty="0"/>
              <a:t>Preferred option #2</a:t>
            </a:r>
          </a:p>
        </p:txBody>
      </p:sp>
      <p:pic>
        <p:nvPicPr>
          <p:cNvPr id="23" name="Graphic 22" descr="Bar chart with solid fill">
            <a:extLst>
              <a:ext uri="{FF2B5EF4-FFF2-40B4-BE49-F238E27FC236}">
                <a16:creationId xmlns:a16="http://schemas.microsoft.com/office/drawing/2014/main" id="{F9199399-F4E5-2993-729D-42A917EBD8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2504" y="1380178"/>
            <a:ext cx="469232" cy="469232"/>
          </a:xfrm>
          <a:prstGeom prst="rect">
            <a:avLst/>
          </a:prstGeom>
        </p:spPr>
      </p:pic>
      <p:pic>
        <p:nvPicPr>
          <p:cNvPr id="24" name="Graphic 23" descr="Excellent with solid fill">
            <a:extLst>
              <a:ext uri="{FF2B5EF4-FFF2-40B4-BE49-F238E27FC236}">
                <a16:creationId xmlns:a16="http://schemas.microsoft.com/office/drawing/2014/main" id="{723EF93C-C590-7C84-A506-02225CF231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9085" y="1378090"/>
            <a:ext cx="469232" cy="469232"/>
          </a:xfrm>
          <a:prstGeom prst="rect">
            <a:avLst/>
          </a:prstGeom>
        </p:spPr>
      </p:pic>
      <p:sp>
        <p:nvSpPr>
          <p:cNvPr id="25" name="TextBox 24">
            <a:extLst>
              <a:ext uri="{FF2B5EF4-FFF2-40B4-BE49-F238E27FC236}">
                <a16:creationId xmlns:a16="http://schemas.microsoft.com/office/drawing/2014/main" id="{00FE8EC4-C1FF-6AC5-9C85-14E63AE858DC}"/>
              </a:ext>
            </a:extLst>
          </p:cNvPr>
          <p:cNvSpPr txBox="1"/>
          <p:nvPr/>
        </p:nvSpPr>
        <p:spPr>
          <a:xfrm>
            <a:off x="472962" y="6498077"/>
            <a:ext cx="10794683" cy="276999"/>
          </a:xfrm>
          <a:prstGeom prst="rect">
            <a:avLst/>
          </a:prstGeom>
          <a:noFill/>
        </p:spPr>
        <p:txBody>
          <a:bodyPr wrap="square" rtlCol="0">
            <a:spAutoFit/>
          </a:bodyPr>
          <a:lstStyle/>
          <a:p>
            <a:r>
              <a:rPr lang="en-US" sz="1200" noProof="0" dirty="0"/>
              <a:t>1. If the country decides to work on both optimization and prioritization, the proposed sequenced will also include potential new vaccine introductions</a:t>
            </a:r>
          </a:p>
        </p:txBody>
      </p:sp>
      <p:sp>
        <p:nvSpPr>
          <p:cNvPr id="26" name="Slide Number Placeholder 5">
            <a:extLst>
              <a:ext uri="{FF2B5EF4-FFF2-40B4-BE49-F238E27FC236}">
                <a16:creationId xmlns:a16="http://schemas.microsoft.com/office/drawing/2014/main" id="{48FD0FFA-E012-03E1-98AB-BB5D03BBC34B}"/>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36</a:t>
            </a:fld>
            <a:endParaRPr lang="en-US" noProof="0" dirty="0">
              <a:latin typeface="+mj-lt"/>
            </a:endParaRPr>
          </a:p>
        </p:txBody>
      </p:sp>
    </p:spTree>
    <p:extLst>
      <p:ext uri="{BB962C8B-B14F-4D97-AF65-F5344CB8AC3E}">
        <p14:creationId xmlns:p14="http://schemas.microsoft.com/office/powerpoint/2010/main" val="51643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07B8-10F3-4DBE-952F-25302DA323C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03A98D0-761F-5866-B19B-CE573D2625FA}"/>
              </a:ext>
            </a:extLst>
          </p:cNvPr>
          <p:cNvSpPr/>
          <p:nvPr/>
        </p:nvSpPr>
        <p:spPr>
          <a:xfrm>
            <a:off x="671327" y="2060294"/>
            <a:ext cx="3738627" cy="435208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noProof="0" dirty="0">
                <a:solidFill>
                  <a:schemeClr val="tx1">
                    <a:lumMod val="50000"/>
                  </a:schemeClr>
                </a:solidFill>
              </a:rPr>
              <a:t>Context</a:t>
            </a:r>
          </a:p>
          <a:p>
            <a:pPr marL="285750" indent="-285750">
              <a:spcBef>
                <a:spcPts val="600"/>
              </a:spcBef>
              <a:buFont typeface="Arial" panose="020B0604020202020204" pitchFamily="34" charset="0"/>
              <a:buChar char="•"/>
            </a:pPr>
            <a:r>
              <a:rPr lang="en-US" sz="1400" noProof="0" dirty="0">
                <a:solidFill>
                  <a:schemeClr val="tx1">
                    <a:lumMod val="50000"/>
                  </a:schemeClr>
                </a:solidFill>
              </a:rPr>
              <a:t>South Africa introduced PCV7 in 2009 and PCV13 in 2011 in a 2+1 schedule</a:t>
            </a:r>
          </a:p>
          <a:p>
            <a:pPr marL="285750" indent="-285750">
              <a:spcBef>
                <a:spcPts val="600"/>
              </a:spcBef>
              <a:buFont typeface="Arial" panose="020B0604020202020204" pitchFamily="34" charset="0"/>
              <a:buChar char="•"/>
            </a:pPr>
            <a:r>
              <a:rPr lang="en-US" sz="1400" noProof="0" dirty="0">
                <a:solidFill>
                  <a:schemeClr val="tx1">
                    <a:lumMod val="50000"/>
                  </a:schemeClr>
                </a:solidFill>
              </a:rPr>
              <a:t>National surveillance shows highest IPD burden in infants and persistent circulation of a limited number of dominant serotypes, covered by both PCV13 and PCV10 formulations </a:t>
            </a:r>
          </a:p>
          <a:p>
            <a:pPr marL="285750" indent="-285750">
              <a:spcBef>
                <a:spcPts val="600"/>
              </a:spcBef>
              <a:buFont typeface="Arial" panose="020B0604020202020204" pitchFamily="34" charset="0"/>
              <a:buChar char="•"/>
            </a:pPr>
            <a:r>
              <a:rPr lang="en-US" sz="1400" noProof="0" dirty="0">
                <a:solidFill>
                  <a:schemeClr val="tx1">
                    <a:lumMod val="50000"/>
                  </a:schemeClr>
                </a:solidFill>
              </a:rPr>
              <a:t>The country entered a period of severe fiscal constraint following COVID-19, and was seeking funding to introduce Tdap in pregnancy and rubella</a:t>
            </a:r>
          </a:p>
          <a:p>
            <a:pPr marL="285750" indent="-285750">
              <a:spcBef>
                <a:spcPts val="600"/>
              </a:spcBef>
              <a:buFont typeface="Arial" panose="020B0604020202020204" pitchFamily="34" charset="0"/>
              <a:buChar char="•"/>
            </a:pPr>
            <a:r>
              <a:rPr lang="en-US" sz="1400" noProof="0" dirty="0">
                <a:solidFill>
                  <a:schemeClr val="tx1">
                    <a:lumMod val="50000"/>
                  </a:schemeClr>
                </a:solidFill>
              </a:rPr>
              <a:t>National tender for PCV was ending – three year budgeting cycle with National Treasury - and a new tender being discussed, hence NAGI advice sought by MoH/EPI</a:t>
            </a:r>
          </a:p>
        </p:txBody>
      </p:sp>
      <p:sp>
        <p:nvSpPr>
          <p:cNvPr id="11" name="Isosceles Triangle 10">
            <a:extLst>
              <a:ext uri="{FF2B5EF4-FFF2-40B4-BE49-F238E27FC236}">
                <a16:creationId xmlns:a16="http://schemas.microsoft.com/office/drawing/2014/main" id="{28398998-1EC7-7251-F28B-520846466DCE}"/>
              </a:ext>
            </a:extLst>
          </p:cNvPr>
          <p:cNvSpPr/>
          <p:nvPr/>
        </p:nvSpPr>
        <p:spPr>
          <a:xfrm rot="5400000">
            <a:off x="6169309" y="4109015"/>
            <a:ext cx="4352080" cy="254643"/>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Google Shape;427;p16">
            <a:extLst>
              <a:ext uri="{FF2B5EF4-FFF2-40B4-BE49-F238E27FC236}">
                <a16:creationId xmlns:a16="http://schemas.microsoft.com/office/drawing/2014/main" id="{57555C46-C2A2-FED5-E7B9-0458319CA52C}"/>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C77D677A-D804-C8DF-6C32-D547F93AC953}"/>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Examples such as </a:t>
            </a:r>
            <a:r>
              <a:rPr lang="en-US" sz="2400" kern="0" noProof="0" dirty="0">
                <a:solidFill>
                  <a:srgbClr val="0F5D61"/>
                </a:solidFill>
                <a:latin typeface="Lato" panose="020F0502020204030203" pitchFamily="34" charset="0"/>
                <a:cs typeface="Times New Roman" panose="02020603050405020304" pitchFamily="18" charset="0"/>
                <a:sym typeface="Lato"/>
              </a:rPr>
              <a:t>PCV 13 to PCV 10 </a:t>
            </a: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switch in South Africa highlight optimization in action</a:t>
            </a:r>
          </a:p>
        </p:txBody>
      </p:sp>
      <p:sp>
        <p:nvSpPr>
          <p:cNvPr id="2" name="Slide Number Placeholder 5">
            <a:extLst>
              <a:ext uri="{FF2B5EF4-FFF2-40B4-BE49-F238E27FC236}">
                <a16:creationId xmlns:a16="http://schemas.microsoft.com/office/drawing/2014/main" id="{148A2D7D-71F4-4013-B9B3-97C34166DF08}"/>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37</a:t>
            </a:fld>
            <a:endParaRPr lang="en-US" noProof="0" dirty="0">
              <a:latin typeface="+mj-lt"/>
            </a:endParaRPr>
          </a:p>
        </p:txBody>
      </p:sp>
      <p:sp>
        <p:nvSpPr>
          <p:cNvPr id="4" name="Rectangle 3">
            <a:extLst>
              <a:ext uri="{FF2B5EF4-FFF2-40B4-BE49-F238E27FC236}">
                <a16:creationId xmlns:a16="http://schemas.microsoft.com/office/drawing/2014/main" id="{31A596D7-B0A7-831F-B80E-008E7F420143}"/>
              </a:ext>
            </a:extLst>
          </p:cNvPr>
          <p:cNvSpPr/>
          <p:nvPr/>
        </p:nvSpPr>
        <p:spPr>
          <a:xfrm>
            <a:off x="671328" y="1248185"/>
            <a:ext cx="11192724" cy="648182"/>
          </a:xfrm>
          <a:prstGeom prst="rect">
            <a:avLst/>
          </a:prstGeom>
          <a:solidFill>
            <a:srgbClr val="FBE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noProof="0" dirty="0">
                <a:solidFill>
                  <a:schemeClr val="tx1">
                    <a:lumMod val="50000"/>
                  </a:schemeClr>
                </a:solidFill>
              </a:rPr>
              <a:t>Question: </a:t>
            </a:r>
            <a:r>
              <a:rPr lang="en-US" b="1" noProof="0" dirty="0">
                <a:solidFill>
                  <a:schemeClr val="tx1">
                    <a:lumMod val="50000"/>
                  </a:schemeClr>
                </a:solidFill>
              </a:rPr>
              <a:t>Can the country switch to a lower-cost PCV 10 vaccine from PCV13?</a:t>
            </a:r>
          </a:p>
        </p:txBody>
      </p:sp>
      <p:sp>
        <p:nvSpPr>
          <p:cNvPr id="5" name="Rectangle 4">
            <a:extLst>
              <a:ext uri="{FF2B5EF4-FFF2-40B4-BE49-F238E27FC236}">
                <a16:creationId xmlns:a16="http://schemas.microsoft.com/office/drawing/2014/main" id="{F62D3119-C0CD-D942-F2EE-C6D66C517648}"/>
              </a:ext>
            </a:extLst>
          </p:cNvPr>
          <p:cNvSpPr/>
          <p:nvPr/>
        </p:nvSpPr>
        <p:spPr>
          <a:xfrm>
            <a:off x="4710896" y="2060294"/>
            <a:ext cx="3854369" cy="43520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noProof="0" dirty="0">
                <a:solidFill>
                  <a:schemeClr val="tx1">
                    <a:lumMod val="50000"/>
                  </a:schemeClr>
                </a:solidFill>
              </a:rPr>
              <a:t>Process &amp; criteria</a:t>
            </a:r>
          </a:p>
          <a:p>
            <a:pPr>
              <a:spcBef>
                <a:spcPts val="600"/>
              </a:spcBef>
            </a:pPr>
            <a:r>
              <a:rPr lang="en-US" sz="1400" noProof="0" dirty="0">
                <a:solidFill>
                  <a:schemeClr val="tx1">
                    <a:lumMod val="50000"/>
                  </a:schemeClr>
                </a:solidFill>
              </a:rPr>
              <a:t>NAGI reviewed evidence data for PCV13 and PCV10</a:t>
            </a:r>
          </a:p>
          <a:p>
            <a:pPr>
              <a:spcBef>
                <a:spcPts val="600"/>
              </a:spcBef>
            </a:pPr>
            <a:r>
              <a:rPr lang="en-US" sz="1400" noProof="0" dirty="0">
                <a:solidFill>
                  <a:schemeClr val="tx1">
                    <a:lumMod val="50000"/>
                  </a:schemeClr>
                </a:solidFill>
              </a:rPr>
              <a:t>NAGI’s role was advisory on equivalence; the final selection was made by the Department of Health through the national tender process</a:t>
            </a:r>
          </a:p>
          <a:p>
            <a:pPr>
              <a:spcBef>
                <a:spcPts val="600"/>
              </a:spcBef>
            </a:pPr>
            <a:endParaRPr lang="en-US" sz="1400" noProof="0" dirty="0">
              <a:solidFill>
                <a:schemeClr val="tx1">
                  <a:lumMod val="50000"/>
                </a:schemeClr>
              </a:solidFill>
            </a:endParaRPr>
          </a:p>
          <a:p>
            <a:r>
              <a:rPr lang="en-US" sz="1400" noProof="0" dirty="0">
                <a:solidFill>
                  <a:schemeClr val="tx1">
                    <a:lumMod val="50000"/>
                  </a:schemeClr>
                </a:solidFill>
              </a:rPr>
              <a:t>Key criteria considered</a:t>
            </a:r>
          </a:p>
          <a:p>
            <a:pPr marL="285750" indent="-285750">
              <a:buFont typeface="Arial" panose="020B0604020202020204" pitchFamily="34" charset="0"/>
              <a:buChar char="•"/>
            </a:pPr>
            <a:r>
              <a:rPr lang="en-US" sz="1400" noProof="0" dirty="0">
                <a:solidFill>
                  <a:schemeClr val="tx1">
                    <a:lumMod val="50000"/>
                  </a:schemeClr>
                </a:solidFill>
              </a:rPr>
              <a:t>Coverage of serotypes currently prevalent in South Africa</a:t>
            </a:r>
          </a:p>
          <a:p>
            <a:pPr marL="285750" indent="-285750">
              <a:buFont typeface="Arial" panose="020B0604020202020204" pitchFamily="34" charset="0"/>
              <a:buChar char="•"/>
            </a:pPr>
            <a:r>
              <a:rPr lang="en-US" sz="1400" noProof="0" dirty="0">
                <a:solidFill>
                  <a:schemeClr val="tx1">
                    <a:lumMod val="50000"/>
                  </a:schemeClr>
                </a:solidFill>
              </a:rPr>
              <a:t>Effectiveness &amp; immunogenicity (comparable protection between PCV10 &amp; 13) </a:t>
            </a:r>
          </a:p>
          <a:p>
            <a:pPr marL="285750" indent="-285750">
              <a:buFont typeface="Arial" panose="020B0604020202020204" pitchFamily="34" charset="0"/>
              <a:buChar char="•"/>
            </a:pPr>
            <a:r>
              <a:rPr lang="en-US" sz="1400" noProof="0" dirty="0">
                <a:solidFill>
                  <a:schemeClr val="tx1">
                    <a:lumMod val="50000"/>
                  </a:schemeClr>
                </a:solidFill>
              </a:rPr>
              <a:t>Safety and co-administration</a:t>
            </a:r>
          </a:p>
          <a:p>
            <a:pPr marL="285750" indent="-285750">
              <a:buFont typeface="Arial" panose="020B0604020202020204" pitchFamily="34" charset="0"/>
              <a:buChar char="•"/>
            </a:pPr>
            <a:r>
              <a:rPr lang="en-US" sz="1400" noProof="0" dirty="0">
                <a:solidFill>
                  <a:schemeClr val="tx1">
                    <a:lumMod val="50000"/>
                  </a:schemeClr>
                </a:solidFill>
              </a:rPr>
              <a:t>Programmatic feasibility (schedule) </a:t>
            </a:r>
          </a:p>
          <a:p>
            <a:pPr marL="285750" indent="-285750">
              <a:buFont typeface="Arial" panose="020B0604020202020204" pitchFamily="34" charset="0"/>
              <a:buChar char="•"/>
            </a:pPr>
            <a:r>
              <a:rPr lang="en-US" sz="1400" noProof="0" dirty="0">
                <a:solidFill>
                  <a:schemeClr val="tx1">
                    <a:lumMod val="50000"/>
                  </a:schemeClr>
                </a:solidFill>
              </a:rPr>
              <a:t>Affordability &amp; opportunity cost</a:t>
            </a:r>
          </a:p>
        </p:txBody>
      </p:sp>
      <p:sp>
        <p:nvSpPr>
          <p:cNvPr id="6" name="Rectangle 5">
            <a:extLst>
              <a:ext uri="{FF2B5EF4-FFF2-40B4-BE49-F238E27FC236}">
                <a16:creationId xmlns:a16="http://schemas.microsoft.com/office/drawing/2014/main" id="{30899DBE-9EA9-4929-A143-B3B31C6AC748}"/>
              </a:ext>
            </a:extLst>
          </p:cNvPr>
          <p:cNvSpPr/>
          <p:nvPr/>
        </p:nvSpPr>
        <p:spPr>
          <a:xfrm>
            <a:off x="8565265" y="2060294"/>
            <a:ext cx="3270067" cy="435208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noProof="0" dirty="0">
                <a:solidFill>
                  <a:schemeClr val="tx1">
                    <a:lumMod val="50000"/>
                  </a:schemeClr>
                </a:solidFill>
              </a:rPr>
              <a:t>Results</a:t>
            </a:r>
            <a:endParaRPr lang="en-US" sz="1600" b="1" noProof="0" dirty="0">
              <a:solidFill>
                <a:schemeClr val="tx1">
                  <a:lumMod val="50000"/>
                </a:schemeClr>
              </a:solidFill>
            </a:endParaRPr>
          </a:p>
          <a:p>
            <a:pPr marL="285750" indent="-285750">
              <a:spcBef>
                <a:spcPts val="600"/>
              </a:spcBef>
              <a:buFont typeface="Arial" panose="020B0604020202020204" pitchFamily="34" charset="0"/>
              <a:buChar char="•"/>
            </a:pPr>
            <a:r>
              <a:rPr lang="en-US" sz="1400" noProof="0" dirty="0">
                <a:solidFill>
                  <a:schemeClr val="tx1">
                    <a:lumMod val="50000"/>
                  </a:schemeClr>
                </a:solidFill>
              </a:rPr>
              <a:t>NAGI concluded PCV10 and PCV13 were programmatically and clinically equivalent</a:t>
            </a:r>
          </a:p>
          <a:p>
            <a:pPr marL="285750" indent="-285750">
              <a:spcBef>
                <a:spcPts val="600"/>
              </a:spcBef>
              <a:buFont typeface="Arial" panose="020B0604020202020204" pitchFamily="34" charset="0"/>
              <a:buChar char="•"/>
            </a:pPr>
            <a:r>
              <a:rPr lang="en-US" sz="1400" b="1" noProof="0" dirty="0">
                <a:solidFill>
                  <a:schemeClr val="tx1">
                    <a:lumMod val="50000"/>
                  </a:schemeClr>
                </a:solidFill>
              </a:rPr>
              <a:t>South Africa officially switched from PCV13 to PCV10 </a:t>
            </a:r>
            <a:r>
              <a:rPr lang="en-US" sz="1400" noProof="0" dirty="0">
                <a:solidFill>
                  <a:schemeClr val="tx1">
                    <a:lumMod val="50000"/>
                  </a:schemeClr>
                </a:solidFill>
              </a:rPr>
              <a:t>(SII/Cipla) on 1 January 2024 </a:t>
            </a:r>
          </a:p>
          <a:p>
            <a:pPr marL="285750" indent="-285750">
              <a:spcBef>
                <a:spcPts val="600"/>
              </a:spcBef>
              <a:buFont typeface="Arial" panose="020B0604020202020204" pitchFamily="34" charset="0"/>
              <a:buChar char="•"/>
            </a:pPr>
            <a:r>
              <a:rPr lang="en-US" sz="1400" noProof="0" dirty="0">
                <a:solidFill>
                  <a:schemeClr val="tx1">
                    <a:lumMod val="50000"/>
                  </a:schemeClr>
                </a:solidFill>
              </a:rPr>
              <a:t>Cost savings from the switch </a:t>
            </a:r>
            <a:r>
              <a:rPr lang="en-US" sz="1400" b="1" noProof="0" dirty="0">
                <a:solidFill>
                  <a:schemeClr val="tx1">
                    <a:lumMod val="50000"/>
                  </a:schemeClr>
                </a:solidFill>
              </a:rPr>
              <a:t>enabled introduction of Tdap in pregnancy and measles-rubella</a:t>
            </a:r>
          </a:p>
          <a:p>
            <a:pPr marL="285750" indent="-285750">
              <a:spcBef>
                <a:spcPts val="600"/>
              </a:spcBef>
              <a:buFont typeface="Arial" panose="020B0604020202020204" pitchFamily="34" charset="0"/>
              <a:buChar char="•"/>
            </a:pPr>
            <a:r>
              <a:rPr lang="en-US" sz="1400" noProof="0" dirty="0">
                <a:solidFill>
                  <a:schemeClr val="tx1">
                    <a:lumMod val="50000"/>
                  </a:schemeClr>
                </a:solidFill>
              </a:rPr>
              <a:t>The switch was framed as a procurement and optimization decision, not a withdrawal of pneumococcal disease control</a:t>
            </a:r>
          </a:p>
          <a:p>
            <a:pPr marL="285750" indent="-285750">
              <a:spcBef>
                <a:spcPts val="600"/>
              </a:spcBef>
              <a:buFont typeface="Arial" panose="020B0604020202020204" pitchFamily="34" charset="0"/>
              <a:buChar char="•"/>
            </a:pPr>
            <a:r>
              <a:rPr lang="en-US" sz="1400" b="1" noProof="0" dirty="0">
                <a:solidFill>
                  <a:schemeClr val="tx1">
                    <a:lumMod val="50000"/>
                  </a:schemeClr>
                </a:solidFill>
              </a:rPr>
              <a:t>Continued intensive surveillance </a:t>
            </a:r>
            <a:r>
              <a:rPr lang="en-US" sz="1400" noProof="0" dirty="0">
                <a:solidFill>
                  <a:schemeClr val="tx1">
                    <a:lumMod val="50000"/>
                  </a:schemeClr>
                </a:solidFill>
              </a:rPr>
              <a:t>allowed to monitor serotype replacement and disease trends</a:t>
            </a:r>
            <a:r>
              <a:rPr lang="en-US" sz="1400" b="1" noProof="0" dirty="0">
                <a:solidFill>
                  <a:schemeClr val="tx1">
                    <a:lumMod val="50000"/>
                  </a:schemeClr>
                </a:solidFill>
              </a:rPr>
              <a:t>.</a:t>
            </a:r>
            <a:endParaRPr lang="en-US" sz="1400" noProof="0" dirty="0">
              <a:solidFill>
                <a:schemeClr val="tx1">
                  <a:lumMod val="50000"/>
                </a:schemeClr>
              </a:solidFill>
            </a:endParaRPr>
          </a:p>
        </p:txBody>
      </p:sp>
      <p:sp>
        <p:nvSpPr>
          <p:cNvPr id="10" name="Isosceles Triangle 9">
            <a:extLst>
              <a:ext uri="{FF2B5EF4-FFF2-40B4-BE49-F238E27FC236}">
                <a16:creationId xmlns:a16="http://schemas.microsoft.com/office/drawing/2014/main" id="{09493A68-AA73-ABEA-695D-157D710C81E1}"/>
              </a:ext>
            </a:extLst>
          </p:cNvPr>
          <p:cNvSpPr/>
          <p:nvPr/>
        </p:nvSpPr>
        <p:spPr>
          <a:xfrm rot="5400000">
            <a:off x="2361237" y="4109016"/>
            <a:ext cx="4352080" cy="254643"/>
          </a:xfrm>
          <a:prstGeom prst="triangle">
            <a:avLst/>
          </a:prstGeom>
          <a:solidFill>
            <a:srgbClr val="F2F2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Box 8">
            <a:extLst>
              <a:ext uri="{FF2B5EF4-FFF2-40B4-BE49-F238E27FC236}">
                <a16:creationId xmlns:a16="http://schemas.microsoft.com/office/drawing/2014/main" id="{477F1545-07D4-B3DF-5C7D-D7C6AAC5E12B}"/>
              </a:ext>
            </a:extLst>
          </p:cNvPr>
          <p:cNvSpPr txBox="1"/>
          <p:nvPr/>
        </p:nvSpPr>
        <p:spPr>
          <a:xfrm>
            <a:off x="472962" y="6498077"/>
            <a:ext cx="10794683" cy="246221"/>
          </a:xfrm>
          <a:prstGeom prst="rect">
            <a:avLst/>
          </a:prstGeom>
          <a:noFill/>
        </p:spPr>
        <p:txBody>
          <a:bodyPr wrap="square" rtlCol="0">
            <a:spAutoFit/>
          </a:bodyPr>
          <a:lstStyle/>
          <a:p>
            <a:r>
              <a:rPr lang="en-US" sz="1000" noProof="0" dirty="0"/>
              <a:t>Source: South Africa health knowledge hub (</a:t>
            </a:r>
            <a:r>
              <a:rPr lang="en-US" sz="1000" noProof="0" dirty="0">
                <a:hlinkClick r:id="rId3"/>
              </a:rPr>
              <a:t>https://knowledgehub.health.gov.za/system/files/2023-11/KH%20webinar%20Session%201%20PCV%20-%20final%20%281%29.pdf</a:t>
            </a:r>
            <a:r>
              <a:rPr lang="en-US" sz="1000" noProof="0" dirty="0"/>
              <a:t>)</a:t>
            </a:r>
          </a:p>
        </p:txBody>
      </p:sp>
    </p:spTree>
    <p:extLst>
      <p:ext uri="{BB962C8B-B14F-4D97-AF65-F5344CB8AC3E}">
        <p14:creationId xmlns:p14="http://schemas.microsoft.com/office/powerpoint/2010/main" val="2955350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D0892-A342-085B-6532-B70798F5C2B8}"/>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2C0EA459-1333-C12F-FE5E-5B8C3DBA5B0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C17B12CC-655D-9319-4789-EB1CA2319B27}"/>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51FA5223-7A48-C8DE-A5C7-23C0EFFFD8BB}"/>
              </a:ext>
            </a:extLst>
          </p:cNvPr>
          <p:cNvSpPr/>
          <p:nvPr/>
        </p:nvSpPr>
        <p:spPr>
          <a:xfrm>
            <a:off x="2178943" y="13763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Why: rationale and purpose</a:t>
            </a:r>
          </a:p>
        </p:txBody>
      </p:sp>
      <p:sp>
        <p:nvSpPr>
          <p:cNvPr id="2" name="Rounded Rectangle 40">
            <a:extLst>
              <a:ext uri="{FF2B5EF4-FFF2-40B4-BE49-F238E27FC236}">
                <a16:creationId xmlns:a16="http://schemas.microsoft.com/office/drawing/2014/main" id="{A211DA8D-C485-72C1-6215-2CBD2F2D8077}"/>
              </a:ext>
            </a:extLst>
          </p:cNvPr>
          <p:cNvSpPr/>
          <p:nvPr/>
        </p:nvSpPr>
        <p:spPr>
          <a:xfrm>
            <a:off x="2178943" y="206484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What: core concepts and benefits</a:t>
            </a:r>
          </a:p>
        </p:txBody>
      </p:sp>
      <p:sp>
        <p:nvSpPr>
          <p:cNvPr id="4" name="Rounded Rectangle 40">
            <a:extLst>
              <a:ext uri="{FF2B5EF4-FFF2-40B4-BE49-F238E27FC236}">
                <a16:creationId xmlns:a16="http://schemas.microsoft.com/office/drawing/2014/main" id="{1E8AB198-2FF8-9ACF-7A2C-B3BC6D2ABB8E}"/>
              </a:ext>
            </a:extLst>
          </p:cNvPr>
          <p:cNvSpPr/>
          <p:nvPr/>
        </p:nvSpPr>
        <p:spPr>
          <a:xfrm>
            <a:off x="2178943" y="27726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When: triggers for action</a:t>
            </a:r>
          </a:p>
        </p:txBody>
      </p:sp>
      <p:sp>
        <p:nvSpPr>
          <p:cNvPr id="8" name="Rounded Rectangle 40">
            <a:extLst>
              <a:ext uri="{FF2B5EF4-FFF2-40B4-BE49-F238E27FC236}">
                <a16:creationId xmlns:a16="http://schemas.microsoft.com/office/drawing/2014/main" id="{4E892D96-4E5F-1609-E7CE-D2BDFC140252}"/>
              </a:ext>
            </a:extLst>
          </p:cNvPr>
          <p:cNvSpPr/>
          <p:nvPr/>
        </p:nvSpPr>
        <p:spPr>
          <a:xfrm>
            <a:off x="2178943" y="3480476"/>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How: principles and process</a:t>
            </a:r>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CE858367-C7CC-5E11-A693-7449CBF9C644}"/>
              </a:ext>
            </a:extLst>
          </p:cNvPr>
          <p:cNvSpPr/>
          <p:nvPr/>
        </p:nvSpPr>
        <p:spPr>
          <a:xfrm>
            <a:off x="2381464" y="151852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7F4A4EF0-1025-A78C-F7AC-959F1D983E3A}"/>
              </a:ext>
            </a:extLst>
          </p:cNvPr>
          <p:cNvSpPr/>
          <p:nvPr/>
        </p:nvSpPr>
        <p:spPr>
          <a:xfrm>
            <a:off x="2381464" y="2235668"/>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1FD0F157-1B3A-AEC3-6C42-6001529ADB25}"/>
              </a:ext>
            </a:extLst>
          </p:cNvPr>
          <p:cNvSpPr/>
          <p:nvPr/>
        </p:nvSpPr>
        <p:spPr>
          <a:xfrm>
            <a:off x="2381464" y="293335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9" name="Oval 8">
            <a:extLst>
              <a:ext uri="{FF2B5EF4-FFF2-40B4-BE49-F238E27FC236}">
                <a16:creationId xmlns:a16="http://schemas.microsoft.com/office/drawing/2014/main" id="{28F2F7D3-C4DA-4011-F57D-CA5D40B5657C}"/>
              </a:ext>
            </a:extLst>
          </p:cNvPr>
          <p:cNvSpPr/>
          <p:nvPr/>
        </p:nvSpPr>
        <p:spPr>
          <a:xfrm>
            <a:off x="2381464" y="3631042"/>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4" name="Rounded Rectangle 40">
            <a:extLst>
              <a:ext uri="{FF2B5EF4-FFF2-40B4-BE49-F238E27FC236}">
                <a16:creationId xmlns:a16="http://schemas.microsoft.com/office/drawing/2014/main" id="{74B3F10C-87BF-B15A-FD72-CCE50567EEDA}"/>
              </a:ext>
            </a:extLst>
          </p:cNvPr>
          <p:cNvSpPr/>
          <p:nvPr/>
        </p:nvSpPr>
        <p:spPr>
          <a:xfrm>
            <a:off x="2178943" y="4188290"/>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1: focus on prioritization</a:t>
            </a:r>
            <a:endParaRPr lang="en-US" noProof="0" dirty="0">
              <a:solidFill>
                <a:schemeClr val="tx2">
                  <a:lumMod val="10000"/>
                </a:schemeClr>
              </a:solidFill>
              <a:latin typeface="Lato" panose="020F0502020204030203"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A3ABE99B-38FE-E746-F70E-BF20E4F458E4}"/>
              </a:ext>
            </a:extLst>
          </p:cNvPr>
          <p:cNvSpPr/>
          <p:nvPr/>
        </p:nvSpPr>
        <p:spPr>
          <a:xfrm>
            <a:off x="2381464" y="4338856"/>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5</a:t>
            </a:r>
          </a:p>
        </p:txBody>
      </p:sp>
      <p:sp>
        <p:nvSpPr>
          <p:cNvPr id="16" name="Rounded Rectangle 40">
            <a:extLst>
              <a:ext uri="{FF2B5EF4-FFF2-40B4-BE49-F238E27FC236}">
                <a16:creationId xmlns:a16="http://schemas.microsoft.com/office/drawing/2014/main" id="{F820D450-6136-A3E0-6532-677695B72338}"/>
              </a:ext>
            </a:extLst>
          </p:cNvPr>
          <p:cNvSpPr/>
          <p:nvPr/>
        </p:nvSpPr>
        <p:spPr>
          <a:xfrm>
            <a:off x="2178943" y="4896104"/>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2: focus on optimization</a:t>
            </a:r>
          </a:p>
        </p:txBody>
      </p:sp>
      <p:sp>
        <p:nvSpPr>
          <p:cNvPr id="17" name="Oval 16">
            <a:extLst>
              <a:ext uri="{FF2B5EF4-FFF2-40B4-BE49-F238E27FC236}">
                <a16:creationId xmlns:a16="http://schemas.microsoft.com/office/drawing/2014/main" id="{9DE5532E-AFC2-89CA-A2EA-ED39855A0678}"/>
              </a:ext>
            </a:extLst>
          </p:cNvPr>
          <p:cNvSpPr/>
          <p:nvPr/>
        </p:nvSpPr>
        <p:spPr>
          <a:xfrm>
            <a:off x="2381464" y="5046669"/>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6</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9" name="Rounded Rectangle 40">
            <a:extLst>
              <a:ext uri="{FF2B5EF4-FFF2-40B4-BE49-F238E27FC236}">
                <a16:creationId xmlns:a16="http://schemas.microsoft.com/office/drawing/2014/main" id="{212A47B2-9E2D-91F0-9A29-1EFE5568E01D}"/>
              </a:ext>
            </a:extLst>
          </p:cNvPr>
          <p:cNvSpPr/>
          <p:nvPr/>
        </p:nvSpPr>
        <p:spPr>
          <a:xfrm>
            <a:off x="2178943" y="5603918"/>
            <a:ext cx="7411451" cy="58744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Configuration 3: doing prioritization and optimization</a:t>
            </a:r>
          </a:p>
        </p:txBody>
      </p:sp>
      <p:sp>
        <p:nvSpPr>
          <p:cNvPr id="20" name="Oval 19">
            <a:extLst>
              <a:ext uri="{FF2B5EF4-FFF2-40B4-BE49-F238E27FC236}">
                <a16:creationId xmlns:a16="http://schemas.microsoft.com/office/drawing/2014/main" id="{E4D3AF04-46C2-D536-52CF-F193397D996D}"/>
              </a:ext>
            </a:extLst>
          </p:cNvPr>
          <p:cNvSpPr/>
          <p:nvPr/>
        </p:nvSpPr>
        <p:spPr>
          <a:xfrm>
            <a:off x="2381464" y="5754483"/>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7</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Tree>
    <p:extLst>
      <p:ext uri="{BB962C8B-B14F-4D97-AF65-F5344CB8AC3E}">
        <p14:creationId xmlns:p14="http://schemas.microsoft.com/office/powerpoint/2010/main" val="1857411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7054BBB-10DD-E574-D2B9-C764F689E195}"/>
              </a:ext>
            </a:extLst>
          </p:cNvPr>
          <p:cNvSpPr/>
          <p:nvPr/>
        </p:nvSpPr>
        <p:spPr>
          <a:xfrm>
            <a:off x="7683635" y="1715540"/>
            <a:ext cx="2675269" cy="4860520"/>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7B88AA23-682A-48E1-EC1E-9F57D1E3C54D}"/>
              </a:ext>
            </a:extLst>
          </p:cNvPr>
          <p:cNvSpPr/>
          <p:nvPr/>
        </p:nvSpPr>
        <p:spPr>
          <a:xfrm>
            <a:off x="7800434" y="1915062"/>
            <a:ext cx="2453508"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accent4">
              <a:alpha val="7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Validation and documentation</a:t>
            </a:r>
          </a:p>
        </p:txBody>
      </p:sp>
      <p:sp>
        <p:nvSpPr>
          <p:cNvPr id="27" name="Rectangle 26">
            <a:extLst>
              <a:ext uri="{FF2B5EF4-FFF2-40B4-BE49-F238E27FC236}">
                <a16:creationId xmlns:a16="http://schemas.microsoft.com/office/drawing/2014/main" id="{AF1CAD72-BDA3-E4EA-EF4C-AC3E2C9188CC}"/>
              </a:ext>
            </a:extLst>
          </p:cNvPr>
          <p:cNvSpPr/>
          <p:nvPr/>
        </p:nvSpPr>
        <p:spPr>
          <a:xfrm>
            <a:off x="7800434" y="2786246"/>
            <a:ext cx="2453508" cy="236063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lvl="1"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Document actionable recommendation(s)</a:t>
            </a:r>
          </a:p>
          <a:p>
            <a:pPr marL="85725" lvl="1"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Ensure consensus, consistency and compliance</a:t>
            </a:r>
          </a:p>
          <a:p>
            <a:pPr marL="85725" lvl="1"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Include selected options in NIS or other strategic planning document(s)</a:t>
            </a:r>
          </a:p>
          <a:p>
            <a:pPr marL="85725" lvl="1"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Develop actionable plan for switch implementation</a:t>
            </a:r>
          </a:p>
        </p:txBody>
      </p:sp>
      <p:sp>
        <p:nvSpPr>
          <p:cNvPr id="28" name="Rectangle 27">
            <a:extLst>
              <a:ext uri="{FF2B5EF4-FFF2-40B4-BE49-F238E27FC236}">
                <a16:creationId xmlns:a16="http://schemas.microsoft.com/office/drawing/2014/main" id="{BE80B8BF-CB0C-C8E6-F651-BAFFE7FDBB05}"/>
              </a:ext>
            </a:extLst>
          </p:cNvPr>
          <p:cNvSpPr/>
          <p:nvPr/>
        </p:nvSpPr>
        <p:spPr>
          <a:xfrm>
            <a:off x="299555" y="1719063"/>
            <a:ext cx="3605046" cy="4856998"/>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1">
            <a:extLst>
              <a:ext uri="{FF2B5EF4-FFF2-40B4-BE49-F238E27FC236}">
                <a16:creationId xmlns:a16="http://schemas.microsoft.com/office/drawing/2014/main" id="{CA2BA343-C068-5883-5AC9-B89A1B0B4779}"/>
              </a:ext>
            </a:extLst>
          </p:cNvPr>
          <p:cNvSpPr/>
          <p:nvPr/>
        </p:nvSpPr>
        <p:spPr>
          <a:xfrm>
            <a:off x="390629" y="1921034"/>
            <a:ext cx="2209222"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accent1"/>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30" name="Star: 12 Points 2">
            <a:extLst>
              <a:ext uri="{FF2B5EF4-FFF2-40B4-BE49-F238E27FC236}">
                <a16:creationId xmlns:a16="http://schemas.microsoft.com/office/drawing/2014/main" id="{A86249B4-170D-D6C1-BF55-CFE2310F2581}"/>
              </a:ext>
            </a:extLst>
          </p:cNvPr>
          <p:cNvSpPr/>
          <p:nvPr/>
        </p:nvSpPr>
        <p:spPr>
          <a:xfrm>
            <a:off x="2599851" y="1711114"/>
            <a:ext cx="1183114" cy="1097280"/>
          </a:xfrm>
          <a:prstGeom prst="star12">
            <a:avLst/>
          </a:prstGeom>
          <a:solidFill>
            <a:schemeClr val="accent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1</a:t>
            </a:r>
            <a:endParaRPr lang="en-US" sz="1400" b="1" kern="0" noProof="0" dirty="0">
              <a:solidFill>
                <a:prstClr val="white"/>
              </a:solidFill>
              <a:latin typeface="Calibri" panose="020F0502020204030204"/>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i="0" u="none" strike="noStrike" kern="0" cap="none" spc="0" normalizeH="0" baseline="0" noProof="0" dirty="0">
                <a:ln>
                  <a:noFill/>
                </a:ln>
                <a:solidFill>
                  <a:prstClr val="white"/>
                </a:solidFill>
                <a:effectLst/>
                <a:uLnTx/>
                <a:uFillTx/>
                <a:latin typeface="Calibri" panose="020F0502020204030204"/>
                <a:ea typeface="+mn-ea"/>
                <a:cs typeface="+mn-cs"/>
              </a:rPr>
              <a:t>(1-2 days)</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456B16E-F57F-515F-E66D-4AE2FDAB8B15}"/>
              </a:ext>
            </a:extLst>
          </p:cNvPr>
          <p:cNvSpPr/>
          <p:nvPr/>
        </p:nvSpPr>
        <p:spPr>
          <a:xfrm>
            <a:off x="411776" y="2767195"/>
            <a:ext cx="3376441" cy="2379691"/>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lvl="0">
              <a:spcBef>
                <a:spcPts val="300"/>
              </a:spcBef>
              <a:defRPr/>
            </a:pPr>
            <a:r>
              <a:rPr lang="en-US" sz="1100" i="1" u="sng" kern="0" noProof="0" dirty="0">
                <a:solidFill>
                  <a:prstClr val="black">
                    <a:lumMod val="50000"/>
                  </a:prstClr>
                </a:solidFill>
                <a:latin typeface="Aptos" panose="02110004020202020204"/>
              </a:rPr>
              <a:t>Before workshop:</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Review all potential optimization questions in light of the current national EPI schedule</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Confirm process, agree on steps and timeline, and ensure consistency with NIS development/update</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Engage key stakeholders and define R&amp;Rs</a:t>
            </a:r>
          </a:p>
          <a:p>
            <a:pPr lvl="0">
              <a:spcBef>
                <a:spcPts val="300"/>
              </a:spcBef>
              <a:defRPr/>
            </a:pPr>
            <a:r>
              <a:rPr kumimoji="0" lang="en-US" sz="1100" b="0" i="1" u="sng" strike="noStrike" kern="0" cap="none" spc="0" normalizeH="0" baseline="0" noProof="0" dirty="0">
                <a:ln>
                  <a:noFill/>
                </a:ln>
                <a:solidFill>
                  <a:prstClr val="black">
                    <a:lumMod val="50000"/>
                  </a:prstClr>
                </a:solidFill>
                <a:effectLst/>
                <a:uLnTx/>
                <a:uFillTx/>
                <a:latin typeface="Aptos" panose="02110004020202020204"/>
                <a:ea typeface="+mn-ea"/>
                <a:cs typeface="+mn-cs"/>
              </a:rPr>
              <a:t>During workshop:</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Define list of optimization questions and goals to be discussed</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Define list of vaccines / time horizon for prioritization</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Select criteria for decision-making for </a:t>
            </a:r>
            <a:r>
              <a:rPr lang="en-US" sz="1100" kern="0" noProof="0" dirty="0" err="1">
                <a:solidFill>
                  <a:prstClr val="black">
                    <a:lumMod val="50000"/>
                  </a:prstClr>
                </a:solidFill>
                <a:latin typeface="Aptos" panose="02110004020202020204"/>
              </a:rPr>
              <a:t>prio</a:t>
            </a:r>
            <a:r>
              <a:rPr lang="en-US" sz="1100" kern="0" noProof="0" dirty="0">
                <a:solidFill>
                  <a:prstClr val="black">
                    <a:lumMod val="50000"/>
                  </a:prstClr>
                </a:solidFill>
                <a:latin typeface="Aptos" panose="02110004020202020204"/>
              </a:rPr>
              <a:t> and </a:t>
            </a:r>
            <a:r>
              <a:rPr lang="en-US" sz="1100" kern="0" noProof="0" dirty="0" err="1">
                <a:solidFill>
                  <a:prstClr val="black">
                    <a:lumMod val="50000"/>
                  </a:prstClr>
                </a:solidFill>
                <a:latin typeface="Aptos" panose="02110004020202020204"/>
              </a:rPr>
              <a:t>opti</a:t>
            </a:r>
            <a:endParaRPr lang="en-US" sz="1100" kern="0" noProof="0" dirty="0">
              <a:solidFill>
                <a:prstClr val="black">
                  <a:lumMod val="50000"/>
                </a:prstClr>
              </a:solidFill>
              <a:latin typeface="Aptos" panose="02110004020202020204"/>
            </a:endParaRP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Develop a workplan for data collection and synthesis</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0" indent="-85725" defTabSz="914400" eaLnBrk="1" fontAlgn="auto" latinLnBrk="0" hangingPunct="1">
              <a:lnSpc>
                <a:spcPct val="100000"/>
              </a:lnSpc>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03944D3C-90AC-666A-C586-2A89E238D4E6}"/>
              </a:ext>
            </a:extLst>
          </p:cNvPr>
          <p:cNvSpPr/>
          <p:nvPr/>
        </p:nvSpPr>
        <p:spPr>
          <a:xfrm>
            <a:off x="289076" y="1116892"/>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02878"/>
                </a:solidFill>
                <a:effectLst/>
                <a:uLnTx/>
                <a:uFillTx/>
                <a:latin typeface="Calibri" panose="020F0502020204030204"/>
                <a:ea typeface="+mn-ea"/>
                <a:cs typeface="+mn-cs"/>
              </a:rPr>
              <a:t>Phase 1: Framework Adaptation</a:t>
            </a:r>
          </a:p>
        </p:txBody>
      </p:sp>
      <p:sp>
        <p:nvSpPr>
          <p:cNvPr id="33" name="Rectangle 32">
            <a:extLst>
              <a:ext uri="{FF2B5EF4-FFF2-40B4-BE49-F238E27FC236}">
                <a16:creationId xmlns:a16="http://schemas.microsoft.com/office/drawing/2014/main" id="{EAEDCBD0-59A9-C6CC-FB13-1520891A4B52}"/>
              </a:ext>
            </a:extLst>
          </p:cNvPr>
          <p:cNvSpPr/>
          <p:nvPr/>
        </p:nvSpPr>
        <p:spPr>
          <a:xfrm>
            <a:off x="3995675" y="1715539"/>
            <a:ext cx="3602125" cy="4860521"/>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29FD92F-F54E-37E3-8CC7-F9CCBA8A46FE}"/>
              </a:ext>
            </a:extLst>
          </p:cNvPr>
          <p:cNvSpPr/>
          <p:nvPr/>
        </p:nvSpPr>
        <p:spPr>
          <a:xfrm>
            <a:off x="4112061" y="2778591"/>
            <a:ext cx="3372896" cy="2368295"/>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1"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0" lvl="1">
              <a:defRPr/>
            </a:pPr>
            <a:r>
              <a:rPr lang="en-US" sz="1100" i="1" u="sng" kern="0" noProof="0" dirty="0">
                <a:solidFill>
                  <a:prstClr val="black">
                    <a:lumMod val="50000"/>
                  </a:prstClr>
                </a:solidFill>
                <a:latin typeface="Aptos" panose="02110004020202020204"/>
              </a:rPr>
              <a:t>Before workshop:</a:t>
            </a:r>
            <a:endParaRPr lang="en-US" sz="1100" kern="0" noProof="0" dirty="0">
              <a:solidFill>
                <a:prstClr val="black">
                  <a:lumMod val="50000"/>
                </a:prstClr>
              </a:solidFill>
              <a:latin typeface="Aptos" panose="02110004020202020204"/>
            </a:endParaRPr>
          </a:p>
          <a:p>
            <a:pPr marL="85725" lvl="1" indent="-85725">
              <a:buFont typeface="Arial" panose="020B0604020202020204" pitchFamily="34" charset="0"/>
              <a:buChar char="•"/>
              <a:defRPr/>
            </a:pPr>
            <a:r>
              <a:rPr lang="en-US" sz="1100" kern="0" noProof="0" dirty="0">
                <a:solidFill>
                  <a:prstClr val="black">
                    <a:lumMod val="50000"/>
                  </a:prstClr>
                </a:solidFill>
                <a:latin typeface="Aptos" panose="02110004020202020204"/>
              </a:rPr>
              <a:t>Collect, assess and synthesize available data</a:t>
            </a:r>
          </a:p>
          <a:p>
            <a:pPr marL="0" lvl="1">
              <a:defRPr/>
            </a:pPr>
            <a:r>
              <a:rPr lang="en-US" sz="1100" i="1" u="sng" kern="0" noProof="0" dirty="0">
                <a:solidFill>
                  <a:prstClr val="black">
                    <a:lumMod val="50000"/>
                  </a:prstClr>
                </a:solidFill>
                <a:latin typeface="Aptos" panose="02110004020202020204"/>
              </a:rPr>
              <a:t>During workshop:</a:t>
            </a:r>
          </a:p>
          <a:p>
            <a:pPr marL="85725" lvl="1" indent="-85725">
              <a:buFont typeface="Arial" panose="020B0604020202020204" pitchFamily="34" charset="0"/>
              <a:buChar char="•"/>
              <a:defRPr/>
            </a:pPr>
            <a:r>
              <a:rPr lang="en-US" sz="1100" kern="0" noProof="0" dirty="0">
                <a:solidFill>
                  <a:prstClr val="black">
                    <a:lumMod val="50000"/>
                  </a:prstClr>
                </a:solidFill>
                <a:latin typeface="Aptos" panose="02110004020202020204"/>
              </a:rPr>
              <a:t>Translate evidence into option ranking for each optimization question</a:t>
            </a:r>
          </a:p>
          <a:p>
            <a:pPr marL="85725" lvl="1" indent="-85725">
              <a:buFont typeface="Arial" panose="020B0604020202020204" pitchFamily="34" charset="0"/>
              <a:buChar char="•"/>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Translate evidence into prioritization using vaccine ranking </a:t>
            </a:r>
          </a:p>
          <a:p>
            <a:pPr marL="85725" lvl="1" indent="-85725">
              <a:buFont typeface="Arial" panose="020B0604020202020204" pitchFamily="34" charset="0"/>
              <a:buChar char="•"/>
              <a:defRPr/>
            </a:pPr>
            <a:r>
              <a:rPr lang="en-US" sz="1100" kern="0" noProof="0" dirty="0">
                <a:solidFill>
                  <a:prstClr val="black">
                    <a:lumMod val="50000"/>
                  </a:prstClr>
                </a:solidFill>
                <a:latin typeface="Aptos" panose="02110004020202020204"/>
              </a:rPr>
              <a:t>Explore programmatic and market constraints</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Develop sequencing recommendations for both NVI and optimization questions</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Develop recommendations for selected products/schedule/presentations</a:t>
            </a:r>
          </a:p>
        </p:txBody>
      </p:sp>
      <p:sp>
        <p:nvSpPr>
          <p:cNvPr id="35" name="Freeform: Shape 22">
            <a:extLst>
              <a:ext uri="{FF2B5EF4-FFF2-40B4-BE49-F238E27FC236}">
                <a16:creationId xmlns:a16="http://schemas.microsoft.com/office/drawing/2014/main" id="{A533E45A-0504-4717-E705-E10BECD1D557}"/>
              </a:ext>
            </a:extLst>
          </p:cNvPr>
          <p:cNvSpPr/>
          <p:nvPr/>
        </p:nvSpPr>
        <p:spPr>
          <a:xfrm>
            <a:off x="4081510" y="1920356"/>
            <a:ext cx="2238741" cy="704911"/>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chemeClr val="accent2"/>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36" name="Star: 12 Points 18">
            <a:extLst>
              <a:ext uri="{FF2B5EF4-FFF2-40B4-BE49-F238E27FC236}">
                <a16:creationId xmlns:a16="http://schemas.microsoft.com/office/drawing/2014/main" id="{2A1BE610-CD88-E6D8-A871-4273084BB544}"/>
              </a:ext>
            </a:extLst>
          </p:cNvPr>
          <p:cNvSpPr/>
          <p:nvPr/>
        </p:nvSpPr>
        <p:spPr>
          <a:xfrm>
            <a:off x="6320251" y="1711114"/>
            <a:ext cx="1183115" cy="1097280"/>
          </a:xfrm>
          <a:prstGeom prst="star12">
            <a:avLst/>
          </a:prstGeom>
          <a:solidFill>
            <a:schemeClr val="accent2"/>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2</a:t>
            </a:r>
          </a:p>
          <a:p>
            <a:pPr marL="0" marR="0" lvl="0" indent="0" algn="ctr" defTabSz="889000" eaLnBrk="1" fontAlgn="auto" latinLnBrk="0" hangingPunct="1">
              <a:lnSpc>
                <a:spcPct val="90000"/>
              </a:lnSpc>
              <a:spcBef>
                <a:spcPct val="0"/>
              </a:spcBef>
              <a:spcAft>
                <a:spcPts val="0"/>
              </a:spcAft>
              <a:buClrTx/>
              <a:buSzTx/>
              <a:buFontTx/>
              <a:buNone/>
              <a:tabLst/>
              <a:defRPr/>
            </a:pPr>
            <a:r>
              <a:rPr lang="en-US" sz="1400" kern="0" noProof="0" dirty="0">
                <a:solidFill>
                  <a:prstClr val="white"/>
                </a:solidFill>
                <a:latin typeface="Calibri" panose="020F0502020204030204"/>
              </a:rPr>
              <a:t>(3 days)</a:t>
            </a:r>
            <a:endParaRPr kumimoji="0" lang="en-US" sz="140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9DF8F244-DBA2-B33C-9766-167249C2312C}"/>
              </a:ext>
            </a:extLst>
          </p:cNvPr>
          <p:cNvSpPr/>
          <p:nvPr/>
        </p:nvSpPr>
        <p:spPr>
          <a:xfrm>
            <a:off x="3985197" y="1113370"/>
            <a:ext cx="3602125"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02878"/>
                </a:solidFill>
                <a:effectLst/>
                <a:uLnTx/>
                <a:uFillTx/>
                <a:latin typeface="Calibri" panose="020F0502020204030204"/>
                <a:ea typeface="+mn-ea"/>
                <a:cs typeface="+mn-cs"/>
              </a:rPr>
              <a:t>Phase 2: Assessment, Prioritization, Optimization and Sequencing</a:t>
            </a:r>
          </a:p>
        </p:txBody>
      </p:sp>
      <p:sp>
        <p:nvSpPr>
          <p:cNvPr id="38" name="Rectangle 37">
            <a:extLst>
              <a:ext uri="{FF2B5EF4-FFF2-40B4-BE49-F238E27FC236}">
                <a16:creationId xmlns:a16="http://schemas.microsoft.com/office/drawing/2014/main" id="{34A48FF8-A4EC-D888-7DEF-4F7CDD5A4C35}"/>
              </a:ext>
            </a:extLst>
          </p:cNvPr>
          <p:cNvSpPr/>
          <p:nvPr/>
        </p:nvSpPr>
        <p:spPr>
          <a:xfrm>
            <a:off x="7503366" y="1113370"/>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02878"/>
                </a:solidFill>
                <a:effectLst/>
                <a:uLnTx/>
                <a:uFillTx/>
                <a:latin typeface="Calibri" panose="020F0502020204030204"/>
                <a:ea typeface="+mn-ea"/>
                <a:cs typeface="+mn-cs"/>
              </a:rPr>
              <a:t>Phase 3: Recommendations</a:t>
            </a:r>
          </a:p>
        </p:txBody>
      </p:sp>
      <p:sp>
        <p:nvSpPr>
          <p:cNvPr id="39" name="Arrow: Pentagon 49">
            <a:extLst>
              <a:ext uri="{FF2B5EF4-FFF2-40B4-BE49-F238E27FC236}">
                <a16:creationId xmlns:a16="http://schemas.microsoft.com/office/drawing/2014/main" id="{C281154C-0006-66DC-E1E9-76D52AF6FE1B}"/>
              </a:ext>
            </a:extLst>
          </p:cNvPr>
          <p:cNvSpPr/>
          <p:nvPr/>
        </p:nvSpPr>
        <p:spPr>
          <a:xfrm>
            <a:off x="10461064" y="1715540"/>
            <a:ext cx="1490666" cy="4860520"/>
          </a:xfrm>
          <a:prstGeom prst="homePlate">
            <a:avLst/>
          </a:prstGeom>
          <a:solidFill>
            <a:srgbClr val="002878"/>
          </a:solidFill>
          <a:ln w="19050" cap="flat" cmpd="sng" algn="ctr">
            <a:solidFill>
              <a:sysClr val="window" lastClr="FFFFFF">
                <a:hueOff val="0"/>
                <a:satOff val="0"/>
                <a:lumOff val="0"/>
                <a:alphaOff val="0"/>
              </a:sysClr>
            </a:solidFill>
            <a:prstDash val="solid"/>
            <a:miter lim="800000"/>
          </a:ln>
          <a:effectLst/>
        </p:spPr>
        <p:txBody>
          <a:bodyPr spcFirstLastPara="0" vert="horz" wrap="square" lIns="91440" tIns="0" rIns="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Endorsement by Ministry of Health and integration into national program</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0" name="Rectangle 39">
            <a:extLst>
              <a:ext uri="{FF2B5EF4-FFF2-40B4-BE49-F238E27FC236}">
                <a16:creationId xmlns:a16="http://schemas.microsoft.com/office/drawing/2014/main" id="{A98905DF-7A94-004A-A670-E7673B89E7AF}"/>
              </a:ext>
            </a:extLst>
          </p:cNvPr>
          <p:cNvSpPr/>
          <p:nvPr/>
        </p:nvSpPr>
        <p:spPr>
          <a:xfrm>
            <a:off x="409191" y="5219887"/>
            <a:ext cx="3376441" cy="1264733"/>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Prioritized and weighted criteria for decision-making</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Selection of vaccines to optimize and corresponding questions</a:t>
            </a:r>
          </a:p>
          <a:p>
            <a:pPr marL="85725" marR="0" lvl="0" indent="-85725" defTabSz="914400" eaLnBrk="1" fontAlgn="auto" latinLnBrk="0" hangingPunct="1">
              <a:lnSpc>
                <a:spcPct val="100000"/>
              </a:lnSpc>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Preselection of vaccines to consider for introduction</a:t>
            </a:r>
          </a:p>
          <a:p>
            <a:pPr marL="85725" marR="0" lvl="0" indent="-85725" defTabSz="914400" eaLnBrk="1" fontAlgn="auto" latinLnBrk="0" hangingPunct="1">
              <a:lnSpc>
                <a:spcPct val="100000"/>
              </a:lnSpc>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Workplan to collect and prepare data for assessment</a:t>
            </a:r>
          </a:p>
        </p:txBody>
      </p:sp>
      <p:sp>
        <p:nvSpPr>
          <p:cNvPr id="41" name="Rectangle 40">
            <a:extLst>
              <a:ext uri="{FF2B5EF4-FFF2-40B4-BE49-F238E27FC236}">
                <a16:creationId xmlns:a16="http://schemas.microsoft.com/office/drawing/2014/main" id="{6994C829-AD3A-6536-B7D6-A82715EC8214}"/>
              </a:ext>
            </a:extLst>
          </p:cNvPr>
          <p:cNvSpPr/>
          <p:nvPr/>
        </p:nvSpPr>
        <p:spPr>
          <a:xfrm>
            <a:off x="4108516" y="5219887"/>
            <a:ext cx="3376441" cy="1264733"/>
          </a:xfrm>
          <a:prstGeom prst="rect">
            <a:avLst/>
          </a:prstGeom>
          <a:solidFill>
            <a:sysClr val="window" lastClr="FFFFFF"/>
          </a:solidFill>
          <a:ln w="9525" cap="flat" cmpd="sng" algn="ctr">
            <a:solidFill>
              <a:srgbClr val="0B4649"/>
            </a:solidFill>
            <a:prstDash val="dash"/>
            <a:miter lim="800000"/>
          </a:ln>
          <a:effectLst/>
        </p:spPr>
        <p:txBody>
          <a:bodyPr lIns="45720" tIns="45720" rIns="45720" bIns="45720" rtlCol="0" anchor="t"/>
          <a:lstStyle/>
          <a:p>
            <a:pPr marL="0" marR="0" lvl="0" indent="0" defTabSz="914400" eaLnBrk="1" fontAlgn="auto" latinLnBrk="0" hangingPunct="1">
              <a:lnSpc>
                <a:spcPct val="100000"/>
              </a:lnSpc>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indent="-85725">
              <a:buFont typeface="Arial" panose="020B0604020202020204" pitchFamily="34" charset="0"/>
              <a:buChar char="•"/>
              <a:defRPr/>
            </a:pPr>
            <a:r>
              <a:rPr lang="en-US" sz="1100" kern="0" noProof="0" dirty="0">
                <a:solidFill>
                  <a:prstClr val="black">
                    <a:lumMod val="50000"/>
                  </a:prstClr>
                </a:solidFill>
                <a:latin typeface="Aptos" panose="02110004020202020204"/>
              </a:rPr>
              <a:t>List of proposed optimization choices with ranked options</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Sequencing scenarios for optimization choices incorporating programmatic constraints</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0" indent="-85725" defTabSz="914400" eaLnBrk="1" fontAlgn="auto" latinLnBrk="0" hangingPunct="1">
              <a:lnSpc>
                <a:spcPct val="100000"/>
              </a:lnSpc>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Prioritized vaccine lists for introduction</a:t>
            </a:r>
          </a:p>
          <a:p>
            <a:pPr marL="85725" marR="0" lvl="0" indent="-85725" defTabSz="914400" eaLnBrk="1" fontAlgn="auto" latinLnBrk="0" hangingPunct="1">
              <a:lnSpc>
                <a:spcPct val="100000"/>
              </a:lnSpc>
              <a:spcAft>
                <a:spcPts val="0"/>
              </a:spcAft>
              <a:buClrTx/>
              <a:buSzTx/>
              <a:buFont typeface="Arial" panose="020B0604020202020204" pitchFamily="34" charset="0"/>
              <a:buChar char="•"/>
              <a:tabLst/>
              <a:defRPr/>
            </a:pPr>
            <a:r>
              <a:rPr kumimoji="0" lang="en-US" sz="1100" b="0" i="0" u="none" strike="noStrike" kern="0" cap="none" spc="0" normalizeH="0" baseline="0" noProof="0" dirty="0" err="1">
                <a:ln>
                  <a:noFill/>
                </a:ln>
                <a:solidFill>
                  <a:prstClr val="black">
                    <a:lumMod val="50000"/>
                  </a:prstClr>
                </a:solidFill>
                <a:effectLst/>
                <a:uLnTx/>
                <a:uFillTx/>
                <a:latin typeface="Aptos" panose="02110004020202020204"/>
                <a:ea typeface="+mn-ea"/>
                <a:cs typeface="+mn-cs"/>
              </a:rPr>
              <a:t>Scenarii</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for sequencing based on known constraints</a:t>
            </a:r>
          </a:p>
        </p:txBody>
      </p:sp>
      <p:sp>
        <p:nvSpPr>
          <p:cNvPr id="42" name="Rectangle 41">
            <a:extLst>
              <a:ext uri="{FF2B5EF4-FFF2-40B4-BE49-F238E27FC236}">
                <a16:creationId xmlns:a16="http://schemas.microsoft.com/office/drawing/2014/main" id="{FAFC573D-906E-AB27-72B9-5658DFF0C837}"/>
              </a:ext>
            </a:extLst>
          </p:cNvPr>
          <p:cNvSpPr/>
          <p:nvPr/>
        </p:nvSpPr>
        <p:spPr>
          <a:xfrm>
            <a:off x="7800435" y="5219887"/>
            <a:ext cx="2453508" cy="1264733"/>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Finalized recommendation shared with EPI and Ministry of Health</a:t>
            </a:r>
          </a:p>
          <a:p>
            <a:pPr marL="85725" lvl="0"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Updated NIS or other strategic planning document(s)</a:t>
            </a:r>
          </a:p>
          <a:p>
            <a:pPr marL="85725" lvl="0"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Plan for optimization implementation</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43" name="Rectangle 42">
            <a:extLst>
              <a:ext uri="{FF2B5EF4-FFF2-40B4-BE49-F238E27FC236}">
                <a16:creationId xmlns:a16="http://schemas.microsoft.com/office/drawing/2014/main" id="{009FB0F8-4929-ACDB-05D5-5388FC37B4DF}"/>
              </a:ext>
            </a:extLst>
          </p:cNvPr>
          <p:cNvSpPr/>
          <p:nvPr/>
        </p:nvSpPr>
        <p:spPr>
          <a:xfrm>
            <a:off x="837627" y="1429427"/>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1 month</a:t>
            </a:r>
          </a:p>
        </p:txBody>
      </p:sp>
      <p:sp>
        <p:nvSpPr>
          <p:cNvPr id="44" name="Rectangle 43">
            <a:extLst>
              <a:ext uri="{FF2B5EF4-FFF2-40B4-BE49-F238E27FC236}">
                <a16:creationId xmlns:a16="http://schemas.microsoft.com/office/drawing/2014/main" id="{304E7682-6AA0-508C-1DC7-7CE9E332B8DD}"/>
              </a:ext>
            </a:extLst>
          </p:cNvPr>
          <p:cNvSpPr/>
          <p:nvPr/>
        </p:nvSpPr>
        <p:spPr>
          <a:xfrm>
            <a:off x="4527080" y="1484843"/>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3-4 months</a:t>
            </a:r>
          </a:p>
        </p:txBody>
      </p:sp>
      <p:sp>
        <p:nvSpPr>
          <p:cNvPr id="45" name="Rectangle 44">
            <a:extLst>
              <a:ext uri="{FF2B5EF4-FFF2-40B4-BE49-F238E27FC236}">
                <a16:creationId xmlns:a16="http://schemas.microsoft.com/office/drawing/2014/main" id="{C0900489-6EBF-E06A-91A0-0374B0A9F39C}"/>
              </a:ext>
            </a:extLst>
          </p:cNvPr>
          <p:cNvSpPr/>
          <p:nvPr/>
        </p:nvSpPr>
        <p:spPr>
          <a:xfrm>
            <a:off x="7775795" y="1425508"/>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2 months</a:t>
            </a:r>
          </a:p>
        </p:txBody>
      </p:sp>
      <p:sp>
        <p:nvSpPr>
          <p:cNvPr id="46" name="Google Shape;427;p16">
            <a:extLst>
              <a:ext uri="{FF2B5EF4-FFF2-40B4-BE49-F238E27FC236}">
                <a16:creationId xmlns:a16="http://schemas.microsoft.com/office/drawing/2014/main" id="{E7FD0865-EC52-7D79-AE73-27E81D727F26}"/>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47" name="Google Shape;126;p14">
            <a:extLst>
              <a:ext uri="{FF2B5EF4-FFF2-40B4-BE49-F238E27FC236}">
                <a16:creationId xmlns:a16="http://schemas.microsoft.com/office/drawing/2014/main" id="{56891FE0-795A-36FE-4FDA-01CAB32EE373}"/>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Optimization and prioritization can be carried jointly, provided careful planification</a:t>
            </a:r>
          </a:p>
        </p:txBody>
      </p:sp>
    </p:spTree>
    <p:extLst>
      <p:ext uri="{BB962C8B-B14F-4D97-AF65-F5344CB8AC3E}">
        <p14:creationId xmlns:p14="http://schemas.microsoft.com/office/powerpoint/2010/main" val="357755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53C87-17E4-9751-2CDF-4D61D5BF323C}"/>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F6B40BBC-CD1C-1765-E0EA-5B5BFF42BB52}"/>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E891FF0D-28BA-C3CE-36BF-104348A97F22}"/>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F20921FC-9078-EB85-2590-7300D3DAC059}"/>
              </a:ext>
            </a:extLst>
          </p:cNvPr>
          <p:cNvSpPr/>
          <p:nvPr/>
        </p:nvSpPr>
        <p:spPr>
          <a:xfrm>
            <a:off x="2178943" y="1376363"/>
            <a:ext cx="7411451" cy="58744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Why: rationale and purpose</a:t>
            </a:r>
          </a:p>
        </p:txBody>
      </p:sp>
      <p:sp>
        <p:nvSpPr>
          <p:cNvPr id="2" name="Rounded Rectangle 40">
            <a:extLst>
              <a:ext uri="{FF2B5EF4-FFF2-40B4-BE49-F238E27FC236}">
                <a16:creationId xmlns:a16="http://schemas.microsoft.com/office/drawing/2014/main" id="{93FAD6AD-DCB2-F346-C12B-BB307DA9C6CB}"/>
              </a:ext>
            </a:extLst>
          </p:cNvPr>
          <p:cNvSpPr/>
          <p:nvPr/>
        </p:nvSpPr>
        <p:spPr>
          <a:xfrm>
            <a:off x="2178943" y="206484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What: core concepts and benefits</a:t>
            </a:r>
          </a:p>
        </p:txBody>
      </p:sp>
      <p:sp>
        <p:nvSpPr>
          <p:cNvPr id="4" name="Rounded Rectangle 40">
            <a:extLst>
              <a:ext uri="{FF2B5EF4-FFF2-40B4-BE49-F238E27FC236}">
                <a16:creationId xmlns:a16="http://schemas.microsoft.com/office/drawing/2014/main" id="{9B773E86-FE57-E513-8E6F-65AB26DD292F}"/>
              </a:ext>
            </a:extLst>
          </p:cNvPr>
          <p:cNvSpPr/>
          <p:nvPr/>
        </p:nvSpPr>
        <p:spPr>
          <a:xfrm>
            <a:off x="2178943" y="27726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When: triggers for action</a:t>
            </a:r>
          </a:p>
        </p:txBody>
      </p:sp>
      <p:sp>
        <p:nvSpPr>
          <p:cNvPr id="8" name="Rounded Rectangle 40">
            <a:extLst>
              <a:ext uri="{FF2B5EF4-FFF2-40B4-BE49-F238E27FC236}">
                <a16:creationId xmlns:a16="http://schemas.microsoft.com/office/drawing/2014/main" id="{3A100696-D775-60FE-BF54-0ED086580482}"/>
              </a:ext>
            </a:extLst>
          </p:cNvPr>
          <p:cNvSpPr/>
          <p:nvPr/>
        </p:nvSpPr>
        <p:spPr>
          <a:xfrm>
            <a:off x="2178943" y="3480476"/>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How: principles and process</a:t>
            </a:r>
          </a:p>
        </p:txBody>
      </p:sp>
      <p:sp>
        <p:nvSpPr>
          <p:cNvPr id="7" name="Oval 6">
            <a:extLst>
              <a:ext uri="{FF2B5EF4-FFF2-40B4-BE49-F238E27FC236}">
                <a16:creationId xmlns:a16="http://schemas.microsoft.com/office/drawing/2014/main" id="{97EC3733-700E-CAC2-F935-3BCC8FA9E527}"/>
              </a:ext>
            </a:extLst>
          </p:cNvPr>
          <p:cNvSpPr/>
          <p:nvPr/>
        </p:nvSpPr>
        <p:spPr>
          <a:xfrm>
            <a:off x="2381464" y="151852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7D7BED19-E9CF-6D58-23F5-0CC09BC40D19}"/>
              </a:ext>
            </a:extLst>
          </p:cNvPr>
          <p:cNvSpPr/>
          <p:nvPr/>
        </p:nvSpPr>
        <p:spPr>
          <a:xfrm>
            <a:off x="2381464" y="2235668"/>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E4702268-DC27-587D-2C5F-13F9BA530E5A}"/>
              </a:ext>
            </a:extLst>
          </p:cNvPr>
          <p:cNvSpPr/>
          <p:nvPr/>
        </p:nvSpPr>
        <p:spPr>
          <a:xfrm>
            <a:off x="2381464" y="293335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9" name="Oval 8">
            <a:extLst>
              <a:ext uri="{FF2B5EF4-FFF2-40B4-BE49-F238E27FC236}">
                <a16:creationId xmlns:a16="http://schemas.microsoft.com/office/drawing/2014/main" id="{1ED849E9-4E09-A544-C4AF-80F6F3CB7ECB}"/>
              </a:ext>
            </a:extLst>
          </p:cNvPr>
          <p:cNvSpPr/>
          <p:nvPr/>
        </p:nvSpPr>
        <p:spPr>
          <a:xfrm>
            <a:off x="2381464" y="3631042"/>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4" name="Rounded Rectangle 40">
            <a:extLst>
              <a:ext uri="{FF2B5EF4-FFF2-40B4-BE49-F238E27FC236}">
                <a16:creationId xmlns:a16="http://schemas.microsoft.com/office/drawing/2014/main" id="{FD13A547-97CD-A25A-C236-5AA7F074C7E5}"/>
              </a:ext>
            </a:extLst>
          </p:cNvPr>
          <p:cNvSpPr/>
          <p:nvPr/>
        </p:nvSpPr>
        <p:spPr>
          <a:xfrm>
            <a:off x="2178943" y="4188290"/>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1: focus on prioritization</a:t>
            </a:r>
          </a:p>
        </p:txBody>
      </p:sp>
      <p:sp>
        <p:nvSpPr>
          <p:cNvPr id="15" name="Oval 14">
            <a:extLst>
              <a:ext uri="{FF2B5EF4-FFF2-40B4-BE49-F238E27FC236}">
                <a16:creationId xmlns:a16="http://schemas.microsoft.com/office/drawing/2014/main" id="{BD0366B5-BCC8-3C7F-B444-9D77013EBA25}"/>
              </a:ext>
            </a:extLst>
          </p:cNvPr>
          <p:cNvSpPr/>
          <p:nvPr/>
        </p:nvSpPr>
        <p:spPr>
          <a:xfrm>
            <a:off x="2381464" y="4338856"/>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5</a:t>
            </a:r>
          </a:p>
        </p:txBody>
      </p:sp>
      <p:sp>
        <p:nvSpPr>
          <p:cNvPr id="16" name="Rounded Rectangle 40">
            <a:extLst>
              <a:ext uri="{FF2B5EF4-FFF2-40B4-BE49-F238E27FC236}">
                <a16:creationId xmlns:a16="http://schemas.microsoft.com/office/drawing/2014/main" id="{753826D2-C498-8D14-AFFE-41F639B537D8}"/>
              </a:ext>
            </a:extLst>
          </p:cNvPr>
          <p:cNvSpPr/>
          <p:nvPr/>
        </p:nvSpPr>
        <p:spPr>
          <a:xfrm>
            <a:off x="2178943" y="4896104"/>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2: focus on optimization</a:t>
            </a:r>
          </a:p>
        </p:txBody>
      </p:sp>
      <p:sp>
        <p:nvSpPr>
          <p:cNvPr id="17" name="Oval 16">
            <a:extLst>
              <a:ext uri="{FF2B5EF4-FFF2-40B4-BE49-F238E27FC236}">
                <a16:creationId xmlns:a16="http://schemas.microsoft.com/office/drawing/2014/main" id="{A8B84A90-EEA6-EB6A-C486-B1A46482797C}"/>
              </a:ext>
            </a:extLst>
          </p:cNvPr>
          <p:cNvSpPr/>
          <p:nvPr/>
        </p:nvSpPr>
        <p:spPr>
          <a:xfrm>
            <a:off x="2381464" y="5046669"/>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6</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9" name="Rounded Rectangle 40">
            <a:extLst>
              <a:ext uri="{FF2B5EF4-FFF2-40B4-BE49-F238E27FC236}">
                <a16:creationId xmlns:a16="http://schemas.microsoft.com/office/drawing/2014/main" id="{9DF9D690-EE13-C471-2C61-03641847CC03}"/>
              </a:ext>
            </a:extLst>
          </p:cNvPr>
          <p:cNvSpPr/>
          <p:nvPr/>
        </p:nvSpPr>
        <p:spPr>
          <a:xfrm>
            <a:off x="2178943" y="560391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3: doing prioritization and optimization</a:t>
            </a:r>
          </a:p>
        </p:txBody>
      </p:sp>
      <p:sp>
        <p:nvSpPr>
          <p:cNvPr id="20" name="Oval 19">
            <a:extLst>
              <a:ext uri="{FF2B5EF4-FFF2-40B4-BE49-F238E27FC236}">
                <a16:creationId xmlns:a16="http://schemas.microsoft.com/office/drawing/2014/main" id="{319EF9B2-347B-7917-136D-0C703A7436CB}"/>
              </a:ext>
            </a:extLst>
          </p:cNvPr>
          <p:cNvSpPr/>
          <p:nvPr/>
        </p:nvSpPr>
        <p:spPr>
          <a:xfrm>
            <a:off x="2381464" y="5754483"/>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7</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Tree>
    <p:extLst>
      <p:ext uri="{BB962C8B-B14F-4D97-AF65-F5344CB8AC3E}">
        <p14:creationId xmlns:p14="http://schemas.microsoft.com/office/powerpoint/2010/main" val="804415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C2E5-DC2E-A4CB-AA25-DE769AF2B20F}"/>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A1194BF9-F1C9-05C5-A905-50F398B976CF}"/>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70C54AC4-088F-B3A6-8118-4D4B6D46C8D6}"/>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When undertaken together, careful coordination is required to keep process manageable and align sequencing</a:t>
            </a:r>
          </a:p>
        </p:txBody>
      </p:sp>
      <p:sp>
        <p:nvSpPr>
          <p:cNvPr id="34" name="Rectangle 33">
            <a:extLst>
              <a:ext uri="{FF2B5EF4-FFF2-40B4-BE49-F238E27FC236}">
                <a16:creationId xmlns:a16="http://schemas.microsoft.com/office/drawing/2014/main" id="{4EB71F1C-129A-EFA9-902E-DBE46420CDB3}"/>
              </a:ext>
            </a:extLst>
          </p:cNvPr>
          <p:cNvSpPr/>
          <p:nvPr/>
        </p:nvSpPr>
        <p:spPr>
          <a:xfrm>
            <a:off x="696483" y="1608611"/>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002878"/>
                </a:solidFill>
                <a:effectLst/>
                <a:uLnTx/>
                <a:uFillTx/>
                <a:latin typeface="Calibri" panose="020F0502020204030204"/>
                <a:ea typeface="+mn-ea"/>
                <a:cs typeface="+mn-cs"/>
              </a:rPr>
              <a:t>Phase 1: Framework Adaptation</a:t>
            </a:r>
          </a:p>
        </p:txBody>
      </p:sp>
      <p:sp>
        <p:nvSpPr>
          <p:cNvPr id="35" name="Rectangle 34">
            <a:extLst>
              <a:ext uri="{FF2B5EF4-FFF2-40B4-BE49-F238E27FC236}">
                <a16:creationId xmlns:a16="http://schemas.microsoft.com/office/drawing/2014/main" id="{A25CB599-B3F6-2C67-D13F-FB2EC58C62AC}"/>
              </a:ext>
            </a:extLst>
          </p:cNvPr>
          <p:cNvSpPr/>
          <p:nvPr/>
        </p:nvSpPr>
        <p:spPr>
          <a:xfrm>
            <a:off x="4392604" y="1605089"/>
            <a:ext cx="4114788"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002878"/>
                </a:solidFill>
                <a:effectLst/>
                <a:uLnTx/>
                <a:uFillTx/>
                <a:latin typeface="Calibri" panose="020F0502020204030204"/>
                <a:ea typeface="+mn-ea"/>
                <a:cs typeface="+mn-cs"/>
              </a:rPr>
              <a:t>Phase 2: Assessment, Prioritization, Optimization and Sequencing</a:t>
            </a:r>
          </a:p>
        </p:txBody>
      </p:sp>
      <p:sp>
        <p:nvSpPr>
          <p:cNvPr id="36" name="Rectangle 35">
            <a:extLst>
              <a:ext uri="{FF2B5EF4-FFF2-40B4-BE49-F238E27FC236}">
                <a16:creationId xmlns:a16="http://schemas.microsoft.com/office/drawing/2014/main" id="{11E4D07A-6B43-4D07-8175-58FEF7FE049F}"/>
              </a:ext>
            </a:extLst>
          </p:cNvPr>
          <p:cNvSpPr/>
          <p:nvPr/>
        </p:nvSpPr>
        <p:spPr>
          <a:xfrm>
            <a:off x="9424143" y="1605089"/>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002878"/>
                </a:solidFill>
                <a:effectLst/>
                <a:uLnTx/>
                <a:uFillTx/>
                <a:latin typeface="Calibri" panose="020F0502020204030204"/>
                <a:ea typeface="+mn-ea"/>
                <a:cs typeface="+mn-cs"/>
              </a:rPr>
              <a:t>Phase 3: Recommendations</a:t>
            </a:r>
          </a:p>
        </p:txBody>
      </p:sp>
      <p:sp>
        <p:nvSpPr>
          <p:cNvPr id="49" name="Rectangle 48">
            <a:extLst>
              <a:ext uri="{FF2B5EF4-FFF2-40B4-BE49-F238E27FC236}">
                <a16:creationId xmlns:a16="http://schemas.microsoft.com/office/drawing/2014/main" id="{5D187CB8-E883-329D-8B1A-02C4F585A110}"/>
              </a:ext>
            </a:extLst>
          </p:cNvPr>
          <p:cNvSpPr/>
          <p:nvPr/>
        </p:nvSpPr>
        <p:spPr>
          <a:xfrm>
            <a:off x="891250" y="2349661"/>
            <a:ext cx="3501353" cy="413216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noProof="0" dirty="0">
                <a:solidFill>
                  <a:schemeClr val="tx1">
                    <a:lumMod val="50000"/>
                  </a:schemeClr>
                </a:solidFill>
              </a:rPr>
              <a:t>Risk</a:t>
            </a:r>
            <a:r>
              <a:rPr lang="en-US" noProof="0" dirty="0">
                <a:solidFill>
                  <a:schemeClr val="tx1">
                    <a:lumMod val="50000"/>
                  </a:schemeClr>
                </a:solidFill>
              </a:rPr>
              <a:t>: Burden of evidence collection</a:t>
            </a:r>
          </a:p>
          <a:p>
            <a:pPr marL="285750" indent="-285750">
              <a:buFont typeface="Wingdings" panose="05000000000000000000" pitchFamily="2" charset="2"/>
              <a:buChar char="ü"/>
            </a:pPr>
            <a:r>
              <a:rPr lang="en-US" b="1" noProof="0" dirty="0">
                <a:solidFill>
                  <a:schemeClr val="tx1">
                    <a:lumMod val="50000"/>
                  </a:schemeClr>
                </a:solidFill>
              </a:rPr>
              <a:t>Recommendation: </a:t>
            </a:r>
          </a:p>
          <a:p>
            <a:pPr marL="742950" lvl="1" indent="-285750">
              <a:buFont typeface="Wingdings" panose="05000000000000000000" pitchFamily="2" charset="2"/>
              <a:buChar char="ü"/>
            </a:pPr>
            <a:r>
              <a:rPr lang="en-US" b="1" noProof="0" dirty="0">
                <a:solidFill>
                  <a:schemeClr val="tx1">
                    <a:lumMod val="50000"/>
                  </a:schemeClr>
                </a:solidFill>
              </a:rPr>
              <a:t>select fewer criteria</a:t>
            </a:r>
            <a:r>
              <a:rPr lang="en-US" noProof="0" dirty="0">
                <a:solidFill>
                  <a:schemeClr val="tx1">
                    <a:lumMod val="50000"/>
                  </a:schemeClr>
                </a:solidFill>
              </a:rPr>
              <a:t> (e.g. ~10 criteria for prioritization, max. 10 per optimization question)</a:t>
            </a:r>
          </a:p>
          <a:p>
            <a:pPr marL="742950" lvl="1" indent="-285750">
              <a:spcBef>
                <a:spcPts val="1200"/>
              </a:spcBef>
              <a:buFont typeface="Wingdings" panose="05000000000000000000" pitchFamily="2" charset="2"/>
              <a:buChar char="ü"/>
            </a:pPr>
            <a:r>
              <a:rPr lang="en-US" b="1" noProof="0" dirty="0">
                <a:solidFill>
                  <a:schemeClr val="tx1">
                    <a:lumMod val="50000"/>
                  </a:schemeClr>
                </a:solidFill>
              </a:rPr>
              <a:t>Limit the number of vaccines</a:t>
            </a:r>
            <a:r>
              <a:rPr lang="en-US" noProof="0" dirty="0">
                <a:solidFill>
                  <a:schemeClr val="tx1">
                    <a:lumMod val="50000"/>
                  </a:schemeClr>
                </a:solidFill>
              </a:rPr>
              <a:t> (prioritization) and </a:t>
            </a:r>
            <a:r>
              <a:rPr lang="en-US" b="1" noProof="0" dirty="0">
                <a:solidFill>
                  <a:schemeClr val="tx1">
                    <a:lumMod val="50000"/>
                  </a:schemeClr>
                </a:solidFill>
              </a:rPr>
              <a:t>questions</a:t>
            </a:r>
            <a:r>
              <a:rPr lang="en-US" noProof="0" dirty="0">
                <a:solidFill>
                  <a:schemeClr val="tx1">
                    <a:lumMod val="50000"/>
                  </a:schemeClr>
                </a:solidFill>
              </a:rPr>
              <a:t> (optimization) to keep work manageable</a:t>
            </a:r>
          </a:p>
        </p:txBody>
      </p:sp>
      <p:sp>
        <p:nvSpPr>
          <p:cNvPr id="50" name="Rectangle 49">
            <a:extLst>
              <a:ext uri="{FF2B5EF4-FFF2-40B4-BE49-F238E27FC236}">
                <a16:creationId xmlns:a16="http://schemas.microsoft.com/office/drawing/2014/main" id="{E3F06417-2987-4F8B-DBA2-DBE4AB568958}"/>
              </a:ext>
            </a:extLst>
          </p:cNvPr>
          <p:cNvSpPr/>
          <p:nvPr/>
        </p:nvSpPr>
        <p:spPr>
          <a:xfrm>
            <a:off x="4699321" y="2349661"/>
            <a:ext cx="4629874" cy="413216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b="1" noProof="0" dirty="0">
                <a:solidFill>
                  <a:schemeClr val="tx1">
                    <a:lumMod val="50000"/>
                  </a:schemeClr>
                </a:solidFill>
              </a:rPr>
              <a:t>Start</a:t>
            </a:r>
            <a:r>
              <a:rPr lang="en-US" noProof="0" dirty="0">
                <a:solidFill>
                  <a:schemeClr val="tx1">
                    <a:lumMod val="50000"/>
                  </a:schemeClr>
                </a:solidFill>
              </a:rPr>
              <a:t> </a:t>
            </a:r>
            <a:r>
              <a:rPr lang="en-US" b="1" noProof="0" dirty="0">
                <a:solidFill>
                  <a:schemeClr val="tx1">
                    <a:lumMod val="50000"/>
                  </a:schemeClr>
                </a:solidFill>
              </a:rPr>
              <a:t>with optimization,</a:t>
            </a:r>
            <a:r>
              <a:rPr lang="en-US" noProof="0" dirty="0">
                <a:solidFill>
                  <a:schemeClr val="tx1">
                    <a:lumMod val="50000"/>
                  </a:schemeClr>
                </a:solidFill>
              </a:rPr>
              <a:t> as the outcome can inform the ability to introduce new vaccines (e.g. from a cost perspective)</a:t>
            </a:r>
          </a:p>
          <a:p>
            <a:pPr marL="285750" indent="-285750">
              <a:spcBef>
                <a:spcPts val="1200"/>
              </a:spcBef>
              <a:buFont typeface="Wingdings" panose="05000000000000000000" pitchFamily="2" charset="2"/>
              <a:buChar char="ü"/>
            </a:pPr>
            <a:r>
              <a:rPr lang="en-US" b="1" noProof="0" dirty="0">
                <a:solidFill>
                  <a:schemeClr val="tx1">
                    <a:lumMod val="50000"/>
                  </a:schemeClr>
                </a:solidFill>
              </a:rPr>
              <a:t>Sequencing should be done jointly </a:t>
            </a:r>
            <a:r>
              <a:rPr lang="en-US" noProof="0" dirty="0">
                <a:solidFill>
                  <a:schemeClr val="tx1">
                    <a:lumMod val="50000"/>
                  </a:schemeClr>
                </a:solidFill>
              </a:rPr>
              <a:t>for both new vaccine introductions and optimization changes to ensure programmatic limitations are considered holistically. </a:t>
            </a:r>
          </a:p>
          <a:p>
            <a:pPr marL="285750" indent="-285750">
              <a:spcBef>
                <a:spcPts val="1200"/>
              </a:spcBef>
              <a:buFont typeface="Wingdings" panose="05000000000000000000" pitchFamily="2" charset="2"/>
              <a:buChar char="ü"/>
            </a:pPr>
            <a:r>
              <a:rPr lang="en-US" noProof="0" dirty="0">
                <a:solidFill>
                  <a:schemeClr val="tx1">
                    <a:lumMod val="50000"/>
                  </a:schemeClr>
                </a:solidFill>
              </a:rPr>
              <a:t>We strongly recommend to </a:t>
            </a:r>
            <a:r>
              <a:rPr lang="en-US" b="1" noProof="0" dirty="0">
                <a:solidFill>
                  <a:schemeClr val="tx1">
                    <a:lumMod val="50000"/>
                  </a:schemeClr>
                </a:solidFill>
              </a:rPr>
              <a:t>compute holistic budget impact </a:t>
            </a:r>
            <a:r>
              <a:rPr lang="en-US" noProof="0" dirty="0">
                <a:solidFill>
                  <a:schemeClr val="tx1">
                    <a:lumMod val="50000"/>
                  </a:schemeClr>
                </a:solidFill>
              </a:rPr>
              <a:t>to ensure financial feasibility and sustainability</a:t>
            </a:r>
          </a:p>
        </p:txBody>
      </p:sp>
      <p:sp>
        <p:nvSpPr>
          <p:cNvPr id="51" name="Rectangle 50">
            <a:extLst>
              <a:ext uri="{FF2B5EF4-FFF2-40B4-BE49-F238E27FC236}">
                <a16:creationId xmlns:a16="http://schemas.microsoft.com/office/drawing/2014/main" id="{400CB973-81F8-9A95-3167-D61798CAB158}"/>
              </a:ext>
            </a:extLst>
          </p:cNvPr>
          <p:cNvSpPr/>
          <p:nvPr/>
        </p:nvSpPr>
        <p:spPr>
          <a:xfrm>
            <a:off x="9618562" y="2349661"/>
            <a:ext cx="2331064" cy="413216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en-US" noProof="0" dirty="0">
                <a:solidFill>
                  <a:schemeClr val="tx1">
                    <a:lumMod val="50000"/>
                  </a:schemeClr>
                </a:solidFill>
              </a:rPr>
              <a:t>Recommendations should be documented in a single document</a:t>
            </a:r>
          </a:p>
          <a:p>
            <a:pPr marL="285750" indent="-285750">
              <a:spcBef>
                <a:spcPts val="1200"/>
              </a:spcBef>
              <a:buFont typeface="Wingdings" panose="05000000000000000000" pitchFamily="2" charset="2"/>
              <a:buChar char="ü"/>
            </a:pPr>
            <a:r>
              <a:rPr lang="en-US" noProof="0" dirty="0">
                <a:solidFill>
                  <a:schemeClr val="tx1">
                    <a:lumMod val="50000"/>
                  </a:schemeClr>
                </a:solidFill>
              </a:rPr>
              <a:t>Implementation planning documents and NIS should incorporate possible synergies between NVIs and optimizations (e.g. joint training)</a:t>
            </a:r>
          </a:p>
          <a:p>
            <a:pPr marL="285750" indent="-285750">
              <a:buFont typeface="Wingdings" panose="05000000000000000000" pitchFamily="2" charset="2"/>
              <a:buChar char="ü"/>
            </a:pPr>
            <a:endParaRPr lang="en-US" noProof="0" dirty="0">
              <a:solidFill>
                <a:schemeClr val="tx1">
                  <a:lumMod val="50000"/>
                </a:schemeClr>
              </a:solidFill>
            </a:endParaRPr>
          </a:p>
          <a:p>
            <a:pPr marL="285750" indent="-285750">
              <a:buFont typeface="Wingdings" panose="05000000000000000000" pitchFamily="2" charset="2"/>
              <a:buChar char="ü"/>
            </a:pPr>
            <a:endParaRPr lang="en-US" noProof="0" dirty="0">
              <a:solidFill>
                <a:schemeClr val="tx1">
                  <a:lumMod val="50000"/>
                </a:schemeClr>
              </a:solidFill>
            </a:endParaRPr>
          </a:p>
          <a:p>
            <a:pPr marL="285750" indent="-285750">
              <a:buFont typeface="Wingdings" panose="05000000000000000000" pitchFamily="2" charset="2"/>
              <a:buChar char="ü"/>
            </a:pPr>
            <a:endParaRPr lang="en-US" noProof="0" dirty="0">
              <a:solidFill>
                <a:schemeClr val="tx1">
                  <a:lumMod val="50000"/>
                </a:schemeClr>
              </a:solidFill>
            </a:endParaRPr>
          </a:p>
        </p:txBody>
      </p:sp>
    </p:spTree>
    <p:extLst>
      <p:ext uri="{BB962C8B-B14F-4D97-AF65-F5344CB8AC3E}">
        <p14:creationId xmlns:p14="http://schemas.microsoft.com/office/powerpoint/2010/main" val="1260037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83A8-9DCA-0543-7743-03310769D74B}"/>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C3DACAE1-87D1-196E-C40A-AF0F33FBA44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92F051BF-0DA7-F61E-B645-D73D9A492261}"/>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Governance lies with the EPI and the NITAG</a:t>
            </a: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2" name="Slide Number Placeholder 5">
            <a:extLst>
              <a:ext uri="{FF2B5EF4-FFF2-40B4-BE49-F238E27FC236}">
                <a16:creationId xmlns:a16="http://schemas.microsoft.com/office/drawing/2014/main" id="{8A5A8B8B-12DC-4B06-C56A-88463E464473}"/>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41</a:t>
            </a:fld>
            <a:endParaRPr lang="en-US" noProof="0" dirty="0">
              <a:latin typeface="+mj-lt"/>
            </a:endParaRPr>
          </a:p>
        </p:txBody>
      </p:sp>
      <p:sp>
        <p:nvSpPr>
          <p:cNvPr id="42" name="Rectangle 41">
            <a:extLst>
              <a:ext uri="{FF2B5EF4-FFF2-40B4-BE49-F238E27FC236}">
                <a16:creationId xmlns:a16="http://schemas.microsoft.com/office/drawing/2014/main" id="{C89DB7EE-AE3B-DAF7-B0D5-DBC2B0FEC900}"/>
              </a:ext>
            </a:extLst>
          </p:cNvPr>
          <p:cNvSpPr/>
          <p:nvPr/>
        </p:nvSpPr>
        <p:spPr>
          <a:xfrm>
            <a:off x="2216231" y="1803183"/>
            <a:ext cx="3089698"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70F67BE9-F69E-1EE6-7C18-E96D8F2B8791}"/>
              </a:ext>
            </a:extLst>
          </p:cNvPr>
          <p:cNvSpPr/>
          <p:nvPr/>
        </p:nvSpPr>
        <p:spPr>
          <a:xfrm>
            <a:off x="5459849" y="1803183"/>
            <a:ext cx="3089698"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A200510-0385-A248-5641-ED9B51A5FB70}"/>
              </a:ext>
            </a:extLst>
          </p:cNvPr>
          <p:cNvSpPr/>
          <p:nvPr/>
        </p:nvSpPr>
        <p:spPr>
          <a:xfrm>
            <a:off x="8703468" y="1803183"/>
            <a:ext cx="3089698"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CA0B5539-7210-CB56-AFF2-6EDA729C6281}"/>
              </a:ext>
            </a:extLst>
          </p:cNvPr>
          <p:cNvSpPr/>
          <p:nvPr/>
        </p:nvSpPr>
        <p:spPr>
          <a:xfrm>
            <a:off x="514221" y="2798364"/>
            <a:ext cx="11481328" cy="171857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EPI</a:t>
            </a:r>
          </a:p>
          <a:p>
            <a:r>
              <a:rPr lang="en-US" i="1" noProof="0" dirty="0">
                <a:solidFill>
                  <a:schemeClr val="tx1">
                    <a:lumMod val="50000"/>
                  </a:schemeClr>
                </a:solidFill>
              </a:rPr>
              <a:t>(support)</a:t>
            </a:r>
          </a:p>
        </p:txBody>
      </p:sp>
      <p:sp>
        <p:nvSpPr>
          <p:cNvPr id="60" name="Rectangle 59">
            <a:extLst>
              <a:ext uri="{FF2B5EF4-FFF2-40B4-BE49-F238E27FC236}">
                <a16:creationId xmlns:a16="http://schemas.microsoft.com/office/drawing/2014/main" id="{E6FBF51A-FBE0-730B-A3A6-C46702C72F16}"/>
              </a:ext>
            </a:extLst>
          </p:cNvPr>
          <p:cNvSpPr/>
          <p:nvPr/>
        </p:nvSpPr>
        <p:spPr>
          <a:xfrm>
            <a:off x="514221" y="4703646"/>
            <a:ext cx="11481328" cy="171857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NITAG</a:t>
            </a:r>
            <a:endParaRPr lang="en-US" noProof="0" dirty="0">
              <a:solidFill>
                <a:schemeClr val="tx1">
                  <a:lumMod val="50000"/>
                </a:schemeClr>
              </a:solidFill>
            </a:endParaRPr>
          </a:p>
          <a:p>
            <a:r>
              <a:rPr lang="en-US" i="1" noProof="0" dirty="0">
                <a:solidFill>
                  <a:schemeClr val="tx1">
                    <a:lumMod val="50000"/>
                  </a:schemeClr>
                </a:solidFill>
              </a:rPr>
              <a:t>(lead)</a:t>
            </a:r>
          </a:p>
        </p:txBody>
      </p:sp>
      <p:sp>
        <p:nvSpPr>
          <p:cNvPr id="61" name="Rectangle 60">
            <a:extLst>
              <a:ext uri="{FF2B5EF4-FFF2-40B4-BE49-F238E27FC236}">
                <a16:creationId xmlns:a16="http://schemas.microsoft.com/office/drawing/2014/main" id="{22B69872-BCC9-C73A-7D81-56836D146A9B}"/>
              </a:ext>
            </a:extLst>
          </p:cNvPr>
          <p:cNvSpPr/>
          <p:nvPr/>
        </p:nvSpPr>
        <p:spPr>
          <a:xfrm>
            <a:off x="2216231" y="2838445"/>
            <a:ext cx="3100442" cy="8397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Reviews methodology and process </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Preselect a limited number of optimization questions based on current portfolio review</a:t>
            </a:r>
          </a:p>
          <a:p>
            <a:pPr marL="174625" indent="-174625">
              <a:spcBef>
                <a:spcPts val="200"/>
              </a:spcBef>
              <a:buFont typeface="Arial" panose="020B0604020202020204" pitchFamily="34" charset="0"/>
              <a:buChar char="•"/>
            </a:pPr>
            <a:r>
              <a:rPr lang="en-US" sz="1100" noProof="0" dirty="0">
                <a:solidFill>
                  <a:schemeClr val="tx1">
                    <a:lumMod val="50000"/>
                  </a:schemeClr>
                </a:solidFill>
              </a:rPr>
              <a:t>(</a:t>
            </a:r>
            <a:r>
              <a:rPr lang="en-US" sz="1100" i="1" noProof="0" dirty="0">
                <a:solidFill>
                  <a:schemeClr val="tx1">
                    <a:lumMod val="50000"/>
                  </a:schemeClr>
                </a:solidFill>
              </a:rPr>
              <a:t>If secretariat</a:t>
            </a:r>
            <a:r>
              <a:rPr lang="en-US" sz="1100" noProof="0" dirty="0">
                <a:solidFill>
                  <a:schemeClr val="tx1">
                    <a:lumMod val="50000"/>
                  </a:schemeClr>
                </a:solidFill>
              </a:rPr>
              <a:t>) Prepare online form and document for workshop 1</a:t>
            </a:r>
          </a:p>
          <a:p>
            <a:pPr marL="174625" indent="-174625">
              <a:spcBef>
                <a:spcPts val="200"/>
              </a:spcBef>
              <a:buFont typeface="Arial" panose="020B0604020202020204" pitchFamily="34" charset="0"/>
              <a:buChar char="•"/>
            </a:pPr>
            <a:r>
              <a:rPr lang="en-US" sz="1100" noProof="0" dirty="0">
                <a:solidFill>
                  <a:schemeClr val="tx1">
                    <a:lumMod val="50000"/>
                  </a:schemeClr>
                </a:solidFill>
              </a:rPr>
              <a:t>(</a:t>
            </a:r>
            <a:r>
              <a:rPr lang="en-US" sz="1100" i="1" noProof="0" dirty="0">
                <a:solidFill>
                  <a:schemeClr val="tx1">
                    <a:lumMod val="50000"/>
                  </a:schemeClr>
                </a:solidFill>
              </a:rPr>
              <a:t>If secretariat</a:t>
            </a:r>
            <a:r>
              <a:rPr lang="en-US" sz="1100" noProof="0" dirty="0">
                <a:solidFill>
                  <a:schemeClr val="tx1">
                    <a:lumMod val="50000"/>
                  </a:schemeClr>
                </a:solidFill>
              </a:rPr>
              <a:t>) Prepare short overview on proposed questions/options and vaccines</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Prepare data collection</a:t>
            </a:r>
          </a:p>
        </p:txBody>
      </p:sp>
      <p:sp>
        <p:nvSpPr>
          <p:cNvPr id="62" name="Rectangle 61">
            <a:extLst>
              <a:ext uri="{FF2B5EF4-FFF2-40B4-BE49-F238E27FC236}">
                <a16:creationId xmlns:a16="http://schemas.microsoft.com/office/drawing/2014/main" id="{79E9AC18-1C70-D28D-DEF4-C8F048A3156A}"/>
              </a:ext>
            </a:extLst>
          </p:cNvPr>
          <p:cNvSpPr/>
          <p:nvPr/>
        </p:nvSpPr>
        <p:spPr>
          <a:xfrm>
            <a:off x="2216231" y="4731355"/>
            <a:ext cx="3100442" cy="584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Lead and facilitate workshop 1 (NITAG chair)</a:t>
            </a:r>
          </a:p>
          <a:p>
            <a:pPr marL="174625" indent="-174625">
              <a:spcBef>
                <a:spcPts val="200"/>
              </a:spcBef>
              <a:buFont typeface="Arial" panose="020B0604020202020204" pitchFamily="34" charset="0"/>
              <a:buChar char="•"/>
            </a:pPr>
            <a:r>
              <a:rPr lang="en-US" sz="1100" noProof="0" dirty="0">
                <a:solidFill>
                  <a:schemeClr val="tx1">
                    <a:lumMod val="50000"/>
                  </a:schemeClr>
                </a:solidFill>
              </a:rPr>
              <a:t>Vote on optimization questions and criteria (optimization) and criteria, vaccines, time horizon (</a:t>
            </a:r>
            <a:r>
              <a:rPr lang="en-US" sz="1100" noProof="0" dirty="0" err="1">
                <a:solidFill>
                  <a:schemeClr val="tx1">
                    <a:lumMod val="50000"/>
                  </a:schemeClr>
                </a:solidFill>
              </a:rPr>
              <a:t>prioritiziation</a:t>
            </a:r>
            <a:r>
              <a:rPr lang="en-US" sz="1100" noProof="0" dirty="0">
                <a:solidFill>
                  <a:schemeClr val="tx1">
                    <a:lumMod val="50000"/>
                  </a:schemeClr>
                </a:solidFill>
              </a:rPr>
              <a:t>)</a:t>
            </a:r>
          </a:p>
          <a:p>
            <a:pPr marL="174625" indent="-174625">
              <a:spcBef>
                <a:spcPts val="200"/>
              </a:spcBef>
              <a:buFont typeface="Arial" panose="020B0604020202020204" pitchFamily="34" charset="0"/>
              <a:buChar char="•"/>
            </a:pPr>
            <a:r>
              <a:rPr lang="en-US" sz="1100" noProof="0" dirty="0">
                <a:solidFill>
                  <a:schemeClr val="tx1">
                    <a:lumMod val="50000"/>
                  </a:schemeClr>
                </a:solidFill>
              </a:rPr>
              <a:t>Decide on optimization questions and criteria (optimization) and criteria, vaccines, time horizon (prioritization)</a:t>
            </a:r>
          </a:p>
          <a:p>
            <a:pPr>
              <a:spcBef>
                <a:spcPts val="200"/>
              </a:spcBef>
            </a:pPr>
            <a:endParaRPr lang="en-US" sz="1100" noProof="0" dirty="0">
              <a:solidFill>
                <a:schemeClr val="tx1">
                  <a:lumMod val="50000"/>
                </a:schemeClr>
              </a:solidFill>
            </a:endParaRPr>
          </a:p>
        </p:txBody>
      </p:sp>
      <p:sp>
        <p:nvSpPr>
          <p:cNvPr id="63" name="Rectangle 62">
            <a:extLst>
              <a:ext uri="{FF2B5EF4-FFF2-40B4-BE49-F238E27FC236}">
                <a16:creationId xmlns:a16="http://schemas.microsoft.com/office/drawing/2014/main" id="{29587987-56E8-D3EC-6547-64750B8D2276}"/>
              </a:ext>
            </a:extLst>
          </p:cNvPr>
          <p:cNvSpPr/>
          <p:nvPr/>
        </p:nvSpPr>
        <p:spPr>
          <a:xfrm>
            <a:off x="5400643" y="4731355"/>
            <a:ext cx="3100442" cy="584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Support data collection (in working groups)</a:t>
            </a:r>
          </a:p>
          <a:p>
            <a:pPr marL="174625" indent="-174625">
              <a:spcBef>
                <a:spcPts val="200"/>
              </a:spcBef>
              <a:buFont typeface="Arial" panose="020B0604020202020204" pitchFamily="34" charset="0"/>
              <a:buChar char="•"/>
            </a:pPr>
            <a:r>
              <a:rPr lang="en-US" sz="1100" noProof="0" dirty="0">
                <a:solidFill>
                  <a:schemeClr val="tx1">
                    <a:lumMod val="50000"/>
                  </a:schemeClr>
                </a:solidFill>
              </a:rPr>
              <a:t>Review evidence and rank options for each optimization question / rank vaccine for each criteria (prioritization)</a:t>
            </a:r>
          </a:p>
          <a:p>
            <a:pPr marL="174625" indent="-174625">
              <a:spcBef>
                <a:spcPts val="200"/>
              </a:spcBef>
              <a:buFont typeface="Arial" panose="020B0604020202020204" pitchFamily="34" charset="0"/>
              <a:buChar char="•"/>
            </a:pPr>
            <a:r>
              <a:rPr lang="en-US" sz="1100" noProof="0" dirty="0">
                <a:solidFill>
                  <a:schemeClr val="tx1">
                    <a:lumMod val="50000"/>
                  </a:schemeClr>
                </a:solidFill>
              </a:rPr>
              <a:t>Define preferred option for each optimization question</a:t>
            </a:r>
          </a:p>
          <a:p>
            <a:pPr marL="174625" indent="-174625">
              <a:spcBef>
                <a:spcPts val="200"/>
              </a:spcBef>
              <a:buFont typeface="Arial" panose="020B0604020202020204" pitchFamily="34" charset="0"/>
              <a:buChar char="•"/>
            </a:pPr>
            <a:r>
              <a:rPr lang="en-US" sz="1100" noProof="0" dirty="0">
                <a:solidFill>
                  <a:schemeClr val="tx1">
                    <a:lumMod val="50000"/>
                  </a:schemeClr>
                </a:solidFill>
              </a:rPr>
              <a:t>Define priority lists for selected vaccines</a:t>
            </a:r>
          </a:p>
          <a:p>
            <a:pPr marL="174625" indent="-174625">
              <a:spcBef>
                <a:spcPts val="200"/>
              </a:spcBef>
              <a:buFont typeface="Arial" panose="020B0604020202020204" pitchFamily="34" charset="0"/>
              <a:buChar char="•"/>
            </a:pPr>
            <a:r>
              <a:rPr lang="en-US" sz="1100" noProof="0" dirty="0">
                <a:solidFill>
                  <a:schemeClr val="tx1">
                    <a:lumMod val="50000"/>
                  </a:schemeClr>
                </a:solidFill>
              </a:rPr>
              <a:t>Propose scenarios for optimization and NVI</a:t>
            </a:r>
          </a:p>
          <a:p>
            <a:pPr marL="174625" indent="-174625">
              <a:spcBef>
                <a:spcPts val="200"/>
              </a:spcBef>
              <a:buFont typeface="Arial" panose="020B0604020202020204" pitchFamily="34" charset="0"/>
              <a:buChar char="•"/>
            </a:pPr>
            <a:r>
              <a:rPr lang="en-US" sz="1100" noProof="0" dirty="0">
                <a:solidFill>
                  <a:schemeClr val="tx1">
                    <a:lumMod val="50000"/>
                  </a:schemeClr>
                </a:solidFill>
              </a:rPr>
              <a:t>Formulate additional recommendations</a:t>
            </a:r>
          </a:p>
        </p:txBody>
      </p:sp>
      <p:sp>
        <p:nvSpPr>
          <p:cNvPr id="64" name="Rectangle 63">
            <a:extLst>
              <a:ext uri="{FF2B5EF4-FFF2-40B4-BE49-F238E27FC236}">
                <a16:creationId xmlns:a16="http://schemas.microsoft.com/office/drawing/2014/main" id="{29264A80-951F-8A09-1C79-A4C8FE377B73}"/>
              </a:ext>
            </a:extLst>
          </p:cNvPr>
          <p:cNvSpPr/>
          <p:nvPr/>
        </p:nvSpPr>
        <p:spPr>
          <a:xfrm>
            <a:off x="5449105" y="2838445"/>
            <a:ext cx="3100442" cy="8397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Lead data collection (consolidate, clean, synthesize evidence)</a:t>
            </a:r>
          </a:p>
          <a:p>
            <a:pPr marL="174625" indent="-174625">
              <a:spcBef>
                <a:spcPts val="200"/>
              </a:spcBef>
              <a:buFont typeface="Arial" panose="020B0604020202020204" pitchFamily="34" charset="0"/>
              <a:buChar char="•"/>
            </a:pPr>
            <a:r>
              <a:rPr lang="en-US" sz="1100" noProof="0" dirty="0">
                <a:solidFill>
                  <a:schemeClr val="tx1">
                    <a:lumMod val="50000"/>
                  </a:schemeClr>
                </a:solidFill>
              </a:rPr>
              <a:t>(</a:t>
            </a:r>
            <a:r>
              <a:rPr lang="en-US" sz="1100" i="1" noProof="0" dirty="0">
                <a:solidFill>
                  <a:schemeClr val="tx1">
                    <a:lumMod val="50000"/>
                  </a:schemeClr>
                </a:solidFill>
              </a:rPr>
              <a:t>If secretariat</a:t>
            </a:r>
            <a:r>
              <a:rPr lang="en-US" sz="1100" noProof="0" dirty="0">
                <a:solidFill>
                  <a:schemeClr val="tx1">
                    <a:lumMod val="50000"/>
                  </a:schemeClr>
                </a:solidFill>
              </a:rPr>
              <a:t>) Prepare document for workshop 2</a:t>
            </a:r>
          </a:p>
          <a:p>
            <a:pPr marL="174625" indent="-174625">
              <a:spcBef>
                <a:spcPts val="200"/>
              </a:spcBef>
              <a:buFont typeface="Arial" panose="020B0604020202020204" pitchFamily="34" charset="0"/>
              <a:buChar char="•"/>
            </a:pPr>
            <a:r>
              <a:rPr lang="en-US" sz="1100" noProof="0" dirty="0">
                <a:solidFill>
                  <a:schemeClr val="tx1">
                    <a:lumMod val="50000"/>
                  </a:schemeClr>
                </a:solidFill>
              </a:rPr>
              <a:t>Share programmatic constraints</a:t>
            </a:r>
          </a:p>
          <a:p>
            <a:pPr marL="174625" indent="-174625">
              <a:spcBef>
                <a:spcPts val="200"/>
              </a:spcBef>
              <a:buFont typeface="Arial" panose="020B0604020202020204" pitchFamily="34" charset="0"/>
              <a:buChar char="•"/>
            </a:pPr>
            <a:r>
              <a:rPr lang="en-US" sz="1100" noProof="0" dirty="0">
                <a:solidFill>
                  <a:schemeClr val="tx1">
                    <a:lumMod val="50000"/>
                  </a:schemeClr>
                </a:solidFill>
              </a:rPr>
              <a:t>Provide feedback on proposed scenarios</a:t>
            </a:r>
          </a:p>
        </p:txBody>
      </p:sp>
      <p:sp>
        <p:nvSpPr>
          <p:cNvPr id="65" name="Rectangle 64">
            <a:extLst>
              <a:ext uri="{FF2B5EF4-FFF2-40B4-BE49-F238E27FC236}">
                <a16:creationId xmlns:a16="http://schemas.microsoft.com/office/drawing/2014/main" id="{68C70735-D7CE-06E1-FD65-90F7F663F4A1}"/>
              </a:ext>
            </a:extLst>
          </p:cNvPr>
          <p:cNvSpPr/>
          <p:nvPr/>
        </p:nvSpPr>
        <p:spPr>
          <a:xfrm>
            <a:off x="8793916" y="2838445"/>
            <a:ext cx="3100442" cy="8397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Draft recommendations document</a:t>
            </a:r>
          </a:p>
          <a:p>
            <a:pPr marL="174625" indent="-174625">
              <a:spcBef>
                <a:spcPts val="200"/>
              </a:spcBef>
              <a:buFont typeface="Arial" panose="020B0604020202020204" pitchFamily="34" charset="0"/>
              <a:buChar char="•"/>
            </a:pPr>
            <a:r>
              <a:rPr lang="en-US" sz="1100" noProof="0" dirty="0">
                <a:solidFill>
                  <a:schemeClr val="tx1">
                    <a:lumMod val="50000"/>
                  </a:schemeClr>
                </a:solidFill>
              </a:rPr>
              <a:t>Liaise with key stakeholders</a:t>
            </a:r>
          </a:p>
          <a:p>
            <a:pPr marL="174625" indent="-174625">
              <a:spcBef>
                <a:spcPts val="200"/>
              </a:spcBef>
              <a:buFont typeface="Arial" panose="020B0604020202020204" pitchFamily="34" charset="0"/>
              <a:buChar char="•"/>
            </a:pPr>
            <a:r>
              <a:rPr lang="en-US" sz="1100" noProof="0" dirty="0">
                <a:solidFill>
                  <a:schemeClr val="tx1">
                    <a:lumMod val="50000"/>
                  </a:schemeClr>
                </a:solidFill>
              </a:rPr>
              <a:t>Translate recommendations in strategic-planning documents (NIS, etc.)</a:t>
            </a:r>
          </a:p>
          <a:p>
            <a:pPr marL="174625" indent="-174625">
              <a:spcBef>
                <a:spcPts val="200"/>
              </a:spcBef>
              <a:buFont typeface="Arial" panose="020B0604020202020204" pitchFamily="34" charset="0"/>
              <a:buChar char="•"/>
            </a:pPr>
            <a:r>
              <a:rPr lang="en-US" sz="1100" noProof="0" dirty="0">
                <a:solidFill>
                  <a:schemeClr val="tx1">
                    <a:lumMod val="50000"/>
                  </a:schemeClr>
                </a:solidFill>
              </a:rPr>
              <a:t>Present to stakeholders (MoH, ICC)</a:t>
            </a:r>
          </a:p>
        </p:txBody>
      </p:sp>
      <p:sp>
        <p:nvSpPr>
          <p:cNvPr id="66" name="Rectangle 65">
            <a:extLst>
              <a:ext uri="{FF2B5EF4-FFF2-40B4-BE49-F238E27FC236}">
                <a16:creationId xmlns:a16="http://schemas.microsoft.com/office/drawing/2014/main" id="{CE40F64F-FC9F-D453-E406-C635528FF657}"/>
              </a:ext>
            </a:extLst>
          </p:cNvPr>
          <p:cNvSpPr/>
          <p:nvPr/>
        </p:nvSpPr>
        <p:spPr>
          <a:xfrm>
            <a:off x="8703467" y="4731355"/>
            <a:ext cx="3100442" cy="584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4625" indent="-174625">
              <a:spcBef>
                <a:spcPts val="200"/>
              </a:spcBef>
              <a:buFont typeface="Arial" panose="020B0604020202020204" pitchFamily="34" charset="0"/>
              <a:buChar char="•"/>
            </a:pPr>
            <a:r>
              <a:rPr lang="en-US" sz="1100" noProof="0" dirty="0">
                <a:solidFill>
                  <a:schemeClr val="tx1">
                    <a:lumMod val="50000"/>
                  </a:schemeClr>
                </a:solidFill>
              </a:rPr>
              <a:t>Review and validate recommendations document</a:t>
            </a:r>
          </a:p>
        </p:txBody>
      </p:sp>
      <p:sp>
        <p:nvSpPr>
          <p:cNvPr id="3" name="Freeform: Shape 28">
            <a:extLst>
              <a:ext uri="{FF2B5EF4-FFF2-40B4-BE49-F238E27FC236}">
                <a16:creationId xmlns:a16="http://schemas.microsoft.com/office/drawing/2014/main" id="{00DB5F0D-52DB-1D77-505F-DF7FD7BA5599}"/>
              </a:ext>
            </a:extLst>
          </p:cNvPr>
          <p:cNvSpPr/>
          <p:nvPr/>
        </p:nvSpPr>
        <p:spPr>
          <a:xfrm>
            <a:off x="9269672" y="1982312"/>
            <a:ext cx="2292045"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accent4">
              <a:alpha val="7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Validation and documentation</a:t>
            </a:r>
          </a:p>
        </p:txBody>
      </p:sp>
      <p:sp>
        <p:nvSpPr>
          <p:cNvPr id="4" name="Freeform: Shape 1">
            <a:extLst>
              <a:ext uri="{FF2B5EF4-FFF2-40B4-BE49-F238E27FC236}">
                <a16:creationId xmlns:a16="http://schemas.microsoft.com/office/drawing/2014/main" id="{F3245103-D2F6-D6C3-B60B-AF7CAB3C7AC3}"/>
              </a:ext>
            </a:extLst>
          </p:cNvPr>
          <p:cNvSpPr/>
          <p:nvPr/>
        </p:nvSpPr>
        <p:spPr>
          <a:xfrm>
            <a:off x="2259946" y="1987741"/>
            <a:ext cx="2063835"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accent1"/>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5" name="Star: 12 Points 2">
            <a:extLst>
              <a:ext uri="{FF2B5EF4-FFF2-40B4-BE49-F238E27FC236}">
                <a16:creationId xmlns:a16="http://schemas.microsoft.com/office/drawing/2014/main" id="{F85A31A7-3BCF-866F-18A4-50287A1159BA}"/>
              </a:ext>
            </a:extLst>
          </p:cNvPr>
          <p:cNvSpPr/>
          <p:nvPr/>
        </p:nvSpPr>
        <p:spPr>
          <a:xfrm>
            <a:off x="4247556" y="1842247"/>
            <a:ext cx="1004777" cy="906843"/>
          </a:xfrm>
          <a:prstGeom prst="star12">
            <a:avLst/>
          </a:prstGeom>
          <a:solidFill>
            <a:schemeClr val="accent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5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1</a:t>
            </a:r>
            <a:endParaRPr lang="en-US" sz="1200" b="1" kern="0" noProof="0" dirty="0">
              <a:solidFill>
                <a:prstClr val="white"/>
              </a:solidFill>
              <a:latin typeface="Calibri" panose="020F0502020204030204"/>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200" i="0" u="none" strike="noStrike" kern="0" cap="none" spc="0" normalizeH="0" baseline="0" noProof="0" dirty="0">
                <a:ln>
                  <a:noFill/>
                </a:ln>
                <a:solidFill>
                  <a:prstClr val="white"/>
                </a:solidFill>
                <a:effectLst/>
                <a:uLnTx/>
                <a:uFillTx/>
                <a:latin typeface="Calibri" panose="020F0502020204030204"/>
                <a:ea typeface="+mn-ea"/>
                <a:cs typeface="+mn-cs"/>
              </a:rPr>
              <a:t>(1-2 days)</a:t>
            </a: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787A93E-FDE7-6C3F-364C-EBDE44962C90}"/>
              </a:ext>
            </a:extLst>
          </p:cNvPr>
          <p:cNvSpPr/>
          <p:nvPr/>
        </p:nvSpPr>
        <p:spPr>
          <a:xfrm>
            <a:off x="2252628" y="1256703"/>
            <a:ext cx="3365072" cy="428008"/>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rgbClr val="002878"/>
                </a:solidFill>
                <a:effectLst/>
                <a:uLnTx/>
                <a:uFillTx/>
                <a:latin typeface="Calibri" panose="020F0502020204030204"/>
                <a:ea typeface="+mn-ea"/>
                <a:cs typeface="+mn-cs"/>
              </a:rPr>
              <a:t>Phase 1: Framework Adaptation</a:t>
            </a:r>
          </a:p>
        </p:txBody>
      </p:sp>
      <p:sp>
        <p:nvSpPr>
          <p:cNvPr id="8" name="Freeform: Shape 22">
            <a:extLst>
              <a:ext uri="{FF2B5EF4-FFF2-40B4-BE49-F238E27FC236}">
                <a16:creationId xmlns:a16="http://schemas.microsoft.com/office/drawing/2014/main" id="{25DAD8CF-F75E-A4BA-91FC-0A882CB257DE}"/>
              </a:ext>
            </a:extLst>
          </p:cNvPr>
          <p:cNvSpPr/>
          <p:nvPr/>
        </p:nvSpPr>
        <p:spPr>
          <a:xfrm>
            <a:off x="5542563" y="1987125"/>
            <a:ext cx="2091412" cy="640828"/>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chemeClr val="accent2"/>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1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 name="Star: 12 Points 18">
            <a:extLst>
              <a:ext uri="{FF2B5EF4-FFF2-40B4-BE49-F238E27FC236}">
                <a16:creationId xmlns:a16="http://schemas.microsoft.com/office/drawing/2014/main" id="{8EC9C20F-B793-2D52-9D8B-D7662D28B2CF}"/>
              </a:ext>
            </a:extLst>
          </p:cNvPr>
          <p:cNvSpPr/>
          <p:nvPr/>
        </p:nvSpPr>
        <p:spPr>
          <a:xfrm>
            <a:off x="7557750" y="1842247"/>
            <a:ext cx="1004777" cy="906843"/>
          </a:xfrm>
          <a:prstGeom prst="star12">
            <a:avLst/>
          </a:prstGeom>
          <a:solidFill>
            <a:schemeClr val="accent2"/>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5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2</a:t>
            </a:r>
          </a:p>
          <a:p>
            <a:pPr marL="0" marR="0" lvl="0" indent="0" algn="ctr" defTabSz="889000" eaLnBrk="1" fontAlgn="auto" latinLnBrk="0" hangingPunct="1">
              <a:lnSpc>
                <a:spcPct val="90000"/>
              </a:lnSpc>
              <a:spcBef>
                <a:spcPct val="0"/>
              </a:spcBef>
              <a:spcAft>
                <a:spcPts val="0"/>
              </a:spcAft>
              <a:buClrTx/>
              <a:buSzTx/>
              <a:buFontTx/>
              <a:buNone/>
              <a:tabLst/>
              <a:defRPr/>
            </a:pPr>
            <a:r>
              <a:rPr lang="en-US" sz="1200" kern="0" noProof="0" dirty="0">
                <a:solidFill>
                  <a:prstClr val="white"/>
                </a:solidFill>
                <a:latin typeface="Calibri" panose="020F0502020204030204"/>
              </a:rPr>
              <a:t>(3 days)</a:t>
            </a:r>
            <a:endParaRPr kumimoji="0" lang="en-US" sz="120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BDED944-722D-028A-49C4-81919CF84696}"/>
              </a:ext>
            </a:extLst>
          </p:cNvPr>
          <p:cNvSpPr/>
          <p:nvPr/>
        </p:nvSpPr>
        <p:spPr>
          <a:xfrm>
            <a:off x="5705511" y="1253501"/>
            <a:ext cx="3365073" cy="428008"/>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rgbClr val="002878"/>
                </a:solidFill>
                <a:effectLst/>
                <a:uLnTx/>
                <a:uFillTx/>
                <a:latin typeface="Calibri" panose="020F0502020204030204"/>
                <a:ea typeface="+mn-ea"/>
                <a:cs typeface="+mn-cs"/>
              </a:rPr>
              <a:t>Phase 2: Assessment, Prioritization, Optimization and Sequencing</a:t>
            </a:r>
          </a:p>
        </p:txBody>
      </p:sp>
      <p:sp>
        <p:nvSpPr>
          <p:cNvPr id="15" name="Rectangle 14">
            <a:extLst>
              <a:ext uri="{FF2B5EF4-FFF2-40B4-BE49-F238E27FC236}">
                <a16:creationId xmlns:a16="http://schemas.microsoft.com/office/drawing/2014/main" id="{69BA9965-517A-A824-D4AD-61FABD177C88}"/>
              </a:ext>
            </a:extLst>
          </p:cNvPr>
          <p:cNvSpPr/>
          <p:nvPr/>
        </p:nvSpPr>
        <p:spPr>
          <a:xfrm>
            <a:off x="8992153" y="1253501"/>
            <a:ext cx="2831696" cy="428008"/>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rgbClr val="002878"/>
                </a:solidFill>
                <a:effectLst/>
                <a:uLnTx/>
                <a:uFillTx/>
                <a:latin typeface="Calibri" panose="020F0502020204030204"/>
                <a:ea typeface="+mn-ea"/>
                <a:cs typeface="+mn-cs"/>
              </a:rPr>
              <a:t>Phase 3: Recommendations</a:t>
            </a:r>
          </a:p>
        </p:txBody>
      </p:sp>
    </p:spTree>
    <p:extLst>
      <p:ext uri="{BB962C8B-B14F-4D97-AF65-F5344CB8AC3E}">
        <p14:creationId xmlns:p14="http://schemas.microsoft.com/office/powerpoint/2010/main" val="75770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A5EC9-01A1-0986-C915-3DAD102ACE70}"/>
            </a:ext>
          </a:extLst>
        </p:cNvPr>
        <p:cNvGrpSpPr/>
        <p:nvPr/>
      </p:nvGrpSpPr>
      <p:grpSpPr>
        <a:xfrm>
          <a:off x="0" y="0"/>
          <a:ext cx="0" cy="0"/>
          <a:chOff x="0" y="0"/>
          <a:chExt cx="0" cy="0"/>
        </a:xfrm>
      </p:grpSpPr>
      <p:sp>
        <p:nvSpPr>
          <p:cNvPr id="22" name="Free-form: Shape 21">
            <a:extLst>
              <a:ext uri="{FF2B5EF4-FFF2-40B4-BE49-F238E27FC236}">
                <a16:creationId xmlns:a16="http://schemas.microsoft.com/office/drawing/2014/main" id="{6D523641-B39E-C0F9-063B-7B3B23D449BF}"/>
              </a:ext>
            </a:extLst>
          </p:cNvPr>
          <p:cNvSpPr/>
          <p:nvPr/>
        </p:nvSpPr>
        <p:spPr>
          <a:xfrm>
            <a:off x="4628805" y="2076474"/>
            <a:ext cx="7326489" cy="1596475"/>
          </a:xfrm>
          <a:custGeom>
            <a:avLst/>
            <a:gdLst>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03506 h 1332689"/>
              <a:gd name="connsiteX4" fmla="*/ 0 w 7198468"/>
              <a:gd name="connsiteY4" fmla="*/ 1332689 h 1332689"/>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26366 h 1332689"/>
              <a:gd name="connsiteX4" fmla="*/ 0 w 7198468"/>
              <a:gd name="connsiteY4" fmla="*/ 1332689 h 1332689"/>
              <a:gd name="connsiteX0" fmla="*/ 0 w 7198468"/>
              <a:gd name="connsiteY0" fmla="*/ 1332689 h 1356846"/>
              <a:gd name="connsiteX1" fmla="*/ 622570 w 7198468"/>
              <a:gd name="connsiteY1" fmla="*/ 0 h 1356846"/>
              <a:gd name="connsiteX2" fmla="*/ 7198468 w 7198468"/>
              <a:gd name="connsiteY2" fmla="*/ 9727 h 1356846"/>
              <a:gd name="connsiteX3" fmla="*/ 7198468 w 7198468"/>
              <a:gd name="connsiteY3" fmla="*/ 1356846 h 1356846"/>
              <a:gd name="connsiteX4" fmla="*/ 0 w 7198468"/>
              <a:gd name="connsiteY4" fmla="*/ 1332689 h 1356846"/>
              <a:gd name="connsiteX0" fmla="*/ 0 w 7198468"/>
              <a:gd name="connsiteY0" fmla="*/ 1332689 h 1333986"/>
              <a:gd name="connsiteX1" fmla="*/ 622570 w 7198468"/>
              <a:gd name="connsiteY1" fmla="*/ 0 h 1333986"/>
              <a:gd name="connsiteX2" fmla="*/ 7198468 w 7198468"/>
              <a:gd name="connsiteY2" fmla="*/ 9727 h 1333986"/>
              <a:gd name="connsiteX3" fmla="*/ 7198468 w 7198468"/>
              <a:gd name="connsiteY3" fmla="*/ 1333986 h 1333986"/>
              <a:gd name="connsiteX4" fmla="*/ 0 w 7198468"/>
              <a:gd name="connsiteY4" fmla="*/ 1332689 h 133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468" h="1333986">
                <a:moveTo>
                  <a:pt x="0" y="1332689"/>
                </a:moveTo>
                <a:lnTo>
                  <a:pt x="622570" y="0"/>
                </a:lnTo>
                <a:lnTo>
                  <a:pt x="7198468" y="9727"/>
                </a:lnTo>
                <a:lnTo>
                  <a:pt x="7198468" y="1333986"/>
                </a:lnTo>
                <a:lnTo>
                  <a:pt x="0" y="1332689"/>
                </a:lnTo>
                <a:close/>
              </a:path>
            </a:pathLst>
          </a:custGeom>
          <a:solidFill>
            <a:schemeClr val="bg1">
              <a:lumMod val="95000"/>
              <a:alpha val="69804"/>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73150" indent="-285750">
              <a:buFont typeface="Arial" panose="020B0604020202020204" pitchFamily="34" charset="0"/>
              <a:buChar char="•"/>
            </a:pPr>
            <a:r>
              <a:rPr lang="en-US" sz="1400" noProof="0" dirty="0">
                <a:solidFill>
                  <a:schemeClr val="tx1">
                    <a:lumMod val="50000"/>
                  </a:schemeClr>
                </a:solidFill>
              </a:rPr>
              <a:t>Strong decrease in global funding (from 30% to 40% between 2023 and 2025) with increased public health pressure due complex agendas</a:t>
            </a:r>
          </a:p>
          <a:p>
            <a:pPr marL="787400"/>
            <a:r>
              <a:rPr lang="en-US" sz="1400" noProof="0" dirty="0">
                <a:solidFill>
                  <a:schemeClr val="tx1">
                    <a:lumMod val="50000"/>
                  </a:schemeClr>
                </a:solidFill>
              </a:rPr>
              <a:t> </a:t>
            </a:r>
          </a:p>
          <a:p>
            <a:pPr marL="801688" indent="-285750">
              <a:buFont typeface="Arial" panose="020B0604020202020204" pitchFamily="34" charset="0"/>
              <a:buChar char="•"/>
            </a:pPr>
            <a:r>
              <a:rPr lang="en-US" sz="1400" noProof="0" dirty="0">
                <a:solidFill>
                  <a:schemeClr val="tx1">
                    <a:lumMod val="50000"/>
                  </a:schemeClr>
                </a:solidFill>
              </a:rPr>
              <a:t>Ambitious objectives, </a:t>
            </a:r>
            <a:r>
              <a:rPr lang="en-US" sz="1400" dirty="0">
                <a:solidFill>
                  <a:schemeClr val="tx1">
                    <a:lumMod val="50000"/>
                  </a:schemeClr>
                </a:solidFill>
              </a:rPr>
              <a:t>including on introductions of new vaccines,</a:t>
            </a:r>
            <a:r>
              <a:rPr lang="en-US" sz="1400" noProof="0" dirty="0">
                <a:solidFill>
                  <a:schemeClr val="tx1">
                    <a:lumMod val="50000"/>
                  </a:schemeClr>
                </a:solidFill>
              </a:rPr>
              <a:t> in a context of stagnating DTP coverage</a:t>
            </a:r>
          </a:p>
        </p:txBody>
      </p:sp>
      <p:sp>
        <p:nvSpPr>
          <p:cNvPr id="25" name="Free-form: Shape 24">
            <a:extLst>
              <a:ext uri="{FF2B5EF4-FFF2-40B4-BE49-F238E27FC236}">
                <a16:creationId xmlns:a16="http://schemas.microsoft.com/office/drawing/2014/main" id="{9C2F8214-DBD8-EC92-AABB-28FC73583DFD}"/>
              </a:ext>
            </a:extLst>
          </p:cNvPr>
          <p:cNvSpPr/>
          <p:nvPr/>
        </p:nvSpPr>
        <p:spPr>
          <a:xfrm>
            <a:off x="3909487" y="3695127"/>
            <a:ext cx="8045808" cy="1183846"/>
          </a:xfrm>
          <a:custGeom>
            <a:avLst/>
            <a:gdLst>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03506 h 1332689"/>
              <a:gd name="connsiteX4" fmla="*/ 0 w 7198468"/>
              <a:gd name="connsiteY4" fmla="*/ 1332689 h 1332689"/>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26366 h 1332689"/>
              <a:gd name="connsiteX4" fmla="*/ 0 w 7198468"/>
              <a:gd name="connsiteY4" fmla="*/ 1332689 h 1332689"/>
              <a:gd name="connsiteX0" fmla="*/ 0 w 7198468"/>
              <a:gd name="connsiteY0" fmla="*/ 1332689 h 1356846"/>
              <a:gd name="connsiteX1" fmla="*/ 622570 w 7198468"/>
              <a:gd name="connsiteY1" fmla="*/ 0 h 1356846"/>
              <a:gd name="connsiteX2" fmla="*/ 7198468 w 7198468"/>
              <a:gd name="connsiteY2" fmla="*/ 9727 h 1356846"/>
              <a:gd name="connsiteX3" fmla="*/ 7198468 w 7198468"/>
              <a:gd name="connsiteY3" fmla="*/ 1356846 h 1356846"/>
              <a:gd name="connsiteX4" fmla="*/ 0 w 7198468"/>
              <a:gd name="connsiteY4" fmla="*/ 1332689 h 1356846"/>
              <a:gd name="connsiteX0" fmla="*/ 0 w 7198468"/>
              <a:gd name="connsiteY0" fmla="*/ 1332689 h 1333986"/>
              <a:gd name="connsiteX1" fmla="*/ 622570 w 7198468"/>
              <a:gd name="connsiteY1" fmla="*/ 0 h 1333986"/>
              <a:gd name="connsiteX2" fmla="*/ 7198468 w 7198468"/>
              <a:gd name="connsiteY2" fmla="*/ 9727 h 1333986"/>
              <a:gd name="connsiteX3" fmla="*/ 7198468 w 7198468"/>
              <a:gd name="connsiteY3" fmla="*/ 1333986 h 1333986"/>
              <a:gd name="connsiteX4" fmla="*/ 0 w 7198468"/>
              <a:gd name="connsiteY4" fmla="*/ 1332689 h 133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468" h="1333986">
                <a:moveTo>
                  <a:pt x="0" y="1332689"/>
                </a:moveTo>
                <a:lnTo>
                  <a:pt x="622570" y="0"/>
                </a:lnTo>
                <a:lnTo>
                  <a:pt x="7198468" y="9727"/>
                </a:lnTo>
                <a:lnTo>
                  <a:pt x="7198468" y="1333986"/>
                </a:lnTo>
                <a:lnTo>
                  <a:pt x="0" y="1332689"/>
                </a:lnTo>
                <a:close/>
              </a:path>
            </a:pathLst>
          </a:custGeom>
          <a:solidFill>
            <a:schemeClr val="bg1">
              <a:lumMod val="85000"/>
              <a:alpha val="69804"/>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66813" indent="-271463">
              <a:buFont typeface="Arial" panose="020B0604020202020204" pitchFamily="34" charset="0"/>
              <a:buChar char="•"/>
            </a:pPr>
            <a:r>
              <a:rPr lang="en-US" sz="1400" noProof="0" dirty="0">
                <a:solidFill>
                  <a:schemeClr val="tx1">
                    <a:lumMod val="50000"/>
                  </a:schemeClr>
                </a:solidFill>
              </a:rPr>
              <a:t>Do more with less to improve the value for money of EPI: countries need to rely less on external funding and need to prioritize</a:t>
            </a:r>
          </a:p>
          <a:p>
            <a:pPr marL="1252538" indent="-271463">
              <a:buFont typeface="Arial" panose="020B0604020202020204" pitchFamily="34" charset="0"/>
              <a:buChar char="•"/>
            </a:pPr>
            <a:endParaRPr lang="en-US" sz="1400" noProof="0" dirty="0">
              <a:solidFill>
                <a:schemeClr val="tx1">
                  <a:lumMod val="50000"/>
                </a:schemeClr>
              </a:solidFill>
            </a:endParaRPr>
          </a:p>
          <a:p>
            <a:pPr marL="892175" indent="-271463">
              <a:buFont typeface="Arial" panose="020B0604020202020204" pitchFamily="34" charset="0"/>
              <a:buChar char="•"/>
            </a:pPr>
            <a:r>
              <a:rPr lang="en-US" sz="1400" noProof="0" dirty="0">
                <a:solidFill>
                  <a:schemeClr val="tx1">
                    <a:lumMod val="50000"/>
                  </a:schemeClr>
                </a:solidFill>
              </a:rPr>
              <a:t>Improve coverage and program efficiency while maximizing heath impact and disease control</a:t>
            </a:r>
          </a:p>
        </p:txBody>
      </p:sp>
      <p:sp>
        <p:nvSpPr>
          <p:cNvPr id="26" name="Free-form: Shape 25">
            <a:extLst>
              <a:ext uri="{FF2B5EF4-FFF2-40B4-BE49-F238E27FC236}">
                <a16:creationId xmlns:a16="http://schemas.microsoft.com/office/drawing/2014/main" id="{FADC78A4-E0E7-5BE8-BDF9-6E0F6CF6D130}"/>
              </a:ext>
            </a:extLst>
          </p:cNvPr>
          <p:cNvSpPr/>
          <p:nvPr/>
        </p:nvSpPr>
        <p:spPr>
          <a:xfrm>
            <a:off x="3240547" y="4901151"/>
            <a:ext cx="8714747" cy="1604670"/>
          </a:xfrm>
          <a:custGeom>
            <a:avLst/>
            <a:gdLst>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03506 h 1332689"/>
              <a:gd name="connsiteX4" fmla="*/ 0 w 7198468"/>
              <a:gd name="connsiteY4" fmla="*/ 1332689 h 1332689"/>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26366 h 1332689"/>
              <a:gd name="connsiteX4" fmla="*/ 0 w 7198468"/>
              <a:gd name="connsiteY4" fmla="*/ 1332689 h 1332689"/>
              <a:gd name="connsiteX0" fmla="*/ 0 w 7198468"/>
              <a:gd name="connsiteY0" fmla="*/ 1332689 h 1356846"/>
              <a:gd name="connsiteX1" fmla="*/ 622570 w 7198468"/>
              <a:gd name="connsiteY1" fmla="*/ 0 h 1356846"/>
              <a:gd name="connsiteX2" fmla="*/ 7198468 w 7198468"/>
              <a:gd name="connsiteY2" fmla="*/ 9727 h 1356846"/>
              <a:gd name="connsiteX3" fmla="*/ 7198468 w 7198468"/>
              <a:gd name="connsiteY3" fmla="*/ 1356846 h 1356846"/>
              <a:gd name="connsiteX4" fmla="*/ 0 w 7198468"/>
              <a:gd name="connsiteY4" fmla="*/ 1332689 h 1356846"/>
              <a:gd name="connsiteX0" fmla="*/ 0 w 7198468"/>
              <a:gd name="connsiteY0" fmla="*/ 1332689 h 1333986"/>
              <a:gd name="connsiteX1" fmla="*/ 622570 w 7198468"/>
              <a:gd name="connsiteY1" fmla="*/ 0 h 1333986"/>
              <a:gd name="connsiteX2" fmla="*/ 7198468 w 7198468"/>
              <a:gd name="connsiteY2" fmla="*/ 9727 h 1333986"/>
              <a:gd name="connsiteX3" fmla="*/ 7198468 w 7198468"/>
              <a:gd name="connsiteY3" fmla="*/ 1333986 h 1333986"/>
              <a:gd name="connsiteX4" fmla="*/ 0 w 7198468"/>
              <a:gd name="connsiteY4" fmla="*/ 1332689 h 133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468" h="1333986">
                <a:moveTo>
                  <a:pt x="0" y="1332689"/>
                </a:moveTo>
                <a:lnTo>
                  <a:pt x="622570" y="0"/>
                </a:lnTo>
                <a:lnTo>
                  <a:pt x="7198468" y="9727"/>
                </a:lnTo>
                <a:lnTo>
                  <a:pt x="7198468" y="1333986"/>
                </a:lnTo>
                <a:lnTo>
                  <a:pt x="0" y="1332689"/>
                </a:lnTo>
                <a:close/>
              </a:path>
            </a:pathLst>
          </a:custGeom>
          <a:solidFill>
            <a:schemeClr val="bg1">
              <a:lumMod val="65000"/>
              <a:alpha val="69804"/>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52538" indent="-285750">
              <a:buFont typeface="Arial" panose="020B0604020202020204" pitchFamily="34" charset="0"/>
              <a:buChar char="•"/>
            </a:pPr>
            <a:r>
              <a:rPr lang="en-US" sz="1400" noProof="0" dirty="0">
                <a:solidFill>
                  <a:schemeClr val="tx1">
                    <a:lumMod val="50000"/>
                  </a:schemeClr>
                </a:solidFill>
              </a:rPr>
              <a:t>Unsustainable programs due to overly ambitious roadmaps hindering ability to deliver and creating competition for resources</a:t>
            </a:r>
          </a:p>
          <a:p>
            <a:pPr marL="1433513" indent="-285750">
              <a:buFont typeface="Arial" panose="020B0604020202020204" pitchFamily="34" charset="0"/>
              <a:buChar char="•"/>
            </a:pPr>
            <a:endParaRPr lang="en-US" sz="1400" noProof="0" dirty="0">
              <a:solidFill>
                <a:schemeClr val="tx1">
                  <a:lumMod val="50000"/>
                </a:schemeClr>
              </a:solidFill>
            </a:endParaRPr>
          </a:p>
          <a:p>
            <a:pPr marL="982663" indent="-285750">
              <a:buFont typeface="Arial" panose="020B0604020202020204" pitchFamily="34" charset="0"/>
              <a:buChar char="•"/>
            </a:pPr>
            <a:r>
              <a:rPr lang="en-US" sz="1400" noProof="0" dirty="0">
                <a:solidFill>
                  <a:schemeClr val="tx1">
                    <a:lumMod val="50000"/>
                  </a:schemeClr>
                </a:solidFill>
              </a:rPr>
              <a:t>Limited evidence-based recommendations underlying key immunization decisions</a:t>
            </a:r>
          </a:p>
          <a:p>
            <a:pPr marL="1433513" indent="-285750">
              <a:buFont typeface="Arial" panose="020B0604020202020204" pitchFamily="34" charset="0"/>
              <a:buChar char="•"/>
            </a:pPr>
            <a:endParaRPr lang="en-US" sz="1400" noProof="0" dirty="0">
              <a:solidFill>
                <a:schemeClr val="tx1">
                  <a:lumMod val="50000"/>
                </a:schemeClr>
              </a:solidFill>
            </a:endParaRPr>
          </a:p>
          <a:p>
            <a:pPr marL="722313" indent="-285750" defTabSz="722313">
              <a:buFont typeface="Arial" panose="020B0604020202020204" pitchFamily="34" charset="0"/>
              <a:buChar char="•"/>
            </a:pPr>
            <a:r>
              <a:rPr lang="en-US" sz="1400" noProof="0" dirty="0">
                <a:solidFill>
                  <a:schemeClr val="tx1">
                    <a:lumMod val="50000"/>
                  </a:schemeClr>
                </a:solidFill>
              </a:rPr>
              <a:t>Reactive priority setting  limiting strategic and longer-term planning</a:t>
            </a:r>
          </a:p>
        </p:txBody>
      </p:sp>
      <p:sp>
        <p:nvSpPr>
          <p:cNvPr id="7" name="Google Shape;427;p16">
            <a:extLst>
              <a:ext uri="{FF2B5EF4-FFF2-40B4-BE49-F238E27FC236}">
                <a16:creationId xmlns:a16="http://schemas.microsoft.com/office/drawing/2014/main" id="{1FF7334E-2FDD-BBCD-E6F8-50DC46E288DE}"/>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39B85A58-8A92-CB14-369A-D6FE3CCB157A}"/>
              </a:ext>
            </a:extLst>
          </p:cNvPr>
          <p:cNvSpPr txBox="1"/>
          <p:nvPr/>
        </p:nvSpPr>
        <p:spPr>
          <a:xfrm>
            <a:off x="472962" y="225239"/>
            <a:ext cx="11637974"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The multiplication of vaccine options and the global decrease of funding negatively impacts vaccine-related decision-making </a:t>
            </a: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33" name="Rectangle 32">
            <a:extLst>
              <a:ext uri="{FF2B5EF4-FFF2-40B4-BE49-F238E27FC236}">
                <a16:creationId xmlns:a16="http://schemas.microsoft.com/office/drawing/2014/main" id="{49096FA0-8DBA-A551-9ECC-FEC18BAB97CC}"/>
              </a:ext>
            </a:extLst>
          </p:cNvPr>
          <p:cNvSpPr/>
          <p:nvPr/>
        </p:nvSpPr>
        <p:spPr>
          <a:xfrm>
            <a:off x="92928" y="1327748"/>
            <a:ext cx="5358112" cy="492443"/>
          </a:xfrm>
          <a:prstGeom prst="rect">
            <a:avLst/>
          </a:prstGeom>
          <a:noFill/>
        </p:spPr>
        <p:txBody>
          <a:bodyPr vert="horz" wrap="square" lIns="0" tIns="0" rIns="0" bIns="0" rtlCol="0" anchor="t" anchorCtr="0">
            <a:spAutoFit/>
          </a:bodyPr>
          <a:lstStyle/>
          <a:p>
            <a:pPr algn="ctr"/>
            <a:r>
              <a:rPr lang="en-US" sz="1600" b="1" kern="0" noProof="0" dirty="0">
                <a:solidFill>
                  <a:srgbClr val="0F5D61"/>
                </a:solidFill>
                <a:latin typeface="+mj-lt"/>
              </a:rPr>
              <a:t>Under pressure, immunization programs are forced to make biased, fragmented and reactive decisions</a:t>
            </a:r>
          </a:p>
        </p:txBody>
      </p:sp>
      <p:grpSp>
        <p:nvGrpSpPr>
          <p:cNvPr id="28" name="Group 27">
            <a:extLst>
              <a:ext uri="{FF2B5EF4-FFF2-40B4-BE49-F238E27FC236}">
                <a16:creationId xmlns:a16="http://schemas.microsoft.com/office/drawing/2014/main" id="{57727C54-EA20-B13A-2936-4AA001B8CD58}"/>
              </a:ext>
            </a:extLst>
          </p:cNvPr>
          <p:cNvGrpSpPr/>
          <p:nvPr/>
        </p:nvGrpSpPr>
        <p:grpSpPr>
          <a:xfrm flipV="1">
            <a:off x="660230" y="2076474"/>
            <a:ext cx="4129236" cy="4429347"/>
            <a:chOff x="775858" y="2062264"/>
            <a:chExt cx="4129236" cy="4172646"/>
          </a:xfrm>
        </p:grpSpPr>
        <p:sp>
          <p:nvSpPr>
            <p:cNvPr id="16" name="Isosceles Triangle 15">
              <a:extLst>
                <a:ext uri="{FF2B5EF4-FFF2-40B4-BE49-F238E27FC236}">
                  <a16:creationId xmlns:a16="http://schemas.microsoft.com/office/drawing/2014/main" id="{8466A480-EAFE-9094-57F7-27AAADC97266}"/>
                </a:ext>
              </a:extLst>
            </p:cNvPr>
            <p:cNvSpPr/>
            <p:nvPr/>
          </p:nvSpPr>
          <p:spPr>
            <a:xfrm>
              <a:off x="836579" y="2062264"/>
              <a:ext cx="4007795" cy="4046706"/>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Isosceles Triangle 22">
              <a:extLst>
                <a:ext uri="{FF2B5EF4-FFF2-40B4-BE49-F238E27FC236}">
                  <a16:creationId xmlns:a16="http://schemas.microsoft.com/office/drawing/2014/main" id="{FAE34FF2-C738-0188-9706-E8ED5A4D0C42}"/>
                </a:ext>
              </a:extLst>
            </p:cNvPr>
            <p:cNvSpPr/>
            <p:nvPr/>
          </p:nvSpPr>
          <p:spPr>
            <a:xfrm>
              <a:off x="2074467" y="2062264"/>
              <a:ext cx="1532019" cy="1536970"/>
            </a:xfrm>
            <a:prstGeom prst="triangle">
              <a:avLst/>
            </a:prstGeom>
            <a:solidFill>
              <a:srgbClr val="C0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Trapezium 26">
              <a:extLst>
                <a:ext uri="{FF2B5EF4-FFF2-40B4-BE49-F238E27FC236}">
                  <a16:creationId xmlns:a16="http://schemas.microsoft.com/office/drawing/2014/main" id="{AB5B7DCB-CD17-79BD-73F2-70C2176076B2}"/>
                </a:ext>
              </a:extLst>
            </p:cNvPr>
            <p:cNvSpPr/>
            <p:nvPr/>
          </p:nvSpPr>
          <p:spPr>
            <a:xfrm>
              <a:off x="775858" y="4844374"/>
              <a:ext cx="4129236" cy="1390536"/>
            </a:xfrm>
            <a:prstGeom prst="trapezoid">
              <a:avLst>
                <a:gd name="adj" fmla="val 46560"/>
              </a:avLst>
            </a:prstGeom>
            <a:solidFill>
              <a:srgbClr val="F7D5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Rectangle 29">
            <a:extLst>
              <a:ext uri="{FF2B5EF4-FFF2-40B4-BE49-F238E27FC236}">
                <a16:creationId xmlns:a16="http://schemas.microsoft.com/office/drawing/2014/main" id="{68A62EBA-71CA-C8CC-07D3-47A2654D3EB6}"/>
              </a:ext>
            </a:extLst>
          </p:cNvPr>
          <p:cNvSpPr/>
          <p:nvPr/>
        </p:nvSpPr>
        <p:spPr>
          <a:xfrm>
            <a:off x="1134375" y="2106447"/>
            <a:ext cx="3180945" cy="3265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noProof="0" dirty="0">
                <a:solidFill>
                  <a:schemeClr val="tx1">
                    <a:lumMod val="50000"/>
                  </a:schemeClr>
                </a:solidFill>
              </a:rPr>
              <a:t>Global Public Health Megatrends</a:t>
            </a:r>
          </a:p>
        </p:txBody>
      </p:sp>
      <p:sp>
        <p:nvSpPr>
          <p:cNvPr id="32" name="Rectangle 31">
            <a:extLst>
              <a:ext uri="{FF2B5EF4-FFF2-40B4-BE49-F238E27FC236}">
                <a16:creationId xmlns:a16="http://schemas.microsoft.com/office/drawing/2014/main" id="{AF62BF5A-F1C3-922C-3160-FA565D58872F}"/>
              </a:ext>
            </a:extLst>
          </p:cNvPr>
          <p:cNvSpPr/>
          <p:nvPr/>
        </p:nvSpPr>
        <p:spPr>
          <a:xfrm>
            <a:off x="1811167" y="4581197"/>
            <a:ext cx="1923489" cy="857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dirty="0">
                <a:solidFill>
                  <a:schemeClr val="tx1">
                    <a:lumMod val="50000"/>
                  </a:schemeClr>
                </a:solidFill>
              </a:rPr>
              <a:t>Poor decision-making</a:t>
            </a:r>
          </a:p>
        </p:txBody>
      </p:sp>
      <p:sp>
        <p:nvSpPr>
          <p:cNvPr id="46" name="Rectangle 45">
            <a:extLst>
              <a:ext uri="{FF2B5EF4-FFF2-40B4-BE49-F238E27FC236}">
                <a16:creationId xmlns:a16="http://schemas.microsoft.com/office/drawing/2014/main" id="{01944564-1571-F156-43C1-774326C9353C}"/>
              </a:ext>
            </a:extLst>
          </p:cNvPr>
          <p:cNvSpPr/>
          <p:nvPr/>
        </p:nvSpPr>
        <p:spPr>
          <a:xfrm>
            <a:off x="1145122" y="2499170"/>
            <a:ext cx="1041255" cy="430373"/>
          </a:xfrm>
          <a:prstGeom prst="rect">
            <a:avLst/>
          </a:prstGeom>
          <a:solidFill>
            <a:schemeClr val="bg1">
              <a:alpha val="30196"/>
            </a:schemeClr>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Global funding decrease</a:t>
            </a:r>
            <a:endParaRPr lang="en-US" sz="900" noProof="0" dirty="0"/>
          </a:p>
        </p:txBody>
      </p:sp>
      <p:sp>
        <p:nvSpPr>
          <p:cNvPr id="47" name="Rectangle 46">
            <a:extLst>
              <a:ext uri="{FF2B5EF4-FFF2-40B4-BE49-F238E27FC236}">
                <a16:creationId xmlns:a16="http://schemas.microsoft.com/office/drawing/2014/main" id="{00BF9785-5034-500F-9F9A-7E7E7DBDA417}"/>
              </a:ext>
            </a:extLst>
          </p:cNvPr>
          <p:cNvSpPr/>
          <p:nvPr/>
        </p:nvSpPr>
        <p:spPr>
          <a:xfrm>
            <a:off x="2236190" y="2499513"/>
            <a:ext cx="1041255" cy="430373"/>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Complexification of agendas</a:t>
            </a:r>
            <a:endParaRPr lang="en-US" sz="900" noProof="0" dirty="0"/>
          </a:p>
        </p:txBody>
      </p:sp>
      <p:sp>
        <p:nvSpPr>
          <p:cNvPr id="48" name="Rectangle 47">
            <a:extLst>
              <a:ext uri="{FF2B5EF4-FFF2-40B4-BE49-F238E27FC236}">
                <a16:creationId xmlns:a16="http://schemas.microsoft.com/office/drawing/2014/main" id="{D9E115FB-1BAA-ED31-7565-4A8BDA2FDAC3}"/>
              </a:ext>
            </a:extLst>
          </p:cNvPr>
          <p:cNvSpPr/>
          <p:nvPr/>
        </p:nvSpPr>
        <p:spPr>
          <a:xfrm>
            <a:off x="1537500" y="2974760"/>
            <a:ext cx="1094370" cy="430373"/>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Program performance stagnation</a:t>
            </a:r>
            <a:endParaRPr lang="en-US" sz="900" noProof="0" dirty="0"/>
          </a:p>
        </p:txBody>
      </p:sp>
      <p:sp>
        <p:nvSpPr>
          <p:cNvPr id="49" name="Rectangle 48">
            <a:extLst>
              <a:ext uri="{FF2B5EF4-FFF2-40B4-BE49-F238E27FC236}">
                <a16:creationId xmlns:a16="http://schemas.microsoft.com/office/drawing/2014/main" id="{31D0040A-B10B-3FF6-90FE-15AAF289730B}"/>
              </a:ext>
            </a:extLst>
          </p:cNvPr>
          <p:cNvSpPr/>
          <p:nvPr/>
        </p:nvSpPr>
        <p:spPr>
          <a:xfrm>
            <a:off x="2694354" y="2974760"/>
            <a:ext cx="1145381" cy="430373"/>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Emerging diseases/outbreaks</a:t>
            </a:r>
            <a:endParaRPr lang="en-US" sz="900" noProof="0" dirty="0"/>
          </a:p>
        </p:txBody>
      </p:sp>
      <p:sp>
        <p:nvSpPr>
          <p:cNvPr id="50" name="Rectangle 49">
            <a:extLst>
              <a:ext uri="{FF2B5EF4-FFF2-40B4-BE49-F238E27FC236}">
                <a16:creationId xmlns:a16="http://schemas.microsoft.com/office/drawing/2014/main" id="{38966467-7DDC-0669-F48D-0E086B395528}"/>
              </a:ext>
            </a:extLst>
          </p:cNvPr>
          <p:cNvSpPr/>
          <p:nvPr/>
        </p:nvSpPr>
        <p:spPr>
          <a:xfrm>
            <a:off x="3327258" y="2501099"/>
            <a:ext cx="1041255" cy="430373"/>
          </a:xfrm>
          <a:prstGeom prst="rect">
            <a:avLst/>
          </a:prstGeom>
          <a:solidFill>
            <a:schemeClr val="bg1">
              <a:alpha val="30196"/>
            </a:schemeClr>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Diversification of vaccine options</a:t>
            </a:r>
            <a:endParaRPr lang="en-US" sz="900" noProof="0" dirty="0"/>
          </a:p>
        </p:txBody>
      </p:sp>
      <p:sp>
        <p:nvSpPr>
          <p:cNvPr id="51" name="Rectangle 50">
            <a:extLst>
              <a:ext uri="{FF2B5EF4-FFF2-40B4-BE49-F238E27FC236}">
                <a16:creationId xmlns:a16="http://schemas.microsoft.com/office/drawing/2014/main" id="{C7428288-CB4F-2DB0-A827-260369CDE70D}"/>
              </a:ext>
            </a:extLst>
          </p:cNvPr>
          <p:cNvSpPr/>
          <p:nvPr/>
        </p:nvSpPr>
        <p:spPr>
          <a:xfrm>
            <a:off x="1795082" y="3940733"/>
            <a:ext cx="909659" cy="323345"/>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Financial</a:t>
            </a:r>
            <a:endParaRPr lang="en-US" sz="900" noProof="0" dirty="0"/>
          </a:p>
        </p:txBody>
      </p:sp>
      <p:sp>
        <p:nvSpPr>
          <p:cNvPr id="52" name="Rectangle 51">
            <a:extLst>
              <a:ext uri="{FF2B5EF4-FFF2-40B4-BE49-F238E27FC236}">
                <a16:creationId xmlns:a16="http://schemas.microsoft.com/office/drawing/2014/main" id="{0B6ADEB0-1284-DB58-634B-0B94525D9382}"/>
              </a:ext>
            </a:extLst>
          </p:cNvPr>
          <p:cNvSpPr/>
          <p:nvPr/>
        </p:nvSpPr>
        <p:spPr>
          <a:xfrm>
            <a:off x="2224533" y="4424967"/>
            <a:ext cx="1000627" cy="323345"/>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Political</a:t>
            </a:r>
            <a:endParaRPr lang="en-US" sz="900" noProof="0" dirty="0"/>
          </a:p>
        </p:txBody>
      </p:sp>
      <p:sp>
        <p:nvSpPr>
          <p:cNvPr id="53" name="Rectangle 52">
            <a:extLst>
              <a:ext uri="{FF2B5EF4-FFF2-40B4-BE49-F238E27FC236}">
                <a16:creationId xmlns:a16="http://schemas.microsoft.com/office/drawing/2014/main" id="{74F61BDF-6000-AFA8-D78F-377D37A954AD}"/>
              </a:ext>
            </a:extLst>
          </p:cNvPr>
          <p:cNvSpPr/>
          <p:nvPr/>
        </p:nvSpPr>
        <p:spPr>
          <a:xfrm>
            <a:off x="2790452" y="3940733"/>
            <a:ext cx="909659" cy="323345"/>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Operational</a:t>
            </a:r>
            <a:endParaRPr lang="en-US" sz="900" noProof="0" dirty="0"/>
          </a:p>
        </p:txBody>
      </p:sp>
      <p:sp>
        <p:nvSpPr>
          <p:cNvPr id="54" name="Rectangle 53">
            <a:extLst>
              <a:ext uri="{FF2B5EF4-FFF2-40B4-BE49-F238E27FC236}">
                <a16:creationId xmlns:a16="http://schemas.microsoft.com/office/drawing/2014/main" id="{C87762E8-2BD4-3461-2FDD-061CA6703B66}"/>
              </a:ext>
            </a:extLst>
          </p:cNvPr>
          <p:cNvSpPr/>
          <p:nvPr/>
        </p:nvSpPr>
        <p:spPr>
          <a:xfrm>
            <a:off x="2215249" y="5139632"/>
            <a:ext cx="1006236"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Unsustainable</a:t>
            </a:r>
            <a:endParaRPr lang="en-US" sz="900" noProof="0" dirty="0"/>
          </a:p>
        </p:txBody>
      </p:sp>
      <p:sp>
        <p:nvSpPr>
          <p:cNvPr id="57" name="Rectangle 56">
            <a:extLst>
              <a:ext uri="{FF2B5EF4-FFF2-40B4-BE49-F238E27FC236}">
                <a16:creationId xmlns:a16="http://schemas.microsoft.com/office/drawing/2014/main" id="{22BE23FE-F238-A1EC-E43F-CC00C6BA6CB8}"/>
              </a:ext>
            </a:extLst>
          </p:cNvPr>
          <p:cNvSpPr/>
          <p:nvPr/>
        </p:nvSpPr>
        <p:spPr>
          <a:xfrm>
            <a:off x="2535890" y="6007401"/>
            <a:ext cx="364954"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Biased</a:t>
            </a:r>
            <a:endParaRPr lang="en-US" sz="900" noProof="0" dirty="0"/>
          </a:p>
        </p:txBody>
      </p:sp>
      <p:sp>
        <p:nvSpPr>
          <p:cNvPr id="58" name="Rectangle 57">
            <a:extLst>
              <a:ext uri="{FF2B5EF4-FFF2-40B4-BE49-F238E27FC236}">
                <a16:creationId xmlns:a16="http://schemas.microsoft.com/office/drawing/2014/main" id="{84BA7E70-867A-2854-D258-B8B82A571E2F}"/>
              </a:ext>
            </a:extLst>
          </p:cNvPr>
          <p:cNvSpPr/>
          <p:nvPr/>
        </p:nvSpPr>
        <p:spPr>
          <a:xfrm>
            <a:off x="2329458" y="5359006"/>
            <a:ext cx="777819"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Fragmented</a:t>
            </a:r>
            <a:endParaRPr lang="en-US" sz="900" noProof="0" dirty="0"/>
          </a:p>
        </p:txBody>
      </p:sp>
      <p:sp>
        <p:nvSpPr>
          <p:cNvPr id="60" name="Rectangle 59">
            <a:extLst>
              <a:ext uri="{FF2B5EF4-FFF2-40B4-BE49-F238E27FC236}">
                <a16:creationId xmlns:a16="http://schemas.microsoft.com/office/drawing/2014/main" id="{0EB38572-B11C-0CBF-971A-43C5A645EB36}"/>
              </a:ext>
            </a:extLst>
          </p:cNvPr>
          <p:cNvSpPr/>
          <p:nvPr/>
        </p:nvSpPr>
        <p:spPr>
          <a:xfrm>
            <a:off x="2451203" y="5797754"/>
            <a:ext cx="534328"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Reactive</a:t>
            </a:r>
            <a:endParaRPr lang="en-US" sz="900" noProof="0" dirty="0"/>
          </a:p>
        </p:txBody>
      </p:sp>
      <p:sp>
        <p:nvSpPr>
          <p:cNvPr id="63" name="Rectangle 62">
            <a:extLst>
              <a:ext uri="{FF2B5EF4-FFF2-40B4-BE49-F238E27FC236}">
                <a16:creationId xmlns:a16="http://schemas.microsoft.com/office/drawing/2014/main" id="{0D9AFEEA-E424-7BD4-86E3-17C1453F67CF}"/>
              </a:ext>
            </a:extLst>
          </p:cNvPr>
          <p:cNvSpPr/>
          <p:nvPr/>
        </p:nvSpPr>
        <p:spPr>
          <a:xfrm>
            <a:off x="2362772" y="5588108"/>
            <a:ext cx="711191"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Backwards</a:t>
            </a:r>
            <a:endParaRPr lang="en-US" sz="900" noProof="0" dirty="0"/>
          </a:p>
        </p:txBody>
      </p:sp>
      <p:cxnSp>
        <p:nvCxnSpPr>
          <p:cNvPr id="21" name="Straight Arrow Connector 20">
            <a:extLst>
              <a:ext uri="{FF2B5EF4-FFF2-40B4-BE49-F238E27FC236}">
                <a16:creationId xmlns:a16="http://schemas.microsoft.com/office/drawing/2014/main" id="{0B181C2A-9F7B-F5E3-F44A-5811D336240D}"/>
              </a:ext>
            </a:extLst>
          </p:cNvPr>
          <p:cNvCxnSpPr/>
          <p:nvPr/>
        </p:nvCxnSpPr>
        <p:spPr>
          <a:xfrm>
            <a:off x="573933" y="2407550"/>
            <a:ext cx="1872000" cy="3983063"/>
          </a:xfrm>
          <a:prstGeom prst="straightConnector1">
            <a:avLst/>
          </a:prstGeom>
          <a:ln>
            <a:solidFill>
              <a:schemeClr val="tx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B4B52D-F58F-5F8F-88D1-8F56035C68C1}"/>
              </a:ext>
            </a:extLst>
          </p:cNvPr>
          <p:cNvCxnSpPr>
            <a:cxnSpLocks/>
            <a:stCxn id="22" idx="1"/>
            <a:endCxn id="26" idx="0"/>
          </p:cNvCxnSpPr>
          <p:nvPr/>
        </p:nvCxnSpPr>
        <p:spPr>
          <a:xfrm flipH="1">
            <a:off x="3240547" y="2076474"/>
            <a:ext cx="2021900" cy="4427787"/>
          </a:xfrm>
          <a:prstGeom prst="line">
            <a:avLst/>
          </a:prstGeom>
          <a:ln w="1936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392F08F-BBA6-ACC2-B08C-5DAB8A1F5CD9}"/>
              </a:ext>
            </a:extLst>
          </p:cNvPr>
          <p:cNvSpPr/>
          <p:nvPr/>
        </p:nvSpPr>
        <p:spPr>
          <a:xfrm>
            <a:off x="866797" y="3569257"/>
            <a:ext cx="3832836" cy="2944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noProof="0" dirty="0">
                <a:solidFill>
                  <a:schemeClr val="tx1">
                    <a:lumMod val="50000"/>
                  </a:schemeClr>
                </a:solidFill>
              </a:rPr>
              <a:t>Increased pressure on immunization programs</a:t>
            </a:r>
          </a:p>
        </p:txBody>
      </p:sp>
      <p:sp>
        <p:nvSpPr>
          <p:cNvPr id="20" name="Rectangle 19">
            <a:extLst>
              <a:ext uri="{FF2B5EF4-FFF2-40B4-BE49-F238E27FC236}">
                <a16:creationId xmlns:a16="http://schemas.microsoft.com/office/drawing/2014/main" id="{7176EE1F-6BA9-3312-CE44-FDE4D2B10AFF}"/>
              </a:ext>
            </a:extLst>
          </p:cNvPr>
          <p:cNvSpPr/>
          <p:nvPr/>
        </p:nvSpPr>
        <p:spPr>
          <a:xfrm>
            <a:off x="-1" y="2499170"/>
            <a:ext cx="777415" cy="2927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noProof="0" dirty="0">
                <a:solidFill>
                  <a:schemeClr val="tx1">
                    <a:lumMod val="50000"/>
                  </a:schemeClr>
                </a:solidFill>
              </a:rPr>
              <a:t>Global</a:t>
            </a:r>
          </a:p>
        </p:txBody>
      </p:sp>
      <p:sp>
        <p:nvSpPr>
          <p:cNvPr id="24" name="Rectangle 23">
            <a:extLst>
              <a:ext uri="{FF2B5EF4-FFF2-40B4-BE49-F238E27FC236}">
                <a16:creationId xmlns:a16="http://schemas.microsoft.com/office/drawing/2014/main" id="{5A890310-E8CF-2A90-B2EC-568D0218B946}"/>
              </a:ext>
            </a:extLst>
          </p:cNvPr>
          <p:cNvSpPr/>
          <p:nvPr/>
        </p:nvSpPr>
        <p:spPr>
          <a:xfrm>
            <a:off x="1631920" y="6251947"/>
            <a:ext cx="777415" cy="2927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noProof="0" dirty="0">
                <a:solidFill>
                  <a:schemeClr val="tx1">
                    <a:lumMod val="50000"/>
                  </a:schemeClr>
                </a:solidFill>
              </a:rPr>
              <a:t>Country</a:t>
            </a:r>
          </a:p>
        </p:txBody>
      </p:sp>
    </p:spTree>
    <p:extLst>
      <p:ext uri="{BB962C8B-B14F-4D97-AF65-F5344CB8AC3E}">
        <p14:creationId xmlns:p14="http://schemas.microsoft.com/office/powerpoint/2010/main" val="330304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27;p16">
            <a:extLst>
              <a:ext uri="{FF2B5EF4-FFF2-40B4-BE49-F238E27FC236}">
                <a16:creationId xmlns:a16="http://schemas.microsoft.com/office/drawing/2014/main" id="{2B4BB54B-5D3C-A2A1-1190-D2FD828B88C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9" name="Google Shape;126;p14">
            <a:extLst>
              <a:ext uri="{FF2B5EF4-FFF2-40B4-BE49-F238E27FC236}">
                <a16:creationId xmlns:a16="http://schemas.microsoft.com/office/drawing/2014/main" id="{B6504773-DC30-0C77-F61C-4DA53A211471}"/>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In March 2025, WHO SAGE called on countries to consider prioritization of future NVIs and optimization of their schedules and portfolios</a:t>
            </a: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5" name="Rectangle: Rounded Corners 4">
            <a:extLst>
              <a:ext uri="{FF2B5EF4-FFF2-40B4-BE49-F238E27FC236}">
                <a16:creationId xmlns:a16="http://schemas.microsoft.com/office/drawing/2014/main" id="{3C2EA7A3-77F3-2A51-8278-B3F7C5EE1C96}"/>
              </a:ext>
            </a:extLst>
          </p:cNvPr>
          <p:cNvSpPr/>
          <p:nvPr/>
        </p:nvSpPr>
        <p:spPr>
          <a:xfrm>
            <a:off x="513961" y="2493034"/>
            <a:ext cx="6495691" cy="3123373"/>
          </a:xfrm>
          <a:prstGeom prst="roundRect">
            <a:avLst/>
          </a:prstGeom>
          <a:solidFill>
            <a:schemeClr val="bg1">
              <a:lumMod val="95000"/>
            </a:schemeClr>
          </a:solidFill>
          <a:ln>
            <a:solidFill>
              <a:srgbClr val="0F5D6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Box 9">
            <a:extLst>
              <a:ext uri="{FF2B5EF4-FFF2-40B4-BE49-F238E27FC236}">
                <a16:creationId xmlns:a16="http://schemas.microsoft.com/office/drawing/2014/main" id="{28CB298B-3498-46AF-1F4E-DEDB14B1B4E6}"/>
              </a:ext>
            </a:extLst>
          </p:cNvPr>
          <p:cNvSpPr txBox="1"/>
          <p:nvPr/>
        </p:nvSpPr>
        <p:spPr>
          <a:xfrm>
            <a:off x="363894" y="1241593"/>
            <a:ext cx="11462342" cy="1066574"/>
          </a:xfrm>
          <a:prstGeom prst="rect">
            <a:avLst/>
          </a:prstGeom>
          <a:noFill/>
        </p:spPr>
        <p:txBody>
          <a:bodyPr wrap="square">
            <a:spAutoFit/>
          </a:bodyPr>
          <a:lstStyle/>
          <a:p>
            <a:pPr marR="0" lvl="0" algn="l" defTabSz="914400" rtl="0" eaLnBrk="1" fontAlgn="auto" latinLnBrk="0" hangingPunct="1">
              <a:lnSpc>
                <a:spcPct val="120000"/>
              </a:lnSpc>
              <a:spcBef>
                <a:spcPts val="0"/>
              </a:spcBef>
              <a:spcAft>
                <a:spcPts val="600"/>
              </a:spcAft>
              <a:buClrTx/>
              <a:buSzTx/>
              <a:tabLst/>
              <a:defRPr/>
            </a:pPr>
            <a:r>
              <a:rPr kumimoji="0" lang="en-US" sz="18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“In the context of an increasing number of available vaccines, SAGE emphasized that </a:t>
            </a:r>
            <a:r>
              <a:rPr kumimoji="0" lang="en-US" sz="1800" b="1"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each country should be empowered to prioritize these vaccines </a:t>
            </a:r>
            <a:r>
              <a:rPr kumimoji="0" lang="en-US" sz="18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 These decisions should be made using a </a:t>
            </a:r>
            <a:r>
              <a:rPr kumimoji="0" lang="en-US" sz="1800" b="1"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systematic, country-owned process based on the local context.”</a:t>
            </a:r>
          </a:p>
        </p:txBody>
      </p:sp>
      <p:pic>
        <p:nvPicPr>
          <p:cNvPr id="2" name="Picture 1">
            <a:extLst>
              <a:ext uri="{FF2B5EF4-FFF2-40B4-BE49-F238E27FC236}">
                <a16:creationId xmlns:a16="http://schemas.microsoft.com/office/drawing/2014/main" id="{AEF7EAF7-F59E-3B9B-6D11-4FF92A0863E2}"/>
              </a:ext>
            </a:extLst>
          </p:cNvPr>
          <p:cNvPicPr>
            <a:picLocks noChangeAspect="1"/>
          </p:cNvPicPr>
          <p:nvPr/>
        </p:nvPicPr>
        <p:blipFill>
          <a:blip r:embed="rId2"/>
          <a:stretch>
            <a:fillRect/>
          </a:stretch>
        </p:blipFill>
        <p:spPr>
          <a:xfrm>
            <a:off x="10316166" y="6280403"/>
            <a:ext cx="1619250" cy="533400"/>
          </a:xfrm>
          <a:prstGeom prst="rect">
            <a:avLst/>
          </a:prstGeom>
        </p:spPr>
      </p:pic>
      <p:sp>
        <p:nvSpPr>
          <p:cNvPr id="4" name="TextBox 3">
            <a:extLst>
              <a:ext uri="{FF2B5EF4-FFF2-40B4-BE49-F238E27FC236}">
                <a16:creationId xmlns:a16="http://schemas.microsoft.com/office/drawing/2014/main" id="{22102573-55BC-8211-1B3B-EB34D191DC16}"/>
              </a:ext>
            </a:extLst>
          </p:cNvPr>
          <p:cNvSpPr txBox="1"/>
          <p:nvPr/>
        </p:nvSpPr>
        <p:spPr>
          <a:xfrm>
            <a:off x="769462" y="2624055"/>
            <a:ext cx="6097554" cy="2805512"/>
          </a:xfrm>
          <a:prstGeom prst="rect">
            <a:avLst/>
          </a:prstGeom>
          <a:noFill/>
        </p:spPr>
        <p:txBody>
          <a:bodyPr wrap="square">
            <a:spAutoFit/>
          </a:bodyPr>
          <a:lstStyle/>
          <a:p>
            <a:pPr marR="0" lvl="0" algn="l" defTabSz="914400" rtl="0" eaLnBrk="1" fontAlgn="auto" latinLnBrk="0" hangingPunct="1">
              <a:lnSpc>
                <a:spcPct val="120000"/>
              </a:lnSpc>
              <a:spcBef>
                <a:spcPts val="0"/>
              </a:spcBef>
              <a:spcAft>
                <a:spcPts val="600"/>
              </a:spcAft>
              <a:buClrTx/>
              <a:buSzTx/>
              <a:tabLst/>
              <a:defRPr/>
            </a:pPr>
            <a:r>
              <a:rPr kumimoji="0" lang="en-US" sz="1800" b="1"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SAGE called on </a:t>
            </a:r>
            <a:r>
              <a:rPr kumimoji="0" lang="en-US" sz="1800" b="1" i="0" u="sng"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countries to engage their NITAG in providing recommendations on the prioritization of new vaccines for introductions and optimization of vaccination schedules and portfolios </a:t>
            </a:r>
            <a:r>
              <a:rPr kumimoji="0" lang="en-US" sz="18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in close consultation with their respective national immunization </a:t>
            </a:r>
            <a:r>
              <a:rPr kumimoji="0" lang="en-US" sz="1800" b="0" i="0" u="none" strike="noStrike" kern="1200" cap="none" spc="0" normalizeH="0" baseline="0" noProof="0" dirty="0" err="1">
                <a:ln>
                  <a:noFill/>
                </a:ln>
                <a:solidFill>
                  <a:prstClr val="black"/>
                </a:solidFill>
                <a:effectLst/>
                <a:uLnTx/>
                <a:uFillTx/>
                <a:latin typeface="Source Sans Pro" panose="020B0503030403020204" pitchFamily="34" charset="0"/>
                <a:ea typeface="+mn-ea"/>
                <a:cs typeface="+mn-cs"/>
              </a:rPr>
              <a:t>programmes</a:t>
            </a:r>
            <a:r>
              <a:rPr kumimoji="0" lang="en-US" sz="18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 </a:t>
            </a:r>
          </a:p>
          <a:p>
            <a:pPr marR="0" lvl="0" algn="l" defTabSz="914400" rtl="0" eaLnBrk="1" fontAlgn="auto" latinLnBrk="0" hangingPunct="1">
              <a:lnSpc>
                <a:spcPct val="120000"/>
              </a:lnSpc>
              <a:spcBef>
                <a:spcPts val="0"/>
              </a:spcBef>
              <a:spcAft>
                <a:spcPts val="600"/>
              </a:spcAft>
              <a:buClrTx/>
              <a:buSzTx/>
              <a:tabLst/>
              <a:defRPr/>
            </a:pPr>
            <a:r>
              <a:rPr kumimoji="0" lang="en-US" sz="18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These recommendations need to be aligned and </a:t>
            </a:r>
            <a:r>
              <a:rPr kumimoji="0" lang="en-US" sz="1800" b="1"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integrated with the priorities in their NIS and health sector strategy</a:t>
            </a:r>
            <a:r>
              <a:rPr kumimoji="0" lang="en-US" sz="18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 and regularly updated”</a:t>
            </a:r>
          </a:p>
        </p:txBody>
      </p:sp>
      <p:pic>
        <p:nvPicPr>
          <p:cNvPr id="3" name="Picture 2">
            <a:extLst>
              <a:ext uri="{FF2B5EF4-FFF2-40B4-BE49-F238E27FC236}">
                <a16:creationId xmlns:a16="http://schemas.microsoft.com/office/drawing/2014/main" id="{AF6417F8-C824-E11A-3B2F-DAE663A67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549" y="2011005"/>
            <a:ext cx="2714625" cy="3867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05CCC4-8E44-6BAF-B7AC-D0B48E927B8C}"/>
              </a:ext>
            </a:extLst>
          </p:cNvPr>
          <p:cNvSpPr txBox="1"/>
          <p:nvPr/>
        </p:nvSpPr>
        <p:spPr>
          <a:xfrm>
            <a:off x="5808836" y="5781366"/>
            <a:ext cx="6495691" cy="646331"/>
          </a:xfrm>
          <a:prstGeom prst="rect">
            <a:avLst/>
          </a:prstGeom>
          <a:noFill/>
        </p:spPr>
        <p:txBody>
          <a:bodyPr wrap="square">
            <a:spAutoFit/>
          </a:bodyPr>
          <a:lstStyle/>
          <a:p>
            <a:r>
              <a:rPr lang="en-US" sz="1800" b="0" i="0" u="sng" strike="noStrike" noProof="0" dirty="0">
                <a:solidFill>
                  <a:srgbClr val="0563C1"/>
                </a:solidFill>
                <a:effectLst/>
                <a:latin typeface="Calibri" panose="020F0502020204030204" pitchFamily="34" charset="0"/>
                <a:hlinkClick r:id="rId4"/>
              </a:rPr>
              <a:t>Meeting of the Strategic Advisory Group of Experts on Immunization, March 2025: Conclusions and recommendations</a:t>
            </a:r>
            <a:r>
              <a:rPr lang="en-US" sz="1800" b="0" i="0" noProof="0" dirty="0">
                <a:solidFill>
                  <a:srgbClr val="000000"/>
                </a:solidFill>
                <a:effectLst/>
                <a:latin typeface="Calibri" panose="020F0502020204030204" pitchFamily="34" charset="0"/>
              </a:rPr>
              <a:t>​</a:t>
            </a:r>
            <a:endParaRPr lang="en-US" noProof="0" dirty="0"/>
          </a:p>
        </p:txBody>
      </p:sp>
      <p:sp>
        <p:nvSpPr>
          <p:cNvPr id="7" name="Slide Number Placeholder 5">
            <a:extLst>
              <a:ext uri="{FF2B5EF4-FFF2-40B4-BE49-F238E27FC236}">
                <a16:creationId xmlns:a16="http://schemas.microsoft.com/office/drawing/2014/main" id="{58FDC7DB-9B17-C7D9-B031-F0062999DD9A}"/>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6</a:t>
            </a:fld>
            <a:endParaRPr lang="en-US" noProof="0" dirty="0">
              <a:latin typeface="+mj-lt"/>
            </a:endParaRPr>
          </a:p>
        </p:txBody>
      </p:sp>
    </p:spTree>
    <p:extLst>
      <p:ext uri="{BB962C8B-B14F-4D97-AF65-F5344CB8AC3E}">
        <p14:creationId xmlns:p14="http://schemas.microsoft.com/office/powerpoint/2010/main" val="1119721981"/>
      </p:ext>
    </p:extLst>
  </p:cSld>
  <p:clrMapOvr>
    <a:masterClrMapping/>
  </p:clrMapOvr>
  <mc:AlternateContent xmlns:mc="http://schemas.openxmlformats.org/markup-compatibility/2006" xmlns:p14="http://schemas.microsoft.com/office/powerpoint/2010/main">
    <mc:Choice Requires="p14">
      <p:transition spd="med" p14:dur="700" advTm="72061">
        <p:fade/>
      </p:transition>
    </mc:Choice>
    <mc:Fallback xmlns="">
      <p:transition spd="med" advTm="7206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05025-9C18-D613-9DB6-0EE429D50B77}"/>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20A92FDA-E0B9-D603-FE78-B2FBEE8DDF1C}"/>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99DB4233-31E8-93EF-8CE2-98C69B55F1D6}"/>
              </a:ext>
            </a:extLst>
          </p:cNvPr>
          <p:cNvSpPr txBox="1"/>
          <p:nvPr/>
        </p:nvSpPr>
        <p:spPr>
          <a:xfrm>
            <a:off x="472962" y="225239"/>
            <a:ext cx="1171903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SAGE recommendation encourages countries to rely on a structured process to review and conduct evidence-based prioritization and optimization</a:t>
            </a: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29" name="Isosceles Triangle 28">
            <a:extLst>
              <a:ext uri="{FF2B5EF4-FFF2-40B4-BE49-F238E27FC236}">
                <a16:creationId xmlns:a16="http://schemas.microsoft.com/office/drawing/2014/main" id="{96E28FFA-931C-FCE5-8A97-D15DC5A0A1B7}"/>
              </a:ext>
            </a:extLst>
          </p:cNvPr>
          <p:cNvSpPr/>
          <p:nvPr/>
        </p:nvSpPr>
        <p:spPr>
          <a:xfrm rot="5400000">
            <a:off x="4560032" y="4031279"/>
            <a:ext cx="2418009" cy="200401"/>
          </a:xfrm>
          <a:prstGeom prst="triangl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5F452EB-F60D-715C-7413-AC082AFDB856}"/>
              </a:ext>
            </a:extLst>
          </p:cNvPr>
          <p:cNvSpPr/>
          <p:nvPr/>
        </p:nvSpPr>
        <p:spPr>
          <a:xfrm>
            <a:off x="390935" y="1327748"/>
            <a:ext cx="5358112" cy="492443"/>
          </a:xfrm>
          <a:prstGeom prst="rect">
            <a:avLst/>
          </a:prstGeom>
          <a:noFill/>
        </p:spPr>
        <p:txBody>
          <a:bodyPr vert="horz" wrap="square" lIns="0" tIns="0" rIns="0" bIns="0" rtlCol="0" anchor="t" anchorCtr="0">
            <a:spAutoFit/>
          </a:bodyPr>
          <a:lstStyle/>
          <a:p>
            <a:r>
              <a:rPr lang="en-US" sz="1600" b="1" kern="0" noProof="0" dirty="0">
                <a:solidFill>
                  <a:srgbClr val="0F5D61"/>
                </a:solidFill>
                <a:latin typeface="+mj-lt"/>
              </a:rPr>
              <a:t>Under pressure, immunization programs are forced to make biased, fragmented and reactive decisions</a:t>
            </a:r>
          </a:p>
        </p:txBody>
      </p:sp>
      <p:sp>
        <p:nvSpPr>
          <p:cNvPr id="34" name="Rectangle 33">
            <a:extLst>
              <a:ext uri="{FF2B5EF4-FFF2-40B4-BE49-F238E27FC236}">
                <a16:creationId xmlns:a16="http://schemas.microsoft.com/office/drawing/2014/main" id="{F71CAED1-B4E2-3186-3B74-DC02F5DACAC9}"/>
              </a:ext>
            </a:extLst>
          </p:cNvPr>
          <p:cNvSpPr/>
          <p:nvPr/>
        </p:nvSpPr>
        <p:spPr>
          <a:xfrm>
            <a:off x="6035550" y="1327748"/>
            <a:ext cx="6135836" cy="738664"/>
          </a:xfrm>
          <a:prstGeom prst="rect">
            <a:avLst/>
          </a:prstGeom>
          <a:noFill/>
        </p:spPr>
        <p:txBody>
          <a:bodyPr vert="horz" wrap="square" lIns="0" tIns="0" rIns="0" bIns="0" rtlCol="0" anchor="t" anchorCtr="0">
            <a:spAutoFit/>
          </a:bodyPr>
          <a:lstStyle/>
          <a:p>
            <a:r>
              <a:rPr lang="en-US" sz="1600" b="1" kern="0" noProof="0" dirty="0">
                <a:solidFill>
                  <a:srgbClr val="0F5D61"/>
                </a:solidFill>
                <a:latin typeface="+mj-lt"/>
              </a:rPr>
              <a:t>Using a country-owned process helps topple the pyramid to strengthen immunization strategic planning (prioritization &amp; optimization)</a:t>
            </a:r>
          </a:p>
        </p:txBody>
      </p:sp>
      <p:grpSp>
        <p:nvGrpSpPr>
          <p:cNvPr id="28" name="Group 27">
            <a:extLst>
              <a:ext uri="{FF2B5EF4-FFF2-40B4-BE49-F238E27FC236}">
                <a16:creationId xmlns:a16="http://schemas.microsoft.com/office/drawing/2014/main" id="{C3E7DDEE-A52B-2274-7DF8-219829426261}"/>
              </a:ext>
            </a:extLst>
          </p:cNvPr>
          <p:cNvGrpSpPr/>
          <p:nvPr/>
        </p:nvGrpSpPr>
        <p:grpSpPr>
          <a:xfrm flipV="1">
            <a:off x="576031" y="2210162"/>
            <a:ext cx="4007795" cy="4295659"/>
            <a:chOff x="836579" y="2062264"/>
            <a:chExt cx="4007795" cy="4046706"/>
          </a:xfrm>
        </p:grpSpPr>
        <p:sp>
          <p:nvSpPr>
            <p:cNvPr id="16" name="Isosceles Triangle 15">
              <a:extLst>
                <a:ext uri="{FF2B5EF4-FFF2-40B4-BE49-F238E27FC236}">
                  <a16:creationId xmlns:a16="http://schemas.microsoft.com/office/drawing/2014/main" id="{18B1508C-2954-1E44-668A-67A40647C236}"/>
                </a:ext>
              </a:extLst>
            </p:cNvPr>
            <p:cNvSpPr/>
            <p:nvPr/>
          </p:nvSpPr>
          <p:spPr>
            <a:xfrm>
              <a:off x="836579" y="2062264"/>
              <a:ext cx="4007795" cy="4046706"/>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Isosceles Triangle 22">
              <a:extLst>
                <a:ext uri="{FF2B5EF4-FFF2-40B4-BE49-F238E27FC236}">
                  <a16:creationId xmlns:a16="http://schemas.microsoft.com/office/drawing/2014/main" id="{5FBED07B-B1B9-D7B6-3B1D-59D5AAEA88E4}"/>
                </a:ext>
              </a:extLst>
            </p:cNvPr>
            <p:cNvSpPr/>
            <p:nvPr/>
          </p:nvSpPr>
          <p:spPr>
            <a:xfrm>
              <a:off x="2074467" y="2062264"/>
              <a:ext cx="1532019" cy="1536970"/>
            </a:xfrm>
            <a:prstGeom prst="triangle">
              <a:avLst/>
            </a:prstGeom>
            <a:solidFill>
              <a:srgbClr val="C0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Trapezium 26">
              <a:extLst>
                <a:ext uri="{FF2B5EF4-FFF2-40B4-BE49-F238E27FC236}">
                  <a16:creationId xmlns:a16="http://schemas.microsoft.com/office/drawing/2014/main" id="{14C0258D-A834-9C39-E6AD-A9ACC2E45884}"/>
                </a:ext>
              </a:extLst>
            </p:cNvPr>
            <p:cNvSpPr/>
            <p:nvPr/>
          </p:nvSpPr>
          <p:spPr>
            <a:xfrm>
              <a:off x="836579" y="4844374"/>
              <a:ext cx="4007795" cy="1264596"/>
            </a:xfrm>
            <a:prstGeom prst="trapezoid">
              <a:avLst>
                <a:gd name="adj" fmla="val 46560"/>
              </a:avLst>
            </a:prstGeom>
            <a:solidFill>
              <a:srgbClr val="F7D5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Rectangle 29">
            <a:extLst>
              <a:ext uri="{FF2B5EF4-FFF2-40B4-BE49-F238E27FC236}">
                <a16:creationId xmlns:a16="http://schemas.microsoft.com/office/drawing/2014/main" id="{6D4DB36F-B043-E38A-48A9-A4A383C6B3B6}"/>
              </a:ext>
            </a:extLst>
          </p:cNvPr>
          <p:cNvSpPr/>
          <p:nvPr/>
        </p:nvSpPr>
        <p:spPr>
          <a:xfrm>
            <a:off x="989455" y="2224345"/>
            <a:ext cx="3180945" cy="3265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noProof="0" dirty="0">
                <a:solidFill>
                  <a:schemeClr val="tx1">
                    <a:lumMod val="50000"/>
                  </a:schemeClr>
                </a:solidFill>
              </a:rPr>
              <a:t>Global Public Health Megatrends</a:t>
            </a:r>
          </a:p>
        </p:txBody>
      </p:sp>
      <p:sp>
        <p:nvSpPr>
          <p:cNvPr id="31" name="Rectangle 30">
            <a:extLst>
              <a:ext uri="{FF2B5EF4-FFF2-40B4-BE49-F238E27FC236}">
                <a16:creationId xmlns:a16="http://schemas.microsoft.com/office/drawing/2014/main" id="{ACB65F2B-DD27-9DC9-993A-022B56516871}"/>
              </a:ext>
            </a:extLst>
          </p:cNvPr>
          <p:cNvSpPr/>
          <p:nvPr/>
        </p:nvSpPr>
        <p:spPr>
          <a:xfrm>
            <a:off x="1556528" y="3569257"/>
            <a:ext cx="2163535" cy="2944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noProof="0" dirty="0">
                <a:solidFill>
                  <a:schemeClr val="tx1">
                    <a:lumMod val="50000"/>
                  </a:schemeClr>
                </a:solidFill>
              </a:rPr>
              <a:t>Increased pressure on immunization programs</a:t>
            </a:r>
          </a:p>
        </p:txBody>
      </p:sp>
      <p:sp>
        <p:nvSpPr>
          <p:cNvPr id="32" name="Rectangle 31">
            <a:extLst>
              <a:ext uri="{FF2B5EF4-FFF2-40B4-BE49-F238E27FC236}">
                <a16:creationId xmlns:a16="http://schemas.microsoft.com/office/drawing/2014/main" id="{EE18D418-0AA2-BAE6-4749-2BCBE7F9B0DE}"/>
              </a:ext>
            </a:extLst>
          </p:cNvPr>
          <p:cNvSpPr/>
          <p:nvPr/>
        </p:nvSpPr>
        <p:spPr>
          <a:xfrm>
            <a:off x="1882841" y="4897289"/>
            <a:ext cx="1445145" cy="857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dirty="0">
                <a:solidFill>
                  <a:schemeClr val="tx1">
                    <a:lumMod val="50000"/>
                  </a:schemeClr>
                </a:solidFill>
              </a:rPr>
              <a:t>Poor decision-making</a:t>
            </a:r>
          </a:p>
        </p:txBody>
      </p:sp>
      <p:sp>
        <p:nvSpPr>
          <p:cNvPr id="36" name="Isosceles Triangle 35">
            <a:extLst>
              <a:ext uri="{FF2B5EF4-FFF2-40B4-BE49-F238E27FC236}">
                <a16:creationId xmlns:a16="http://schemas.microsoft.com/office/drawing/2014/main" id="{88CAAF8B-AA2C-1FB6-D9D7-4630F10769EB}"/>
              </a:ext>
            </a:extLst>
          </p:cNvPr>
          <p:cNvSpPr/>
          <p:nvPr/>
        </p:nvSpPr>
        <p:spPr>
          <a:xfrm>
            <a:off x="6910994" y="1901934"/>
            <a:ext cx="4427100" cy="4698099"/>
          </a:xfrm>
          <a:prstGeom prst="triangle">
            <a:avLst/>
          </a:prstGeom>
          <a:solidFill>
            <a:srgbClr val="87AE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Isosceles Triangle 36">
            <a:extLst>
              <a:ext uri="{FF2B5EF4-FFF2-40B4-BE49-F238E27FC236}">
                <a16:creationId xmlns:a16="http://schemas.microsoft.com/office/drawing/2014/main" id="{C3D05305-4211-5DB7-B033-2471AF9D0DAB}"/>
              </a:ext>
            </a:extLst>
          </p:cNvPr>
          <p:cNvSpPr/>
          <p:nvPr/>
        </p:nvSpPr>
        <p:spPr>
          <a:xfrm>
            <a:off x="8278393" y="1901934"/>
            <a:ext cx="1692302" cy="1784374"/>
          </a:xfrm>
          <a:prstGeom prst="triangle">
            <a:avLst/>
          </a:prstGeom>
          <a:solidFill>
            <a:srgbClr val="CFDF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Trapezium 37">
            <a:extLst>
              <a:ext uri="{FF2B5EF4-FFF2-40B4-BE49-F238E27FC236}">
                <a16:creationId xmlns:a16="http://schemas.microsoft.com/office/drawing/2014/main" id="{7AB92545-4DD3-81ED-CC1B-C1B73560EB3A}"/>
              </a:ext>
            </a:extLst>
          </p:cNvPr>
          <p:cNvSpPr/>
          <p:nvPr/>
        </p:nvSpPr>
        <p:spPr>
          <a:xfrm>
            <a:off x="6910994" y="5131876"/>
            <a:ext cx="4427100" cy="1468157"/>
          </a:xfrm>
          <a:prstGeom prst="trapezoid">
            <a:avLst>
              <a:gd name="adj" fmla="val 46747"/>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a:extLst>
              <a:ext uri="{FF2B5EF4-FFF2-40B4-BE49-F238E27FC236}">
                <a16:creationId xmlns:a16="http://schemas.microsoft.com/office/drawing/2014/main" id="{A36F7BC9-B108-FB9C-185D-87712CFEA7E6}"/>
              </a:ext>
            </a:extLst>
          </p:cNvPr>
          <p:cNvSpPr/>
          <p:nvPr/>
        </p:nvSpPr>
        <p:spPr>
          <a:xfrm>
            <a:off x="7494013" y="5142001"/>
            <a:ext cx="3269501" cy="4133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noProof="0" dirty="0">
                <a:solidFill>
                  <a:srgbClr val="FFFFFF"/>
                </a:solidFill>
              </a:rPr>
              <a:t>Evidence-based recommendations</a:t>
            </a:r>
          </a:p>
        </p:txBody>
      </p:sp>
      <p:sp>
        <p:nvSpPr>
          <p:cNvPr id="40" name="Rectangle 39">
            <a:extLst>
              <a:ext uri="{FF2B5EF4-FFF2-40B4-BE49-F238E27FC236}">
                <a16:creationId xmlns:a16="http://schemas.microsoft.com/office/drawing/2014/main" id="{921440A6-33A3-F910-5331-806F0F6639E7}"/>
              </a:ext>
            </a:extLst>
          </p:cNvPr>
          <p:cNvSpPr/>
          <p:nvPr/>
        </p:nvSpPr>
        <p:spPr>
          <a:xfrm>
            <a:off x="8117960" y="3671894"/>
            <a:ext cx="2021608" cy="578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noProof="0" dirty="0">
                <a:solidFill>
                  <a:srgbClr val="FFFFFF"/>
                </a:solidFill>
              </a:rPr>
              <a:t>Optimized strategic-planning</a:t>
            </a:r>
          </a:p>
        </p:txBody>
      </p:sp>
      <p:sp>
        <p:nvSpPr>
          <p:cNvPr id="61" name="Rectangle 60">
            <a:extLst>
              <a:ext uri="{FF2B5EF4-FFF2-40B4-BE49-F238E27FC236}">
                <a16:creationId xmlns:a16="http://schemas.microsoft.com/office/drawing/2014/main" id="{D076CCD0-8BAC-F0BF-4540-C1251399A64D}"/>
              </a:ext>
            </a:extLst>
          </p:cNvPr>
          <p:cNvSpPr/>
          <p:nvPr/>
        </p:nvSpPr>
        <p:spPr>
          <a:xfrm>
            <a:off x="8033664" y="1917446"/>
            <a:ext cx="2181757" cy="357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noProof="0" dirty="0">
                <a:solidFill>
                  <a:schemeClr val="tx1">
                    <a:lumMod val="50000"/>
                  </a:schemeClr>
                </a:solidFill>
              </a:rPr>
              <a:t>Global feedback loops</a:t>
            </a:r>
          </a:p>
        </p:txBody>
      </p:sp>
      <p:sp>
        <p:nvSpPr>
          <p:cNvPr id="65" name="Rectangle 64">
            <a:extLst>
              <a:ext uri="{FF2B5EF4-FFF2-40B4-BE49-F238E27FC236}">
                <a16:creationId xmlns:a16="http://schemas.microsoft.com/office/drawing/2014/main" id="{2D5582D4-9E61-FD30-8A0D-B8A66428C1AA}"/>
              </a:ext>
            </a:extLst>
          </p:cNvPr>
          <p:cNvSpPr/>
          <p:nvPr/>
        </p:nvSpPr>
        <p:spPr>
          <a:xfrm>
            <a:off x="8711841" y="2572402"/>
            <a:ext cx="864157" cy="265693"/>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Market signals</a:t>
            </a:r>
            <a:endParaRPr lang="en-US" sz="900" noProof="0" dirty="0"/>
          </a:p>
        </p:txBody>
      </p:sp>
      <p:sp>
        <p:nvSpPr>
          <p:cNvPr id="66" name="Rectangle 65">
            <a:extLst>
              <a:ext uri="{FF2B5EF4-FFF2-40B4-BE49-F238E27FC236}">
                <a16:creationId xmlns:a16="http://schemas.microsoft.com/office/drawing/2014/main" id="{F159E514-D739-B1F8-4978-0236BBBA6CCF}"/>
              </a:ext>
            </a:extLst>
          </p:cNvPr>
          <p:cNvSpPr/>
          <p:nvPr/>
        </p:nvSpPr>
        <p:spPr>
          <a:xfrm>
            <a:off x="8692464" y="2905888"/>
            <a:ext cx="864157" cy="265693"/>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Product preferences</a:t>
            </a:r>
            <a:endParaRPr lang="en-US" sz="900" noProof="0" dirty="0"/>
          </a:p>
        </p:txBody>
      </p:sp>
      <p:sp>
        <p:nvSpPr>
          <p:cNvPr id="2" name="Rectangle 1">
            <a:extLst>
              <a:ext uri="{FF2B5EF4-FFF2-40B4-BE49-F238E27FC236}">
                <a16:creationId xmlns:a16="http://schemas.microsoft.com/office/drawing/2014/main" id="{B78B0EEE-41F8-CD80-EEAB-A7106B5BD478}"/>
              </a:ext>
            </a:extLst>
          </p:cNvPr>
          <p:cNvSpPr/>
          <p:nvPr/>
        </p:nvSpPr>
        <p:spPr>
          <a:xfrm>
            <a:off x="7523385" y="5572364"/>
            <a:ext cx="1045630" cy="321489"/>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Country-owned</a:t>
            </a:r>
            <a:endParaRPr lang="en-US" sz="900" noProof="0" dirty="0"/>
          </a:p>
        </p:txBody>
      </p:sp>
      <p:sp>
        <p:nvSpPr>
          <p:cNvPr id="3" name="Rectangle 2">
            <a:extLst>
              <a:ext uri="{FF2B5EF4-FFF2-40B4-BE49-F238E27FC236}">
                <a16:creationId xmlns:a16="http://schemas.microsoft.com/office/drawing/2014/main" id="{A2DC8E54-CA3B-85DE-562A-ECAF33A646AC}"/>
              </a:ext>
            </a:extLst>
          </p:cNvPr>
          <p:cNvSpPr/>
          <p:nvPr/>
        </p:nvSpPr>
        <p:spPr>
          <a:xfrm>
            <a:off x="8630545" y="5572364"/>
            <a:ext cx="1045630" cy="321489"/>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Country-specific</a:t>
            </a:r>
            <a:endParaRPr lang="en-US" sz="900" noProof="0" dirty="0"/>
          </a:p>
        </p:txBody>
      </p:sp>
      <p:sp>
        <p:nvSpPr>
          <p:cNvPr id="4" name="Rectangle 3">
            <a:extLst>
              <a:ext uri="{FF2B5EF4-FFF2-40B4-BE49-F238E27FC236}">
                <a16:creationId xmlns:a16="http://schemas.microsoft.com/office/drawing/2014/main" id="{0049B50C-5E7F-E139-9AD5-497008F44573}"/>
              </a:ext>
            </a:extLst>
          </p:cNvPr>
          <p:cNvSpPr/>
          <p:nvPr/>
        </p:nvSpPr>
        <p:spPr>
          <a:xfrm>
            <a:off x="8027224" y="4251668"/>
            <a:ext cx="1045630" cy="292262"/>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Comprehensive planning</a:t>
            </a:r>
            <a:endParaRPr lang="en-US" sz="900" noProof="0" dirty="0"/>
          </a:p>
        </p:txBody>
      </p:sp>
      <p:sp>
        <p:nvSpPr>
          <p:cNvPr id="5" name="Rectangle 4">
            <a:extLst>
              <a:ext uri="{FF2B5EF4-FFF2-40B4-BE49-F238E27FC236}">
                <a16:creationId xmlns:a16="http://schemas.microsoft.com/office/drawing/2014/main" id="{D875E7B8-FAE6-3716-F626-D0D9BFE8F9D5}"/>
              </a:ext>
            </a:extLst>
          </p:cNvPr>
          <p:cNvSpPr/>
          <p:nvPr/>
        </p:nvSpPr>
        <p:spPr>
          <a:xfrm>
            <a:off x="8711841" y="3272926"/>
            <a:ext cx="864157" cy="265693"/>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Funding needs</a:t>
            </a:r>
            <a:endParaRPr lang="en-US" sz="900" noProof="0" dirty="0"/>
          </a:p>
        </p:txBody>
      </p:sp>
      <p:sp>
        <p:nvSpPr>
          <p:cNvPr id="8" name="Rectangle 7">
            <a:extLst>
              <a:ext uri="{FF2B5EF4-FFF2-40B4-BE49-F238E27FC236}">
                <a16:creationId xmlns:a16="http://schemas.microsoft.com/office/drawing/2014/main" id="{7D7773E0-5F13-FAAE-6C9E-156E087A97C3}"/>
              </a:ext>
            </a:extLst>
          </p:cNvPr>
          <p:cNvSpPr/>
          <p:nvPr/>
        </p:nvSpPr>
        <p:spPr>
          <a:xfrm>
            <a:off x="9176878" y="4251668"/>
            <a:ext cx="1045630" cy="292262"/>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Financial sustainability</a:t>
            </a:r>
            <a:endParaRPr lang="en-US" sz="900" noProof="0" dirty="0"/>
          </a:p>
        </p:txBody>
      </p:sp>
      <p:sp>
        <p:nvSpPr>
          <p:cNvPr id="9" name="Rectangle 8">
            <a:extLst>
              <a:ext uri="{FF2B5EF4-FFF2-40B4-BE49-F238E27FC236}">
                <a16:creationId xmlns:a16="http://schemas.microsoft.com/office/drawing/2014/main" id="{F3F3B7CB-1C55-8135-3AD5-004069ABD600}"/>
              </a:ext>
            </a:extLst>
          </p:cNvPr>
          <p:cNvSpPr/>
          <p:nvPr/>
        </p:nvSpPr>
        <p:spPr>
          <a:xfrm>
            <a:off x="9737704" y="5572364"/>
            <a:ext cx="1045630" cy="321489"/>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Unbiased</a:t>
            </a:r>
            <a:endParaRPr lang="en-US" sz="900" noProof="0" dirty="0"/>
          </a:p>
        </p:txBody>
      </p:sp>
      <p:sp>
        <p:nvSpPr>
          <p:cNvPr id="11" name="Rectangle 10">
            <a:extLst>
              <a:ext uri="{FF2B5EF4-FFF2-40B4-BE49-F238E27FC236}">
                <a16:creationId xmlns:a16="http://schemas.microsoft.com/office/drawing/2014/main" id="{A44A613E-7C71-DE42-4022-F031614E84E6}"/>
              </a:ext>
            </a:extLst>
          </p:cNvPr>
          <p:cNvSpPr/>
          <p:nvPr/>
        </p:nvSpPr>
        <p:spPr>
          <a:xfrm>
            <a:off x="8038447" y="4620075"/>
            <a:ext cx="1045630" cy="427902"/>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Programmatic improvements</a:t>
            </a:r>
            <a:endParaRPr lang="en-US" sz="900" noProof="0" dirty="0"/>
          </a:p>
        </p:txBody>
      </p:sp>
      <p:sp>
        <p:nvSpPr>
          <p:cNvPr id="12" name="Rectangle 11">
            <a:extLst>
              <a:ext uri="{FF2B5EF4-FFF2-40B4-BE49-F238E27FC236}">
                <a16:creationId xmlns:a16="http://schemas.microsoft.com/office/drawing/2014/main" id="{330030F4-5960-A007-E8AE-64F0502873D4}"/>
              </a:ext>
            </a:extLst>
          </p:cNvPr>
          <p:cNvSpPr/>
          <p:nvPr/>
        </p:nvSpPr>
        <p:spPr>
          <a:xfrm>
            <a:off x="7353721" y="5998975"/>
            <a:ext cx="1150193" cy="321489"/>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Structured process</a:t>
            </a:r>
            <a:endParaRPr lang="en-US" sz="900" noProof="0" dirty="0"/>
          </a:p>
        </p:txBody>
      </p:sp>
      <p:sp>
        <p:nvSpPr>
          <p:cNvPr id="14" name="Rectangle 13">
            <a:extLst>
              <a:ext uri="{FF2B5EF4-FFF2-40B4-BE49-F238E27FC236}">
                <a16:creationId xmlns:a16="http://schemas.microsoft.com/office/drawing/2014/main" id="{87BE48D8-D91D-4A0A-6394-1045BDF03F4D}"/>
              </a:ext>
            </a:extLst>
          </p:cNvPr>
          <p:cNvSpPr/>
          <p:nvPr/>
        </p:nvSpPr>
        <p:spPr>
          <a:xfrm>
            <a:off x="9188101" y="4620075"/>
            <a:ext cx="1045630" cy="427902"/>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Embedded in NIS, strategic planning and budget cycles</a:t>
            </a:r>
            <a:endParaRPr lang="en-US" sz="900" noProof="0" dirty="0"/>
          </a:p>
        </p:txBody>
      </p:sp>
      <p:sp>
        <p:nvSpPr>
          <p:cNvPr id="17" name="Rectangle 16">
            <a:extLst>
              <a:ext uri="{FF2B5EF4-FFF2-40B4-BE49-F238E27FC236}">
                <a16:creationId xmlns:a16="http://schemas.microsoft.com/office/drawing/2014/main" id="{EA5AAE7D-C692-AD91-BAB3-077D5D61D531}"/>
              </a:ext>
            </a:extLst>
          </p:cNvPr>
          <p:cNvSpPr/>
          <p:nvPr/>
        </p:nvSpPr>
        <p:spPr>
          <a:xfrm>
            <a:off x="8572573" y="5998975"/>
            <a:ext cx="1150193" cy="321489"/>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Proactive</a:t>
            </a:r>
            <a:endParaRPr lang="en-US" sz="900" noProof="0" dirty="0"/>
          </a:p>
        </p:txBody>
      </p:sp>
      <p:sp>
        <p:nvSpPr>
          <p:cNvPr id="18" name="Rectangle 17">
            <a:extLst>
              <a:ext uri="{FF2B5EF4-FFF2-40B4-BE49-F238E27FC236}">
                <a16:creationId xmlns:a16="http://schemas.microsoft.com/office/drawing/2014/main" id="{7639DEF0-6B3F-A19E-D403-1BF693E1D9C7}"/>
              </a:ext>
            </a:extLst>
          </p:cNvPr>
          <p:cNvSpPr/>
          <p:nvPr/>
        </p:nvSpPr>
        <p:spPr>
          <a:xfrm>
            <a:off x="9791425" y="5998975"/>
            <a:ext cx="1173312" cy="321489"/>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900" noProof="0" dirty="0">
                <a:solidFill>
                  <a:schemeClr val="tx1">
                    <a:lumMod val="50000"/>
                  </a:schemeClr>
                </a:solidFill>
              </a:rPr>
              <a:t>Comprehensive</a:t>
            </a:r>
            <a:endParaRPr lang="en-US" sz="900" noProof="0" dirty="0"/>
          </a:p>
        </p:txBody>
      </p:sp>
      <p:sp>
        <p:nvSpPr>
          <p:cNvPr id="6" name="Slide Number Placeholder 5">
            <a:extLst>
              <a:ext uri="{FF2B5EF4-FFF2-40B4-BE49-F238E27FC236}">
                <a16:creationId xmlns:a16="http://schemas.microsoft.com/office/drawing/2014/main" id="{65C115EA-CC40-C8EF-9418-AEFD35F9CD56}"/>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7</a:t>
            </a:fld>
            <a:endParaRPr lang="en-US" noProof="0" dirty="0">
              <a:latin typeface="+mj-lt"/>
            </a:endParaRPr>
          </a:p>
        </p:txBody>
      </p:sp>
      <p:sp>
        <p:nvSpPr>
          <p:cNvPr id="10" name="Rectangle 9">
            <a:extLst>
              <a:ext uri="{FF2B5EF4-FFF2-40B4-BE49-F238E27FC236}">
                <a16:creationId xmlns:a16="http://schemas.microsoft.com/office/drawing/2014/main" id="{CF776E0C-FEFD-6D5C-3F34-1E5859080B6F}"/>
              </a:ext>
            </a:extLst>
          </p:cNvPr>
          <p:cNvSpPr/>
          <p:nvPr/>
        </p:nvSpPr>
        <p:spPr>
          <a:xfrm>
            <a:off x="7981975" y="6536830"/>
            <a:ext cx="2181757" cy="357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noProof="0" dirty="0">
                <a:solidFill>
                  <a:schemeClr val="tx1">
                    <a:lumMod val="50000"/>
                  </a:schemeClr>
                </a:solidFill>
              </a:rPr>
              <a:t>Country led</a:t>
            </a:r>
          </a:p>
        </p:txBody>
      </p:sp>
    </p:spTree>
    <p:extLst>
      <p:ext uri="{BB962C8B-B14F-4D97-AF65-F5344CB8AC3E}">
        <p14:creationId xmlns:p14="http://schemas.microsoft.com/office/powerpoint/2010/main" val="367084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AF3E-0C12-E94C-E9D9-F7E60A3F9BB8}"/>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9519BE8E-AAED-2C81-ED22-5728888DCE69}"/>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DAADC978-7A0D-EEA8-3E7D-E4252D735464}"/>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386F70AE-E35C-186A-CF07-C553BE9C8CB5}"/>
              </a:ext>
            </a:extLst>
          </p:cNvPr>
          <p:cNvSpPr/>
          <p:nvPr/>
        </p:nvSpPr>
        <p:spPr>
          <a:xfrm>
            <a:off x="2178943" y="13763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Why: rationale and purpose</a:t>
            </a:r>
          </a:p>
        </p:txBody>
      </p:sp>
      <p:sp>
        <p:nvSpPr>
          <p:cNvPr id="2" name="Rounded Rectangle 40">
            <a:extLst>
              <a:ext uri="{FF2B5EF4-FFF2-40B4-BE49-F238E27FC236}">
                <a16:creationId xmlns:a16="http://schemas.microsoft.com/office/drawing/2014/main" id="{F42F7B5E-5DD5-F06B-286B-A3FC4E7ED523}"/>
              </a:ext>
            </a:extLst>
          </p:cNvPr>
          <p:cNvSpPr/>
          <p:nvPr/>
        </p:nvSpPr>
        <p:spPr>
          <a:xfrm>
            <a:off x="2178943" y="2064848"/>
            <a:ext cx="7411451" cy="587441"/>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What: core concepts and benefits</a:t>
            </a:r>
          </a:p>
        </p:txBody>
      </p:sp>
      <p:sp>
        <p:nvSpPr>
          <p:cNvPr id="4" name="Rounded Rectangle 40">
            <a:extLst>
              <a:ext uri="{FF2B5EF4-FFF2-40B4-BE49-F238E27FC236}">
                <a16:creationId xmlns:a16="http://schemas.microsoft.com/office/drawing/2014/main" id="{973D268E-7845-5E89-4406-7F8A5332B113}"/>
              </a:ext>
            </a:extLst>
          </p:cNvPr>
          <p:cNvSpPr/>
          <p:nvPr/>
        </p:nvSpPr>
        <p:spPr>
          <a:xfrm>
            <a:off x="2178943" y="2772663"/>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When: triggers for action</a:t>
            </a:r>
          </a:p>
        </p:txBody>
      </p:sp>
      <p:sp>
        <p:nvSpPr>
          <p:cNvPr id="8" name="Rounded Rectangle 40">
            <a:extLst>
              <a:ext uri="{FF2B5EF4-FFF2-40B4-BE49-F238E27FC236}">
                <a16:creationId xmlns:a16="http://schemas.microsoft.com/office/drawing/2014/main" id="{24414296-89E8-1405-8915-E3CB8F5BBC8D}"/>
              </a:ext>
            </a:extLst>
          </p:cNvPr>
          <p:cNvSpPr/>
          <p:nvPr/>
        </p:nvSpPr>
        <p:spPr>
          <a:xfrm>
            <a:off x="2178943" y="3480476"/>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How: principles and process</a:t>
            </a:r>
          </a:p>
        </p:txBody>
      </p:sp>
      <p:sp>
        <p:nvSpPr>
          <p:cNvPr id="7" name="Oval 6">
            <a:extLst>
              <a:ext uri="{FF2B5EF4-FFF2-40B4-BE49-F238E27FC236}">
                <a16:creationId xmlns:a16="http://schemas.microsoft.com/office/drawing/2014/main" id="{B0B86F87-3BAA-3D99-2096-6C81CAD1DC82}"/>
              </a:ext>
            </a:extLst>
          </p:cNvPr>
          <p:cNvSpPr/>
          <p:nvPr/>
        </p:nvSpPr>
        <p:spPr>
          <a:xfrm>
            <a:off x="2381464" y="151852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B1A5ED9A-34A0-8F29-AF3F-6B1518B3C529}"/>
              </a:ext>
            </a:extLst>
          </p:cNvPr>
          <p:cNvSpPr/>
          <p:nvPr/>
        </p:nvSpPr>
        <p:spPr>
          <a:xfrm>
            <a:off x="2381464" y="2235668"/>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30DDBBE9-8A37-71F7-F6D8-6595CE0B6DF1}"/>
              </a:ext>
            </a:extLst>
          </p:cNvPr>
          <p:cNvSpPr/>
          <p:nvPr/>
        </p:nvSpPr>
        <p:spPr>
          <a:xfrm>
            <a:off x="2381464" y="293335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
        <p:nvSpPr>
          <p:cNvPr id="9" name="Oval 8">
            <a:extLst>
              <a:ext uri="{FF2B5EF4-FFF2-40B4-BE49-F238E27FC236}">
                <a16:creationId xmlns:a16="http://schemas.microsoft.com/office/drawing/2014/main" id="{9D20D767-6F77-8454-15D0-400BF487B7BC}"/>
              </a:ext>
            </a:extLst>
          </p:cNvPr>
          <p:cNvSpPr/>
          <p:nvPr/>
        </p:nvSpPr>
        <p:spPr>
          <a:xfrm>
            <a:off x="2381464" y="3631042"/>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4</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4" name="Rounded Rectangle 40">
            <a:extLst>
              <a:ext uri="{FF2B5EF4-FFF2-40B4-BE49-F238E27FC236}">
                <a16:creationId xmlns:a16="http://schemas.microsoft.com/office/drawing/2014/main" id="{5F7608CB-D64E-CE0B-CC45-DAA35E6DDD28}"/>
              </a:ext>
            </a:extLst>
          </p:cNvPr>
          <p:cNvSpPr/>
          <p:nvPr/>
        </p:nvSpPr>
        <p:spPr>
          <a:xfrm>
            <a:off x="2178943" y="4188290"/>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1: focus on prioritization</a:t>
            </a:r>
          </a:p>
        </p:txBody>
      </p:sp>
      <p:sp>
        <p:nvSpPr>
          <p:cNvPr id="15" name="Oval 14">
            <a:extLst>
              <a:ext uri="{FF2B5EF4-FFF2-40B4-BE49-F238E27FC236}">
                <a16:creationId xmlns:a16="http://schemas.microsoft.com/office/drawing/2014/main" id="{ADE27498-C537-1429-17B0-DEA66B1AF64C}"/>
              </a:ext>
            </a:extLst>
          </p:cNvPr>
          <p:cNvSpPr/>
          <p:nvPr/>
        </p:nvSpPr>
        <p:spPr>
          <a:xfrm>
            <a:off x="2381464" y="4338856"/>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5</a:t>
            </a:r>
          </a:p>
        </p:txBody>
      </p:sp>
      <p:sp>
        <p:nvSpPr>
          <p:cNvPr id="16" name="Rounded Rectangle 40">
            <a:extLst>
              <a:ext uri="{FF2B5EF4-FFF2-40B4-BE49-F238E27FC236}">
                <a16:creationId xmlns:a16="http://schemas.microsoft.com/office/drawing/2014/main" id="{9DBFF303-6628-66C8-F770-1D9A6EF7BD91}"/>
              </a:ext>
            </a:extLst>
          </p:cNvPr>
          <p:cNvSpPr/>
          <p:nvPr/>
        </p:nvSpPr>
        <p:spPr>
          <a:xfrm>
            <a:off x="2178943" y="4896104"/>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2: focus on prioritization</a:t>
            </a:r>
          </a:p>
        </p:txBody>
      </p:sp>
      <p:sp>
        <p:nvSpPr>
          <p:cNvPr id="17" name="Oval 16">
            <a:extLst>
              <a:ext uri="{FF2B5EF4-FFF2-40B4-BE49-F238E27FC236}">
                <a16:creationId xmlns:a16="http://schemas.microsoft.com/office/drawing/2014/main" id="{4FD6FD46-3AFB-45EC-0ABB-2B306061A389}"/>
              </a:ext>
            </a:extLst>
          </p:cNvPr>
          <p:cNvSpPr/>
          <p:nvPr/>
        </p:nvSpPr>
        <p:spPr>
          <a:xfrm>
            <a:off x="2381464" y="5046669"/>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6</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19" name="Rounded Rectangle 40">
            <a:extLst>
              <a:ext uri="{FF2B5EF4-FFF2-40B4-BE49-F238E27FC236}">
                <a16:creationId xmlns:a16="http://schemas.microsoft.com/office/drawing/2014/main" id="{EF04352D-8437-C247-A272-2F1C66ADF672}"/>
              </a:ext>
            </a:extLst>
          </p:cNvPr>
          <p:cNvSpPr/>
          <p:nvPr/>
        </p:nvSpPr>
        <p:spPr>
          <a:xfrm>
            <a:off x="2178943" y="5603918"/>
            <a:ext cx="7411451" cy="5874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Configuration 3: doing prioritization and optimization</a:t>
            </a:r>
          </a:p>
        </p:txBody>
      </p:sp>
      <p:sp>
        <p:nvSpPr>
          <p:cNvPr id="20" name="Oval 19">
            <a:extLst>
              <a:ext uri="{FF2B5EF4-FFF2-40B4-BE49-F238E27FC236}">
                <a16:creationId xmlns:a16="http://schemas.microsoft.com/office/drawing/2014/main" id="{3B9B5362-6B7D-0A65-752A-C440E9825DFE}"/>
              </a:ext>
            </a:extLst>
          </p:cNvPr>
          <p:cNvSpPr/>
          <p:nvPr/>
        </p:nvSpPr>
        <p:spPr>
          <a:xfrm>
            <a:off x="2381464" y="5754483"/>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7</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Tree>
    <p:extLst>
      <p:ext uri="{BB962C8B-B14F-4D97-AF65-F5344CB8AC3E}">
        <p14:creationId xmlns:p14="http://schemas.microsoft.com/office/powerpoint/2010/main" val="229746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DA6A-816A-9655-A77C-5AB25A3A32E3}"/>
            </a:ext>
          </a:extLst>
        </p:cNvPr>
        <p:cNvGrpSpPr/>
        <p:nvPr/>
      </p:nvGrpSpPr>
      <p:grpSpPr>
        <a:xfrm>
          <a:off x="0" y="0"/>
          <a:ext cx="0" cy="0"/>
          <a:chOff x="0" y="0"/>
          <a:chExt cx="0" cy="0"/>
        </a:xfrm>
      </p:grpSpPr>
      <p:pic>
        <p:nvPicPr>
          <p:cNvPr id="1030" name="Picture 6" descr="Adult immunization schedule updated with new vaccines for 2024 - Harvard  Health">
            <a:extLst>
              <a:ext uri="{FF2B5EF4-FFF2-40B4-BE49-F238E27FC236}">
                <a16:creationId xmlns:a16="http://schemas.microsoft.com/office/drawing/2014/main" id="{13329AF1-BA0E-0966-45EA-22F4338FBBBF}"/>
              </a:ext>
            </a:extLst>
          </p:cNvPr>
          <p:cNvPicPr>
            <a:picLocks noChangeAspect="1" noChangeArrowheads="1"/>
          </p:cNvPicPr>
          <p:nvPr/>
        </p:nvPicPr>
        <p:blipFill>
          <a:blip r:embed="rId3">
            <a:duotone>
              <a:prstClr val="black"/>
              <a:srgbClr val="87AEB0">
                <a:tint val="45000"/>
                <a:satMod val="400000"/>
              </a:srgbClr>
            </a:duotone>
            <a:extLst>
              <a:ext uri="{BEBA8EAE-BF5A-486C-A8C5-ECC9F3942E4B}">
                <a14:imgProps xmlns:a14="http://schemas.microsoft.com/office/drawing/2010/main">
                  <a14:imgLayer r:embed="rId4">
                    <a14:imgEffect>
                      <a14:colorTemperature colorTemp="6579"/>
                    </a14:imgEffect>
                  </a14:imgLayer>
                </a14:imgProps>
              </a:ext>
              <a:ext uri="{28A0092B-C50C-407E-A947-70E740481C1C}">
                <a14:useLocalDpi xmlns:a14="http://schemas.microsoft.com/office/drawing/2010/main" val="0"/>
              </a:ext>
            </a:extLst>
          </a:blip>
          <a:srcRect/>
          <a:stretch>
            <a:fillRect/>
          </a:stretch>
        </p:blipFill>
        <p:spPr bwMode="auto">
          <a:xfrm>
            <a:off x="6615946" y="1321153"/>
            <a:ext cx="4353126" cy="267014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018F7A7-A98A-DC0C-B67A-F78783916676}"/>
              </a:ext>
            </a:extLst>
          </p:cNvPr>
          <p:cNvSpPr/>
          <p:nvPr/>
        </p:nvSpPr>
        <p:spPr>
          <a:xfrm>
            <a:off x="7119561" y="1597641"/>
            <a:ext cx="3334154" cy="13245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noProof="0" dirty="0">
                <a:effectLst>
                  <a:outerShdw blurRad="50800" dist="38100" dir="2700000" algn="tl" rotWithShape="0">
                    <a:prstClr val="black">
                      <a:alpha val="40000"/>
                    </a:prstClr>
                  </a:outerShdw>
                </a:effectLst>
              </a:rPr>
              <a:t>PRIORITIZATION</a:t>
            </a:r>
          </a:p>
        </p:txBody>
      </p:sp>
      <p:sp>
        <p:nvSpPr>
          <p:cNvPr id="9" name="TextBox 8">
            <a:extLst>
              <a:ext uri="{FF2B5EF4-FFF2-40B4-BE49-F238E27FC236}">
                <a16:creationId xmlns:a16="http://schemas.microsoft.com/office/drawing/2014/main" id="{32891DE4-9366-235A-BA72-5929D4DD44AA}"/>
              </a:ext>
            </a:extLst>
          </p:cNvPr>
          <p:cNvSpPr txBox="1"/>
          <p:nvPr/>
        </p:nvSpPr>
        <p:spPr>
          <a:xfrm>
            <a:off x="6615948" y="4098174"/>
            <a:ext cx="4353124" cy="1077218"/>
          </a:xfrm>
          <a:prstGeom prst="rect">
            <a:avLst/>
          </a:prstGeom>
          <a:noFill/>
        </p:spPr>
        <p:txBody>
          <a:bodyPr wrap="square">
            <a:spAutoFit/>
          </a:bodyPr>
          <a:lstStyle/>
          <a:p>
            <a:r>
              <a:rPr lang="en-US" sz="1600" noProof="0" dirty="0"/>
              <a:t>Sequencing decisions on </a:t>
            </a:r>
            <a:r>
              <a:rPr lang="en-US" sz="1600" b="1" noProof="0" dirty="0"/>
              <a:t>not yet introduced vaccines</a:t>
            </a:r>
            <a:r>
              <a:rPr lang="en-US" sz="1600" noProof="0" dirty="0"/>
              <a:t>, determining which to introduce first or delay based on impact, feasibility, and resources</a:t>
            </a:r>
          </a:p>
        </p:txBody>
      </p:sp>
      <p:sp>
        <p:nvSpPr>
          <p:cNvPr id="10" name="TextBox 9">
            <a:extLst>
              <a:ext uri="{FF2B5EF4-FFF2-40B4-BE49-F238E27FC236}">
                <a16:creationId xmlns:a16="http://schemas.microsoft.com/office/drawing/2014/main" id="{93F593CA-AEF0-A402-936F-6055E44E0651}"/>
              </a:ext>
            </a:extLst>
          </p:cNvPr>
          <p:cNvSpPr txBox="1"/>
          <p:nvPr/>
        </p:nvSpPr>
        <p:spPr>
          <a:xfrm>
            <a:off x="6615948" y="5529325"/>
            <a:ext cx="4353124" cy="6929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noAutofit/>
          </a:bodyPr>
          <a:lstStyle/>
          <a:p>
            <a:r>
              <a:rPr lang="en-US" sz="1500" noProof="0" dirty="0"/>
              <a:t>2025 recommendation by a NITAG to introduce hexavalent, followed by rubella, M5CV and RSV </a:t>
            </a:r>
          </a:p>
        </p:txBody>
      </p:sp>
      <p:sp>
        <p:nvSpPr>
          <p:cNvPr id="7" name="Google Shape;427;p16">
            <a:extLst>
              <a:ext uri="{FF2B5EF4-FFF2-40B4-BE49-F238E27FC236}">
                <a16:creationId xmlns:a16="http://schemas.microsoft.com/office/drawing/2014/main" id="{2F6FA08C-285D-BC2A-873A-A06AF9FADE7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981F73A3-E0BC-39D4-05CB-29321517F4A9}"/>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Optimization and prioritization serve different purposes: the former shapes the future vaccine pipeline, while the latter strengthens today’s portfolio</a:t>
            </a:r>
          </a:p>
        </p:txBody>
      </p:sp>
      <p:pic>
        <p:nvPicPr>
          <p:cNvPr id="1028" name="Picture 4" descr="previewer">
            <a:extLst>
              <a:ext uri="{FF2B5EF4-FFF2-40B4-BE49-F238E27FC236}">
                <a16:creationId xmlns:a16="http://schemas.microsoft.com/office/drawing/2014/main" id="{A2133B19-E11E-3A93-5789-EFABB4E3A57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13845" r="4615"/>
          <a:stretch>
            <a:fillRect/>
          </a:stretch>
        </p:blipFill>
        <p:spPr bwMode="auto">
          <a:xfrm>
            <a:off x="1222928" y="1321153"/>
            <a:ext cx="4353126" cy="26536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A5D1534-2F07-7CC7-415A-6913D5C9898F}"/>
              </a:ext>
            </a:extLst>
          </p:cNvPr>
          <p:cNvSpPr/>
          <p:nvPr/>
        </p:nvSpPr>
        <p:spPr>
          <a:xfrm>
            <a:off x="1811322" y="1597641"/>
            <a:ext cx="3334154" cy="13245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noProof="0" dirty="0">
                <a:effectLst>
                  <a:outerShdw blurRad="50800" dist="38100" dir="2700000" algn="tl" rotWithShape="0">
                    <a:prstClr val="black">
                      <a:alpha val="40000"/>
                    </a:prstClr>
                  </a:outerShdw>
                </a:effectLst>
              </a:rPr>
              <a:t>OPTIMIZATION</a:t>
            </a:r>
          </a:p>
        </p:txBody>
      </p:sp>
      <p:sp>
        <p:nvSpPr>
          <p:cNvPr id="8" name="TextBox 7">
            <a:extLst>
              <a:ext uri="{FF2B5EF4-FFF2-40B4-BE49-F238E27FC236}">
                <a16:creationId xmlns:a16="http://schemas.microsoft.com/office/drawing/2014/main" id="{5964FCDE-88C4-B419-8FC8-195B29EA6433}"/>
              </a:ext>
            </a:extLst>
          </p:cNvPr>
          <p:cNvSpPr txBox="1"/>
          <p:nvPr/>
        </p:nvSpPr>
        <p:spPr>
          <a:xfrm>
            <a:off x="1222928" y="4098174"/>
            <a:ext cx="4353126" cy="1077218"/>
          </a:xfrm>
          <a:prstGeom prst="rect">
            <a:avLst/>
          </a:prstGeom>
          <a:noFill/>
        </p:spPr>
        <p:txBody>
          <a:bodyPr wrap="square">
            <a:spAutoFit/>
          </a:bodyPr>
          <a:lstStyle/>
          <a:p>
            <a:r>
              <a:rPr lang="en-US" sz="1600" noProof="0" dirty="0"/>
              <a:t>Improving the use of </a:t>
            </a:r>
            <a:r>
              <a:rPr lang="en-US" sz="1600" b="1" noProof="0" dirty="0"/>
              <a:t>already introduced vaccines</a:t>
            </a:r>
            <a:r>
              <a:rPr lang="en-US" sz="1600" noProof="0" dirty="0"/>
              <a:t> by adjusting products, schedules, presentations, or target groups to maximize the impact, efficiency, and coverage</a:t>
            </a:r>
          </a:p>
        </p:txBody>
      </p:sp>
      <p:sp>
        <p:nvSpPr>
          <p:cNvPr id="11" name="TextBox 10">
            <a:extLst>
              <a:ext uri="{FF2B5EF4-FFF2-40B4-BE49-F238E27FC236}">
                <a16:creationId xmlns:a16="http://schemas.microsoft.com/office/drawing/2014/main" id="{EB1956CE-0742-5806-8FC2-569B405FC81A}"/>
              </a:ext>
            </a:extLst>
          </p:cNvPr>
          <p:cNvSpPr txBox="1"/>
          <p:nvPr/>
        </p:nvSpPr>
        <p:spPr>
          <a:xfrm>
            <a:off x="1222928" y="5529325"/>
            <a:ext cx="4353126" cy="6929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noAutofit/>
          </a:bodyPr>
          <a:lstStyle/>
          <a:p>
            <a:r>
              <a:rPr lang="en-US" sz="1500" noProof="0" dirty="0"/>
              <a:t>Decision to switch from PCV 13 to PCV 10 in the context of the new PCV product tender in 2024</a:t>
            </a:r>
          </a:p>
        </p:txBody>
      </p:sp>
      <p:sp>
        <p:nvSpPr>
          <p:cNvPr id="12" name="TextBox 11">
            <a:extLst>
              <a:ext uri="{FF2B5EF4-FFF2-40B4-BE49-F238E27FC236}">
                <a16:creationId xmlns:a16="http://schemas.microsoft.com/office/drawing/2014/main" id="{5B2A5F3A-21E3-5033-3FDC-104EAEB8122E}"/>
              </a:ext>
            </a:extLst>
          </p:cNvPr>
          <p:cNvSpPr txBox="1"/>
          <p:nvPr/>
        </p:nvSpPr>
        <p:spPr>
          <a:xfrm rot="16200000">
            <a:off x="430002" y="5732744"/>
            <a:ext cx="828805" cy="286119"/>
          </a:xfrm>
          <a:prstGeom prst="rect">
            <a:avLst/>
          </a:prstGeom>
          <a:noFill/>
        </p:spPr>
        <p:txBody>
          <a:bodyPr wrap="square" rtlCol="0">
            <a:spAutoFit/>
          </a:bodyPr>
          <a:lstStyle/>
          <a:p>
            <a:r>
              <a:rPr lang="en-US" sz="1200" i="1" noProof="0" dirty="0"/>
              <a:t>Examples</a:t>
            </a:r>
          </a:p>
        </p:txBody>
      </p:sp>
      <p:sp>
        <p:nvSpPr>
          <p:cNvPr id="3" name="Slide Number Placeholder 5">
            <a:extLst>
              <a:ext uri="{FF2B5EF4-FFF2-40B4-BE49-F238E27FC236}">
                <a16:creationId xmlns:a16="http://schemas.microsoft.com/office/drawing/2014/main" id="{11588BA1-6335-BD51-C4F2-0CBD7B8872C5}"/>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9</a:t>
            </a:fld>
            <a:endParaRPr lang="en-US" noProof="0" dirty="0">
              <a:latin typeface="+mj-lt"/>
            </a:endParaRPr>
          </a:p>
        </p:txBody>
      </p:sp>
    </p:spTree>
    <p:extLst>
      <p:ext uri="{BB962C8B-B14F-4D97-AF65-F5344CB8AC3E}">
        <p14:creationId xmlns:p14="http://schemas.microsoft.com/office/powerpoint/2010/main" val="32880838"/>
      </p:ext>
    </p:extLst>
  </p:cSld>
  <p:clrMapOvr>
    <a:masterClrMapping/>
  </p:clrMapOvr>
</p:sld>
</file>

<file path=ppt/theme/theme1.xml><?xml version="1.0" encoding="utf-8"?>
<a:theme xmlns:a="http://schemas.openxmlformats.org/drawingml/2006/main" name="Simple Light">
  <a:themeElements>
    <a:clrScheme name="Simple Light">
      <a:dk1>
        <a:srgbClr val="414141"/>
      </a:dk1>
      <a:lt1>
        <a:srgbClr val="FFFFFF"/>
      </a:lt1>
      <a:dk2>
        <a:srgbClr val="595959"/>
      </a:dk2>
      <a:lt2>
        <a:srgbClr val="EEEEEE"/>
      </a:lt2>
      <a:accent1>
        <a:srgbClr val="002878"/>
      </a:accent1>
      <a:accent2>
        <a:srgbClr val="145ABE"/>
      </a:accent2>
      <a:accent3>
        <a:srgbClr val="3C8CF0"/>
      </a:accent3>
      <a:accent4>
        <a:srgbClr val="50AAFA"/>
      </a:accent4>
      <a:accent5>
        <a:srgbClr val="64C8FA"/>
      </a:accent5>
      <a:accent6>
        <a:srgbClr val="FFFFFF"/>
      </a:accent6>
      <a:hlink>
        <a:srgbClr val="64C8FA"/>
      </a:hlink>
      <a:folHlink>
        <a:srgbClr val="0097A7"/>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SharedWithUsers xmlns="bd879b36-96f5-4c4e-979a-9eb1cd712529">
      <UserInfo>
        <DisplayName>Yusuf Yusufari</DisplayName>
        <AccountId>608</AccountId>
        <AccountType/>
      </UserInfo>
      <UserInfo>
        <DisplayName>Emily Nickels</DisplayName>
        <AccountId>47</AccountId>
        <AccountType/>
      </UserInfo>
      <UserInfo>
        <DisplayName>Liya Wondwossen</DisplayName>
        <AccountId>2002</AccountId>
        <AccountType/>
      </UserInfo>
      <UserInfo>
        <DisplayName>Chris Culver</DisplayName>
        <AccountId>541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0a33f7f97189f57a7c30b7cae11a2871">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82d086afe19c01acb12736a51166b59f"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d07315-c2ae-4bfc-9fe7-a2d7790a13f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B374E8-4810-401F-874B-B3DA1F14D2F5}">
  <ds:schemaRefs>
    <ds:schemaRef ds:uri="http://purl.org/dc/dcmitype/"/>
    <ds:schemaRef ds:uri="http://purl.org/dc/terms/"/>
    <ds:schemaRef ds:uri="f94a4242-da51-4b1d-bad4-07d006b730d3"/>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bd879b36-96f5-4c4e-979a-9eb1cd712529"/>
  </ds:schemaRefs>
</ds:datastoreItem>
</file>

<file path=customXml/itemProps2.xml><?xml version="1.0" encoding="utf-8"?>
<ds:datastoreItem xmlns:ds="http://schemas.openxmlformats.org/officeDocument/2006/customXml" ds:itemID="{D14DD1F3-5D9C-4CD8-8C42-EFA18C444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a4242-da51-4b1d-bad4-07d006b730d3"/>
    <ds:schemaRef ds:uri="bd879b36-96f5-4c4e-979a-9eb1cd712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85C6E7-5815-40D1-9021-C0974D8B1B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131273</TotalTime>
  <Words>7424</Words>
  <Application>Microsoft Office PowerPoint</Application>
  <PresentationFormat>Widescreen</PresentationFormat>
  <Paragraphs>1078</Paragraphs>
  <Slides>41</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Aptos</vt:lpstr>
      <vt:lpstr>Aptos Display</vt:lpstr>
      <vt:lpstr>Arial</vt:lpstr>
      <vt:lpstr>Calibri</vt:lpstr>
      <vt:lpstr>Lato</vt:lpstr>
      <vt:lpstr>Poppins SemiBold</vt:lpstr>
      <vt:lpstr>Source Sans Pro</vt:lpstr>
      <vt:lpstr>Times New Roman</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 Guiod</dc:creator>
  <cp:lastModifiedBy>Louise Henaff</cp:lastModifiedBy>
  <cp:revision>2238</cp:revision>
  <dcterms:created xsi:type="dcterms:W3CDTF">2022-06-29T11:27:31Z</dcterms:created>
  <dcterms:modified xsi:type="dcterms:W3CDTF">2026-01-29T13:15:15Z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y fmtid="{D5CDD505-2E9C-101B-9397-08002B2CF9AE}" pid="3" name="MediaServiceImageTags">
    <vt:lpwstr/>
  </property>
</Properties>
</file>