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4"/>
    <p:sldMasterId id="2147483713" r:id="rId5"/>
    <p:sldMasterId id="2147483720" r:id="rId6"/>
    <p:sldMasterId id="2147483725" r:id="rId7"/>
    <p:sldMasterId id="2147483648" r:id="rId8"/>
  </p:sldMasterIdLst>
  <p:notesMasterIdLst>
    <p:notesMasterId r:id="rId21"/>
  </p:notesMasterIdLst>
  <p:sldIdLst>
    <p:sldId id="393" r:id="rId9"/>
    <p:sldId id="415" r:id="rId10"/>
    <p:sldId id="414" r:id="rId11"/>
    <p:sldId id="421" r:id="rId12"/>
    <p:sldId id="394" r:id="rId13"/>
    <p:sldId id="410" r:id="rId14"/>
    <p:sldId id="416" r:id="rId15"/>
    <p:sldId id="417" r:id="rId16"/>
    <p:sldId id="419" r:id="rId17"/>
    <p:sldId id="418" r:id="rId18"/>
    <p:sldId id="411" r:id="rId19"/>
    <p:sldId id="423" r:id="rId2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84702D-AFCC-968A-CC37-A1B60EE7C698}" name="Anh Vu Nguyen" initials="AV" userId="S::ngocanh.vunguyen@sydneyvietnaminstitute.org::e87d48d2-64cc-4796-add8-608ecf08fb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45E"/>
    <a:srgbClr val="8F9EC9"/>
    <a:srgbClr val="DAA8A2"/>
    <a:srgbClr val="000000"/>
    <a:srgbClr val="FF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C6A3A-92B3-4076-9229-8B1ABCC599A1}" v="15" dt="2025-06-23T02:11:44.872"/>
    <p1510:client id="{8A980A27-6B4B-487D-B902-4CB64F0C2757}" v="2" dt="2025-06-23T01:57:04.83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10" autoAdjust="0"/>
  </p:normalViewPr>
  <p:slideViewPr>
    <p:cSldViewPr snapToGrid="0">
      <p:cViewPr varScale="1">
        <p:scale>
          <a:sx n="138" d="100"/>
          <a:sy n="138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3762-C138-0D4D-98BD-E45749408AA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51B1-F1C2-C342-9482-CA419A1AF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1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62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E9D31-AB6D-9CE1-D51A-99398B2F5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B37AB-92F2-967C-80AD-BDF5E65BA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A47D4-B9E0-4939-E009-4828923B1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563F7-A0CA-27F9-0130-58652C54E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97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74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Progress so far has been significant — but sustaining it will require more. Vietnam’s NITAG still faces challenges, especially as the government undertakes a broad and comprehensive wave of public sector reform, and the health system itself must adapt to meet the expectations of a changing context.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a timely moment to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institutionalise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progress, ensure continuity, and embed advisory structures that are agile, transparent, and responsive to society’s growing demands for quality, evidence-based care.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behalf of our collaboration team, I thank the Global NITAG Network and WHO for creating this platform — Thank our team for your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hardwork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great support, and thank you all for listening.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0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65231-C90A-AA30-7D37-3139DB82D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70A6D-426B-942A-6CE7-7974A7A5D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6E44DE-FA56-1BAF-19B9-7F5F5C127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080B9-018E-8DFF-842A-007570565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5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3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0D074-EA2B-CCFB-1030-61038F382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62206-0557-F79E-2226-BDE0221E1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D0A18-250B-D650-7BCB-5C54579A0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8CDF2-E088-D9E8-426A-97E09F460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9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75A20-BAF0-11A0-11F7-81704F73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DE7E9-0AFF-C5DC-4847-37DEB4575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B9537-ADB9-28A6-3FD3-CB3BE1934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04FA6-6BCB-7F0F-4A14-38345FFB4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mailto:first.last@sydney.edu.au" TargetMode="Externa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6371A5-B0B4-75FD-EDA9-FAF993970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000" y="3909194"/>
            <a:ext cx="3106464" cy="1024756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400" y="420492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26C391-EC2F-854E-3FAC-8EDA85399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033" y="574675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</a:t>
            </a:r>
          </a:p>
          <a:p>
            <a:r>
              <a:rPr lang="en-GB"/>
              <a:t>1-2 lines of copy 28pt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5ABDE1-C8DD-9C86-C1BA-029E99357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033" y="3108324"/>
            <a:ext cx="5533967" cy="606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EC1A71F-2256-88FB-1073-78B7D8E702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500" y="1812923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 b="0" i="1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r>
              <a:rPr lang="en-GB"/>
              <a:t>Presentation subheading </a:t>
            </a:r>
            <a:br>
              <a:rPr lang="en-GB"/>
            </a:br>
            <a:r>
              <a:rPr lang="en-GB"/>
              <a:t>can go over 2 lines 28pt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8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606078DF-189E-7701-3E41-D165B051757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357814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3AFBB-3EDD-FF85-D440-7DA0AD497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9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606078DF-189E-7701-3E41-D165B051757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357814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3AFBB-3EDD-FF85-D440-7DA0AD497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54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3A4A031B-81B7-43E9-D4FB-AF1716EB702F}"/>
              </a:ext>
            </a:extLst>
          </p:cNvPr>
          <p:cNvSpPr txBox="1"/>
          <p:nvPr userDrawn="1"/>
        </p:nvSpPr>
        <p:spPr>
          <a:xfrm>
            <a:off x="577851" y="985576"/>
            <a:ext cx="551814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 algn="l">
              <a:lnSpc>
                <a:spcPct val="100000"/>
              </a:lnSpc>
              <a:spcBef>
                <a:spcPts val="100"/>
              </a:spcBef>
            </a:pPr>
            <a:r>
              <a:rPr lang="en-AU" sz="1800">
                <a:solidFill>
                  <a:schemeClr val="tx1"/>
                </a:solidFill>
                <a:latin typeface="Arial"/>
                <a:cs typeface="Arial"/>
              </a:rPr>
              <a:t>We recognise and pay respect to the Elders and communities – past, present, and emerging – of the lands that the University of Sydney's campuses stand on. For thousands of years they have shared and exchanged knowledges across innumerable generations for the benefit of all.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A627AE0E-BB09-343F-8CA0-35D8DA50C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3A4A031B-81B7-43E9-D4FB-AF1716EB702F}"/>
              </a:ext>
            </a:extLst>
          </p:cNvPr>
          <p:cNvSpPr txBox="1"/>
          <p:nvPr userDrawn="1"/>
        </p:nvSpPr>
        <p:spPr>
          <a:xfrm>
            <a:off x="577851" y="985576"/>
            <a:ext cx="643254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35" marR="5080" indent="-39370">
              <a:lnSpc>
                <a:spcPct val="100000"/>
              </a:lnSpc>
              <a:spcBef>
                <a:spcPts val="100"/>
              </a:spcBef>
            </a:pPr>
            <a:r>
              <a:rPr lang="en-AU" sz="1800">
                <a:latin typeface="Arial"/>
                <a:cs typeface="Arial"/>
              </a:rPr>
              <a:t>The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University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of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Sydney’s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Camperdown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Campus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sits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on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the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lands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of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spc="-25">
                <a:latin typeface="Arial"/>
                <a:cs typeface="Arial"/>
              </a:rPr>
              <a:t>the </a:t>
            </a:r>
            <a:r>
              <a:rPr lang="en-AU" sz="1800">
                <a:latin typeface="Arial"/>
                <a:cs typeface="Arial"/>
              </a:rPr>
              <a:t>Gadigal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people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with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campuses,</a:t>
            </a:r>
            <a:r>
              <a:rPr lang="en-AU" sz="1800" spc="-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teaching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and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research</a:t>
            </a:r>
            <a:r>
              <a:rPr lang="en-AU" sz="1800" spc="-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facilities</a:t>
            </a:r>
            <a:r>
              <a:rPr lang="en-AU" sz="1800" spc="-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on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 spc="-25">
                <a:latin typeface="Arial"/>
                <a:cs typeface="Arial"/>
              </a:rPr>
              <a:t>the </a:t>
            </a:r>
            <a:r>
              <a:rPr lang="en-AU" sz="1800">
                <a:latin typeface="Arial"/>
                <a:cs typeface="Arial"/>
              </a:rPr>
              <a:t>lands</a:t>
            </a:r>
            <a:r>
              <a:rPr lang="en-AU" sz="1800" spc="-4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of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the</a:t>
            </a:r>
            <a:r>
              <a:rPr lang="en-AU" sz="1800" spc="-2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Gamaraygal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Dharug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Wangal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Darkinyung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spc="-10" err="1">
                <a:latin typeface="Arial"/>
                <a:cs typeface="Arial"/>
              </a:rPr>
              <a:t>Burramadagal</a:t>
            </a:r>
            <a:r>
              <a:rPr lang="en-AU" sz="1800" spc="-10">
                <a:latin typeface="Arial"/>
                <a:cs typeface="Arial"/>
              </a:rPr>
              <a:t>, </a:t>
            </a:r>
            <a:r>
              <a:rPr lang="en-AU" sz="1800" err="1">
                <a:latin typeface="Arial"/>
                <a:cs typeface="Arial"/>
              </a:rPr>
              <a:t>Dharawal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3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Gandangara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0">
                <a:latin typeface="Arial"/>
                <a:cs typeface="Arial"/>
              </a:rPr>
              <a:t> Gamilaraay,</a:t>
            </a:r>
            <a:r>
              <a:rPr lang="en-AU" sz="1800" spc="-1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Barkindji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Bundjalung,</a:t>
            </a:r>
            <a:r>
              <a:rPr lang="en-AU" sz="1800" spc="-10">
                <a:latin typeface="Arial"/>
                <a:cs typeface="Arial"/>
              </a:rPr>
              <a:t> Wiradjuri, </a:t>
            </a:r>
            <a:r>
              <a:rPr lang="en-AU" sz="1800" err="1">
                <a:latin typeface="Arial"/>
                <a:cs typeface="Arial"/>
              </a:rPr>
              <a:t>Ngunawal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Gureng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Gureng</a:t>
            </a:r>
            <a:r>
              <a:rPr lang="en-AU" sz="1800">
                <a:latin typeface="Arial"/>
                <a:cs typeface="Arial"/>
              </a:rPr>
              <a:t>,</a:t>
            </a:r>
            <a:r>
              <a:rPr lang="en-AU" sz="1800" spc="-10">
                <a:latin typeface="Arial"/>
                <a:cs typeface="Arial"/>
              </a:rPr>
              <a:t> </a:t>
            </a:r>
            <a:r>
              <a:rPr lang="en-AU" sz="1800">
                <a:latin typeface="Arial"/>
                <a:cs typeface="Arial"/>
              </a:rPr>
              <a:t>and</a:t>
            </a:r>
            <a:r>
              <a:rPr lang="en-AU" sz="1800" spc="-15">
                <a:latin typeface="Arial"/>
                <a:cs typeface="Arial"/>
              </a:rPr>
              <a:t> </a:t>
            </a:r>
            <a:r>
              <a:rPr lang="en-AU" sz="1800" err="1">
                <a:latin typeface="Arial"/>
                <a:cs typeface="Arial"/>
              </a:rPr>
              <a:t>Gagadju</a:t>
            </a:r>
            <a:r>
              <a:rPr lang="en-AU" sz="1800" spc="-10">
                <a:latin typeface="Arial"/>
                <a:cs typeface="Arial"/>
              </a:rPr>
              <a:t> peoples.</a:t>
            </a:r>
            <a:endParaRPr lang="en-AU" sz="1800">
              <a:latin typeface="Arial"/>
              <a:cs typeface="Arial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A2FD3278-5077-F37D-F083-B636B437E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42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5D2DBAA-0372-EA1B-CAD1-7C9766B446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984068"/>
            <a:ext cx="5359400" cy="13171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800" i="0">
                <a:latin typeface="Arial"/>
                <a:cs typeface="Arial"/>
              </a:rPr>
              <a:t>Add in own text for Welcome to Country 18pt</a:t>
            </a:r>
            <a:endParaRPr lang="en-AU" sz="1800" i="0" spc="-20">
              <a:latin typeface="Arial"/>
              <a:cs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D26F0044-A34E-9FA4-C0AF-B8612F5ED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74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DE63B7-3D2D-E116-E58F-2358C7026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7931C68-5A57-D921-2A9C-73B3990F83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0A2F580-458B-6978-E5C4-D439F8A8EF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09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1066835-3577-7EA9-7C60-12C9BC765B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5AAED2F-1B70-12A0-8666-145503BFB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F367AE0-0B1A-C793-8FD0-6C83B3BAF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39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FC22782-CE95-2810-1D92-2B7EA357B8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966" y="1047750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b="0" i="1">
                <a:solidFill>
                  <a:srgbClr val="000000"/>
                </a:solidFill>
                <a:latin typeface="Times" pitchFamily="2" charset="0"/>
              </a:rPr>
              <a:t>1-2 lines of copy</a:t>
            </a:r>
            <a:endParaRPr lang="en-AU" b="0" i="1">
              <a:latin typeface="Times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F8263D2-F9BE-3D44-C629-FD1F86B3E1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033" y="3028950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6D0B820-7965-14E8-72F1-2EE5EF1CB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966" y="574675"/>
            <a:ext cx="8032750" cy="62305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AU" sz="2800">
                <a:solidFill>
                  <a:srgbClr val="000000"/>
                </a:solidFill>
                <a:latin typeface="Arial"/>
                <a:cs typeface="Arial"/>
              </a:rPr>
              <a:t>Chapter break headline 28pt</a:t>
            </a:r>
            <a:endParaRPr lang="en-AU" b="0" i="1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5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50296C6E-3B64-67D7-F619-28187B1295E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F6E5D454-931B-9CFB-D091-E65DF7E51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33702" y="2031310"/>
            <a:ext cx="3276594" cy="10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3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och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9CA728B3-DE1C-2B4F-07CD-60646104E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33699" y="2043878"/>
            <a:ext cx="3276601" cy="10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7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400" y="420492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B6FB2-6FB1-E8EE-71E2-F3031BBC4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033" y="574675"/>
            <a:ext cx="5533967" cy="1066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</a:t>
            </a:r>
          </a:p>
          <a:p>
            <a:r>
              <a:rPr lang="en-GB"/>
              <a:t>1-2 lines of copy 28pt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73DE4E7-C9AA-0998-373D-DCFBF8D610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033" y="1813272"/>
            <a:ext cx="5533967" cy="1901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Presented by 14pt</a:t>
            </a:r>
            <a:endParaRPr lang="en-US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0A72B125-D38D-5C7E-BF7C-F8F18C1A6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000" y="3909194"/>
            <a:ext cx="3106464" cy="10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54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E8375F2-9EFB-E2E0-D249-EBD6EB92736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>
                <a:solidFill>
                  <a:srgbClr val="000000"/>
                </a:solidFill>
              </a:rPr>
              <a:t>“Insert quote </a:t>
            </a:r>
            <a:r>
              <a:rPr sz="3800" spc="-10">
                <a:solidFill>
                  <a:srgbClr val="000000"/>
                </a:solidFill>
              </a:rPr>
              <a:t>here</a:t>
            </a:r>
            <a:r>
              <a:rPr lang="en-AU" sz="3800" spc="-10">
                <a:solidFill>
                  <a:srgbClr val="000000"/>
                </a:solidFill>
              </a:rPr>
              <a:t>. </a:t>
            </a:r>
            <a:br>
              <a:rPr lang="en-AU" sz="3800" spc="-10">
                <a:solidFill>
                  <a:srgbClr val="000000"/>
                </a:solidFill>
              </a:rPr>
            </a:br>
            <a:r>
              <a:rPr lang="en-AU" sz="3800" spc="-10" err="1">
                <a:solidFill>
                  <a:srgbClr val="000000"/>
                </a:solidFill>
              </a:rPr>
              <a:t>Unti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cuptasitae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velluptatur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suntem</a:t>
            </a:r>
            <a:r>
              <a:rPr lang="en-AU" sz="3800" spc="-10">
                <a:solidFill>
                  <a:srgbClr val="000000"/>
                </a:solidFill>
              </a:rPr>
              <a:t> as </a:t>
            </a:r>
            <a:r>
              <a:rPr lang="en-AU" sz="3800" spc="-10" err="1">
                <a:solidFill>
                  <a:srgbClr val="000000"/>
                </a:solidFill>
              </a:rPr>
              <a:t>derempo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rposten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dignisqui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omnissum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eiur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earchit</a:t>
            </a:r>
            <a:r>
              <a:rPr lang="en-AU" sz="3800" spc="-10">
                <a:solidFill>
                  <a:srgbClr val="000000"/>
                </a:solidFill>
              </a:rPr>
              <a:t> ab </a:t>
            </a:r>
            <a:r>
              <a:rPr lang="en-AU" sz="3800" spc="-10" err="1">
                <a:solidFill>
                  <a:srgbClr val="000000"/>
                </a:solidFill>
              </a:rPr>
              <a:t>ipidici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llorum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coreriae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quia</a:t>
            </a:r>
            <a:r>
              <a:rPr lang="en-AU" sz="3800" spc="-10">
                <a:solidFill>
                  <a:srgbClr val="000000"/>
                </a:solidFill>
              </a:rPr>
              <a:t>.”</a:t>
            </a:r>
            <a:endParaRPr sz="3800"/>
          </a:p>
        </p:txBody>
      </p:sp>
    </p:spTree>
    <p:extLst>
      <p:ext uri="{BB962C8B-B14F-4D97-AF65-F5344CB8AC3E}">
        <p14:creationId xmlns:p14="http://schemas.microsoft.com/office/powerpoint/2010/main" val="135615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A3A097E-185C-39F4-467B-3196A19AD66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819150"/>
            <a:ext cx="7391400" cy="35052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3800" b="0" i="0">
                <a:solidFill>
                  <a:schemeClr val="accent1"/>
                </a:solidFill>
                <a:latin typeface="Times" pitchFamily="2" charset="0"/>
              </a:defRPr>
            </a:lvl1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3800">
                <a:solidFill>
                  <a:srgbClr val="000000"/>
                </a:solidFill>
              </a:rPr>
              <a:t>“Insert quote </a:t>
            </a:r>
            <a:r>
              <a:rPr sz="3800" spc="-10">
                <a:solidFill>
                  <a:srgbClr val="000000"/>
                </a:solidFill>
              </a:rPr>
              <a:t>here</a:t>
            </a:r>
            <a:r>
              <a:rPr lang="en-AU" sz="3800" spc="-10">
                <a:solidFill>
                  <a:srgbClr val="000000"/>
                </a:solidFill>
              </a:rPr>
              <a:t>. </a:t>
            </a:r>
            <a:br>
              <a:rPr lang="en-AU" sz="3800" spc="-10">
                <a:solidFill>
                  <a:srgbClr val="000000"/>
                </a:solidFill>
              </a:rPr>
            </a:br>
            <a:r>
              <a:rPr lang="en-AU" sz="3800" spc="-10" err="1">
                <a:solidFill>
                  <a:srgbClr val="000000"/>
                </a:solidFill>
              </a:rPr>
              <a:t>Unti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cuptasitae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velluptatur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suntem</a:t>
            </a:r>
            <a:r>
              <a:rPr lang="en-AU" sz="3800" spc="-10">
                <a:solidFill>
                  <a:srgbClr val="000000"/>
                </a:solidFill>
              </a:rPr>
              <a:t> as </a:t>
            </a:r>
            <a:r>
              <a:rPr lang="en-AU" sz="3800" spc="-10" err="1">
                <a:solidFill>
                  <a:srgbClr val="000000"/>
                </a:solidFill>
              </a:rPr>
              <a:t>derempo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rposten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dignisqui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omnissum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eiur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earchit</a:t>
            </a:r>
            <a:r>
              <a:rPr lang="en-AU" sz="3800" spc="-10">
                <a:solidFill>
                  <a:srgbClr val="000000"/>
                </a:solidFill>
              </a:rPr>
              <a:t> ab </a:t>
            </a:r>
            <a:r>
              <a:rPr lang="en-AU" sz="3800" spc="-10" err="1">
                <a:solidFill>
                  <a:srgbClr val="000000"/>
                </a:solidFill>
              </a:rPr>
              <a:t>ipidici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llorum</a:t>
            </a:r>
            <a:r>
              <a:rPr lang="en-AU" sz="3800" spc="-10">
                <a:solidFill>
                  <a:srgbClr val="000000"/>
                </a:solidFill>
              </a:rPr>
              <a:t>, </a:t>
            </a:r>
            <a:r>
              <a:rPr lang="en-AU" sz="3800" spc="-10" err="1">
                <a:solidFill>
                  <a:srgbClr val="000000"/>
                </a:solidFill>
              </a:rPr>
              <a:t>coreriae</a:t>
            </a:r>
            <a:r>
              <a:rPr lang="en-AU" sz="3800" spc="-10">
                <a:solidFill>
                  <a:srgbClr val="000000"/>
                </a:solidFill>
              </a:rPr>
              <a:t> </a:t>
            </a:r>
            <a:r>
              <a:rPr lang="en-AU" sz="3800" spc="-10" err="1">
                <a:solidFill>
                  <a:srgbClr val="000000"/>
                </a:solidFill>
              </a:rPr>
              <a:t>quia</a:t>
            </a:r>
            <a:r>
              <a:rPr lang="en-AU" sz="3800" spc="-10">
                <a:solidFill>
                  <a:srgbClr val="000000"/>
                </a:solidFill>
              </a:rPr>
              <a:t>.”</a:t>
            </a:r>
            <a:endParaRPr sz="3800"/>
          </a:p>
        </p:txBody>
      </p:sp>
    </p:spTree>
    <p:extLst>
      <p:ext uri="{BB962C8B-B14F-4D97-AF65-F5344CB8AC3E}">
        <p14:creationId xmlns:p14="http://schemas.microsoft.com/office/powerpoint/2010/main" val="349125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69D3DD68-72FE-5430-2CCD-62A73AAF985C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4">
            <a:extLst>
              <a:ext uri="{FF2B5EF4-FFF2-40B4-BE49-F238E27FC236}">
                <a16:creationId xmlns:a16="http://schemas.microsoft.com/office/drawing/2014/main" id="{0DE0EA6B-E5AC-3B11-BD85-9AE2F2B2BA1F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459"/>
            <a:ext cx="9143998" cy="5122582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BD44173-B046-E632-8483-B2707C81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40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FF160-6414-B7D0-2DD1-0585D58A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251"/>
            <a:ext cx="9144000" cy="52387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3B0390-CE09-F982-4224-39703DE91A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61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3DE60E2F-8D86-E014-B1B6-8CC60B835BB9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DF6E56A-8074-3868-1C10-17E965BF8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1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61D7660B-D3FE-7DBC-F029-F8E13B4D33E6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8BD3413-1C63-DEDA-E977-89F42D79E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3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0EFB9C60-FFDC-02F3-C9E8-9FF9D14CE7BD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667EFA4-5A0B-BEF2-9D70-1A347D686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300" y="3333750"/>
            <a:ext cx="5829300" cy="1004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Times" pitchFamily="2" charset="0"/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EE8886E9-9A59-2E37-03DC-442290A50963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4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E3399B2A-36AB-AE15-E217-C1D472E7E1EC}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CED1024-5DA2-8840-7AC2-C7FC158C755F}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rgbClr val="E64626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1B0B21C-FA2D-826B-7943-A68F827AB4FB}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8E3BADCE-997C-7AED-BF38-6CE000F80779}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Click to add text 10pt</a:t>
            </a:r>
            <a:endParaRPr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8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id="{5682CEC0-2F2F-E2FD-4FDE-2AF1F4D1AE55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10" y="0"/>
            <a:ext cx="9155310" cy="51435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3A340B6-A98A-B2FD-3970-AD0C2C0C00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E3399B2A-36AB-AE15-E217-C1D472E7E1EC}"/>
              </a:ext>
            </a:extLst>
          </p:cNvPr>
          <p:cNvSpPr/>
          <p:nvPr userDrawn="1"/>
        </p:nvSpPr>
        <p:spPr>
          <a:xfrm>
            <a:off x="0" y="3100387"/>
            <a:ext cx="9144000" cy="2043430"/>
          </a:xfrm>
          <a:custGeom>
            <a:avLst/>
            <a:gdLst/>
            <a:ahLst/>
            <a:cxnLst/>
            <a:rect l="l" t="t" r="r" b="b"/>
            <a:pathLst>
              <a:path w="9144000" h="2043429">
                <a:moveTo>
                  <a:pt x="9144000" y="0"/>
                </a:moveTo>
                <a:lnTo>
                  <a:pt x="0" y="0"/>
                </a:lnTo>
                <a:lnTo>
                  <a:pt x="0" y="2043112"/>
                </a:lnTo>
                <a:lnTo>
                  <a:pt x="9144000" y="2043112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CED1024-5DA2-8840-7AC2-C7FC158C755F}"/>
              </a:ext>
            </a:extLst>
          </p:cNvPr>
          <p:cNvSpPr/>
          <p:nvPr userDrawn="1"/>
        </p:nvSpPr>
        <p:spPr>
          <a:xfrm>
            <a:off x="0" y="2640647"/>
            <a:ext cx="9144000" cy="459740"/>
          </a:xfrm>
          <a:custGeom>
            <a:avLst/>
            <a:gdLst/>
            <a:ahLst/>
            <a:cxnLst/>
            <a:rect l="l" t="t" r="r" b="b"/>
            <a:pathLst>
              <a:path w="9144000" h="459739">
                <a:moveTo>
                  <a:pt x="9144000" y="0"/>
                </a:moveTo>
                <a:lnTo>
                  <a:pt x="0" y="0"/>
                </a:lnTo>
                <a:lnTo>
                  <a:pt x="0" y="459739"/>
                </a:lnTo>
                <a:lnTo>
                  <a:pt x="9144000" y="459739"/>
                </a:lnTo>
                <a:lnTo>
                  <a:pt x="9144000" y="0"/>
                </a:lnTo>
                <a:close/>
              </a:path>
            </a:pathLst>
          </a:custGeom>
          <a:solidFill>
            <a:srgbClr val="E64626"/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1B0B21C-FA2D-826B-7943-A68F827AB4FB}"/>
              </a:ext>
            </a:extLst>
          </p:cNvPr>
          <p:cNvSpPr/>
          <p:nvPr userDrawn="1"/>
        </p:nvSpPr>
        <p:spPr>
          <a:xfrm>
            <a:off x="3272443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8E3BADCE-997C-7AED-BF38-6CE000F80779}"/>
              </a:ext>
            </a:extLst>
          </p:cNvPr>
          <p:cNvSpPr/>
          <p:nvPr userDrawn="1"/>
        </p:nvSpPr>
        <p:spPr>
          <a:xfrm>
            <a:off x="5918200" y="3403748"/>
            <a:ext cx="0" cy="1219200"/>
          </a:xfrm>
          <a:custGeom>
            <a:avLst/>
            <a:gdLst/>
            <a:ahLst/>
            <a:cxnLst/>
            <a:rect l="l" t="t" r="r" b="b"/>
            <a:pathLst>
              <a:path h="1219200">
                <a:moveTo>
                  <a:pt x="0" y="0"/>
                </a:moveTo>
                <a:lnTo>
                  <a:pt x="0" y="1219199"/>
                </a:lnTo>
              </a:path>
            </a:pathLst>
          </a:custGeom>
          <a:ln w="254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0A86295-3799-4055-1C7A-59CAA363C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640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A750FE79-0F06-BEC8-114A-CEEB0654F5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8676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Click to add text 10pt</a:t>
            </a:r>
            <a:endParaRPr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816E88B2-2440-D778-EE70-7C9542EC020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615997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52D6ACAB-5609-38FC-D3ED-9C642272FE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33318" y="3357000"/>
            <a:ext cx="1945974" cy="1530203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AU"/>
              <a:t>Click to add text 10pt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111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84C3413-144B-3E34-A5A7-2A85DAA636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013" y="1657350"/>
            <a:ext cx="3152775" cy="2362200"/>
          </a:xfrm>
          <a:prstGeom prst="rect">
            <a:avLst/>
          </a:prstGeom>
        </p:spPr>
        <p:txBody>
          <a:bodyPr lIns="0" anchor="b" anchorCtr="0"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>
              <a:buNone/>
              <a:defRPr sz="10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00" b="1">
                <a:latin typeface="Arial"/>
                <a:cs typeface="Arial"/>
              </a:rPr>
              <a:t>Insert team/discipline </a:t>
            </a:r>
            <a:r>
              <a:rPr lang="en-AU" sz="1000" b="1" spc="-20">
                <a:latin typeface="Arial"/>
                <a:cs typeface="Arial"/>
              </a:rPr>
              <a:t>area</a:t>
            </a:r>
            <a:endParaRPr lang="en-AU" sz="1000">
              <a:latin typeface="Arial"/>
              <a:cs typeface="Arial"/>
            </a:endParaRPr>
          </a:p>
          <a:p>
            <a:pPr marL="12700" marR="711200">
              <a:lnSpc>
                <a:spcPct val="100000"/>
              </a:lnSpc>
            </a:pPr>
            <a:r>
              <a:rPr lang="en-AU" sz="1000">
                <a:latin typeface="Arial"/>
                <a:cs typeface="Arial"/>
              </a:rPr>
              <a:t>Name</a:t>
            </a:r>
            <a:r>
              <a:rPr lang="en-AU" sz="1000" spc="-20">
                <a:latin typeface="Arial"/>
                <a:cs typeface="Arial"/>
              </a:rPr>
              <a:t> </a:t>
            </a:r>
            <a:r>
              <a:rPr lang="en-AU" sz="1000" spc="-10">
                <a:latin typeface="Arial"/>
                <a:cs typeface="Arial"/>
              </a:rPr>
              <a:t>Surname Title</a:t>
            </a:r>
            <a:endParaRPr lang="en-AU"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>
                <a:latin typeface="Arial"/>
                <a:cs typeface="Arial"/>
              </a:rPr>
              <a:t>+61</a:t>
            </a:r>
            <a:r>
              <a:rPr lang="en-AU" sz="1000" spc="-10">
                <a:latin typeface="Arial"/>
                <a:cs typeface="Arial"/>
              </a:rPr>
              <a:t> </a:t>
            </a:r>
            <a:r>
              <a:rPr lang="en-AU" sz="1000">
                <a:latin typeface="Arial"/>
                <a:cs typeface="Arial"/>
              </a:rPr>
              <a:t>2</a:t>
            </a:r>
            <a:r>
              <a:rPr lang="en-AU" sz="1000" spc="-5">
                <a:latin typeface="Arial"/>
                <a:cs typeface="Arial"/>
              </a:rPr>
              <a:t> </a:t>
            </a:r>
            <a:r>
              <a:rPr lang="en-AU" sz="1000">
                <a:latin typeface="Arial"/>
                <a:cs typeface="Arial"/>
              </a:rPr>
              <a:t>1234</a:t>
            </a:r>
            <a:r>
              <a:rPr lang="en-AU" sz="1000" spc="-10">
                <a:latin typeface="Arial"/>
                <a:cs typeface="Arial"/>
              </a:rPr>
              <a:t> </a:t>
            </a:r>
            <a:r>
              <a:rPr lang="en-AU" sz="1000" spc="-20">
                <a:latin typeface="Arial"/>
                <a:cs typeface="Arial"/>
              </a:rPr>
              <a:t>5678</a:t>
            </a:r>
            <a:endParaRPr lang="en-AU"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spc="-10">
                <a:latin typeface="Arial"/>
                <a:cs typeface="Arial"/>
                <a:hlinkClick r:id="rId2"/>
              </a:rPr>
              <a:t>first.last@sydney.edu.au</a:t>
            </a:r>
            <a:endParaRPr lang="en-AU"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en-AU"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AU" sz="1000" b="1" spc="-10" err="1">
                <a:latin typeface="Arial"/>
                <a:cs typeface="Arial"/>
              </a:rPr>
              <a:t>sydney.edu.au</a:t>
            </a:r>
            <a:r>
              <a:rPr lang="en-AU" sz="1000" b="1" spc="-10">
                <a:latin typeface="Arial"/>
                <a:cs typeface="Arial"/>
              </a:rPr>
              <a:t>/</a:t>
            </a:r>
            <a:r>
              <a:rPr lang="en-AU" sz="1000" b="1" spc="-10" err="1">
                <a:latin typeface="Arial"/>
                <a:cs typeface="Arial"/>
              </a:rPr>
              <a:t>xxxx</a:t>
            </a:r>
            <a:endParaRPr lang="en-AU"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3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only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 - Sandston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only – Sandstone background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7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 - Light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accent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only – light grey background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4750A85D-7EC4-4F3C-A957-3387FB721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2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38B76861-0B8E-1907-DDCC-D9BE0F7299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2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3364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3 column text box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F691CD0B-A249-E00E-D26B-FCB09FEB61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6673850" cy="2781300"/>
          </a:xfrm>
          <a:prstGeom prst="rect">
            <a:avLst/>
          </a:prstGeom>
        </p:spPr>
        <p:txBody>
          <a:bodyPr lIns="0" tIns="0" rIns="0" bIns="0" numCol="3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 marL="628650" indent="-171450"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7371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large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25C77E-CD2E-BA7A-975E-54EF9CC46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668496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27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large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2 column text box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AE129D5-BC83-5BC6-7696-A62ABBA706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09750"/>
            <a:ext cx="322421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E874E2-82AB-542D-E56B-2FB8466A8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0969" y="1809750"/>
            <a:ext cx="322421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55C3392B-8DA7-67EB-42E2-F7ED8CDF0A2F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58"/>
            <a:ext cx="9144000" cy="5122583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4CDE443C-F523-9D87-83A9-EE7DF7B6A9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8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large body copy 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3 column text box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89C3E4A-3CEE-6A06-BFB0-526F77478D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1188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DFC8A7E-2401-E620-E338-5D28D25068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0315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4634B-900F-6E88-EAFF-FBF5C77F1A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4627" y="1814829"/>
            <a:ext cx="1954832" cy="27559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400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and 1 object</a:t>
            </a:r>
            <a:endParaRPr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87CDED4A-4823-EF24-3881-13F93D5266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81188" y="1802292"/>
            <a:ext cx="668496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/>
              <a:t>Click to add text or click on icon </a:t>
            </a:r>
            <a:br>
              <a:rPr lang="en-AU"/>
            </a:br>
            <a:r>
              <a:rPr lang="en-AU"/>
              <a:t>below to add object’</a:t>
            </a: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06CADFAC-7EC4-62C0-A309-510B028C715F}"/>
              </a:ext>
            </a:extLst>
          </p:cNvPr>
          <p:cNvSpPr txBox="1"/>
          <p:nvPr userDrawn="1"/>
        </p:nvSpPr>
        <p:spPr>
          <a:xfrm>
            <a:off x="568325" y="4725644"/>
            <a:ext cx="1717675" cy="10451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AU" sz="650">
                <a:solidFill>
                  <a:srgbClr val="3C3C3B"/>
                </a:solidFill>
                <a:latin typeface="Arial"/>
                <a:cs typeface="Arial"/>
              </a:rPr>
              <a:t>The University of Sydney Vietnam Institute</a:t>
            </a:r>
            <a:endParaRPr lang="en-AU" sz="6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704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Title and 2 objects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 hasCustomPrompt="1"/>
          </p:nvPr>
        </p:nvSpPr>
        <p:spPr>
          <a:xfrm>
            <a:off x="1881188" y="1802292"/>
            <a:ext cx="314801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/>
              <a:t>Click to add text or click on icon </a:t>
            </a:r>
            <a:br>
              <a:rPr lang="en-AU"/>
            </a:br>
            <a:r>
              <a:rPr lang="en-AU"/>
              <a:t>below to add object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BCF546AC-A09B-3B79-BF41-C9B5E391B8D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418138" y="1802292"/>
            <a:ext cx="3148012" cy="276335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>
              <a:buFont typeface="System Font Regular"/>
              <a:buNone/>
              <a:defRPr sz="1000"/>
            </a:lvl1pPr>
            <a:lvl2pPr>
              <a:defRPr sz="1000"/>
            </a:lvl2pPr>
          </a:lstStyle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stem Font Regular"/>
              <a:buChar char="-"/>
              <a:tabLst/>
              <a:defRPr/>
            </a:pPr>
            <a:r>
              <a:rPr lang="en-AU"/>
              <a:t>Click to add text or click on icon </a:t>
            </a:r>
            <a:br>
              <a:rPr lang="en-AU"/>
            </a:br>
            <a:r>
              <a:rPr lang="en-AU"/>
              <a:t>below to add object</a:t>
            </a: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FB4CD99A-CE77-2A24-A394-A15608B910EF}"/>
              </a:ext>
            </a:extLst>
          </p:cNvPr>
          <p:cNvSpPr txBox="1"/>
          <p:nvPr userDrawn="1"/>
        </p:nvSpPr>
        <p:spPr>
          <a:xfrm>
            <a:off x="568325" y="4725644"/>
            <a:ext cx="1717675" cy="10451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AU" sz="650">
                <a:solidFill>
                  <a:srgbClr val="3C3C3B"/>
                </a:solidFill>
                <a:latin typeface="Arial"/>
                <a:cs typeface="Arial"/>
              </a:rPr>
              <a:t>The University of Sydney Vietnam Institute</a:t>
            </a:r>
            <a:endParaRPr lang="en-AU" sz="65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, small body copy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5670550" cy="738664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Title, text box and image</a:t>
            </a:r>
            <a:br>
              <a:rPr lang="en-US"/>
            </a:br>
            <a:r>
              <a:rPr lang="en-US"/>
              <a:t>Small body copy</a:t>
            </a:r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F62FA-786C-07E8-C52D-1D109342AD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5810" y="0"/>
            <a:ext cx="2648190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B0FAA322-1959-4F66-2CF0-5AB1E42AA9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92300" y="1803399"/>
            <a:ext cx="4356100" cy="27813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buFont typeface="System Font Regular"/>
              <a:buChar char="-"/>
              <a:defRPr sz="1000"/>
            </a:lvl2pPr>
          </a:lstStyle>
          <a:p>
            <a:r>
              <a:rPr lang="en-AU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8124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339949" y="1128518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1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339949" y="940043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E7C6475-9E09-2C25-60AA-C01FFE5493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571999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690FE27-A077-176C-683F-060F8B919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9948" y="2495550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22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63C846B-3BBC-0A9B-343F-8DA8440D4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495550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1500" y="1128518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2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71500" y="940043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16AA6-F329-1BD8-2BEA-73266C279033}"/>
              </a:ext>
            </a:extLst>
          </p:cNvPr>
          <p:cNvSpPr/>
          <p:nvPr userDrawn="1"/>
        </p:nvSpPr>
        <p:spPr>
          <a:xfrm>
            <a:off x="533400" y="514350"/>
            <a:ext cx="1066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223EA41-0E53-E4BC-82D3-F2D428AAD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7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33447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AF4810-CD2A-169B-7819-02D6EDE188AA}"/>
              </a:ext>
            </a:extLst>
          </p:cNvPr>
          <p:cNvSpPr/>
          <p:nvPr userDrawn="1"/>
        </p:nvSpPr>
        <p:spPr>
          <a:xfrm>
            <a:off x="0" y="0"/>
            <a:ext cx="4562082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1500" y="1128518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3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71500" y="940043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F473830-12BA-DF64-1A9E-1CAE3632CA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8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A9B2E54-042A-B95A-337E-B5C4C9A5C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2495550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12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1AF305-2512-8B00-F76B-C57D232745EB}"/>
              </a:ext>
            </a:extLst>
          </p:cNvPr>
          <p:cNvSpPr/>
          <p:nvPr userDrawn="1"/>
        </p:nvSpPr>
        <p:spPr>
          <a:xfrm>
            <a:off x="0" y="0"/>
            <a:ext cx="4562082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1500" y="1128518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4</a:t>
            </a:r>
            <a:br>
              <a:rPr lang="en-AU"/>
            </a:br>
            <a:r>
              <a:rPr lang="en-US"/>
              <a:t>Title, text box and image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71500" y="940043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01BB514-CFB3-0A62-D442-0367254D28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2082" y="0"/>
            <a:ext cx="4581918" cy="51435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A1A2B76-7231-1188-47F7-90C1CBB05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495550"/>
            <a:ext cx="3055937" cy="2070100"/>
          </a:xfrm>
        </p:spPr>
        <p:txBody>
          <a:bodyPr/>
          <a:lstStyle>
            <a:lvl1pPr marL="1714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1pPr>
            <a:lvl2pPr marL="6286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2pPr>
            <a:lvl3pPr marL="10858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3pPr>
            <a:lvl4pPr marL="15430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4pPr>
            <a:lvl5pPr marL="2000250" indent="-171450">
              <a:buClr>
                <a:schemeClr val="bg1"/>
              </a:buClr>
              <a:buFont typeface="System Font Regular"/>
              <a:buChar char="-"/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1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585A7-12B9-F7BC-085D-8B7FD93ECD26}"/>
              </a:ext>
            </a:extLst>
          </p:cNvPr>
          <p:cNvSpPr/>
          <p:nvPr userDrawn="1"/>
        </p:nvSpPr>
        <p:spPr>
          <a:xfrm>
            <a:off x="3882842" y="0"/>
            <a:ext cx="5261158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1500" y="1128518"/>
            <a:ext cx="3055938" cy="1107996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5</a:t>
            </a:r>
            <a:br>
              <a:rPr lang="en-AU"/>
            </a:br>
            <a:r>
              <a:rPr lang="en-US"/>
              <a:t>Title, text box + images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CA7413FA-6408-3254-1779-682CAAAE9ECF}"/>
              </a:ext>
            </a:extLst>
          </p:cNvPr>
          <p:cNvSpPr/>
          <p:nvPr userDrawn="1"/>
        </p:nvSpPr>
        <p:spPr>
          <a:xfrm>
            <a:off x="571500" y="940043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646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16AA6-F329-1BD8-2BEA-73266C279033}"/>
              </a:ext>
            </a:extLst>
          </p:cNvPr>
          <p:cNvSpPr/>
          <p:nvPr userDrawn="1"/>
        </p:nvSpPr>
        <p:spPr>
          <a:xfrm>
            <a:off x="533400" y="514350"/>
            <a:ext cx="1066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FA3D8C20-B9F8-111A-7311-B7F42789D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42651" y="577850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E67DE4A2-A084-6CFF-A647-B7F40F5B32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8993" y="577850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047206EB-D996-0FD4-E065-E9595D10C0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42651" y="2636387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EDA01D0-B9B6-53CA-5A69-95C997DC2B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68993" y="2636387"/>
            <a:ext cx="1996249" cy="19292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6260F83-22E0-FB93-2602-46785993E9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071" y="2495550"/>
            <a:ext cx="3055937" cy="2070100"/>
          </a:xfr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300"/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300"/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300"/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300"/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3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2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1500" y="742950"/>
            <a:ext cx="7993742" cy="381000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AU"/>
              <a:t>Heading 6 – single line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500" y="4476750"/>
            <a:ext cx="7994650" cy="21817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7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FA3D8C20-B9F8-111A-7311-B7F42789D4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1436723"/>
            <a:ext cx="2880000" cy="296125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047206EB-D996-0FD4-E065-E9595D10C0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74628" y="2957976"/>
            <a:ext cx="1996249" cy="144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79C8713-47DB-6665-EC36-148C9CB7B0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6150" y="1436723"/>
            <a:ext cx="2880000" cy="296125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F9157D3-AB43-6EAD-7F21-F164319B31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74627" y="1434554"/>
            <a:ext cx="1998000" cy="140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010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5F3EC686-45BE-B93E-4FCF-69A5D6EAB825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F7C21A3A-A926-9B6E-B0E7-C48744441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10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Speaker bios with image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892173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744D6788-A0C0-B174-4895-15A2149AC77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892173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/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17CE8A92-798F-6C5E-0F46-EC0B5684D2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05194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352B38CD-C9E2-6FCF-659C-51A52C84804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05194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/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4BEEB3E0-898E-2BE3-26F4-15A3FF45411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550856" y="3365497"/>
            <a:ext cx="1917700" cy="1375162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E08F0228-3E66-E48B-74F0-3A18CDB08DA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550856" y="2776903"/>
            <a:ext cx="1917700" cy="387734"/>
          </a:xfrm>
          <a:prstGeom prst="rect">
            <a:avLst/>
          </a:prstGeom>
        </p:spPr>
        <p:txBody>
          <a:bodyPr lIns="0" tIns="0" rIns="0" bIns="0" numCol="1" spcCol="252000"/>
          <a:lstStyle>
            <a:lvl1pPr marL="0" indent="0">
              <a:buFontTx/>
              <a:buNone/>
              <a:defRPr sz="1000" b="1" i="0">
                <a:solidFill>
                  <a:schemeClr val="accent1"/>
                </a:solidFill>
                <a:latin typeface="+mn-lt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First Last 10pt Arial</a:t>
            </a:r>
          </a:p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Title goes here 10pt Times</a:t>
            </a:r>
            <a:endParaRPr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4BEE90D4-8B0A-FDDF-BF6B-72D8DFDC89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2173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5F9DD4CC-F211-99E0-B144-C7DF316647C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05194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33A6F673-B304-E705-5E66-2DBDA1BA763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0856" y="1410798"/>
            <a:ext cx="1322070" cy="12192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0595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s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77850" y="736598"/>
            <a:ext cx="7988300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Speaker bios no image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887052" y="1795462"/>
            <a:ext cx="2960856" cy="2770187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</a:p>
          <a:p>
            <a:endParaRPr lang="en-AU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0011B6C-DBFE-00E0-6C67-77C29B241DF5}"/>
              </a:ext>
            </a:extLst>
          </p:cNvPr>
          <p:cNvSpPr/>
          <p:nvPr userDrawn="1"/>
        </p:nvSpPr>
        <p:spPr>
          <a:xfrm>
            <a:off x="1881188" y="1426363"/>
            <a:ext cx="2966720" cy="2540"/>
          </a:xfrm>
          <a:custGeom>
            <a:avLst/>
            <a:gdLst/>
            <a:ahLst/>
            <a:cxnLst/>
            <a:rect l="l" t="t" r="r" b="b"/>
            <a:pathLst>
              <a:path w="2966720" h="2540">
                <a:moveTo>
                  <a:pt x="0" y="2387"/>
                </a:moveTo>
                <a:lnTo>
                  <a:pt x="2966466" y="2387"/>
                </a:lnTo>
                <a:lnTo>
                  <a:pt x="2966466" y="0"/>
                </a:lnTo>
                <a:lnTo>
                  <a:pt x="0" y="0"/>
                </a:lnTo>
                <a:lnTo>
                  <a:pt x="0" y="2387"/>
                </a:lnTo>
                <a:close/>
              </a:path>
            </a:pathLst>
          </a:custGeom>
          <a:solidFill>
            <a:srgbClr val="FAE8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01046116-FA83-47AD-17FA-94D776E8C80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887052" y="1426364"/>
            <a:ext cx="2960856" cy="369098"/>
          </a:xfrm>
          <a:prstGeom prst="rect">
            <a:avLst/>
          </a:prstGeom>
          <a:solidFill>
            <a:schemeClr val="accent1"/>
          </a:solidFill>
        </p:spPr>
        <p:txBody>
          <a:bodyPr lIns="251999" tIns="72000" rIns="251999" bIns="72000" numCol="1" spcCol="252000" anchor="ctr" anchorCtr="0"/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Heading 10pt</a:t>
            </a:r>
            <a:endParaRPr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980934C0-12AC-D7ED-F525-AC92298085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212958" y="1795462"/>
            <a:ext cx="2960856" cy="2770187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numCol="1" spcCol="252000"/>
          <a:lstStyle>
            <a:lvl1pPr marL="171450" indent="-171450">
              <a:buFont typeface="System Font Regular"/>
              <a:buChar char="-"/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Body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copy</a:t>
            </a:r>
            <a:r>
              <a:rPr lang="en-AU" sz="1000" spc="-5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small</a:t>
            </a:r>
            <a:r>
              <a:rPr lang="en-AU" sz="1000" spc="-10">
                <a:solidFill>
                  <a:srgbClr val="3C3C3B"/>
                </a:solidFill>
                <a:latin typeface="Arial"/>
                <a:cs typeface="Arial"/>
              </a:rPr>
              <a:t> </a:t>
            </a:r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10pt</a:t>
            </a:r>
            <a:endParaRPr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2593A6BD-50DF-0434-8D9C-6C5105B3794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212958" y="1426364"/>
            <a:ext cx="2960856" cy="369098"/>
          </a:xfrm>
          <a:prstGeom prst="rect">
            <a:avLst/>
          </a:prstGeom>
          <a:solidFill>
            <a:schemeClr val="accent1"/>
          </a:solidFill>
        </p:spPr>
        <p:txBody>
          <a:bodyPr lIns="251999" tIns="72000" rIns="251999" bIns="72000" numCol="1" spcCol="252000" anchor="ctr" anchorCtr="0"/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sz="1000">
                <a:solidFill>
                  <a:srgbClr val="3C3C3B"/>
                </a:solidFill>
                <a:latin typeface="Arial"/>
                <a:cs typeface="Arial"/>
              </a:rPr>
              <a:t>Heading 10pt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4080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title (line and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BF0C12-4EFA-AA48-3CFD-E595F2CE757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8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449019C6-1203-A665-3FD8-FD540835A7C2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02ED1BE8-CCD7-94E2-8B07-B5B76254E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606078DF-189E-7701-3E41-D165B051757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3AFBB-3EDD-FF85-D440-7DA0AD497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0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606078DF-189E-7701-3E41-D165B0517577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3AFBB-3EDD-FF85-D440-7DA0AD497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606078DF-189E-7701-3E41-D165B0517577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357814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663CD1C2-E224-8DF3-9A0D-E3EFD27C13FF}"/>
              </a:ext>
            </a:extLst>
          </p:cNvPr>
          <p:cNvSpPr/>
          <p:nvPr userDrawn="1"/>
        </p:nvSpPr>
        <p:spPr>
          <a:xfrm>
            <a:off x="0" y="571500"/>
            <a:ext cx="4572000" cy="4000500"/>
          </a:xfrm>
          <a:custGeom>
            <a:avLst/>
            <a:gdLst/>
            <a:ahLst/>
            <a:cxnLst/>
            <a:rect l="l" t="t" r="r" b="b"/>
            <a:pathLst>
              <a:path w="4572000" h="4000500">
                <a:moveTo>
                  <a:pt x="4572000" y="0"/>
                </a:moveTo>
                <a:lnTo>
                  <a:pt x="0" y="0"/>
                </a:lnTo>
                <a:lnTo>
                  <a:pt x="0" y="4000500"/>
                </a:lnTo>
                <a:lnTo>
                  <a:pt x="4572000" y="4000500"/>
                </a:lnTo>
                <a:lnTo>
                  <a:pt x="4572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294DCB0-B5EC-D044-C287-CD623136A7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137" y="2787410"/>
            <a:ext cx="3502275" cy="41468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sydney.edu.au</a:t>
            </a:r>
            <a:r>
              <a:rPr lang="en-GB"/>
              <a:t>/</a:t>
            </a:r>
            <a:r>
              <a:rPr lang="en-GB" err="1"/>
              <a:t>xxxxx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DEC0E1D8-33A4-65CC-8895-783ED3E741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137" y="937577"/>
            <a:ext cx="3966985" cy="94657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GB"/>
              <a:t>Heading sits here 28pt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C36DF5-DD75-D71F-723C-8EF6CC84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627" y="1981961"/>
            <a:ext cx="3966984" cy="7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AU" sz="1400">
                <a:latin typeface="Arial"/>
                <a:cs typeface="Arial"/>
              </a:rPr>
              <a:t>Intro</a:t>
            </a:r>
            <a:r>
              <a:rPr lang="en-AU" sz="1400" spc="-2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text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14pt,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to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sit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here.</a:t>
            </a:r>
            <a:r>
              <a:rPr lang="en-AU" sz="1400" spc="-10">
                <a:latin typeface="Arial"/>
                <a:cs typeface="Arial"/>
              </a:rPr>
              <a:t> </a:t>
            </a:r>
            <a:br>
              <a:rPr lang="en-AU" sz="1400" spc="-10">
                <a:latin typeface="Arial"/>
                <a:cs typeface="Arial"/>
              </a:rPr>
            </a:br>
            <a:r>
              <a:rPr lang="en-AU" sz="1400">
                <a:latin typeface="Arial"/>
                <a:cs typeface="Arial"/>
              </a:rPr>
              <a:t>2–3</a:t>
            </a:r>
            <a:r>
              <a:rPr lang="en-AU" sz="1400" spc="-10">
                <a:latin typeface="Arial"/>
                <a:cs typeface="Arial"/>
              </a:rPr>
              <a:t> lines </a:t>
            </a:r>
            <a:r>
              <a:rPr lang="en-AU" sz="1400">
                <a:latin typeface="Arial"/>
                <a:cs typeface="Arial"/>
              </a:rPr>
              <a:t>of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25">
                <a:latin typeface="Arial"/>
                <a:cs typeface="Arial"/>
              </a:rPr>
              <a:t>copy.</a:t>
            </a:r>
            <a:r>
              <a:rPr lang="en-AU" sz="1400" spc="-80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Am </a:t>
            </a:r>
            <a:r>
              <a:rPr lang="en-AU" sz="1400" err="1">
                <a:latin typeface="Arial"/>
                <a:cs typeface="Arial"/>
              </a:rPr>
              <a:t>quo’xnkaln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ium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aute</a:t>
            </a:r>
            <a:r>
              <a:rPr lang="en-AU" sz="1400" spc="-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fuidesteI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eces</a:t>
            </a:r>
            <a:r>
              <a:rPr lang="en-AU" sz="1400">
                <a:latin typeface="Arial"/>
                <a:cs typeface="Arial"/>
              </a:rPr>
              <a:t>,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>
                <a:latin typeface="Arial"/>
                <a:cs typeface="Arial"/>
              </a:rPr>
              <a:t>Cas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cus</a:t>
            </a:r>
            <a:r>
              <a:rPr lang="en-AU" sz="1400" spc="-10">
                <a:latin typeface="Arial"/>
                <a:cs typeface="Arial"/>
              </a:rPr>
              <a:t> </a:t>
            </a:r>
            <a:r>
              <a:rPr lang="en-AU" sz="1400" err="1">
                <a:latin typeface="Arial"/>
                <a:cs typeface="Arial"/>
              </a:rPr>
              <a:t>aus</a:t>
            </a:r>
            <a:r>
              <a:rPr lang="en-AU" sz="1400" spc="-15">
                <a:latin typeface="Arial"/>
                <a:cs typeface="Arial"/>
              </a:rPr>
              <a:t> </a:t>
            </a:r>
            <a:r>
              <a:rPr lang="en-AU" sz="1400" spc="-10" err="1">
                <a:latin typeface="Arial"/>
                <a:cs typeface="Arial"/>
              </a:rPr>
              <a:t>opubli</a:t>
            </a:r>
            <a:r>
              <a:rPr lang="en-AU" sz="1400" spc="-10">
                <a:latin typeface="Arial"/>
                <a:cs typeface="Arial"/>
              </a:rPr>
              <a:t>.</a:t>
            </a:r>
            <a:endParaRPr lang="en-AU" sz="1400">
              <a:latin typeface="Arial"/>
              <a:cs typeface="Arial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43AFBB-3EDD-FF85-D440-7DA0AD497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8316" y="3420711"/>
            <a:ext cx="2827323" cy="9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82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7" r:id="rId3"/>
    <p:sldLayoutId id="2147483708" r:id="rId4"/>
    <p:sldLayoutId id="2147483709" r:id="rId5"/>
    <p:sldLayoutId id="2147483711" r:id="rId6"/>
    <p:sldLayoutId id="2147483712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9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7" r:id="rId2"/>
    <p:sldLayoutId id="2147483718" r:id="rId3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9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6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3" r:id="rId2"/>
    <p:sldLayoutId id="2147483734" r:id="rId3"/>
    <p:sldLayoutId id="2147483735" r:id="rId4"/>
    <p:sldLayoutId id="2147483732" r:id="rId5"/>
    <p:sldLayoutId id="2147483727" r:id="rId6"/>
    <p:sldLayoutId id="2147483739" r:id="rId7"/>
    <p:sldLayoutId id="2147483728" r:id="rId8"/>
    <p:sldLayoutId id="2147483731" r:id="rId9"/>
    <p:sldLayoutId id="2147483729" r:id="rId10"/>
    <p:sldLayoutId id="2147483730" r:id="rId11"/>
    <p:sldLayoutId id="2147483736" r:id="rId12"/>
    <p:sldLayoutId id="2147483737" r:id="rId13"/>
    <p:sldLayoutId id="2147483738" r:id="rId14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 New Roman"/>
                <a:cs typeface="Times New Roman"/>
              </a:defRPr>
            </a:lvl1pPr>
          </a:lstStyle>
          <a:p>
            <a:r>
              <a:rPr lang="en-AU"/>
              <a:t>Click to add 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92300" y="1803398"/>
            <a:ext cx="6673850" cy="276225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1000" b="0" i="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Click to edit Master text styles</a:t>
            </a:r>
          </a:p>
          <a:p>
            <a:pPr marL="628650" lvl="1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Second level</a:t>
            </a:r>
          </a:p>
          <a:p>
            <a:pPr marL="1085850" lvl="2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Third level</a:t>
            </a:r>
          </a:p>
          <a:p>
            <a:pPr marL="1543050" lvl="3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Fourth level</a:t>
            </a:r>
          </a:p>
          <a:p>
            <a:pPr marL="2000250" lvl="4" indent="-171450">
              <a:buClr>
                <a:schemeClr val="tx2"/>
              </a:buClr>
              <a:buFont typeface="System Font Regular"/>
              <a:buChar char="-"/>
            </a:pPr>
            <a:r>
              <a:rPr lang="en-GB" sz="1000">
                <a:solidFill>
                  <a:schemeClr val="tx2"/>
                </a:solidFill>
                <a:latin typeface="+mn-lt"/>
              </a:rPr>
              <a:t>Fifth level</a:t>
            </a:r>
            <a:endParaRPr lang="en-US" sz="1000">
              <a:solidFill>
                <a:schemeClr val="tx2"/>
              </a:solidFill>
              <a:latin typeface="+mn-lt"/>
            </a:endParaRPr>
          </a:p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A642DA0-8A3F-F1D1-A500-3E3B635F525E}"/>
              </a:ext>
            </a:extLst>
          </p:cNvPr>
          <p:cNvSpPr/>
          <p:nvPr userDrawn="1"/>
        </p:nvSpPr>
        <p:spPr>
          <a:xfrm>
            <a:off x="571500" y="576262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914400" y="0"/>
                </a:moveTo>
                <a:lnTo>
                  <a:pt x="0" y="0"/>
                </a:lnTo>
              </a:path>
            </a:pathLst>
          </a:custGeom>
          <a:ln w="952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C0811DA-1436-1C90-68E8-D6A920491400}"/>
              </a:ext>
            </a:extLst>
          </p:cNvPr>
          <p:cNvSpPr txBox="1"/>
          <p:nvPr userDrawn="1"/>
        </p:nvSpPr>
        <p:spPr>
          <a:xfrm>
            <a:off x="568325" y="4725644"/>
            <a:ext cx="1717675" cy="10451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AU" sz="650">
                <a:solidFill>
                  <a:srgbClr val="3C3C3B"/>
                </a:solidFill>
                <a:latin typeface="Arial"/>
                <a:cs typeface="Arial"/>
              </a:rPr>
              <a:t>The University of Sydney Vietnam Institute</a:t>
            </a:r>
            <a:endParaRPr lang="en-AU" sz="65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0" r:id="rId2"/>
    <p:sldLayoutId id="2147483681" r:id="rId3"/>
    <p:sldLayoutId id="2147483662" r:id="rId4"/>
    <p:sldLayoutId id="2147483668" r:id="rId5"/>
    <p:sldLayoutId id="2147483669" r:id="rId6"/>
    <p:sldLayoutId id="2147483667" r:id="rId7"/>
    <p:sldLayoutId id="2147483670" r:id="rId8"/>
    <p:sldLayoutId id="2147483666" r:id="rId9"/>
    <p:sldLayoutId id="2147483671" r:id="rId10"/>
    <p:sldLayoutId id="2147483663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40" r:id="rId18"/>
    <p:sldLayoutId id="2147483678" r:id="rId19"/>
    <p:sldLayoutId id="2147483679" r:id="rId20"/>
    <p:sldLayoutId id="2147483665" r:id="rId21"/>
    <p:sldLayoutId id="2147483704" r:id="rId22"/>
  </p:sldLayoutIdLst>
  <p:txStyles>
    <p:titleStyle>
      <a:lvl1pPr>
        <a:defRPr>
          <a:solidFill>
            <a:schemeClr val="accent1"/>
          </a:solidFill>
          <a:latin typeface="Times" pitchFamily="2" charset="0"/>
          <a:ea typeface="+mj-ea"/>
          <a:cs typeface="+mj-cs"/>
        </a:defRPr>
      </a:lvl1pPr>
    </p:titleStyle>
    <p:bodyStyle>
      <a:lvl1pPr marL="171450" indent="-171450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4572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9144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3716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182880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 userDrawn="1">
          <p15:clr>
            <a:srgbClr val="A4A3A4"/>
          </p15:clr>
        </p15:guide>
        <p15:guide id="6" orient="horz" pos="1131" userDrawn="1">
          <p15:clr>
            <a:srgbClr val="A4A3A4"/>
          </p15:clr>
        </p15:guide>
        <p15:guide id="8" orient="horz" pos="2876" userDrawn="1">
          <p15:clr>
            <a:srgbClr val="A4A3A4"/>
          </p15:clr>
        </p15:guide>
        <p15:guide id="9" pos="360" userDrawn="1">
          <p15:clr>
            <a:srgbClr val="A4A3A4"/>
          </p15:clr>
        </p15:guide>
        <p15:guide id="10" pos="5396" userDrawn="1">
          <p15:clr>
            <a:srgbClr val="A4A3A4"/>
          </p15:clr>
        </p15:guide>
        <p15:guide id="11" pos="118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2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jpeg"/><Relationship Id="rId11" Type="http://schemas.openxmlformats.org/officeDocument/2006/relationships/image" Target="../media/image59.jp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8A6C62-0360-66EE-22F7-3BE50712D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b" anchorCtr="0"/>
          <a:lstStyle/>
          <a:p>
            <a:r>
              <a:rPr lang="en-US">
                <a:cs typeface="Arial"/>
              </a:rPr>
              <a:t>sydneyvietnaminstitute.org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8332B-A9FD-5471-0C19-5C5B571B8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033" y="786945"/>
            <a:ext cx="6315017" cy="1997075"/>
          </a:xfrm>
        </p:spPr>
        <p:txBody>
          <a:bodyPr/>
          <a:lstStyle/>
          <a:p>
            <a:r>
              <a:rPr lang="en-GB" b="1"/>
              <a:t>Enhancing Vietnam’s NITAG Capacity and Functionality in Response to Public Health Priorities</a:t>
            </a:r>
            <a:endParaRPr lang="en-US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333D6-422E-7651-933C-816B702B89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2033" y="2562225"/>
            <a:ext cx="5533967" cy="1247775"/>
          </a:xfrm>
        </p:spPr>
        <p:txBody>
          <a:bodyPr/>
          <a:lstStyle/>
          <a:p>
            <a:pPr algn="just" rtl="0" fontAlgn="base">
              <a:lnSpc>
                <a:spcPts val="1466"/>
              </a:lnSpc>
              <a:spcAft>
                <a:spcPts val="800"/>
              </a:spcAft>
              <a:buNone/>
            </a:pPr>
            <a:r>
              <a:rPr lang="de-DE" sz="105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Mai-An T Nguyen</a:t>
            </a:r>
            <a:r>
              <a:rPr lang="de-DE" sz="1050" b="0" i="0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</a:t>
            </a:r>
            <a:r>
              <a:rPr lang="de-DE" sz="105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Thu-Anh Nguyen</a:t>
            </a:r>
            <a:r>
              <a:rPr lang="de-DE" sz="1050" b="0" i="0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</a:t>
            </a:r>
            <a:r>
              <a:rPr lang="de-DE" sz="105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Ketaki Sharma</a:t>
            </a:r>
            <a:r>
              <a:rPr lang="de-DE" sz="1050" b="0" i="0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</a:t>
            </a:r>
            <a:r>
              <a:rPr lang="de-DE" sz="105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Xuanchen Tao</a:t>
            </a:r>
            <a:r>
              <a:rPr lang="de-DE" sz="1050" b="0" i="0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</a:t>
            </a:r>
            <a:r>
              <a:rPr lang="de-DE" sz="105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Kristine Macartney</a:t>
            </a:r>
            <a:r>
              <a:rPr lang="de-DE" sz="1050" b="0" i="0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</a:t>
            </a:r>
            <a:r>
              <a:rPr lang="de-DE" sz="105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algn="just" rtl="0" fontAlgn="base">
              <a:lnSpc>
                <a:spcPts val="1390"/>
              </a:lnSpc>
              <a:spcAft>
                <a:spcPts val="800"/>
              </a:spcAft>
              <a:buNone/>
            </a:pPr>
            <a:r>
              <a:rPr lang="de-DE" sz="1050" b="0" i="1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</a:t>
            </a:r>
            <a:r>
              <a:rPr lang="de-DE" sz="105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University of Sydney Vietnam Institute </a:t>
            </a:r>
          </a:p>
          <a:p>
            <a:pPr algn="just" rtl="0" fontAlgn="base">
              <a:lnSpc>
                <a:spcPts val="1390"/>
              </a:lnSpc>
              <a:spcAft>
                <a:spcPts val="800"/>
              </a:spcAft>
            </a:pPr>
            <a:r>
              <a:rPr lang="de-DE" sz="1050" b="0" i="1" baseline="300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 </a:t>
            </a:r>
            <a:r>
              <a:rPr lang="de-DE" sz="1050" b="0" i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National Center for Immunisation Research and Surveillance</a:t>
            </a:r>
          </a:p>
        </p:txBody>
      </p:sp>
    </p:spTree>
    <p:extLst>
      <p:ext uri="{BB962C8B-B14F-4D97-AF65-F5344CB8AC3E}">
        <p14:creationId xmlns:p14="http://schemas.microsoft.com/office/powerpoint/2010/main" val="31377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578E-DD93-786E-07B0-D1992168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60F0-AC90-CB7F-01DC-A0F13674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 dirty="0"/>
              <a:t>Expanding the Collaboration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0F3376D-B816-C0B6-837B-15A0E980B8FF}"/>
              </a:ext>
            </a:extLst>
          </p:cNvPr>
          <p:cNvGrpSpPr/>
          <p:nvPr/>
        </p:nvGrpSpPr>
        <p:grpSpPr>
          <a:xfrm>
            <a:off x="577849" y="1214102"/>
            <a:ext cx="8154975" cy="450678"/>
            <a:chOff x="4822258" y="3563226"/>
            <a:chExt cx="3956374" cy="127828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E22FFFA-8D99-6810-EDC9-965317A28AC0}"/>
                </a:ext>
              </a:extLst>
            </p:cNvPr>
            <p:cNvSpPr/>
            <p:nvPr/>
          </p:nvSpPr>
          <p:spPr>
            <a:xfrm>
              <a:off x="4822258" y="3563226"/>
              <a:ext cx="3956374" cy="12782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E0901-3E9F-EDFA-316B-FD30666CBA3E}"/>
                </a:ext>
              </a:extLst>
            </p:cNvPr>
            <p:cNvSpPr txBox="1"/>
            <p:nvPr/>
          </p:nvSpPr>
          <p:spPr>
            <a:xfrm>
              <a:off x="4992490" y="3647134"/>
              <a:ext cx="3717522" cy="1047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The twinning model evolves into </a:t>
              </a:r>
              <a:r>
                <a:rPr lang="en-US" b="1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sustained, strategic partnership</a:t>
              </a:r>
              <a:r>
                <a:rPr lang="en-US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43012C6-4AAD-CDDE-B84A-2138BE8FFE31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3C6CE-E95D-33A5-10B3-C1921E720961}"/>
              </a:ext>
            </a:extLst>
          </p:cNvPr>
          <p:cNvSpPr txBox="1"/>
          <p:nvPr/>
        </p:nvSpPr>
        <p:spPr>
          <a:xfrm>
            <a:off x="577849" y="1703677"/>
            <a:ext cx="3816220" cy="3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areas of future collaboration: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0BECB8-CC97-042A-37D6-B5DD4FE2F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55623"/>
              </p:ext>
            </p:extLst>
          </p:nvPr>
        </p:nvGraphicFramePr>
        <p:xfrm>
          <a:off x="577849" y="2070484"/>
          <a:ext cx="8154976" cy="27570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8744">
                  <a:extLst>
                    <a:ext uri="{9D8B030D-6E8A-4147-A177-3AD203B41FA5}">
                      <a16:colId xmlns:a16="http://schemas.microsoft.com/office/drawing/2014/main" val="3387198377"/>
                    </a:ext>
                  </a:extLst>
                </a:gridCol>
                <a:gridCol w="2038744">
                  <a:extLst>
                    <a:ext uri="{9D8B030D-6E8A-4147-A177-3AD203B41FA5}">
                      <a16:colId xmlns:a16="http://schemas.microsoft.com/office/drawing/2014/main" val="300176290"/>
                    </a:ext>
                  </a:extLst>
                </a:gridCol>
                <a:gridCol w="2038744">
                  <a:extLst>
                    <a:ext uri="{9D8B030D-6E8A-4147-A177-3AD203B41FA5}">
                      <a16:colId xmlns:a16="http://schemas.microsoft.com/office/drawing/2014/main" val="1035600586"/>
                    </a:ext>
                  </a:extLst>
                </a:gridCol>
                <a:gridCol w="2038744">
                  <a:extLst>
                    <a:ext uri="{9D8B030D-6E8A-4147-A177-3AD203B41FA5}">
                      <a16:colId xmlns:a16="http://schemas.microsoft.com/office/drawing/2014/main" val="1221704412"/>
                    </a:ext>
                  </a:extLst>
                </a:gridCol>
              </a:tblGrid>
              <a:tr h="624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Joint Research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Co-designed Training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Regional Exchange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Data-driven Collaboration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5492666"/>
                  </a:ext>
                </a:extLst>
              </a:tr>
              <a:tr h="213213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Vaccine performance &amp; safety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Service delivery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Communication strategies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Focused on early-career public health professional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Among NITAGs across Asia-Pacific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With the National Institute of Hygiene and Epidemiology &amp; the National Children’s Hospital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Utilizing rich preventive and clinical datasets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Aptos" panose="020B0004020202020204" pitchFamily="34" charset="0"/>
                        </a:rPr>
                        <a:t>Exploring vaccine impact, system efficiency and access equity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42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33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FBCD2-8A0E-FA56-65B8-C688AA12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A3F2E45-9905-3EFF-26BF-609854957AAF}"/>
              </a:ext>
            </a:extLst>
          </p:cNvPr>
          <p:cNvCxnSpPr/>
          <p:nvPr/>
        </p:nvCxnSpPr>
        <p:spPr>
          <a:xfrm>
            <a:off x="2181224" y="2711451"/>
            <a:ext cx="91321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1556998-6ACF-FE1A-C5A5-506766891BF2}"/>
              </a:ext>
            </a:extLst>
          </p:cNvPr>
          <p:cNvCxnSpPr/>
          <p:nvPr/>
        </p:nvCxnSpPr>
        <p:spPr>
          <a:xfrm>
            <a:off x="2864643" y="3787427"/>
            <a:ext cx="913211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C0430BC-138F-1DBF-F1B1-868360183CD7}"/>
              </a:ext>
            </a:extLst>
          </p:cNvPr>
          <p:cNvCxnSpPr/>
          <p:nvPr/>
        </p:nvCxnSpPr>
        <p:spPr>
          <a:xfrm>
            <a:off x="6049564" y="3088083"/>
            <a:ext cx="913211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F2F4E2-1B2F-7FC9-653E-ED3D0DAD7745}"/>
              </a:ext>
            </a:extLst>
          </p:cNvPr>
          <p:cNvCxnSpPr/>
          <p:nvPr/>
        </p:nvCxnSpPr>
        <p:spPr>
          <a:xfrm>
            <a:off x="5382814" y="2041121"/>
            <a:ext cx="9132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0FF2874-EC2D-A1ED-817B-E9C47AAE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/>
              <a:t>Conclusion: A Model for Replication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BE3FD0-87CF-275D-E37C-70F23AD90553}"/>
              </a:ext>
            </a:extLst>
          </p:cNvPr>
          <p:cNvGrpSpPr/>
          <p:nvPr/>
        </p:nvGrpSpPr>
        <p:grpSpPr>
          <a:xfrm>
            <a:off x="3094435" y="1377952"/>
            <a:ext cx="2955129" cy="3028950"/>
            <a:chOff x="2933702" y="1238250"/>
            <a:chExt cx="2955129" cy="3028950"/>
          </a:xfrm>
        </p:grpSpPr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928D012A-1FB8-DCC4-6E6A-BF30AA3B0028}"/>
                </a:ext>
              </a:extLst>
            </p:cNvPr>
            <p:cNvSpPr/>
            <p:nvPr/>
          </p:nvSpPr>
          <p:spPr>
            <a:xfrm>
              <a:off x="3921919" y="1238250"/>
              <a:ext cx="1300162" cy="1333500"/>
            </a:xfrm>
            <a:prstGeom prst="blockArc">
              <a:avLst>
                <a:gd name="adj1" fmla="val 10800000"/>
                <a:gd name="adj2" fmla="val 5410249"/>
                <a:gd name="adj3" fmla="val 9588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2FBEC6A1-EBE8-4C17-3A50-EA9D60A22550}"/>
                </a:ext>
              </a:extLst>
            </p:cNvPr>
            <p:cNvSpPr/>
            <p:nvPr/>
          </p:nvSpPr>
          <p:spPr>
            <a:xfrm rot="10800000">
              <a:off x="3617122" y="2933700"/>
              <a:ext cx="1300162" cy="1333500"/>
            </a:xfrm>
            <a:prstGeom prst="blockArc">
              <a:avLst>
                <a:gd name="adj1" fmla="val 10800000"/>
                <a:gd name="adj2" fmla="val 5410249"/>
                <a:gd name="adj3" fmla="val 9588"/>
              </a:avLst>
            </a:prstGeom>
            <a:solidFill>
              <a:srgbClr val="8F9EC9"/>
            </a:solidFill>
            <a:ln>
              <a:solidFill>
                <a:srgbClr val="8F9E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Block Arc 39">
              <a:extLst>
                <a:ext uri="{FF2B5EF4-FFF2-40B4-BE49-F238E27FC236}">
                  <a16:creationId xmlns:a16="http://schemas.microsoft.com/office/drawing/2014/main" id="{93C156DB-6735-AAB2-DCE2-105C5BB8A8C7}"/>
                </a:ext>
              </a:extLst>
            </p:cNvPr>
            <p:cNvSpPr/>
            <p:nvPr/>
          </p:nvSpPr>
          <p:spPr>
            <a:xfrm rot="5400000">
              <a:off x="4572000" y="2266950"/>
              <a:ext cx="1300162" cy="1333500"/>
            </a:xfrm>
            <a:prstGeom prst="blockArc">
              <a:avLst>
                <a:gd name="adj1" fmla="val 10800000"/>
                <a:gd name="adj2" fmla="val 5410249"/>
                <a:gd name="adj3" fmla="val 9588"/>
              </a:avLst>
            </a:prstGeom>
            <a:solidFill>
              <a:srgbClr val="DAA8A2"/>
            </a:solidFill>
            <a:ln>
              <a:solidFill>
                <a:srgbClr val="DAA8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A8A2"/>
                </a:solidFill>
              </a:endParaRPr>
            </a:p>
          </p:txBody>
        </p:sp>
        <p:sp>
          <p:nvSpPr>
            <p:cNvPr id="41" name="Block Arc 40">
              <a:extLst>
                <a:ext uri="{FF2B5EF4-FFF2-40B4-BE49-F238E27FC236}">
                  <a16:creationId xmlns:a16="http://schemas.microsoft.com/office/drawing/2014/main" id="{642B196A-2169-72CA-E6FA-322D44EA7989}"/>
                </a:ext>
              </a:extLst>
            </p:cNvPr>
            <p:cNvSpPr/>
            <p:nvPr/>
          </p:nvSpPr>
          <p:spPr>
            <a:xfrm rot="16200000">
              <a:off x="2950371" y="1905000"/>
              <a:ext cx="1300162" cy="1333500"/>
            </a:xfrm>
            <a:prstGeom prst="blockArc">
              <a:avLst>
                <a:gd name="adj1" fmla="val 10800000"/>
                <a:gd name="adj2" fmla="val 5410249"/>
                <a:gd name="adj3" fmla="val 9588"/>
              </a:avLst>
            </a:prstGeom>
            <a:solidFill>
              <a:srgbClr val="1A345E"/>
            </a:solidFill>
            <a:ln>
              <a:solidFill>
                <a:srgbClr val="1A34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4" name="Graphic 43" descr="Alarm clock with solid fill">
            <a:extLst>
              <a:ext uri="{FF2B5EF4-FFF2-40B4-BE49-F238E27FC236}">
                <a16:creationId xmlns:a16="http://schemas.microsoft.com/office/drawing/2014/main" id="{CBFF6D9D-C72B-3818-245A-595EDFEC6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0778" y="1695835"/>
            <a:ext cx="690572" cy="690572"/>
          </a:xfrm>
          <a:prstGeom prst="rect">
            <a:avLst/>
          </a:prstGeom>
        </p:spPr>
      </p:pic>
      <p:pic>
        <p:nvPicPr>
          <p:cNvPr id="46" name="Graphic 45" descr="Single gear with solid fill">
            <a:extLst>
              <a:ext uri="{FF2B5EF4-FFF2-40B4-BE49-F238E27FC236}">
                <a16:creationId xmlns:a16="http://schemas.microsoft.com/office/drawing/2014/main" id="{1087A658-2BA1-316F-C550-7BCDC8047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7528" y="2757882"/>
            <a:ext cx="690572" cy="690572"/>
          </a:xfrm>
          <a:prstGeom prst="rect">
            <a:avLst/>
          </a:prstGeom>
        </p:spPr>
      </p:pic>
      <p:pic>
        <p:nvPicPr>
          <p:cNvPr id="48" name="Graphic 47" descr="Users with solid fill">
            <a:extLst>
              <a:ext uri="{FF2B5EF4-FFF2-40B4-BE49-F238E27FC236}">
                <a16:creationId xmlns:a16="http://schemas.microsoft.com/office/drawing/2014/main" id="{33B39612-B483-0C9B-4FB3-B5239F24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5899" y="2366165"/>
            <a:ext cx="690572" cy="690572"/>
          </a:xfrm>
          <a:prstGeom prst="rect">
            <a:avLst/>
          </a:prstGeom>
        </p:spPr>
      </p:pic>
      <p:pic>
        <p:nvPicPr>
          <p:cNvPr id="50" name="Graphic 49" descr="Handshake with solid fill">
            <a:extLst>
              <a:ext uri="{FF2B5EF4-FFF2-40B4-BE49-F238E27FC236}">
                <a16:creationId xmlns:a16="http://schemas.microsoft.com/office/drawing/2014/main" id="{3331C7B5-4FC3-0EF6-F197-E830D935B1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82652" y="3450840"/>
            <a:ext cx="690572" cy="690572"/>
          </a:xfrm>
          <a:prstGeom prst="rect">
            <a:avLst/>
          </a:prstGeom>
        </p:spPr>
      </p:pic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FD73A57A-28A8-CDA4-BB8F-9B82AC374FDD}"/>
              </a:ext>
            </a:extLst>
          </p:cNvPr>
          <p:cNvSpPr txBox="1">
            <a:spLocks/>
          </p:cNvSpPr>
          <p:nvPr/>
        </p:nvSpPr>
        <p:spPr>
          <a:xfrm>
            <a:off x="6296025" y="1830289"/>
            <a:ext cx="1641476" cy="42166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Right Timing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6F9BF33F-BA34-36B9-D70D-A42B6F9E8FD7}"/>
              </a:ext>
            </a:extLst>
          </p:cNvPr>
          <p:cNvSpPr txBox="1">
            <a:spLocks/>
          </p:cNvSpPr>
          <p:nvPr/>
        </p:nvSpPr>
        <p:spPr>
          <a:xfrm>
            <a:off x="6962774" y="2871305"/>
            <a:ext cx="1960245" cy="42166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Right Approach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656FE2AA-01AD-9E5A-15D0-C5266208C53F}"/>
              </a:ext>
            </a:extLst>
          </p:cNvPr>
          <p:cNvSpPr txBox="1">
            <a:spLocks/>
          </p:cNvSpPr>
          <p:nvPr/>
        </p:nvSpPr>
        <p:spPr>
          <a:xfrm>
            <a:off x="279400" y="2432049"/>
            <a:ext cx="1901824" cy="42166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Right Community Service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41A24B45-26F3-1859-F12E-404A88381C3E}"/>
              </a:ext>
            </a:extLst>
          </p:cNvPr>
          <p:cNvSpPr txBox="1">
            <a:spLocks/>
          </p:cNvSpPr>
          <p:nvPr/>
        </p:nvSpPr>
        <p:spPr>
          <a:xfrm>
            <a:off x="1270000" y="3585294"/>
            <a:ext cx="1594643" cy="42166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Right Partners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BAF4AC-0BD2-58D5-6C6B-828F96E0CA50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</p:spTree>
    <p:extLst>
      <p:ext uri="{BB962C8B-B14F-4D97-AF65-F5344CB8AC3E}">
        <p14:creationId xmlns:p14="http://schemas.microsoft.com/office/powerpoint/2010/main" val="156952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18743DB-598C-F224-DD22-2C5138F064C4}"/>
              </a:ext>
            </a:extLst>
          </p:cNvPr>
          <p:cNvSpPr/>
          <p:nvPr/>
        </p:nvSpPr>
        <p:spPr>
          <a:xfrm>
            <a:off x="2642617" y="0"/>
            <a:ext cx="6501384" cy="514350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870DB-E155-5FF8-CFC4-8E38B10E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6" y="550205"/>
            <a:ext cx="2851453" cy="4708981"/>
          </a:xfrm>
        </p:spPr>
        <p:txBody>
          <a:bodyPr/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Our team</a:t>
            </a:r>
            <a:br>
              <a:rPr lang="en-US" sz="3200" dirty="0"/>
            </a:br>
            <a:r>
              <a:rPr lang="en-GB" sz="2000" b="1" dirty="0">
                <a:solidFill>
                  <a:srgbClr val="FF0000"/>
                </a:solidFill>
              </a:rPr>
              <a:t>THANK YOU FOR LISTENING!</a:t>
            </a:r>
            <a:br>
              <a:rPr lang="en-GB" sz="2000" b="1" dirty="0">
                <a:solidFill>
                  <a:srgbClr val="FF0000"/>
                </a:solidFill>
              </a:rPr>
            </a:br>
            <a:br>
              <a:rPr lang="en-GB" sz="2000" b="1" dirty="0">
                <a:solidFill>
                  <a:srgbClr val="FF0000"/>
                </a:solidFill>
              </a:rPr>
            </a:br>
            <a:br>
              <a:rPr lang="en-GB" sz="2000" b="1" dirty="0">
                <a:solidFill>
                  <a:srgbClr val="FF0000"/>
                </a:solidFill>
              </a:rPr>
            </a:br>
            <a:br>
              <a:rPr lang="en-GB" sz="2000" b="1" dirty="0">
                <a:solidFill>
                  <a:srgbClr val="FF0000"/>
                </a:solidFill>
              </a:rPr>
            </a:br>
            <a:br>
              <a:rPr lang="en-GB" sz="2000" b="1" dirty="0">
                <a:solidFill>
                  <a:srgbClr val="FF0000"/>
                </a:solidFill>
              </a:rPr>
            </a:br>
            <a:br>
              <a:rPr lang="en-GB" sz="2000" b="1" dirty="0">
                <a:solidFill>
                  <a:srgbClr val="FF0000"/>
                </a:solidFill>
              </a:rPr>
            </a:br>
            <a:br>
              <a:rPr lang="en-GB" sz="2000" b="1" dirty="0">
                <a:solidFill>
                  <a:srgbClr val="FF0000"/>
                </a:solidFill>
              </a:rPr>
            </a:br>
            <a:r>
              <a:rPr lang="en-AU" sz="1000" b="1" dirty="0">
                <a:latin typeface="Arial"/>
                <a:cs typeface="Arial"/>
              </a:rPr>
              <a:t>Dr. Nguyen Thi Mai An</a:t>
            </a:r>
            <a:br>
              <a:rPr lang="en-AU" sz="1000" dirty="0">
                <a:latin typeface="Arial"/>
                <a:cs typeface="Arial"/>
              </a:rPr>
            </a:br>
            <a:r>
              <a:rPr lang="en-AU" sz="1000" dirty="0">
                <a:latin typeface="Arial"/>
                <a:cs typeface="Arial"/>
              </a:rPr>
              <a:t>Project Manager</a:t>
            </a:r>
            <a:br>
              <a:rPr lang="en-AU" sz="1000" dirty="0">
                <a:latin typeface="Arial"/>
                <a:cs typeface="Arial"/>
              </a:rPr>
            </a:br>
            <a:r>
              <a:rPr lang="en-AU" sz="1000" dirty="0">
                <a:latin typeface="Arial"/>
                <a:cs typeface="Arial"/>
              </a:rPr>
              <a:t>E: Nguyen.t.maian@sydneyvietnaminstitute.org</a:t>
            </a:r>
            <a:br>
              <a:rPr lang="en-AU" sz="1000" dirty="0">
                <a:latin typeface="Arial"/>
                <a:cs typeface="Arial"/>
              </a:rPr>
            </a:br>
            <a:br>
              <a:rPr lang="en-AU" sz="1000" dirty="0">
                <a:latin typeface="Arial"/>
                <a:cs typeface="Arial"/>
              </a:rPr>
            </a:br>
            <a:r>
              <a:rPr lang="en-AU" sz="1000" b="1" spc="-10" dirty="0">
                <a:latin typeface="Arial"/>
                <a:cs typeface="Arial"/>
              </a:rPr>
              <a:t>sydneyvietnaminstitute.org</a:t>
            </a:r>
            <a:br>
              <a:rPr lang="en-AU" sz="1100" b="1" spc="-10" dirty="0">
                <a:latin typeface="Arial"/>
                <a:cs typeface="Arial"/>
              </a:rPr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F6604-30AD-90F4-95A7-F9F522253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b="23696"/>
          <a:stretch/>
        </p:blipFill>
        <p:spPr bwMode="auto">
          <a:xfrm>
            <a:off x="4626023" y="953744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DA398-8C86-99A1-7728-061A4FA13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5" t="-4967" r="57872" b="-4967"/>
          <a:stretch/>
        </p:blipFill>
        <p:spPr bwMode="auto">
          <a:xfrm>
            <a:off x="3118856" y="953744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36F1D-25B4-8E87-C54A-1571DEA7C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" b="23760"/>
          <a:stretch/>
        </p:blipFill>
        <p:spPr bwMode="auto">
          <a:xfrm>
            <a:off x="4608686" y="2310337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54F9D6-737D-A45D-00FD-A27EEBD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/>
        </p:blipFill>
        <p:spPr bwMode="auto">
          <a:xfrm>
            <a:off x="7553689" y="953744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C1EFA7-4295-A59A-127E-E902F1146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/>
        </p:blipFill>
        <p:spPr bwMode="auto">
          <a:xfrm>
            <a:off x="7059260" y="3499057"/>
            <a:ext cx="1188720" cy="1188720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A1959E-5451-366F-77DF-35E0EC25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3239" y="2310337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80A48-D787-05C3-6968-FE6D1A7CD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2902"/>
          <a:stretch/>
        </p:blipFill>
        <p:spPr bwMode="auto">
          <a:xfrm>
            <a:off x="6102995" y="953744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E8450E-EBED-6077-69B0-1D26C4C1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34549" y="2310337"/>
            <a:ext cx="1188720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D3E74-6C77-FD63-7FF5-74C87A74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610" y="3499057"/>
            <a:ext cx="1188719" cy="1188719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B864B0-E7C9-9320-F618-56D10C013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960" y="3499057"/>
            <a:ext cx="1188720" cy="1188720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ational Centre for Immunisation Research and Surveillance (NCIRS) |  healthdirect">
            <a:extLst>
              <a:ext uri="{FF2B5EF4-FFF2-40B4-BE49-F238E27FC236}">
                <a16:creationId xmlns:a16="http://schemas.microsoft.com/office/drawing/2014/main" id="{BB34F10F-353B-FFB4-DD39-49A2D45F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6" y="103194"/>
            <a:ext cx="1581951" cy="4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8D9449A-BBE5-ABDB-3104-0062C38C30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57" y="142825"/>
            <a:ext cx="1581952" cy="364594"/>
          </a:xfrm>
          <a:prstGeom prst="rect">
            <a:avLst/>
          </a:prstGeom>
        </p:spPr>
      </p:pic>
      <p:pic>
        <p:nvPicPr>
          <p:cNvPr id="8" name="Graphic 7" descr="Users with solid fill">
            <a:extLst>
              <a:ext uri="{FF2B5EF4-FFF2-40B4-BE49-F238E27FC236}">
                <a16:creationId xmlns:a16="http://schemas.microsoft.com/office/drawing/2014/main" id="{5AE01B16-6F3B-940A-F04B-2A2AEB0F66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05153" y="573552"/>
            <a:ext cx="506264" cy="50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BD08E7-0AA5-3398-01D4-4C7C585D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8855" y="2310337"/>
            <a:ext cx="1123998" cy="1264136"/>
          </a:xfrm>
          <a:custGeom>
            <a:avLst/>
            <a:gdLst>
              <a:gd name="connsiteX0" fmla="*/ 875995 w 1751989"/>
              <a:gd name="connsiteY0" fmla="*/ 0 h 1751988"/>
              <a:gd name="connsiteX1" fmla="*/ 1179330 w 1751989"/>
              <a:gd name="connsiteY1" fmla="*/ 125645 h 1751988"/>
              <a:gd name="connsiteX2" fmla="*/ 1626344 w 1751989"/>
              <a:gd name="connsiteY2" fmla="*/ 572659 h 1751988"/>
              <a:gd name="connsiteX3" fmla="*/ 1626344 w 1751989"/>
              <a:gd name="connsiteY3" fmla="*/ 1179329 h 1751988"/>
              <a:gd name="connsiteX4" fmla="*/ 1179330 w 1751989"/>
              <a:gd name="connsiteY4" fmla="*/ 1626343 h 1751988"/>
              <a:gd name="connsiteX5" fmla="*/ 572660 w 1751989"/>
              <a:gd name="connsiteY5" fmla="*/ 1626343 h 1751988"/>
              <a:gd name="connsiteX6" fmla="*/ 125646 w 1751989"/>
              <a:gd name="connsiteY6" fmla="*/ 1179329 h 1751988"/>
              <a:gd name="connsiteX7" fmla="*/ 125646 w 1751989"/>
              <a:gd name="connsiteY7" fmla="*/ 572659 h 1751988"/>
              <a:gd name="connsiteX8" fmla="*/ 572660 w 1751989"/>
              <a:gd name="connsiteY8" fmla="*/ 125645 h 1751988"/>
              <a:gd name="connsiteX9" fmla="*/ 875995 w 1751989"/>
              <a:gd name="connsiteY9" fmla="*/ 0 h 175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1989" h="1751988">
                <a:moveTo>
                  <a:pt x="875995" y="0"/>
                </a:moveTo>
                <a:cubicBezTo>
                  <a:pt x="985781" y="0"/>
                  <a:pt x="1095566" y="41881"/>
                  <a:pt x="1179330" y="125645"/>
                </a:cubicBezTo>
                <a:lnTo>
                  <a:pt x="1626344" y="572659"/>
                </a:lnTo>
                <a:cubicBezTo>
                  <a:pt x="1793871" y="740186"/>
                  <a:pt x="1793871" y="1011802"/>
                  <a:pt x="1626344" y="1179329"/>
                </a:cubicBezTo>
                <a:lnTo>
                  <a:pt x="1179330" y="1626343"/>
                </a:lnTo>
                <a:cubicBezTo>
                  <a:pt x="1011803" y="1793870"/>
                  <a:pt x="740187" y="1793870"/>
                  <a:pt x="572660" y="1626343"/>
                </a:cubicBezTo>
                <a:lnTo>
                  <a:pt x="125646" y="1179329"/>
                </a:lnTo>
                <a:cubicBezTo>
                  <a:pt x="-41881" y="1011802"/>
                  <a:pt x="-41881" y="740186"/>
                  <a:pt x="125646" y="572659"/>
                </a:cubicBezTo>
                <a:lnTo>
                  <a:pt x="572660" y="125645"/>
                </a:lnTo>
                <a:cubicBezTo>
                  <a:pt x="656424" y="41881"/>
                  <a:pt x="766210" y="0"/>
                  <a:pt x="875995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98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FB56C-7EB8-3637-E695-EBE882221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A480-25D5-780B-FB10-C9E36BE0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/>
              <a:t>System Context &amp; Defining Moment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B1E35E-F020-FA9C-8298-0431FB104A88}"/>
              </a:ext>
            </a:extLst>
          </p:cNvPr>
          <p:cNvGrpSpPr/>
          <p:nvPr/>
        </p:nvGrpSpPr>
        <p:grpSpPr>
          <a:xfrm>
            <a:off x="577850" y="3696640"/>
            <a:ext cx="8064502" cy="962409"/>
            <a:chOff x="577848" y="3611483"/>
            <a:chExt cx="8064502" cy="96240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35281C7-BEEF-5862-F155-8EB4A2E4140E}"/>
                </a:ext>
              </a:extLst>
            </p:cNvPr>
            <p:cNvSpPr/>
            <p:nvPr/>
          </p:nvSpPr>
          <p:spPr>
            <a:xfrm>
              <a:off x="577848" y="3611483"/>
              <a:ext cx="8064502" cy="9559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C6B2DA-F72F-B3C2-DA1D-063EFB2794D6}"/>
                </a:ext>
              </a:extLst>
            </p:cNvPr>
            <p:cNvSpPr txBox="1"/>
            <p:nvPr/>
          </p:nvSpPr>
          <p:spPr>
            <a:xfrm>
              <a:off x="726944" y="3619785"/>
              <a:ext cx="78353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buNone/>
              </a:pPr>
              <a:r>
                <a:rPr lang="en-US" sz="1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In such a multi-tiered and complex system, NITAG's recommendations can impact Vietnam’s population </a:t>
              </a:r>
              <a:r>
                <a:rPr lang="en-US" sz="14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of nearly 100 </a:t>
              </a:r>
              <a:r>
                <a:rPr lang="en-US" sz="1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millions. </a:t>
              </a:r>
            </a:p>
            <a:p>
              <a:pPr lvl="1" algn="just">
                <a:buNone/>
              </a:pPr>
              <a:r>
                <a:rPr lang="en-US" sz="14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However</a:t>
              </a:r>
              <a:r>
                <a:rPr lang="en-US" sz="1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, by 2023, as the Ministry of Health (MOH) was preparing to introduce </a:t>
              </a:r>
              <a:r>
                <a:rPr lang="en-US" sz="14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new vaccines </a:t>
              </a:r>
              <a:r>
                <a:rPr lang="en-US" sz="1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such as HPV and Pneumococcal, NITAG’s capacity was facing </a:t>
              </a:r>
              <a:r>
                <a:rPr lang="en-US" sz="1400" b="1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significant challenges</a:t>
              </a:r>
              <a:r>
                <a:rPr lang="en-US" sz="14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endParaRPr lang="en-US" sz="11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1F53B7-2C5B-9B88-462E-072E2535DD7E}"/>
              </a:ext>
            </a:extLst>
          </p:cNvPr>
          <p:cNvGrpSpPr/>
          <p:nvPr/>
        </p:nvGrpSpPr>
        <p:grpSpPr>
          <a:xfrm>
            <a:off x="730756" y="1659648"/>
            <a:ext cx="7831581" cy="1824203"/>
            <a:chOff x="444701" y="1795297"/>
            <a:chExt cx="8258610" cy="19471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33CAAB-A60A-563E-6F1D-210B3ABC1679}"/>
                </a:ext>
              </a:extLst>
            </p:cNvPr>
            <p:cNvGrpSpPr/>
            <p:nvPr/>
          </p:nvGrpSpPr>
          <p:grpSpPr>
            <a:xfrm>
              <a:off x="444701" y="1819175"/>
              <a:ext cx="2785469" cy="1923229"/>
              <a:chOff x="91889" y="1819175"/>
              <a:chExt cx="2822417" cy="1923229"/>
            </a:xfrm>
          </p:grpSpPr>
          <p:sp>
            <p:nvSpPr>
              <p:cNvPr id="4" name="Text Placeholder 1">
                <a:extLst>
                  <a:ext uri="{FF2B5EF4-FFF2-40B4-BE49-F238E27FC236}">
                    <a16:creationId xmlns:a16="http://schemas.microsoft.com/office/drawing/2014/main" id="{E444B310-617D-C435-9633-5650555317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1458" y="1819175"/>
                <a:ext cx="963281" cy="1072030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5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4</a:t>
                </a:r>
                <a:endParaRPr lang="en-US" sz="5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3504729C-BB50-3531-2522-04298BA91D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889" y="2813912"/>
                <a:ext cx="2822417" cy="928492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Regional EPI centers </a:t>
                </a:r>
              </a:p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(Ha Noi, Ho Chi Minh City, Central Highlands, Nha Trang)</a:t>
                </a:r>
                <a:endParaRPr lang="en-US" sz="11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E1106C4-D7D4-4D9F-111B-2771D01F3257}"/>
                </a:ext>
              </a:extLst>
            </p:cNvPr>
            <p:cNvGrpSpPr/>
            <p:nvPr/>
          </p:nvGrpSpPr>
          <p:grpSpPr>
            <a:xfrm>
              <a:off x="3232321" y="1819175"/>
              <a:ext cx="2679357" cy="1923229"/>
              <a:chOff x="3232321" y="1819175"/>
              <a:chExt cx="2679357" cy="1923229"/>
            </a:xfrm>
          </p:grpSpPr>
          <p:sp>
            <p:nvSpPr>
              <p:cNvPr id="8" name="Text Placeholder 1">
                <a:extLst>
                  <a:ext uri="{FF2B5EF4-FFF2-40B4-BE49-F238E27FC236}">
                    <a16:creationId xmlns:a16="http://schemas.microsoft.com/office/drawing/2014/main" id="{59659684-EEEB-8000-E7CC-053F35234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1331" y="1819175"/>
                <a:ext cx="1381338" cy="1072030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5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63</a:t>
                </a:r>
                <a:endParaRPr lang="en-US" sz="5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Text Placeholder 1">
                <a:extLst>
                  <a:ext uri="{FF2B5EF4-FFF2-40B4-BE49-F238E27FC236}">
                    <a16:creationId xmlns:a16="http://schemas.microsoft.com/office/drawing/2014/main" id="{E76A242E-3F51-568F-E64E-0C7F94185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32321" y="2813912"/>
                <a:ext cx="2679357" cy="928492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Provincial EPI centers</a:t>
                </a:r>
              </a:p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kern="10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over 700 district-level units)</a:t>
                </a:r>
                <a:endParaRPr lang="en-US" sz="11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17ADBB-EF7E-B608-E254-A9C938E72442}"/>
                </a:ext>
              </a:extLst>
            </p:cNvPr>
            <p:cNvGrpSpPr/>
            <p:nvPr/>
          </p:nvGrpSpPr>
          <p:grpSpPr>
            <a:xfrm>
              <a:off x="5948938" y="1795297"/>
              <a:ext cx="2754373" cy="1923229"/>
              <a:chOff x="6223000" y="1819175"/>
              <a:chExt cx="2782308" cy="1923229"/>
            </a:xfrm>
          </p:grpSpPr>
          <p:sp>
            <p:nvSpPr>
              <p:cNvPr id="11" name="Text Placeholder 1">
                <a:extLst>
                  <a:ext uri="{FF2B5EF4-FFF2-40B4-BE49-F238E27FC236}">
                    <a16:creationId xmlns:a16="http://schemas.microsoft.com/office/drawing/2014/main" id="{D1F17DB1-4B4B-4F65-83FA-5E6284A28F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3001" y="1819175"/>
                <a:ext cx="2782307" cy="1072030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5400" b="1" kern="100" dirty="0">
                    <a:solidFill>
                      <a:schemeClr val="accent1"/>
                    </a:solidFill>
                    <a:latin typeface="Aptos" panose="020B0004020202020204" pitchFamily="34" charset="0"/>
                    <a:cs typeface="Times New Roman" panose="02020603050405020304" pitchFamily="18" charset="0"/>
                  </a:rPr>
                  <a:t>10,000+</a:t>
                </a:r>
                <a:endParaRPr lang="en-US" sz="5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Text Placeholder 1">
                <a:extLst>
                  <a:ext uri="{FF2B5EF4-FFF2-40B4-BE49-F238E27FC236}">
                    <a16:creationId xmlns:a16="http://schemas.microsoft.com/office/drawing/2014/main" id="{F2BF97F4-1EC4-3608-9143-D53DCD8DAA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3000" y="2813912"/>
                <a:ext cx="2623486" cy="928492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algn="ctr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Commune health centers </a:t>
                </a: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400" kern="100" err="1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immunisation</a:t>
                </a: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sites</a:t>
                </a:r>
                <a:endParaRPr lang="en-US" sz="1100"/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E9BEB5-B62E-1E49-B990-256328B47282}"/>
                </a:ext>
              </a:extLst>
            </p:cNvPr>
            <p:cNvCxnSpPr>
              <a:cxnSpLocks/>
            </p:cNvCxnSpPr>
            <p:nvPr/>
          </p:nvCxnSpPr>
          <p:spPr>
            <a:xfrm>
              <a:off x="3269582" y="1831148"/>
              <a:ext cx="0" cy="185608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8A2B1F-BAC9-A7AE-8D43-5066BC0EA0DC}"/>
                </a:ext>
              </a:extLst>
            </p:cNvPr>
            <p:cNvCxnSpPr>
              <a:cxnSpLocks/>
            </p:cNvCxnSpPr>
            <p:nvPr/>
          </p:nvCxnSpPr>
          <p:spPr>
            <a:xfrm>
              <a:off x="5936582" y="1828870"/>
              <a:ext cx="0" cy="185608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67997BC-50F3-899F-C691-D058198E30FD}"/>
              </a:ext>
            </a:extLst>
          </p:cNvPr>
          <p:cNvSpPr txBox="1"/>
          <p:nvPr/>
        </p:nvSpPr>
        <p:spPr>
          <a:xfrm>
            <a:off x="577850" y="1226903"/>
            <a:ext cx="7988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None/>
            </a:pPr>
            <a:r>
              <a:rPr lang="en-US" sz="1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Vietnam’s immunization system is vast covering the entire country with:</a:t>
            </a:r>
          </a:p>
        </p:txBody>
      </p:sp>
    </p:spTree>
    <p:extLst>
      <p:ext uri="{BB962C8B-B14F-4D97-AF65-F5344CB8AC3E}">
        <p14:creationId xmlns:p14="http://schemas.microsoft.com/office/powerpoint/2010/main" val="898572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9EDDD-B14B-F844-FF16-6A3741AA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6964D7-1BD5-8AF9-1AE1-5E69C3F6BFA0}"/>
              </a:ext>
            </a:extLst>
          </p:cNvPr>
          <p:cNvSpPr/>
          <p:nvPr/>
        </p:nvSpPr>
        <p:spPr>
          <a:xfrm>
            <a:off x="501650" y="3577522"/>
            <a:ext cx="8140700" cy="98993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1085E-C199-883B-8C7A-F2EBCA9B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 dirty="0"/>
              <a:t>Identifying the Gaps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7A0B3A2-50DB-0801-3279-43816E075F07}"/>
              </a:ext>
            </a:extLst>
          </p:cNvPr>
          <p:cNvSpPr txBox="1">
            <a:spLocks/>
          </p:cNvSpPr>
          <p:nvPr/>
        </p:nvSpPr>
        <p:spPr>
          <a:xfrm>
            <a:off x="501650" y="1234209"/>
            <a:ext cx="3903839" cy="60153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n-US" sz="1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NMAT Assessment Results: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16FE34-4469-3238-78D6-A8917754BF26}"/>
              </a:ext>
            </a:extLst>
          </p:cNvPr>
          <p:cNvGrpSpPr/>
          <p:nvPr/>
        </p:nvGrpSpPr>
        <p:grpSpPr>
          <a:xfrm>
            <a:off x="331541" y="1693038"/>
            <a:ext cx="4526716" cy="1580843"/>
            <a:chOff x="0" y="1693038"/>
            <a:chExt cx="4526716" cy="158084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7784AD3-9FB0-020C-98EA-782E8642BAFA}"/>
                </a:ext>
              </a:extLst>
            </p:cNvPr>
            <p:cNvGrpSpPr/>
            <p:nvPr/>
          </p:nvGrpSpPr>
          <p:grpSpPr>
            <a:xfrm>
              <a:off x="247176" y="1693038"/>
              <a:ext cx="4279540" cy="676173"/>
              <a:chOff x="202292" y="2310783"/>
              <a:chExt cx="4842591" cy="676173"/>
            </a:xfrm>
          </p:grpSpPr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82147178-27DA-6CB3-B3C5-336175A7B7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2292" y="2310783"/>
                <a:ext cx="2641397" cy="601529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100"/>
                  </a:spcBef>
                  <a:buFont typeface="Arial" panose="020B0604020202020204" pitchFamily="34" charset="0"/>
                  <a:buNone/>
                </a:pP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NITAG </a:t>
                </a:r>
              </a:p>
              <a:p>
                <a:pPr marL="0" indent="0" algn="r">
                  <a:spcBef>
                    <a:spcPts val="100"/>
                  </a:spcBef>
                  <a:buFont typeface="Arial" panose="020B0604020202020204" pitchFamily="34" charset="0"/>
                  <a:buNone/>
                </a:pP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Maturity Criteria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4BB3DC9-4E2E-C80D-CBC7-2AB9D928C251}"/>
                  </a:ext>
                </a:extLst>
              </p:cNvPr>
              <p:cNvGrpSpPr/>
              <p:nvPr/>
            </p:nvGrpSpPr>
            <p:grpSpPr>
              <a:xfrm>
                <a:off x="2848906" y="2390165"/>
                <a:ext cx="2195977" cy="442764"/>
                <a:chOff x="3224463" y="3252522"/>
                <a:chExt cx="2195977" cy="44276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28169406-1D66-FC5F-ABF1-33623638AD2E}"/>
                    </a:ext>
                  </a:extLst>
                </p:cNvPr>
                <p:cNvGrpSpPr/>
                <p:nvPr/>
              </p:nvGrpSpPr>
              <p:grpSpPr>
                <a:xfrm>
                  <a:off x="3224463" y="3252522"/>
                  <a:ext cx="2195977" cy="442763"/>
                  <a:chOff x="3834064" y="3249923"/>
                  <a:chExt cx="2195977" cy="442763"/>
                </a:xfrm>
              </p:grpSpPr>
              <p:sp>
                <p:nvSpPr>
                  <p:cNvPr id="11" name="Flowchart: Terminator 10">
                    <a:extLst>
                      <a:ext uri="{FF2B5EF4-FFF2-40B4-BE49-F238E27FC236}">
                        <a16:creationId xmlns:a16="http://schemas.microsoft.com/office/drawing/2014/main" id="{3FE6B0F7-13DA-53A9-6BB9-0A5A0E98225A}"/>
                      </a:ext>
                    </a:extLst>
                  </p:cNvPr>
                  <p:cNvSpPr/>
                  <p:nvPr/>
                </p:nvSpPr>
                <p:spPr>
                  <a:xfrm>
                    <a:off x="4682505" y="3249923"/>
                    <a:ext cx="1347536" cy="442187"/>
                  </a:xfrm>
                  <a:prstGeom prst="flowChartTerminator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lowchart: Terminator 11">
                    <a:extLst>
                      <a:ext uri="{FF2B5EF4-FFF2-40B4-BE49-F238E27FC236}">
                        <a16:creationId xmlns:a16="http://schemas.microsoft.com/office/drawing/2014/main" id="{C91E1226-7327-C87D-AA5B-81B36B98DE86}"/>
                      </a:ext>
                    </a:extLst>
                  </p:cNvPr>
                  <p:cNvSpPr/>
                  <p:nvPr/>
                </p:nvSpPr>
                <p:spPr>
                  <a:xfrm>
                    <a:off x="3834064" y="3249924"/>
                    <a:ext cx="1347536" cy="442762"/>
                  </a:xfrm>
                  <a:prstGeom prst="flowChartTerminator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2D6E965-937A-405B-E4C7-59AD8497D325}"/>
                    </a:ext>
                  </a:extLst>
                </p:cNvPr>
                <p:cNvSpPr/>
                <p:nvPr/>
              </p:nvSpPr>
              <p:spPr>
                <a:xfrm>
                  <a:off x="3224464" y="3252524"/>
                  <a:ext cx="481263" cy="44276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8CB7EB48-CF05-5519-F941-D7111CF24A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21460" y="2385427"/>
                <a:ext cx="1220217" cy="601529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100"/>
                  </a:spcBef>
                  <a:buFont typeface="Arial" panose="020B0604020202020204" pitchFamily="34" charset="0"/>
                  <a:buNone/>
                </a:pPr>
                <a:r>
                  <a:rPr lang="en-US" sz="2400" b="1" kern="100">
                    <a:solidFill>
                      <a:schemeClr val="bg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40%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D6BFB74-1D59-4964-6EC2-22B4F6DB9D71}"/>
                </a:ext>
              </a:extLst>
            </p:cNvPr>
            <p:cNvGrpSpPr/>
            <p:nvPr/>
          </p:nvGrpSpPr>
          <p:grpSpPr>
            <a:xfrm>
              <a:off x="0" y="2520741"/>
              <a:ext cx="3787129" cy="753140"/>
              <a:chOff x="0" y="2520741"/>
              <a:chExt cx="3787129" cy="753140"/>
            </a:xfrm>
          </p:grpSpPr>
          <p:sp>
            <p:nvSpPr>
              <p:cNvPr id="6" name="Text Placeholder 1">
                <a:extLst>
                  <a:ext uri="{FF2B5EF4-FFF2-40B4-BE49-F238E27FC236}">
                    <a16:creationId xmlns:a16="http://schemas.microsoft.com/office/drawing/2014/main" id="{5C97864F-AFAE-565D-334E-8749B26216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520741"/>
                <a:ext cx="2581456" cy="753140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100"/>
                  </a:spcBef>
                  <a:buFont typeface="Arial" panose="020B0604020202020204" pitchFamily="34" charset="0"/>
                  <a:buNone/>
                </a:pP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Key functions </a:t>
                </a:r>
                <a:r>
                  <a:rPr lang="en-US" sz="1400" kern="10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(e.g. decision-making, policy integration, and stakeholder recognition)</a:t>
                </a:r>
                <a:endParaRPr lang="en-US" sz="14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8A81205B-967B-1130-41BB-F420CC0E4660}"/>
                  </a:ext>
                </a:extLst>
              </p:cNvPr>
              <p:cNvSpPr/>
              <p:nvPr/>
            </p:nvSpPr>
            <p:spPr>
              <a:xfrm>
                <a:off x="2596272" y="2675931"/>
                <a:ext cx="1190857" cy="442762"/>
              </a:xfrm>
              <a:prstGeom prst="flowChartTerminator">
                <a:avLst/>
              </a:prstGeom>
              <a:solidFill>
                <a:srgbClr val="DAA8A2"/>
              </a:solidFill>
              <a:ln>
                <a:solidFill>
                  <a:srgbClr val="DAA8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02B113-F8F6-383F-3630-D356352112F9}"/>
                  </a:ext>
                </a:extLst>
              </p:cNvPr>
              <p:cNvSpPr/>
              <p:nvPr/>
            </p:nvSpPr>
            <p:spPr>
              <a:xfrm>
                <a:off x="2596271" y="2675931"/>
                <a:ext cx="425306" cy="442762"/>
              </a:xfrm>
              <a:prstGeom prst="rect">
                <a:avLst/>
              </a:prstGeom>
              <a:solidFill>
                <a:srgbClr val="DAA8A2"/>
              </a:solidFill>
              <a:ln>
                <a:solidFill>
                  <a:srgbClr val="DAA8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50278516-917F-BCC7-1C8F-632E6224A9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2203" y="2669273"/>
                <a:ext cx="1078341" cy="601529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spcBef>
                    <a:spcPts val="100"/>
                  </a:spcBef>
                  <a:buFont typeface="Arial" panose="020B0604020202020204" pitchFamily="34" charset="0"/>
                  <a:buNone/>
                </a:pPr>
                <a:r>
                  <a:rPr lang="en-US" sz="2400" b="1" kern="100">
                    <a:solidFill>
                      <a:schemeClr val="bg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25%</a:t>
                </a:r>
              </a:p>
            </p:txBody>
          </p:sp>
        </p:grpSp>
      </p:grp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3B03786F-5976-8C6D-0D52-708BFE262B08}"/>
              </a:ext>
            </a:extLst>
          </p:cNvPr>
          <p:cNvSpPr txBox="1">
            <a:spLocks/>
          </p:cNvSpPr>
          <p:nvPr/>
        </p:nvSpPr>
        <p:spPr>
          <a:xfrm>
            <a:off x="4993251" y="1296140"/>
            <a:ext cx="3649099" cy="236063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Further internal interviews highlighted: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Lack of a functional technical secretariat.</a:t>
            </a:r>
            <a:endParaRPr lang="en-US" sz="16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operational funding.</a:t>
            </a:r>
            <a:endParaRPr lang="en-US" sz="16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6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Meetings were irregular, and data access was challenging.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CE2AC0-5CE8-F25B-E61E-2AA2C2B22BBB}"/>
              </a:ext>
            </a:extLst>
          </p:cNvPr>
          <p:cNvSpPr txBox="1"/>
          <p:nvPr/>
        </p:nvSpPr>
        <p:spPr>
          <a:xfrm>
            <a:off x="1337911" y="3801693"/>
            <a:ext cx="7132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NITAG’s experts have strong technical knowledge and an independent voice. What Vietnam needed was a </a:t>
            </a:r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</a:rPr>
              <a:t>model of timely and appropriate support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</a:p>
        </p:txBody>
      </p:sp>
      <p:pic>
        <p:nvPicPr>
          <p:cNvPr id="36" name="Graphic 35" descr="Lightbulb with solid fill">
            <a:extLst>
              <a:ext uri="{FF2B5EF4-FFF2-40B4-BE49-F238E27FC236}">
                <a16:creationId xmlns:a16="http://schemas.microsoft.com/office/drawing/2014/main" id="{AD8F28F3-4E2C-A261-3B4E-EF0E35774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848" y="3709439"/>
            <a:ext cx="760063" cy="7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1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B139-ACE0-4A7D-79D2-9D72737CC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2C7A4-AFA9-7D47-BEC0-ADA156A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 dirty="0"/>
              <a:t>A Partnership Begins: From Intent to Action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F025D62-9B88-CF2A-E08C-26FC6FD07152}"/>
              </a:ext>
            </a:extLst>
          </p:cNvPr>
          <p:cNvSpPr txBox="1">
            <a:spLocks/>
          </p:cNvSpPr>
          <p:nvPr/>
        </p:nvSpPr>
        <p:spPr>
          <a:xfrm>
            <a:off x="6297120" y="1215215"/>
            <a:ext cx="2457179" cy="149592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Aft>
                <a:spcPts val="300"/>
              </a:spcAft>
              <a:buNone/>
            </a:pPr>
            <a:r>
              <a:rPr lang="en-US" sz="10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Three in-depth workshops </a:t>
            </a: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focused on:</a:t>
            </a:r>
          </a:p>
          <a:p>
            <a:pPr>
              <a:spcAft>
                <a:spcPts val="300"/>
              </a:spcAf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Evidence-based decision-making</a:t>
            </a:r>
          </a:p>
          <a:p>
            <a:pPr>
              <a:spcAft>
                <a:spcPts val="300"/>
              </a:spcAf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Regional NITAG connections</a:t>
            </a:r>
            <a:r>
              <a:rPr lang="en-US" sz="1000" b="0" i="0" dirty="0">
                <a:solidFill>
                  <a:srgbClr val="081B3A"/>
                </a:solidFill>
                <a:effectLst/>
                <a:latin typeface="Aptos" panose="020B0004020202020204" pitchFamily="34" charset="0"/>
              </a:rPr>
              <a:t>, such as ATAGI (Australia), and those in Canada and Singapore</a:t>
            </a:r>
            <a:endParaRPr lang="en-US" sz="1000" b="0" i="0" kern="100" dirty="0">
              <a:solidFill>
                <a:srgbClr val="081B3A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Identifying research data gaps</a:t>
            </a:r>
            <a:endParaRPr lang="en-US" sz="10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marL="0" indent="0">
              <a:spcAft>
                <a:spcPts val="300"/>
              </a:spcAft>
              <a:buNone/>
            </a:pPr>
            <a:endParaRPr lang="en-US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679737-3A7D-A766-3DDC-4715B6AAB61D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BE1C447-AF41-D6F8-48F7-98ABEB8A1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71" y="3450338"/>
            <a:ext cx="2526029" cy="1714499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7601A97-EA86-038B-3E87-726523EC96DA}"/>
              </a:ext>
            </a:extLst>
          </p:cNvPr>
          <p:cNvSpPr txBox="1">
            <a:spLocks/>
          </p:cNvSpPr>
          <p:nvPr/>
        </p:nvSpPr>
        <p:spPr>
          <a:xfrm>
            <a:off x="577851" y="1189398"/>
            <a:ext cx="2457180" cy="152174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0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Scoping Visit by Prof. Kristine Macartney (NCIRS) </a:t>
            </a:r>
            <a:r>
              <a:rPr lang="en-US" sz="1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Vietnam in August 2023 aimed to initiate technical support for Vietnam’s NITAG. Key goals included: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Stren</a:t>
            </a:r>
            <a:r>
              <a:rPr lang="en-US" sz="1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gthening NITAG Functionality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Capacity Building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for Vaccine Introductions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Stakeholder </a:t>
            </a:r>
            <a:r>
              <a:rPr lang="en-US" sz="1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Engagement</a:t>
            </a:r>
          </a:p>
          <a:p>
            <a:pPr marL="0" indent="0">
              <a:lnSpc>
                <a:spcPct val="115000"/>
              </a:lnSpc>
              <a:buSzPts val="1000"/>
              <a:buNone/>
              <a:tabLst>
                <a:tab pos="457200" algn="l"/>
              </a:tabLst>
            </a:pPr>
            <a:endParaRPr lang="en-US" sz="1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A7D5914-68E4-9AFB-7E66-58FFCDF66E98}"/>
              </a:ext>
            </a:extLst>
          </p:cNvPr>
          <p:cNvSpPr txBox="1">
            <a:spLocks/>
          </p:cNvSpPr>
          <p:nvPr/>
        </p:nvSpPr>
        <p:spPr>
          <a:xfrm>
            <a:off x="3355881" y="1215215"/>
            <a:ext cx="2457180" cy="189837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0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10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Vietnam NITAG Secretariat Visit to Australia </a:t>
            </a:r>
            <a:r>
              <a:rPr lang="en-US" sz="1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Nov-Dec 2023: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Enhancing processes and policy functions through shared experiences and practical approaches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Building capacity for evidence review, data analysis, and evidence-informed decision-making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 communication between NITAG and the Ministry of Health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Assisting in the development of technical advice to guide new vaccine introductions</a:t>
            </a:r>
            <a:endParaRPr lang="en-US" sz="1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SzPts val="1000"/>
              <a:buNone/>
              <a:tabLst>
                <a:tab pos="457200" algn="l"/>
              </a:tabLst>
            </a:pPr>
            <a:endParaRPr lang="en-US" sz="1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4DBD42F2-8AFD-11AD-4DDE-E73118C39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2912" r="7881" b="9686"/>
          <a:stretch/>
        </p:blipFill>
        <p:spPr bwMode="auto">
          <a:xfrm>
            <a:off x="2067262" y="3450338"/>
            <a:ext cx="2524399" cy="1714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219FFA0-189C-6B86-7E0E-DCE8C5B91C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1" y="3450338"/>
            <a:ext cx="2394842" cy="1695878"/>
          </a:xfrm>
          <a:prstGeom prst="rect">
            <a:avLst/>
          </a:prstGeom>
        </p:spPr>
      </p:pic>
      <p:pic>
        <p:nvPicPr>
          <p:cNvPr id="11" name="Picture 1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9C2CD943-48F9-D0FA-4440-E22F15349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82" y="3450338"/>
            <a:ext cx="252602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3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8FD7-E1D1-6A76-E578-EAD7A29E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 dirty="0"/>
              <a:t>Building with Purpose: Tools That Last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6E59-5E38-81AF-D7F1-9F248B72745B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34C1A14-00B9-98F3-9A40-6D46B0053ACD}"/>
              </a:ext>
            </a:extLst>
          </p:cNvPr>
          <p:cNvSpPr txBox="1">
            <a:spLocks/>
          </p:cNvSpPr>
          <p:nvPr/>
        </p:nvSpPr>
        <p:spPr>
          <a:xfrm>
            <a:off x="577851" y="1189398"/>
            <a:ext cx="3299668" cy="321750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2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Standard Operating Procedures (SOPs)</a:t>
            </a: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Tailored to the structure of Vietnam NITAG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clear processes, roles and workflows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consistent and transparent advisory practice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endParaRPr lang="en-US" sz="1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12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12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Evidence-to-Recommendation (</a:t>
            </a:r>
            <a:r>
              <a:rPr lang="en-US" sz="1200" b="1" kern="100" dirty="0" err="1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EtR</a:t>
            </a:r>
            <a:r>
              <a:rPr lang="en-US" sz="12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Framework</a:t>
            </a:r>
            <a:r>
              <a:rPr lang="en-US" sz="1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Aligned with WHO standards, adapted for Vietnam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Translates data into actionable policy options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1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Promotes structured, accountable </a:t>
            </a: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decision-making</a:t>
            </a:r>
            <a:endParaRPr lang="en-US" sz="1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SzPts val="1000"/>
              <a:buNone/>
              <a:tabLst>
                <a:tab pos="457200" algn="l"/>
              </a:tabLst>
            </a:pPr>
            <a:endParaRPr lang="en-US" sz="1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89C9A0-455E-B9BD-0630-5CF497B2B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19" y="1119948"/>
            <a:ext cx="2475164" cy="2911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3FEF4-5034-1D6D-F8FE-3AB9C893A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686" y="839461"/>
            <a:ext cx="2199920" cy="32175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C5BFB58-DE4A-10A3-7ABE-DB0017C3DB13}"/>
              </a:ext>
            </a:extLst>
          </p:cNvPr>
          <p:cNvGrpSpPr/>
          <p:nvPr/>
        </p:nvGrpSpPr>
        <p:grpSpPr>
          <a:xfrm>
            <a:off x="4155311" y="4304039"/>
            <a:ext cx="4705295" cy="630492"/>
            <a:chOff x="577848" y="3611483"/>
            <a:chExt cx="8064502" cy="95597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BCD6D07-9888-E58C-8196-4F22B63DC173}"/>
                </a:ext>
              </a:extLst>
            </p:cNvPr>
            <p:cNvSpPr/>
            <p:nvPr/>
          </p:nvSpPr>
          <p:spPr>
            <a:xfrm>
              <a:off x="577848" y="3611483"/>
              <a:ext cx="8064502" cy="9559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D50F6C-6DE1-354A-E344-FDB2BC8D4E20}"/>
                </a:ext>
              </a:extLst>
            </p:cNvPr>
            <p:cNvSpPr txBox="1"/>
            <p:nvPr/>
          </p:nvSpPr>
          <p:spPr>
            <a:xfrm>
              <a:off x="726944" y="3619784"/>
              <a:ext cx="7835394" cy="886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buNone/>
              </a:pPr>
              <a:r>
                <a:rPr lang="en-US" sz="1600" b="1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These tools </a:t>
              </a:r>
              <a:r>
                <a:rPr lang="en-US" sz="1600" b="1" dirty="0" err="1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institutionalise</a:t>
              </a:r>
              <a:r>
                <a:rPr lang="en-US" sz="1600" b="1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quality – enabling evidence to lead, and equity to follow.</a:t>
              </a:r>
              <a:endParaRPr lang="en-US" sz="1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49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C6985-63C1-8560-54BD-E5032CC3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4350E-4C54-81BB-4118-DFBCCFBE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/>
              <a:t>The Right Partners, Creating Real Changes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B8EE73A-C2A6-0E29-3FC9-F79B5CA30D95}"/>
              </a:ext>
            </a:extLst>
          </p:cNvPr>
          <p:cNvSpPr txBox="1">
            <a:spLocks/>
          </p:cNvSpPr>
          <p:nvPr/>
        </p:nvSpPr>
        <p:spPr>
          <a:xfrm>
            <a:off x="4612288" y="1171905"/>
            <a:ext cx="4498200" cy="318207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b="1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Achievements: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 NITAG meetings, SOPs developed, and evidence-based recommendations for HPV and pneumococcal vaccine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Introduced a transparent, consensus-drive process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Strengthened remote support and international collaboration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Connected the NITAG with other NITAGs and secretariats globally to exchange technical information and ways of working 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Reconnected the NITAG with the Global NITAG Network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Collaborated on research to inform policy decisions</a:t>
            </a:r>
          </a:p>
          <a:p>
            <a:pPr marL="400050" lvl="1" indent="-28575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CIPE program linked policy to frontline practice through practical, evidence-based training</a:t>
            </a:r>
            <a:endParaRPr lang="en-US" sz="1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DC216C-EE52-489B-7D0B-3ED3BAC1AC4B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pic>
        <p:nvPicPr>
          <p:cNvPr id="1026" name="Picture 2" descr="Bộ Y tế (Việt Nam) – Wikipedia tiếng Việt">
            <a:extLst>
              <a:ext uri="{FF2B5EF4-FFF2-40B4-BE49-F238E27FC236}">
                <a16:creationId xmlns:a16="http://schemas.microsoft.com/office/drawing/2014/main" id="{1B7DBDB4-C0F9-2328-529C-069A2090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70" y="1453078"/>
            <a:ext cx="705042" cy="7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Centre for Immunisation Research and Surveillance (NCIRS) |  healthdirect">
            <a:extLst>
              <a:ext uri="{FF2B5EF4-FFF2-40B4-BE49-F238E27FC236}">
                <a16:creationId xmlns:a16="http://schemas.microsoft.com/office/drawing/2014/main" id="{1BD0C91B-C2D6-BA8C-9C41-3C0D4FF6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" y="3407081"/>
            <a:ext cx="1960340" cy="5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2E4469B-0FB6-7C30-3B2A-6AD93B8DF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03" y="3493110"/>
            <a:ext cx="1960340" cy="451801"/>
          </a:xfrm>
          <a:prstGeom prst="rect">
            <a:avLst/>
          </a:prstGeom>
        </p:spPr>
      </p:pic>
      <p:pic>
        <p:nvPicPr>
          <p:cNvPr id="3" name="Picture 2" descr="Department of Foreign Affairs and Trade (DFAT), Government of Australia |  CHS Alliance">
            <a:extLst>
              <a:ext uri="{FF2B5EF4-FFF2-40B4-BE49-F238E27FC236}">
                <a16:creationId xmlns:a16="http://schemas.microsoft.com/office/drawing/2014/main" id="{60A19246-6EA1-68CD-1357-53EDDCB5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6" y="1198589"/>
            <a:ext cx="2279793" cy="10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stralian Regional Immunisation Alliance – Regional Immunisation Support  and Engagement | indopacifichealthsecurity.dfat.gov.au">
            <a:extLst>
              <a:ext uri="{FF2B5EF4-FFF2-40B4-BE49-F238E27FC236}">
                <a16:creationId xmlns:a16="http://schemas.microsoft.com/office/drawing/2014/main" id="{8FF87526-155C-7539-CCCD-88489930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09" y="2327278"/>
            <a:ext cx="1459948" cy="93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avi, the Vaccine Alliance">
            <a:extLst>
              <a:ext uri="{FF2B5EF4-FFF2-40B4-BE49-F238E27FC236}">
                <a16:creationId xmlns:a16="http://schemas.microsoft.com/office/drawing/2014/main" id="{DF46FF0C-F11E-24FF-D19C-2895ECBA9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4" y="2518743"/>
            <a:ext cx="1409110" cy="5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ục Y tế Dự phòng (Việt Nam) – Wikipedia tiếng Việt">
            <a:extLst>
              <a:ext uri="{FF2B5EF4-FFF2-40B4-BE49-F238E27FC236}">
                <a16:creationId xmlns:a16="http://schemas.microsoft.com/office/drawing/2014/main" id="{D9A709C5-4B01-FAB5-6F87-CB4D44E3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77" y="3403683"/>
            <a:ext cx="564688" cy="5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4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7ADA9-ADFE-746D-88E0-660E22D4C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DA78-E58A-D51B-A7B4-B996BAD7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36598"/>
            <a:ext cx="7988300" cy="369332"/>
          </a:xfrm>
        </p:spPr>
        <p:txBody>
          <a:bodyPr/>
          <a:lstStyle/>
          <a:p>
            <a:r>
              <a:rPr lang="en-US" dirty="0"/>
              <a:t>From Ideas to Impacts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366D6-F549-B080-004B-B3CB66B11542}"/>
              </a:ext>
            </a:extLst>
          </p:cNvPr>
          <p:cNvSpPr txBox="1"/>
          <p:nvPr/>
        </p:nvSpPr>
        <p:spPr>
          <a:xfrm>
            <a:off x="510373" y="1301873"/>
            <a:ext cx="3816220" cy="1318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Vietnam NITAG’s has evolved from a fragmented structure to one with </a:t>
            </a:r>
            <a:r>
              <a:rPr lang="en-US" sz="1400" kern="1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1400" b="1" kern="1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functioning technical secretariat</a:t>
            </a:r>
            <a:r>
              <a:rPr lang="en-US" sz="1400" kern="1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kern="10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standardized</a:t>
            </a:r>
            <a:r>
              <a:rPr lang="en-US" sz="1400" b="1" kern="10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tools</a:t>
            </a:r>
            <a:r>
              <a:rPr lang="en-US" sz="1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14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0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increasing recognition </a:t>
            </a:r>
            <a:r>
              <a:rPr lang="en-US" sz="1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within the public health system.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04019-2135-F1D8-C891-5B556A9DB912}"/>
              </a:ext>
            </a:extLst>
          </p:cNvPr>
          <p:cNvGrpSpPr/>
          <p:nvPr/>
        </p:nvGrpSpPr>
        <p:grpSpPr>
          <a:xfrm>
            <a:off x="406715" y="2816768"/>
            <a:ext cx="3919878" cy="1272128"/>
            <a:chOff x="4822258" y="3563226"/>
            <a:chExt cx="3956374" cy="127828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202EC24-A059-1207-BD78-029174E610DA}"/>
                </a:ext>
              </a:extLst>
            </p:cNvPr>
            <p:cNvSpPr/>
            <p:nvPr/>
          </p:nvSpPr>
          <p:spPr>
            <a:xfrm>
              <a:off x="4822258" y="3563226"/>
              <a:ext cx="3956374" cy="12782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8E4E34-F24E-9581-71E2-FA99985FE8D1}"/>
                </a:ext>
              </a:extLst>
            </p:cNvPr>
            <p:cNvSpPr txBox="1"/>
            <p:nvPr/>
          </p:nvSpPr>
          <p:spPr>
            <a:xfrm>
              <a:off x="4992490" y="3647133"/>
              <a:ext cx="37175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These changes support </a:t>
              </a:r>
              <a:r>
                <a:rPr lang="en-US" sz="16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stronger policies </a:t>
              </a:r>
              <a:r>
                <a: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and </a:t>
              </a:r>
              <a:r>
                <a:rPr lang="en-US" sz="16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better </a:t>
              </a:r>
              <a:r>
                <a:rPr lang="en-US" sz="1600" b="1" dirty="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immunisation</a:t>
              </a:r>
              <a:r>
                <a:rPr lang="en-US" sz="1600" b="1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outcomes </a:t>
              </a:r>
              <a:r>
                <a: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through a more responsive evidence-based system</a:t>
              </a:r>
              <a:endParaRPr lang="en-US" sz="1600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71529E5-38E3-76BA-BC76-45D4D9425407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2541F0-94D7-6E4E-22BA-973FD597AD50}"/>
              </a:ext>
            </a:extLst>
          </p:cNvPr>
          <p:cNvGrpSpPr/>
          <p:nvPr/>
        </p:nvGrpSpPr>
        <p:grpSpPr>
          <a:xfrm>
            <a:off x="4651317" y="1301873"/>
            <a:ext cx="4264083" cy="2808001"/>
            <a:chOff x="4572000" y="775405"/>
            <a:chExt cx="4495429" cy="28080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FD2AE36-EB34-908E-54ED-FF48CFF528DB}"/>
                </a:ext>
              </a:extLst>
            </p:cNvPr>
            <p:cNvGrpSpPr/>
            <p:nvPr/>
          </p:nvGrpSpPr>
          <p:grpSpPr>
            <a:xfrm>
              <a:off x="5312377" y="1197475"/>
              <a:ext cx="3755052" cy="2364952"/>
              <a:chOff x="5388947" y="717829"/>
              <a:chExt cx="3755052" cy="236495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D38783-EE05-B5F1-D95F-C234AA6A6495}"/>
                  </a:ext>
                </a:extLst>
              </p:cNvPr>
              <p:cNvSpPr txBox="1"/>
              <p:nvPr/>
            </p:nvSpPr>
            <p:spPr>
              <a:xfrm>
                <a:off x="5388947" y="717829"/>
                <a:ext cx="3755052" cy="821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Evidence-based recommendations </a:t>
                </a:r>
                <a:r>
                  <a:rPr lang="en-US" sz="1400" kern="10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on the </a:t>
                </a:r>
                <a:r>
                  <a:rPr lang="en-US" sz="1400" kern="10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introduction of </a:t>
                </a: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HPV and pneumococcal vaccines</a:t>
                </a:r>
                <a:r>
                  <a:rPr lang="en-US" sz="1400" b="1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</a:t>
                </a:r>
                <a:endParaRPr lang="en-US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D53790-9D1C-8962-0D28-0E4602BF7BB3}"/>
                  </a:ext>
                </a:extLst>
              </p:cNvPr>
              <p:cNvSpPr txBox="1"/>
              <p:nvPr/>
            </p:nvSpPr>
            <p:spPr>
              <a:xfrm>
                <a:off x="5388947" y="1705510"/>
                <a:ext cx="3567273" cy="573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Adjustments </a:t>
                </a:r>
                <a:r>
                  <a:rPr lang="en-US" sz="1400" kern="100"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to </a:t>
                </a: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existing </a:t>
                </a:r>
                <a:r>
                  <a:rPr lang="en-US" sz="1400" b="1" kern="100" err="1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immunisation</a:t>
                </a: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policies</a:t>
                </a:r>
                <a:endParaRPr lang="en-US" sz="1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9E5F0E-D1E9-BDAE-B522-360F3E9AD5B2}"/>
                  </a:ext>
                </a:extLst>
              </p:cNvPr>
              <p:cNvSpPr txBox="1"/>
              <p:nvPr/>
            </p:nvSpPr>
            <p:spPr>
              <a:xfrm>
                <a:off x="5388947" y="2509098"/>
                <a:ext cx="3389684" cy="573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400" b="1" kern="100">
                    <a:solidFill>
                      <a:schemeClr val="accent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More structured, evidence-aligned processes</a:t>
                </a:r>
                <a:endParaRPr lang="en-US" sz="1400" b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9B5D7FE8-3CCE-3676-2E06-3F629E86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05371" y="1310408"/>
              <a:ext cx="607006" cy="607006"/>
            </a:xfrm>
            <a:prstGeom prst="rect">
              <a:avLst/>
            </a:prstGeom>
          </p:spPr>
        </p:pic>
        <p:pic>
          <p:nvPicPr>
            <p:cNvPr id="4" name="Graphic 3" descr="Repeat with solid fill">
              <a:extLst>
                <a:ext uri="{FF2B5EF4-FFF2-40B4-BE49-F238E27FC236}">
                  <a16:creationId xmlns:a16="http://schemas.microsoft.com/office/drawing/2014/main" id="{50897B46-1C63-8453-41E3-AE20B672B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8241" y="2199314"/>
              <a:ext cx="607006" cy="607006"/>
            </a:xfrm>
            <a:prstGeom prst="rect">
              <a:avLst/>
            </a:prstGeom>
          </p:spPr>
        </p:pic>
        <p:pic>
          <p:nvPicPr>
            <p:cNvPr id="23" name="Graphic 22" descr="Lightbulb and gear with solid fill">
              <a:extLst>
                <a:ext uri="{FF2B5EF4-FFF2-40B4-BE49-F238E27FC236}">
                  <a16:creationId xmlns:a16="http://schemas.microsoft.com/office/drawing/2014/main" id="{F11EAF40-9AA9-3ED1-7E9C-724E117E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78241" y="2976400"/>
              <a:ext cx="607006" cy="607006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CB9148-964B-AF43-ED17-E7FD01BDE310}"/>
                </a:ext>
              </a:extLst>
            </p:cNvPr>
            <p:cNvCxnSpPr/>
            <p:nvPr/>
          </p:nvCxnSpPr>
          <p:spPr>
            <a:xfrm>
              <a:off x="4705371" y="2872995"/>
              <a:ext cx="39966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379270-DAF9-1908-9752-F6EF6222E952}"/>
                </a:ext>
              </a:extLst>
            </p:cNvPr>
            <p:cNvCxnSpPr/>
            <p:nvPr/>
          </p:nvCxnSpPr>
          <p:spPr>
            <a:xfrm>
              <a:off x="4705371" y="2114550"/>
              <a:ext cx="39966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B8AB27-601F-8685-D7F9-142B5760B7B4}"/>
                </a:ext>
              </a:extLst>
            </p:cNvPr>
            <p:cNvSpPr txBox="1"/>
            <p:nvPr/>
          </p:nvSpPr>
          <p:spPr>
            <a:xfrm>
              <a:off x="4572000" y="775405"/>
              <a:ext cx="3816220" cy="325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4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Early signs of </a:t>
              </a:r>
              <a:r>
                <a:rPr lang="en-US" sz="1400" b="1" kern="10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improvements</a:t>
              </a:r>
              <a:r>
                <a:rPr lang="en-US" sz="14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:</a:t>
              </a:r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946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92152-BFB2-DB44-4D91-954A5158A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A18D-5D4D-8E6D-3D51-45376BA4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36598"/>
            <a:ext cx="8367367" cy="738664"/>
          </a:xfrm>
        </p:spPr>
        <p:txBody>
          <a:bodyPr/>
          <a:lstStyle/>
          <a:p>
            <a:r>
              <a:rPr lang="en-US" dirty="0"/>
              <a:t>Visit of the Vietnam Ministry of Health delegation to Australia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0FEC0-EFDC-91FD-698A-B135725A5644}"/>
              </a:ext>
            </a:extLst>
          </p:cNvPr>
          <p:cNvSpPr txBox="1"/>
          <p:nvPr/>
        </p:nvSpPr>
        <p:spPr>
          <a:xfrm>
            <a:off x="544112" y="1220741"/>
            <a:ext cx="8055777" cy="180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Timeline: </a:t>
            </a: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 – 21 June 2025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Locations: </a:t>
            </a:r>
            <a:r>
              <a:rPr lang="en-US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Sydney &amp; Canberra, Australia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understand how </a:t>
            </a:r>
            <a:r>
              <a:rPr lang="en-US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 translates into policy and public health outcomes </a:t>
            </a:r>
            <a:r>
              <a:rPr lang="en-US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through direct engagement with Australian partners</a:t>
            </a:r>
            <a:endParaRPr lang="en-US" sz="1600" dirty="0"/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2C662A-62FF-B8DD-535D-6CD0B63DF060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FBF527-E02E-CB6C-DA40-B5E7ACB2B84C}"/>
              </a:ext>
            </a:extLst>
          </p:cNvPr>
          <p:cNvGrpSpPr/>
          <p:nvPr/>
        </p:nvGrpSpPr>
        <p:grpSpPr>
          <a:xfrm>
            <a:off x="556939" y="2785700"/>
            <a:ext cx="2381250" cy="1904833"/>
            <a:chOff x="577850" y="2571750"/>
            <a:chExt cx="2381250" cy="20808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C3350CA-45ED-A28B-885D-AFA12028A8BC}"/>
                </a:ext>
              </a:extLst>
            </p:cNvPr>
            <p:cNvSpPr/>
            <p:nvPr/>
          </p:nvSpPr>
          <p:spPr>
            <a:xfrm>
              <a:off x="577850" y="2571750"/>
              <a:ext cx="2381250" cy="20808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AF7EFC-C95A-D13B-68FD-5A750C39B955}"/>
                </a:ext>
              </a:extLst>
            </p:cNvPr>
            <p:cNvSpPr txBox="1"/>
            <p:nvPr/>
          </p:nvSpPr>
          <p:spPr>
            <a:xfrm>
              <a:off x="577850" y="3385292"/>
              <a:ext cx="23812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Department of Health &amp; Aged Care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NSW Health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ATAGI</a:t>
              </a:r>
              <a:endParaRPr lang="en-US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F5B94A-BE38-4DEC-8EF4-32EB2A33D0F2}"/>
                </a:ext>
              </a:extLst>
            </p:cNvPr>
            <p:cNvSpPr txBox="1"/>
            <p:nvPr/>
          </p:nvSpPr>
          <p:spPr>
            <a:xfrm>
              <a:off x="733426" y="2640765"/>
              <a:ext cx="2095999" cy="704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600" b="1" kern="100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Government &amp; Policy Partners</a:t>
              </a:r>
              <a:endParaRPr lang="en-US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40DC95-EAB5-502E-A4EB-55345A58D7AD}"/>
              </a:ext>
            </a:extLst>
          </p:cNvPr>
          <p:cNvGrpSpPr/>
          <p:nvPr/>
        </p:nvGrpSpPr>
        <p:grpSpPr>
          <a:xfrm>
            <a:off x="3381375" y="2782311"/>
            <a:ext cx="2381250" cy="1904833"/>
            <a:chOff x="577850" y="2571750"/>
            <a:chExt cx="2381250" cy="208086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5B6D7F1-5C8B-9517-75B9-3C44F7A51335}"/>
                </a:ext>
              </a:extLst>
            </p:cNvPr>
            <p:cNvSpPr/>
            <p:nvPr/>
          </p:nvSpPr>
          <p:spPr>
            <a:xfrm>
              <a:off x="577850" y="2571750"/>
              <a:ext cx="2381250" cy="20808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A371EE-E75A-893A-C6A4-0EE5D1F338AD}"/>
                </a:ext>
              </a:extLst>
            </p:cNvPr>
            <p:cNvSpPr txBox="1"/>
            <p:nvPr/>
          </p:nvSpPr>
          <p:spPr>
            <a:xfrm>
              <a:off x="577850" y="3385292"/>
              <a:ext cx="2381250" cy="907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NCIRS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The University of Sydney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FDD7C5-5854-D1E5-23E7-43FFE740345B}"/>
                </a:ext>
              </a:extLst>
            </p:cNvPr>
            <p:cNvSpPr txBox="1"/>
            <p:nvPr/>
          </p:nvSpPr>
          <p:spPr>
            <a:xfrm>
              <a:off x="733426" y="2640765"/>
              <a:ext cx="2095999" cy="704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600" b="1" kern="100" dirty="0">
                  <a:solidFill>
                    <a:schemeClr val="accent1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Academic &amp; Research Leaders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5E09E-87A4-C7B3-6633-F5161836D94E}"/>
              </a:ext>
            </a:extLst>
          </p:cNvPr>
          <p:cNvGrpSpPr/>
          <p:nvPr/>
        </p:nvGrpSpPr>
        <p:grpSpPr>
          <a:xfrm>
            <a:off x="6205811" y="2785699"/>
            <a:ext cx="2381250" cy="1904833"/>
            <a:chOff x="577850" y="2571750"/>
            <a:chExt cx="2381250" cy="208086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7B36FD6-01B9-71F0-C2A0-1D5B47BD3591}"/>
                </a:ext>
              </a:extLst>
            </p:cNvPr>
            <p:cNvSpPr/>
            <p:nvPr/>
          </p:nvSpPr>
          <p:spPr>
            <a:xfrm>
              <a:off x="577850" y="2571750"/>
              <a:ext cx="2381250" cy="20808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123233-8C59-C84D-F14B-4E9E7D03420D}"/>
                </a:ext>
              </a:extLst>
            </p:cNvPr>
            <p:cNvSpPr txBox="1"/>
            <p:nvPr/>
          </p:nvSpPr>
          <p:spPr>
            <a:xfrm>
              <a:off x="577850" y="3385292"/>
              <a:ext cx="2381250" cy="638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NSW Investment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" panose="020B0004020202020204" pitchFamily="34" charset="0"/>
                  <a:cs typeface="Times New Roman" panose="02020603050405020304" pitchFamily="18" charset="0"/>
                </a:rPr>
                <a:t>UNSW RNA Institute</a:t>
              </a:r>
              <a:endParaRPr lang="en-US" sz="1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F38D44-74DB-147D-15AB-AD59DDF2DBE8}"/>
                </a:ext>
              </a:extLst>
            </p:cNvPr>
            <p:cNvSpPr txBox="1"/>
            <p:nvPr/>
          </p:nvSpPr>
          <p:spPr>
            <a:xfrm>
              <a:off x="733426" y="2640765"/>
              <a:ext cx="2095999" cy="704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US" sz="1600" b="1" kern="100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Innovation &amp; Strategic Platforms</a:t>
              </a:r>
              <a:endParaRPr lang="en-US" sz="1600" b="1" kern="100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07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589E1-133A-28FF-CA96-CBF004819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21EA-8183-DD79-804C-0A505B3B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36598"/>
            <a:ext cx="8367367" cy="369332"/>
          </a:xfrm>
        </p:spPr>
        <p:txBody>
          <a:bodyPr/>
          <a:lstStyle/>
          <a:p>
            <a:r>
              <a:rPr lang="en-US" dirty="0"/>
              <a:t>Visit of the Vietnam Ministry of Health delegation to Australia (2)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99EAA9-377A-E8D8-5767-39C39EA4D903}"/>
              </a:ext>
            </a:extLst>
          </p:cNvPr>
          <p:cNvSpPr txBox="1">
            <a:spLocks/>
          </p:cNvSpPr>
          <p:nvPr/>
        </p:nvSpPr>
        <p:spPr>
          <a:xfrm>
            <a:off x="577850" y="260577"/>
            <a:ext cx="79883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sz="1400"/>
              <a:t>Gavi Middle Income Country Strategy (MICS) Project</a:t>
            </a:r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F10744F-48B6-1B46-7FB3-2D8DCE3CA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6" y="1242232"/>
            <a:ext cx="2757691" cy="1960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AEA72-BD76-9693-4A3C-6589B4E08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580" y="1245796"/>
            <a:ext cx="2592259" cy="1944195"/>
          </a:xfrm>
          <a:prstGeom prst="rect">
            <a:avLst/>
          </a:prstGeom>
        </p:spPr>
      </p:pic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3A43E62-8234-25B2-13B0-09DFD6AC4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49" y="3189991"/>
            <a:ext cx="2752714" cy="1835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F5F81E-91C4-DDFA-CA62-4A0C71765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862" y="1247336"/>
            <a:ext cx="2592260" cy="194419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FC25A5B-94F2-03E0-DA48-379E2BE989BD}"/>
              </a:ext>
            </a:extLst>
          </p:cNvPr>
          <p:cNvSpPr/>
          <p:nvPr/>
        </p:nvSpPr>
        <p:spPr>
          <a:xfrm>
            <a:off x="482600" y="4656667"/>
            <a:ext cx="2345267" cy="226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96BE96-D8FB-E1BD-4AD9-1465CE76E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621" y="3193555"/>
            <a:ext cx="2446628" cy="18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610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knowledgement of Country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apter break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phic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E6E4F520AF124FBA7B929881F2FE2D" ma:contentTypeVersion="15" ma:contentTypeDescription="Create a new document." ma:contentTypeScope="" ma:versionID="6abaf2a71e3e67bedbe5fc6000d02a54">
  <xsd:schema xmlns:xsd="http://www.w3.org/2001/XMLSchema" xmlns:xs="http://www.w3.org/2001/XMLSchema" xmlns:p="http://schemas.microsoft.com/office/2006/metadata/properties" xmlns:ns2="ac5ec43c-87c4-4f7f-8a99-e4c4d63f28e3" xmlns:ns3="b4e60414-7907-42f3-b165-6807a2945fc1" targetNamespace="http://schemas.microsoft.com/office/2006/metadata/properties" ma:root="true" ma:fieldsID="c731e0758ac0282faffab251da3df898" ns2:_="" ns3:_="">
    <xsd:import namespace="ac5ec43c-87c4-4f7f-8a99-e4c4d63f28e3"/>
    <xsd:import namespace="b4e60414-7907-42f3-b165-6807a2945f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ec43c-87c4-4f7f-8a99-e4c4d63f28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7ddbf60-f730-4f25-a345-97b97b5d4b49}" ma:internalName="TaxCatchAll" ma:showField="CatchAllData" ma:web="ac5ec43c-87c4-4f7f-8a99-e4c4d63f2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60414-7907-42f3-b165-6807a2945f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b492977-2dea-498c-99b4-1555f3d0d9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5ec43c-87c4-4f7f-8a99-e4c4d63f28e3" xsi:nil="true"/>
    <lcf76f155ced4ddcb4097134ff3c332f xmlns="b4e60414-7907-42f3-b165-6807a2945fc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653121-E318-4C91-9AA3-CD84A0D7DAD9}">
  <ds:schemaRefs>
    <ds:schemaRef ds:uri="ac5ec43c-87c4-4f7f-8a99-e4c4d63f28e3"/>
    <ds:schemaRef ds:uri="b4e60414-7907-42f3-b165-6807a2945f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B84AFB-06AC-4F69-AB36-B1CFF55C7129}">
  <ds:schemaRefs>
    <ds:schemaRef ds:uri="6dad7515-e6fb-4618-a031-93f9077e61c7"/>
    <ds:schemaRef ds:uri="886bc240-ecf1-46b9-b57a-c2b29559b7df"/>
    <ds:schemaRef ds:uri="ac5ec43c-87c4-4f7f-8a99-e4c4d63f28e3"/>
    <ds:schemaRef ds:uri="b4e60414-7907-42f3-b165-6807a2945fc1"/>
    <ds:schemaRef ds:uri="db6dfc72-9a0f-4b0d-bfea-c4a747aec9d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66BD8A-3C4D-492D-81F3-9D0F2BE1B54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1021</Words>
  <Application>Microsoft Office PowerPoint</Application>
  <PresentationFormat>On-screen Show (16:9)</PresentationFormat>
  <Paragraphs>130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Aptos</vt:lpstr>
      <vt:lpstr>Arial</vt:lpstr>
      <vt:lpstr>Calibri</vt:lpstr>
      <vt:lpstr>System Font Regular</vt:lpstr>
      <vt:lpstr>Times</vt:lpstr>
      <vt:lpstr>Times New Roman</vt:lpstr>
      <vt:lpstr>Title slides</vt:lpstr>
      <vt:lpstr>Acknowledgement of Country</vt:lpstr>
      <vt:lpstr>Chapter break</vt:lpstr>
      <vt:lpstr>Graphic slides</vt:lpstr>
      <vt:lpstr>Content slides</vt:lpstr>
      <vt:lpstr>PowerPoint Presentation</vt:lpstr>
      <vt:lpstr>System Context &amp; Defining Moment</vt:lpstr>
      <vt:lpstr>Identifying the Gaps</vt:lpstr>
      <vt:lpstr>A Partnership Begins: From Intent to Action</vt:lpstr>
      <vt:lpstr>Building with Purpose: Tools That Last</vt:lpstr>
      <vt:lpstr>The Right Partners, Creating Real Changes</vt:lpstr>
      <vt:lpstr>From Ideas to Impacts</vt:lpstr>
      <vt:lpstr>Visit of the Vietnam Ministry of Health delegation to Australia (1)</vt:lpstr>
      <vt:lpstr>Visit of the Vietnam Ministry of Health delegation to Australia (2)</vt:lpstr>
      <vt:lpstr>Expanding the Collaboration</vt:lpstr>
      <vt:lpstr>Conclusion: A Model for Replication</vt:lpstr>
      <vt:lpstr>Our team THANK YOU FOR LISTENING!       Dr. Nguyen Thi Mai An Project Manager E: Nguyen.t.maian@sydneyvietnaminstitute.org  sydneyvietnaminstitute.org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guide to using our University PowerPoint template</dc:title>
  <dc:creator>Thi Mai An Nguyen</dc:creator>
  <cp:lastModifiedBy>HENAFF, Louise</cp:lastModifiedBy>
  <cp:revision>3</cp:revision>
  <dcterms:created xsi:type="dcterms:W3CDTF">2022-10-08T02:11:21Z</dcterms:created>
  <dcterms:modified xsi:type="dcterms:W3CDTF">2025-06-25T13:31:46Z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2022-10-08T00:00:00Z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2022-10-08T00:00:00Z</vt:filetime>
  </property>
  <property fmtid="{D5CDD505-2E9C-101B-9397-08002B2CF9AE}" pid="5" name="Producer">
    <vt:lpwstr>Adobe PDF Library 16.0.3</vt:lpwstr>
  </property>
  <property fmtid="{D5CDD505-2E9C-101B-9397-08002B2CF9AE}" pid="6" name="ContentTypeId">
    <vt:lpwstr>0x0101005CE6E4F520AF124FBA7B929881F2FE2D</vt:lpwstr>
  </property>
  <property fmtid="{D5CDD505-2E9C-101B-9397-08002B2CF9AE}" pid="7" name="MediaServiceImageTags">
    <vt:lpwstr/>
  </property>
</Properties>
</file>