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1"/>
  </p:notesMasterIdLst>
  <p:sldIdLst>
    <p:sldId id="1154106703" r:id="rId2"/>
    <p:sldId id="1154106725" r:id="rId3"/>
    <p:sldId id="1154106797" r:id="rId4"/>
    <p:sldId id="1154106845" r:id="rId5"/>
    <p:sldId id="1154106873" r:id="rId6"/>
    <p:sldId id="1154106802" r:id="rId7"/>
    <p:sldId id="1154106766" r:id="rId8"/>
    <p:sldId id="1154106868" r:id="rId9"/>
    <p:sldId id="1154106894" r:id="rId10"/>
    <p:sldId id="1154106813" r:id="rId11"/>
    <p:sldId id="1154106895" r:id="rId12"/>
    <p:sldId id="1154106857" r:id="rId13"/>
    <p:sldId id="1154106805" r:id="rId14"/>
    <p:sldId id="1154106847" r:id="rId15"/>
    <p:sldId id="1154106924" r:id="rId16"/>
    <p:sldId id="1154106925" r:id="rId17"/>
    <p:sldId id="1154106926" r:id="rId18"/>
    <p:sldId id="1154106927" r:id="rId19"/>
    <p:sldId id="1154106928" r:id="rId20"/>
    <p:sldId id="1154106929" r:id="rId21"/>
    <p:sldId id="1154106930" r:id="rId22"/>
    <p:sldId id="1154106896" r:id="rId23"/>
    <p:sldId id="1154106862" r:id="rId24"/>
    <p:sldId id="1154106914" r:id="rId25"/>
    <p:sldId id="1154106915" r:id="rId26"/>
    <p:sldId id="1154106897" r:id="rId27"/>
    <p:sldId id="1154106931" r:id="rId28"/>
    <p:sldId id="1154106898" r:id="rId29"/>
    <p:sldId id="1154106923" r:id="rId30"/>
    <p:sldId id="1154106932" r:id="rId31"/>
    <p:sldId id="1154106933" r:id="rId32"/>
    <p:sldId id="1154106934" r:id="rId33"/>
    <p:sldId id="1154106935" r:id="rId34"/>
    <p:sldId id="1154106936" r:id="rId35"/>
    <p:sldId id="1154106937" r:id="rId36"/>
    <p:sldId id="1154106938" r:id="rId37"/>
    <p:sldId id="1154106939" r:id="rId38"/>
    <p:sldId id="1154106900" r:id="rId39"/>
    <p:sldId id="1154106940" r:id="rId40"/>
    <p:sldId id="1154106902" r:id="rId41"/>
    <p:sldId id="1154106844" r:id="rId42"/>
    <p:sldId id="1154106861" r:id="rId43"/>
    <p:sldId id="1154106941" r:id="rId44"/>
    <p:sldId id="1154106942" r:id="rId45"/>
    <p:sldId id="1154106907" r:id="rId46"/>
    <p:sldId id="1154106943" r:id="rId47"/>
    <p:sldId id="1154106905" r:id="rId48"/>
    <p:sldId id="1154106850" r:id="rId49"/>
    <p:sldId id="1154106863" r:id="rId50"/>
    <p:sldId id="1154106858" r:id="rId51"/>
    <p:sldId id="1154106906" r:id="rId52"/>
    <p:sldId id="1154106922" r:id="rId53"/>
    <p:sldId id="1154106859" r:id="rId54"/>
    <p:sldId id="1154106865" r:id="rId55"/>
    <p:sldId id="1154106904" r:id="rId56"/>
    <p:sldId id="1154106864" r:id="rId57"/>
    <p:sldId id="1154106909" r:id="rId58"/>
    <p:sldId id="1154106910" r:id="rId59"/>
    <p:sldId id="1154106911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6C68301-502B-4D0B-BC97-E00606A315C9}">
          <p14:sldIdLst>
            <p14:sldId id="1154106703"/>
            <p14:sldId id="1154106725"/>
            <p14:sldId id="1154106797"/>
            <p14:sldId id="1154106845"/>
            <p14:sldId id="1154106873"/>
          </p14:sldIdLst>
        </p14:section>
        <p14:section name="Day 1: Methodology review" id="{4E63281C-3A37-4645-9612-979F27A64285}">
          <p14:sldIdLst>
            <p14:sldId id="1154106802"/>
            <p14:sldId id="1154106766"/>
            <p14:sldId id="1154106868"/>
          </p14:sldIdLst>
        </p14:section>
        <p14:section name="Day 1: Review of criteria and selected vaccines" id="{48F8D8FC-5FDF-4225-94A4-A02A24C576BA}">
          <p14:sldIdLst>
            <p14:sldId id="1154106894"/>
            <p14:sldId id="1154106813"/>
          </p14:sldIdLst>
        </p14:section>
        <p14:section name="Day 1: Importance criteria" id="{DE389E5E-3D2D-4CCC-9B75-83EB7AAFC6CA}">
          <p14:sldIdLst>
            <p14:sldId id="1154106895"/>
            <p14:sldId id="1154106857"/>
            <p14:sldId id="1154106805"/>
            <p14:sldId id="1154106847"/>
            <p14:sldId id="1154106924"/>
            <p14:sldId id="1154106925"/>
            <p14:sldId id="1154106926"/>
            <p14:sldId id="1154106927"/>
            <p14:sldId id="1154106928"/>
            <p14:sldId id="1154106929"/>
            <p14:sldId id="1154106930"/>
            <p14:sldId id="1154106896"/>
            <p14:sldId id="1154106862"/>
            <p14:sldId id="1154106914"/>
          </p14:sldIdLst>
        </p14:section>
        <p14:section name="Day 2: Feasibility criteria" id="{A0D18B32-74AF-429C-B81C-B883C328F26C}">
          <p14:sldIdLst>
            <p14:sldId id="1154106915"/>
            <p14:sldId id="1154106897"/>
            <p14:sldId id="1154106931"/>
            <p14:sldId id="1154106898"/>
            <p14:sldId id="1154106923"/>
            <p14:sldId id="1154106932"/>
            <p14:sldId id="1154106933"/>
            <p14:sldId id="1154106934"/>
            <p14:sldId id="1154106935"/>
            <p14:sldId id="1154106936"/>
            <p14:sldId id="1154106937"/>
            <p14:sldId id="1154106938"/>
            <p14:sldId id="1154106939"/>
            <p14:sldId id="1154106900"/>
            <p14:sldId id="1154106940"/>
          </p14:sldIdLst>
        </p14:section>
        <p14:section name="Day 2: Prioritization of vaccines" id="{98BDD3F5-898D-F941-A2B5-F7B73E1B06DA}">
          <p14:sldIdLst>
            <p14:sldId id="1154106902"/>
            <p14:sldId id="1154106844"/>
            <p14:sldId id="1154106861"/>
            <p14:sldId id="1154106941"/>
          </p14:sldIdLst>
        </p14:section>
        <p14:section name="Day 3: Sequencing scenarios" id="{0EF1163F-5117-42BE-AB7B-CB10163B14A6}">
          <p14:sldIdLst>
            <p14:sldId id="1154106942"/>
            <p14:sldId id="1154106907"/>
            <p14:sldId id="1154106943"/>
            <p14:sldId id="1154106905"/>
            <p14:sldId id="1154106850"/>
            <p14:sldId id="1154106863"/>
            <p14:sldId id="1154106858"/>
            <p14:sldId id="1154106906"/>
            <p14:sldId id="1154106922"/>
            <p14:sldId id="1154106859"/>
            <p14:sldId id="1154106865"/>
          </p14:sldIdLst>
        </p14:section>
        <p14:section name="Day 3: Recommendations and next steps" id="{47BF1F98-A3B8-284A-8B7C-4DB476DECDBA}">
          <p14:sldIdLst>
            <p14:sldId id="1154106904"/>
            <p14:sldId id="1154106864"/>
            <p14:sldId id="1154106909"/>
            <p14:sldId id="1154106910"/>
            <p14:sldId id="1154106911"/>
          </p14:sldIdLst>
        </p14:section>
      </p14:sectionLst>
    </p:ext>
    <p:ext uri="{EFAFB233-063F-42B5-8137-9DF3F51BA10A}">
      <p15:sldGuideLst xmlns:p15="http://schemas.microsoft.com/office/powerpoint/2012/main">
        <p15:guide id="1" pos="7378" userDrawn="1">
          <p15:clr>
            <a:srgbClr val="A4A3A4"/>
          </p15:clr>
        </p15:guide>
        <p15:guide id="2" pos="6380" userDrawn="1">
          <p15:clr>
            <a:srgbClr val="A4A3A4"/>
          </p15:clr>
        </p15:guide>
        <p15:guide id="3" orient="horz" pos="1502" userDrawn="1">
          <p15:clr>
            <a:srgbClr val="A4A3A4"/>
          </p15:clr>
        </p15:guide>
        <p15:guide id="4" orient="horz" pos="867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B106A06-D1F9-E8CB-C379-83E8D8847C42}" name="Philippe Duclos" initials="PD" userId="8ad31b28183b21dc" providerId="Windows Live"/>
  <p188:author id="{64496C3D-CE5B-3417-0F4B-6F5E8F88795A}" name="Nahad Sadr-Azodi" initials="NS" userId="S::NSadr-Azodi@Sabin.org::ebf4ebee-bee8-4fa8-948c-83bb8cadd255" providerId="AD"/>
  <p188:author id="{E425F44F-1D3A-0ADE-8199-12B666CA26ED}" name="Molly Sauer" initials="MS" userId="S::msauer3@jh.edu::c01a566d-2481-40b5-8fca-3cf83e6646d2" providerId="AD"/>
  <p188:author id="{C16C8E6A-F867-75BE-F84A-36F91CB142D2}" name="Florian Guiod" initials="FG" userId="467a635d1002deb1" providerId="Windows Live"/>
  <p188:author id="{3DF787E7-6AE6-D3C5-21B8-72124DEE5D1C}" name="Florian Guiod" initials="FG" userId="vzbpcdys6dinr02k8i5sfeuqfjbnfarj3pcpk3yfjhs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CACB"/>
    <a:srgbClr val="0F5D61"/>
    <a:srgbClr val="FFC000"/>
    <a:srgbClr val="002878"/>
    <a:srgbClr val="00B050"/>
    <a:srgbClr val="3C8CF0"/>
    <a:srgbClr val="1F62C1"/>
    <a:srgbClr val="C00000"/>
    <a:srgbClr val="BFBFBF"/>
    <a:srgbClr val="0096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88" autoAdjust="0"/>
    <p:restoredTop sz="95255" autoAdjust="0"/>
  </p:normalViewPr>
  <p:slideViewPr>
    <p:cSldViewPr snapToGrid="0">
      <p:cViewPr>
        <p:scale>
          <a:sx n="66" d="100"/>
          <a:sy n="66" d="100"/>
        </p:scale>
        <p:origin x="1330" y="528"/>
      </p:cViewPr>
      <p:guideLst>
        <p:guide pos="7378"/>
        <p:guide pos="6380"/>
        <p:guide orient="horz" pos="1502"/>
        <p:guide orient="horz" pos="86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966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8/10/relationships/authors" Target="author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Feasibility Ranking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62EB-334E-9C24-58C53CCF470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62EB-334E-9C24-58C53CCF470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62EB-334E-9C24-58C53CCF470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62EB-334E-9C24-58C53CCF470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62EB-334E-9C24-58C53CCF470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62EB-334E-9C24-58C53CCF470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62EB-334E-9C24-58C53CCF470F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62EB-334E-9C24-58C53CCF47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1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Sheet1!$B$2:$B$9</c:f>
              <c:numCache>
                <c:formatCode>General</c:formatCode>
                <c:ptCount val="8"/>
              </c:numCache>
            </c:numRef>
          </c:xVal>
          <c:yVal>
            <c:numRef>
              <c:f>Sheet1!$C$2:$C$9</c:f>
              <c:numCache>
                <c:formatCode>General</c:formatCode>
                <c:ptCount val="8"/>
              </c:numCache>
            </c:numRef>
          </c:yVal>
          <c:bubbleSize>
            <c:numRef>
              <c:f>Sheet1!$D$2:$D$9</c:f>
              <c:numCache>
                <c:formatCode>General</c:formatCode>
                <c:ptCount val="8"/>
              </c:numCache>
            </c:numRef>
          </c:bubbleSize>
          <c:bubble3D val="0"/>
          <c:extLst>
            <c:ext xmlns:c15="http://schemas.microsoft.com/office/drawing/2012/chart" uri="{02D57815-91ED-43cb-92C2-25804820EDAC}">
              <c15:datalabelsRange>
                <c15:f>Sheet1!$A$2:$A$9</c15:f>
                <c15:dlblRangeCache>
                  <c:ptCount val="8"/>
                </c15:dlblRangeCache>
              </c15:datalabelsRange>
            </c:ext>
            <c:ext xmlns:c16="http://schemas.microsoft.com/office/drawing/2014/chart" uri="{C3380CC4-5D6E-409C-BE32-E72D297353CC}">
              <c16:uniqueId val="{00000000-3EEF-44B2-BC09-86D0E0835B52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Size</c:v>
                </c:pt>
              </c:strCache>
            </c:strRef>
          </c:tx>
          <c:spPr>
            <a:solidFill>
              <a:schemeClr val="accent2">
                <a:alpha val="75000"/>
              </a:schemeClr>
            </a:solidFill>
            <a:ln w="25400">
              <a:noFill/>
            </a:ln>
            <a:effectLst/>
          </c:spPr>
          <c:invertIfNegative val="0"/>
          <c:xVal>
            <c:numRef>
              <c:f>Sheet1!$A$2:$A$9</c:f>
              <c:numCache>
                <c:formatCode>General</c:formatCode>
                <c:ptCount val="8"/>
              </c:numCache>
            </c:numRef>
          </c:xVal>
          <c:yVal>
            <c:numRef>
              <c:f>Sheet1!$D$2:$D$9</c:f>
              <c:numCache>
                <c:formatCode>General</c:formatCode>
                <c:ptCount val="8"/>
              </c:numCache>
            </c:numRef>
          </c:yVal>
          <c:bubbleSize>
            <c:numLit>
              <c:formatCode>General</c:formatCode>
              <c:ptCount val="8"/>
              <c:pt idx="0">
                <c:v>1</c:v>
              </c:pt>
              <c:pt idx="1">
                <c:v>1</c:v>
              </c:pt>
              <c:pt idx="2">
                <c:v>1</c:v>
              </c:pt>
              <c:pt idx="3">
                <c:v>1</c:v>
              </c:pt>
              <c:pt idx="4">
                <c:v>1</c:v>
              </c:pt>
              <c:pt idx="5">
                <c:v>1</c:v>
              </c:pt>
              <c:pt idx="6">
                <c:v>1</c:v>
              </c:pt>
              <c:pt idx="7">
                <c:v>1</c:v>
              </c:pt>
            </c:numLit>
          </c:bubbleSize>
          <c:bubble3D val="0"/>
          <c:extLst>
            <c:ext xmlns:c16="http://schemas.microsoft.com/office/drawing/2014/chart" uri="{C3380CC4-5D6E-409C-BE32-E72D297353CC}">
              <c16:uniqueId val="{00000006-62EB-334E-9C24-58C53CCF47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25"/>
        <c:showNegBubbles val="0"/>
        <c:axId val="1108347888"/>
        <c:axId val="1108348248"/>
      </c:bubbleChart>
      <c:valAx>
        <c:axId val="1108347888"/>
        <c:scaling>
          <c:orientation val="maxMin"/>
          <c:max val="8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08348248"/>
        <c:crosses val="max"/>
        <c:crossBetween val="midCat"/>
      </c:valAx>
      <c:valAx>
        <c:axId val="1108348248"/>
        <c:scaling>
          <c:orientation val="maxMin"/>
          <c:max val="8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08347888"/>
        <c:crosses val="max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Feasibility Ranking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0AE9-4EEF-B2C2-409CDE77090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0AE9-4EEF-B2C2-409CDE77090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0AE9-4EEF-B2C2-409CDE77090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0AE9-4EEF-B2C2-409CDE77090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0AE9-4EEF-B2C2-409CDE77090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0AE9-4EEF-B2C2-409CDE77090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0AE9-4EEF-B2C2-409CDE77090F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0AE9-4EEF-B2C2-409CDE7709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1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Sheet1!$B$2:$B$9</c:f>
              <c:numCache>
                <c:formatCode>General</c:formatCode>
                <c:ptCount val="8"/>
              </c:numCache>
            </c:numRef>
          </c:xVal>
          <c:yVal>
            <c:numRef>
              <c:f>Sheet1!$C$2:$C$9</c:f>
              <c:numCache>
                <c:formatCode>General</c:formatCode>
                <c:ptCount val="8"/>
              </c:numCache>
            </c:numRef>
          </c:yVal>
          <c:bubbleSize>
            <c:numRef>
              <c:f>Sheet1!$D$2:$D$9</c:f>
              <c:numCache>
                <c:formatCode>_-* #,##0.0_-;\-* #,##0.0_-;_-* "-"??_-;_-@_-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bubbleSize>
          <c:bubble3D val="0"/>
          <c:extLst>
            <c:ext xmlns:c15="http://schemas.microsoft.com/office/drawing/2012/chart" uri="{02D57815-91ED-43cb-92C2-25804820EDAC}">
              <c15:datalabelsRange>
                <c15:f>Sheet1!$A$2:$A$9</c15:f>
                <c15:dlblRangeCache>
                  <c:ptCount val="8"/>
                </c15:dlblRangeCache>
              </c15:datalabelsRange>
            </c:ext>
            <c:ext xmlns:c16="http://schemas.microsoft.com/office/drawing/2014/chart" uri="{C3380CC4-5D6E-409C-BE32-E72D297353CC}">
              <c16:uniqueId val="{00000008-0AE9-4EEF-B2C2-409CDE77090F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Size</c:v>
                </c:pt>
              </c:strCache>
            </c:strRef>
          </c:tx>
          <c:spPr>
            <a:solidFill>
              <a:schemeClr val="accent2">
                <a:alpha val="75000"/>
              </a:schemeClr>
            </a:solidFill>
            <a:ln w="25400">
              <a:noFill/>
            </a:ln>
            <a:effectLst/>
          </c:spPr>
          <c:invertIfNegative val="0"/>
          <c:xVal>
            <c:numRef>
              <c:f>Sheet1!$A$2:$A$9</c:f>
              <c:numCache>
                <c:formatCode>General</c:formatCode>
                <c:ptCount val="8"/>
              </c:numCache>
            </c:numRef>
          </c:xVal>
          <c:yVal>
            <c:numRef>
              <c:f>Sheet1!$D$2:$D$9</c:f>
              <c:numCache>
                <c:formatCode>_-* #,##0.0_-;\-* #,##0.0_-;_-* "-"??_-;_-@_-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yVal>
          <c:bubbleSize>
            <c:numLit>
              <c:formatCode>General</c:formatCode>
              <c:ptCount val="8"/>
              <c:pt idx="0">
                <c:v>1</c:v>
              </c:pt>
              <c:pt idx="1">
                <c:v>1</c:v>
              </c:pt>
              <c:pt idx="2">
                <c:v>1</c:v>
              </c:pt>
              <c:pt idx="3">
                <c:v>1</c:v>
              </c:pt>
              <c:pt idx="4">
                <c:v>1</c:v>
              </c:pt>
              <c:pt idx="5">
                <c:v>1</c:v>
              </c:pt>
              <c:pt idx="6">
                <c:v>1</c:v>
              </c:pt>
              <c:pt idx="7">
                <c:v>1</c:v>
              </c:pt>
            </c:numLit>
          </c:bubbleSize>
          <c:bubble3D val="0"/>
          <c:extLst>
            <c:ext xmlns:c16="http://schemas.microsoft.com/office/drawing/2014/chart" uri="{C3380CC4-5D6E-409C-BE32-E72D297353CC}">
              <c16:uniqueId val="{00000009-0AE9-4EEF-B2C2-409CDE7709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25"/>
        <c:showNegBubbles val="0"/>
        <c:axId val="1108347888"/>
        <c:axId val="1108348248"/>
      </c:bubbleChart>
      <c:valAx>
        <c:axId val="1108347888"/>
        <c:scaling>
          <c:orientation val="maxMin"/>
          <c:max val="8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08348248"/>
        <c:crosses val="max"/>
        <c:crossBetween val="midCat"/>
      </c:valAx>
      <c:valAx>
        <c:axId val="1108348248"/>
        <c:scaling>
          <c:orientation val="maxMin"/>
          <c:max val="8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08347888"/>
        <c:crosses val="max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Feasibility Ranking</c:v>
                </c:pt>
              </c:strCache>
            </c:strRef>
          </c:tx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0AE9-4EEF-B2C2-409CDE77090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0AE9-4EEF-B2C2-409CDE77090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0AE9-4EEF-B2C2-409CDE77090F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0AE9-4EEF-B2C2-409CDE77090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0AE9-4EEF-B2C2-409CDE77090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0AE9-4EEF-B2C2-409CDE77090F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0AE9-4EEF-B2C2-409CDE77090F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endParaRPr lang="fr-FR"/>
                  </a:p>
                </c:rich>
              </c:tx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0AE9-4EEF-B2C2-409CDE7709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1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Sheet1!$B$2:$B$9</c:f>
              <c:numCache>
                <c:formatCode>General</c:formatCode>
                <c:ptCount val="8"/>
              </c:numCache>
            </c:numRef>
          </c:xVal>
          <c:yVal>
            <c:numRef>
              <c:f>Sheet1!$C$2:$C$9</c:f>
              <c:numCache>
                <c:formatCode>General</c:formatCode>
                <c:ptCount val="8"/>
              </c:numCache>
            </c:numRef>
          </c:yVal>
          <c:bubbleSize>
            <c:numRef>
              <c:f>Sheet1!$D$2:$D$9</c:f>
              <c:numCache>
                <c:formatCode>_-* #,##0.0_-;\-* #,##0.0_-;_-* "-"??_-;_-@_-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bubbleSize>
          <c:bubble3D val="0"/>
          <c:extLst>
            <c:ext xmlns:c15="http://schemas.microsoft.com/office/drawing/2012/chart" uri="{02D57815-91ED-43cb-92C2-25804820EDAC}">
              <c15:datalabelsRange>
                <c15:f>Sheet1!$A$2:$A$9</c15:f>
                <c15:dlblRangeCache>
                  <c:ptCount val="8"/>
                </c15:dlblRangeCache>
              </c15:datalabelsRange>
            </c:ext>
            <c:ext xmlns:c16="http://schemas.microsoft.com/office/drawing/2014/chart" uri="{C3380CC4-5D6E-409C-BE32-E72D297353CC}">
              <c16:uniqueId val="{00000008-0AE9-4EEF-B2C2-409CDE77090F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Size</c:v>
                </c:pt>
              </c:strCache>
            </c:strRef>
          </c:tx>
          <c:spPr>
            <a:solidFill>
              <a:schemeClr val="accent2">
                <a:alpha val="75000"/>
              </a:schemeClr>
            </a:solidFill>
            <a:ln w="25400">
              <a:noFill/>
            </a:ln>
            <a:effectLst/>
          </c:spPr>
          <c:invertIfNegative val="0"/>
          <c:xVal>
            <c:numRef>
              <c:f>Sheet1!$A$2:$A$9</c:f>
              <c:numCache>
                <c:formatCode>General</c:formatCode>
                <c:ptCount val="8"/>
              </c:numCache>
            </c:numRef>
          </c:xVal>
          <c:yVal>
            <c:numRef>
              <c:f>Sheet1!$D$2:$D$9</c:f>
              <c:numCache>
                <c:formatCode>_-* #,##0.0_-;\-* #,##0.0_-;_-* "-"??_-;_-@_-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yVal>
          <c:bubbleSize>
            <c:numLit>
              <c:formatCode>General</c:formatCode>
              <c:ptCount val="8"/>
              <c:pt idx="0">
                <c:v>1</c:v>
              </c:pt>
              <c:pt idx="1">
                <c:v>1</c:v>
              </c:pt>
              <c:pt idx="2">
                <c:v>1</c:v>
              </c:pt>
              <c:pt idx="3">
                <c:v>1</c:v>
              </c:pt>
              <c:pt idx="4">
                <c:v>1</c:v>
              </c:pt>
              <c:pt idx="5">
                <c:v>1</c:v>
              </c:pt>
              <c:pt idx="6">
                <c:v>1</c:v>
              </c:pt>
              <c:pt idx="7">
                <c:v>1</c:v>
              </c:pt>
            </c:numLit>
          </c:bubbleSize>
          <c:bubble3D val="0"/>
          <c:extLst>
            <c:ext xmlns:c16="http://schemas.microsoft.com/office/drawing/2014/chart" uri="{C3380CC4-5D6E-409C-BE32-E72D297353CC}">
              <c16:uniqueId val="{00000009-0AE9-4EEF-B2C2-409CDE7709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25"/>
        <c:showNegBubbles val="0"/>
        <c:axId val="1108347888"/>
        <c:axId val="1108348248"/>
      </c:bubbleChart>
      <c:valAx>
        <c:axId val="1108347888"/>
        <c:scaling>
          <c:orientation val="maxMin"/>
          <c:max val="8"/>
          <c:min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08348248"/>
        <c:crosses val="max"/>
        <c:crossBetween val="midCat"/>
      </c:valAx>
      <c:valAx>
        <c:axId val="1108348248"/>
        <c:scaling>
          <c:orientation val="maxMin"/>
          <c:max val="8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08347888"/>
        <c:crosses val="max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FD8F4-6785-498F-8D92-B2F6B34A16C4}" type="datetimeFigureOut">
              <a:rPr lang="fr-FR" smtClean="0"/>
              <a:t>14/03/2025</a:t>
            </a:fld>
            <a:endParaRPr lang="fr-F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C3418-E3CD-458E-8280-75CFF9992402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079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44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" name="Google Shape;4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624161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6DC784-1384-2E5D-15CF-9288AB3832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A80F345-03E0-3CA2-A1E8-5717745386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1EF06D1-9184-AEB3-A72F-CF1681406E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 : nous recommandons de dédier une diapositive entière à la présentation et discussion du résultat du vote de classement pour chaque critère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DE7607-8668-F44F-F009-78F35BDB7B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03401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3657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74139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CE3C40-46D1-2FAA-B4BC-EEFEF882FF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8CDFDF0-2550-9684-349B-0007CBDC733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A298F27-DF52-726E-74AC-B37777A15F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 : nous recommandons de dédier une diapositive entière à la présentation et discussion du résultat du vote de classement pour chaque critère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4D66D6-24D0-1334-7DDA-824B78B995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30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26863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D08236-E65E-A57B-1BB6-C1FACF107D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F68C32-854F-0400-C388-8A5AD33F5D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7C42FA7-3D66-1B83-0D01-C8D06CE9A7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 : nous recommandons de dédier une diapositive entière à la présentation et discussion du résultat du vote de classement pour chaque critère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1BB65-6C57-54B7-0778-FDDFEC78D9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31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56211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5CA7F-18AE-5C7B-11B6-FC33F0B3FF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5E85C75-2889-A4BC-24D2-1663987AC5B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D003A3C-017C-DD44-DED3-92606C1E27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 : nous recommandons de dédier une diapositive entière à la présentation et discussion du résultat du vote de classement pour chaque critère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41F817-289A-3F46-0C97-30EADAAA05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32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847718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DFD2C0-3223-F39B-8FE4-88BB16800B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2D7D8AB-E644-6D7F-1880-D67373C521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0B3EF78-7744-8D25-1D63-205C9FE428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 : nous recommandons de dédier une diapositive entière à la présentation et discussion du résultat du vote de classement pour chaque critère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A2511-EF43-20E0-CA30-02BF9B9286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33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09761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6ADAAF-126F-EB78-D39F-9CB7CEA28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9B69BB8-D343-7C6A-981B-2C3FE8316C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A4ED5C9-7607-CFB1-746C-81EC85749B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 : nous recommandons de dédier une diapositive entière à la présentation et discussion du résultat du vote de classement pour chaque critère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16062A-E64B-E95C-A3C5-5433985FDF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34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33130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A9A01B-3D8F-1362-EC1E-1C9E2EBAF9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FABD519-E6F0-7112-1EB6-4F31249441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3682A2D-327F-B71D-16CA-269682E032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 : nous recommandons de dédier une diapositive entière à la présentation et discussion du résultat du vote de classement pour chaque critère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D3DEDD-6CCB-5B25-9259-2FFF2F25D42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35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44693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42BE81-FC99-3E57-8B5D-259C7B87C5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68A461D-8E97-71E9-C960-9C2C94645C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9B41679-68E9-E02C-9B20-70DA8FC21D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 : nous recommandons de dédier une diapositive entière à la présentation et discussion du résultat du vote de classement pour chaque critère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1E45C2-B9AB-23A1-5CC6-1650DC3F3F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36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1337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62455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D6CA44-A1F7-FF7F-38A9-5756497DA2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6AB0FF2-A35A-2FBB-4323-AE3FB3E2CE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02473E8-7AC5-BA53-9841-593306BEBD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 : nous recommandons de dédier une diapositive entière à la présentation et discussion du résultat du vote de classement pour chaque critère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C2FF64-C842-3BB7-DBC7-B51D3286C0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37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50755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57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08855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58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8258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 : nous recommandons de dédier une diapositive entière à la présentation et discussion du résultat du vote de classement pour chaque critère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7878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CC71D-7CF4-4185-899F-44EA907B24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55A006-1706-3AC5-5904-0CA41CC0D0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7B01CE-00DA-5403-DEE3-F6C23F57C8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 : nous recommandons de dédier une diapositive entière à la présentation et discussion du résultat du vote de classement pour chaque critère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1F6DA-5F0F-BE05-3431-8B68B59BB4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9197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11AC35-92E7-C3D4-A4E0-143CB56831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1B84D09-B284-59B8-A757-842C1080F9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25A0496-B68E-2D0C-176F-CC57CE1C4E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 : nous recommandons de dédier une diapositive entière à la présentation et discussion du résultat du vote de classement pour chaque critère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D4314-DB35-18A9-C904-107EA34AEE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776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2FC5D-A623-5CFE-950F-757236044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A3C6F2-27A1-35EE-A79A-62F82BAB898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44AF1CF-9499-58C0-B675-FB22F3BA11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 : nous recommandons de dédier une diapositive entière à la présentation et discussion du résultat du vote de classement pour chaque critère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2E0FF8-F2F5-B02D-547B-DAB63D4886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134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44FA3D-DD94-6E28-DA92-B6A9391BA0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AB664A-FE68-47BB-17A2-51FFE4A0CB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E6EDF74-56A9-37A3-ACEE-03AA48F818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 : nous recommandons de dédier une diapositive entière à la présentation et discussion du résultat du vote de classement pour chaque critère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83FE6A-40D4-2935-3A65-20E9830848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111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A83E8-6EB2-884D-D21B-A8688ACC2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D730ED5-CEB9-3B52-C242-394886DC802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5E4F44F-EFA0-79B3-0FF7-544E6CFEBE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 : nous recommandons de dédier une diapositive entière à la présentation et discussion du résultat du vote de classement pour chaque critère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A87CB-5492-6637-6CAB-370DBCFD37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3872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C65E99-4923-2ADF-DA3D-8EA28C8E03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5D3626D-1302-D6EF-79E7-4B0D8EA1F7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312A6E-1FEC-4892-8F2D-C2E56933EC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Note : nous recommandons de dédier une diapositive entière à la présentation et discussion du résultat du vote de classement pour chaque critère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88086C-F00C-51AC-3930-DC5C70E982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9C3418-E3CD-458E-8280-75CFF9992402}" type="slidenum">
              <a:rPr lang="fr-FR" smtClean="0"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93310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ctrTitle"/>
          </p:nvPr>
        </p:nvSpPr>
        <p:spPr>
          <a:xfrm>
            <a:off x="415637" y="992767"/>
            <a:ext cx="11361559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subTitle" idx="1"/>
          </p:nvPr>
        </p:nvSpPr>
        <p:spPr>
          <a:xfrm>
            <a:off x="415626" y="3778833"/>
            <a:ext cx="11361559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4" name="Google Shape;12;p19">
            <a:extLst>
              <a:ext uri="{FF2B5EF4-FFF2-40B4-BE49-F238E27FC236}">
                <a16:creationId xmlns:a16="http://schemas.microsoft.com/office/drawing/2014/main" id="{B11D06FB-8C12-4435-BB1E-CCAAA692A64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068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0"/>
          <p:cNvSpPr txBox="1">
            <a:spLocks noGrp="1"/>
          </p:cNvSpPr>
          <p:nvPr>
            <p:ph type="title"/>
          </p:nvPr>
        </p:nvSpPr>
        <p:spPr>
          <a:xfrm>
            <a:off x="415626" y="593367"/>
            <a:ext cx="11361559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body" idx="1"/>
          </p:nvPr>
        </p:nvSpPr>
        <p:spPr>
          <a:xfrm>
            <a:off x="415626" y="1536633"/>
            <a:ext cx="1136155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8880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415626" y="593367"/>
            <a:ext cx="11361559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415626" y="1536633"/>
            <a:ext cx="533358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body" idx="2"/>
          </p:nvPr>
        </p:nvSpPr>
        <p:spPr>
          <a:xfrm>
            <a:off x="6443610" y="1536633"/>
            <a:ext cx="533358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492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7412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2"/>
          <p:cNvSpPr txBox="1">
            <a:spLocks noGrp="1"/>
          </p:cNvSpPr>
          <p:nvPr>
            <p:ph type="title"/>
          </p:nvPr>
        </p:nvSpPr>
        <p:spPr>
          <a:xfrm>
            <a:off x="415626" y="740800"/>
            <a:ext cx="3744375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body" idx="1"/>
          </p:nvPr>
        </p:nvSpPr>
        <p:spPr>
          <a:xfrm>
            <a:off x="415626" y="1852800"/>
            <a:ext cx="3744375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6091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3"/>
          <p:cNvSpPr txBox="1">
            <a:spLocks noGrp="1"/>
          </p:cNvSpPr>
          <p:nvPr>
            <p:ph type="title"/>
          </p:nvPr>
        </p:nvSpPr>
        <p:spPr>
          <a:xfrm>
            <a:off x="653708" y="600200"/>
            <a:ext cx="8491011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28" name="Google Shape;28;p23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234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4"/>
          <p:cNvSpPr/>
          <p:nvPr/>
        </p:nvSpPr>
        <p:spPr>
          <a:xfrm>
            <a:off x="6096387" y="-167"/>
            <a:ext cx="6096388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" name="Google Shape;31;p24"/>
          <p:cNvSpPr txBox="1">
            <a:spLocks noGrp="1"/>
          </p:cNvSpPr>
          <p:nvPr>
            <p:ph type="title"/>
          </p:nvPr>
        </p:nvSpPr>
        <p:spPr>
          <a:xfrm>
            <a:off x="354022" y="1644233"/>
            <a:ext cx="5393905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subTitle" idx="1"/>
          </p:nvPr>
        </p:nvSpPr>
        <p:spPr>
          <a:xfrm>
            <a:off x="354022" y="3737433"/>
            <a:ext cx="5393905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body" idx="2"/>
          </p:nvPr>
        </p:nvSpPr>
        <p:spPr>
          <a:xfrm>
            <a:off x="6586419" y="965433"/>
            <a:ext cx="5116332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457200" lvl="0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45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 txBox="1">
            <a:spLocks noGrp="1"/>
          </p:cNvSpPr>
          <p:nvPr>
            <p:ph type="body" idx="1"/>
          </p:nvPr>
        </p:nvSpPr>
        <p:spPr>
          <a:xfrm>
            <a:off x="415626" y="5640767"/>
            <a:ext cx="7998883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37" name="Google Shape;37;p25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36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6"/>
          <p:cNvSpPr txBox="1">
            <a:spLocks noGrp="1"/>
          </p:cNvSpPr>
          <p:nvPr>
            <p:ph type="title" hasCustomPrompt="1"/>
          </p:nvPr>
        </p:nvSpPr>
        <p:spPr>
          <a:xfrm>
            <a:off x="415626" y="1474833"/>
            <a:ext cx="11361559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0" name="Google Shape;40;p26"/>
          <p:cNvSpPr txBox="1">
            <a:spLocks noGrp="1"/>
          </p:cNvSpPr>
          <p:nvPr>
            <p:ph type="body" idx="1"/>
          </p:nvPr>
        </p:nvSpPr>
        <p:spPr>
          <a:xfrm>
            <a:off x="415626" y="4202967"/>
            <a:ext cx="11361559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lvl="0" indent="-381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26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22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A50F1-7ED3-0BC7-2CCA-ACC195A8E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A1691-BA80-743C-B718-9AD5145B1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D9DB0-1F10-10A2-B165-00713759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64A85-F487-4DAE-8832-725338EDF46B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6652-4A90-CAE5-42C6-9C53AC27A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7E860-C4EB-E773-C66C-EA1A37798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F2F99-6DAD-47CE-BB68-4661152F17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59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 txBox="1">
            <a:spLocks noGrp="1"/>
          </p:cNvSpPr>
          <p:nvPr>
            <p:ph type="title"/>
          </p:nvPr>
        </p:nvSpPr>
        <p:spPr>
          <a:xfrm>
            <a:off x="415626" y="593367"/>
            <a:ext cx="11361559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Arial"/>
              <a:buNone/>
              <a:defRPr sz="3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p18"/>
          <p:cNvSpPr txBox="1">
            <a:spLocks noGrp="1"/>
          </p:cNvSpPr>
          <p:nvPr>
            <p:ph type="body" idx="1"/>
          </p:nvPr>
        </p:nvSpPr>
        <p:spPr>
          <a:xfrm>
            <a:off x="415626" y="1536633"/>
            <a:ext cx="11361559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t" anchorCtr="0">
            <a:noAutofit/>
          </a:bodyPr>
          <a:lstStyle>
            <a:lvl1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●"/>
              <a:defRPr sz="2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●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Arial"/>
              <a:buChar char="○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Font typeface="Arial"/>
              <a:buChar char="■"/>
              <a:defRPr sz="1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p18"/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052482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STXinwei" panose="020B0503020204020204" pitchFamily="2" charset="-122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Lato" panose="020F0502020204030203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"/>
          <p:cNvSpPr/>
          <p:nvPr/>
        </p:nvSpPr>
        <p:spPr>
          <a:xfrm>
            <a:off x="2099363" y="1516400"/>
            <a:ext cx="373500" cy="1867200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400"/>
            </a:pPr>
            <a:endParaRPr lang="fr-FR" sz="1400" noProof="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Picture 2" descr="A zebra with text on it&#10;&#10;Description automatically generated">
            <a:extLst>
              <a:ext uri="{FF2B5EF4-FFF2-40B4-BE49-F238E27FC236}">
                <a16:creationId xmlns:a16="http://schemas.microsoft.com/office/drawing/2014/main" id="{9A466B9C-30E9-BBA3-65DF-C22B17730E9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2" t="32500" r="24112" b="32500"/>
          <a:stretch/>
        </p:blipFill>
        <p:spPr>
          <a:xfrm>
            <a:off x="9092137" y="5470609"/>
            <a:ext cx="2952250" cy="1231733"/>
          </a:xfrm>
          <a:prstGeom prst="rect">
            <a:avLst/>
          </a:prstGeom>
        </p:spPr>
      </p:pic>
      <p:sp>
        <p:nvSpPr>
          <p:cNvPr id="5" name="Google Shape;47;p1">
            <a:extLst>
              <a:ext uri="{FF2B5EF4-FFF2-40B4-BE49-F238E27FC236}">
                <a16:creationId xmlns:a16="http://schemas.microsoft.com/office/drawing/2014/main" id="{EB2B3FD3-5DE2-0F68-F062-F699B5C84D63}"/>
              </a:ext>
            </a:extLst>
          </p:cNvPr>
          <p:cNvSpPr txBox="1"/>
          <p:nvPr/>
        </p:nvSpPr>
        <p:spPr>
          <a:xfrm>
            <a:off x="2752725" y="1538000"/>
            <a:ext cx="9180963" cy="209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SzPts val="3200"/>
            </a:pPr>
            <a:r>
              <a:rPr lang="fr-FR" sz="3200" b="1" noProof="0" dirty="0">
                <a:solidFill>
                  <a:srgbClr val="0F5D61"/>
                </a:solidFill>
                <a:latin typeface="Lato" panose="020F0502020204030203" pitchFamily="34" charset="0"/>
                <a:ea typeface="Times New Roman"/>
                <a:cs typeface="Times New Roman"/>
                <a:sym typeface="Times New Roman"/>
              </a:rPr>
              <a:t>Outil d’aide à la Priorisation et au Séquencement des Introductions de Nouveaux Vaccins (OPS-INV)</a:t>
            </a:r>
          </a:p>
          <a:p>
            <a:pPr>
              <a:buClr>
                <a:srgbClr val="000000"/>
              </a:buClr>
              <a:buSzPts val="2000"/>
            </a:pPr>
            <a:endParaRPr lang="fr-FR" noProof="0" dirty="0">
              <a:solidFill>
                <a:srgbClr val="0F5D61"/>
              </a:solidFill>
              <a:latin typeface="Lato" panose="020F0502020204030203" pitchFamily="34" charset="0"/>
              <a:ea typeface="Times New Roman"/>
              <a:cs typeface="Times New Roman"/>
              <a:sym typeface="Times New Roman"/>
            </a:endParaRPr>
          </a:p>
          <a:p>
            <a:pPr>
              <a:buClr>
                <a:srgbClr val="000000"/>
              </a:buClr>
              <a:buSzPts val="2000"/>
            </a:pPr>
            <a:r>
              <a:rPr lang="fr-FR" sz="2000" b="1" noProof="0" dirty="0">
                <a:solidFill>
                  <a:srgbClr val="0F5D61"/>
                </a:solidFill>
                <a:latin typeface="Lato" panose="020F0502020204030203" pitchFamily="34" charset="0"/>
                <a:ea typeface="Times New Roman"/>
                <a:cs typeface="Times New Roman"/>
                <a:sym typeface="Times New Roman"/>
              </a:rPr>
              <a:t>Atelier 2 : Priorisation et Séquencement</a:t>
            </a:r>
          </a:p>
          <a:p>
            <a:pPr>
              <a:buClr>
                <a:srgbClr val="000000"/>
              </a:buClr>
              <a:buSzPts val="2000"/>
            </a:pPr>
            <a:endParaRPr lang="fr-FR" sz="2000" b="1" i="1" noProof="0" dirty="0">
              <a:solidFill>
                <a:srgbClr val="0F5D61"/>
              </a:solidFill>
              <a:latin typeface="Lato" panose="020F0502020204030203" pitchFamily="34" charset="0"/>
              <a:ea typeface="Times New Roman"/>
              <a:cs typeface="Times New Roman"/>
              <a:sym typeface="Times New Roman"/>
            </a:endParaRPr>
          </a:p>
          <a:p>
            <a:pPr>
              <a:buClr>
                <a:srgbClr val="000000"/>
              </a:buClr>
              <a:buSzPts val="2000"/>
            </a:pPr>
            <a:r>
              <a:rPr lang="fr-FR" sz="2000" b="1" i="1" noProof="0" dirty="0">
                <a:solidFill>
                  <a:srgbClr val="0F5D61"/>
                </a:solidFill>
                <a:highlight>
                  <a:srgbClr val="FFFF00"/>
                </a:highlight>
                <a:latin typeface="Lato" panose="020F0502020204030203" pitchFamily="34" charset="0"/>
                <a:ea typeface="Times New Roman"/>
                <a:cs typeface="Times New Roman"/>
                <a:sym typeface="Times New Roman"/>
              </a:rPr>
              <a:t>Date de l’atelier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Lors du premier atelier, le NITAG a défini le cadre méthodologique de la priorisation, en sélectionnant </a:t>
            </a: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highlight>
                  <a:srgbClr val="FFFF00"/>
                </a:highlight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X </a:t>
            </a: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vaccins et </a:t>
            </a: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highlight>
                  <a:srgbClr val="FFFF00"/>
                </a:highlight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X </a:t>
            </a: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critères sur une période de </a:t>
            </a: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highlight>
                  <a:srgbClr val="FFFF00"/>
                </a:highlight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X</a:t>
            </a: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 années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965B5D8-6096-B05F-F5FC-8BF4498269E8}"/>
              </a:ext>
            </a:extLst>
          </p:cNvPr>
          <p:cNvSpPr/>
          <p:nvPr/>
        </p:nvSpPr>
        <p:spPr>
          <a:xfrm>
            <a:off x="768242" y="1431235"/>
            <a:ext cx="3429004" cy="596348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noProof="0" dirty="0"/>
              <a:t>Horizon temporel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F6FF7E3-39CD-2E55-517A-72ED79E74B3A}"/>
              </a:ext>
            </a:extLst>
          </p:cNvPr>
          <p:cNvSpPr/>
          <p:nvPr/>
        </p:nvSpPr>
        <p:spPr>
          <a:xfrm>
            <a:off x="4381498" y="1431235"/>
            <a:ext cx="3429004" cy="596348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noProof="0" dirty="0"/>
              <a:t>Vaccins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E5EE49-8170-1726-724E-62F989C12BB0}"/>
              </a:ext>
            </a:extLst>
          </p:cNvPr>
          <p:cNvSpPr/>
          <p:nvPr/>
        </p:nvSpPr>
        <p:spPr>
          <a:xfrm>
            <a:off x="7994754" y="1431235"/>
            <a:ext cx="3429004" cy="596348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noProof="0" dirty="0"/>
              <a:t>Critères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109CBE-30E8-C3EB-1B54-68B5092675A1}"/>
              </a:ext>
            </a:extLst>
          </p:cNvPr>
          <p:cNvSpPr txBox="1"/>
          <p:nvPr/>
        </p:nvSpPr>
        <p:spPr>
          <a:xfrm rot="16200000">
            <a:off x="11700" y="3438941"/>
            <a:ext cx="9564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noProof="0" dirty="0"/>
              <a:t>Résultats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67A07A4-7553-8F3C-0598-E8AFACB6DD99}"/>
              </a:ext>
            </a:extLst>
          </p:cNvPr>
          <p:cNvSpPr txBox="1"/>
          <p:nvPr/>
        </p:nvSpPr>
        <p:spPr>
          <a:xfrm rot="16200000">
            <a:off x="-280277" y="5705914"/>
            <a:ext cx="15404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noProof="0" dirty="0"/>
              <a:t>Notes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088E4B7-E99C-E72F-D414-E3074C9E24CB}"/>
              </a:ext>
            </a:extLst>
          </p:cNvPr>
          <p:cNvSpPr/>
          <p:nvPr/>
        </p:nvSpPr>
        <p:spPr>
          <a:xfrm>
            <a:off x="768242" y="5119393"/>
            <a:ext cx="3429004" cy="15133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100" b="0" i="0" u="none" strike="noStrike" kern="1200" cap="none" spc="0" normalizeH="0" baseline="0" noProof="0" dirty="0">
                <a:ln>
                  <a:noFill/>
                </a:ln>
                <a:solidFill>
                  <a:srgbClr val="414141">
                    <a:lumMod val="50000"/>
                  </a:srgbClr>
                </a:solidFill>
                <a:effectLst/>
                <a:uLnTx/>
                <a:uFillTx/>
                <a:latin typeface="Lato"/>
                <a:ea typeface="+mn-ea"/>
                <a:cs typeface="+mn-cs"/>
              </a:rPr>
              <a:t>x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64F051A-F0E5-4AC1-1C9E-B915847EBB87}"/>
              </a:ext>
            </a:extLst>
          </p:cNvPr>
          <p:cNvSpPr/>
          <p:nvPr/>
        </p:nvSpPr>
        <p:spPr>
          <a:xfrm>
            <a:off x="4381498" y="5119393"/>
            <a:ext cx="3429004" cy="15133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fr-FR" sz="1100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4C4D9B1-A6F7-D6A9-28DA-882AC840897D}"/>
              </a:ext>
            </a:extLst>
          </p:cNvPr>
          <p:cNvSpPr/>
          <p:nvPr/>
        </p:nvSpPr>
        <p:spPr>
          <a:xfrm>
            <a:off x="7994754" y="5119393"/>
            <a:ext cx="3429004" cy="15133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fr-FR" sz="1100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507C4D1-04DE-EF9A-5B13-BF34A7BB488D}"/>
              </a:ext>
            </a:extLst>
          </p:cNvPr>
          <p:cNvSpPr/>
          <p:nvPr/>
        </p:nvSpPr>
        <p:spPr>
          <a:xfrm>
            <a:off x="768242" y="2119033"/>
            <a:ext cx="3429004" cy="2898972"/>
          </a:xfrm>
          <a:prstGeom prst="rect">
            <a:avLst/>
          </a:prstGeom>
          <a:noFill/>
          <a:ln w="9525">
            <a:solidFill>
              <a:srgbClr val="0F5D6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fr-FR" sz="1200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8580634-A492-2D5F-F455-B8A18E34F1BC}"/>
              </a:ext>
            </a:extLst>
          </p:cNvPr>
          <p:cNvSpPr/>
          <p:nvPr/>
        </p:nvSpPr>
        <p:spPr>
          <a:xfrm>
            <a:off x="4381498" y="2119033"/>
            <a:ext cx="3429004" cy="2898972"/>
          </a:xfrm>
          <a:prstGeom prst="rect">
            <a:avLst/>
          </a:prstGeom>
          <a:noFill/>
          <a:ln w="9525">
            <a:solidFill>
              <a:srgbClr val="0F5D6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fr-FR" sz="1200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1AFE63F-E628-143E-5B98-6C4CD996AF9D}"/>
              </a:ext>
            </a:extLst>
          </p:cNvPr>
          <p:cNvSpPr/>
          <p:nvPr/>
        </p:nvSpPr>
        <p:spPr>
          <a:xfrm>
            <a:off x="7994754" y="2119033"/>
            <a:ext cx="3429004" cy="2898972"/>
          </a:xfrm>
          <a:prstGeom prst="rect">
            <a:avLst/>
          </a:prstGeom>
          <a:noFill/>
          <a:ln w="9525">
            <a:solidFill>
              <a:srgbClr val="0F5D6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sz="1200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10</a:t>
            </a:fld>
            <a:endParaRPr lang="fr-FR" noProof="0" dirty="0">
              <a:latin typeface="+mj-lt"/>
            </a:endParaRPr>
          </a:p>
        </p:txBody>
      </p:sp>
      <p:sp>
        <p:nvSpPr>
          <p:cNvPr id="8" name="Star: 10 Points 17">
            <a:extLst>
              <a:ext uri="{FF2B5EF4-FFF2-40B4-BE49-F238E27FC236}">
                <a16:creationId xmlns:a16="http://schemas.microsoft.com/office/drawing/2014/main" id="{B39AAC4A-C4A8-6818-020A-AF058BB3B0E1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687636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sp>
        <p:nvSpPr>
          <p:cNvPr id="4" name="Rounded Rectangle 38">
            <a:extLst>
              <a:ext uri="{FF2B5EF4-FFF2-40B4-BE49-F238E27FC236}">
                <a16:creationId xmlns:a16="http://schemas.microsoft.com/office/drawing/2014/main" id="{9A53BEB2-314C-8A5D-4B79-BF0687D44842}"/>
              </a:ext>
            </a:extLst>
          </p:cNvPr>
          <p:cNvSpPr/>
          <p:nvPr/>
        </p:nvSpPr>
        <p:spPr>
          <a:xfrm>
            <a:off x="1582595" y="1763819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AA0607B-6A86-4E9E-3B98-E20CA4B7EB21}"/>
              </a:ext>
            </a:extLst>
          </p:cNvPr>
          <p:cNvSpPr/>
          <p:nvPr/>
        </p:nvSpPr>
        <p:spPr>
          <a:xfrm>
            <a:off x="1841435" y="1919578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9423D2-C1BC-334B-6848-839FDE53728D}"/>
              </a:ext>
            </a:extLst>
          </p:cNvPr>
          <p:cNvSpPr txBox="1"/>
          <p:nvPr/>
        </p:nvSpPr>
        <p:spPr>
          <a:xfrm>
            <a:off x="2241096" y="1887721"/>
            <a:ext cx="6573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>
                <a:solidFill>
                  <a:schemeClr val="bg2"/>
                </a:solidFill>
              </a:rPr>
              <a:t>Revue de la méthodologie</a:t>
            </a:r>
          </a:p>
        </p:txBody>
      </p:sp>
      <p:sp>
        <p:nvSpPr>
          <p:cNvPr id="2" name="Rounded Rectangle 40">
            <a:extLst>
              <a:ext uri="{FF2B5EF4-FFF2-40B4-BE49-F238E27FC236}">
                <a16:creationId xmlns:a16="http://schemas.microsoft.com/office/drawing/2014/main" id="{6AA6129F-75F9-A594-0868-0836B0F3BA8F}"/>
              </a:ext>
            </a:extLst>
          </p:cNvPr>
          <p:cNvSpPr/>
          <p:nvPr/>
        </p:nvSpPr>
        <p:spPr>
          <a:xfrm>
            <a:off x="1582595" y="3235318"/>
            <a:ext cx="7411451" cy="583739"/>
          </a:xfrm>
          <a:prstGeom prst="round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7887CCF-81FB-EC24-4972-1F99035BA81A}"/>
              </a:ext>
            </a:extLst>
          </p:cNvPr>
          <p:cNvSpPr/>
          <p:nvPr/>
        </p:nvSpPr>
        <p:spPr>
          <a:xfrm>
            <a:off x="1812331" y="3387234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222668-39E7-1522-DC2F-4CAB11445742}"/>
              </a:ext>
            </a:extLst>
          </p:cNvPr>
          <p:cNvSpPr txBox="1"/>
          <p:nvPr/>
        </p:nvSpPr>
        <p:spPr>
          <a:xfrm>
            <a:off x="2241096" y="3353098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>
                <a:solidFill>
                  <a:schemeClr val="bg1"/>
                </a:solidFill>
              </a:rPr>
              <a:t>Présentation des évidences et classement des vaccins</a:t>
            </a:r>
          </a:p>
        </p:txBody>
      </p:sp>
      <p:sp>
        <p:nvSpPr>
          <p:cNvPr id="13" name="Rounded Rectangle 40">
            <a:extLst>
              <a:ext uri="{FF2B5EF4-FFF2-40B4-BE49-F238E27FC236}">
                <a16:creationId xmlns:a16="http://schemas.microsoft.com/office/drawing/2014/main" id="{BBD359D8-B806-5381-B0DD-9F92E3A19050}"/>
              </a:ext>
            </a:extLst>
          </p:cNvPr>
          <p:cNvSpPr/>
          <p:nvPr/>
        </p:nvSpPr>
        <p:spPr>
          <a:xfrm>
            <a:off x="1582595" y="3972549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669B96E-4CF2-3A7F-44BE-1A0BFBC382AD}"/>
              </a:ext>
            </a:extLst>
          </p:cNvPr>
          <p:cNvSpPr/>
          <p:nvPr/>
        </p:nvSpPr>
        <p:spPr>
          <a:xfrm>
            <a:off x="1812331" y="4149444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2BE8A6-E991-1750-E66F-EC29A7BA6B8B}"/>
              </a:ext>
            </a:extLst>
          </p:cNvPr>
          <p:cNvSpPr txBox="1"/>
          <p:nvPr/>
        </p:nvSpPr>
        <p:spPr>
          <a:xfrm>
            <a:off x="2241096" y="4115308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/>
              <a:t>Présentation des résultats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noProof="0" dirty="0">
                <a:solidFill>
                  <a:schemeClr val="bg1"/>
                </a:solidFill>
                <a:latin typeface="Lato" panose="020F0502020204030203" pitchFamily="34" charset="0"/>
                <a:cs typeface="Times New Roman" panose="02020603050405020304" pitchFamily="18" charset="0"/>
              </a:rPr>
              <a:t>Jour 1 : Critères d'Importance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4746351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2 : Critères de faisabilité et Priorisation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548045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3 : Séquencement et Recommandations</a:t>
            </a:r>
          </a:p>
        </p:txBody>
      </p:sp>
      <p:sp>
        <p:nvSpPr>
          <p:cNvPr id="32" name="Rounded Rectangle 40">
            <a:extLst>
              <a:ext uri="{FF2B5EF4-FFF2-40B4-BE49-F238E27FC236}">
                <a16:creationId xmlns:a16="http://schemas.microsoft.com/office/drawing/2014/main" id="{40B1511E-7052-2ECA-993B-92B84A566006}"/>
              </a:ext>
            </a:extLst>
          </p:cNvPr>
          <p:cNvSpPr/>
          <p:nvPr/>
        </p:nvSpPr>
        <p:spPr>
          <a:xfrm>
            <a:off x="1582595" y="2494744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20BD772-B701-D139-CE80-E1AD5E50D298}"/>
              </a:ext>
            </a:extLst>
          </p:cNvPr>
          <p:cNvSpPr/>
          <p:nvPr/>
        </p:nvSpPr>
        <p:spPr>
          <a:xfrm>
            <a:off x="1812331" y="2646660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C15E19-3745-DDF0-D270-43F14A9A990B}"/>
              </a:ext>
            </a:extLst>
          </p:cNvPr>
          <p:cNvSpPr txBox="1"/>
          <p:nvPr/>
        </p:nvSpPr>
        <p:spPr>
          <a:xfrm>
            <a:off x="2241096" y="2612524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>
                <a:solidFill>
                  <a:schemeClr val="bg2"/>
                </a:solidFill>
              </a:rPr>
              <a:t>Revue des critères et vaccins sélectionnés</a:t>
            </a:r>
          </a:p>
        </p:txBody>
      </p:sp>
    </p:spTree>
    <p:extLst>
      <p:ext uri="{BB962C8B-B14F-4D97-AF65-F5344CB8AC3E}">
        <p14:creationId xmlns:p14="http://schemas.microsoft.com/office/powerpoint/2010/main" val="3693410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27;p16">
            <a:extLst>
              <a:ext uri="{FF2B5EF4-FFF2-40B4-BE49-F238E27FC236}">
                <a16:creationId xmlns:a16="http://schemas.microsoft.com/office/drawing/2014/main" id="{283819BB-24DC-B0B0-EA82-AA7A63F2F575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126;p14">
            <a:extLst>
              <a:ext uri="{FF2B5EF4-FFF2-40B4-BE49-F238E27FC236}">
                <a16:creationId xmlns:a16="http://schemas.microsoft.com/office/drawing/2014/main" id="{7909C3EB-DEFB-8F81-5D67-77B9228933CA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Instruction sur le classement des vaccins</a:t>
            </a: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A95CDCFE-803A-704A-0AFC-E3B5C1E6EF07}"/>
              </a:ext>
            </a:extLst>
          </p:cNvPr>
          <p:cNvSpPr txBox="1"/>
          <p:nvPr/>
        </p:nvSpPr>
        <p:spPr>
          <a:xfrm>
            <a:off x="397432" y="1393875"/>
            <a:ext cx="3536394" cy="11641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noProof="0" dirty="0"/>
              <a:t>Scannez le QR code </a:t>
            </a:r>
            <a:r>
              <a:rPr lang="fr-FR" sz="2000" b="1" dirty="0"/>
              <a:t>ou entrez le lien suivant :</a:t>
            </a:r>
            <a:endParaRPr lang="fr-FR" sz="1400" u="sng" noProof="0" dirty="0">
              <a:solidFill>
                <a:schemeClr val="accent2"/>
              </a:solidFill>
            </a:endParaRPr>
          </a:p>
        </p:txBody>
      </p:sp>
      <p:sp>
        <p:nvSpPr>
          <p:cNvPr id="8" name="TextBox 11">
            <a:extLst>
              <a:ext uri="{FF2B5EF4-FFF2-40B4-BE49-F238E27FC236}">
                <a16:creationId xmlns:a16="http://schemas.microsoft.com/office/drawing/2014/main" id="{B16B0B87-9880-C8A3-378A-A53004E4685C}"/>
              </a:ext>
            </a:extLst>
          </p:cNvPr>
          <p:cNvSpPr txBox="1"/>
          <p:nvPr/>
        </p:nvSpPr>
        <p:spPr>
          <a:xfrm>
            <a:off x="7867649" y="1393876"/>
            <a:ext cx="3942635" cy="11641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800" b="1" noProof="0" dirty="0"/>
              <a:t>Suivez ces instructions pour compléter et soumettre votre classement de vaccins pour chaque critère</a:t>
            </a:r>
            <a:endParaRPr lang="fr-FR" sz="1200" noProof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5B9DC8-50FB-D4A9-39BC-2AF1C068E0D4}"/>
              </a:ext>
            </a:extLst>
          </p:cNvPr>
          <p:cNvSpPr txBox="1"/>
          <p:nvPr/>
        </p:nvSpPr>
        <p:spPr>
          <a:xfrm>
            <a:off x="9991813" y="2832100"/>
            <a:ext cx="20191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800"/>
              </a:spcBef>
              <a:buAutoNum type="arabicPeriod"/>
            </a:pPr>
            <a:r>
              <a:rPr lang="fr-FR" sz="1200" noProof="0" dirty="0"/>
              <a:t>Etape 1 :</a:t>
            </a:r>
          </a:p>
          <a:p>
            <a:pPr marL="342900" indent="-342900">
              <a:spcBef>
                <a:spcPts val="1800"/>
              </a:spcBef>
              <a:buAutoNum type="arabicPeriod"/>
            </a:pPr>
            <a:r>
              <a:rPr lang="fr-FR" sz="1200" noProof="0" dirty="0"/>
              <a:t>Etape 2 :</a:t>
            </a:r>
          </a:p>
          <a:p>
            <a:pPr marL="342900" indent="-342900">
              <a:spcBef>
                <a:spcPts val="1800"/>
              </a:spcBef>
              <a:buAutoNum type="arabicPeriod"/>
            </a:pPr>
            <a:r>
              <a:rPr lang="fr-FR" sz="1200" noProof="0" dirty="0"/>
              <a:t>Etape 3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B98F4DB-5607-9760-50C4-37CE2DF387A5}"/>
              </a:ext>
            </a:extLst>
          </p:cNvPr>
          <p:cNvSpPr/>
          <p:nvPr/>
        </p:nvSpPr>
        <p:spPr>
          <a:xfrm>
            <a:off x="7871958" y="3963597"/>
            <a:ext cx="2069751" cy="342900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1CFB6673-E160-1713-1DCD-853EAC5948CE}"/>
              </a:ext>
            </a:extLst>
          </p:cNvPr>
          <p:cNvSpPr txBox="1"/>
          <p:nvPr/>
        </p:nvSpPr>
        <p:spPr>
          <a:xfrm>
            <a:off x="4251604" y="1393875"/>
            <a:ext cx="3256835" cy="118658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800" b="1" noProof="0" dirty="0"/>
              <a:t>Entrez votre nom. Si vous êtes un membre principal (votant) du </a:t>
            </a:r>
            <a:r>
              <a:rPr lang="fr-FR" sz="1800" b="1" dirty="0"/>
              <a:t>GTCV, ajoutez « GTCV » à votre nom</a:t>
            </a:r>
            <a:endParaRPr lang="fr-FR" sz="1200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DDCCD7-5799-095C-FA60-36D4C4C9CB49}"/>
              </a:ext>
            </a:extLst>
          </p:cNvPr>
          <p:cNvSpPr/>
          <p:nvPr/>
        </p:nvSpPr>
        <p:spPr>
          <a:xfrm>
            <a:off x="794208" y="2832100"/>
            <a:ext cx="2912165" cy="287044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Ajouter le QR code et/ou le lien ici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80BB14F-00F6-6268-5153-61D5CA1FF09A}"/>
              </a:ext>
            </a:extLst>
          </p:cNvPr>
          <p:cNvSpPr/>
          <p:nvPr/>
        </p:nvSpPr>
        <p:spPr>
          <a:xfrm>
            <a:off x="4423938" y="2832100"/>
            <a:ext cx="2912165" cy="287044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Ajouter une capture d’écran de l’outil où le nom est demandé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BADAB2-C7C5-6AD1-C8C1-DA3C038F2568}"/>
              </a:ext>
            </a:extLst>
          </p:cNvPr>
          <p:cNvSpPr/>
          <p:nvPr/>
        </p:nvSpPr>
        <p:spPr>
          <a:xfrm>
            <a:off x="7867649" y="2832100"/>
            <a:ext cx="2069752" cy="287044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Ajouter une capture de l’écran de sélection des vaccins pour un critère</a:t>
            </a:r>
          </a:p>
        </p:txBody>
      </p:sp>
      <p:sp>
        <p:nvSpPr>
          <p:cNvPr id="9" name="Star: 10 Points 17">
            <a:extLst>
              <a:ext uri="{FF2B5EF4-FFF2-40B4-BE49-F238E27FC236}">
                <a16:creationId xmlns:a16="http://schemas.microsoft.com/office/drawing/2014/main" id="{7A85EBBA-8A87-09F6-49EF-BCF969A18400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1400" dirty="0">
                <a:solidFill>
                  <a:schemeClr val="bg1"/>
                </a:solidFill>
              </a:rPr>
              <a:t>A mettre à jour – la diapositive peut nécessiter des modifications en fonction de l’outil choisi</a:t>
            </a:r>
            <a:endParaRPr lang="fr-FR" sz="14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515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Importance: X critères ont été retenus, dont </a:t>
            </a: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highlight>
                  <a:srgbClr val="FFFF00"/>
                </a:highlight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Y </a:t>
            </a: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essentiels et </a:t>
            </a: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highlight>
                  <a:srgbClr val="FFFF00"/>
                </a:highlight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Z </a:t>
            </a: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significatifs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13</a:t>
            </a:fld>
            <a:endParaRPr lang="fr-FR" noProof="0" dirty="0">
              <a:latin typeface="+mj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D6A8E04-9560-2AB9-3142-DACE38BE9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421718"/>
              </p:ext>
            </p:extLst>
          </p:nvPr>
        </p:nvGraphicFramePr>
        <p:xfrm>
          <a:off x="379562" y="1376363"/>
          <a:ext cx="11037736" cy="46848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10661">
                  <a:extLst>
                    <a:ext uri="{9D8B030D-6E8A-4147-A177-3AD203B41FA5}">
                      <a16:colId xmlns:a16="http://schemas.microsoft.com/office/drawing/2014/main" val="2351746058"/>
                    </a:ext>
                  </a:extLst>
                </a:gridCol>
                <a:gridCol w="2308207">
                  <a:extLst>
                    <a:ext uri="{9D8B030D-6E8A-4147-A177-3AD203B41FA5}">
                      <a16:colId xmlns:a16="http://schemas.microsoft.com/office/drawing/2014/main" val="231155786"/>
                    </a:ext>
                  </a:extLst>
                </a:gridCol>
                <a:gridCol w="1262766">
                  <a:extLst>
                    <a:ext uri="{9D8B030D-6E8A-4147-A177-3AD203B41FA5}">
                      <a16:colId xmlns:a16="http://schemas.microsoft.com/office/drawing/2014/main" val="1309688707"/>
                    </a:ext>
                  </a:extLst>
                </a:gridCol>
                <a:gridCol w="4256102">
                  <a:extLst>
                    <a:ext uri="{9D8B030D-6E8A-4147-A177-3AD203B41FA5}">
                      <a16:colId xmlns:a16="http://schemas.microsoft.com/office/drawing/2014/main" val="3166420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u="non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Critères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u="non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Classification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u="non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Pondération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u="non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Indicateurs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267929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483640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497107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6581249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097463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5870859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859988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438617"/>
                  </a:ext>
                </a:extLst>
              </a:tr>
            </a:tbl>
          </a:graphicData>
        </a:graphic>
      </p:graphicFrame>
      <p:sp>
        <p:nvSpPr>
          <p:cNvPr id="3" name="Star: 10 Points 17">
            <a:extLst>
              <a:ext uri="{FF2B5EF4-FFF2-40B4-BE49-F238E27FC236}">
                <a16:creationId xmlns:a16="http://schemas.microsoft.com/office/drawing/2014/main" id="{33FBE655-72E3-6AA6-BCF0-A78C209BF346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3930180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Critère d’importance 1 : présentation des évidences et classement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14</a:t>
            </a:fld>
            <a:endParaRPr lang="fr-FR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2815997-EACE-8F10-74E2-884374C7FBAB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1ACDC02-8413-9412-2FEC-670B0B1EF3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D9E8F0-F961-0BD1-21A4-E857807D8B31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Instructions de classement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88E5C4F2-1276-D5C8-73DC-4E1C2FAFCE76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4268001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17B8A-4A0D-ED55-F8A7-6AA5D85F88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AA361DCE-0CE9-EC88-5222-A320F273898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F176FFA-E604-523A-FD0A-84C72252DE65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Critère d’importance 2 : présentation des évidences et classement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5B76994D-C71E-E71B-3E33-394990E3FFAD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15</a:t>
            </a:fld>
            <a:endParaRPr lang="fr-FR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8CCFF4D-0D58-EC26-9CDF-28B875BB585C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578DDCA-6529-13AE-E9B9-56C3919DAA0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CD67E1-39BE-6E46-5BC8-E99BBD35AB5A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Instructions de classement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F0D8F231-4C2C-82EB-6DBB-E8F115CBE0F7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4223462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3CB17-AABE-CF61-1283-846118D3BE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6295439B-B8FA-C864-2508-FA421E33DDEA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A820E806-4B80-FB2A-8727-574B1CA5039B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Critère d’importance 3 : présentation des évidences et classement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CD47FC66-5914-775C-55E3-0680189C62C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16</a:t>
            </a:fld>
            <a:endParaRPr lang="fr-FR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E11F103-7834-98F5-91DA-406BFE6D1D15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BE7C27B-DF86-AE0A-56CB-5F923F9EAC1C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1EA23F-E23F-5209-C0BE-BA25E3BADEED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Instructions de classement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07692A74-07A0-8F30-1080-1816D96A98DE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32890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12876B-C78E-2815-C63B-2F3921F356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B1DE5339-2CEC-FE3E-9A92-62C9CB97D5B6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197BDA63-37D6-81C0-A4FF-F18099BA148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Critère d’importance 4 : présentation des évidences et classement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D23957CD-5E36-D2B7-97BF-3333E14AA39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17</a:t>
            </a:fld>
            <a:endParaRPr lang="fr-FR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8E8102E-C9CF-0D28-5AA2-F8379F39485D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4E10564-586F-FA47-FC3F-0EAA939118CB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7F8468-A0A8-5990-BEF0-C68C7DEA69B2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Instructions de classement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AF1621CA-0B8E-3873-3392-3FAD70052F4D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2906513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325A60-724C-50A9-C910-B51210EED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5EA63E70-5346-4B8F-6B6E-846EFCACF967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D5EED7A7-A2A9-7D37-D5EF-03B84DEC8F3D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Critère d’importance 5 : présentation des évidences et classement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DC25C687-7846-0DAD-6151-2B208149E559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18</a:t>
            </a:fld>
            <a:endParaRPr lang="fr-FR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1148CA-CF99-52CA-FD5C-9114A9D20F20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B83FC7D-19D4-A290-7A0D-92B95E178784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29DDDD2-2729-A7F0-09B9-CDCCDF60D872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Instructions de classement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A0403363-F5BF-6E2C-9813-669E260E0519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1179635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2D9A1-F353-DE1C-17A2-95131AF208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90E9C5B6-19E1-2CD8-B9A0-D68E96684EAA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A995C6D8-C896-C72D-E2CD-25CDFDFF830B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Critère d’importance 6 : présentation des évidences et classement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E82B1C73-849E-78EA-D113-1622A6420DC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19</a:t>
            </a:fld>
            <a:endParaRPr lang="fr-FR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053912F-4CCB-0F29-95D8-0B99BCA7F416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BC5FC56-B294-3BAE-9A68-9D5E2578880A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EC4970C-942B-815F-613D-5EE361AF4574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Instructions de classement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A3FDE6D5-4AAD-47EA-98D8-28AC594CE6C0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3336627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476AC5-9B27-684A-F1D5-162D9EB6D0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981174"/>
              </p:ext>
            </p:extLst>
          </p:nvPr>
        </p:nvGraphicFramePr>
        <p:xfrm>
          <a:off x="625113" y="1225080"/>
          <a:ext cx="8836521" cy="5318032"/>
        </p:xfrm>
        <a:graphic>
          <a:graphicData uri="http://schemas.openxmlformats.org/drawingml/2006/table">
            <a:tbl>
              <a:tblPr firstRow="1" la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2079586">
                  <a:extLst>
                    <a:ext uri="{9D8B030D-6E8A-4147-A177-3AD203B41FA5}">
                      <a16:colId xmlns:a16="http://schemas.microsoft.com/office/drawing/2014/main" val="1018617931"/>
                    </a:ext>
                  </a:extLst>
                </a:gridCol>
                <a:gridCol w="6756935">
                  <a:extLst>
                    <a:ext uri="{9D8B030D-6E8A-4147-A177-3AD203B41FA5}">
                      <a16:colId xmlns:a16="http://schemas.microsoft.com/office/drawing/2014/main" val="179288297"/>
                    </a:ext>
                  </a:extLst>
                </a:gridCol>
              </a:tblGrid>
              <a:tr h="264660"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Temps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Activité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724678"/>
                  </a:ext>
                </a:extLst>
              </a:tr>
              <a:tr h="313327">
                <a:tc rowSpan="4">
                  <a:txBody>
                    <a:bodyPr/>
                    <a:lstStyle/>
                    <a:p>
                      <a:r>
                        <a:rPr lang="fr-FR" sz="1400" b="1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Jour 1 – </a:t>
                      </a:r>
                      <a:r>
                        <a:rPr lang="fr-FR" sz="14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Importance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Revue des critères et des vaccins sélectionnés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636682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Présentation des évidences pour l'importance des critères</a:t>
                      </a:r>
                    </a:p>
                  </a:txBody>
                  <a:tcPr anchor="ctr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30226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Classement des vaccins pour chaque critère d’importance (discussions et votes)</a:t>
                      </a:r>
                    </a:p>
                  </a:txBody>
                  <a:tcPr anchor="ctr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103233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Présentation des résultats</a:t>
                      </a:r>
                    </a:p>
                  </a:txBody>
                  <a:tcPr anchor="ctr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54153"/>
                  </a:ext>
                </a:extLst>
              </a:tr>
              <a:tr h="313327">
                <a:tc rowSpan="5">
                  <a:txBody>
                    <a:bodyPr/>
                    <a:lstStyle/>
                    <a:p>
                      <a:pPr rtl="0"/>
                      <a:r>
                        <a:rPr lang="fr-FR" sz="1400" b="1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Jour 2  – </a:t>
                      </a:r>
                      <a:r>
                        <a:rPr lang="fr-FR" sz="14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Faisabilité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Revue des résultats du jour 1</a:t>
                      </a:r>
                    </a:p>
                  </a:txBody>
                  <a:tcPr anchor="ctr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7793795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Présentation des évidences pour la faisabilité des critères</a:t>
                      </a:r>
                    </a:p>
                  </a:txBody>
                  <a:tcPr anchor="ctr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647147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Classement des vaccins pour chaque critère de faisabilité (discussions et votes)</a:t>
                      </a:r>
                    </a:p>
                  </a:txBody>
                  <a:tcPr anchor="ctr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777151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Présentation des résultats</a:t>
                      </a:r>
                    </a:p>
                  </a:txBody>
                  <a:tcPr anchor="ctr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8235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Priorisation des vaccins (sélection des listes de priorité basse, haute et moyenne)</a:t>
                      </a:r>
                    </a:p>
                  </a:txBody>
                  <a:tcPr anchor="ctr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4958310"/>
                  </a:ext>
                </a:extLst>
              </a:tr>
              <a:tr h="313327">
                <a:tc rowSpan="7">
                  <a:txBody>
                    <a:bodyPr/>
                    <a:lstStyle/>
                    <a:p>
                      <a:r>
                        <a:rPr lang="fr-FR" sz="1400" b="1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Jour 3 – </a:t>
                      </a:r>
                      <a:r>
                        <a:rPr lang="fr-FR" sz="1400" b="0" i="0" u="none" strike="noStrike" cap="none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Scénarios et recommandations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Revue des listes de priorité</a:t>
                      </a:r>
                    </a:p>
                  </a:txBody>
                  <a:tcPr anchor="ctr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228846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Discussion sur les points d'incertitude à intégrer dans les scénarios</a:t>
                      </a:r>
                    </a:p>
                  </a:txBody>
                  <a:tcPr anchor="ctr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9822230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Propositions pour les scénarios de séquencement</a:t>
                      </a:r>
                    </a:p>
                  </a:txBody>
                  <a:tcPr anchor="ctr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404565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Validation des scénarios de séquencement</a:t>
                      </a:r>
                    </a:p>
                  </a:txBody>
                  <a:tcPr anchor="ctr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441346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b="1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Rédaction des recommandations</a:t>
                      </a:r>
                    </a:p>
                  </a:txBody>
                  <a:tcPr anchor="ctr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088818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Plan pour la réévaluation des scénarios</a:t>
                      </a:r>
                    </a:p>
                  </a:txBody>
                  <a:tcPr anchor="ctr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939990"/>
                  </a:ext>
                </a:extLst>
              </a:tr>
              <a:tr h="313327">
                <a:tc vMerge="1">
                  <a:txBody>
                    <a:bodyPr/>
                    <a:lstStyle/>
                    <a:p>
                      <a:endParaRPr lang="fr-FR" b="1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Prochaines étapes</a:t>
                      </a:r>
                    </a:p>
                  </a:txBody>
                  <a:tcPr anchor="ctr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549332"/>
                  </a:ext>
                </a:extLst>
              </a:tr>
            </a:tbl>
          </a:graphicData>
        </a:graphic>
      </p:graphicFrame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 de l’atelier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0E0885F-D462-11B2-C1DB-C023DC09BE47}"/>
              </a:ext>
            </a:extLst>
          </p:cNvPr>
          <p:cNvGrpSpPr/>
          <p:nvPr/>
        </p:nvGrpSpPr>
        <p:grpSpPr>
          <a:xfrm flipH="1">
            <a:off x="9328571" y="4922856"/>
            <a:ext cx="2536404" cy="1642125"/>
            <a:chOff x="342262" y="3971329"/>
            <a:chExt cx="2536404" cy="1642125"/>
          </a:xfrm>
        </p:grpSpPr>
        <p:pic>
          <p:nvPicPr>
            <p:cNvPr id="20" name="Picture 19" descr="C:\Users\CORINN~1.COL\AppData\Local\Temp\calendar-999172_1920.jpg">
              <a:extLst>
                <a:ext uri="{FF2B5EF4-FFF2-40B4-BE49-F238E27FC236}">
                  <a16:creationId xmlns:a16="http://schemas.microsoft.com/office/drawing/2014/main" id="{0875EA48-BF36-4028-3CE2-78151A8EFF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flipH="1">
              <a:off x="342262" y="3971329"/>
              <a:ext cx="2536404" cy="1642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D092B1A-8F61-2D8E-85BD-DEE2DC5467B8}"/>
                </a:ext>
              </a:extLst>
            </p:cNvPr>
            <p:cNvSpPr/>
            <p:nvPr/>
          </p:nvSpPr>
          <p:spPr bwMode="auto">
            <a:xfrm flipH="1">
              <a:off x="1556895" y="4202137"/>
              <a:ext cx="306776" cy="7592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73152" rIns="73152" bIns="73152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0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2" name="Google Shape;12;p19">
            <a:extLst>
              <a:ext uri="{FF2B5EF4-FFF2-40B4-BE49-F238E27FC236}">
                <a16:creationId xmlns:a16="http://schemas.microsoft.com/office/drawing/2014/main" id="{4D1DF74C-E407-2033-8B9C-106C680EFA8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noProof="0" smtClean="0">
                <a:latin typeface="+mj-lt"/>
              </a:rPr>
              <a:pPr/>
              <a:t>2</a:t>
            </a:fld>
            <a:endParaRPr lang="fr-FR" noProof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74923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40384C-41B5-6BFB-E231-A6F7BB414E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5DB99937-6622-3AD8-6585-09782E40AD4E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04262C23-5995-82D2-91CC-BB1E9869312A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Critère d’importance 7 : présentation des évidences et classement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C9F89DD2-C43D-C561-ED4F-D2E48437C49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20</a:t>
            </a:fld>
            <a:endParaRPr lang="fr-FR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4AE993-4D5E-68EA-A244-BD1B096527BD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7DF8CAE-DE2F-D7DA-2E7C-4252FA5413C3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3C1965-5EEF-366D-2AAA-BBAB41F9348A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Instructions de classement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E1A0374E-4C33-859D-8FBC-8C9CEDAF7742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2574495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0A4465-A3C5-7056-53B2-8254700268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B14D203A-58D6-687E-193E-53763E4F1BC6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16EEE59A-D219-B361-2926-B4CEB57FE884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Critère d’importance 8 : présentation des évidences et classement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776A98D9-C6E2-6642-EE99-96B463CB09B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21</a:t>
            </a:fld>
            <a:endParaRPr lang="fr-FR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F7EA274-DCD5-F335-9699-3D2B1206334E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rgbClr val="00968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6E95CBB-AE0F-EB51-89AE-CC15D4BE838F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423CAD-27C2-94AA-E4A3-4E306C45181F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Instructions de classement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290E862E-70A5-C2D5-2022-256E3A9BB658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27773969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sp>
        <p:nvSpPr>
          <p:cNvPr id="4" name="Rounded Rectangle 38">
            <a:extLst>
              <a:ext uri="{FF2B5EF4-FFF2-40B4-BE49-F238E27FC236}">
                <a16:creationId xmlns:a16="http://schemas.microsoft.com/office/drawing/2014/main" id="{9A53BEB2-314C-8A5D-4B79-BF0687D44842}"/>
              </a:ext>
            </a:extLst>
          </p:cNvPr>
          <p:cNvSpPr/>
          <p:nvPr/>
        </p:nvSpPr>
        <p:spPr>
          <a:xfrm>
            <a:off x="1582595" y="1763819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AA0607B-6A86-4E9E-3B98-E20CA4B7EB21}"/>
              </a:ext>
            </a:extLst>
          </p:cNvPr>
          <p:cNvSpPr/>
          <p:nvPr/>
        </p:nvSpPr>
        <p:spPr>
          <a:xfrm>
            <a:off x="1841435" y="1919578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9423D2-C1BC-334B-6848-839FDE53728D}"/>
              </a:ext>
            </a:extLst>
          </p:cNvPr>
          <p:cNvSpPr txBox="1"/>
          <p:nvPr/>
        </p:nvSpPr>
        <p:spPr>
          <a:xfrm>
            <a:off x="2241096" y="1887721"/>
            <a:ext cx="6573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>
                <a:solidFill>
                  <a:schemeClr val="bg2"/>
                </a:solidFill>
              </a:rPr>
              <a:t>Revue de la méthodologie</a:t>
            </a:r>
          </a:p>
        </p:txBody>
      </p:sp>
      <p:sp>
        <p:nvSpPr>
          <p:cNvPr id="2" name="Rounded Rectangle 40">
            <a:extLst>
              <a:ext uri="{FF2B5EF4-FFF2-40B4-BE49-F238E27FC236}">
                <a16:creationId xmlns:a16="http://schemas.microsoft.com/office/drawing/2014/main" id="{6AA6129F-75F9-A594-0868-0836B0F3BA8F}"/>
              </a:ext>
            </a:extLst>
          </p:cNvPr>
          <p:cNvSpPr/>
          <p:nvPr/>
        </p:nvSpPr>
        <p:spPr>
          <a:xfrm>
            <a:off x="1582595" y="3235318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7887CCF-81FB-EC24-4972-1F99035BA81A}"/>
              </a:ext>
            </a:extLst>
          </p:cNvPr>
          <p:cNvSpPr/>
          <p:nvPr/>
        </p:nvSpPr>
        <p:spPr>
          <a:xfrm>
            <a:off x="1812331" y="3387234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222668-39E7-1522-DC2F-4CAB11445742}"/>
              </a:ext>
            </a:extLst>
          </p:cNvPr>
          <p:cNvSpPr txBox="1"/>
          <p:nvPr/>
        </p:nvSpPr>
        <p:spPr>
          <a:xfrm>
            <a:off x="2241096" y="3353098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/>
              <a:t>Présentation des évidences et classement des vaccins</a:t>
            </a:r>
          </a:p>
        </p:txBody>
      </p:sp>
      <p:sp>
        <p:nvSpPr>
          <p:cNvPr id="13" name="Rounded Rectangle 40">
            <a:extLst>
              <a:ext uri="{FF2B5EF4-FFF2-40B4-BE49-F238E27FC236}">
                <a16:creationId xmlns:a16="http://schemas.microsoft.com/office/drawing/2014/main" id="{BBD359D8-B806-5381-B0DD-9F92E3A19050}"/>
              </a:ext>
            </a:extLst>
          </p:cNvPr>
          <p:cNvSpPr/>
          <p:nvPr/>
        </p:nvSpPr>
        <p:spPr>
          <a:xfrm>
            <a:off x="1582595" y="3972549"/>
            <a:ext cx="7411451" cy="583739"/>
          </a:xfrm>
          <a:prstGeom prst="round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669B96E-4CF2-3A7F-44BE-1A0BFBC382AD}"/>
              </a:ext>
            </a:extLst>
          </p:cNvPr>
          <p:cNvSpPr/>
          <p:nvPr/>
        </p:nvSpPr>
        <p:spPr>
          <a:xfrm>
            <a:off x="1812331" y="4149444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2BE8A6-E991-1750-E66F-EC29A7BA6B8B}"/>
              </a:ext>
            </a:extLst>
          </p:cNvPr>
          <p:cNvSpPr txBox="1"/>
          <p:nvPr/>
        </p:nvSpPr>
        <p:spPr>
          <a:xfrm>
            <a:off x="2241096" y="4115308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>
                <a:solidFill>
                  <a:schemeClr val="bg1"/>
                </a:solidFill>
              </a:rPr>
              <a:t>Présentation des résultats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noProof="0" dirty="0">
                <a:solidFill>
                  <a:schemeClr val="bg1"/>
                </a:solidFill>
                <a:latin typeface="Lato" panose="020F0502020204030203" pitchFamily="34" charset="0"/>
                <a:cs typeface="Times New Roman" panose="02020603050405020304" pitchFamily="18" charset="0"/>
              </a:rPr>
              <a:t>Jour 1 : Critères d'Importance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4746351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2 : Critères de faisabilité et Priorisation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548045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3 : Séquencement et Recommandations</a:t>
            </a:r>
          </a:p>
        </p:txBody>
      </p:sp>
      <p:sp>
        <p:nvSpPr>
          <p:cNvPr id="32" name="Rounded Rectangle 40">
            <a:extLst>
              <a:ext uri="{FF2B5EF4-FFF2-40B4-BE49-F238E27FC236}">
                <a16:creationId xmlns:a16="http://schemas.microsoft.com/office/drawing/2014/main" id="{40B1511E-7052-2ECA-993B-92B84A566006}"/>
              </a:ext>
            </a:extLst>
          </p:cNvPr>
          <p:cNvSpPr/>
          <p:nvPr/>
        </p:nvSpPr>
        <p:spPr>
          <a:xfrm>
            <a:off x="1582595" y="2494744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20BD772-B701-D139-CE80-E1AD5E50D298}"/>
              </a:ext>
            </a:extLst>
          </p:cNvPr>
          <p:cNvSpPr/>
          <p:nvPr/>
        </p:nvSpPr>
        <p:spPr>
          <a:xfrm>
            <a:off x="1812331" y="2646660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C15E19-3745-DDF0-D270-43F14A9A990B}"/>
              </a:ext>
            </a:extLst>
          </p:cNvPr>
          <p:cNvSpPr txBox="1"/>
          <p:nvPr/>
        </p:nvSpPr>
        <p:spPr>
          <a:xfrm>
            <a:off x="2241096" y="2612524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>
                <a:solidFill>
                  <a:schemeClr val="bg2"/>
                </a:solidFill>
              </a:rPr>
              <a:t>Revue des critères et vaccins sélectionnés</a:t>
            </a:r>
          </a:p>
        </p:txBody>
      </p:sp>
    </p:spTree>
    <p:extLst>
      <p:ext uri="{BB962C8B-B14F-4D97-AF65-F5344CB8AC3E}">
        <p14:creationId xmlns:p14="http://schemas.microsoft.com/office/powerpoint/2010/main" val="89544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500062" y="283312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Critères d’Importance : synthèse des classements des vaccins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23</a:t>
            </a:fld>
            <a:endParaRPr lang="fr-FR" noProof="0" dirty="0">
              <a:latin typeface="+mj-lt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F03864D7-4ED4-0EA8-FB42-B152FDAF8FFA}"/>
              </a:ext>
            </a:extLst>
          </p:cNvPr>
          <p:cNvSpPr txBox="1"/>
          <p:nvPr/>
        </p:nvSpPr>
        <p:spPr>
          <a:xfrm>
            <a:off x="500062" y="1393876"/>
            <a:ext cx="7091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noProof="0" dirty="0"/>
              <a:t>Moyenne par </a:t>
            </a:r>
            <a:r>
              <a:rPr lang="fr-FR" sz="1400" b="1" dirty="0"/>
              <a:t>critère et classement agrégé de chaque vaccin sur l’importance</a:t>
            </a:r>
            <a:endParaRPr lang="fr-FR" sz="1400" b="1" noProof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1094EDB-8B10-21EF-3E21-09E79AE62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911353"/>
              </p:ext>
            </p:extLst>
          </p:nvPr>
        </p:nvGraphicFramePr>
        <p:xfrm>
          <a:off x="629537" y="1721131"/>
          <a:ext cx="11083041" cy="47972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1425">
                  <a:extLst>
                    <a:ext uri="{9D8B030D-6E8A-4147-A177-3AD203B41FA5}">
                      <a16:colId xmlns:a16="http://schemas.microsoft.com/office/drawing/2014/main" val="191061131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274142109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4917418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432112159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196009831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821463744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825755280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256347244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536551474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051537846"/>
                    </a:ext>
                  </a:extLst>
                </a:gridCol>
              </a:tblGrid>
              <a:tr h="55383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5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Vaccine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None/>
                      </a:pPr>
                      <a:r>
                        <a:rPr lang="fr-FR" sz="105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Critère d’importance 1</a:t>
                      </a:r>
                    </a:p>
                  </a:txBody>
                  <a:tcPr marL="45720" marR="45720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Critère d’importance 2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d’importance 3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d’importance 4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d’importance 5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d’importance 6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d’importance 7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d’importance 8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j-lt"/>
                        </a:rPr>
                        <a:t>Classement moyen avec pondération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725386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255177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3126126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95389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5990865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378910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36072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265325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3597942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3902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57F91BE-7ADC-D82E-4500-FE1BE43EA255}"/>
              </a:ext>
            </a:extLst>
          </p:cNvPr>
          <p:cNvSpPr/>
          <p:nvPr/>
        </p:nvSpPr>
        <p:spPr>
          <a:xfrm>
            <a:off x="10614991" y="1701653"/>
            <a:ext cx="1097584" cy="4799098"/>
          </a:xfrm>
          <a:prstGeom prst="roundRect">
            <a:avLst>
              <a:gd name="adj" fmla="val 2673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3" name="Star: 10 Points 17">
            <a:extLst>
              <a:ext uri="{FF2B5EF4-FFF2-40B4-BE49-F238E27FC236}">
                <a16:creationId xmlns:a16="http://schemas.microsoft.com/office/drawing/2014/main" id="{47ECE8BC-241D-F6DB-D589-3984B2BED4CD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23619673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Fin du jour 1 – Revue de l’agenda du jour 2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518EF1D-4C61-0D3E-3D09-084C46A72D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350313"/>
              </p:ext>
            </p:extLst>
          </p:nvPr>
        </p:nvGraphicFramePr>
        <p:xfrm>
          <a:off x="625114" y="1225080"/>
          <a:ext cx="7690750" cy="4226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1462478">
                  <a:extLst>
                    <a:ext uri="{9D8B030D-6E8A-4147-A177-3AD203B41FA5}">
                      <a16:colId xmlns:a16="http://schemas.microsoft.com/office/drawing/2014/main" val="1018617931"/>
                    </a:ext>
                  </a:extLst>
                </a:gridCol>
                <a:gridCol w="3769200">
                  <a:extLst>
                    <a:ext uri="{9D8B030D-6E8A-4147-A177-3AD203B41FA5}">
                      <a16:colId xmlns:a16="http://schemas.microsoft.com/office/drawing/2014/main" val="179288297"/>
                    </a:ext>
                  </a:extLst>
                </a:gridCol>
                <a:gridCol w="2459072">
                  <a:extLst>
                    <a:ext uri="{9D8B030D-6E8A-4147-A177-3AD203B41FA5}">
                      <a16:colId xmlns:a16="http://schemas.microsoft.com/office/drawing/2014/main" val="224133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Temps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Activité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Responsable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72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09.00-09.30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Accueil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63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09.30-10.00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Revue des résultats du jour 1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30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10.00-11.00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Critère de faisabilité 1 &amp; 2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44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11.00-11.30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Pause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10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11.30-12.30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de faisabilité 3 &amp; 4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5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12.30-13.30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de faisabilité 5 &amp; 6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77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13.30-14.30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Déjeuner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576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14.30–15.30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Critère de faisabilité 7 &amp; 8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73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15.30-16.00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Présentation des résultats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8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16.00-17.00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noProof="0" dirty="0"/>
                        <a:t>Priorisation des vaccins (priorité haute, moyenne, basse)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3756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5467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Jour 2 - Agenda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7FDEFF7-1EBE-8325-10EC-89850ABC9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820380"/>
              </p:ext>
            </p:extLst>
          </p:nvPr>
        </p:nvGraphicFramePr>
        <p:xfrm>
          <a:off x="625114" y="1225080"/>
          <a:ext cx="7690750" cy="4226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1462478">
                  <a:extLst>
                    <a:ext uri="{9D8B030D-6E8A-4147-A177-3AD203B41FA5}">
                      <a16:colId xmlns:a16="http://schemas.microsoft.com/office/drawing/2014/main" val="1018617931"/>
                    </a:ext>
                  </a:extLst>
                </a:gridCol>
                <a:gridCol w="3769200">
                  <a:extLst>
                    <a:ext uri="{9D8B030D-6E8A-4147-A177-3AD203B41FA5}">
                      <a16:colId xmlns:a16="http://schemas.microsoft.com/office/drawing/2014/main" val="179288297"/>
                    </a:ext>
                  </a:extLst>
                </a:gridCol>
                <a:gridCol w="2459072">
                  <a:extLst>
                    <a:ext uri="{9D8B030D-6E8A-4147-A177-3AD203B41FA5}">
                      <a16:colId xmlns:a16="http://schemas.microsoft.com/office/drawing/2014/main" val="224133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Temps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Activité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Responsable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72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09.00-09.30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Accueil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63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09.30-10.00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Revue des résultats du jour 1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30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10.00-11.00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Critère de faisabilité 1 &amp; 2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44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11.00-11.30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Pause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10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11.30-12.30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de faisabilité 3 &amp; 4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5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12.30-13.30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de faisabilité 5 &amp; 6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77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13.30-14.30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Déjeuner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576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14.30–15.30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Critère de faisabilité 7 &amp; 8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73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15.30-16.00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Présentation des résultats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8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16.00-17.00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noProof="0" dirty="0"/>
                        <a:t>Priorisation des vaccins (priorité haute, moyenne, basse)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3756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2871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1 : Critères d'Importance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1855276"/>
            <a:ext cx="4186349" cy="514596"/>
          </a:xfrm>
          <a:prstGeom prst="roundRect">
            <a:avLst/>
          </a:prstGeom>
          <a:solidFill>
            <a:srgbClr val="0F5D61"/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bg1"/>
                </a:solidFill>
              </a:rPr>
              <a:t>Jour 2 : Critères de faisabilité et Priorisation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548045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3 : Séquencement et Recommandations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C64DB8-B13B-9D0A-8343-41E7EA9FD5E3}"/>
              </a:ext>
            </a:extLst>
          </p:cNvPr>
          <p:cNvGrpSpPr/>
          <p:nvPr/>
        </p:nvGrpSpPr>
        <p:grpSpPr>
          <a:xfrm>
            <a:off x="1582595" y="2499797"/>
            <a:ext cx="7411451" cy="2792469"/>
            <a:chOff x="1582595" y="1763819"/>
            <a:chExt cx="7411451" cy="2792469"/>
          </a:xfrm>
        </p:grpSpPr>
        <p:sp>
          <p:nvSpPr>
            <p:cNvPr id="4" name="Rounded Rectangle 38">
              <a:extLst>
                <a:ext uri="{FF2B5EF4-FFF2-40B4-BE49-F238E27FC236}">
                  <a16:creationId xmlns:a16="http://schemas.microsoft.com/office/drawing/2014/main" id="{9A53BEB2-314C-8A5D-4B79-BF0687D44842}"/>
                </a:ext>
              </a:extLst>
            </p:cNvPr>
            <p:cNvSpPr/>
            <p:nvPr/>
          </p:nvSpPr>
          <p:spPr>
            <a:xfrm>
              <a:off x="1582595" y="1763819"/>
              <a:ext cx="7411451" cy="583739"/>
            </a:xfrm>
            <a:prstGeom prst="roundRect">
              <a:avLst/>
            </a:prstGeom>
            <a:solidFill>
              <a:srgbClr val="0F5D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A0607B-6A86-4E9E-3B98-E20CA4B7EB21}"/>
                </a:ext>
              </a:extLst>
            </p:cNvPr>
            <p:cNvSpPr/>
            <p:nvPr/>
          </p:nvSpPr>
          <p:spPr>
            <a:xfrm>
              <a:off x="1841435" y="1919578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9423D2-C1BC-334B-6848-839FDE53728D}"/>
                </a:ext>
              </a:extLst>
            </p:cNvPr>
            <p:cNvSpPr txBox="1"/>
            <p:nvPr/>
          </p:nvSpPr>
          <p:spPr>
            <a:xfrm>
              <a:off x="2241096" y="1887721"/>
              <a:ext cx="6573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1"/>
                  </a:solidFill>
                </a:rPr>
                <a:t>Accueil et revue des résultats du jour 1</a:t>
              </a:r>
            </a:p>
          </p:txBody>
        </p:sp>
        <p:sp>
          <p:nvSpPr>
            <p:cNvPr id="2" name="Rounded Rectangle 40">
              <a:extLst>
                <a:ext uri="{FF2B5EF4-FFF2-40B4-BE49-F238E27FC236}">
                  <a16:creationId xmlns:a16="http://schemas.microsoft.com/office/drawing/2014/main" id="{6AA6129F-75F9-A594-0868-0836B0F3BA8F}"/>
                </a:ext>
              </a:extLst>
            </p:cNvPr>
            <p:cNvSpPr/>
            <p:nvPr/>
          </p:nvSpPr>
          <p:spPr>
            <a:xfrm>
              <a:off x="1582595" y="3235318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887CCF-81FB-EC24-4972-1F99035BA81A}"/>
                </a:ext>
              </a:extLst>
            </p:cNvPr>
            <p:cNvSpPr/>
            <p:nvPr/>
          </p:nvSpPr>
          <p:spPr>
            <a:xfrm>
              <a:off x="1812331" y="338723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222668-39E7-1522-DC2F-4CAB11445742}"/>
                </a:ext>
              </a:extLst>
            </p:cNvPr>
            <p:cNvSpPr txBox="1"/>
            <p:nvPr/>
          </p:nvSpPr>
          <p:spPr>
            <a:xfrm>
              <a:off x="2241096" y="335309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/>
                <a:t>Présentation des résultats</a:t>
              </a:r>
            </a:p>
          </p:txBody>
        </p:sp>
        <p:sp>
          <p:nvSpPr>
            <p:cNvPr id="13" name="Rounded Rectangle 40">
              <a:extLst>
                <a:ext uri="{FF2B5EF4-FFF2-40B4-BE49-F238E27FC236}">
                  <a16:creationId xmlns:a16="http://schemas.microsoft.com/office/drawing/2014/main" id="{BBD359D8-B806-5381-B0DD-9F92E3A19050}"/>
                </a:ext>
              </a:extLst>
            </p:cNvPr>
            <p:cNvSpPr/>
            <p:nvPr/>
          </p:nvSpPr>
          <p:spPr>
            <a:xfrm>
              <a:off x="1582595" y="397254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669B96E-4CF2-3A7F-44BE-1A0BFBC382AD}"/>
                </a:ext>
              </a:extLst>
            </p:cNvPr>
            <p:cNvSpPr/>
            <p:nvPr/>
          </p:nvSpPr>
          <p:spPr>
            <a:xfrm>
              <a:off x="1812331" y="414944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B2BE8A6-E991-1750-E66F-EC29A7BA6B8B}"/>
                </a:ext>
              </a:extLst>
            </p:cNvPr>
            <p:cNvSpPr txBox="1"/>
            <p:nvPr/>
          </p:nvSpPr>
          <p:spPr>
            <a:xfrm>
              <a:off x="2241096" y="411530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/>
                <a:t>Priorisation des vaccins</a:t>
              </a:r>
            </a:p>
          </p:txBody>
        </p:sp>
        <p:sp>
          <p:nvSpPr>
            <p:cNvPr id="32" name="Rounded Rectangle 40">
              <a:extLst>
                <a:ext uri="{FF2B5EF4-FFF2-40B4-BE49-F238E27FC236}">
                  <a16:creationId xmlns:a16="http://schemas.microsoft.com/office/drawing/2014/main" id="{40B1511E-7052-2ECA-993B-92B84A566006}"/>
                </a:ext>
              </a:extLst>
            </p:cNvPr>
            <p:cNvSpPr/>
            <p:nvPr/>
          </p:nvSpPr>
          <p:spPr>
            <a:xfrm>
              <a:off x="1582595" y="2494744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20BD772-B701-D139-CE80-E1AD5E50D298}"/>
                </a:ext>
              </a:extLst>
            </p:cNvPr>
            <p:cNvSpPr/>
            <p:nvPr/>
          </p:nvSpPr>
          <p:spPr>
            <a:xfrm>
              <a:off x="1812331" y="2646660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C15E19-3745-DDF0-D270-43F14A9A990B}"/>
                </a:ext>
              </a:extLst>
            </p:cNvPr>
            <p:cNvSpPr txBox="1"/>
            <p:nvPr/>
          </p:nvSpPr>
          <p:spPr>
            <a:xfrm>
              <a:off x="2241096" y="2612524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/>
                <a:t>Présentation des évidences et classement des vaccins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74613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1AA993-17EB-0197-F0AA-C492CEA82F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AA63EA00-3671-F84F-40A6-EFC20451A0B5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A6A6348F-CE2B-B319-C0B4-F3CF25C3FF7A}"/>
              </a:ext>
            </a:extLst>
          </p:cNvPr>
          <p:cNvSpPr txBox="1"/>
          <p:nvPr/>
        </p:nvSpPr>
        <p:spPr>
          <a:xfrm>
            <a:off x="500062" y="283312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Critères d’Importance : synthèse des scores des vaccins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C912E505-D7AF-9DBD-522D-A04E4C9A733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27</a:t>
            </a:fld>
            <a:endParaRPr lang="fr-FR" noProof="0" dirty="0">
              <a:latin typeface="+mj-lt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C1649989-3FCA-2F46-E04C-D2C1A043B5D2}"/>
              </a:ext>
            </a:extLst>
          </p:cNvPr>
          <p:cNvSpPr txBox="1"/>
          <p:nvPr/>
        </p:nvSpPr>
        <p:spPr>
          <a:xfrm>
            <a:off x="500062" y="1393876"/>
            <a:ext cx="7091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noProof="0" dirty="0"/>
              <a:t>Moyenne par </a:t>
            </a:r>
            <a:r>
              <a:rPr lang="fr-FR" sz="1400" b="1" dirty="0"/>
              <a:t>critère et classement agrégé de chaque vaccin sur l’importance</a:t>
            </a:r>
            <a:endParaRPr lang="fr-FR" sz="1400" b="1" noProof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68BC30F-E710-20EA-CA2B-42EC5CA06980}"/>
              </a:ext>
            </a:extLst>
          </p:cNvPr>
          <p:cNvGraphicFramePr>
            <a:graphicFrameLocks noGrp="1"/>
          </p:cNvGraphicFramePr>
          <p:nvPr/>
        </p:nvGraphicFramePr>
        <p:xfrm>
          <a:off x="629537" y="1721131"/>
          <a:ext cx="11083041" cy="47972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1425">
                  <a:extLst>
                    <a:ext uri="{9D8B030D-6E8A-4147-A177-3AD203B41FA5}">
                      <a16:colId xmlns:a16="http://schemas.microsoft.com/office/drawing/2014/main" val="191061131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274142109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4917418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432112159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196009831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821463744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825755280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256347244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536551474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051537846"/>
                    </a:ext>
                  </a:extLst>
                </a:gridCol>
              </a:tblGrid>
              <a:tr h="55383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5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Vaccine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None/>
                      </a:pPr>
                      <a:r>
                        <a:rPr lang="fr-FR" sz="105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Critère d’importance 1</a:t>
                      </a:r>
                    </a:p>
                  </a:txBody>
                  <a:tcPr marL="45720" marR="45720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050" b="1" i="0" u="none" strike="noStrike" cap="non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Critère d’importance 2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d’importance 3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d’importance 4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d’importance 5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d’importance 6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d’importance 7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d’importance 8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j-lt"/>
                        </a:rPr>
                        <a:t>Classement moyen avec pondération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725386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255177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3126126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95389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5990865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378910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36072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265325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3597942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3902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7E6CDF6B-0ACC-1386-56A4-1E68D81A0B90}"/>
              </a:ext>
            </a:extLst>
          </p:cNvPr>
          <p:cNvSpPr/>
          <p:nvPr/>
        </p:nvSpPr>
        <p:spPr>
          <a:xfrm>
            <a:off x="10614991" y="1701653"/>
            <a:ext cx="1097584" cy="4799098"/>
          </a:xfrm>
          <a:prstGeom prst="roundRect">
            <a:avLst>
              <a:gd name="adj" fmla="val 2673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4" name="Star: 10 Points 17">
            <a:extLst>
              <a:ext uri="{FF2B5EF4-FFF2-40B4-BE49-F238E27FC236}">
                <a16:creationId xmlns:a16="http://schemas.microsoft.com/office/drawing/2014/main" id="{62B96EEC-8DC4-37FB-6446-7BF700079862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 (copie de la slide 23)</a:t>
            </a:r>
          </a:p>
        </p:txBody>
      </p:sp>
    </p:spTree>
    <p:extLst>
      <p:ext uri="{BB962C8B-B14F-4D97-AF65-F5344CB8AC3E}">
        <p14:creationId xmlns:p14="http://schemas.microsoft.com/office/powerpoint/2010/main" val="32009400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1 : Critères d'Importance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1855276"/>
            <a:ext cx="4186349" cy="514596"/>
          </a:xfrm>
          <a:prstGeom prst="roundRect">
            <a:avLst/>
          </a:prstGeom>
          <a:solidFill>
            <a:srgbClr val="0F5D61"/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bg1"/>
                </a:solidFill>
              </a:rPr>
              <a:t>Jour 2 : Critères de faisabilité et Priorisation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548045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3 : Séquencement et Recommandations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C64DB8-B13B-9D0A-8343-41E7EA9FD5E3}"/>
              </a:ext>
            </a:extLst>
          </p:cNvPr>
          <p:cNvGrpSpPr/>
          <p:nvPr/>
        </p:nvGrpSpPr>
        <p:grpSpPr>
          <a:xfrm>
            <a:off x="1582595" y="2499797"/>
            <a:ext cx="7411451" cy="2792469"/>
            <a:chOff x="1582595" y="1763819"/>
            <a:chExt cx="7411451" cy="2792469"/>
          </a:xfrm>
        </p:grpSpPr>
        <p:sp>
          <p:nvSpPr>
            <p:cNvPr id="4" name="Rounded Rectangle 38">
              <a:extLst>
                <a:ext uri="{FF2B5EF4-FFF2-40B4-BE49-F238E27FC236}">
                  <a16:creationId xmlns:a16="http://schemas.microsoft.com/office/drawing/2014/main" id="{9A53BEB2-314C-8A5D-4B79-BF0687D44842}"/>
                </a:ext>
              </a:extLst>
            </p:cNvPr>
            <p:cNvSpPr/>
            <p:nvPr/>
          </p:nvSpPr>
          <p:spPr>
            <a:xfrm>
              <a:off x="1582595" y="176381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A0607B-6A86-4E9E-3B98-E20CA4B7EB21}"/>
                </a:ext>
              </a:extLst>
            </p:cNvPr>
            <p:cNvSpPr/>
            <p:nvPr/>
          </p:nvSpPr>
          <p:spPr>
            <a:xfrm>
              <a:off x="1841435" y="1919578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9423D2-C1BC-334B-6848-839FDE53728D}"/>
                </a:ext>
              </a:extLst>
            </p:cNvPr>
            <p:cNvSpPr txBox="1"/>
            <p:nvPr/>
          </p:nvSpPr>
          <p:spPr>
            <a:xfrm>
              <a:off x="2241096" y="1887721"/>
              <a:ext cx="6573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Accueil et revue des résultats du jour 1</a:t>
              </a:r>
            </a:p>
          </p:txBody>
        </p:sp>
        <p:sp>
          <p:nvSpPr>
            <p:cNvPr id="2" name="Rounded Rectangle 40">
              <a:extLst>
                <a:ext uri="{FF2B5EF4-FFF2-40B4-BE49-F238E27FC236}">
                  <a16:creationId xmlns:a16="http://schemas.microsoft.com/office/drawing/2014/main" id="{6AA6129F-75F9-A594-0868-0836B0F3BA8F}"/>
                </a:ext>
              </a:extLst>
            </p:cNvPr>
            <p:cNvSpPr/>
            <p:nvPr/>
          </p:nvSpPr>
          <p:spPr>
            <a:xfrm>
              <a:off x="1582595" y="3235318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887CCF-81FB-EC24-4972-1F99035BA81A}"/>
                </a:ext>
              </a:extLst>
            </p:cNvPr>
            <p:cNvSpPr/>
            <p:nvPr/>
          </p:nvSpPr>
          <p:spPr>
            <a:xfrm>
              <a:off x="1812331" y="338723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222668-39E7-1522-DC2F-4CAB11445742}"/>
                </a:ext>
              </a:extLst>
            </p:cNvPr>
            <p:cNvSpPr txBox="1"/>
            <p:nvPr/>
          </p:nvSpPr>
          <p:spPr>
            <a:xfrm>
              <a:off x="2241096" y="335309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/>
                <a:t>Présentation des résultats</a:t>
              </a:r>
            </a:p>
          </p:txBody>
        </p:sp>
        <p:sp>
          <p:nvSpPr>
            <p:cNvPr id="13" name="Rounded Rectangle 40">
              <a:extLst>
                <a:ext uri="{FF2B5EF4-FFF2-40B4-BE49-F238E27FC236}">
                  <a16:creationId xmlns:a16="http://schemas.microsoft.com/office/drawing/2014/main" id="{BBD359D8-B806-5381-B0DD-9F92E3A19050}"/>
                </a:ext>
              </a:extLst>
            </p:cNvPr>
            <p:cNvSpPr/>
            <p:nvPr/>
          </p:nvSpPr>
          <p:spPr>
            <a:xfrm>
              <a:off x="1582595" y="397254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669B96E-4CF2-3A7F-44BE-1A0BFBC382AD}"/>
                </a:ext>
              </a:extLst>
            </p:cNvPr>
            <p:cNvSpPr/>
            <p:nvPr/>
          </p:nvSpPr>
          <p:spPr>
            <a:xfrm>
              <a:off x="1812331" y="414944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B2BE8A6-E991-1750-E66F-EC29A7BA6B8B}"/>
                </a:ext>
              </a:extLst>
            </p:cNvPr>
            <p:cNvSpPr txBox="1"/>
            <p:nvPr/>
          </p:nvSpPr>
          <p:spPr>
            <a:xfrm>
              <a:off x="2241096" y="411530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/>
                <a:t>Priorisation des vaccins</a:t>
              </a:r>
            </a:p>
          </p:txBody>
        </p:sp>
        <p:sp>
          <p:nvSpPr>
            <p:cNvPr id="32" name="Rounded Rectangle 40">
              <a:extLst>
                <a:ext uri="{FF2B5EF4-FFF2-40B4-BE49-F238E27FC236}">
                  <a16:creationId xmlns:a16="http://schemas.microsoft.com/office/drawing/2014/main" id="{40B1511E-7052-2ECA-993B-92B84A566006}"/>
                </a:ext>
              </a:extLst>
            </p:cNvPr>
            <p:cNvSpPr/>
            <p:nvPr/>
          </p:nvSpPr>
          <p:spPr>
            <a:xfrm>
              <a:off x="1582595" y="2494744"/>
              <a:ext cx="7411451" cy="583739"/>
            </a:xfrm>
            <a:prstGeom prst="roundRect">
              <a:avLst/>
            </a:prstGeom>
            <a:solidFill>
              <a:srgbClr val="0F5D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20BD772-B701-D139-CE80-E1AD5E50D298}"/>
                </a:ext>
              </a:extLst>
            </p:cNvPr>
            <p:cNvSpPr/>
            <p:nvPr/>
          </p:nvSpPr>
          <p:spPr>
            <a:xfrm>
              <a:off x="1812331" y="2646660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C15E19-3745-DDF0-D270-43F14A9A990B}"/>
                </a:ext>
              </a:extLst>
            </p:cNvPr>
            <p:cNvSpPr txBox="1"/>
            <p:nvPr/>
          </p:nvSpPr>
          <p:spPr>
            <a:xfrm>
              <a:off x="2241096" y="2612524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1"/>
                  </a:solidFill>
                </a:rPr>
                <a:t>Présentation des évidences et classement des vaccins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559723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C37354-1ABE-9728-6DDF-90E441C5C0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06463CB8-B6A4-3FF7-A727-44E6BCEB773D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723BCF12-DEDB-BA76-B24E-1E28FEF72422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Faisabilité : X critères ont été retenus, dont </a:t>
            </a: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highlight>
                  <a:srgbClr val="FFFF00"/>
                </a:highlight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Y </a:t>
            </a: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essentiels et </a:t>
            </a: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highlight>
                  <a:srgbClr val="FFFF00"/>
                </a:highlight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Z </a:t>
            </a: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significatifs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EE1D22FB-179B-C910-C30E-011D21D86F1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29</a:t>
            </a:fld>
            <a:endParaRPr lang="fr-FR" noProof="0" dirty="0">
              <a:latin typeface="+mj-lt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719C46B-F0B7-16BC-2108-3AD385CAFF87}"/>
              </a:ext>
            </a:extLst>
          </p:cNvPr>
          <p:cNvGraphicFramePr>
            <a:graphicFrameLocks noGrp="1"/>
          </p:cNvGraphicFramePr>
          <p:nvPr/>
        </p:nvGraphicFramePr>
        <p:xfrm>
          <a:off x="379562" y="1376363"/>
          <a:ext cx="11037736" cy="468489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10661">
                  <a:extLst>
                    <a:ext uri="{9D8B030D-6E8A-4147-A177-3AD203B41FA5}">
                      <a16:colId xmlns:a16="http://schemas.microsoft.com/office/drawing/2014/main" val="2351746058"/>
                    </a:ext>
                  </a:extLst>
                </a:gridCol>
                <a:gridCol w="2308207">
                  <a:extLst>
                    <a:ext uri="{9D8B030D-6E8A-4147-A177-3AD203B41FA5}">
                      <a16:colId xmlns:a16="http://schemas.microsoft.com/office/drawing/2014/main" val="231155786"/>
                    </a:ext>
                  </a:extLst>
                </a:gridCol>
                <a:gridCol w="1262766">
                  <a:extLst>
                    <a:ext uri="{9D8B030D-6E8A-4147-A177-3AD203B41FA5}">
                      <a16:colId xmlns:a16="http://schemas.microsoft.com/office/drawing/2014/main" val="1309688707"/>
                    </a:ext>
                  </a:extLst>
                </a:gridCol>
                <a:gridCol w="4256102">
                  <a:extLst>
                    <a:ext uri="{9D8B030D-6E8A-4147-A177-3AD203B41FA5}">
                      <a16:colId xmlns:a16="http://schemas.microsoft.com/office/drawing/2014/main" val="31664202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u="non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Critères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u="non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Classification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u="non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Pondération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u="none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Indicateurs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267929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483640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497107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6581249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097463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5870859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fr-FR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4859988"/>
                  </a:ext>
                </a:extLst>
              </a:tr>
              <a:tr h="616293"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438617"/>
                  </a:ext>
                </a:extLst>
              </a:tr>
            </a:tbl>
          </a:graphicData>
        </a:graphic>
      </p:graphicFrame>
      <p:sp>
        <p:nvSpPr>
          <p:cNvPr id="3" name="Star: 10 Points 17">
            <a:extLst>
              <a:ext uri="{FF2B5EF4-FFF2-40B4-BE49-F238E27FC236}">
                <a16:creationId xmlns:a16="http://schemas.microsoft.com/office/drawing/2014/main" id="{6253B308-627F-58DA-41FF-C541B51DA772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1536846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Jour 1 - Agenda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2984C703-0B6C-F425-FFC7-91F684F96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164251"/>
              </p:ext>
            </p:extLst>
          </p:nvPr>
        </p:nvGraphicFramePr>
        <p:xfrm>
          <a:off x="625114" y="1225080"/>
          <a:ext cx="7690750" cy="37084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1462478">
                  <a:extLst>
                    <a:ext uri="{9D8B030D-6E8A-4147-A177-3AD203B41FA5}">
                      <a16:colId xmlns:a16="http://schemas.microsoft.com/office/drawing/2014/main" val="1018617931"/>
                    </a:ext>
                  </a:extLst>
                </a:gridCol>
                <a:gridCol w="3769200">
                  <a:extLst>
                    <a:ext uri="{9D8B030D-6E8A-4147-A177-3AD203B41FA5}">
                      <a16:colId xmlns:a16="http://schemas.microsoft.com/office/drawing/2014/main" val="179288297"/>
                    </a:ext>
                  </a:extLst>
                </a:gridCol>
                <a:gridCol w="2459072">
                  <a:extLst>
                    <a:ext uri="{9D8B030D-6E8A-4147-A177-3AD203B41FA5}">
                      <a16:colId xmlns:a16="http://schemas.microsoft.com/office/drawing/2014/main" val="224133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Temps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Activité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Responsable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72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09.00-09.30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Accueil et revue de la méthodologie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i="1" noProof="0" dirty="0"/>
                        <a:t>À définir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63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09.30-10.00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Revue des critères et vaccins sélectionnés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lang="fr-FR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30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10.00-11.00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Critères d’importance 1 &amp; 2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lang="fr-FR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44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11.00-11.30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Pause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lang="fr-FR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10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11.30-12.30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Critères d’importance 3 &amp; 4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lang="fr-FR" noProof="0" dirty="0"/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5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12.30-13.30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Critères d’importance 5 &amp; 6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lang="fr-FR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77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13.30-14.30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Déjeuner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lang="fr-FR" i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576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14.30–15.30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Critères d’importance 7 &amp; 8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lang="fr-FR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73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15.30-16.00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Présentation des résultats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lang="fr-FR" noProof="0" dirty="0"/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8235"/>
                  </a:ext>
                </a:extLst>
              </a:tr>
            </a:tbl>
          </a:graphicData>
        </a:graphic>
      </p:graphicFrame>
      <p:grpSp>
        <p:nvGrpSpPr>
          <p:cNvPr id="19" name="Group 18">
            <a:extLst>
              <a:ext uri="{FF2B5EF4-FFF2-40B4-BE49-F238E27FC236}">
                <a16:creationId xmlns:a16="http://schemas.microsoft.com/office/drawing/2014/main" id="{D0E0885F-D462-11B2-C1DB-C023DC09BE47}"/>
              </a:ext>
            </a:extLst>
          </p:cNvPr>
          <p:cNvGrpSpPr/>
          <p:nvPr/>
        </p:nvGrpSpPr>
        <p:grpSpPr>
          <a:xfrm flipH="1">
            <a:off x="9176171" y="5037156"/>
            <a:ext cx="2536404" cy="1642125"/>
            <a:chOff x="342262" y="3971329"/>
            <a:chExt cx="2536404" cy="1642125"/>
          </a:xfrm>
        </p:grpSpPr>
        <p:pic>
          <p:nvPicPr>
            <p:cNvPr id="20" name="Picture 19" descr="C:\Users\CORINN~1.COL\AppData\Local\Temp\calendar-999172_1920.jpg">
              <a:extLst>
                <a:ext uri="{FF2B5EF4-FFF2-40B4-BE49-F238E27FC236}">
                  <a16:creationId xmlns:a16="http://schemas.microsoft.com/office/drawing/2014/main" id="{0875EA48-BF36-4028-3CE2-78151A8EFF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flipH="1">
              <a:off x="342262" y="3971329"/>
              <a:ext cx="2536404" cy="1642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D092B1A-8F61-2D8E-85BD-DEE2DC5467B8}"/>
                </a:ext>
              </a:extLst>
            </p:cNvPr>
            <p:cNvSpPr/>
            <p:nvPr/>
          </p:nvSpPr>
          <p:spPr bwMode="auto">
            <a:xfrm flipH="1">
              <a:off x="1556895" y="4202137"/>
              <a:ext cx="306776" cy="7592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73152" rIns="73152" bIns="73152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0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2" name="Google Shape;12;p19">
            <a:extLst>
              <a:ext uri="{FF2B5EF4-FFF2-40B4-BE49-F238E27FC236}">
                <a16:creationId xmlns:a16="http://schemas.microsoft.com/office/drawing/2014/main" id="{4D1DF74C-E407-2033-8B9C-106C680EFA8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noProof="0" smtClean="0">
                <a:latin typeface="+mj-lt"/>
              </a:rPr>
              <a:pPr/>
              <a:t>3</a:t>
            </a:fld>
            <a:endParaRPr lang="fr-FR" noProof="0" dirty="0">
              <a:latin typeface="+mj-lt"/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F5A9DB7F-D75F-59BA-F8CD-A092B24E8044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9762524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CDE61-B865-FED9-41E9-579A1F4034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3CDAAF2F-1444-198C-1313-B730ABA3CA3F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07A19A66-BF8B-2B0B-DE9E-612DEB60B6B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Critère de faisabilité 1 : présentation des évidences et classement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61D51766-46D9-50DD-1CEC-FF226D401A8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30</a:t>
            </a:fld>
            <a:endParaRPr lang="fr-FR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5BDAA87-74EA-BA16-11F3-40534CFBC9C3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E782F33-1F4D-05A5-BE26-F280F34003DF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8319471-582F-84F7-3F9E-74F3DE26EA48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Instructions de classement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9BB40ACD-5278-8542-D120-C9065D3F0BCC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33071954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628728-CEBB-A65C-AC43-06C353855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31400F7-74F4-A5E8-CDAD-4512F9D5CF6D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EBBD6D27-22DC-A557-1083-101EACC484A2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Critère de faisabilité 2 : présentation des évidences et classement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BD63B3EF-A717-DB24-308F-12CED2509B1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31</a:t>
            </a:fld>
            <a:endParaRPr lang="fr-FR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F0C7035-3537-A09A-BD4D-07DC9C5E480E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D88B582-DD14-32C2-FB9B-0BAFAC7494BB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125844D-75AA-89EE-25F7-E76F120CF6EC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Instructions de classement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94B43DBC-880E-8D92-BA0F-D1F75BF53830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41862281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FC48D-A45D-9DF1-FAC0-C0F295CB6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A9011307-8E63-38CD-88AE-8CF499CD8910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E9CB9F66-2CE4-DB33-00D5-1843DA300117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Critère de faisabilité 3 : présentation des évidences et classement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74699B5E-2D9B-8B49-C5B5-F083B9292B2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32</a:t>
            </a:fld>
            <a:endParaRPr lang="fr-FR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16DEAB-B1B2-A800-0DEE-481CFA4D9141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A80A172-C9F0-203B-BAB0-0C0E2A4D1C8D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6CBC6E0-F027-C9A9-42F6-A7532D28A679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Instructions de classement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B4FC10ED-5320-2C45-0678-9865A6607681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42373927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CBC6AE-4BF2-A279-4BCE-A424803B24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050D1617-01BE-42C8-DA3D-9B0B65B4F27C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2277D887-6148-5521-FBCB-A7BAAB71CC20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Critère de faisabilité 4 : présentation des évidences et classement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0E5E0F41-BB3F-3037-5A62-9489100AE94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33</a:t>
            </a:fld>
            <a:endParaRPr lang="fr-FR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63C7F49-F0DE-3CC7-9026-0E5C05808DFC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31A35B8-8FDA-0DDE-6A5E-2D1537B44752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95D87F-267A-D685-8789-9D23E3CF804B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Instructions de classement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C3BE8DF2-6795-C3D4-E3A0-3B632C6B005F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13716456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F387AC-AC96-7F1A-FAEF-E03B514C62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0F723F06-92BA-2934-5E29-9732716DF7B1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A7F773C5-565D-2397-906C-0D28DB5C019F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Critère de faisabilité 5 : présentation des évidences et classement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FF90BC8E-422C-3899-1946-0C3D5609008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34</a:t>
            </a:fld>
            <a:endParaRPr lang="fr-FR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29A3298-65B1-F260-96AD-5346541EA9A0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1B1236E-32CD-245A-1F2A-945CDCE00C9C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F7E3E1-70F6-446D-04E4-706CC08A4222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Instructions de classement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224DA8AE-CEED-9A83-2C7A-C46E0EC57948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19502445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C11154-B10B-0FD7-848C-65ABC05DDC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D6A88C92-3E65-0D01-8710-93E1F0075640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DF895AFB-9643-050B-154A-DA46E89F67BB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Critère de faisabilité 6 : présentation des évidences et classement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219BD69C-B234-37A0-5274-08633ECFA24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35</a:t>
            </a:fld>
            <a:endParaRPr lang="fr-FR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8972AA8-7284-38E5-53BD-4CA8E321C227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065C6C1-C4E7-0AA0-BC9D-8277E841F59A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5E61B8-D6C3-D3F2-237C-64FC78FC141B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Instructions de classement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CA9CDFAF-967F-7085-E314-328BE158B534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38614192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456D62-BF49-CC12-0584-7E35104E06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E81A1695-A67A-3FB4-C4D7-0F2A5397F0C8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26BCCEE0-C8C0-F245-BEF2-4B42B4F27303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Critère de faisabilité 7 : présentation des évidences et classement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B2FB9B3C-64E4-5DC4-97E8-07087D364DA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36</a:t>
            </a:fld>
            <a:endParaRPr lang="fr-FR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7051E05-3D70-BB1C-C57A-4C45CD35BB14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EA55ABF-C736-3E04-CB7C-08925FE2046D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AB08525-05C1-A9C4-19E8-1B4D190F2CEB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Instructions de classement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0DAC6F31-33B2-8475-0BE1-3A8955734B70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38700434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EC372A-87C7-06E5-76C9-B320EC2877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81151F8B-2F14-9532-F6CA-B46320F987B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A567C74-8EC1-A4A6-70C0-12D9D5B52867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	Critère de faisabilité 8 : présentation des évidences et classement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0088B048-C93A-E532-2489-2CDCE7BD261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37</a:t>
            </a:fld>
            <a:endParaRPr lang="fr-FR" noProof="0" dirty="0"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857A82-97CD-E462-222C-880F70A0CDE0}"/>
              </a:ext>
            </a:extLst>
          </p:cNvPr>
          <p:cNvSpPr/>
          <p:nvPr/>
        </p:nvSpPr>
        <p:spPr>
          <a:xfrm>
            <a:off x="9227899" y="783729"/>
            <a:ext cx="2435225" cy="3241619"/>
          </a:xfrm>
          <a:prstGeom prst="rect">
            <a:avLst/>
          </a:prstGeom>
          <a:solidFill>
            <a:schemeClr val="accent2">
              <a:lumMod val="40000"/>
              <a:lumOff val="6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Notes: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CEC7481-3003-27C1-4963-4F4D020C55C9}"/>
              </a:ext>
            </a:extLst>
          </p:cNvPr>
          <p:cNvSpPr/>
          <p:nvPr/>
        </p:nvSpPr>
        <p:spPr>
          <a:xfrm>
            <a:off x="446675" y="228937"/>
            <a:ext cx="346151" cy="352541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8A363D8-0BC4-9F13-FE2E-9DFE980AA62D}"/>
              </a:ext>
            </a:extLst>
          </p:cNvPr>
          <p:cNvSpPr/>
          <p:nvPr/>
        </p:nvSpPr>
        <p:spPr>
          <a:xfrm>
            <a:off x="9227898" y="4154557"/>
            <a:ext cx="2435225" cy="2160104"/>
          </a:xfrm>
          <a:prstGeom prst="rect">
            <a:avLst/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100" b="1" i="1" noProof="0" dirty="0">
                <a:solidFill>
                  <a:schemeClr val="tx1">
                    <a:lumMod val="50000"/>
                  </a:schemeClr>
                </a:solidFill>
              </a:rPr>
              <a:t>Instructions de classement</a:t>
            </a:r>
          </a:p>
          <a:p>
            <a:endParaRPr lang="fr-FR" sz="1100" u="sng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C9B455ED-FC60-62D4-080D-1D9C2E0348F0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40810736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1 : Critères d'Importance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1855276"/>
            <a:ext cx="4186349" cy="514596"/>
          </a:xfrm>
          <a:prstGeom prst="roundRect">
            <a:avLst/>
          </a:prstGeom>
          <a:solidFill>
            <a:srgbClr val="0F5D61"/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bg1"/>
                </a:solidFill>
              </a:rPr>
              <a:t>Jour 2 : Critères de faisabilité et Priorisation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548045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3 : Séquencement et Recommandations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C64DB8-B13B-9D0A-8343-41E7EA9FD5E3}"/>
              </a:ext>
            </a:extLst>
          </p:cNvPr>
          <p:cNvGrpSpPr/>
          <p:nvPr/>
        </p:nvGrpSpPr>
        <p:grpSpPr>
          <a:xfrm>
            <a:off x="1582595" y="2499797"/>
            <a:ext cx="7411451" cy="2792469"/>
            <a:chOff x="1582595" y="1763819"/>
            <a:chExt cx="7411451" cy="2792469"/>
          </a:xfrm>
        </p:grpSpPr>
        <p:sp>
          <p:nvSpPr>
            <p:cNvPr id="4" name="Rounded Rectangle 38">
              <a:extLst>
                <a:ext uri="{FF2B5EF4-FFF2-40B4-BE49-F238E27FC236}">
                  <a16:creationId xmlns:a16="http://schemas.microsoft.com/office/drawing/2014/main" id="{9A53BEB2-314C-8A5D-4B79-BF0687D44842}"/>
                </a:ext>
              </a:extLst>
            </p:cNvPr>
            <p:cNvSpPr/>
            <p:nvPr/>
          </p:nvSpPr>
          <p:spPr>
            <a:xfrm>
              <a:off x="1582595" y="176381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A0607B-6A86-4E9E-3B98-E20CA4B7EB21}"/>
                </a:ext>
              </a:extLst>
            </p:cNvPr>
            <p:cNvSpPr/>
            <p:nvPr/>
          </p:nvSpPr>
          <p:spPr>
            <a:xfrm>
              <a:off x="1841435" y="1919578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9423D2-C1BC-334B-6848-839FDE53728D}"/>
                </a:ext>
              </a:extLst>
            </p:cNvPr>
            <p:cNvSpPr txBox="1"/>
            <p:nvPr/>
          </p:nvSpPr>
          <p:spPr>
            <a:xfrm>
              <a:off x="2241096" y="1887721"/>
              <a:ext cx="6573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Accueil et revue des résultats du jour 1</a:t>
              </a:r>
            </a:p>
          </p:txBody>
        </p:sp>
        <p:sp>
          <p:nvSpPr>
            <p:cNvPr id="2" name="Rounded Rectangle 40">
              <a:extLst>
                <a:ext uri="{FF2B5EF4-FFF2-40B4-BE49-F238E27FC236}">
                  <a16:creationId xmlns:a16="http://schemas.microsoft.com/office/drawing/2014/main" id="{6AA6129F-75F9-A594-0868-0836B0F3BA8F}"/>
                </a:ext>
              </a:extLst>
            </p:cNvPr>
            <p:cNvSpPr/>
            <p:nvPr/>
          </p:nvSpPr>
          <p:spPr>
            <a:xfrm>
              <a:off x="1582595" y="3235318"/>
              <a:ext cx="7411451" cy="583739"/>
            </a:xfrm>
            <a:prstGeom prst="roundRect">
              <a:avLst/>
            </a:prstGeom>
            <a:solidFill>
              <a:srgbClr val="0F5D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887CCF-81FB-EC24-4972-1F99035BA81A}"/>
                </a:ext>
              </a:extLst>
            </p:cNvPr>
            <p:cNvSpPr/>
            <p:nvPr/>
          </p:nvSpPr>
          <p:spPr>
            <a:xfrm>
              <a:off x="1812331" y="338723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222668-39E7-1522-DC2F-4CAB11445742}"/>
                </a:ext>
              </a:extLst>
            </p:cNvPr>
            <p:cNvSpPr txBox="1"/>
            <p:nvPr/>
          </p:nvSpPr>
          <p:spPr>
            <a:xfrm>
              <a:off x="2241096" y="335309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1"/>
                  </a:solidFill>
                </a:rPr>
                <a:t>Présentation des résultats</a:t>
              </a:r>
            </a:p>
          </p:txBody>
        </p:sp>
        <p:sp>
          <p:nvSpPr>
            <p:cNvPr id="13" name="Rounded Rectangle 40">
              <a:extLst>
                <a:ext uri="{FF2B5EF4-FFF2-40B4-BE49-F238E27FC236}">
                  <a16:creationId xmlns:a16="http://schemas.microsoft.com/office/drawing/2014/main" id="{BBD359D8-B806-5381-B0DD-9F92E3A19050}"/>
                </a:ext>
              </a:extLst>
            </p:cNvPr>
            <p:cNvSpPr/>
            <p:nvPr/>
          </p:nvSpPr>
          <p:spPr>
            <a:xfrm>
              <a:off x="1582595" y="397254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669B96E-4CF2-3A7F-44BE-1A0BFBC382AD}"/>
                </a:ext>
              </a:extLst>
            </p:cNvPr>
            <p:cNvSpPr/>
            <p:nvPr/>
          </p:nvSpPr>
          <p:spPr>
            <a:xfrm>
              <a:off x="1812331" y="414944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B2BE8A6-E991-1750-E66F-EC29A7BA6B8B}"/>
                </a:ext>
              </a:extLst>
            </p:cNvPr>
            <p:cNvSpPr txBox="1"/>
            <p:nvPr/>
          </p:nvSpPr>
          <p:spPr>
            <a:xfrm>
              <a:off x="2241096" y="411530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/>
                <a:t>Priorisation des vaccins</a:t>
              </a:r>
            </a:p>
          </p:txBody>
        </p:sp>
        <p:sp>
          <p:nvSpPr>
            <p:cNvPr id="32" name="Rounded Rectangle 40">
              <a:extLst>
                <a:ext uri="{FF2B5EF4-FFF2-40B4-BE49-F238E27FC236}">
                  <a16:creationId xmlns:a16="http://schemas.microsoft.com/office/drawing/2014/main" id="{40B1511E-7052-2ECA-993B-92B84A566006}"/>
                </a:ext>
              </a:extLst>
            </p:cNvPr>
            <p:cNvSpPr/>
            <p:nvPr/>
          </p:nvSpPr>
          <p:spPr>
            <a:xfrm>
              <a:off x="1582595" y="2494744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20BD772-B701-D139-CE80-E1AD5E50D298}"/>
                </a:ext>
              </a:extLst>
            </p:cNvPr>
            <p:cNvSpPr/>
            <p:nvPr/>
          </p:nvSpPr>
          <p:spPr>
            <a:xfrm>
              <a:off x="1812331" y="2646660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C15E19-3745-DDF0-D270-43F14A9A990B}"/>
                </a:ext>
              </a:extLst>
            </p:cNvPr>
            <p:cNvSpPr txBox="1"/>
            <p:nvPr/>
          </p:nvSpPr>
          <p:spPr>
            <a:xfrm>
              <a:off x="2241096" y="2612524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Présentation des évidences et classement des vaccins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990800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B1C3F1-CF83-14F6-4417-E274DEA10B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99B92537-A78B-7EEF-B6B4-38A510A20CA0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6F311E1B-EB33-B15F-A078-9542AF157723}"/>
              </a:ext>
            </a:extLst>
          </p:cNvPr>
          <p:cNvSpPr txBox="1"/>
          <p:nvPr/>
        </p:nvSpPr>
        <p:spPr>
          <a:xfrm>
            <a:off x="500062" y="283312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Critères de Faisabilité : synthèse des scores des vaccins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97C619AD-20B1-2A0C-16EA-4492596D52D5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39</a:t>
            </a:fld>
            <a:endParaRPr lang="fr-FR" noProof="0" dirty="0">
              <a:latin typeface="+mj-lt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22A8D046-D1C8-6EDE-26E9-04567229183E}"/>
              </a:ext>
            </a:extLst>
          </p:cNvPr>
          <p:cNvSpPr txBox="1"/>
          <p:nvPr/>
        </p:nvSpPr>
        <p:spPr>
          <a:xfrm>
            <a:off x="500062" y="1393876"/>
            <a:ext cx="7091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noProof="0" dirty="0"/>
              <a:t>Moyenne par </a:t>
            </a:r>
            <a:r>
              <a:rPr lang="fr-FR" sz="1400" b="1" dirty="0"/>
              <a:t>critère et classement agrégé de chaque vaccin sur la faisabilité</a:t>
            </a:r>
            <a:endParaRPr lang="fr-FR" sz="1400" b="1" noProof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D874C94-30E3-FB5B-A187-2C2199A30F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878915"/>
              </p:ext>
            </p:extLst>
          </p:nvPr>
        </p:nvGraphicFramePr>
        <p:xfrm>
          <a:off x="629537" y="1721131"/>
          <a:ext cx="11083041" cy="479728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1425">
                  <a:extLst>
                    <a:ext uri="{9D8B030D-6E8A-4147-A177-3AD203B41FA5}">
                      <a16:colId xmlns:a16="http://schemas.microsoft.com/office/drawing/2014/main" val="191061131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274142109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4917418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432112159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196009831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821463744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3825755280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2563472443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536551474"/>
                    </a:ext>
                  </a:extLst>
                </a:gridCol>
                <a:gridCol w="1084624">
                  <a:extLst>
                    <a:ext uri="{9D8B030D-6E8A-4147-A177-3AD203B41FA5}">
                      <a16:colId xmlns:a16="http://schemas.microsoft.com/office/drawing/2014/main" val="1051537846"/>
                    </a:ext>
                  </a:extLst>
                </a:gridCol>
              </a:tblGrid>
              <a:tr h="553832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5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Vaccine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None/>
                      </a:pPr>
                      <a:r>
                        <a:rPr lang="fr-FR" sz="105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Critère de faisabilité 1</a:t>
                      </a:r>
                    </a:p>
                  </a:txBody>
                  <a:tcPr marL="45720" marR="45720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de faisabilité 2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de faisabilité 3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de faisabilité 4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de faisabilité 5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de faisabilité 6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de faisabilité 7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de faisabilité 8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j-lt"/>
                        </a:rPr>
                        <a:t>Classement moyen avec pondération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725386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255177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3126126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295389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5990865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378910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36072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265325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3597942"/>
                  </a:ext>
                </a:extLst>
              </a:tr>
              <a:tr h="469532">
                <a:tc>
                  <a:txBody>
                    <a:bodyPr/>
                    <a:lstStyle/>
                    <a:p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2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963902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9F4CC68-D23B-691F-F8E0-BF995064FFE4}"/>
              </a:ext>
            </a:extLst>
          </p:cNvPr>
          <p:cNvSpPr/>
          <p:nvPr/>
        </p:nvSpPr>
        <p:spPr>
          <a:xfrm>
            <a:off x="10614991" y="1701653"/>
            <a:ext cx="1097584" cy="4799098"/>
          </a:xfrm>
          <a:prstGeom prst="roundRect">
            <a:avLst>
              <a:gd name="adj" fmla="val 2673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3" name="Star: 10 Points 17">
            <a:extLst>
              <a:ext uri="{FF2B5EF4-FFF2-40B4-BE49-F238E27FC236}">
                <a16:creationId xmlns:a16="http://schemas.microsoft.com/office/drawing/2014/main" id="{FAD37539-5DDC-0BA2-E4C6-594E6A192DF8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3695148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Jour 2 - Agenda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0E0885F-D462-11B2-C1DB-C023DC09BE47}"/>
              </a:ext>
            </a:extLst>
          </p:cNvPr>
          <p:cNvGrpSpPr/>
          <p:nvPr/>
        </p:nvGrpSpPr>
        <p:grpSpPr>
          <a:xfrm flipH="1">
            <a:off x="9176171" y="5037156"/>
            <a:ext cx="2536404" cy="1642125"/>
            <a:chOff x="342262" y="3971329"/>
            <a:chExt cx="2536404" cy="1642125"/>
          </a:xfrm>
        </p:grpSpPr>
        <p:pic>
          <p:nvPicPr>
            <p:cNvPr id="20" name="Picture 19" descr="C:\Users\CORINN~1.COL\AppData\Local\Temp\calendar-999172_1920.jpg">
              <a:extLst>
                <a:ext uri="{FF2B5EF4-FFF2-40B4-BE49-F238E27FC236}">
                  <a16:creationId xmlns:a16="http://schemas.microsoft.com/office/drawing/2014/main" id="{0875EA48-BF36-4028-3CE2-78151A8EFF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flipH="1">
              <a:off x="342262" y="3971329"/>
              <a:ext cx="2536404" cy="1642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D092B1A-8F61-2D8E-85BD-DEE2DC5467B8}"/>
                </a:ext>
              </a:extLst>
            </p:cNvPr>
            <p:cNvSpPr/>
            <p:nvPr/>
          </p:nvSpPr>
          <p:spPr bwMode="auto">
            <a:xfrm flipH="1">
              <a:off x="1556895" y="4202137"/>
              <a:ext cx="306776" cy="7592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73152" rIns="73152" bIns="73152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0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2" name="Google Shape;12;p19">
            <a:extLst>
              <a:ext uri="{FF2B5EF4-FFF2-40B4-BE49-F238E27FC236}">
                <a16:creationId xmlns:a16="http://schemas.microsoft.com/office/drawing/2014/main" id="{4D1DF74C-E407-2033-8B9C-106C680EFA8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noProof="0" smtClean="0">
                <a:latin typeface="+mj-lt"/>
              </a:rPr>
              <a:pPr/>
              <a:t>4</a:t>
            </a:fld>
            <a:endParaRPr lang="fr-FR" noProof="0" dirty="0">
              <a:latin typeface="+mj-l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7778D97-0510-BD3B-4CEC-98291F3149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050665"/>
              </p:ext>
            </p:extLst>
          </p:nvPr>
        </p:nvGraphicFramePr>
        <p:xfrm>
          <a:off x="625114" y="1225080"/>
          <a:ext cx="7690750" cy="4226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1462478">
                  <a:extLst>
                    <a:ext uri="{9D8B030D-6E8A-4147-A177-3AD203B41FA5}">
                      <a16:colId xmlns:a16="http://schemas.microsoft.com/office/drawing/2014/main" val="1018617931"/>
                    </a:ext>
                  </a:extLst>
                </a:gridCol>
                <a:gridCol w="3769200">
                  <a:extLst>
                    <a:ext uri="{9D8B030D-6E8A-4147-A177-3AD203B41FA5}">
                      <a16:colId xmlns:a16="http://schemas.microsoft.com/office/drawing/2014/main" val="179288297"/>
                    </a:ext>
                  </a:extLst>
                </a:gridCol>
                <a:gridCol w="2459072">
                  <a:extLst>
                    <a:ext uri="{9D8B030D-6E8A-4147-A177-3AD203B41FA5}">
                      <a16:colId xmlns:a16="http://schemas.microsoft.com/office/drawing/2014/main" val="224133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Temps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Activité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Responsable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72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09.00-09.30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Accueil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63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09.30-10.00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Revue des résultats du jour 1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30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10.00-11.00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Critère de faisabilité 1 &amp; 2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44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11.00-11.30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Pause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10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11.30-12.30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de faisabilité 3 &amp; 4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5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12.30-13.30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Critère de faisabilité 5 &amp; 6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77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13.30-14.30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Déjeuner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576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14.30–15.30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Critère de faisabilité 7 &amp; 8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73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15.30-16.00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Présentation des résultats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8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16.00-17.00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noProof="0" dirty="0"/>
                        <a:t>Priorisation des vaccins (priorité haute, moyenne, basse)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3756317"/>
                  </a:ext>
                </a:extLst>
              </a:tr>
            </a:tbl>
          </a:graphicData>
        </a:graphic>
      </p:graphicFrame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E341F314-6F9A-94FC-A684-D26C4D643F9B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6464452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1 : Critères d'Importance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1855276"/>
            <a:ext cx="4186349" cy="514596"/>
          </a:xfrm>
          <a:prstGeom prst="roundRect">
            <a:avLst/>
          </a:prstGeom>
          <a:solidFill>
            <a:srgbClr val="0F5D61"/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bg1"/>
                </a:solidFill>
              </a:rPr>
              <a:t>Jour 2 : Critères de faisabilité et Priorisation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548045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3 : Séquencement et Recommandations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C64DB8-B13B-9D0A-8343-41E7EA9FD5E3}"/>
              </a:ext>
            </a:extLst>
          </p:cNvPr>
          <p:cNvGrpSpPr/>
          <p:nvPr/>
        </p:nvGrpSpPr>
        <p:grpSpPr>
          <a:xfrm>
            <a:off x="1582595" y="2499797"/>
            <a:ext cx="7411451" cy="2792469"/>
            <a:chOff x="1582595" y="1763819"/>
            <a:chExt cx="7411451" cy="2792469"/>
          </a:xfrm>
        </p:grpSpPr>
        <p:sp>
          <p:nvSpPr>
            <p:cNvPr id="4" name="Rounded Rectangle 38">
              <a:extLst>
                <a:ext uri="{FF2B5EF4-FFF2-40B4-BE49-F238E27FC236}">
                  <a16:creationId xmlns:a16="http://schemas.microsoft.com/office/drawing/2014/main" id="{9A53BEB2-314C-8A5D-4B79-BF0687D44842}"/>
                </a:ext>
              </a:extLst>
            </p:cNvPr>
            <p:cNvSpPr/>
            <p:nvPr/>
          </p:nvSpPr>
          <p:spPr>
            <a:xfrm>
              <a:off x="1582595" y="176381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A0607B-6A86-4E9E-3B98-E20CA4B7EB21}"/>
                </a:ext>
              </a:extLst>
            </p:cNvPr>
            <p:cNvSpPr/>
            <p:nvPr/>
          </p:nvSpPr>
          <p:spPr>
            <a:xfrm>
              <a:off x="1841435" y="1919578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9423D2-C1BC-334B-6848-839FDE53728D}"/>
                </a:ext>
              </a:extLst>
            </p:cNvPr>
            <p:cNvSpPr txBox="1"/>
            <p:nvPr/>
          </p:nvSpPr>
          <p:spPr>
            <a:xfrm>
              <a:off x="2241096" y="1887721"/>
              <a:ext cx="6573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Accueil et revue des résultats du jour 1</a:t>
              </a:r>
            </a:p>
          </p:txBody>
        </p:sp>
        <p:sp>
          <p:nvSpPr>
            <p:cNvPr id="2" name="Rounded Rectangle 40">
              <a:extLst>
                <a:ext uri="{FF2B5EF4-FFF2-40B4-BE49-F238E27FC236}">
                  <a16:creationId xmlns:a16="http://schemas.microsoft.com/office/drawing/2014/main" id="{6AA6129F-75F9-A594-0868-0836B0F3BA8F}"/>
                </a:ext>
              </a:extLst>
            </p:cNvPr>
            <p:cNvSpPr/>
            <p:nvPr/>
          </p:nvSpPr>
          <p:spPr>
            <a:xfrm>
              <a:off x="1582595" y="3235318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887CCF-81FB-EC24-4972-1F99035BA81A}"/>
                </a:ext>
              </a:extLst>
            </p:cNvPr>
            <p:cNvSpPr/>
            <p:nvPr/>
          </p:nvSpPr>
          <p:spPr>
            <a:xfrm>
              <a:off x="1812331" y="338723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222668-39E7-1522-DC2F-4CAB11445742}"/>
                </a:ext>
              </a:extLst>
            </p:cNvPr>
            <p:cNvSpPr txBox="1"/>
            <p:nvPr/>
          </p:nvSpPr>
          <p:spPr>
            <a:xfrm>
              <a:off x="2241096" y="335309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Présentation des résultats</a:t>
              </a:r>
            </a:p>
          </p:txBody>
        </p:sp>
        <p:sp>
          <p:nvSpPr>
            <p:cNvPr id="13" name="Rounded Rectangle 40">
              <a:extLst>
                <a:ext uri="{FF2B5EF4-FFF2-40B4-BE49-F238E27FC236}">
                  <a16:creationId xmlns:a16="http://schemas.microsoft.com/office/drawing/2014/main" id="{BBD359D8-B806-5381-B0DD-9F92E3A19050}"/>
                </a:ext>
              </a:extLst>
            </p:cNvPr>
            <p:cNvSpPr/>
            <p:nvPr/>
          </p:nvSpPr>
          <p:spPr>
            <a:xfrm>
              <a:off x="1582595" y="3972549"/>
              <a:ext cx="7411451" cy="583739"/>
            </a:xfrm>
            <a:prstGeom prst="roundRect">
              <a:avLst/>
            </a:prstGeom>
            <a:solidFill>
              <a:srgbClr val="0F5D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669B96E-4CF2-3A7F-44BE-1A0BFBC382AD}"/>
                </a:ext>
              </a:extLst>
            </p:cNvPr>
            <p:cNvSpPr/>
            <p:nvPr/>
          </p:nvSpPr>
          <p:spPr>
            <a:xfrm>
              <a:off x="1812331" y="414944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B2BE8A6-E991-1750-E66F-EC29A7BA6B8B}"/>
                </a:ext>
              </a:extLst>
            </p:cNvPr>
            <p:cNvSpPr txBox="1"/>
            <p:nvPr/>
          </p:nvSpPr>
          <p:spPr>
            <a:xfrm>
              <a:off x="2241096" y="411530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1"/>
                  </a:solidFill>
                </a:rPr>
                <a:t>Priorisation des vaccins</a:t>
              </a:r>
            </a:p>
          </p:txBody>
        </p:sp>
        <p:sp>
          <p:nvSpPr>
            <p:cNvPr id="32" name="Rounded Rectangle 40">
              <a:extLst>
                <a:ext uri="{FF2B5EF4-FFF2-40B4-BE49-F238E27FC236}">
                  <a16:creationId xmlns:a16="http://schemas.microsoft.com/office/drawing/2014/main" id="{40B1511E-7052-2ECA-993B-92B84A566006}"/>
                </a:ext>
              </a:extLst>
            </p:cNvPr>
            <p:cNvSpPr/>
            <p:nvPr/>
          </p:nvSpPr>
          <p:spPr>
            <a:xfrm>
              <a:off x="1582595" y="2494744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20BD772-B701-D139-CE80-E1AD5E50D298}"/>
                </a:ext>
              </a:extLst>
            </p:cNvPr>
            <p:cNvSpPr/>
            <p:nvPr/>
          </p:nvSpPr>
          <p:spPr>
            <a:xfrm>
              <a:off x="1812331" y="2646660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C15E19-3745-DDF0-D270-43F14A9A990B}"/>
                </a:ext>
              </a:extLst>
            </p:cNvPr>
            <p:cNvSpPr txBox="1"/>
            <p:nvPr/>
          </p:nvSpPr>
          <p:spPr>
            <a:xfrm>
              <a:off x="2241096" y="2612524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Présentation des évidences et classement des vaccins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80876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BFE3F6E-0DDC-8F23-AF05-4AD2A7A4A987}"/>
              </a:ext>
            </a:extLst>
          </p:cNvPr>
          <p:cNvGrpSpPr/>
          <p:nvPr/>
        </p:nvGrpSpPr>
        <p:grpSpPr>
          <a:xfrm>
            <a:off x="6956458" y="2036029"/>
            <a:ext cx="4669271" cy="3810002"/>
            <a:chOff x="6923586" y="2061277"/>
            <a:chExt cx="4788988" cy="3765704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BFC3E84-E708-A82E-8A88-405B3F317229}"/>
                </a:ext>
              </a:extLst>
            </p:cNvPr>
            <p:cNvSpPr/>
            <p:nvPr/>
          </p:nvSpPr>
          <p:spPr>
            <a:xfrm>
              <a:off x="9349895" y="2061277"/>
              <a:ext cx="2362679" cy="2136626"/>
            </a:xfrm>
            <a:prstGeom prst="rect">
              <a:avLst/>
            </a:prstGeom>
            <a:solidFill>
              <a:srgbClr val="92D05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fr-FR" sz="1400" b="1" noProof="0" dirty="0">
                  <a:solidFill>
                    <a:schemeClr val="tx1">
                      <a:lumMod val="50000"/>
                    </a:schemeClr>
                  </a:solidFill>
                </a:rPr>
                <a:t>Important</a:t>
              </a:r>
            </a:p>
            <a:p>
              <a:r>
                <a:rPr lang="fr-FR" sz="1400" b="1" dirty="0">
                  <a:solidFill>
                    <a:schemeClr val="tx1">
                      <a:lumMod val="50000"/>
                    </a:schemeClr>
                  </a:solidFill>
                </a:rPr>
                <a:t>et facile</a:t>
              </a:r>
              <a:endParaRPr lang="fr-FR" sz="1400" b="1" noProof="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4FEBACF-47D0-D82B-47DA-DE47793FB095}"/>
                </a:ext>
              </a:extLst>
            </p:cNvPr>
            <p:cNvSpPr/>
            <p:nvPr/>
          </p:nvSpPr>
          <p:spPr>
            <a:xfrm>
              <a:off x="6923586" y="2061278"/>
              <a:ext cx="2426309" cy="2136626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fr-FR" sz="1400" b="1" noProof="0" dirty="0">
                  <a:solidFill>
                    <a:schemeClr val="tx1">
                      <a:lumMod val="50000"/>
                    </a:schemeClr>
                  </a:solidFill>
                </a:rPr>
                <a:t>Important mais complexe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16892B2D-E8A4-C84D-A501-30BAA1A90247}"/>
                </a:ext>
              </a:extLst>
            </p:cNvPr>
            <p:cNvSpPr/>
            <p:nvPr/>
          </p:nvSpPr>
          <p:spPr>
            <a:xfrm>
              <a:off x="9349895" y="4197903"/>
              <a:ext cx="2362679" cy="1629078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r"/>
              <a:r>
                <a:rPr lang="fr-FR" sz="1400" b="1" noProof="0" dirty="0">
                  <a:solidFill>
                    <a:schemeClr val="tx1">
                      <a:lumMod val="50000"/>
                    </a:schemeClr>
                  </a:solidFill>
                </a:rPr>
                <a:t>Moins important mais facile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BE589E9-05C1-E276-089D-4DC57C6BF90E}"/>
                </a:ext>
              </a:extLst>
            </p:cNvPr>
            <p:cNvSpPr/>
            <p:nvPr/>
          </p:nvSpPr>
          <p:spPr>
            <a:xfrm>
              <a:off x="6923586" y="4197903"/>
              <a:ext cx="2426309" cy="1629078"/>
            </a:xfrm>
            <a:prstGeom prst="rect">
              <a:avLst/>
            </a:prstGeom>
            <a:solidFill>
              <a:srgbClr val="760D02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fr-FR" sz="1400" b="1" noProof="0" dirty="0">
                  <a:solidFill>
                    <a:schemeClr val="tx1">
                      <a:lumMod val="50000"/>
                    </a:schemeClr>
                  </a:solidFill>
                </a:rPr>
                <a:t>Moins important et complexe</a:t>
              </a:r>
            </a:p>
          </p:txBody>
        </p:sp>
      </p:grp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C7DD8CA2-205B-634D-7302-77D1A4243D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2481823"/>
              </p:ext>
            </p:extLst>
          </p:nvPr>
        </p:nvGraphicFramePr>
        <p:xfrm>
          <a:off x="6448426" y="1883173"/>
          <a:ext cx="5469847" cy="4324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Synthèse des scores des vaccins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41</a:t>
            </a:fld>
            <a:endParaRPr lang="fr-FR" noProof="0" dirty="0">
              <a:latin typeface="+mj-lt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F03864D7-4ED4-0EA8-FB42-B152FDAF8FFA}"/>
              </a:ext>
            </a:extLst>
          </p:cNvPr>
          <p:cNvSpPr txBox="1"/>
          <p:nvPr/>
        </p:nvSpPr>
        <p:spPr>
          <a:xfrm>
            <a:off x="500062" y="1393876"/>
            <a:ext cx="7091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b="1" noProof="0" dirty="0"/>
              <a:t>Classement moyen pour chaque vaccin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1094EDB-8B10-21EF-3E21-09E79AE62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065259"/>
              </p:ext>
            </p:extLst>
          </p:nvPr>
        </p:nvGraphicFramePr>
        <p:xfrm>
          <a:off x="626826" y="1964810"/>
          <a:ext cx="4843256" cy="432492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439904">
                  <a:extLst>
                    <a:ext uri="{9D8B030D-6E8A-4147-A177-3AD203B41FA5}">
                      <a16:colId xmlns:a16="http://schemas.microsoft.com/office/drawing/2014/main" val="1910611313"/>
                    </a:ext>
                  </a:extLst>
                </a:gridCol>
                <a:gridCol w="1124145">
                  <a:extLst>
                    <a:ext uri="{9D8B030D-6E8A-4147-A177-3AD203B41FA5}">
                      <a16:colId xmlns:a16="http://schemas.microsoft.com/office/drawing/2014/main" val="3699637273"/>
                    </a:ext>
                  </a:extLst>
                </a:gridCol>
                <a:gridCol w="1097333">
                  <a:extLst>
                    <a:ext uri="{9D8B030D-6E8A-4147-A177-3AD203B41FA5}">
                      <a16:colId xmlns:a16="http://schemas.microsoft.com/office/drawing/2014/main" val="1441161079"/>
                    </a:ext>
                  </a:extLst>
                </a:gridCol>
                <a:gridCol w="1181874">
                  <a:extLst>
                    <a:ext uri="{9D8B030D-6E8A-4147-A177-3AD203B41FA5}">
                      <a16:colId xmlns:a16="http://schemas.microsoft.com/office/drawing/2014/main" val="1299839854"/>
                    </a:ext>
                  </a:extLst>
                </a:gridCol>
              </a:tblGrid>
              <a:tr h="55573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05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Vaccin</a:t>
                      </a:r>
                    </a:p>
                  </a:txBody>
                  <a:tcPr marL="45720" marR="45720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j-lt"/>
                        </a:rPr>
                        <a:t>Classement importance</a:t>
                      </a:r>
                    </a:p>
                  </a:txBody>
                  <a:tcPr marL="45720" marR="45720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j-lt"/>
                        </a:rPr>
                        <a:t>Classement faisabilité</a:t>
                      </a:r>
                    </a:p>
                  </a:txBody>
                  <a:tcPr marL="45720" marR="45720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+mj-lt"/>
                        </a:rPr>
                        <a:t>Classement combiné</a:t>
                      </a:r>
                    </a:p>
                  </a:txBody>
                  <a:tcPr marL="45720" marR="45720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725386"/>
                  </a:ext>
                </a:extLst>
              </a:tr>
              <a:tr h="471148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 b="1" i="0" u="none" strike="noStrike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3255177"/>
                  </a:ext>
                </a:extLst>
              </a:tr>
              <a:tr h="471148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61996"/>
                  </a:ext>
                </a:extLst>
              </a:tr>
              <a:tr h="471148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36072"/>
                  </a:ext>
                </a:extLst>
              </a:tr>
              <a:tr h="471148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 b="1" i="0" u="none" strike="noStrike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fr-FR" sz="1600" b="1" i="0" u="none" strike="noStrike" dirty="0">
                        <a:solidFill>
                          <a:srgbClr val="FFFFFF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620" marR="7620" marT="7620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8974405"/>
                  </a:ext>
                </a:extLst>
              </a:tr>
              <a:tr h="471148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878060"/>
                  </a:ext>
                </a:extLst>
              </a:tr>
              <a:tr h="471148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648536"/>
                  </a:ext>
                </a:extLst>
              </a:tr>
              <a:tr h="471148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265325"/>
                  </a:ext>
                </a:extLst>
              </a:tr>
              <a:tr h="471148"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1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26" marR="8626" marT="8626" marB="0" anchor="ctr">
                    <a:lnL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7420114"/>
                  </a:ext>
                </a:extLst>
              </a:tr>
            </a:tbl>
          </a:graphicData>
        </a:graphic>
      </p:graphicFrame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C449E048-06DC-BC97-24DA-F0EF3EE230A6}"/>
              </a:ext>
            </a:extLst>
          </p:cNvPr>
          <p:cNvSpPr/>
          <p:nvPr/>
        </p:nvSpPr>
        <p:spPr>
          <a:xfrm rot="5400000">
            <a:off x="3799575" y="4016324"/>
            <a:ext cx="4087091" cy="180039"/>
          </a:xfrm>
          <a:prstGeom prst="triangl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9E5E064-B70C-FD8D-0A3B-E2158AA9E867}"/>
              </a:ext>
            </a:extLst>
          </p:cNvPr>
          <p:cNvCxnSpPr>
            <a:cxnSpLocks/>
          </p:cNvCxnSpPr>
          <p:nvPr/>
        </p:nvCxnSpPr>
        <p:spPr>
          <a:xfrm>
            <a:off x="6487157" y="6256076"/>
            <a:ext cx="52254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995FB9C-F8F4-BFE1-E2F0-6F1DA0E69F05}"/>
              </a:ext>
            </a:extLst>
          </p:cNvPr>
          <p:cNvSpPr txBox="1"/>
          <p:nvPr/>
        </p:nvSpPr>
        <p:spPr>
          <a:xfrm>
            <a:off x="8772525" y="6333267"/>
            <a:ext cx="9444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noProof="0" dirty="0"/>
              <a:t>Faisabilité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1CDE4D5-63BB-910C-88BE-1719438233F0}"/>
              </a:ext>
            </a:extLst>
          </p:cNvPr>
          <p:cNvCxnSpPr>
            <a:cxnSpLocks/>
          </p:cNvCxnSpPr>
          <p:nvPr/>
        </p:nvCxnSpPr>
        <p:spPr>
          <a:xfrm flipV="1">
            <a:off x="6487157" y="2061278"/>
            <a:ext cx="0" cy="4194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A28E83D7-0FCB-A2C6-0518-D7A7F20F9D2D}"/>
              </a:ext>
            </a:extLst>
          </p:cNvPr>
          <p:cNvSpPr txBox="1"/>
          <p:nvPr/>
        </p:nvSpPr>
        <p:spPr>
          <a:xfrm rot="16200000">
            <a:off x="5801258" y="3703327"/>
            <a:ext cx="1029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noProof="0" dirty="0"/>
              <a:t>Importance</a:t>
            </a:r>
          </a:p>
        </p:txBody>
      </p:sp>
      <p:sp>
        <p:nvSpPr>
          <p:cNvPr id="3" name="Star: 10 Points 17">
            <a:extLst>
              <a:ext uri="{FF2B5EF4-FFF2-40B4-BE49-F238E27FC236}">
                <a16:creationId xmlns:a16="http://schemas.microsoft.com/office/drawing/2014/main" id="{D7D1AB2B-5BA5-B172-99AC-88B7B0E500EB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15044488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Définition des listes de priorité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42</a:t>
            </a:fld>
            <a:endParaRPr lang="fr-FR" noProof="0" dirty="0">
              <a:latin typeface="+mj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7A3CB5F-289D-3C06-E587-1D6B88C389C1}"/>
              </a:ext>
            </a:extLst>
          </p:cNvPr>
          <p:cNvSpPr/>
          <p:nvPr/>
        </p:nvSpPr>
        <p:spPr>
          <a:xfrm>
            <a:off x="6822481" y="2046444"/>
            <a:ext cx="4890094" cy="43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/>
            <a:r>
              <a:rPr lang="fr-FR" noProof="0" dirty="0"/>
              <a:t>Vaccins à Haute Priorité </a:t>
            </a:r>
            <a:r>
              <a:rPr lang="fr-FR" sz="1600" noProof="0" dirty="0"/>
              <a:t>(horizon temporel)</a:t>
            </a:r>
            <a:endParaRPr lang="fr-FR" noProof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87CFEAB-1E39-D385-7769-9CF15D58D53D}"/>
              </a:ext>
            </a:extLst>
          </p:cNvPr>
          <p:cNvSpPr/>
          <p:nvPr/>
        </p:nvSpPr>
        <p:spPr>
          <a:xfrm>
            <a:off x="6822481" y="3477144"/>
            <a:ext cx="4890094" cy="43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>
              <a:tabLst>
                <a:tab pos="542925" algn="l"/>
                <a:tab pos="628650" algn="l"/>
              </a:tabLst>
            </a:pPr>
            <a:r>
              <a:rPr lang="fr-FR" sz="1600" noProof="0" dirty="0"/>
              <a:t>Vaccins à Priorité Moyenne </a:t>
            </a:r>
            <a:r>
              <a:rPr lang="fr-FR" sz="1400" noProof="0" dirty="0"/>
              <a:t>(horizon temporel)</a:t>
            </a:r>
            <a:endParaRPr lang="fr-FR" sz="1750" noProof="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D42DF4E-151E-48E1-492B-E6DE53E26023}"/>
              </a:ext>
            </a:extLst>
          </p:cNvPr>
          <p:cNvSpPr/>
          <p:nvPr/>
        </p:nvSpPr>
        <p:spPr>
          <a:xfrm>
            <a:off x="6822481" y="4887045"/>
            <a:ext cx="4890094" cy="43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42925" algn="l"/>
              </a:tabLst>
            </a:pPr>
            <a:r>
              <a:rPr lang="fr-FR" noProof="0" dirty="0"/>
              <a:t>	Vaccins à Priorité Basse </a:t>
            </a:r>
            <a:r>
              <a:rPr lang="fr-FR" sz="1600" noProof="0" dirty="0"/>
              <a:t>(horizon temporel)</a:t>
            </a:r>
            <a:endParaRPr lang="fr-FR" noProof="0" dirty="0"/>
          </a:p>
        </p:txBody>
      </p:sp>
      <p:pic>
        <p:nvPicPr>
          <p:cNvPr id="10" name="Graphic 9" descr="Comment Important outline">
            <a:extLst>
              <a:ext uri="{FF2B5EF4-FFF2-40B4-BE49-F238E27FC236}">
                <a16:creationId xmlns:a16="http://schemas.microsoft.com/office/drawing/2014/main" id="{C3CF65F8-02FF-DB2E-4E53-4D279B5C0D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77399" y="3480389"/>
            <a:ext cx="447063" cy="447063"/>
          </a:xfrm>
          <a:prstGeom prst="rect">
            <a:avLst/>
          </a:prstGeom>
        </p:spPr>
      </p:pic>
      <p:pic>
        <p:nvPicPr>
          <p:cNvPr id="11" name="Graphic 10" descr="Comment Important with solid fill">
            <a:extLst>
              <a:ext uri="{FF2B5EF4-FFF2-40B4-BE49-F238E27FC236}">
                <a16:creationId xmlns:a16="http://schemas.microsoft.com/office/drawing/2014/main" id="{0C6E6928-8D53-FF74-9C35-2DB1CFC2E7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77399" y="2067803"/>
            <a:ext cx="447063" cy="447063"/>
          </a:xfrm>
          <a:prstGeom prst="rect">
            <a:avLst/>
          </a:prstGeom>
        </p:spPr>
      </p:pic>
      <p:pic>
        <p:nvPicPr>
          <p:cNvPr id="15" name="Graphic 14" descr="Hourglass 30% with solid fill">
            <a:extLst>
              <a:ext uri="{FF2B5EF4-FFF2-40B4-BE49-F238E27FC236}">
                <a16:creationId xmlns:a16="http://schemas.microsoft.com/office/drawing/2014/main" id="{AC572211-B745-C313-3B69-E120B5FAA13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40683" y="4942798"/>
            <a:ext cx="320492" cy="32049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E6D0E0F7-C9F3-9859-1719-F1DF19109352}"/>
              </a:ext>
            </a:extLst>
          </p:cNvPr>
          <p:cNvSpPr/>
          <p:nvPr/>
        </p:nvSpPr>
        <p:spPr>
          <a:xfrm>
            <a:off x="6977399" y="556260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CDB5D4C-E23C-4B5F-08EC-2D2624832985}"/>
              </a:ext>
            </a:extLst>
          </p:cNvPr>
          <p:cNvSpPr/>
          <p:nvPr/>
        </p:nvSpPr>
        <p:spPr>
          <a:xfrm>
            <a:off x="8625224" y="556260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78AC58-4FCC-AEFD-7D7D-0E9ACCB135C4}"/>
              </a:ext>
            </a:extLst>
          </p:cNvPr>
          <p:cNvSpPr/>
          <p:nvPr/>
        </p:nvSpPr>
        <p:spPr>
          <a:xfrm>
            <a:off x="6988020" y="2683533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>
              <a:solidFill>
                <a:srgbClr val="C0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4398B5-7678-CDAD-5A59-9CBD9CC31E31}"/>
              </a:ext>
            </a:extLst>
          </p:cNvPr>
          <p:cNvSpPr/>
          <p:nvPr/>
        </p:nvSpPr>
        <p:spPr>
          <a:xfrm>
            <a:off x="8636833" y="2683533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>
              <a:solidFill>
                <a:srgbClr val="C0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9B87CF9-FFDB-5CB2-2FF3-3239399982D2}"/>
              </a:ext>
            </a:extLst>
          </p:cNvPr>
          <p:cNvSpPr/>
          <p:nvPr/>
        </p:nvSpPr>
        <p:spPr>
          <a:xfrm>
            <a:off x="8631160" y="416867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7B5E932-75B0-6DE1-61BF-D8099448635E}"/>
              </a:ext>
            </a:extLst>
          </p:cNvPr>
          <p:cNvSpPr/>
          <p:nvPr/>
        </p:nvSpPr>
        <p:spPr>
          <a:xfrm>
            <a:off x="6988020" y="416867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707C826-C137-3397-E798-9F648893A063}"/>
              </a:ext>
            </a:extLst>
          </p:cNvPr>
          <p:cNvSpPr/>
          <p:nvPr/>
        </p:nvSpPr>
        <p:spPr>
          <a:xfrm>
            <a:off x="10285645" y="2683533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>
              <a:solidFill>
                <a:srgbClr val="C000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31D41BA-7F35-ACBD-C719-F74D96C8556A}"/>
              </a:ext>
            </a:extLst>
          </p:cNvPr>
          <p:cNvSpPr/>
          <p:nvPr/>
        </p:nvSpPr>
        <p:spPr>
          <a:xfrm>
            <a:off x="10274300" y="416867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0" name="Isosceles Triangle 12">
            <a:extLst>
              <a:ext uri="{FF2B5EF4-FFF2-40B4-BE49-F238E27FC236}">
                <a16:creationId xmlns:a16="http://schemas.microsoft.com/office/drawing/2014/main" id="{1A4985B1-12E1-B3FE-C380-C1399C90763F}"/>
              </a:ext>
            </a:extLst>
          </p:cNvPr>
          <p:cNvSpPr/>
          <p:nvPr/>
        </p:nvSpPr>
        <p:spPr>
          <a:xfrm rot="5400000">
            <a:off x="4235656" y="3907328"/>
            <a:ext cx="4087091" cy="180039"/>
          </a:xfrm>
          <a:prstGeom prst="triangl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51" name="Star: 10 Points 17">
            <a:extLst>
              <a:ext uri="{FF2B5EF4-FFF2-40B4-BE49-F238E27FC236}">
                <a16:creationId xmlns:a16="http://schemas.microsoft.com/office/drawing/2014/main" id="{FDDB328D-EC27-7F27-C88B-9DC0CD104A29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1CB5B13-D492-82E5-D759-29EAE73B476E}"/>
              </a:ext>
            </a:extLst>
          </p:cNvPr>
          <p:cNvSpPr/>
          <p:nvPr/>
        </p:nvSpPr>
        <p:spPr>
          <a:xfrm>
            <a:off x="10285645" y="5567144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196C113-090D-5C5F-51F5-60FF9B67E5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8842135"/>
              </p:ext>
            </p:extLst>
          </p:nvPr>
        </p:nvGraphicFramePr>
        <p:xfrm>
          <a:off x="518536" y="1883173"/>
          <a:ext cx="5469847" cy="4324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29E4E359-9658-F7E3-0A95-85D84ABA0A19}"/>
              </a:ext>
            </a:extLst>
          </p:cNvPr>
          <p:cNvGrpSpPr/>
          <p:nvPr/>
        </p:nvGrpSpPr>
        <p:grpSpPr>
          <a:xfrm>
            <a:off x="1026568" y="2036029"/>
            <a:ext cx="4669271" cy="3810002"/>
            <a:chOff x="6923586" y="2061277"/>
            <a:chExt cx="4788988" cy="376570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99838F-BB13-15C9-D4CB-2B6305B187A7}"/>
                </a:ext>
              </a:extLst>
            </p:cNvPr>
            <p:cNvSpPr/>
            <p:nvPr/>
          </p:nvSpPr>
          <p:spPr>
            <a:xfrm>
              <a:off x="9349895" y="2061277"/>
              <a:ext cx="2362679" cy="2136626"/>
            </a:xfrm>
            <a:prstGeom prst="rect">
              <a:avLst/>
            </a:prstGeom>
            <a:solidFill>
              <a:srgbClr val="92D05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fr-FR" sz="1400" b="1" noProof="0" dirty="0">
                  <a:solidFill>
                    <a:schemeClr val="tx1">
                      <a:lumMod val="50000"/>
                    </a:schemeClr>
                  </a:solidFill>
                </a:rPr>
                <a:t>Important</a:t>
              </a:r>
            </a:p>
            <a:p>
              <a:r>
                <a:rPr lang="fr-FR" sz="1400" b="1" dirty="0">
                  <a:solidFill>
                    <a:schemeClr val="tx1">
                      <a:lumMod val="50000"/>
                    </a:schemeClr>
                  </a:solidFill>
                </a:rPr>
                <a:t>et facile</a:t>
              </a:r>
              <a:endParaRPr lang="fr-FR" sz="1400" b="1" noProof="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C6C1966-8716-0F91-4DFF-66A114E88374}"/>
                </a:ext>
              </a:extLst>
            </p:cNvPr>
            <p:cNvSpPr/>
            <p:nvPr/>
          </p:nvSpPr>
          <p:spPr>
            <a:xfrm>
              <a:off x="6923586" y="2061278"/>
              <a:ext cx="2426309" cy="2136626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fr-FR" sz="1400" b="1" noProof="0" dirty="0">
                  <a:solidFill>
                    <a:schemeClr val="tx1">
                      <a:lumMod val="50000"/>
                    </a:schemeClr>
                  </a:solidFill>
                </a:rPr>
                <a:t>Important mais complexe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51FB478-452A-9936-8185-0D725D613FF3}"/>
                </a:ext>
              </a:extLst>
            </p:cNvPr>
            <p:cNvSpPr/>
            <p:nvPr/>
          </p:nvSpPr>
          <p:spPr>
            <a:xfrm>
              <a:off x="9349895" y="4197903"/>
              <a:ext cx="2362679" cy="1629078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r"/>
              <a:r>
                <a:rPr lang="fr-FR" sz="1400" b="1" noProof="0" dirty="0">
                  <a:solidFill>
                    <a:schemeClr val="tx1">
                      <a:lumMod val="50000"/>
                    </a:schemeClr>
                  </a:solidFill>
                </a:rPr>
                <a:t>Moins important mais facile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C3E8593-0D52-CB31-0C3D-F9B29AB130A2}"/>
                </a:ext>
              </a:extLst>
            </p:cNvPr>
            <p:cNvSpPr/>
            <p:nvPr/>
          </p:nvSpPr>
          <p:spPr>
            <a:xfrm>
              <a:off x="6923586" y="4197903"/>
              <a:ext cx="2426309" cy="1629078"/>
            </a:xfrm>
            <a:prstGeom prst="rect">
              <a:avLst/>
            </a:prstGeom>
            <a:solidFill>
              <a:srgbClr val="760D02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fr-FR" sz="1400" b="1" noProof="0" dirty="0">
                  <a:solidFill>
                    <a:schemeClr val="tx1">
                      <a:lumMod val="50000"/>
                    </a:schemeClr>
                  </a:solidFill>
                </a:rPr>
                <a:t>Moins important et complexe</a:t>
              </a:r>
            </a:p>
          </p:txBody>
        </p: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4A89E1B-A883-4610-B084-CCD9E248EBD9}"/>
              </a:ext>
            </a:extLst>
          </p:cNvPr>
          <p:cNvCxnSpPr>
            <a:cxnSpLocks/>
          </p:cNvCxnSpPr>
          <p:nvPr/>
        </p:nvCxnSpPr>
        <p:spPr>
          <a:xfrm>
            <a:off x="557267" y="6256076"/>
            <a:ext cx="52254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EF7AA59-5068-28D4-B16B-46DD19906A3C}"/>
              </a:ext>
            </a:extLst>
          </p:cNvPr>
          <p:cNvSpPr txBox="1"/>
          <p:nvPr/>
        </p:nvSpPr>
        <p:spPr>
          <a:xfrm>
            <a:off x="2842635" y="6333267"/>
            <a:ext cx="9444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noProof="0" dirty="0"/>
              <a:t>Faisabilité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CF90D56-48BB-9FDA-ED87-4B871DBE4F1D}"/>
              </a:ext>
            </a:extLst>
          </p:cNvPr>
          <p:cNvCxnSpPr>
            <a:cxnSpLocks/>
          </p:cNvCxnSpPr>
          <p:nvPr/>
        </p:nvCxnSpPr>
        <p:spPr>
          <a:xfrm flipV="1">
            <a:off x="557267" y="2061278"/>
            <a:ext cx="0" cy="4194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0462465-5287-E208-CED9-5BC0F56D1269}"/>
              </a:ext>
            </a:extLst>
          </p:cNvPr>
          <p:cNvSpPr txBox="1"/>
          <p:nvPr/>
        </p:nvSpPr>
        <p:spPr>
          <a:xfrm rot="16200000">
            <a:off x="-128632" y="3703327"/>
            <a:ext cx="1029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noProof="0" dirty="0"/>
              <a:t>Importance</a:t>
            </a:r>
          </a:p>
        </p:txBody>
      </p:sp>
    </p:spTree>
    <p:extLst>
      <p:ext uri="{BB962C8B-B14F-4D97-AF65-F5344CB8AC3E}">
        <p14:creationId xmlns:p14="http://schemas.microsoft.com/office/powerpoint/2010/main" val="6903508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4788AE-374F-7B9A-2C74-AC15BFC391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D159D5EB-5BFD-1502-FFED-3909AF806D6B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08CDF41F-AED4-4AA8-72FB-53AD11148692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Fin du jour 2 – Revue de l’agenda du jour 3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51F6A94-5CFC-4FA2-6214-469235A9934B}"/>
              </a:ext>
            </a:extLst>
          </p:cNvPr>
          <p:cNvGrpSpPr/>
          <p:nvPr/>
        </p:nvGrpSpPr>
        <p:grpSpPr>
          <a:xfrm flipH="1">
            <a:off x="9176171" y="5037156"/>
            <a:ext cx="2536404" cy="1642125"/>
            <a:chOff x="342262" y="3971329"/>
            <a:chExt cx="2536404" cy="1642125"/>
          </a:xfrm>
        </p:grpSpPr>
        <p:pic>
          <p:nvPicPr>
            <p:cNvPr id="20" name="Picture 19" descr="C:\Users\CORINN~1.COL\AppData\Local\Temp\calendar-999172_1920.jpg">
              <a:extLst>
                <a:ext uri="{FF2B5EF4-FFF2-40B4-BE49-F238E27FC236}">
                  <a16:creationId xmlns:a16="http://schemas.microsoft.com/office/drawing/2014/main" id="{10E12514-0285-2051-EDF1-281A270DA18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flipH="1">
              <a:off x="342262" y="3971329"/>
              <a:ext cx="2536404" cy="1642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87ADB4F-C362-2915-D12B-3BD1E93638FA}"/>
                </a:ext>
              </a:extLst>
            </p:cNvPr>
            <p:cNvSpPr/>
            <p:nvPr/>
          </p:nvSpPr>
          <p:spPr bwMode="auto">
            <a:xfrm flipH="1">
              <a:off x="1556895" y="4202137"/>
              <a:ext cx="306776" cy="7592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73152" rIns="73152" bIns="73152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0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2" name="Google Shape;12;p19">
            <a:extLst>
              <a:ext uri="{FF2B5EF4-FFF2-40B4-BE49-F238E27FC236}">
                <a16:creationId xmlns:a16="http://schemas.microsoft.com/office/drawing/2014/main" id="{67719722-89FC-9CC3-E53B-6D6AFDDD202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noProof="0" smtClean="0">
                <a:latin typeface="+mj-lt"/>
              </a:rPr>
              <a:pPr/>
              <a:t>43</a:t>
            </a:fld>
            <a:endParaRPr lang="fr-FR" noProof="0" dirty="0">
              <a:latin typeface="+mj-lt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B19010D-EE8D-B4D6-0F6B-0DD520ECAACD}"/>
              </a:ext>
            </a:extLst>
          </p:cNvPr>
          <p:cNvGraphicFramePr>
            <a:graphicFrameLocks noGrp="1"/>
          </p:cNvGraphicFramePr>
          <p:nvPr/>
        </p:nvGraphicFramePr>
        <p:xfrm>
          <a:off x="625114" y="1225080"/>
          <a:ext cx="7690750" cy="4226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1462478">
                  <a:extLst>
                    <a:ext uri="{9D8B030D-6E8A-4147-A177-3AD203B41FA5}">
                      <a16:colId xmlns:a16="http://schemas.microsoft.com/office/drawing/2014/main" val="1018617931"/>
                    </a:ext>
                  </a:extLst>
                </a:gridCol>
                <a:gridCol w="3769200">
                  <a:extLst>
                    <a:ext uri="{9D8B030D-6E8A-4147-A177-3AD203B41FA5}">
                      <a16:colId xmlns:a16="http://schemas.microsoft.com/office/drawing/2014/main" val="179288297"/>
                    </a:ext>
                  </a:extLst>
                </a:gridCol>
                <a:gridCol w="2459072">
                  <a:extLst>
                    <a:ext uri="{9D8B030D-6E8A-4147-A177-3AD203B41FA5}">
                      <a16:colId xmlns:a16="http://schemas.microsoft.com/office/drawing/2014/main" val="224133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Temps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Activité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Responsable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72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09.00-09.30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Accueil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63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09.30-10.00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Revue des listes de priorisation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30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10.00-11.00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Discussion sur les points d’incertitude  et contraintes à intégrer aux scénarios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44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11.00-11.30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Pause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10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11.30-12.30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Propositions de scénarios de priorisation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5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12.30-13.30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Validation des scénarios de priorisation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77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13.30-14.30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Déjeuner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576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14.30–15.00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noProof="0" dirty="0"/>
                        <a:t>Rédaction des recommandations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73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15.00-15.30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Planification des futures revues des scénarios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8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15.30-16.00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Prochaines étapes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072019"/>
                  </a:ext>
                </a:extLst>
              </a:tr>
            </a:tbl>
          </a:graphicData>
        </a:graphic>
      </p:graphicFrame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B94085E9-2B78-8517-970C-1ACED7DBB5B3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21210493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FA14D0-713B-5F16-BA76-863F5A3B4E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FB34354D-600D-2626-CC29-61257D82B558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CF65A36A-E53E-B734-E297-B4580C80AB4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Jour 3 - Agenda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9299715-CB85-D6AF-6FD1-696C347AA8DB}"/>
              </a:ext>
            </a:extLst>
          </p:cNvPr>
          <p:cNvGrpSpPr/>
          <p:nvPr/>
        </p:nvGrpSpPr>
        <p:grpSpPr>
          <a:xfrm flipH="1">
            <a:off x="9176171" y="5037156"/>
            <a:ext cx="2536404" cy="1642125"/>
            <a:chOff x="342262" y="3971329"/>
            <a:chExt cx="2536404" cy="1642125"/>
          </a:xfrm>
        </p:grpSpPr>
        <p:pic>
          <p:nvPicPr>
            <p:cNvPr id="20" name="Picture 19" descr="C:\Users\CORINN~1.COL\AppData\Local\Temp\calendar-999172_1920.jpg">
              <a:extLst>
                <a:ext uri="{FF2B5EF4-FFF2-40B4-BE49-F238E27FC236}">
                  <a16:creationId xmlns:a16="http://schemas.microsoft.com/office/drawing/2014/main" id="{157350FA-93F2-6382-9B33-B08C457CA52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flipH="1">
              <a:off x="342262" y="3971329"/>
              <a:ext cx="2536404" cy="1642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8C2B4F02-5FCB-CEDE-2E00-EB51DD53C0A5}"/>
                </a:ext>
              </a:extLst>
            </p:cNvPr>
            <p:cNvSpPr/>
            <p:nvPr/>
          </p:nvSpPr>
          <p:spPr bwMode="auto">
            <a:xfrm flipH="1">
              <a:off x="1556895" y="4202137"/>
              <a:ext cx="306776" cy="7592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73152" rIns="73152" bIns="73152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0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2" name="Google Shape;12;p19">
            <a:extLst>
              <a:ext uri="{FF2B5EF4-FFF2-40B4-BE49-F238E27FC236}">
                <a16:creationId xmlns:a16="http://schemas.microsoft.com/office/drawing/2014/main" id="{D30E43B4-4365-70E8-73B5-064EAF31001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noProof="0" smtClean="0">
                <a:latin typeface="+mj-lt"/>
              </a:rPr>
              <a:pPr/>
              <a:t>44</a:t>
            </a:fld>
            <a:endParaRPr lang="fr-FR" noProof="0" dirty="0">
              <a:latin typeface="+mj-lt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E2E2EC6-C13A-68F7-B28E-0F42E8EE4C50}"/>
              </a:ext>
            </a:extLst>
          </p:cNvPr>
          <p:cNvGraphicFramePr>
            <a:graphicFrameLocks noGrp="1"/>
          </p:cNvGraphicFramePr>
          <p:nvPr/>
        </p:nvGraphicFramePr>
        <p:xfrm>
          <a:off x="625114" y="1225080"/>
          <a:ext cx="7690750" cy="4226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1462478">
                  <a:extLst>
                    <a:ext uri="{9D8B030D-6E8A-4147-A177-3AD203B41FA5}">
                      <a16:colId xmlns:a16="http://schemas.microsoft.com/office/drawing/2014/main" val="1018617931"/>
                    </a:ext>
                  </a:extLst>
                </a:gridCol>
                <a:gridCol w="3769200">
                  <a:extLst>
                    <a:ext uri="{9D8B030D-6E8A-4147-A177-3AD203B41FA5}">
                      <a16:colId xmlns:a16="http://schemas.microsoft.com/office/drawing/2014/main" val="179288297"/>
                    </a:ext>
                  </a:extLst>
                </a:gridCol>
                <a:gridCol w="2459072">
                  <a:extLst>
                    <a:ext uri="{9D8B030D-6E8A-4147-A177-3AD203B41FA5}">
                      <a16:colId xmlns:a16="http://schemas.microsoft.com/office/drawing/2014/main" val="224133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Temps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Activité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Responsable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72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09.00-09.30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Accueil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63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09.30-10.00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Revue des listes de priorisation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30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10.00-11.00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Discussion sur les points d’incertitude  et contraintes à intégrer aux scénarios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44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11.00-11.30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Pause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10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11.30-12.30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Propositions de scénarios de priorisation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5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12.30-13.30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Validation des scénarios de priorisation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77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13.30-14.30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Déjeuner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576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14.30–15.00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noProof="0" dirty="0"/>
                        <a:t>Rédaction des recommandations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73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15.00-15.30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Planification des futures revues des scénarios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8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15.30-16.00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Prochaines étapes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072019"/>
                  </a:ext>
                </a:extLst>
              </a:tr>
            </a:tbl>
          </a:graphicData>
        </a:graphic>
      </p:graphicFrame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3C80A3D7-49B8-7D26-258C-F278EB762DB2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374726900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1 : Critères d'Importance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1855276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2 : Critères de faisabilité et Priorisation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2576271"/>
            <a:ext cx="4186349" cy="514596"/>
          </a:xfrm>
          <a:prstGeom prst="roundRect">
            <a:avLst/>
          </a:prstGeom>
          <a:solidFill>
            <a:srgbClr val="0F5D61"/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bg1"/>
                </a:solidFill>
              </a:rPr>
              <a:t>Jour 3 : Séquencement et Recommandations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C64DB8-B13B-9D0A-8343-41E7EA9FD5E3}"/>
              </a:ext>
            </a:extLst>
          </p:cNvPr>
          <p:cNvGrpSpPr/>
          <p:nvPr/>
        </p:nvGrpSpPr>
        <p:grpSpPr>
          <a:xfrm>
            <a:off x="1582595" y="3302685"/>
            <a:ext cx="7411451" cy="2792469"/>
            <a:chOff x="1582595" y="1763819"/>
            <a:chExt cx="7411451" cy="2792469"/>
          </a:xfrm>
        </p:grpSpPr>
        <p:sp>
          <p:nvSpPr>
            <p:cNvPr id="4" name="Rounded Rectangle 38">
              <a:extLst>
                <a:ext uri="{FF2B5EF4-FFF2-40B4-BE49-F238E27FC236}">
                  <a16:creationId xmlns:a16="http://schemas.microsoft.com/office/drawing/2014/main" id="{9A53BEB2-314C-8A5D-4B79-BF0687D44842}"/>
                </a:ext>
              </a:extLst>
            </p:cNvPr>
            <p:cNvSpPr/>
            <p:nvPr/>
          </p:nvSpPr>
          <p:spPr>
            <a:xfrm>
              <a:off x="1582595" y="1763819"/>
              <a:ext cx="7411451" cy="583739"/>
            </a:xfrm>
            <a:prstGeom prst="roundRect">
              <a:avLst/>
            </a:prstGeom>
            <a:solidFill>
              <a:srgbClr val="0F5D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A0607B-6A86-4E9E-3B98-E20CA4B7EB21}"/>
                </a:ext>
              </a:extLst>
            </p:cNvPr>
            <p:cNvSpPr/>
            <p:nvPr/>
          </p:nvSpPr>
          <p:spPr>
            <a:xfrm>
              <a:off x="1841435" y="1919578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9423D2-C1BC-334B-6848-839FDE53728D}"/>
                </a:ext>
              </a:extLst>
            </p:cNvPr>
            <p:cNvSpPr txBox="1"/>
            <p:nvPr/>
          </p:nvSpPr>
          <p:spPr>
            <a:xfrm>
              <a:off x="2241096" y="1887721"/>
              <a:ext cx="6573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1"/>
                  </a:solidFill>
                </a:rPr>
                <a:t>Revue des listes de priorité des vaccins</a:t>
              </a:r>
            </a:p>
          </p:txBody>
        </p:sp>
        <p:sp>
          <p:nvSpPr>
            <p:cNvPr id="2" name="Rounded Rectangle 40">
              <a:extLst>
                <a:ext uri="{FF2B5EF4-FFF2-40B4-BE49-F238E27FC236}">
                  <a16:creationId xmlns:a16="http://schemas.microsoft.com/office/drawing/2014/main" id="{6AA6129F-75F9-A594-0868-0836B0F3BA8F}"/>
                </a:ext>
              </a:extLst>
            </p:cNvPr>
            <p:cNvSpPr/>
            <p:nvPr/>
          </p:nvSpPr>
          <p:spPr>
            <a:xfrm>
              <a:off x="1582595" y="3235318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887CCF-81FB-EC24-4972-1F99035BA81A}"/>
                </a:ext>
              </a:extLst>
            </p:cNvPr>
            <p:cNvSpPr/>
            <p:nvPr/>
          </p:nvSpPr>
          <p:spPr>
            <a:xfrm>
              <a:off x="1812331" y="338723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222668-39E7-1522-DC2F-4CAB11445742}"/>
                </a:ext>
              </a:extLst>
            </p:cNvPr>
            <p:cNvSpPr txBox="1"/>
            <p:nvPr/>
          </p:nvSpPr>
          <p:spPr>
            <a:xfrm>
              <a:off x="2241096" y="335309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Scénarios de séquencement</a:t>
              </a:r>
            </a:p>
          </p:txBody>
        </p:sp>
        <p:sp>
          <p:nvSpPr>
            <p:cNvPr id="13" name="Rounded Rectangle 40">
              <a:extLst>
                <a:ext uri="{FF2B5EF4-FFF2-40B4-BE49-F238E27FC236}">
                  <a16:creationId xmlns:a16="http://schemas.microsoft.com/office/drawing/2014/main" id="{BBD359D8-B806-5381-B0DD-9F92E3A19050}"/>
                </a:ext>
              </a:extLst>
            </p:cNvPr>
            <p:cNvSpPr/>
            <p:nvPr/>
          </p:nvSpPr>
          <p:spPr>
            <a:xfrm>
              <a:off x="1582595" y="397254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669B96E-4CF2-3A7F-44BE-1A0BFBC382AD}"/>
                </a:ext>
              </a:extLst>
            </p:cNvPr>
            <p:cNvSpPr/>
            <p:nvPr/>
          </p:nvSpPr>
          <p:spPr>
            <a:xfrm>
              <a:off x="1812331" y="414944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B2BE8A6-E991-1750-E66F-EC29A7BA6B8B}"/>
                </a:ext>
              </a:extLst>
            </p:cNvPr>
            <p:cNvSpPr txBox="1"/>
            <p:nvPr/>
          </p:nvSpPr>
          <p:spPr>
            <a:xfrm>
              <a:off x="2241096" y="411530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Recommandations et prochaines étapes</a:t>
              </a:r>
            </a:p>
          </p:txBody>
        </p:sp>
        <p:sp>
          <p:nvSpPr>
            <p:cNvPr id="32" name="Rounded Rectangle 40">
              <a:extLst>
                <a:ext uri="{FF2B5EF4-FFF2-40B4-BE49-F238E27FC236}">
                  <a16:creationId xmlns:a16="http://schemas.microsoft.com/office/drawing/2014/main" id="{40B1511E-7052-2ECA-993B-92B84A566006}"/>
                </a:ext>
              </a:extLst>
            </p:cNvPr>
            <p:cNvSpPr/>
            <p:nvPr/>
          </p:nvSpPr>
          <p:spPr>
            <a:xfrm>
              <a:off x="1582595" y="2494744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20BD772-B701-D139-CE80-E1AD5E50D298}"/>
                </a:ext>
              </a:extLst>
            </p:cNvPr>
            <p:cNvSpPr/>
            <p:nvPr/>
          </p:nvSpPr>
          <p:spPr>
            <a:xfrm>
              <a:off x="1812331" y="2646660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C15E19-3745-DDF0-D270-43F14A9A990B}"/>
                </a:ext>
              </a:extLst>
            </p:cNvPr>
            <p:cNvSpPr txBox="1"/>
            <p:nvPr/>
          </p:nvSpPr>
          <p:spPr>
            <a:xfrm>
              <a:off x="2241096" y="2612524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Discussion sur les contraintes et incertitudes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55755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F570F3-9DB7-3D0A-A97F-8615645966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4EFDC06F-9F64-4341-93AF-216C1DD086DE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918F52FA-6B0F-251D-C1B2-5663357C2B19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Définition des listes de priorité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42BEB48C-931B-44C9-D615-08B0F458CA6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46</a:t>
            </a:fld>
            <a:endParaRPr lang="fr-FR" noProof="0" dirty="0">
              <a:latin typeface="+mj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7BC794D-7511-48BE-8E05-364A7A3FCA34}"/>
              </a:ext>
            </a:extLst>
          </p:cNvPr>
          <p:cNvSpPr/>
          <p:nvPr/>
        </p:nvSpPr>
        <p:spPr>
          <a:xfrm>
            <a:off x="6822481" y="2046444"/>
            <a:ext cx="4890094" cy="43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/>
            <a:r>
              <a:rPr lang="fr-FR" noProof="0" dirty="0"/>
              <a:t>Vaccins à Haute Priorité </a:t>
            </a:r>
            <a:r>
              <a:rPr lang="fr-FR" sz="1600" noProof="0" dirty="0"/>
              <a:t>(horizon temporel)</a:t>
            </a:r>
            <a:endParaRPr lang="fr-FR" noProof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3A78D4-C8EC-CAA7-260D-F7C32D058E67}"/>
              </a:ext>
            </a:extLst>
          </p:cNvPr>
          <p:cNvSpPr/>
          <p:nvPr/>
        </p:nvSpPr>
        <p:spPr>
          <a:xfrm>
            <a:off x="6822481" y="3477144"/>
            <a:ext cx="4890094" cy="43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>
              <a:tabLst>
                <a:tab pos="542925" algn="l"/>
                <a:tab pos="628650" algn="l"/>
              </a:tabLst>
            </a:pPr>
            <a:r>
              <a:rPr lang="fr-FR" sz="1600" noProof="0" dirty="0"/>
              <a:t>Vaccins à Priorité Moyenne </a:t>
            </a:r>
            <a:r>
              <a:rPr lang="fr-FR" sz="1400" noProof="0" dirty="0"/>
              <a:t>(horizon temporel)</a:t>
            </a:r>
            <a:endParaRPr lang="fr-FR" sz="1750" noProof="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3A78C0-C653-8824-77B4-D23E5C9D3DE2}"/>
              </a:ext>
            </a:extLst>
          </p:cNvPr>
          <p:cNvSpPr/>
          <p:nvPr/>
        </p:nvSpPr>
        <p:spPr>
          <a:xfrm>
            <a:off x="6822481" y="4887045"/>
            <a:ext cx="4890094" cy="432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42925" algn="l"/>
              </a:tabLst>
            </a:pPr>
            <a:r>
              <a:rPr lang="fr-FR" noProof="0" dirty="0"/>
              <a:t>	Vaccins à Priorité Basse </a:t>
            </a:r>
            <a:r>
              <a:rPr lang="fr-FR" sz="1600" noProof="0" dirty="0"/>
              <a:t>(horizon temporel)</a:t>
            </a:r>
            <a:endParaRPr lang="fr-FR" noProof="0" dirty="0"/>
          </a:p>
        </p:txBody>
      </p:sp>
      <p:pic>
        <p:nvPicPr>
          <p:cNvPr id="10" name="Graphic 9" descr="Comment Important outline">
            <a:extLst>
              <a:ext uri="{FF2B5EF4-FFF2-40B4-BE49-F238E27FC236}">
                <a16:creationId xmlns:a16="http://schemas.microsoft.com/office/drawing/2014/main" id="{E68683D8-75E9-99CA-CE8E-81F1B94933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77399" y="3480389"/>
            <a:ext cx="447063" cy="447063"/>
          </a:xfrm>
          <a:prstGeom prst="rect">
            <a:avLst/>
          </a:prstGeom>
        </p:spPr>
      </p:pic>
      <p:pic>
        <p:nvPicPr>
          <p:cNvPr id="11" name="Graphic 10" descr="Comment Important with solid fill">
            <a:extLst>
              <a:ext uri="{FF2B5EF4-FFF2-40B4-BE49-F238E27FC236}">
                <a16:creationId xmlns:a16="http://schemas.microsoft.com/office/drawing/2014/main" id="{1D59C9C8-C5EC-AC1E-95CB-FB1EBD61D8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77399" y="2067803"/>
            <a:ext cx="447063" cy="447063"/>
          </a:xfrm>
          <a:prstGeom prst="rect">
            <a:avLst/>
          </a:prstGeom>
        </p:spPr>
      </p:pic>
      <p:pic>
        <p:nvPicPr>
          <p:cNvPr id="15" name="Graphic 14" descr="Hourglass 30% with solid fill">
            <a:extLst>
              <a:ext uri="{FF2B5EF4-FFF2-40B4-BE49-F238E27FC236}">
                <a16:creationId xmlns:a16="http://schemas.microsoft.com/office/drawing/2014/main" id="{ED81BB9A-8A6C-8DE5-CB59-1DAEC3753EF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40683" y="4942798"/>
            <a:ext cx="320492" cy="32049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00205693-E5E0-EF6A-0907-9747C0483E20}"/>
              </a:ext>
            </a:extLst>
          </p:cNvPr>
          <p:cNvSpPr/>
          <p:nvPr/>
        </p:nvSpPr>
        <p:spPr>
          <a:xfrm>
            <a:off x="6977399" y="556260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33E822C-D4A4-D557-77DA-523B23100B42}"/>
              </a:ext>
            </a:extLst>
          </p:cNvPr>
          <p:cNvSpPr/>
          <p:nvPr/>
        </p:nvSpPr>
        <p:spPr>
          <a:xfrm>
            <a:off x="8625224" y="556260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F39AF5A-D952-43E8-4757-29884B8B71E7}"/>
              </a:ext>
            </a:extLst>
          </p:cNvPr>
          <p:cNvSpPr/>
          <p:nvPr/>
        </p:nvSpPr>
        <p:spPr>
          <a:xfrm>
            <a:off x="6988020" y="2683533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>
              <a:solidFill>
                <a:srgbClr val="C0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1439E87-B3D6-854E-B23B-B76E31F27681}"/>
              </a:ext>
            </a:extLst>
          </p:cNvPr>
          <p:cNvSpPr/>
          <p:nvPr/>
        </p:nvSpPr>
        <p:spPr>
          <a:xfrm>
            <a:off x="8636833" y="2683533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>
              <a:solidFill>
                <a:srgbClr val="C0000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7996CBF-86F9-8543-39FC-8E7BB81A15A5}"/>
              </a:ext>
            </a:extLst>
          </p:cNvPr>
          <p:cNvSpPr/>
          <p:nvPr/>
        </p:nvSpPr>
        <p:spPr>
          <a:xfrm>
            <a:off x="8631160" y="416867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72C0D4E-B3F5-DBB8-BBB5-61125F73D338}"/>
              </a:ext>
            </a:extLst>
          </p:cNvPr>
          <p:cNvSpPr/>
          <p:nvPr/>
        </p:nvSpPr>
        <p:spPr>
          <a:xfrm>
            <a:off x="6988020" y="416867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9795A3C-8FD7-F258-0EF2-9B5A24743A5D}"/>
              </a:ext>
            </a:extLst>
          </p:cNvPr>
          <p:cNvSpPr/>
          <p:nvPr/>
        </p:nvSpPr>
        <p:spPr>
          <a:xfrm>
            <a:off x="10285645" y="2683533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>
              <a:solidFill>
                <a:srgbClr val="C00000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C674403-1567-EC18-D3CD-3D36AC5B2BBE}"/>
              </a:ext>
            </a:extLst>
          </p:cNvPr>
          <p:cNvSpPr/>
          <p:nvPr/>
        </p:nvSpPr>
        <p:spPr>
          <a:xfrm>
            <a:off x="10274300" y="4168670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0" name="Isosceles Triangle 12">
            <a:extLst>
              <a:ext uri="{FF2B5EF4-FFF2-40B4-BE49-F238E27FC236}">
                <a16:creationId xmlns:a16="http://schemas.microsoft.com/office/drawing/2014/main" id="{F60B5223-606B-3D43-F40B-870490C3094F}"/>
              </a:ext>
            </a:extLst>
          </p:cNvPr>
          <p:cNvSpPr/>
          <p:nvPr/>
        </p:nvSpPr>
        <p:spPr>
          <a:xfrm rot="5400000">
            <a:off x="4235656" y="3907328"/>
            <a:ext cx="4087091" cy="180039"/>
          </a:xfrm>
          <a:prstGeom prst="triangle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sp>
        <p:nvSpPr>
          <p:cNvPr id="51" name="Star: 10 Points 17">
            <a:extLst>
              <a:ext uri="{FF2B5EF4-FFF2-40B4-BE49-F238E27FC236}">
                <a16:creationId xmlns:a16="http://schemas.microsoft.com/office/drawing/2014/main" id="{AC02D415-D120-69D4-71CE-583DBB46FF87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jour, copie de la diapo 41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EE9677F-05E9-C084-3646-AEFF709EF6D2}"/>
              </a:ext>
            </a:extLst>
          </p:cNvPr>
          <p:cNvSpPr/>
          <p:nvPr/>
        </p:nvSpPr>
        <p:spPr>
          <a:xfrm>
            <a:off x="10285645" y="5567144"/>
            <a:ext cx="1438275" cy="432000"/>
          </a:xfrm>
          <a:prstGeom prst="rect">
            <a:avLst/>
          </a:prstGeom>
          <a:solidFill>
            <a:srgbClr val="BFBFB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6714E5A-9B7B-2204-5A18-C2285BEAF259}"/>
              </a:ext>
            </a:extLst>
          </p:cNvPr>
          <p:cNvGraphicFramePr/>
          <p:nvPr/>
        </p:nvGraphicFramePr>
        <p:xfrm>
          <a:off x="518536" y="1883173"/>
          <a:ext cx="5469847" cy="4324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58D98EA1-D03E-4F35-2E5D-8A97305882BA}"/>
              </a:ext>
            </a:extLst>
          </p:cNvPr>
          <p:cNvGrpSpPr/>
          <p:nvPr/>
        </p:nvGrpSpPr>
        <p:grpSpPr>
          <a:xfrm>
            <a:off x="1026568" y="2036029"/>
            <a:ext cx="4669271" cy="3810002"/>
            <a:chOff x="6923586" y="2061277"/>
            <a:chExt cx="4788988" cy="376570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A383213-FDC4-D50C-9B9C-EADB834DA0B0}"/>
                </a:ext>
              </a:extLst>
            </p:cNvPr>
            <p:cNvSpPr/>
            <p:nvPr/>
          </p:nvSpPr>
          <p:spPr>
            <a:xfrm>
              <a:off x="9349895" y="2061277"/>
              <a:ext cx="2362679" cy="2136626"/>
            </a:xfrm>
            <a:prstGeom prst="rect">
              <a:avLst/>
            </a:prstGeom>
            <a:solidFill>
              <a:srgbClr val="92D05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fr-FR" sz="1400" b="1" noProof="0" dirty="0">
                  <a:solidFill>
                    <a:schemeClr val="tx1">
                      <a:lumMod val="50000"/>
                    </a:schemeClr>
                  </a:solidFill>
                </a:rPr>
                <a:t>Important</a:t>
              </a:r>
            </a:p>
            <a:p>
              <a:r>
                <a:rPr lang="fr-FR" sz="1400" b="1" dirty="0">
                  <a:solidFill>
                    <a:schemeClr val="tx1">
                      <a:lumMod val="50000"/>
                    </a:schemeClr>
                  </a:solidFill>
                </a:rPr>
                <a:t>et facile</a:t>
              </a:r>
              <a:endParaRPr lang="fr-FR" sz="1400" b="1" noProof="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D4E4A0B-9920-219A-882F-0A938039F19D}"/>
                </a:ext>
              </a:extLst>
            </p:cNvPr>
            <p:cNvSpPr/>
            <p:nvPr/>
          </p:nvSpPr>
          <p:spPr>
            <a:xfrm>
              <a:off x="6923586" y="2061278"/>
              <a:ext cx="2426309" cy="2136626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fr-FR" sz="1400" b="1" noProof="0" dirty="0">
                  <a:solidFill>
                    <a:schemeClr val="tx1">
                      <a:lumMod val="50000"/>
                    </a:schemeClr>
                  </a:solidFill>
                </a:rPr>
                <a:t>Important mais complexe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4E7C2CF-CC01-1B0E-D1A2-A8C38726C5A3}"/>
                </a:ext>
              </a:extLst>
            </p:cNvPr>
            <p:cNvSpPr/>
            <p:nvPr/>
          </p:nvSpPr>
          <p:spPr>
            <a:xfrm>
              <a:off x="9349895" y="4197903"/>
              <a:ext cx="2362679" cy="1629078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r"/>
              <a:r>
                <a:rPr lang="fr-FR" sz="1400" b="1" noProof="0" dirty="0">
                  <a:solidFill>
                    <a:schemeClr val="tx1">
                      <a:lumMod val="50000"/>
                    </a:schemeClr>
                  </a:solidFill>
                </a:rPr>
                <a:t>Moins important mais facile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8808A0C-ADBF-BC7C-FCEF-C84DE83E7EA8}"/>
                </a:ext>
              </a:extLst>
            </p:cNvPr>
            <p:cNvSpPr/>
            <p:nvPr/>
          </p:nvSpPr>
          <p:spPr>
            <a:xfrm>
              <a:off x="6923586" y="4197903"/>
              <a:ext cx="2426309" cy="1629078"/>
            </a:xfrm>
            <a:prstGeom prst="rect">
              <a:avLst/>
            </a:prstGeom>
            <a:solidFill>
              <a:srgbClr val="760D02">
                <a:alpha val="20000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r>
                <a:rPr lang="fr-FR" sz="1400" b="1" noProof="0" dirty="0">
                  <a:solidFill>
                    <a:schemeClr val="tx1">
                      <a:lumMod val="50000"/>
                    </a:schemeClr>
                  </a:solidFill>
                </a:rPr>
                <a:t>Moins important et complexe</a:t>
              </a:r>
            </a:p>
          </p:txBody>
        </p: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6D4B3F7-64C7-1488-1385-D8BD7D799AE0}"/>
              </a:ext>
            </a:extLst>
          </p:cNvPr>
          <p:cNvCxnSpPr>
            <a:cxnSpLocks/>
          </p:cNvCxnSpPr>
          <p:nvPr/>
        </p:nvCxnSpPr>
        <p:spPr>
          <a:xfrm>
            <a:off x="557267" y="6256076"/>
            <a:ext cx="52254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0D9C862D-F61E-D811-E6C4-C3AE02331DFF}"/>
              </a:ext>
            </a:extLst>
          </p:cNvPr>
          <p:cNvSpPr txBox="1"/>
          <p:nvPr/>
        </p:nvSpPr>
        <p:spPr>
          <a:xfrm>
            <a:off x="2842635" y="6333267"/>
            <a:ext cx="9444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noProof="0" dirty="0"/>
              <a:t>Faisabilité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A9C7E31-8139-5DE6-2490-1538826D4922}"/>
              </a:ext>
            </a:extLst>
          </p:cNvPr>
          <p:cNvCxnSpPr>
            <a:cxnSpLocks/>
          </p:cNvCxnSpPr>
          <p:nvPr/>
        </p:nvCxnSpPr>
        <p:spPr>
          <a:xfrm flipV="1">
            <a:off x="557267" y="2061278"/>
            <a:ext cx="0" cy="4194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EE6A82DF-A320-0DBB-E3FE-06A52821D868}"/>
              </a:ext>
            </a:extLst>
          </p:cNvPr>
          <p:cNvSpPr txBox="1"/>
          <p:nvPr/>
        </p:nvSpPr>
        <p:spPr>
          <a:xfrm rot="16200000">
            <a:off x="-128632" y="3703327"/>
            <a:ext cx="10294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noProof="0" dirty="0"/>
              <a:t>Importance</a:t>
            </a:r>
          </a:p>
        </p:txBody>
      </p:sp>
    </p:spTree>
    <p:extLst>
      <p:ext uri="{BB962C8B-B14F-4D97-AF65-F5344CB8AC3E}">
        <p14:creationId xmlns:p14="http://schemas.microsoft.com/office/powerpoint/2010/main" val="271159932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1 : Critères d'Importance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1855276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2 : Critères de faisabilité et Priorisation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2576271"/>
            <a:ext cx="4186349" cy="514596"/>
          </a:xfrm>
          <a:prstGeom prst="roundRect">
            <a:avLst/>
          </a:prstGeom>
          <a:solidFill>
            <a:srgbClr val="0F5D61"/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bg1"/>
                </a:solidFill>
              </a:rPr>
              <a:t>Jour 3 : Séquencement et Recommandations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C64DB8-B13B-9D0A-8343-41E7EA9FD5E3}"/>
              </a:ext>
            </a:extLst>
          </p:cNvPr>
          <p:cNvGrpSpPr/>
          <p:nvPr/>
        </p:nvGrpSpPr>
        <p:grpSpPr>
          <a:xfrm>
            <a:off x="1582595" y="3302685"/>
            <a:ext cx="7411451" cy="2792469"/>
            <a:chOff x="1582595" y="1763819"/>
            <a:chExt cx="7411451" cy="2792469"/>
          </a:xfrm>
        </p:grpSpPr>
        <p:sp>
          <p:nvSpPr>
            <p:cNvPr id="4" name="Rounded Rectangle 38">
              <a:extLst>
                <a:ext uri="{FF2B5EF4-FFF2-40B4-BE49-F238E27FC236}">
                  <a16:creationId xmlns:a16="http://schemas.microsoft.com/office/drawing/2014/main" id="{9A53BEB2-314C-8A5D-4B79-BF0687D44842}"/>
                </a:ext>
              </a:extLst>
            </p:cNvPr>
            <p:cNvSpPr/>
            <p:nvPr/>
          </p:nvSpPr>
          <p:spPr>
            <a:xfrm>
              <a:off x="1582595" y="176381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A0607B-6A86-4E9E-3B98-E20CA4B7EB21}"/>
                </a:ext>
              </a:extLst>
            </p:cNvPr>
            <p:cNvSpPr/>
            <p:nvPr/>
          </p:nvSpPr>
          <p:spPr>
            <a:xfrm>
              <a:off x="1841435" y="1919578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9423D2-C1BC-334B-6848-839FDE53728D}"/>
                </a:ext>
              </a:extLst>
            </p:cNvPr>
            <p:cNvSpPr txBox="1"/>
            <p:nvPr/>
          </p:nvSpPr>
          <p:spPr>
            <a:xfrm>
              <a:off x="2241096" y="1887721"/>
              <a:ext cx="6573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Revue des listes de priorité des vaccins</a:t>
              </a:r>
            </a:p>
          </p:txBody>
        </p:sp>
        <p:sp>
          <p:nvSpPr>
            <p:cNvPr id="2" name="Rounded Rectangle 40">
              <a:extLst>
                <a:ext uri="{FF2B5EF4-FFF2-40B4-BE49-F238E27FC236}">
                  <a16:creationId xmlns:a16="http://schemas.microsoft.com/office/drawing/2014/main" id="{6AA6129F-75F9-A594-0868-0836B0F3BA8F}"/>
                </a:ext>
              </a:extLst>
            </p:cNvPr>
            <p:cNvSpPr/>
            <p:nvPr/>
          </p:nvSpPr>
          <p:spPr>
            <a:xfrm>
              <a:off x="1582595" y="3235318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887CCF-81FB-EC24-4972-1F99035BA81A}"/>
                </a:ext>
              </a:extLst>
            </p:cNvPr>
            <p:cNvSpPr/>
            <p:nvPr/>
          </p:nvSpPr>
          <p:spPr>
            <a:xfrm>
              <a:off x="1812331" y="338723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222668-39E7-1522-DC2F-4CAB11445742}"/>
                </a:ext>
              </a:extLst>
            </p:cNvPr>
            <p:cNvSpPr txBox="1"/>
            <p:nvPr/>
          </p:nvSpPr>
          <p:spPr>
            <a:xfrm>
              <a:off x="2241096" y="335309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Scénarios de séquencement</a:t>
              </a:r>
            </a:p>
          </p:txBody>
        </p:sp>
        <p:sp>
          <p:nvSpPr>
            <p:cNvPr id="13" name="Rounded Rectangle 40">
              <a:extLst>
                <a:ext uri="{FF2B5EF4-FFF2-40B4-BE49-F238E27FC236}">
                  <a16:creationId xmlns:a16="http://schemas.microsoft.com/office/drawing/2014/main" id="{BBD359D8-B806-5381-B0DD-9F92E3A19050}"/>
                </a:ext>
              </a:extLst>
            </p:cNvPr>
            <p:cNvSpPr/>
            <p:nvPr/>
          </p:nvSpPr>
          <p:spPr>
            <a:xfrm>
              <a:off x="1582595" y="397254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669B96E-4CF2-3A7F-44BE-1A0BFBC382AD}"/>
                </a:ext>
              </a:extLst>
            </p:cNvPr>
            <p:cNvSpPr/>
            <p:nvPr/>
          </p:nvSpPr>
          <p:spPr>
            <a:xfrm>
              <a:off x="1812331" y="414944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B2BE8A6-E991-1750-E66F-EC29A7BA6B8B}"/>
                </a:ext>
              </a:extLst>
            </p:cNvPr>
            <p:cNvSpPr txBox="1"/>
            <p:nvPr/>
          </p:nvSpPr>
          <p:spPr>
            <a:xfrm>
              <a:off x="2241096" y="411530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Recommandations et prochaines étapes</a:t>
              </a:r>
            </a:p>
          </p:txBody>
        </p:sp>
        <p:sp>
          <p:nvSpPr>
            <p:cNvPr id="32" name="Rounded Rectangle 40">
              <a:extLst>
                <a:ext uri="{FF2B5EF4-FFF2-40B4-BE49-F238E27FC236}">
                  <a16:creationId xmlns:a16="http://schemas.microsoft.com/office/drawing/2014/main" id="{40B1511E-7052-2ECA-993B-92B84A566006}"/>
                </a:ext>
              </a:extLst>
            </p:cNvPr>
            <p:cNvSpPr/>
            <p:nvPr/>
          </p:nvSpPr>
          <p:spPr>
            <a:xfrm>
              <a:off x="1582595" y="2494744"/>
              <a:ext cx="7411451" cy="583739"/>
            </a:xfrm>
            <a:prstGeom prst="roundRect">
              <a:avLst/>
            </a:prstGeom>
            <a:solidFill>
              <a:srgbClr val="0F5D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20BD772-B701-D139-CE80-E1AD5E50D298}"/>
                </a:ext>
              </a:extLst>
            </p:cNvPr>
            <p:cNvSpPr/>
            <p:nvPr/>
          </p:nvSpPr>
          <p:spPr>
            <a:xfrm>
              <a:off x="1812331" y="2646660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C15E19-3745-DDF0-D270-43F14A9A990B}"/>
                </a:ext>
              </a:extLst>
            </p:cNvPr>
            <p:cNvSpPr txBox="1"/>
            <p:nvPr/>
          </p:nvSpPr>
          <p:spPr>
            <a:xfrm>
              <a:off x="2241096" y="2612524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1"/>
                  </a:solidFill>
                </a:rPr>
                <a:t>Discussion sur les contraintes et incertitudes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36898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Exemples de contraintes et conditionnalités impactant le calendrier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CB77A3-2184-6D29-064B-7B116AE47702}"/>
              </a:ext>
            </a:extLst>
          </p:cNvPr>
          <p:cNvSpPr/>
          <p:nvPr/>
        </p:nvSpPr>
        <p:spPr>
          <a:xfrm>
            <a:off x="754144" y="1451728"/>
            <a:ext cx="5109328" cy="537328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Contraintes programmatiques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B006B9-5E58-B810-78A4-C997D46EF0F2}"/>
              </a:ext>
            </a:extLst>
          </p:cNvPr>
          <p:cNvSpPr/>
          <p:nvPr/>
        </p:nvSpPr>
        <p:spPr>
          <a:xfrm>
            <a:off x="6447934" y="1451728"/>
            <a:ext cx="5109328" cy="5373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/>
              <a:t>Contraintes liées aux vaccins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7FDC62-4D92-01E3-9F80-AE6D8E0413C6}"/>
              </a:ext>
            </a:extLst>
          </p:cNvPr>
          <p:cNvSpPr/>
          <p:nvPr/>
        </p:nvSpPr>
        <p:spPr>
          <a:xfrm>
            <a:off x="754144" y="2168165"/>
            <a:ext cx="5109328" cy="1629285"/>
          </a:xfrm>
          <a:prstGeom prst="rect">
            <a:avLst/>
          </a:prstGeom>
          <a:solidFill>
            <a:srgbClr val="0F5D61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b="1" noProof="0" dirty="0">
                <a:solidFill>
                  <a:schemeClr val="tx1">
                    <a:lumMod val="50000"/>
                  </a:schemeClr>
                </a:solidFill>
              </a:rPr>
              <a:t>Contraintes programmatiques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noProof="0" dirty="0">
                <a:solidFill>
                  <a:schemeClr val="tx1">
                    <a:lumMod val="50000"/>
                  </a:schemeClr>
                </a:solidFill>
              </a:rPr>
              <a:t>Introductions prévues impactant la charge de travail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noProof="0" dirty="0">
                <a:solidFill>
                  <a:schemeClr val="tx1">
                    <a:lumMod val="50000"/>
                  </a:schemeClr>
                </a:solidFill>
              </a:rPr>
              <a:t>Optimisations prévues impactant la charge de travail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noProof="0" dirty="0">
                <a:solidFill>
                  <a:schemeClr val="tx1">
                    <a:lumMod val="50000"/>
                  </a:schemeClr>
                </a:solidFill>
              </a:rPr>
              <a:t>Campagnes planifiées, réponses aux flambées épidémiques, rattrapage impactant la charge de travail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noProof="0" dirty="0">
                <a:solidFill>
                  <a:schemeClr val="tx1">
                    <a:lumMod val="50000"/>
                  </a:schemeClr>
                </a:solidFill>
              </a:rPr>
              <a:t>Mise en œuvre d'une subvention ou soumission d'une subvention impactant la charge de travail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noProof="0" dirty="0">
                <a:solidFill>
                  <a:schemeClr val="tx1">
                    <a:lumMod val="50000"/>
                  </a:schemeClr>
                </a:solidFill>
              </a:rPr>
              <a:t>Disponibilité insuffisante de la chaîne du froid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B15BD2-A5BE-C348-50F2-9F7C48623F85}"/>
              </a:ext>
            </a:extLst>
          </p:cNvPr>
          <p:cNvSpPr/>
          <p:nvPr/>
        </p:nvSpPr>
        <p:spPr>
          <a:xfrm>
            <a:off x="754144" y="4000568"/>
            <a:ext cx="5109328" cy="863225"/>
          </a:xfrm>
          <a:prstGeom prst="rect">
            <a:avLst/>
          </a:prstGeom>
          <a:solidFill>
            <a:srgbClr val="0F5D61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b="1" noProof="0" dirty="0">
                <a:solidFill>
                  <a:schemeClr val="tx1">
                    <a:lumMod val="50000"/>
                  </a:schemeClr>
                </a:solidFill>
              </a:rPr>
              <a:t>Contraintes politiques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noProof="0" dirty="0">
                <a:solidFill>
                  <a:schemeClr val="tx1">
                    <a:lumMod val="50000"/>
                  </a:schemeClr>
                </a:solidFill>
              </a:rPr>
              <a:t>Existence d’un agenda politique priorisant un vaccin par rapport aux autres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>
                    <a:lumMod val="50000"/>
                  </a:schemeClr>
                </a:solidFill>
              </a:rPr>
              <a:t>Contribution d’un vaccin à d’autres priorités politiques</a:t>
            </a:r>
            <a:endParaRPr lang="fr-FR" sz="1200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89768D8-CFDF-B8D0-AF08-BD57AFC08BC0}"/>
              </a:ext>
            </a:extLst>
          </p:cNvPr>
          <p:cNvSpPr/>
          <p:nvPr/>
        </p:nvSpPr>
        <p:spPr>
          <a:xfrm>
            <a:off x="6447934" y="2168165"/>
            <a:ext cx="5109328" cy="1241981"/>
          </a:xfrm>
          <a:prstGeom prst="rect">
            <a:avLst/>
          </a:prstGeom>
          <a:solidFill>
            <a:schemeClr val="accent6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b="1" noProof="0" dirty="0">
                <a:solidFill>
                  <a:schemeClr val="tx1">
                    <a:lumMod val="50000"/>
                  </a:schemeClr>
                </a:solidFill>
              </a:rPr>
              <a:t>Contraintes de production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noProof="0" dirty="0">
                <a:solidFill>
                  <a:schemeClr val="tx1">
                    <a:lumMod val="50000"/>
                  </a:schemeClr>
                </a:solidFill>
              </a:rPr>
              <a:t>Condition sur la production locale du vaccin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>
                    <a:lumMod val="50000"/>
                  </a:schemeClr>
                </a:solidFill>
              </a:rPr>
              <a:t>Contraintes sur la sélection d’un produit en particulier</a:t>
            </a:r>
            <a:endParaRPr lang="fr-FR" sz="1200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6BAA8DD-3156-E87F-DC39-079C8BAEF1DE}"/>
              </a:ext>
            </a:extLst>
          </p:cNvPr>
          <p:cNvSpPr/>
          <p:nvPr/>
        </p:nvSpPr>
        <p:spPr>
          <a:xfrm>
            <a:off x="6447934" y="3617538"/>
            <a:ext cx="5109328" cy="1241981"/>
          </a:xfrm>
          <a:prstGeom prst="rect">
            <a:avLst/>
          </a:prstGeom>
          <a:solidFill>
            <a:schemeClr val="accent6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b="1" dirty="0">
                <a:solidFill>
                  <a:schemeClr val="tx1">
                    <a:lumMod val="50000"/>
                  </a:schemeClr>
                </a:solidFill>
              </a:rPr>
              <a:t>Contraintes de financement</a:t>
            </a:r>
            <a:endParaRPr lang="fr-FR" sz="1200" b="1" noProof="0" dirty="0">
              <a:solidFill>
                <a:schemeClr val="tx1">
                  <a:lumMod val="50000"/>
                </a:schemeClr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noProof="0" dirty="0">
                <a:solidFill>
                  <a:schemeClr val="tx1">
                    <a:lumMod val="50000"/>
                  </a:schemeClr>
                </a:solidFill>
              </a:rPr>
              <a:t>Disponibilité des fonds au niveau du gouvernement / approbation par le Ministre des Finances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noProof="0" dirty="0">
                <a:solidFill>
                  <a:schemeClr val="tx1">
                    <a:lumMod val="50000"/>
                  </a:schemeClr>
                </a:solidFill>
              </a:rPr>
              <a:t>Accès aux subventions des bailleurs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noProof="0" dirty="0">
                <a:solidFill>
                  <a:schemeClr val="tx1">
                    <a:lumMod val="50000"/>
                  </a:schemeClr>
                </a:solidFill>
              </a:rPr>
              <a:t>Conditions potentielles impactant un financement externe (par ex: conditions de couverture en VAR pour le soutien du RR par GAVI)</a:t>
            </a:r>
            <a:endParaRPr lang="fr-FR" sz="1200" b="1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A83F12-777A-1C95-C89E-B65134E9F6B6}"/>
              </a:ext>
            </a:extLst>
          </p:cNvPr>
          <p:cNvSpPr/>
          <p:nvPr/>
        </p:nvSpPr>
        <p:spPr>
          <a:xfrm>
            <a:off x="6447934" y="5066911"/>
            <a:ext cx="5109328" cy="1241981"/>
          </a:xfrm>
          <a:prstGeom prst="rect">
            <a:avLst/>
          </a:prstGeom>
          <a:solidFill>
            <a:schemeClr val="accent6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b="1" noProof="0" dirty="0">
                <a:solidFill>
                  <a:schemeClr val="tx1">
                    <a:lumMod val="50000"/>
                  </a:schemeClr>
                </a:solidFill>
              </a:rPr>
              <a:t>Contraintes de disponibilité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noProof="0" dirty="0">
                <a:solidFill>
                  <a:schemeClr val="tx1">
                    <a:lumMod val="50000"/>
                  </a:schemeClr>
                </a:solidFill>
              </a:rPr>
              <a:t>Disponibilité des doses pour le pays (</a:t>
            </a:r>
            <a:r>
              <a:rPr lang="fr-FR" sz="1200" dirty="0">
                <a:solidFill>
                  <a:schemeClr val="tx1">
                    <a:lumMod val="50000"/>
                  </a:schemeClr>
                </a:solidFill>
              </a:rPr>
              <a:t>par ex: disponibilité globale, priorité donnée à certains pays)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noProof="0" dirty="0">
                <a:solidFill>
                  <a:schemeClr val="tx1">
                    <a:lumMod val="50000"/>
                  </a:schemeClr>
                </a:solidFill>
              </a:rPr>
              <a:t>Disponibilité des ressources afférentes (seringues, etc.)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>
                    <a:lumMod val="50000"/>
                  </a:schemeClr>
                </a:solidFill>
              </a:rPr>
              <a:t>Contraintes de logistique impactant l’acheminement</a:t>
            </a:r>
            <a:endParaRPr lang="fr-FR" sz="1200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5D07D06-706B-E84D-D7B1-B77321D9DE7D}"/>
              </a:ext>
            </a:extLst>
          </p:cNvPr>
          <p:cNvSpPr/>
          <p:nvPr/>
        </p:nvSpPr>
        <p:spPr>
          <a:xfrm>
            <a:off x="754144" y="5066910"/>
            <a:ext cx="5109328" cy="1241981"/>
          </a:xfrm>
          <a:prstGeom prst="rect">
            <a:avLst/>
          </a:prstGeom>
          <a:solidFill>
            <a:srgbClr val="0F5D61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b="1" noProof="0" dirty="0">
                <a:solidFill>
                  <a:schemeClr val="tx1">
                    <a:lumMod val="50000"/>
                  </a:schemeClr>
                </a:solidFill>
              </a:rPr>
              <a:t>Contraintes liées à l’incertitude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noProof="0" dirty="0">
                <a:solidFill>
                  <a:schemeClr val="tx1">
                    <a:lumMod val="50000"/>
                  </a:schemeClr>
                </a:solidFill>
              </a:rPr>
              <a:t>Introduction soumise à des conditions de couvertures des sérotypes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solidFill>
                  <a:schemeClr val="tx1">
                    <a:lumMod val="50000"/>
                  </a:schemeClr>
                </a:solidFill>
              </a:rPr>
              <a:t>Risque d’épidémie nécessitant une riposte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noProof="0" dirty="0">
                <a:solidFill>
                  <a:schemeClr val="tx1">
                    <a:lumMod val="50000"/>
                  </a:schemeClr>
                </a:solidFill>
              </a:rPr>
              <a:t>Elections </a:t>
            </a:r>
            <a:r>
              <a:rPr lang="fr-FR" sz="1200" dirty="0">
                <a:solidFill>
                  <a:schemeClr val="tx1">
                    <a:lumMod val="50000"/>
                  </a:schemeClr>
                </a:solidFill>
              </a:rPr>
              <a:t>impactant l’agenda politique</a:t>
            </a:r>
            <a:endParaRPr lang="fr-FR" sz="1200" b="1" noProof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A2BCE1C9-0887-1E64-53A3-31906169C698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Exemples, peut être supprimé du document final</a:t>
            </a:r>
          </a:p>
        </p:txBody>
      </p:sp>
    </p:spTree>
    <p:extLst>
      <p:ext uri="{BB962C8B-B14F-4D97-AF65-F5344CB8AC3E}">
        <p14:creationId xmlns:p14="http://schemas.microsoft.com/office/powerpoint/2010/main" val="32626005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6;p14">
            <a:extLst>
              <a:ext uri="{FF2B5EF4-FFF2-40B4-BE49-F238E27FC236}">
                <a16:creationId xmlns:a16="http://schemas.microsoft.com/office/drawing/2014/main" id="{72C106D6-FDA3-B948-BC6B-C36A6A539EEA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Identification des programmes de vaccination à venir (contraintes de calendrier)</a:t>
            </a:r>
          </a:p>
        </p:txBody>
      </p:sp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8B29BF07-EEC9-9B25-627F-434B2FE0C670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4AB16A-B9BD-8302-0309-FA18FD1496B9}"/>
              </a:ext>
            </a:extLst>
          </p:cNvPr>
          <p:cNvSpPr txBox="1"/>
          <p:nvPr/>
        </p:nvSpPr>
        <p:spPr>
          <a:xfrm>
            <a:off x="685800" y="1647825"/>
            <a:ext cx="10344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fr-FR" sz="2400" noProof="0" dirty="0"/>
              <a:t>x</a:t>
            </a: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BF032E06-2BFF-52EC-3E77-9032A1F0515E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167141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Jour 3 - Agenda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0E0885F-D462-11B2-C1DB-C023DC09BE47}"/>
              </a:ext>
            </a:extLst>
          </p:cNvPr>
          <p:cNvGrpSpPr/>
          <p:nvPr/>
        </p:nvGrpSpPr>
        <p:grpSpPr>
          <a:xfrm flipH="1">
            <a:off x="9176171" y="5037156"/>
            <a:ext cx="2536404" cy="1642125"/>
            <a:chOff x="342262" y="3971329"/>
            <a:chExt cx="2536404" cy="1642125"/>
          </a:xfrm>
        </p:grpSpPr>
        <p:pic>
          <p:nvPicPr>
            <p:cNvPr id="20" name="Picture 19" descr="C:\Users\CORINN~1.COL\AppData\Local\Temp\calendar-999172_1920.jpg">
              <a:extLst>
                <a:ext uri="{FF2B5EF4-FFF2-40B4-BE49-F238E27FC236}">
                  <a16:creationId xmlns:a16="http://schemas.microsoft.com/office/drawing/2014/main" id="{0875EA48-BF36-4028-3CE2-78151A8EFF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flipH="1">
              <a:off x="342262" y="3971329"/>
              <a:ext cx="2536404" cy="1642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D092B1A-8F61-2D8E-85BD-DEE2DC5467B8}"/>
                </a:ext>
              </a:extLst>
            </p:cNvPr>
            <p:cNvSpPr/>
            <p:nvPr/>
          </p:nvSpPr>
          <p:spPr bwMode="auto">
            <a:xfrm flipH="1">
              <a:off x="1556895" y="4202137"/>
              <a:ext cx="306776" cy="7592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3152" tIns="73152" rIns="73152" bIns="73152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8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0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22" name="Google Shape;12;p19">
            <a:extLst>
              <a:ext uri="{FF2B5EF4-FFF2-40B4-BE49-F238E27FC236}">
                <a16:creationId xmlns:a16="http://schemas.microsoft.com/office/drawing/2014/main" id="{4D1DF74C-E407-2033-8B9C-106C680EFA8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fr-FR" noProof="0" smtClean="0">
                <a:latin typeface="+mj-lt"/>
              </a:rPr>
              <a:pPr/>
              <a:t>5</a:t>
            </a:fld>
            <a:endParaRPr lang="fr-FR" noProof="0" dirty="0">
              <a:latin typeface="+mj-lt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B3F7B77-9EAA-5E7D-A71D-D45E452CBB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980140"/>
              </p:ext>
            </p:extLst>
          </p:nvPr>
        </p:nvGraphicFramePr>
        <p:xfrm>
          <a:off x="625114" y="1225080"/>
          <a:ext cx="7690750" cy="4226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{93296810-A885-4BE3-A3E7-6D5BEEA58F35}</a:tableStyleId>
              </a:tblPr>
              <a:tblGrid>
                <a:gridCol w="1462478">
                  <a:extLst>
                    <a:ext uri="{9D8B030D-6E8A-4147-A177-3AD203B41FA5}">
                      <a16:colId xmlns:a16="http://schemas.microsoft.com/office/drawing/2014/main" val="1018617931"/>
                    </a:ext>
                  </a:extLst>
                </a:gridCol>
                <a:gridCol w="3769200">
                  <a:extLst>
                    <a:ext uri="{9D8B030D-6E8A-4147-A177-3AD203B41FA5}">
                      <a16:colId xmlns:a16="http://schemas.microsoft.com/office/drawing/2014/main" val="179288297"/>
                    </a:ext>
                  </a:extLst>
                </a:gridCol>
                <a:gridCol w="2459072">
                  <a:extLst>
                    <a:ext uri="{9D8B030D-6E8A-4147-A177-3AD203B41FA5}">
                      <a16:colId xmlns:a16="http://schemas.microsoft.com/office/drawing/2014/main" val="2241336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Temps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Activité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>
                          <a:solidFill>
                            <a:srgbClr val="0F5D61"/>
                          </a:solidFill>
                        </a:rPr>
                        <a:t>Responsable</a:t>
                      </a:r>
                    </a:p>
                  </a:txBody>
                  <a:tcPr>
                    <a:lnB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724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09.00-09.30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Accueil</a:t>
                      </a: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12700" cap="flat" cmpd="sng" algn="ctr">
                      <a:solidFill>
                        <a:srgbClr val="0F5D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063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09.30-10.00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Revue des listes de priorisation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3330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10.00-11.00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Discussion sur les points d’incertitude  et contraintes à intégrer aux scénarios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447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11.00-11.30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Pause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10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11.30-12.30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Propositions de scénarios de priorisation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 anchor="b"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954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12.30-13.30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Validation des scénarios de priorisation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9777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13.30-14.30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i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Déjeuner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1576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14.30–15.00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noProof="0" dirty="0"/>
                        <a:t>Rédaction des recommandations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731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15.00-15.30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Planification des futures revues des scénarios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  <a:endParaRPr kumimoji="0" lang="fr-FR" sz="1400" b="0" i="1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414141"/>
                        </a:solidFill>
                        <a:effectLst/>
                        <a:uLnTx/>
                        <a:uFillTx/>
                        <a:latin typeface="Lato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38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noProof="0" dirty="0"/>
                        <a:t>15.30-16.00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noProof="0" dirty="0"/>
                        <a:t>Prochaines étapes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414141"/>
                          </a:solidFill>
                          <a:effectLst/>
                          <a:uLnTx/>
                          <a:uFillTx/>
                          <a:latin typeface="Lato"/>
                          <a:ea typeface="+mn-ea"/>
                          <a:cs typeface="+mn-cs"/>
                          <a:sym typeface="Arial"/>
                        </a:rPr>
                        <a:t>À définir</a:t>
                      </a:r>
                    </a:p>
                  </a:txBody>
                  <a:tcP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072019"/>
                  </a:ext>
                </a:extLst>
              </a:tr>
            </a:tbl>
          </a:graphicData>
        </a:graphic>
      </p:graphicFrame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4B03C4A0-07D7-BCA8-1966-CC46365E6F4A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188845532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Contraintes et incertitudes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50</a:t>
            </a:fld>
            <a:endParaRPr lang="fr-FR" noProof="0" dirty="0">
              <a:latin typeface="+mj-lt"/>
            </a:endParaRPr>
          </a:p>
        </p:txBody>
      </p:sp>
      <p:sp>
        <p:nvSpPr>
          <p:cNvPr id="11" name="Google Shape;427;p16">
            <a:extLst>
              <a:ext uri="{FF2B5EF4-FFF2-40B4-BE49-F238E27FC236}">
                <a16:creationId xmlns:a16="http://schemas.microsoft.com/office/drawing/2014/main" id="{6DF73599-4975-486B-BB7A-052B40F35499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EEF8975-9F80-606D-2545-F318D18EAE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262860"/>
              </p:ext>
            </p:extLst>
          </p:nvPr>
        </p:nvGraphicFramePr>
        <p:xfrm>
          <a:off x="548640" y="1877101"/>
          <a:ext cx="11163419" cy="42405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93533">
                  <a:extLst>
                    <a:ext uri="{9D8B030D-6E8A-4147-A177-3AD203B41FA5}">
                      <a16:colId xmlns:a16="http://schemas.microsoft.com/office/drawing/2014/main" val="4121088167"/>
                    </a:ext>
                  </a:extLst>
                </a:gridCol>
                <a:gridCol w="1867301">
                  <a:extLst>
                    <a:ext uri="{9D8B030D-6E8A-4147-A177-3AD203B41FA5}">
                      <a16:colId xmlns:a16="http://schemas.microsoft.com/office/drawing/2014/main" val="524113078"/>
                    </a:ext>
                  </a:extLst>
                </a:gridCol>
                <a:gridCol w="1478812">
                  <a:extLst>
                    <a:ext uri="{9D8B030D-6E8A-4147-A177-3AD203B41FA5}">
                      <a16:colId xmlns:a16="http://schemas.microsoft.com/office/drawing/2014/main" val="2287417990"/>
                    </a:ext>
                  </a:extLst>
                </a:gridCol>
                <a:gridCol w="1572950">
                  <a:extLst>
                    <a:ext uri="{9D8B030D-6E8A-4147-A177-3AD203B41FA5}">
                      <a16:colId xmlns:a16="http://schemas.microsoft.com/office/drawing/2014/main" val="3579905800"/>
                    </a:ext>
                  </a:extLst>
                </a:gridCol>
                <a:gridCol w="1658201">
                  <a:extLst>
                    <a:ext uri="{9D8B030D-6E8A-4147-A177-3AD203B41FA5}">
                      <a16:colId xmlns:a16="http://schemas.microsoft.com/office/drawing/2014/main" val="253142650"/>
                    </a:ext>
                  </a:extLst>
                </a:gridCol>
                <a:gridCol w="1696311">
                  <a:extLst>
                    <a:ext uri="{9D8B030D-6E8A-4147-A177-3AD203B41FA5}">
                      <a16:colId xmlns:a16="http://schemas.microsoft.com/office/drawing/2014/main" val="226409722"/>
                    </a:ext>
                  </a:extLst>
                </a:gridCol>
                <a:gridCol w="1696311">
                  <a:extLst>
                    <a:ext uri="{9D8B030D-6E8A-4147-A177-3AD203B41FA5}">
                      <a16:colId xmlns:a16="http://schemas.microsoft.com/office/drawing/2014/main" val="2225320079"/>
                    </a:ext>
                  </a:extLst>
                </a:gridCol>
              </a:tblGrid>
              <a:tr h="342653">
                <a:tc>
                  <a:txBody>
                    <a:bodyPr/>
                    <a:lstStyle/>
                    <a:p>
                      <a:pPr algn="ctr"/>
                      <a:endParaRPr lang="fr-FR" sz="110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25807" marB="25807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25807" marB="25807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25807" marB="25807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25807" marB="25807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25807" marB="25807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25807" marB="25807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10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25807" marB="25807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11872"/>
                  </a:ext>
                </a:extLst>
              </a:tr>
              <a:tr h="851071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Contraintes / Conditions requises</a:t>
                      </a:r>
                    </a:p>
                  </a:txBody>
                  <a:tcPr marL="36000" marR="4572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FR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2CCCC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fr-FR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fr-FR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  <a:defRPr/>
                      </a:pPr>
                      <a:endParaRPr lang="fr-FR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  <a:defRPr/>
                      </a:pPr>
                      <a:endParaRPr lang="fr-FR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  <a:defRPr/>
                      </a:pPr>
                      <a:endParaRPr lang="fr-FR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052441"/>
                  </a:ext>
                </a:extLst>
              </a:tr>
              <a:tr h="1073358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Incertitudes</a:t>
                      </a:r>
                    </a:p>
                  </a:txBody>
                  <a:tcPr marL="36000" marR="4572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  <a:defRPr/>
                      </a:pPr>
                      <a:endParaRPr lang="fr-FR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2CCCC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fr-FR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fr-FR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</a:pPr>
                      <a:endParaRPr lang="fr-FR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  <a:defRPr/>
                      </a:pPr>
                      <a:endParaRPr lang="fr-FR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>
                          <a:tab pos="269875" algn="l"/>
                        </a:tabLst>
                        <a:defRPr/>
                      </a:pPr>
                      <a:endParaRPr lang="fr-FR" sz="1350" b="0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8877389"/>
                  </a:ext>
                </a:extLst>
              </a:tr>
              <a:tr h="986729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Année d’introduction la plus précoce</a:t>
                      </a:r>
                      <a:endParaRPr lang="fr-FR" sz="1400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36000" marR="4572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69875" algn="l"/>
                        </a:tabLst>
                      </a:pPr>
                      <a:endParaRPr lang="fr-FR" sz="1800" b="1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69875" algn="l"/>
                        </a:tabLst>
                      </a:pPr>
                      <a:endParaRPr lang="fr-FR" sz="1800" b="1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b="1" i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69875" algn="l"/>
                        </a:tabLst>
                      </a:pPr>
                      <a:endParaRPr lang="fr-FR" sz="1800" b="1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b="1" i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b="1" i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F5D6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91783"/>
                  </a:ext>
                </a:extLst>
              </a:tr>
              <a:tr h="986729">
                <a:tc>
                  <a:txBody>
                    <a:bodyPr/>
                    <a:lstStyle/>
                    <a:p>
                      <a:pPr algn="ctr"/>
                      <a:r>
                        <a:rPr lang="fr-FR" sz="140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Année d’introduction la plus tardive</a:t>
                      </a:r>
                      <a:endParaRPr lang="fr-FR" sz="1400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36000" marR="4572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69875" algn="l"/>
                        </a:tabLst>
                      </a:pPr>
                      <a:endParaRPr lang="fr-FR" sz="1800" b="1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69875" algn="l"/>
                        </a:tabLst>
                      </a:pPr>
                      <a:endParaRPr lang="fr-FR" sz="1800" b="1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b="1" i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69875" algn="l"/>
                        </a:tabLst>
                      </a:pPr>
                      <a:endParaRPr lang="fr-FR" sz="1800" b="1" i="0" u="none" strike="noStrike" cap="none" noProof="0" dirty="0">
                        <a:solidFill>
                          <a:schemeClr val="tx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b="1" i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b="1" i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124319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8D6072B1-CEFC-4FC9-0EEC-4D59E08ADD48}"/>
              </a:ext>
            </a:extLst>
          </p:cNvPr>
          <p:cNvSpPr/>
          <p:nvPr/>
        </p:nvSpPr>
        <p:spPr>
          <a:xfrm>
            <a:off x="1693900" y="1353110"/>
            <a:ext cx="4849775" cy="432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marL="542925"/>
            <a:r>
              <a:rPr lang="fr-FR" noProof="0" dirty="0"/>
              <a:t>Vaccins à Haute Priorité </a:t>
            </a:r>
            <a:r>
              <a:rPr lang="fr-FR" sz="1600" noProof="0" dirty="0"/>
              <a:t>(horizon temporel)</a:t>
            </a:r>
            <a:endParaRPr lang="fr-FR" noProof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B7591D-D5A0-A963-B4A5-858994C78C73}"/>
              </a:ext>
            </a:extLst>
          </p:cNvPr>
          <p:cNvSpPr/>
          <p:nvPr/>
        </p:nvSpPr>
        <p:spPr>
          <a:xfrm>
            <a:off x="6610350" y="1353110"/>
            <a:ext cx="5101707" cy="43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pPr marL="361950">
              <a:tabLst>
                <a:tab pos="628650" algn="l"/>
              </a:tabLst>
            </a:pPr>
            <a:r>
              <a:rPr lang="fr-FR" noProof="0" dirty="0"/>
              <a:t>Vaccins à Priorité Moyenne </a:t>
            </a:r>
            <a:r>
              <a:rPr lang="fr-FR" sz="1600" noProof="0" dirty="0"/>
              <a:t>(horizon temporel)</a:t>
            </a:r>
            <a:endParaRPr lang="fr-FR" noProof="0" dirty="0"/>
          </a:p>
        </p:txBody>
      </p:sp>
      <p:pic>
        <p:nvPicPr>
          <p:cNvPr id="5" name="Graphic 4" descr="Comment Important outline">
            <a:extLst>
              <a:ext uri="{FF2B5EF4-FFF2-40B4-BE49-F238E27FC236}">
                <a16:creationId xmlns:a16="http://schemas.microsoft.com/office/drawing/2014/main" id="{E84858ED-A887-D64A-1C83-99252A86E4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34977" y="1356355"/>
            <a:ext cx="425365" cy="447063"/>
          </a:xfrm>
          <a:prstGeom prst="rect">
            <a:avLst/>
          </a:prstGeom>
        </p:spPr>
      </p:pic>
      <p:pic>
        <p:nvPicPr>
          <p:cNvPr id="9" name="Graphic 8" descr="Comment Important with solid fill">
            <a:extLst>
              <a:ext uri="{FF2B5EF4-FFF2-40B4-BE49-F238E27FC236}">
                <a16:creationId xmlns:a16="http://schemas.microsoft.com/office/drawing/2014/main" id="{1AA84B02-EC84-8E97-2C44-5F9807C5CB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61402" y="1374469"/>
            <a:ext cx="425365" cy="447063"/>
          </a:xfrm>
          <a:prstGeom prst="rect">
            <a:avLst/>
          </a:prstGeom>
        </p:spPr>
      </p:pic>
      <p:sp>
        <p:nvSpPr>
          <p:cNvPr id="8" name="Star: 10 Points 17">
            <a:extLst>
              <a:ext uri="{FF2B5EF4-FFF2-40B4-BE49-F238E27FC236}">
                <a16:creationId xmlns:a16="http://schemas.microsoft.com/office/drawing/2014/main" id="{D9D12496-10DD-C03A-B248-D5FB4CB4D22B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27316962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1 : Critères d'Importance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1855276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2 : Critères de faisabilité et Priorisation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2576271"/>
            <a:ext cx="4186349" cy="514596"/>
          </a:xfrm>
          <a:prstGeom prst="roundRect">
            <a:avLst/>
          </a:prstGeom>
          <a:solidFill>
            <a:srgbClr val="0F5D61"/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bg1"/>
                </a:solidFill>
              </a:rPr>
              <a:t>Jour 3 : Séquencement et Recommandations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C64DB8-B13B-9D0A-8343-41E7EA9FD5E3}"/>
              </a:ext>
            </a:extLst>
          </p:cNvPr>
          <p:cNvGrpSpPr/>
          <p:nvPr/>
        </p:nvGrpSpPr>
        <p:grpSpPr>
          <a:xfrm>
            <a:off x="1582595" y="3302685"/>
            <a:ext cx="7411451" cy="2792469"/>
            <a:chOff x="1582595" y="1763819"/>
            <a:chExt cx="7411451" cy="2792469"/>
          </a:xfrm>
        </p:grpSpPr>
        <p:sp>
          <p:nvSpPr>
            <p:cNvPr id="4" name="Rounded Rectangle 38">
              <a:extLst>
                <a:ext uri="{FF2B5EF4-FFF2-40B4-BE49-F238E27FC236}">
                  <a16:creationId xmlns:a16="http://schemas.microsoft.com/office/drawing/2014/main" id="{9A53BEB2-314C-8A5D-4B79-BF0687D44842}"/>
                </a:ext>
              </a:extLst>
            </p:cNvPr>
            <p:cNvSpPr/>
            <p:nvPr/>
          </p:nvSpPr>
          <p:spPr>
            <a:xfrm>
              <a:off x="1582595" y="176381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A0607B-6A86-4E9E-3B98-E20CA4B7EB21}"/>
                </a:ext>
              </a:extLst>
            </p:cNvPr>
            <p:cNvSpPr/>
            <p:nvPr/>
          </p:nvSpPr>
          <p:spPr>
            <a:xfrm>
              <a:off x="1841435" y="1919578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9423D2-C1BC-334B-6848-839FDE53728D}"/>
                </a:ext>
              </a:extLst>
            </p:cNvPr>
            <p:cNvSpPr txBox="1"/>
            <p:nvPr/>
          </p:nvSpPr>
          <p:spPr>
            <a:xfrm>
              <a:off x="2241096" y="1887721"/>
              <a:ext cx="6573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Revue des listes de priorité des vaccins</a:t>
              </a:r>
            </a:p>
          </p:txBody>
        </p:sp>
        <p:sp>
          <p:nvSpPr>
            <p:cNvPr id="2" name="Rounded Rectangle 40">
              <a:extLst>
                <a:ext uri="{FF2B5EF4-FFF2-40B4-BE49-F238E27FC236}">
                  <a16:creationId xmlns:a16="http://schemas.microsoft.com/office/drawing/2014/main" id="{6AA6129F-75F9-A594-0868-0836B0F3BA8F}"/>
                </a:ext>
              </a:extLst>
            </p:cNvPr>
            <p:cNvSpPr/>
            <p:nvPr/>
          </p:nvSpPr>
          <p:spPr>
            <a:xfrm>
              <a:off x="1582595" y="3235318"/>
              <a:ext cx="7411451" cy="583739"/>
            </a:xfrm>
            <a:prstGeom prst="roundRect">
              <a:avLst/>
            </a:prstGeom>
            <a:solidFill>
              <a:srgbClr val="0F5D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887CCF-81FB-EC24-4972-1F99035BA81A}"/>
                </a:ext>
              </a:extLst>
            </p:cNvPr>
            <p:cNvSpPr/>
            <p:nvPr/>
          </p:nvSpPr>
          <p:spPr>
            <a:xfrm>
              <a:off x="1812331" y="338723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222668-39E7-1522-DC2F-4CAB11445742}"/>
                </a:ext>
              </a:extLst>
            </p:cNvPr>
            <p:cNvSpPr txBox="1"/>
            <p:nvPr/>
          </p:nvSpPr>
          <p:spPr>
            <a:xfrm>
              <a:off x="2241096" y="335309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1"/>
                  </a:solidFill>
                </a:rPr>
                <a:t>Scénarios de séquencement</a:t>
              </a:r>
            </a:p>
          </p:txBody>
        </p:sp>
        <p:sp>
          <p:nvSpPr>
            <p:cNvPr id="13" name="Rounded Rectangle 40">
              <a:extLst>
                <a:ext uri="{FF2B5EF4-FFF2-40B4-BE49-F238E27FC236}">
                  <a16:creationId xmlns:a16="http://schemas.microsoft.com/office/drawing/2014/main" id="{BBD359D8-B806-5381-B0DD-9F92E3A19050}"/>
                </a:ext>
              </a:extLst>
            </p:cNvPr>
            <p:cNvSpPr/>
            <p:nvPr/>
          </p:nvSpPr>
          <p:spPr>
            <a:xfrm>
              <a:off x="1582595" y="397254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669B96E-4CF2-3A7F-44BE-1A0BFBC382AD}"/>
                </a:ext>
              </a:extLst>
            </p:cNvPr>
            <p:cNvSpPr/>
            <p:nvPr/>
          </p:nvSpPr>
          <p:spPr>
            <a:xfrm>
              <a:off x="1812331" y="414944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B2BE8A6-E991-1750-E66F-EC29A7BA6B8B}"/>
                </a:ext>
              </a:extLst>
            </p:cNvPr>
            <p:cNvSpPr txBox="1"/>
            <p:nvPr/>
          </p:nvSpPr>
          <p:spPr>
            <a:xfrm>
              <a:off x="2241096" y="411530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Recommandations et prochaines étapes</a:t>
              </a:r>
            </a:p>
          </p:txBody>
        </p:sp>
        <p:sp>
          <p:nvSpPr>
            <p:cNvPr id="32" name="Rounded Rectangle 40">
              <a:extLst>
                <a:ext uri="{FF2B5EF4-FFF2-40B4-BE49-F238E27FC236}">
                  <a16:creationId xmlns:a16="http://schemas.microsoft.com/office/drawing/2014/main" id="{40B1511E-7052-2ECA-993B-92B84A566006}"/>
                </a:ext>
              </a:extLst>
            </p:cNvPr>
            <p:cNvSpPr/>
            <p:nvPr/>
          </p:nvSpPr>
          <p:spPr>
            <a:xfrm>
              <a:off x="1582595" y="2494744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20BD772-B701-D139-CE80-E1AD5E50D298}"/>
                </a:ext>
              </a:extLst>
            </p:cNvPr>
            <p:cNvSpPr/>
            <p:nvPr/>
          </p:nvSpPr>
          <p:spPr>
            <a:xfrm>
              <a:off x="1812331" y="2646660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C15E19-3745-DDF0-D270-43F14A9A990B}"/>
                </a:ext>
              </a:extLst>
            </p:cNvPr>
            <p:cNvSpPr txBox="1"/>
            <p:nvPr/>
          </p:nvSpPr>
          <p:spPr>
            <a:xfrm>
              <a:off x="2241096" y="2612524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Discussion sur les contraintes et incertitudes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69717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427;p16">
            <a:extLst>
              <a:ext uri="{FF2B5EF4-FFF2-40B4-BE49-F238E27FC236}">
                <a16:creationId xmlns:a16="http://schemas.microsoft.com/office/drawing/2014/main" id="{A19F98E1-8C71-6300-2423-260C71519F76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126;p14">
            <a:extLst>
              <a:ext uri="{FF2B5EF4-FFF2-40B4-BE49-F238E27FC236}">
                <a16:creationId xmlns:a16="http://schemas.microsoft.com/office/drawing/2014/main" id="{9FB9DAFD-10FF-2C48-3BBE-7A3E22D22267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Eléments clés à considérer lors de la préparation des scénarios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98E64C-F499-A69A-A403-1ECE54008763}"/>
              </a:ext>
            </a:extLst>
          </p:cNvPr>
          <p:cNvSpPr/>
          <p:nvPr/>
        </p:nvSpPr>
        <p:spPr>
          <a:xfrm>
            <a:off x="711200" y="1715030"/>
            <a:ext cx="4933244" cy="44148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400" b="1" noProof="0" dirty="0">
                <a:solidFill>
                  <a:schemeClr val="tx1"/>
                </a:solidFill>
              </a:rPr>
              <a:t>Principes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fr-FR" noProof="0" dirty="0">
                <a:solidFill>
                  <a:schemeClr val="tx1"/>
                </a:solidFill>
              </a:rPr>
              <a:t>Le GTCV doit élaborer au moins deux scénarios en fonction des résultats des incertitudes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fr-FR" noProof="0" dirty="0">
                <a:solidFill>
                  <a:schemeClr val="tx1"/>
                </a:solidFill>
              </a:rPr>
              <a:t>Les hypothèses doivent toujours être clairement définies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fr-FR" noProof="0" dirty="0">
                <a:solidFill>
                  <a:schemeClr val="tx1"/>
                </a:solidFill>
              </a:rPr>
              <a:t>Les scénarios doivent être cohérents avec l’ordre de priorité des vaccins recommandé lors de la première partie de l’atelier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fr-FR" noProof="0" dirty="0">
                <a:solidFill>
                  <a:schemeClr val="tx1"/>
                </a:solidFill>
              </a:rPr>
              <a:t>Les scénarios doivent être compatibles avec les contraintes du programme et des vaccins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r>
              <a:rPr lang="fr-FR" noProof="0" dirty="0">
                <a:solidFill>
                  <a:schemeClr val="tx1"/>
                </a:solidFill>
              </a:rPr>
              <a:t>Moins, c’est mieux : trop de vaccins (par exemple, plus d’un par an) n’est pas réaliste.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3E9150-4726-3C33-2A7F-59437F1C1F34}"/>
              </a:ext>
            </a:extLst>
          </p:cNvPr>
          <p:cNvSpPr txBox="1"/>
          <p:nvPr/>
        </p:nvSpPr>
        <p:spPr>
          <a:xfrm>
            <a:off x="6096000" y="1698762"/>
            <a:ext cx="5618663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fr-FR" b="1" i="1" noProof="0" dirty="0">
                <a:solidFill>
                  <a:srgbClr val="0F5D61"/>
                </a:solidFill>
              </a:rPr>
              <a:t>Conseils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600" noProof="0" dirty="0">
                <a:solidFill>
                  <a:srgbClr val="0F5D61"/>
                </a:solidFill>
              </a:rPr>
              <a:t>Définir la « première année possible d’introduction » pour chaque vaccin permet au NITAG de s’assurer que les conditions de mise en œuvre sont réunies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600" noProof="0" dirty="0">
                <a:solidFill>
                  <a:srgbClr val="0F5D61"/>
                </a:solidFill>
              </a:rPr>
              <a:t>Impliquer le PEV dans l’élaboration des scénarios est essentiel pour garantir la prise en compte des contraintes du programme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600" noProof="0" dirty="0">
                <a:solidFill>
                  <a:srgbClr val="0F5D61"/>
                </a:solidFill>
              </a:rPr>
              <a:t>Segmenter les introductions entre vaccins « faciles » (ex. : s’intègre au calendrier vaccinal existant, stockage simple, même population cible) et vaccins « complexes » (ex. : nouvelle population cible) devrait se traduire par des périodes d’introduction « courtes » et « longues »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600" noProof="0" dirty="0">
                <a:solidFill>
                  <a:srgbClr val="0F5D61"/>
                </a:solidFill>
              </a:rPr>
              <a:t>Tous les vaccins candidats ne doivent pas nécessairement être inclus dans les scénarios finaux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1600" noProof="0" dirty="0">
                <a:solidFill>
                  <a:srgbClr val="0F5D61"/>
                </a:solidFill>
              </a:rPr>
              <a:t>Commencer avec un premier projet (même imparfait), préparé par le secrétariat avant la discussion du NITAG sur les scénarios, plutôt que de partir d’une page blanche, facilite le processus d’élaboration</a:t>
            </a:r>
          </a:p>
        </p:txBody>
      </p:sp>
      <p:sp>
        <p:nvSpPr>
          <p:cNvPr id="6" name="Star: 10 Points 17">
            <a:extLst>
              <a:ext uri="{FF2B5EF4-FFF2-40B4-BE49-F238E27FC236}">
                <a16:creationId xmlns:a16="http://schemas.microsoft.com/office/drawing/2014/main" id="{821C4379-270E-5529-9AB9-68AB550BA7E6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Exemples, peut être supprimé du document final</a:t>
            </a:r>
          </a:p>
        </p:txBody>
      </p:sp>
    </p:spTree>
    <p:extLst>
      <p:ext uri="{BB962C8B-B14F-4D97-AF65-F5344CB8AC3E}">
        <p14:creationId xmlns:p14="http://schemas.microsoft.com/office/powerpoint/2010/main" val="21745805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Scénarios de séquencement: principal et alternatif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53</a:t>
            </a:fld>
            <a:endParaRPr lang="fr-FR" noProof="0" dirty="0">
              <a:latin typeface="+mj-lt"/>
            </a:endParaRPr>
          </a:p>
        </p:txBody>
      </p:sp>
      <p:sp>
        <p:nvSpPr>
          <p:cNvPr id="11" name="Google Shape;427;p16">
            <a:extLst>
              <a:ext uri="{FF2B5EF4-FFF2-40B4-BE49-F238E27FC236}">
                <a16:creationId xmlns:a16="http://schemas.microsoft.com/office/drawing/2014/main" id="{6DF73599-4975-486B-BB7A-052B40F35499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FB3DEED-8234-FF17-8111-1B0A45F27E15}"/>
              </a:ext>
            </a:extLst>
          </p:cNvPr>
          <p:cNvSpPr/>
          <p:nvPr/>
        </p:nvSpPr>
        <p:spPr>
          <a:xfrm>
            <a:off x="576470" y="1376363"/>
            <a:ext cx="5108139" cy="50244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36000" rtlCol="0" anchor="t"/>
          <a:lstStyle/>
          <a:p>
            <a:pPr algn="ctr"/>
            <a:r>
              <a:rPr lang="fr-FR" b="1" i="1" noProof="0" dirty="0">
                <a:solidFill>
                  <a:srgbClr val="C00000"/>
                </a:solidFill>
              </a:rPr>
              <a:t>Scénario 1 - Principal</a:t>
            </a:r>
          </a:p>
          <a:p>
            <a:pPr algn="ctr"/>
            <a:endParaRPr lang="fr-FR" b="1" i="1" noProof="0" dirty="0">
              <a:solidFill>
                <a:srgbClr val="C00000"/>
              </a:solidFill>
            </a:endParaRPr>
          </a:p>
          <a:p>
            <a:r>
              <a:rPr lang="fr-FR" sz="1400" u="sng" dirty="0">
                <a:solidFill>
                  <a:srgbClr val="C00000"/>
                </a:solidFill>
              </a:rPr>
              <a:t>Hypothèses </a:t>
            </a:r>
            <a:r>
              <a:rPr lang="fr-FR" sz="1400" u="sng" noProof="0" dirty="0">
                <a:solidFill>
                  <a:srgbClr val="C00000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noProof="0" dirty="0">
                <a:solidFill>
                  <a:srgbClr val="C00000"/>
                </a:solidFill>
              </a:rPr>
              <a:t>x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711EDE2B-7755-BAFB-42F0-90F43BEF23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208490"/>
              </p:ext>
            </p:extLst>
          </p:nvPr>
        </p:nvGraphicFramePr>
        <p:xfrm>
          <a:off x="754230" y="2905292"/>
          <a:ext cx="4752618" cy="32624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76309">
                  <a:extLst>
                    <a:ext uri="{9D8B030D-6E8A-4147-A177-3AD203B41FA5}">
                      <a16:colId xmlns:a16="http://schemas.microsoft.com/office/drawing/2014/main" val="25623260"/>
                    </a:ext>
                  </a:extLst>
                </a:gridCol>
                <a:gridCol w="2376309">
                  <a:extLst>
                    <a:ext uri="{9D8B030D-6E8A-4147-A177-3AD203B41FA5}">
                      <a16:colId xmlns:a16="http://schemas.microsoft.com/office/drawing/2014/main" val="507046363"/>
                    </a:ext>
                  </a:extLst>
                </a:gridCol>
              </a:tblGrid>
              <a:tr h="407801">
                <a:tc>
                  <a:txBody>
                    <a:bodyPr/>
                    <a:lstStyle/>
                    <a:p>
                      <a:pPr algn="ctr"/>
                      <a:r>
                        <a:rPr lang="fr-FR" b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Année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Vaccin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683313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fr-FR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9585449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394776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4285916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2299868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807882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5511602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8903608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251432AB-68C4-292A-8476-58A56239E1F7}"/>
              </a:ext>
            </a:extLst>
          </p:cNvPr>
          <p:cNvSpPr/>
          <p:nvPr/>
        </p:nvSpPr>
        <p:spPr>
          <a:xfrm>
            <a:off x="6282607" y="1376363"/>
            <a:ext cx="5014721" cy="50244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rIns="36000" rtlCol="0" anchor="t"/>
          <a:lstStyle/>
          <a:p>
            <a:pPr algn="ctr"/>
            <a:r>
              <a:rPr lang="fr-FR" b="1" i="1" noProof="0" dirty="0">
                <a:solidFill>
                  <a:schemeClr val="bg1">
                    <a:lumMod val="50000"/>
                  </a:schemeClr>
                </a:solidFill>
              </a:rPr>
              <a:t>Scénario 2 - Alternatif</a:t>
            </a:r>
          </a:p>
          <a:p>
            <a:pPr algn="ctr"/>
            <a:endParaRPr lang="fr-FR" b="1" i="1" noProof="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fr-FR" sz="1400" u="sng" noProof="0" dirty="0">
                <a:solidFill>
                  <a:schemeClr val="bg1">
                    <a:lumMod val="50000"/>
                  </a:schemeClr>
                </a:solidFill>
              </a:rPr>
              <a:t>Hypothèses :</a:t>
            </a:r>
            <a:r>
              <a:rPr lang="fr-FR" sz="1400" noProof="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noProof="0" dirty="0">
                <a:solidFill>
                  <a:schemeClr val="bg1">
                    <a:lumMod val="50000"/>
                  </a:schemeClr>
                </a:solidFill>
              </a:rPr>
              <a:t>x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08E143C-9341-A834-1414-2FC100A218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547676"/>
              </p:ext>
            </p:extLst>
          </p:nvPr>
        </p:nvGraphicFramePr>
        <p:xfrm>
          <a:off x="6413658" y="2905292"/>
          <a:ext cx="4752618" cy="32624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76309">
                  <a:extLst>
                    <a:ext uri="{9D8B030D-6E8A-4147-A177-3AD203B41FA5}">
                      <a16:colId xmlns:a16="http://schemas.microsoft.com/office/drawing/2014/main" val="25623260"/>
                    </a:ext>
                  </a:extLst>
                </a:gridCol>
                <a:gridCol w="2376309">
                  <a:extLst>
                    <a:ext uri="{9D8B030D-6E8A-4147-A177-3AD203B41FA5}">
                      <a16:colId xmlns:a16="http://schemas.microsoft.com/office/drawing/2014/main" val="507046363"/>
                    </a:ext>
                  </a:extLst>
                </a:gridCol>
              </a:tblGrid>
              <a:tr h="407801">
                <a:tc>
                  <a:txBody>
                    <a:bodyPr/>
                    <a:lstStyle/>
                    <a:p>
                      <a:pPr algn="ctr"/>
                      <a:r>
                        <a:rPr lang="fr-FR" b="1" noProof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Année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Vaccine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683313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fr-FR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9585449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1394776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4285916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2299868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6807882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5511602"/>
                  </a:ext>
                </a:extLst>
              </a:tr>
              <a:tr h="407801"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8903608"/>
                  </a:ext>
                </a:extLst>
              </a:tr>
            </a:tbl>
          </a:graphicData>
        </a:graphic>
      </p:graphicFrame>
      <p:sp>
        <p:nvSpPr>
          <p:cNvPr id="5" name="Star: 10 Points 17">
            <a:extLst>
              <a:ext uri="{FF2B5EF4-FFF2-40B4-BE49-F238E27FC236}">
                <a16:creationId xmlns:a16="http://schemas.microsoft.com/office/drawing/2014/main" id="{23E8ED71-2026-F742-6530-078D13264B23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</a:t>
            </a:r>
            <a:r>
              <a:rPr lang="fr-FR" noProof="0" dirty="0" err="1">
                <a:solidFill>
                  <a:schemeClr val="bg1"/>
                </a:solidFill>
              </a:rPr>
              <a:t>mettr</a:t>
            </a:r>
            <a:r>
              <a:rPr lang="fr-FR" noProof="0" dirty="0">
                <a:solidFill>
                  <a:schemeClr val="bg1"/>
                </a:solidFill>
              </a:rPr>
              <a:t> </a:t>
            </a:r>
            <a:r>
              <a:rPr lang="fr-FR" noProof="0" dirty="0" err="1">
                <a:solidFill>
                  <a:schemeClr val="bg1"/>
                </a:solidFill>
              </a:rPr>
              <a:t>eà</a:t>
            </a:r>
            <a:r>
              <a:rPr lang="fr-FR" noProof="0" dirty="0">
                <a:solidFill>
                  <a:schemeClr val="bg1"/>
                </a:solidFill>
              </a:rPr>
              <a:t> jour</a:t>
            </a:r>
          </a:p>
        </p:txBody>
      </p:sp>
    </p:spTree>
    <p:extLst>
      <p:ext uri="{BB962C8B-B14F-4D97-AF65-F5344CB8AC3E}">
        <p14:creationId xmlns:p14="http://schemas.microsoft.com/office/powerpoint/2010/main" val="24067901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6;p14">
            <a:extLst>
              <a:ext uri="{FF2B5EF4-FFF2-40B4-BE49-F238E27FC236}">
                <a16:creationId xmlns:a16="http://schemas.microsoft.com/office/drawing/2014/main" id="{20F19FD1-4A21-A1FD-7C13-D9614061729D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Autres recommandations</a:t>
            </a:r>
          </a:p>
        </p:txBody>
      </p:sp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8260DD3D-8493-BA15-95FA-21CFB876886D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B5C8C8-5A05-9D9B-1C15-C97339E7B423}"/>
              </a:ext>
            </a:extLst>
          </p:cNvPr>
          <p:cNvSpPr txBox="1"/>
          <p:nvPr/>
        </p:nvSpPr>
        <p:spPr>
          <a:xfrm>
            <a:off x="685800" y="1388544"/>
            <a:ext cx="103441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2000" noProof="0" dirty="0"/>
              <a:t>Listez </a:t>
            </a:r>
            <a:r>
              <a:rPr lang="fr-FR" sz="2000" dirty="0"/>
              <a:t>d’éventuelles autres recommandations, par ex: demande d’études complémentaires pour générer des évidences complémentaires</a:t>
            </a:r>
            <a:endParaRPr lang="fr-FR" sz="2000" noProof="0" dirty="0"/>
          </a:p>
        </p:txBody>
      </p:sp>
      <p:sp>
        <p:nvSpPr>
          <p:cNvPr id="3" name="Star: 10 Points 17">
            <a:extLst>
              <a:ext uri="{FF2B5EF4-FFF2-40B4-BE49-F238E27FC236}">
                <a16:creationId xmlns:a16="http://schemas.microsoft.com/office/drawing/2014/main" id="{71D82D42-04A6-42C3-FEEE-417E17D9F55D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267193034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1 : Critères d'Importance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1855276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2 : Critères de faisabilité et Priorisation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2576271"/>
            <a:ext cx="4186349" cy="514596"/>
          </a:xfrm>
          <a:prstGeom prst="roundRect">
            <a:avLst/>
          </a:prstGeom>
          <a:solidFill>
            <a:srgbClr val="0F5D61"/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bg1"/>
                </a:solidFill>
              </a:rPr>
              <a:t>Jour 3 : Séquencement et Recommandations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C64DB8-B13B-9D0A-8343-41E7EA9FD5E3}"/>
              </a:ext>
            </a:extLst>
          </p:cNvPr>
          <p:cNvGrpSpPr/>
          <p:nvPr/>
        </p:nvGrpSpPr>
        <p:grpSpPr>
          <a:xfrm>
            <a:off x="1582595" y="3302685"/>
            <a:ext cx="7411451" cy="2792469"/>
            <a:chOff x="1582595" y="1763819"/>
            <a:chExt cx="7411451" cy="2792469"/>
          </a:xfrm>
        </p:grpSpPr>
        <p:sp>
          <p:nvSpPr>
            <p:cNvPr id="4" name="Rounded Rectangle 38">
              <a:extLst>
                <a:ext uri="{FF2B5EF4-FFF2-40B4-BE49-F238E27FC236}">
                  <a16:creationId xmlns:a16="http://schemas.microsoft.com/office/drawing/2014/main" id="{9A53BEB2-314C-8A5D-4B79-BF0687D44842}"/>
                </a:ext>
              </a:extLst>
            </p:cNvPr>
            <p:cNvSpPr/>
            <p:nvPr/>
          </p:nvSpPr>
          <p:spPr>
            <a:xfrm>
              <a:off x="1582595" y="1763819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AA0607B-6A86-4E9E-3B98-E20CA4B7EB21}"/>
                </a:ext>
              </a:extLst>
            </p:cNvPr>
            <p:cNvSpPr/>
            <p:nvPr/>
          </p:nvSpPr>
          <p:spPr>
            <a:xfrm>
              <a:off x="1841435" y="1919578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1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49423D2-C1BC-334B-6848-839FDE53728D}"/>
                </a:ext>
              </a:extLst>
            </p:cNvPr>
            <p:cNvSpPr txBox="1"/>
            <p:nvPr/>
          </p:nvSpPr>
          <p:spPr>
            <a:xfrm>
              <a:off x="2241096" y="1887721"/>
              <a:ext cx="65732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Revue des listes de priorité des vaccins</a:t>
              </a:r>
            </a:p>
          </p:txBody>
        </p:sp>
        <p:sp>
          <p:nvSpPr>
            <p:cNvPr id="2" name="Rounded Rectangle 40">
              <a:extLst>
                <a:ext uri="{FF2B5EF4-FFF2-40B4-BE49-F238E27FC236}">
                  <a16:creationId xmlns:a16="http://schemas.microsoft.com/office/drawing/2014/main" id="{6AA6129F-75F9-A594-0868-0836B0F3BA8F}"/>
                </a:ext>
              </a:extLst>
            </p:cNvPr>
            <p:cNvSpPr/>
            <p:nvPr/>
          </p:nvSpPr>
          <p:spPr>
            <a:xfrm>
              <a:off x="1582595" y="3235318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F7887CCF-81FB-EC24-4972-1F99035BA81A}"/>
                </a:ext>
              </a:extLst>
            </p:cNvPr>
            <p:cNvSpPr/>
            <p:nvPr/>
          </p:nvSpPr>
          <p:spPr>
            <a:xfrm>
              <a:off x="1812331" y="338723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6222668-39E7-1522-DC2F-4CAB11445742}"/>
                </a:ext>
              </a:extLst>
            </p:cNvPr>
            <p:cNvSpPr txBox="1"/>
            <p:nvPr/>
          </p:nvSpPr>
          <p:spPr>
            <a:xfrm>
              <a:off x="2241096" y="335309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Scénarios de séquencement</a:t>
              </a:r>
            </a:p>
          </p:txBody>
        </p:sp>
        <p:sp>
          <p:nvSpPr>
            <p:cNvPr id="13" name="Rounded Rectangle 40">
              <a:extLst>
                <a:ext uri="{FF2B5EF4-FFF2-40B4-BE49-F238E27FC236}">
                  <a16:creationId xmlns:a16="http://schemas.microsoft.com/office/drawing/2014/main" id="{BBD359D8-B806-5381-B0DD-9F92E3A19050}"/>
                </a:ext>
              </a:extLst>
            </p:cNvPr>
            <p:cNvSpPr/>
            <p:nvPr/>
          </p:nvSpPr>
          <p:spPr>
            <a:xfrm>
              <a:off x="1582595" y="3972549"/>
              <a:ext cx="7411451" cy="583739"/>
            </a:xfrm>
            <a:prstGeom prst="roundRect">
              <a:avLst/>
            </a:prstGeom>
            <a:solidFill>
              <a:srgbClr val="0F5D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F669B96E-4CF2-3A7F-44BE-1A0BFBC382AD}"/>
                </a:ext>
              </a:extLst>
            </p:cNvPr>
            <p:cNvSpPr/>
            <p:nvPr/>
          </p:nvSpPr>
          <p:spPr>
            <a:xfrm>
              <a:off x="1812331" y="4149444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4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B2BE8A6-E991-1750-E66F-EC29A7BA6B8B}"/>
                </a:ext>
              </a:extLst>
            </p:cNvPr>
            <p:cNvSpPr txBox="1"/>
            <p:nvPr/>
          </p:nvSpPr>
          <p:spPr>
            <a:xfrm>
              <a:off x="2241096" y="4115308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1"/>
                  </a:solidFill>
                </a:rPr>
                <a:t>Recommandations et prochaines étapes</a:t>
              </a:r>
            </a:p>
          </p:txBody>
        </p:sp>
        <p:sp>
          <p:nvSpPr>
            <p:cNvPr id="32" name="Rounded Rectangle 40">
              <a:extLst>
                <a:ext uri="{FF2B5EF4-FFF2-40B4-BE49-F238E27FC236}">
                  <a16:creationId xmlns:a16="http://schemas.microsoft.com/office/drawing/2014/main" id="{40B1511E-7052-2ECA-993B-92B84A566006}"/>
                </a:ext>
              </a:extLst>
            </p:cNvPr>
            <p:cNvSpPr/>
            <p:nvPr/>
          </p:nvSpPr>
          <p:spPr>
            <a:xfrm>
              <a:off x="1582595" y="2494744"/>
              <a:ext cx="7411451" cy="58373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noProof="0" dirty="0">
                <a:solidFill>
                  <a:schemeClr val="tx2">
                    <a:lumMod val="10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20BD772-B701-D139-CE80-E1AD5E50D298}"/>
                </a:ext>
              </a:extLst>
            </p:cNvPr>
            <p:cNvSpPr/>
            <p:nvPr/>
          </p:nvSpPr>
          <p:spPr>
            <a:xfrm>
              <a:off x="1812331" y="2646660"/>
              <a:ext cx="259188" cy="2669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r>
                <a:rPr kumimoji="0" lang="fr-FR" sz="140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Lato" panose="020F0502020204030203" pitchFamily="34" charset="0"/>
                  <a:cs typeface="Times New Roman" panose="02020603050405020304" pitchFamily="18" charset="0"/>
                  <a:sym typeface="Arial"/>
                </a:rPr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4C15E19-3745-DDF0-D270-43F14A9A990B}"/>
                </a:ext>
              </a:extLst>
            </p:cNvPr>
            <p:cNvSpPr txBox="1"/>
            <p:nvPr/>
          </p:nvSpPr>
          <p:spPr>
            <a:xfrm>
              <a:off x="2241096" y="2612524"/>
              <a:ext cx="63373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noProof="0" dirty="0">
                  <a:solidFill>
                    <a:schemeClr val="bg2"/>
                  </a:solidFill>
                </a:rPr>
                <a:t>Discussion sur les contraintes et incertitudes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262077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6;p14">
            <a:extLst>
              <a:ext uri="{FF2B5EF4-FFF2-40B4-BE49-F238E27FC236}">
                <a16:creationId xmlns:a16="http://schemas.microsoft.com/office/drawing/2014/main" id="{72C106D6-FDA3-B948-BC6B-C36A6A539EEA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Rédaction des recommandations finales</a:t>
            </a:r>
          </a:p>
        </p:txBody>
      </p:sp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8B29BF07-EEC9-9B25-627F-434B2FE0C670}"/>
              </a:ext>
            </a:extLst>
          </p:cNvPr>
          <p:cNvSpPr/>
          <p:nvPr/>
        </p:nvSpPr>
        <p:spPr>
          <a:xfrm>
            <a:off x="0" y="301910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4AB16A-B9BD-8302-0309-FA18FD1496B9}"/>
              </a:ext>
            </a:extLst>
          </p:cNvPr>
          <p:cNvSpPr txBox="1"/>
          <p:nvPr/>
        </p:nvSpPr>
        <p:spPr>
          <a:xfrm>
            <a:off x="685800" y="1388544"/>
            <a:ext cx="103441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2000" noProof="0" dirty="0"/>
              <a:t>Ajouter un plan pour la rédaction des recommandations finales, y compris des dates limites et responsables</a:t>
            </a:r>
          </a:p>
        </p:txBody>
      </p:sp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2E2BFB0A-A414-EFE2-0227-AD81CA6D36E2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54700205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3C3BF1B-1828-D4EC-F4FF-C6F77F3D54C8}"/>
              </a:ext>
            </a:extLst>
          </p:cNvPr>
          <p:cNvSpPr/>
          <p:nvPr/>
        </p:nvSpPr>
        <p:spPr>
          <a:xfrm>
            <a:off x="623929" y="1101303"/>
            <a:ext cx="1094521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2000" noProof="0" dirty="0">
                <a:solidFill>
                  <a:schemeClr val="tx1"/>
                </a:solidFill>
              </a:rPr>
              <a:t>Quand le GTCV doit il réévaluer les scénarios établis lors de cet </a:t>
            </a:r>
            <a:r>
              <a:rPr lang="fr-FR" sz="2000" dirty="0"/>
              <a:t>exercice et considérer d’éventuelles nouvelles informations pour les mettre à jour ?</a:t>
            </a:r>
            <a:endParaRPr lang="fr-FR" sz="2000" noProof="0" dirty="0">
              <a:solidFill>
                <a:schemeClr val="tx1"/>
              </a:solidFill>
            </a:endParaRPr>
          </a:p>
          <a:p>
            <a:pPr lvl="1"/>
            <a:r>
              <a:rPr lang="fr-FR" noProof="0" dirty="0">
                <a:solidFill>
                  <a:schemeClr val="tx1"/>
                </a:solidFill>
              </a:rPr>
              <a:t>Ex: en </a:t>
            </a:r>
            <a:r>
              <a:rPr lang="fr-FR" noProof="0" dirty="0">
                <a:solidFill>
                  <a:schemeClr val="tx1"/>
                </a:solidFill>
                <a:highlight>
                  <a:srgbClr val="FFFF00"/>
                </a:highlight>
              </a:rPr>
              <a:t>XX </a:t>
            </a:r>
            <a:r>
              <a:rPr lang="fr-FR" noProof="0" dirty="0">
                <a:solidFill>
                  <a:schemeClr val="tx1"/>
                </a:solidFill>
              </a:rPr>
              <a:t>ou tous les </a:t>
            </a:r>
            <a:r>
              <a:rPr lang="fr-FR" noProof="0" dirty="0">
                <a:solidFill>
                  <a:schemeClr val="tx1"/>
                </a:solidFill>
                <a:highlight>
                  <a:srgbClr val="FFFF00"/>
                </a:highlight>
              </a:rPr>
              <a:t>YY </a:t>
            </a:r>
            <a:r>
              <a:rPr lang="fr-FR" noProof="0" dirty="0">
                <a:solidFill>
                  <a:schemeClr val="tx1"/>
                </a:solidFill>
              </a:rPr>
              <a:t>?</a:t>
            </a:r>
          </a:p>
          <a:p>
            <a:pPr lvl="1"/>
            <a:endParaRPr lang="fr-FR" sz="2000" noProof="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2000" noProof="0" dirty="0">
                <a:solidFill>
                  <a:schemeClr val="tx1"/>
                </a:solidFill>
              </a:rPr>
              <a:t>Quand le GTCV devra-t-il </a:t>
            </a:r>
            <a:r>
              <a:rPr lang="fr-FR" sz="2000" dirty="0"/>
              <a:t>reconduire un exercice complet de priorisation et séquencement sur une période future ?</a:t>
            </a:r>
            <a:endParaRPr lang="fr-FR" sz="2000" noProof="0" dirty="0">
              <a:solidFill>
                <a:schemeClr val="tx1"/>
              </a:solidFill>
            </a:endParaRPr>
          </a:p>
          <a:p>
            <a:pPr lvl="1"/>
            <a:r>
              <a:rPr lang="fr-FR" noProof="0" dirty="0">
                <a:solidFill>
                  <a:schemeClr val="tx1"/>
                </a:solidFill>
              </a:rPr>
              <a:t>Ex: tous les 5, 7, 10 ans ?</a:t>
            </a:r>
            <a:endParaRPr lang="fr-FR" sz="2000" noProof="0" dirty="0">
              <a:solidFill>
                <a:schemeClr val="tx1"/>
              </a:solidFill>
            </a:endParaRPr>
          </a:p>
        </p:txBody>
      </p:sp>
      <p:sp>
        <p:nvSpPr>
          <p:cNvPr id="4" name="Google Shape;126;p14">
            <a:extLst>
              <a:ext uri="{FF2B5EF4-FFF2-40B4-BE49-F238E27FC236}">
                <a16:creationId xmlns:a16="http://schemas.microsoft.com/office/drawing/2014/main" id="{72C106D6-FDA3-B948-BC6B-C36A6A539EEA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Revue des scénarios</a:t>
            </a:r>
          </a:p>
        </p:txBody>
      </p:sp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8B29BF07-EEC9-9B25-627F-434B2FE0C670}"/>
              </a:ext>
            </a:extLst>
          </p:cNvPr>
          <p:cNvSpPr/>
          <p:nvPr/>
        </p:nvSpPr>
        <p:spPr>
          <a:xfrm>
            <a:off x="0" y="301910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tar: 10 Points 17">
            <a:extLst>
              <a:ext uri="{FF2B5EF4-FFF2-40B4-BE49-F238E27FC236}">
                <a16:creationId xmlns:a16="http://schemas.microsoft.com/office/drawing/2014/main" id="{E33B332F-FAAD-41AB-DEBF-60CAF4348F0C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289258473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6;p14">
            <a:extLst>
              <a:ext uri="{FF2B5EF4-FFF2-40B4-BE49-F238E27FC236}">
                <a16:creationId xmlns:a16="http://schemas.microsoft.com/office/drawing/2014/main" id="{72C106D6-FDA3-B948-BC6B-C36A6A539EEA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>
                <a:tab pos="355600" algn="l"/>
              </a:tabLst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Prochaines étapes</a:t>
            </a:r>
          </a:p>
        </p:txBody>
      </p:sp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8B29BF07-EEC9-9B25-627F-434B2FE0C670}"/>
              </a:ext>
            </a:extLst>
          </p:cNvPr>
          <p:cNvSpPr/>
          <p:nvPr/>
        </p:nvSpPr>
        <p:spPr>
          <a:xfrm>
            <a:off x="0" y="301910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E9D684-CC2C-41ED-2421-0E52C27526E4}"/>
              </a:ext>
            </a:extLst>
          </p:cNvPr>
          <p:cNvSpPr txBox="1"/>
          <p:nvPr/>
        </p:nvSpPr>
        <p:spPr>
          <a:xfrm>
            <a:off x="685800" y="1388544"/>
            <a:ext cx="103441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fr-FR" sz="2000" noProof="0" dirty="0"/>
              <a:t>Discussion sur les prochaines étapes, </a:t>
            </a:r>
            <a:r>
              <a:rPr lang="fr-FR" sz="2000" dirty="0"/>
              <a:t>dates limites, responsables</a:t>
            </a:r>
            <a:endParaRPr lang="fr-FR" sz="2000" noProof="0" dirty="0"/>
          </a:p>
        </p:txBody>
      </p:sp>
      <p:sp>
        <p:nvSpPr>
          <p:cNvPr id="6" name="Star: 10 Points 17">
            <a:extLst>
              <a:ext uri="{FF2B5EF4-FFF2-40B4-BE49-F238E27FC236}">
                <a16:creationId xmlns:a16="http://schemas.microsoft.com/office/drawing/2014/main" id="{C1534B74-943C-C5D2-829C-13EC13EF30B5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161495733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Fin du jour 3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0D747F7-3D77-75D2-095D-5959021FA2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noProof="0" dirty="0"/>
              <a:t>Merci !</a:t>
            </a:r>
          </a:p>
        </p:txBody>
      </p:sp>
    </p:spTree>
    <p:extLst>
      <p:ext uri="{BB962C8B-B14F-4D97-AF65-F5344CB8AC3E}">
        <p14:creationId xmlns:p14="http://schemas.microsoft.com/office/powerpoint/2010/main" val="4157440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sp>
        <p:nvSpPr>
          <p:cNvPr id="4" name="Rounded Rectangle 38">
            <a:extLst>
              <a:ext uri="{FF2B5EF4-FFF2-40B4-BE49-F238E27FC236}">
                <a16:creationId xmlns:a16="http://schemas.microsoft.com/office/drawing/2014/main" id="{9A53BEB2-314C-8A5D-4B79-BF0687D44842}"/>
              </a:ext>
            </a:extLst>
          </p:cNvPr>
          <p:cNvSpPr/>
          <p:nvPr/>
        </p:nvSpPr>
        <p:spPr>
          <a:xfrm>
            <a:off x="1582595" y="1763819"/>
            <a:ext cx="7411451" cy="583739"/>
          </a:xfrm>
          <a:prstGeom prst="round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AA0607B-6A86-4E9E-3B98-E20CA4B7EB21}"/>
              </a:ext>
            </a:extLst>
          </p:cNvPr>
          <p:cNvSpPr/>
          <p:nvPr/>
        </p:nvSpPr>
        <p:spPr>
          <a:xfrm>
            <a:off x="1841435" y="1919578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9423D2-C1BC-334B-6848-839FDE53728D}"/>
              </a:ext>
            </a:extLst>
          </p:cNvPr>
          <p:cNvSpPr txBox="1"/>
          <p:nvPr/>
        </p:nvSpPr>
        <p:spPr>
          <a:xfrm>
            <a:off x="2241096" y="1887721"/>
            <a:ext cx="6573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>
                <a:solidFill>
                  <a:schemeClr val="bg1"/>
                </a:solidFill>
              </a:rPr>
              <a:t>Revue de la Méthodologie</a:t>
            </a:r>
          </a:p>
        </p:txBody>
      </p:sp>
      <p:sp>
        <p:nvSpPr>
          <p:cNvPr id="2" name="Rounded Rectangle 40">
            <a:extLst>
              <a:ext uri="{FF2B5EF4-FFF2-40B4-BE49-F238E27FC236}">
                <a16:creationId xmlns:a16="http://schemas.microsoft.com/office/drawing/2014/main" id="{6AA6129F-75F9-A594-0868-0836B0F3BA8F}"/>
              </a:ext>
            </a:extLst>
          </p:cNvPr>
          <p:cNvSpPr/>
          <p:nvPr/>
        </p:nvSpPr>
        <p:spPr>
          <a:xfrm>
            <a:off x="1582595" y="3235318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7887CCF-81FB-EC24-4972-1F99035BA81A}"/>
              </a:ext>
            </a:extLst>
          </p:cNvPr>
          <p:cNvSpPr/>
          <p:nvPr/>
        </p:nvSpPr>
        <p:spPr>
          <a:xfrm>
            <a:off x="1812331" y="3387234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222668-39E7-1522-DC2F-4CAB11445742}"/>
              </a:ext>
            </a:extLst>
          </p:cNvPr>
          <p:cNvSpPr txBox="1"/>
          <p:nvPr/>
        </p:nvSpPr>
        <p:spPr>
          <a:xfrm>
            <a:off x="2241096" y="3353098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/>
              <a:t>Présentation des évidences et classement des vaccins</a:t>
            </a:r>
          </a:p>
        </p:txBody>
      </p:sp>
      <p:sp>
        <p:nvSpPr>
          <p:cNvPr id="13" name="Rounded Rectangle 40">
            <a:extLst>
              <a:ext uri="{FF2B5EF4-FFF2-40B4-BE49-F238E27FC236}">
                <a16:creationId xmlns:a16="http://schemas.microsoft.com/office/drawing/2014/main" id="{BBD359D8-B806-5381-B0DD-9F92E3A19050}"/>
              </a:ext>
            </a:extLst>
          </p:cNvPr>
          <p:cNvSpPr/>
          <p:nvPr/>
        </p:nvSpPr>
        <p:spPr>
          <a:xfrm>
            <a:off x="1582595" y="3972549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669B96E-4CF2-3A7F-44BE-1A0BFBC382AD}"/>
              </a:ext>
            </a:extLst>
          </p:cNvPr>
          <p:cNvSpPr/>
          <p:nvPr/>
        </p:nvSpPr>
        <p:spPr>
          <a:xfrm>
            <a:off x="1812331" y="4149444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2BE8A6-E991-1750-E66F-EC29A7BA6B8B}"/>
              </a:ext>
            </a:extLst>
          </p:cNvPr>
          <p:cNvSpPr txBox="1"/>
          <p:nvPr/>
        </p:nvSpPr>
        <p:spPr>
          <a:xfrm>
            <a:off x="2241096" y="4115308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/>
              <a:t>Présentation des résultats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noProof="0" dirty="0">
                <a:solidFill>
                  <a:schemeClr val="bg1"/>
                </a:solidFill>
                <a:latin typeface="Lato" panose="020F0502020204030203" pitchFamily="34" charset="0"/>
                <a:cs typeface="Times New Roman" panose="02020603050405020304" pitchFamily="18" charset="0"/>
              </a:rPr>
              <a:t>Jour 1 : Critères d'Importance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473318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2 : Critères de faisabilité et Priorisation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548045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3 : Séquencement et Recommandations</a:t>
            </a:r>
          </a:p>
        </p:txBody>
      </p:sp>
      <p:sp>
        <p:nvSpPr>
          <p:cNvPr id="32" name="Rounded Rectangle 40">
            <a:extLst>
              <a:ext uri="{FF2B5EF4-FFF2-40B4-BE49-F238E27FC236}">
                <a16:creationId xmlns:a16="http://schemas.microsoft.com/office/drawing/2014/main" id="{40B1511E-7052-2ECA-993B-92B84A566006}"/>
              </a:ext>
            </a:extLst>
          </p:cNvPr>
          <p:cNvSpPr/>
          <p:nvPr/>
        </p:nvSpPr>
        <p:spPr>
          <a:xfrm>
            <a:off x="1582595" y="2494744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20BD772-B701-D139-CE80-E1AD5E50D298}"/>
              </a:ext>
            </a:extLst>
          </p:cNvPr>
          <p:cNvSpPr/>
          <p:nvPr/>
        </p:nvSpPr>
        <p:spPr>
          <a:xfrm>
            <a:off x="1812331" y="2646660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C15E19-3745-DDF0-D270-43F14A9A990B}"/>
              </a:ext>
            </a:extLst>
          </p:cNvPr>
          <p:cNvSpPr txBox="1"/>
          <p:nvPr/>
        </p:nvSpPr>
        <p:spPr>
          <a:xfrm>
            <a:off x="2241096" y="2612524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>
                <a:solidFill>
                  <a:schemeClr val="bg2"/>
                </a:solidFill>
              </a:rPr>
              <a:t>Revue des critères et vaccins sélectionnés</a:t>
            </a:r>
          </a:p>
        </p:txBody>
      </p:sp>
    </p:spTree>
    <p:extLst>
      <p:ext uri="{BB962C8B-B14F-4D97-AF65-F5344CB8AC3E}">
        <p14:creationId xmlns:p14="http://schemas.microsoft.com/office/powerpoint/2010/main" val="373033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427;p16">
            <a:extLst>
              <a:ext uri="{FF2B5EF4-FFF2-40B4-BE49-F238E27FC236}">
                <a16:creationId xmlns:a16="http://schemas.microsoft.com/office/drawing/2014/main" id="{5A1DFA1B-5815-2157-FF6E-B9A9E7480B26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1" name="Google Shape;126;p14">
            <a:extLst>
              <a:ext uri="{FF2B5EF4-FFF2-40B4-BE49-F238E27FC236}">
                <a16:creationId xmlns:a16="http://schemas.microsoft.com/office/drawing/2014/main" id="{CB4F2A60-9179-FD63-7F59-BF4AFB42A499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fr-FR" sz="2400" kern="0" noProof="0" dirty="0">
                <a:solidFill>
                  <a:srgbClr val="0F5D61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Le processus de priorisation pour l’introduction des vaccins repose sur une série d’évaluations et de décisions basées sur un sous-ensemble de critères présélectionnés</a:t>
            </a:r>
            <a:endParaRPr kumimoji="0" lang="fr-FR" sz="2400" u="none" strike="noStrike" kern="0" cap="none" spc="0" normalizeH="0" baseline="0" noProof="0" dirty="0">
              <a:ln>
                <a:noFill/>
              </a:ln>
              <a:solidFill>
                <a:srgbClr val="0F5D61"/>
              </a:solidFill>
              <a:effectLst/>
              <a:uLnTx/>
              <a:uFillTx/>
              <a:latin typeface="Lato" panose="020F0502020204030203" pitchFamily="34" charset="0"/>
              <a:cs typeface="Times New Roman" panose="02020603050405020304" pitchFamily="18" charset="0"/>
              <a:sym typeface="Lato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BCCF26E-7298-61D2-D0BD-41176773C419}"/>
              </a:ext>
            </a:extLst>
          </p:cNvPr>
          <p:cNvGrpSpPr/>
          <p:nvPr/>
        </p:nvGrpSpPr>
        <p:grpSpPr>
          <a:xfrm>
            <a:off x="780131" y="1429242"/>
            <a:ext cx="10873494" cy="4860942"/>
            <a:chOff x="780131" y="1429242"/>
            <a:chExt cx="10873494" cy="4860942"/>
          </a:xfrm>
        </p:grpSpPr>
        <p:sp>
          <p:nvSpPr>
            <p:cNvPr id="2" name="AutoShape 8">
              <a:extLst>
                <a:ext uri="{FF2B5EF4-FFF2-40B4-BE49-F238E27FC236}">
                  <a16:creationId xmlns:a16="http://schemas.microsoft.com/office/drawing/2014/main" id="{5A5099A4-2E18-E401-CAAB-CF9BF2139331}"/>
                </a:ext>
              </a:extLst>
            </p:cNvPr>
            <p:cNvSpPr>
              <a:spLocks noChangeArrowheads="1"/>
            </p:cNvSpPr>
            <p:nvPr/>
          </p:nvSpPr>
          <p:spPr bwMode="gray">
            <a:xfrm rot="5400000">
              <a:off x="5022858" y="-284477"/>
              <a:ext cx="1646468" cy="8199763"/>
            </a:xfrm>
            <a:prstGeom prst="triangle">
              <a:avLst>
                <a:gd name="adj" fmla="val 5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0F5D61"/>
                </a:gs>
              </a:gsLst>
              <a:lin ang="0" scaled="1"/>
            </a:gradFill>
            <a:ln w="9525">
              <a:solidFill>
                <a:srgbClr val="0B4649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rot="10800000" vert="eaVert" wrap="none" anchor="ctr"/>
            <a:lstStyle/>
            <a:p>
              <a:pPr algn="ctr">
                <a:lnSpc>
                  <a:spcPct val="100000"/>
                </a:lnSpc>
                <a:buFont typeface="Times" pitchFamily="18" charset="0"/>
                <a:buNone/>
              </a:pPr>
              <a:endParaRPr lang="fr-FR" sz="1000" noProof="0" dirty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chemeClr val="accent1">
                        <a:lumMod val="45000"/>
                        <a:lumOff val="55000"/>
                      </a:schemeClr>
                    </a:gs>
                  </a:gsLst>
                  <a:lin ang="5400000" scaled="1"/>
                </a:gradFill>
              </a:endParaRPr>
            </a:p>
          </p:txBody>
        </p:sp>
        <p:cxnSp>
          <p:nvCxnSpPr>
            <p:cNvPr id="3" name="Connector: Elbow 1">
              <a:extLst>
                <a:ext uri="{FF2B5EF4-FFF2-40B4-BE49-F238E27FC236}">
                  <a16:creationId xmlns:a16="http://schemas.microsoft.com/office/drawing/2014/main" id="{B9541DF8-CB1B-DD69-281D-CDFCA7584502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8234285" y="4395203"/>
              <a:ext cx="1066066" cy="824597"/>
            </a:xfrm>
            <a:prstGeom prst="bentConnector3">
              <a:avLst>
                <a:gd name="adj1" fmla="val 20542"/>
              </a:avLst>
            </a:prstGeom>
            <a:noFill/>
            <a:ln w="9525">
              <a:solidFill>
                <a:srgbClr val="0F5D6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2" name="Line 7">
              <a:extLst>
                <a:ext uri="{FF2B5EF4-FFF2-40B4-BE49-F238E27FC236}">
                  <a16:creationId xmlns:a16="http://schemas.microsoft.com/office/drawing/2014/main" id="{7CCAF504-76D3-7C54-2C32-0648C9EBCE4B}"/>
                </a:ext>
              </a:extLst>
            </p:cNvPr>
            <p:cNvSpPr>
              <a:spLocks noChangeShapeType="1"/>
            </p:cNvSpPr>
            <p:nvPr/>
          </p:nvSpPr>
          <p:spPr bwMode="gray">
            <a:xfrm>
              <a:off x="3010190" y="4243306"/>
              <a:ext cx="0" cy="1440000"/>
            </a:xfrm>
            <a:prstGeom prst="line">
              <a:avLst/>
            </a:prstGeom>
            <a:noFill/>
            <a:ln w="9525">
              <a:solidFill>
                <a:srgbClr val="0F5D6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 noProof="0" dirty="0"/>
            </a:p>
          </p:txBody>
        </p:sp>
        <p:sp>
          <p:nvSpPr>
            <p:cNvPr id="84" name="Line 4">
              <a:extLst>
                <a:ext uri="{FF2B5EF4-FFF2-40B4-BE49-F238E27FC236}">
                  <a16:creationId xmlns:a16="http://schemas.microsoft.com/office/drawing/2014/main" id="{D6219C9F-2CB4-8F94-7AC4-8B78D2AE393F}"/>
                </a:ext>
              </a:extLst>
            </p:cNvPr>
            <p:cNvSpPr>
              <a:spLocks noChangeShapeType="1"/>
            </p:cNvSpPr>
            <p:nvPr/>
          </p:nvSpPr>
          <p:spPr bwMode="gray">
            <a:xfrm flipH="1">
              <a:off x="6246285" y="4453853"/>
              <a:ext cx="5354" cy="972524"/>
            </a:xfrm>
            <a:prstGeom prst="line">
              <a:avLst/>
            </a:prstGeom>
            <a:noFill/>
            <a:ln w="9525">
              <a:solidFill>
                <a:srgbClr val="0F5D6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fr-FR" noProof="0" dirty="0"/>
            </a:p>
          </p:txBody>
        </p:sp>
        <p:sp>
          <p:nvSpPr>
            <p:cNvPr id="88" name="Oval 9">
              <a:extLst>
                <a:ext uri="{FF2B5EF4-FFF2-40B4-BE49-F238E27FC236}">
                  <a16:creationId xmlns:a16="http://schemas.microsoft.com/office/drawing/2014/main" id="{98BC2715-07C3-406D-67C3-394CF04E441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67567" y="2992810"/>
              <a:ext cx="1627680" cy="164582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F5D6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9985" tIns="46792" rIns="89985" bIns="46792" anchor="ctr"/>
            <a:lstStyle/>
            <a:p>
              <a:pPr algn="ctr">
                <a:lnSpc>
                  <a:spcPct val="100000"/>
                </a:lnSpc>
                <a:buFont typeface="Times" pitchFamily="18" charset="0"/>
                <a:buNone/>
              </a:pPr>
              <a:endParaRPr lang="fr-FR" sz="1000" noProof="0" dirty="0"/>
            </a:p>
          </p:txBody>
        </p:sp>
        <p:sp>
          <p:nvSpPr>
            <p:cNvPr id="91" name="Oval 11">
              <a:extLst>
                <a:ext uri="{FF2B5EF4-FFF2-40B4-BE49-F238E27FC236}">
                  <a16:creationId xmlns:a16="http://schemas.microsoft.com/office/drawing/2014/main" id="{7313F648-5927-E7CE-5F69-728961AF8D6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69458" y="4250600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2" name="Oval 12">
              <a:extLst>
                <a:ext uri="{FF2B5EF4-FFF2-40B4-BE49-F238E27FC236}">
                  <a16:creationId xmlns:a16="http://schemas.microsoft.com/office/drawing/2014/main" id="{BFF578CF-B401-E8C6-4D21-1EC11F2A44C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239777" y="3306093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3" name="Oval 13">
              <a:extLst>
                <a:ext uri="{FF2B5EF4-FFF2-40B4-BE49-F238E27FC236}">
                  <a16:creationId xmlns:a16="http://schemas.microsoft.com/office/drawing/2014/main" id="{B32444FB-F13A-769C-CC04-8CB72018A2F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11930" y="3191812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7" name="Oval 14">
              <a:extLst>
                <a:ext uri="{FF2B5EF4-FFF2-40B4-BE49-F238E27FC236}">
                  <a16:creationId xmlns:a16="http://schemas.microsoft.com/office/drawing/2014/main" id="{8D314BC5-A61E-647C-215E-390FE818CE5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30678" y="3725791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9" name="Oval 15">
              <a:extLst>
                <a:ext uri="{FF2B5EF4-FFF2-40B4-BE49-F238E27FC236}">
                  <a16:creationId xmlns:a16="http://schemas.microsoft.com/office/drawing/2014/main" id="{1871D67E-0528-ACD6-9DC0-0B612941D33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372359" y="3613804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0" name="Oval 16">
              <a:extLst>
                <a:ext uri="{FF2B5EF4-FFF2-40B4-BE49-F238E27FC236}">
                  <a16:creationId xmlns:a16="http://schemas.microsoft.com/office/drawing/2014/main" id="{5B8205E7-792A-A28C-F5B6-B8172F634DE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118461" y="3656872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1" name="Oval 17">
              <a:extLst>
                <a:ext uri="{FF2B5EF4-FFF2-40B4-BE49-F238E27FC236}">
                  <a16:creationId xmlns:a16="http://schemas.microsoft.com/office/drawing/2014/main" id="{5BACD570-B49F-25CD-4D06-D620CEDE155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726619" y="4220469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" name="Oval 18">
              <a:extLst>
                <a:ext uri="{FF2B5EF4-FFF2-40B4-BE49-F238E27FC236}">
                  <a16:creationId xmlns:a16="http://schemas.microsoft.com/office/drawing/2014/main" id="{BF05F5A5-547A-B571-19D1-607B2EA01EE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51290" y="3744171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" name="Oval 19">
              <a:extLst>
                <a:ext uri="{FF2B5EF4-FFF2-40B4-BE49-F238E27FC236}">
                  <a16:creationId xmlns:a16="http://schemas.microsoft.com/office/drawing/2014/main" id="{CBFBF006-6392-9D49-3CCB-2D0685EE1E6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366000" y="3989267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" name="Oval 22">
              <a:extLst>
                <a:ext uri="{FF2B5EF4-FFF2-40B4-BE49-F238E27FC236}">
                  <a16:creationId xmlns:a16="http://schemas.microsoft.com/office/drawing/2014/main" id="{A9914916-1A07-851B-EBFB-623E80A180E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70199" y="3922498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" name="Rectangle 58">
              <a:extLst>
                <a:ext uri="{FF2B5EF4-FFF2-40B4-BE49-F238E27FC236}">
                  <a16:creationId xmlns:a16="http://schemas.microsoft.com/office/drawing/2014/main" id="{1B1DC062-18C0-2A55-D164-8E0BF5015BB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35659" y="2557811"/>
              <a:ext cx="2201703" cy="295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fr-FR" sz="1000" b="1" u="sng" noProof="0" dirty="0">
                  <a:solidFill>
                    <a:schemeClr val="tx1">
                      <a:lumMod val="50000"/>
                    </a:schemeClr>
                  </a:solidFill>
                  <a:cs typeface="Arial" pitchFamily="34" charset="0"/>
                </a:rPr>
                <a:t>Vaccins candidats</a:t>
              </a:r>
            </a:p>
          </p:txBody>
        </p:sp>
        <p:sp>
          <p:nvSpPr>
            <p:cNvPr id="106" name="Rectangle 60">
              <a:extLst>
                <a:ext uri="{FF2B5EF4-FFF2-40B4-BE49-F238E27FC236}">
                  <a16:creationId xmlns:a16="http://schemas.microsoft.com/office/drawing/2014/main" id="{BCB9CFA2-C0BB-8683-F88D-C3173DA88A1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362114" y="2563086"/>
              <a:ext cx="1974946" cy="295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fr-FR" sz="1000" b="1" u="sng" noProof="0" dirty="0">
                  <a:solidFill>
                    <a:schemeClr val="tx1">
                      <a:lumMod val="50000"/>
                    </a:schemeClr>
                  </a:solidFill>
                  <a:cs typeface="Arial" pitchFamily="34" charset="0"/>
                </a:rPr>
                <a:t>Vaccins priorisés</a:t>
              </a:r>
            </a:p>
          </p:txBody>
        </p:sp>
        <p:grpSp>
          <p:nvGrpSpPr>
            <p:cNvPr id="108" name="Group 13">
              <a:extLst>
                <a:ext uri="{FF2B5EF4-FFF2-40B4-BE49-F238E27FC236}">
                  <a16:creationId xmlns:a16="http://schemas.microsoft.com/office/drawing/2014/main" id="{5F2263F8-3846-D70F-962E-59E957E91021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2864646" y="2823560"/>
              <a:ext cx="263831" cy="1848842"/>
              <a:chOff x="3421" y="1257"/>
              <a:chExt cx="624" cy="1152"/>
            </a:xfrm>
          </p:grpSpPr>
          <p:sp>
            <p:nvSpPr>
              <p:cNvPr id="109" name="Rectangle 14" descr="90%">
                <a:extLst>
                  <a:ext uri="{FF2B5EF4-FFF2-40B4-BE49-F238E27FC236}">
                    <a16:creationId xmlns:a16="http://schemas.microsoft.com/office/drawing/2014/main" id="{70C90D0A-666E-0FC9-4F6F-2A98BA3842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1" y="1401"/>
                <a:ext cx="104" cy="1008"/>
              </a:xfrm>
              <a:prstGeom prst="rect">
                <a:avLst/>
              </a:prstGeom>
              <a:pattFill prst="pct90">
                <a:fgClr>
                  <a:schemeClr val="bg1"/>
                </a:fgClr>
                <a:bgClr>
                  <a:schemeClr val="bg1"/>
                </a:bgClr>
              </a:pattFill>
              <a:ln w="12700">
                <a:solidFill>
                  <a:srgbClr val="0F5D6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0" name="Freeform 15" descr="90%">
                <a:extLst>
                  <a:ext uri="{FF2B5EF4-FFF2-40B4-BE49-F238E27FC236}">
                    <a16:creationId xmlns:a16="http://schemas.microsoft.com/office/drawing/2014/main" id="{E862F05E-FD62-61A7-94AF-2EBD441B37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1" y="1257"/>
                <a:ext cx="624" cy="144"/>
              </a:xfrm>
              <a:custGeom>
                <a:avLst/>
                <a:gdLst>
                  <a:gd name="T0" fmla="*/ 96 w 576"/>
                  <a:gd name="T1" fmla="*/ 144 h 144"/>
                  <a:gd name="T2" fmla="*/ 576 w 576"/>
                  <a:gd name="T3" fmla="*/ 0 h 144"/>
                  <a:gd name="T4" fmla="*/ 488 w 576"/>
                  <a:gd name="T5" fmla="*/ 0 h 144"/>
                  <a:gd name="T6" fmla="*/ 0 w 576"/>
                  <a:gd name="T7" fmla="*/ 144 h 144"/>
                  <a:gd name="T8" fmla="*/ 96 w 576"/>
                  <a:gd name="T9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6" h="144">
                    <a:moveTo>
                      <a:pt x="96" y="144"/>
                    </a:moveTo>
                    <a:lnTo>
                      <a:pt x="576" y="0"/>
                    </a:lnTo>
                    <a:lnTo>
                      <a:pt x="488" y="0"/>
                    </a:lnTo>
                    <a:lnTo>
                      <a:pt x="0" y="144"/>
                    </a:lnTo>
                    <a:lnTo>
                      <a:pt x="96" y="144"/>
                    </a:lnTo>
                    <a:close/>
                  </a:path>
                </a:pathLst>
              </a:custGeom>
              <a:pattFill prst="pct90">
                <a:fgClr>
                  <a:schemeClr val="bg1"/>
                </a:fgClr>
                <a:bgClr>
                  <a:schemeClr val="bg1"/>
                </a:bgClr>
              </a:pattFill>
              <a:ln w="12700" cap="flat" cmpd="sng">
                <a:solidFill>
                  <a:srgbClr val="0F5D6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1" name="Freeform 16">
                <a:extLst>
                  <a:ext uri="{FF2B5EF4-FFF2-40B4-BE49-F238E27FC236}">
                    <a16:creationId xmlns:a16="http://schemas.microsoft.com/office/drawing/2014/main" id="{A928252E-3F7A-7065-08C3-9C003B60D6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5" y="1257"/>
                <a:ext cx="520" cy="1152"/>
              </a:xfrm>
              <a:custGeom>
                <a:avLst/>
                <a:gdLst>
                  <a:gd name="T0" fmla="*/ 0 w 480"/>
                  <a:gd name="T1" fmla="*/ 1152 h 1152"/>
                  <a:gd name="T2" fmla="*/ 0 w 480"/>
                  <a:gd name="T3" fmla="*/ 144 h 1152"/>
                  <a:gd name="T4" fmla="*/ 480 w 480"/>
                  <a:gd name="T5" fmla="*/ 0 h 1152"/>
                  <a:gd name="T6" fmla="*/ 480 w 480"/>
                  <a:gd name="T7" fmla="*/ 960 h 1152"/>
                  <a:gd name="T8" fmla="*/ 0 w 480"/>
                  <a:gd name="T9" fmla="*/ 1152 h 1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0" h="1152">
                    <a:moveTo>
                      <a:pt x="0" y="1152"/>
                    </a:moveTo>
                    <a:lnTo>
                      <a:pt x="0" y="144"/>
                    </a:lnTo>
                    <a:lnTo>
                      <a:pt x="480" y="0"/>
                    </a:lnTo>
                    <a:lnTo>
                      <a:pt x="480" y="960"/>
                    </a:lnTo>
                    <a:lnTo>
                      <a:pt x="0" y="1152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>
                <a:solidFill>
                  <a:srgbClr val="0F5D6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2" name="Freeform 17" descr="Outlined diamond">
                <a:extLst>
                  <a:ext uri="{FF2B5EF4-FFF2-40B4-BE49-F238E27FC236}">
                    <a16:creationId xmlns:a16="http://schemas.microsoft.com/office/drawing/2014/main" id="{0F818A66-A5A2-2003-DCBB-7FC35C3AB8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7" y="1333"/>
                <a:ext cx="425" cy="968"/>
              </a:xfrm>
              <a:custGeom>
                <a:avLst/>
                <a:gdLst>
                  <a:gd name="T0" fmla="*/ 0 w 392"/>
                  <a:gd name="T1" fmla="*/ 968 h 968"/>
                  <a:gd name="T2" fmla="*/ 0 w 392"/>
                  <a:gd name="T3" fmla="*/ 128 h 968"/>
                  <a:gd name="T4" fmla="*/ 392 w 392"/>
                  <a:gd name="T5" fmla="*/ 0 h 968"/>
                  <a:gd name="T6" fmla="*/ 392 w 392"/>
                  <a:gd name="T7" fmla="*/ 820 h 968"/>
                  <a:gd name="T8" fmla="*/ 0 w 392"/>
                  <a:gd name="T9" fmla="*/ 968 h 9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968">
                    <a:moveTo>
                      <a:pt x="0" y="968"/>
                    </a:moveTo>
                    <a:lnTo>
                      <a:pt x="0" y="128"/>
                    </a:lnTo>
                    <a:lnTo>
                      <a:pt x="392" y="0"/>
                    </a:lnTo>
                    <a:lnTo>
                      <a:pt x="392" y="820"/>
                    </a:lnTo>
                    <a:lnTo>
                      <a:pt x="0" y="968"/>
                    </a:lnTo>
                    <a:close/>
                  </a:path>
                </a:pathLst>
              </a:custGeom>
              <a:pattFill prst="openDmnd">
                <a:fgClr>
                  <a:schemeClr val="folHlink"/>
                </a:fgClr>
                <a:bgClr>
                  <a:srgbClr val="FFFFFF"/>
                </a:bgClr>
              </a:pattFill>
              <a:ln w="12700" cap="flat" cmpd="sng">
                <a:solidFill>
                  <a:srgbClr val="0F5D6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3" name="Line 18">
                <a:extLst>
                  <a:ext uri="{FF2B5EF4-FFF2-40B4-BE49-F238E27FC236}">
                    <a16:creationId xmlns:a16="http://schemas.microsoft.com/office/drawing/2014/main" id="{E6E322AC-FD8D-0A77-2E0B-3A8FBBCCC2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93" y="1344"/>
                <a:ext cx="0" cy="805"/>
              </a:xfrm>
              <a:prstGeom prst="line">
                <a:avLst/>
              </a:prstGeom>
              <a:noFill/>
              <a:ln w="12700">
                <a:solidFill>
                  <a:srgbClr val="0F5D6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4" name="Line 19">
                <a:extLst>
                  <a:ext uri="{FF2B5EF4-FFF2-40B4-BE49-F238E27FC236}">
                    <a16:creationId xmlns:a16="http://schemas.microsoft.com/office/drawing/2014/main" id="{3599ACEA-500B-5BD5-5DE6-B0D870AC82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77" y="2149"/>
                <a:ext cx="416" cy="147"/>
              </a:xfrm>
              <a:prstGeom prst="line">
                <a:avLst/>
              </a:prstGeom>
              <a:noFill/>
              <a:ln w="19050">
                <a:solidFill>
                  <a:srgbClr val="0F5D6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5" name="Oval 11">
              <a:extLst>
                <a:ext uri="{FF2B5EF4-FFF2-40B4-BE49-F238E27FC236}">
                  <a16:creationId xmlns:a16="http://schemas.microsoft.com/office/drawing/2014/main" id="{1300816A-4501-5895-9EA7-704423352C3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726619" y="3195012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6" name="Oval 12">
              <a:extLst>
                <a:ext uri="{FF2B5EF4-FFF2-40B4-BE49-F238E27FC236}">
                  <a16:creationId xmlns:a16="http://schemas.microsoft.com/office/drawing/2014/main" id="{592C0D23-A8CD-FC7E-CD53-CE28303A3EA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11335" y="3515944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7" name="Oval 13">
              <a:extLst>
                <a:ext uri="{FF2B5EF4-FFF2-40B4-BE49-F238E27FC236}">
                  <a16:creationId xmlns:a16="http://schemas.microsoft.com/office/drawing/2014/main" id="{B3D3D2D0-4CCB-0FA0-EDF2-939225618D1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64330" y="3344212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8" name="Oval 14">
              <a:extLst>
                <a:ext uri="{FF2B5EF4-FFF2-40B4-BE49-F238E27FC236}">
                  <a16:creationId xmlns:a16="http://schemas.microsoft.com/office/drawing/2014/main" id="{91D01080-A71E-95D1-3F1D-C8A5787B6C9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420079" y="3563251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9" name="Oval 15">
              <a:extLst>
                <a:ext uri="{FF2B5EF4-FFF2-40B4-BE49-F238E27FC236}">
                  <a16:creationId xmlns:a16="http://schemas.microsoft.com/office/drawing/2014/main" id="{1B710587-DE6E-13AA-188C-EF218339546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790557" y="3648962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0" name="Oval 16">
              <a:extLst>
                <a:ext uri="{FF2B5EF4-FFF2-40B4-BE49-F238E27FC236}">
                  <a16:creationId xmlns:a16="http://schemas.microsoft.com/office/drawing/2014/main" id="{8030DF2A-8122-3B2E-88EB-969E190C9BF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270861" y="3779776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1" name="Oval 17">
              <a:extLst>
                <a:ext uri="{FF2B5EF4-FFF2-40B4-BE49-F238E27FC236}">
                  <a16:creationId xmlns:a16="http://schemas.microsoft.com/office/drawing/2014/main" id="{8A7E9B89-7CAC-A7D0-6C2F-89F4C650344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906942" y="3946437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2" name="Oval 18">
              <a:extLst>
                <a:ext uri="{FF2B5EF4-FFF2-40B4-BE49-F238E27FC236}">
                  <a16:creationId xmlns:a16="http://schemas.microsoft.com/office/drawing/2014/main" id="{4480EDFF-C853-4907-F96F-5FFD6B182D8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55682" y="3384267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3" name="Oval 15">
              <a:extLst>
                <a:ext uri="{FF2B5EF4-FFF2-40B4-BE49-F238E27FC236}">
                  <a16:creationId xmlns:a16="http://schemas.microsoft.com/office/drawing/2014/main" id="{949F4379-2194-DBF7-53DE-92D3FA8CFAE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381733" y="4041051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4" name="Oval 19">
              <a:extLst>
                <a:ext uri="{FF2B5EF4-FFF2-40B4-BE49-F238E27FC236}">
                  <a16:creationId xmlns:a16="http://schemas.microsoft.com/office/drawing/2014/main" id="{7EA7822D-2F4B-28B3-A541-3AA7706C3A8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357802" y="3442990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5" name="Oval 19">
              <a:extLst>
                <a:ext uri="{FF2B5EF4-FFF2-40B4-BE49-F238E27FC236}">
                  <a16:creationId xmlns:a16="http://schemas.microsoft.com/office/drawing/2014/main" id="{C8432A68-7061-79D9-67C0-A4C9B4DFFF0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56100" y="3954314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6" name="Oval 12">
              <a:extLst>
                <a:ext uri="{FF2B5EF4-FFF2-40B4-BE49-F238E27FC236}">
                  <a16:creationId xmlns:a16="http://schemas.microsoft.com/office/drawing/2014/main" id="{41361A87-195F-A7F5-D015-D051827F7B9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191934" y="4141667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7" name="Oval 12">
              <a:extLst>
                <a:ext uri="{FF2B5EF4-FFF2-40B4-BE49-F238E27FC236}">
                  <a16:creationId xmlns:a16="http://schemas.microsoft.com/office/drawing/2014/main" id="{8EAA1343-FFE8-4A63-787B-66930FE3FC2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624535" y="3552604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8" name="Rectangle 58">
              <a:extLst>
                <a:ext uri="{FF2B5EF4-FFF2-40B4-BE49-F238E27FC236}">
                  <a16:creationId xmlns:a16="http://schemas.microsoft.com/office/drawing/2014/main" id="{F2158B20-E6BD-163D-A3FD-8CDDFEB7FC3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35292" y="2541313"/>
              <a:ext cx="2201703" cy="295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fr-FR" sz="1000" b="1" u="sng" noProof="0" dirty="0">
                  <a:solidFill>
                    <a:schemeClr val="tx1">
                      <a:lumMod val="50000"/>
                    </a:schemeClr>
                  </a:solidFill>
                  <a:cs typeface="Arial" pitchFamily="34" charset="0"/>
                </a:rPr>
                <a:t>Vaccins sélectionnés</a:t>
              </a:r>
            </a:p>
          </p:txBody>
        </p:sp>
        <p:grpSp>
          <p:nvGrpSpPr>
            <p:cNvPr id="129" name="Group 13">
              <a:extLst>
                <a:ext uri="{FF2B5EF4-FFF2-40B4-BE49-F238E27FC236}">
                  <a16:creationId xmlns:a16="http://schemas.microsoft.com/office/drawing/2014/main" id="{F399AC74-13C4-57A9-8138-6EA9CB97C66E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6126264" y="3006632"/>
              <a:ext cx="350456" cy="1550217"/>
              <a:chOff x="3421" y="1257"/>
              <a:chExt cx="624" cy="1152"/>
            </a:xfrm>
          </p:grpSpPr>
          <p:sp>
            <p:nvSpPr>
              <p:cNvPr id="130" name="Rectangle 14" descr="90%">
                <a:extLst>
                  <a:ext uri="{FF2B5EF4-FFF2-40B4-BE49-F238E27FC236}">
                    <a16:creationId xmlns:a16="http://schemas.microsoft.com/office/drawing/2014/main" id="{0C5FE4B6-6E2F-15E5-4F3A-C1B7DCA55B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1" y="1401"/>
                <a:ext cx="104" cy="1008"/>
              </a:xfrm>
              <a:prstGeom prst="rect">
                <a:avLst/>
              </a:prstGeom>
              <a:pattFill prst="pct90">
                <a:fgClr>
                  <a:schemeClr val="bg1"/>
                </a:fgClr>
                <a:bgClr>
                  <a:schemeClr val="bg1"/>
                </a:bgClr>
              </a:pattFill>
              <a:ln w="12700">
                <a:solidFill>
                  <a:srgbClr val="0F5D6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1" name="Freeform 15" descr="90%">
                <a:extLst>
                  <a:ext uri="{FF2B5EF4-FFF2-40B4-BE49-F238E27FC236}">
                    <a16:creationId xmlns:a16="http://schemas.microsoft.com/office/drawing/2014/main" id="{DF3BF174-1069-FBA0-B2DB-1D14EC33BF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1" y="1257"/>
                <a:ext cx="624" cy="144"/>
              </a:xfrm>
              <a:custGeom>
                <a:avLst/>
                <a:gdLst>
                  <a:gd name="T0" fmla="*/ 96 w 576"/>
                  <a:gd name="T1" fmla="*/ 144 h 144"/>
                  <a:gd name="T2" fmla="*/ 576 w 576"/>
                  <a:gd name="T3" fmla="*/ 0 h 144"/>
                  <a:gd name="T4" fmla="*/ 488 w 576"/>
                  <a:gd name="T5" fmla="*/ 0 h 144"/>
                  <a:gd name="T6" fmla="*/ 0 w 576"/>
                  <a:gd name="T7" fmla="*/ 144 h 144"/>
                  <a:gd name="T8" fmla="*/ 96 w 576"/>
                  <a:gd name="T9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6" h="144">
                    <a:moveTo>
                      <a:pt x="96" y="144"/>
                    </a:moveTo>
                    <a:lnTo>
                      <a:pt x="576" y="0"/>
                    </a:lnTo>
                    <a:lnTo>
                      <a:pt x="488" y="0"/>
                    </a:lnTo>
                    <a:lnTo>
                      <a:pt x="0" y="144"/>
                    </a:lnTo>
                    <a:lnTo>
                      <a:pt x="96" y="144"/>
                    </a:lnTo>
                    <a:close/>
                  </a:path>
                </a:pathLst>
              </a:custGeom>
              <a:pattFill prst="pct90">
                <a:fgClr>
                  <a:schemeClr val="bg1"/>
                </a:fgClr>
                <a:bgClr>
                  <a:schemeClr val="bg1"/>
                </a:bgClr>
              </a:pattFill>
              <a:ln w="12700" cap="flat" cmpd="sng">
                <a:solidFill>
                  <a:srgbClr val="0F5D6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2" name="Freeform 16">
                <a:extLst>
                  <a:ext uri="{FF2B5EF4-FFF2-40B4-BE49-F238E27FC236}">
                    <a16:creationId xmlns:a16="http://schemas.microsoft.com/office/drawing/2014/main" id="{E1115483-4DC8-9B43-1A5D-102EC811F4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5" y="1257"/>
                <a:ext cx="520" cy="1152"/>
              </a:xfrm>
              <a:custGeom>
                <a:avLst/>
                <a:gdLst>
                  <a:gd name="T0" fmla="*/ 0 w 480"/>
                  <a:gd name="T1" fmla="*/ 1152 h 1152"/>
                  <a:gd name="T2" fmla="*/ 0 w 480"/>
                  <a:gd name="T3" fmla="*/ 144 h 1152"/>
                  <a:gd name="T4" fmla="*/ 480 w 480"/>
                  <a:gd name="T5" fmla="*/ 0 h 1152"/>
                  <a:gd name="T6" fmla="*/ 480 w 480"/>
                  <a:gd name="T7" fmla="*/ 960 h 1152"/>
                  <a:gd name="T8" fmla="*/ 0 w 480"/>
                  <a:gd name="T9" fmla="*/ 1152 h 1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0" h="1152">
                    <a:moveTo>
                      <a:pt x="0" y="1152"/>
                    </a:moveTo>
                    <a:lnTo>
                      <a:pt x="0" y="144"/>
                    </a:lnTo>
                    <a:lnTo>
                      <a:pt x="480" y="0"/>
                    </a:lnTo>
                    <a:lnTo>
                      <a:pt x="480" y="960"/>
                    </a:lnTo>
                    <a:lnTo>
                      <a:pt x="0" y="1152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>
                <a:solidFill>
                  <a:srgbClr val="0F5D6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3" name="Freeform 17" descr="Outlined diamond">
                <a:extLst>
                  <a:ext uri="{FF2B5EF4-FFF2-40B4-BE49-F238E27FC236}">
                    <a16:creationId xmlns:a16="http://schemas.microsoft.com/office/drawing/2014/main" id="{2C17C21F-B425-6D22-0224-9493542A20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7" y="1333"/>
                <a:ext cx="425" cy="968"/>
              </a:xfrm>
              <a:custGeom>
                <a:avLst/>
                <a:gdLst>
                  <a:gd name="T0" fmla="*/ 0 w 392"/>
                  <a:gd name="T1" fmla="*/ 968 h 968"/>
                  <a:gd name="T2" fmla="*/ 0 w 392"/>
                  <a:gd name="T3" fmla="*/ 128 h 968"/>
                  <a:gd name="T4" fmla="*/ 392 w 392"/>
                  <a:gd name="T5" fmla="*/ 0 h 968"/>
                  <a:gd name="T6" fmla="*/ 392 w 392"/>
                  <a:gd name="T7" fmla="*/ 820 h 968"/>
                  <a:gd name="T8" fmla="*/ 0 w 392"/>
                  <a:gd name="T9" fmla="*/ 968 h 9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968">
                    <a:moveTo>
                      <a:pt x="0" y="968"/>
                    </a:moveTo>
                    <a:lnTo>
                      <a:pt x="0" y="128"/>
                    </a:lnTo>
                    <a:lnTo>
                      <a:pt x="392" y="0"/>
                    </a:lnTo>
                    <a:lnTo>
                      <a:pt x="392" y="820"/>
                    </a:lnTo>
                    <a:lnTo>
                      <a:pt x="0" y="968"/>
                    </a:lnTo>
                    <a:close/>
                  </a:path>
                </a:pathLst>
              </a:custGeom>
              <a:pattFill prst="openDmnd">
                <a:fgClr>
                  <a:schemeClr val="folHlink"/>
                </a:fgClr>
                <a:bgClr>
                  <a:srgbClr val="FFFFFF"/>
                </a:bgClr>
              </a:pattFill>
              <a:ln w="12700" cap="flat" cmpd="sng">
                <a:solidFill>
                  <a:srgbClr val="0F5D6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4" name="Line 18">
                <a:extLst>
                  <a:ext uri="{FF2B5EF4-FFF2-40B4-BE49-F238E27FC236}">
                    <a16:creationId xmlns:a16="http://schemas.microsoft.com/office/drawing/2014/main" id="{A7BC181A-B845-DBA3-1BA3-D80829FC75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93" y="1344"/>
                <a:ext cx="0" cy="805"/>
              </a:xfrm>
              <a:prstGeom prst="line">
                <a:avLst/>
              </a:prstGeom>
              <a:noFill/>
              <a:ln w="12700">
                <a:solidFill>
                  <a:srgbClr val="0F5D6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5" name="Line 19">
                <a:extLst>
                  <a:ext uri="{FF2B5EF4-FFF2-40B4-BE49-F238E27FC236}">
                    <a16:creationId xmlns:a16="http://schemas.microsoft.com/office/drawing/2014/main" id="{1F488C4C-CC89-8398-CCF2-EC4170EC1D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77" y="2149"/>
                <a:ext cx="416" cy="147"/>
              </a:xfrm>
              <a:prstGeom prst="line">
                <a:avLst/>
              </a:prstGeom>
              <a:noFill/>
              <a:ln w="19050">
                <a:solidFill>
                  <a:srgbClr val="0F5D6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81881DFE-9620-62AE-A2E8-C635DD99E577}"/>
                </a:ext>
              </a:extLst>
            </p:cNvPr>
            <p:cNvSpPr/>
            <p:nvPr/>
          </p:nvSpPr>
          <p:spPr>
            <a:xfrm>
              <a:off x="8806160" y="3488656"/>
              <a:ext cx="889707" cy="7556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r>
                <a:rPr lang="fr-FR" sz="1200" noProof="0" dirty="0">
                  <a:solidFill>
                    <a:schemeClr val="tx1"/>
                  </a:solidFill>
                </a:rPr>
                <a:t>202X </a:t>
              </a:r>
            </a:p>
            <a:p>
              <a:r>
                <a:rPr lang="fr-FR" sz="1200" noProof="0" dirty="0">
                  <a:solidFill>
                    <a:schemeClr val="tx1"/>
                  </a:solidFill>
                </a:rPr>
                <a:t>202Y</a:t>
              </a:r>
            </a:p>
            <a:p>
              <a:r>
                <a:rPr lang="fr-FR" sz="1200" noProof="0" dirty="0"/>
                <a:t>202Z</a:t>
              </a:r>
            </a:p>
            <a:p>
              <a:r>
                <a:rPr lang="fr-FR" sz="1200" noProof="0" dirty="0"/>
                <a:t>202A</a:t>
              </a:r>
              <a:endParaRPr lang="fr-FR" sz="1200" noProof="0" dirty="0">
                <a:solidFill>
                  <a:schemeClr val="tx1"/>
                </a:solidFill>
              </a:endParaRPr>
            </a:p>
          </p:txBody>
        </p:sp>
        <p:sp>
          <p:nvSpPr>
            <p:cNvPr id="137" name="Oval 12">
              <a:extLst>
                <a:ext uri="{FF2B5EF4-FFF2-40B4-BE49-F238E27FC236}">
                  <a16:creationId xmlns:a16="http://schemas.microsoft.com/office/drawing/2014/main" id="{422710D6-9778-AF04-82D8-E3E7E0949CA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500626" y="3719125"/>
              <a:ext cx="108000" cy="108000"/>
            </a:xfrm>
            <a:prstGeom prst="ellipse">
              <a:avLst/>
            </a:prstGeom>
            <a:solidFill>
              <a:srgbClr val="C00000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/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8" name="Oval 12">
              <a:extLst>
                <a:ext uri="{FF2B5EF4-FFF2-40B4-BE49-F238E27FC236}">
                  <a16:creationId xmlns:a16="http://schemas.microsoft.com/office/drawing/2014/main" id="{044F8DC2-B4A8-EF8C-ECD2-0207506D29C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500626" y="3898414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9" name="Oval 12">
              <a:extLst>
                <a:ext uri="{FF2B5EF4-FFF2-40B4-BE49-F238E27FC236}">
                  <a16:creationId xmlns:a16="http://schemas.microsoft.com/office/drawing/2014/main" id="{5967B68C-1D51-3AF3-7612-7793FA33F75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500626" y="3539836"/>
              <a:ext cx="108000" cy="108000"/>
            </a:xfrm>
            <a:prstGeom prst="ellipse">
              <a:avLst/>
            </a:prstGeom>
            <a:solidFill>
              <a:srgbClr val="C00000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/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0" name="Oval 12">
              <a:extLst>
                <a:ext uri="{FF2B5EF4-FFF2-40B4-BE49-F238E27FC236}">
                  <a16:creationId xmlns:a16="http://schemas.microsoft.com/office/drawing/2014/main" id="{60428E65-347B-8D6C-BC4B-E8A94615F0F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500626" y="4079032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4F0657B6-3AD8-7329-2FBA-9E504816C61D}"/>
                </a:ext>
              </a:extLst>
            </p:cNvPr>
            <p:cNvSpPr/>
            <p:nvPr/>
          </p:nvSpPr>
          <p:spPr>
            <a:xfrm>
              <a:off x="9801872" y="3488656"/>
              <a:ext cx="889707" cy="75561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000" tIns="0" rIns="0" bIns="0" anchor="ctr"/>
            <a:lstStyle/>
            <a:p>
              <a:r>
                <a:rPr lang="fr-FR" sz="1200" noProof="0" dirty="0">
                  <a:solidFill>
                    <a:schemeClr val="tx1"/>
                  </a:solidFill>
                </a:rPr>
                <a:t>202X </a:t>
              </a:r>
            </a:p>
            <a:p>
              <a:r>
                <a:rPr lang="fr-FR" sz="1200" noProof="0" dirty="0">
                  <a:solidFill>
                    <a:schemeClr val="tx1"/>
                  </a:solidFill>
                </a:rPr>
                <a:t>202Y</a:t>
              </a:r>
            </a:p>
            <a:p>
              <a:r>
                <a:rPr lang="fr-FR" sz="1200" noProof="0" dirty="0"/>
                <a:t>202Z</a:t>
              </a:r>
            </a:p>
            <a:p>
              <a:r>
                <a:rPr lang="fr-FR" sz="1200" noProof="0" dirty="0"/>
                <a:t>202A</a:t>
              </a:r>
              <a:endParaRPr lang="fr-FR" sz="1200" noProof="0" dirty="0">
                <a:solidFill>
                  <a:schemeClr val="tx1"/>
                </a:solidFill>
              </a:endParaRPr>
            </a:p>
          </p:txBody>
        </p:sp>
        <p:sp>
          <p:nvSpPr>
            <p:cNvPr id="143" name="Oval 12">
              <a:extLst>
                <a:ext uri="{FF2B5EF4-FFF2-40B4-BE49-F238E27FC236}">
                  <a16:creationId xmlns:a16="http://schemas.microsoft.com/office/drawing/2014/main" id="{659A020F-E7F5-B52A-6092-F76FF81DE09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0496338" y="4078895"/>
              <a:ext cx="108000" cy="108000"/>
            </a:xfrm>
            <a:prstGeom prst="ellipse">
              <a:avLst/>
            </a:prstGeom>
            <a:solidFill>
              <a:srgbClr val="C00000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/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4" name="Oval 12">
              <a:extLst>
                <a:ext uri="{FF2B5EF4-FFF2-40B4-BE49-F238E27FC236}">
                  <a16:creationId xmlns:a16="http://schemas.microsoft.com/office/drawing/2014/main" id="{92A3C575-3E3D-9F44-3CAB-02AD868331D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0496338" y="3899208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5" name="Oval 12">
              <a:extLst>
                <a:ext uri="{FF2B5EF4-FFF2-40B4-BE49-F238E27FC236}">
                  <a16:creationId xmlns:a16="http://schemas.microsoft.com/office/drawing/2014/main" id="{8E47358B-CEA0-F516-8E2F-A9271AA60333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0496338" y="3539836"/>
              <a:ext cx="108000" cy="108000"/>
            </a:xfrm>
            <a:prstGeom prst="ellipse">
              <a:avLst/>
            </a:prstGeom>
            <a:solidFill>
              <a:srgbClr val="C00000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/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7" name="Oval 12">
              <a:extLst>
                <a:ext uri="{FF2B5EF4-FFF2-40B4-BE49-F238E27FC236}">
                  <a16:creationId xmlns:a16="http://schemas.microsoft.com/office/drawing/2014/main" id="{97C2A981-C074-043E-5ACC-9AAD8CE3B46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0496338" y="3719522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8" name="Rectangle 60">
              <a:extLst>
                <a:ext uri="{FF2B5EF4-FFF2-40B4-BE49-F238E27FC236}">
                  <a16:creationId xmlns:a16="http://schemas.microsoft.com/office/drawing/2014/main" id="{D4BE75D0-4CC3-69D6-706B-24E401289E7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811074" y="4212384"/>
              <a:ext cx="837569" cy="295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fr-FR" sz="1000" noProof="0" dirty="0">
                  <a:solidFill>
                    <a:schemeClr val="tx1">
                      <a:lumMod val="50000"/>
                    </a:schemeClr>
                  </a:solidFill>
                  <a:cs typeface="Arial" pitchFamily="34" charset="0"/>
                </a:rPr>
                <a:t>Scénario I</a:t>
              </a:r>
            </a:p>
          </p:txBody>
        </p:sp>
        <p:sp>
          <p:nvSpPr>
            <p:cNvPr id="149" name="Rectangle 60">
              <a:extLst>
                <a:ext uri="{FF2B5EF4-FFF2-40B4-BE49-F238E27FC236}">
                  <a16:creationId xmlns:a16="http://schemas.microsoft.com/office/drawing/2014/main" id="{6E5034E8-90E4-6823-A733-20666FA4DC4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9851676" y="4212384"/>
              <a:ext cx="837569" cy="295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fr-FR" sz="1000" noProof="0" dirty="0">
                  <a:solidFill>
                    <a:schemeClr val="tx1">
                      <a:lumMod val="50000"/>
                    </a:schemeClr>
                  </a:solidFill>
                  <a:cs typeface="Arial" pitchFamily="34" charset="0"/>
                </a:rPr>
                <a:t>Scénario II</a:t>
              </a:r>
            </a:p>
          </p:txBody>
        </p:sp>
        <p:sp>
          <p:nvSpPr>
            <p:cNvPr id="150" name="TextBox 149">
              <a:extLst>
                <a:ext uri="{FF2B5EF4-FFF2-40B4-BE49-F238E27FC236}">
                  <a16:creationId xmlns:a16="http://schemas.microsoft.com/office/drawing/2014/main" id="{A091265B-DDF1-E98D-474B-8F77516A64B9}"/>
                </a:ext>
              </a:extLst>
            </p:cNvPr>
            <p:cNvSpPr txBox="1"/>
            <p:nvPr/>
          </p:nvSpPr>
          <p:spPr>
            <a:xfrm rot="5400000">
              <a:off x="1102630" y="5350746"/>
              <a:ext cx="338554" cy="983551"/>
            </a:xfrm>
            <a:prstGeom prst="rect">
              <a:avLst/>
            </a:prstGeom>
            <a:noFill/>
          </p:spPr>
          <p:txBody>
            <a:bodyPr vert="vert270" wrap="square" lIns="0" tIns="0" rIns="0" bIns="0" rtlCol="0">
              <a:spAutoFit/>
            </a:bodyPr>
            <a:lstStyle/>
            <a:p>
              <a:pPr algn="ctr"/>
              <a:r>
                <a:rPr lang="fr-FR" sz="1100" b="1" kern="0" noProof="0" dirty="0"/>
                <a:t>Questions principales</a:t>
              </a:r>
            </a:p>
          </p:txBody>
        </p: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id="{B5F08EA4-C6C5-71BF-FD37-581001693C1B}"/>
                </a:ext>
              </a:extLst>
            </p:cNvPr>
            <p:cNvGrpSpPr/>
            <p:nvPr/>
          </p:nvGrpSpPr>
          <p:grpSpPr>
            <a:xfrm>
              <a:off x="3551429" y="3214247"/>
              <a:ext cx="2160882" cy="1181899"/>
              <a:chOff x="5601573" y="5057312"/>
              <a:chExt cx="2160882" cy="1181899"/>
            </a:xfrm>
          </p:grpSpPr>
          <p:sp>
            <p:nvSpPr>
              <p:cNvPr id="152" name="Oval 24">
                <a:extLst>
                  <a:ext uri="{FF2B5EF4-FFF2-40B4-BE49-F238E27FC236}">
                    <a16:creationId xmlns:a16="http://schemas.microsoft.com/office/drawing/2014/main" id="{DEF628A9-F8DA-B8C8-8CA5-06144D75F0A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5616637" y="5057312"/>
                <a:ext cx="2145818" cy="118189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F5D6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89985" tIns="46792" rIns="89985" bIns="46792" anchor="ctr"/>
              <a:lstStyle/>
              <a:p>
                <a:pPr algn="ctr">
                  <a:lnSpc>
                    <a:spcPct val="100000"/>
                  </a:lnSpc>
                  <a:buFont typeface="Times" pitchFamily="18" charset="0"/>
                  <a:buNone/>
                </a:pPr>
                <a:endParaRPr lang="fr-FR" sz="1000" noProof="0" dirty="0"/>
              </a:p>
            </p:txBody>
          </p:sp>
          <p:sp>
            <p:nvSpPr>
              <p:cNvPr id="153" name="Rectangle 58">
                <a:extLst>
                  <a:ext uri="{FF2B5EF4-FFF2-40B4-BE49-F238E27FC236}">
                    <a16:creationId xmlns:a16="http://schemas.microsoft.com/office/drawing/2014/main" id="{B5715496-1210-1B9C-7227-C9177416864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6200000">
                <a:off x="5261431" y="5472785"/>
                <a:ext cx="916118" cy="1775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>
                  <a:lnSpc>
                    <a:spcPct val="100000"/>
                  </a:lnSpc>
                  <a:buFont typeface="Wingdings" pitchFamily="2" charset="2"/>
                  <a:buNone/>
                </a:pPr>
                <a:r>
                  <a:rPr lang="fr-FR" sz="1000" b="1" noProof="0" dirty="0">
                    <a:solidFill>
                      <a:schemeClr val="tx1">
                        <a:lumMod val="50000"/>
                      </a:schemeClr>
                    </a:solidFill>
                    <a:cs typeface="Arial" pitchFamily="34" charset="0"/>
                  </a:rPr>
                  <a:t>Importance</a:t>
                </a:r>
              </a:p>
            </p:txBody>
          </p:sp>
          <p:cxnSp>
            <p:nvCxnSpPr>
              <p:cNvPr id="154" name="Straight Arrow Connector 153">
                <a:extLst>
                  <a:ext uri="{FF2B5EF4-FFF2-40B4-BE49-F238E27FC236}">
                    <a16:creationId xmlns:a16="http://schemas.microsoft.com/office/drawing/2014/main" id="{7EF96E08-9B91-CC50-AB76-CE0C8519623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16637" y="5057312"/>
                <a:ext cx="9034" cy="1170369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5" name="Oval 15">
                <a:extLst>
                  <a:ext uri="{FF2B5EF4-FFF2-40B4-BE49-F238E27FC236}">
                    <a16:creationId xmlns:a16="http://schemas.microsoft.com/office/drawing/2014/main" id="{815DFFF3-1ED2-D529-D9D3-13F3D50B729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267023" y="5267373"/>
                <a:ext cx="108000" cy="108000"/>
              </a:xfrm>
              <a:prstGeom prst="ellipse">
                <a:avLst/>
              </a:prstGeom>
              <a:solidFill>
                <a:srgbClr val="0F5D61"/>
              </a:solidFill>
              <a:ln w="9525" algn="ctr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algn="ctr" eaLnBrk="0" hangingPunct="0"/>
                <a:endParaRPr lang="fr-FR" sz="800" b="1" noProof="0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56" name="Oval 16">
                <a:extLst>
                  <a:ext uri="{FF2B5EF4-FFF2-40B4-BE49-F238E27FC236}">
                    <a16:creationId xmlns:a16="http://schemas.microsoft.com/office/drawing/2014/main" id="{23F4B1AE-8BBC-BB6E-014D-6068BB01551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5950096" y="5839968"/>
                <a:ext cx="108000" cy="108000"/>
              </a:xfrm>
              <a:prstGeom prst="ellipse">
                <a:avLst/>
              </a:prstGeom>
              <a:solidFill>
                <a:srgbClr val="0F5D61"/>
              </a:solidFill>
              <a:ln w="9525" algn="ctr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algn="ctr" eaLnBrk="0" hangingPunct="0"/>
                <a:endParaRPr lang="fr-FR" sz="800" b="1" noProof="0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57" name="Oval 12">
                <a:extLst>
                  <a:ext uri="{FF2B5EF4-FFF2-40B4-BE49-F238E27FC236}">
                    <a16:creationId xmlns:a16="http://schemas.microsoft.com/office/drawing/2014/main" id="{D002E27E-8A14-470D-47BD-4624097906F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313479" y="5814517"/>
                <a:ext cx="108000" cy="108000"/>
              </a:xfrm>
              <a:prstGeom prst="ellipse">
                <a:avLst/>
              </a:prstGeom>
              <a:solidFill>
                <a:srgbClr val="0F5D61"/>
              </a:solidFill>
              <a:ln w="9525" algn="ctr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algn="ctr" eaLnBrk="0" hangingPunct="0"/>
                <a:endParaRPr lang="fr-FR" sz="800" b="1" noProof="0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58" name="Oval 12">
                <a:extLst>
                  <a:ext uri="{FF2B5EF4-FFF2-40B4-BE49-F238E27FC236}">
                    <a16:creationId xmlns:a16="http://schemas.microsoft.com/office/drawing/2014/main" id="{7ED7E434-B365-1FD9-BA89-534ADCD3412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7046802" y="5596079"/>
                <a:ext cx="108000" cy="108000"/>
              </a:xfrm>
              <a:prstGeom prst="ellipse">
                <a:avLst/>
              </a:prstGeom>
              <a:solidFill>
                <a:srgbClr val="0F5D61"/>
              </a:solidFill>
              <a:ln w="9525" algn="ctr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100000"/>
                  </a:lnSpc>
                </a:pPr>
                <a:endParaRPr lang="fr-FR" sz="800" b="1" noProof="0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59" name="Oval 15">
                <a:extLst>
                  <a:ext uri="{FF2B5EF4-FFF2-40B4-BE49-F238E27FC236}">
                    <a16:creationId xmlns:a16="http://schemas.microsoft.com/office/drawing/2014/main" id="{FFDC1051-CCE9-EB04-EE5B-6D54E6131D0B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7356240" y="5246362"/>
                <a:ext cx="108000" cy="108000"/>
              </a:xfrm>
              <a:prstGeom prst="ellipse">
                <a:avLst/>
              </a:prstGeom>
              <a:solidFill>
                <a:srgbClr val="0F5D61"/>
              </a:solidFill>
              <a:ln w="9525" algn="ctr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algn="ctr" eaLnBrk="0" hangingPunct="0"/>
                <a:endParaRPr lang="fr-FR" sz="800" b="1" noProof="0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0" name="Oval 16">
                <a:extLst>
                  <a:ext uri="{FF2B5EF4-FFF2-40B4-BE49-F238E27FC236}">
                    <a16:creationId xmlns:a16="http://schemas.microsoft.com/office/drawing/2014/main" id="{D72CAD46-E15C-EFF7-88A5-D0337754B38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7005103" y="5277717"/>
                <a:ext cx="108000" cy="108000"/>
              </a:xfrm>
              <a:prstGeom prst="ellipse">
                <a:avLst/>
              </a:prstGeom>
              <a:solidFill>
                <a:srgbClr val="0F5D61"/>
              </a:solidFill>
              <a:ln w="9525" algn="ctr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algn="ctr" eaLnBrk="0" hangingPunct="0"/>
                <a:endParaRPr lang="fr-FR" sz="800" b="1" noProof="0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1" name="Oval 12">
                <a:extLst>
                  <a:ext uri="{FF2B5EF4-FFF2-40B4-BE49-F238E27FC236}">
                    <a16:creationId xmlns:a16="http://schemas.microsoft.com/office/drawing/2014/main" id="{D9CD0688-669E-70D4-1AD4-A04014D3BA0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114537" y="5517503"/>
                <a:ext cx="108000" cy="108000"/>
              </a:xfrm>
              <a:prstGeom prst="ellipse">
                <a:avLst/>
              </a:prstGeom>
              <a:solidFill>
                <a:srgbClr val="0F5D61"/>
              </a:solidFill>
              <a:ln w="9525" algn="ctr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algn="ctr" eaLnBrk="0" hangingPunct="0"/>
                <a:endParaRPr lang="fr-FR" sz="800" b="1" noProof="0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cxnSp>
            <p:nvCxnSpPr>
              <p:cNvPr id="162" name="Straight Arrow Connector 161">
                <a:extLst>
                  <a:ext uri="{FF2B5EF4-FFF2-40B4-BE49-F238E27FC236}">
                    <a16:creationId xmlns:a16="http://schemas.microsoft.com/office/drawing/2014/main" id="{C4203830-DC0D-8F83-712B-CC0AF5BE308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01573" y="6227038"/>
                <a:ext cx="2160882" cy="643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3" name="Rectangle 58">
                <a:extLst>
                  <a:ext uri="{FF2B5EF4-FFF2-40B4-BE49-F238E27FC236}">
                    <a16:creationId xmlns:a16="http://schemas.microsoft.com/office/drawing/2014/main" id="{5AD5A4DF-591A-2304-5820-50434523267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795594" y="6036765"/>
                <a:ext cx="916118" cy="1775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>
                  <a:lnSpc>
                    <a:spcPct val="100000"/>
                  </a:lnSpc>
                  <a:buFont typeface="Wingdings" pitchFamily="2" charset="2"/>
                  <a:buNone/>
                </a:pPr>
                <a:r>
                  <a:rPr lang="fr-FR" sz="1000" b="1" noProof="0" dirty="0">
                    <a:solidFill>
                      <a:schemeClr val="tx1">
                        <a:lumMod val="50000"/>
                      </a:schemeClr>
                    </a:solidFill>
                    <a:cs typeface="Arial" pitchFamily="34" charset="0"/>
                  </a:rPr>
                  <a:t>Faisabilité</a:t>
                </a:r>
              </a:p>
            </p:txBody>
          </p:sp>
          <p:sp>
            <p:nvSpPr>
              <p:cNvPr id="164" name="Oval 12">
                <a:extLst>
                  <a:ext uri="{FF2B5EF4-FFF2-40B4-BE49-F238E27FC236}">
                    <a16:creationId xmlns:a16="http://schemas.microsoft.com/office/drawing/2014/main" id="{C7F458C3-4823-4A18-960F-84C10A16FF66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440764" y="5540751"/>
                <a:ext cx="108000" cy="108000"/>
              </a:xfrm>
              <a:prstGeom prst="ellipse">
                <a:avLst/>
              </a:prstGeom>
              <a:solidFill>
                <a:srgbClr val="0F5D61"/>
              </a:solidFill>
              <a:ln w="9525" algn="ctr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100000"/>
                  </a:lnSpc>
                </a:pPr>
                <a:endParaRPr lang="fr-FR" sz="800" b="1" noProof="0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5" name="Oval 12">
                <a:extLst>
                  <a:ext uri="{FF2B5EF4-FFF2-40B4-BE49-F238E27FC236}">
                    <a16:creationId xmlns:a16="http://schemas.microsoft.com/office/drawing/2014/main" id="{9631E2BA-A683-89FC-64BD-285210AD845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789831" y="5745288"/>
                <a:ext cx="108000" cy="108000"/>
              </a:xfrm>
              <a:prstGeom prst="ellipse">
                <a:avLst/>
              </a:prstGeom>
              <a:solidFill>
                <a:srgbClr val="0F5D61"/>
              </a:solidFill>
              <a:ln w="9525" algn="ctr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100000"/>
                  </a:lnSpc>
                </a:pPr>
                <a:endParaRPr lang="fr-FR" sz="800" b="1" noProof="0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66" name="Oval 12">
                <a:extLst>
                  <a:ext uri="{FF2B5EF4-FFF2-40B4-BE49-F238E27FC236}">
                    <a16:creationId xmlns:a16="http://schemas.microsoft.com/office/drawing/2014/main" id="{7B22E828-1D69-DD18-71BE-D62A9647F74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6640063" y="5496797"/>
                <a:ext cx="108000" cy="108000"/>
              </a:xfrm>
              <a:prstGeom prst="ellipse">
                <a:avLst/>
              </a:prstGeom>
              <a:solidFill>
                <a:srgbClr val="0F5D61"/>
              </a:solidFill>
              <a:ln w="9525" algn="ctr">
                <a:solidFill>
                  <a:schemeClr val="accent2">
                    <a:lumMod val="75000"/>
                  </a:schemeClr>
                </a:solidFill>
                <a:round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algn="ctr" eaLnBrk="0" hangingPunct="0">
                  <a:lnSpc>
                    <a:spcPct val="100000"/>
                  </a:lnSpc>
                </a:pPr>
                <a:endParaRPr lang="fr-FR" sz="800" b="1" noProof="0" dirty="0">
                  <a:solidFill>
                    <a:schemeClr val="bg1"/>
                  </a:solidFill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67" name="Group 166">
              <a:extLst>
                <a:ext uri="{FF2B5EF4-FFF2-40B4-BE49-F238E27FC236}">
                  <a16:creationId xmlns:a16="http://schemas.microsoft.com/office/drawing/2014/main" id="{A3CC7CB0-8532-1B69-827F-143834CC3E41}"/>
                </a:ext>
              </a:extLst>
            </p:cNvPr>
            <p:cNvGrpSpPr/>
            <p:nvPr/>
          </p:nvGrpSpPr>
          <p:grpSpPr>
            <a:xfrm>
              <a:off x="4390251" y="5376984"/>
              <a:ext cx="3691217" cy="913200"/>
              <a:chOff x="3182567" y="1692315"/>
              <a:chExt cx="3244730" cy="913200"/>
            </a:xfrm>
          </p:grpSpPr>
          <p:sp>
            <p:nvSpPr>
              <p:cNvPr id="168" name="Rectangle 167">
                <a:extLst>
                  <a:ext uri="{FF2B5EF4-FFF2-40B4-BE49-F238E27FC236}">
                    <a16:creationId xmlns:a16="http://schemas.microsoft.com/office/drawing/2014/main" id="{2BAE4841-9ADB-056C-05AC-8DA2C44A91B1}"/>
                  </a:ext>
                </a:extLst>
              </p:cNvPr>
              <p:cNvSpPr/>
              <p:nvPr/>
            </p:nvSpPr>
            <p:spPr>
              <a:xfrm>
                <a:off x="3187204" y="1693731"/>
                <a:ext cx="3232637" cy="91178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F5D6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t"/>
              <a:lstStyle/>
              <a:p>
                <a:pPr marR="0" lvl="0" fontAlgn="auto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Tx/>
                  <a:buSzPct val="100000"/>
                  <a:tabLst/>
                  <a:defRPr/>
                </a:pPr>
                <a:r>
                  <a:rPr lang="fr-FR" sz="1200" b="1" kern="0" noProof="0" dirty="0">
                    <a:solidFill>
                      <a:schemeClr val="tx1"/>
                    </a:solidFill>
                  </a:rPr>
                  <a:t>IMPORTANCE &amp; FAISABILITE</a:t>
                </a:r>
              </a:p>
              <a:p>
                <a:pPr marR="0" lvl="0" fontAlgn="auto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Tx/>
                  <a:buSzPct val="100000"/>
                  <a:tabLst/>
                  <a:defRPr/>
                </a:pPr>
                <a:r>
                  <a:rPr lang="fr-FR" sz="1200" kern="0" noProof="0" dirty="0">
                    <a:solidFill>
                      <a:schemeClr val="tx1"/>
                    </a:solidFill>
                  </a:rPr>
                  <a:t>Quels vaccins sont les plus importants à introduire ? Quels vaccins sont les plus simples à introduire ?</a:t>
                </a:r>
              </a:p>
            </p:txBody>
          </p:sp>
          <p:cxnSp>
            <p:nvCxnSpPr>
              <p:cNvPr id="169" name="Straight Connector 168">
                <a:extLst>
                  <a:ext uri="{FF2B5EF4-FFF2-40B4-BE49-F238E27FC236}">
                    <a16:creationId xmlns:a16="http://schemas.microsoft.com/office/drawing/2014/main" id="{1FC02B8C-6D3B-42DB-EA51-7E8EBA29793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182567" y="1692315"/>
                <a:ext cx="3244730" cy="0"/>
              </a:xfrm>
              <a:prstGeom prst="line">
                <a:avLst/>
              </a:prstGeom>
              <a:ln w="38100">
                <a:solidFill>
                  <a:srgbClr val="89AFB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0" name="Group 169">
              <a:extLst>
                <a:ext uri="{FF2B5EF4-FFF2-40B4-BE49-F238E27FC236}">
                  <a16:creationId xmlns:a16="http://schemas.microsoft.com/office/drawing/2014/main" id="{88B32393-B7B9-CD4A-D304-8375355AC833}"/>
                </a:ext>
              </a:extLst>
            </p:cNvPr>
            <p:cNvGrpSpPr/>
            <p:nvPr/>
          </p:nvGrpSpPr>
          <p:grpSpPr>
            <a:xfrm>
              <a:off x="8578681" y="5367496"/>
              <a:ext cx="2740960" cy="911783"/>
              <a:chOff x="6575236" y="1689502"/>
              <a:chExt cx="2545990" cy="911783"/>
            </a:xfrm>
          </p:grpSpPr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351B2640-B987-01C9-E730-B4A97572F4DC}"/>
                  </a:ext>
                </a:extLst>
              </p:cNvPr>
              <p:cNvSpPr/>
              <p:nvPr/>
            </p:nvSpPr>
            <p:spPr>
              <a:xfrm>
                <a:off x="6575236" y="1689502"/>
                <a:ext cx="2545990" cy="91178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F5D6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t"/>
              <a:lstStyle/>
              <a:p>
                <a:pPr>
                  <a:spcBef>
                    <a:spcPts val="600"/>
                  </a:spcBef>
                  <a:buSzPct val="100000"/>
                </a:pPr>
                <a:r>
                  <a:rPr lang="fr-FR" sz="1200" b="1" kern="0" noProof="0" dirty="0">
                    <a:solidFill>
                      <a:schemeClr val="tx1"/>
                    </a:solidFill>
                  </a:rPr>
                  <a:t>CHARGE DE L’INTRODUCTION</a:t>
                </a:r>
              </a:p>
              <a:p>
                <a:pPr>
                  <a:spcBef>
                    <a:spcPts val="600"/>
                  </a:spcBef>
                  <a:buSzPct val="100000"/>
                </a:pPr>
                <a:r>
                  <a:rPr lang="fr-FR" sz="1200" kern="0" noProof="0" dirty="0">
                    <a:solidFill>
                      <a:schemeClr val="tx1"/>
                    </a:solidFill>
                  </a:rPr>
                  <a:t>Quelles contraintes programmatiques et autres incertitudes doivent être considérées ?</a:t>
                </a:r>
                <a:endParaRPr lang="fr-FR" sz="1050" kern="0" noProof="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72" name="Straight Connector 171">
                <a:extLst>
                  <a:ext uri="{FF2B5EF4-FFF2-40B4-BE49-F238E27FC236}">
                    <a16:creationId xmlns:a16="http://schemas.microsoft.com/office/drawing/2014/main" id="{15F15C78-A3A0-065D-0655-F5951540ADA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75236" y="1711961"/>
                <a:ext cx="2545990" cy="0"/>
              </a:xfrm>
              <a:prstGeom prst="line">
                <a:avLst/>
              </a:prstGeom>
              <a:ln w="38100">
                <a:solidFill>
                  <a:srgbClr val="0F5D6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62FC2411-0390-7099-9EFB-951BD206C774}"/>
                </a:ext>
              </a:extLst>
            </p:cNvPr>
            <p:cNvGrpSpPr/>
            <p:nvPr/>
          </p:nvGrpSpPr>
          <p:grpSpPr>
            <a:xfrm>
              <a:off x="1984996" y="5369052"/>
              <a:ext cx="1814394" cy="911783"/>
              <a:chOff x="1017262" y="3292961"/>
              <a:chExt cx="1627632" cy="760003"/>
            </a:xfrm>
          </p:grpSpPr>
          <p:sp>
            <p:nvSpPr>
              <p:cNvPr id="174" name="Rectangle 173">
                <a:extLst>
                  <a:ext uri="{FF2B5EF4-FFF2-40B4-BE49-F238E27FC236}">
                    <a16:creationId xmlns:a16="http://schemas.microsoft.com/office/drawing/2014/main" id="{7DB623C9-4D95-AF57-1041-D0E675EE210E}"/>
                  </a:ext>
                </a:extLst>
              </p:cNvPr>
              <p:cNvSpPr/>
              <p:nvPr/>
            </p:nvSpPr>
            <p:spPr>
              <a:xfrm>
                <a:off x="1024395" y="3292961"/>
                <a:ext cx="1615224" cy="76000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0F5D6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3152" tIns="73152" rIns="73152" bIns="73152" rtlCol="0" anchor="t"/>
              <a:lstStyle/>
              <a:p>
                <a:pPr>
                  <a:spcBef>
                    <a:spcPts val="600"/>
                  </a:spcBef>
                  <a:buSzPct val="100000"/>
                </a:pPr>
                <a:r>
                  <a:rPr lang="fr-FR" sz="1200" b="1" kern="0" noProof="0" dirty="0">
                    <a:solidFill>
                      <a:schemeClr val="tx1"/>
                    </a:solidFill>
                  </a:rPr>
                  <a:t>PRE-SELECTION</a:t>
                </a:r>
              </a:p>
              <a:p>
                <a:pPr>
                  <a:spcBef>
                    <a:spcPts val="600"/>
                  </a:spcBef>
                  <a:buSzPct val="100000"/>
                </a:pPr>
                <a:r>
                  <a:rPr lang="fr-FR" sz="1200" kern="0" noProof="0" dirty="0">
                    <a:solidFill>
                      <a:schemeClr val="tx1"/>
                    </a:solidFill>
                  </a:rPr>
                  <a:t>Quels vaccins doivent être considérés </a:t>
                </a:r>
                <a:r>
                  <a:rPr lang="fr-FR" sz="1200" kern="0" noProof="0">
                    <a:solidFill>
                      <a:schemeClr val="tx1"/>
                    </a:solidFill>
                  </a:rPr>
                  <a:t>pour introduction ?</a:t>
                </a:r>
                <a:endParaRPr lang="fr-FR" sz="1050" kern="0" noProof="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75" name="Straight Connector 174">
                <a:extLst>
                  <a:ext uri="{FF2B5EF4-FFF2-40B4-BE49-F238E27FC236}">
                    <a16:creationId xmlns:a16="http://schemas.microsoft.com/office/drawing/2014/main" id="{2D54EAC7-817F-40C2-B38B-0F77F2D0589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17262" y="3301175"/>
                <a:ext cx="1627632" cy="0"/>
              </a:xfrm>
              <a:prstGeom prst="line">
                <a:avLst/>
              </a:prstGeom>
              <a:ln w="38100">
                <a:solidFill>
                  <a:srgbClr val="E5EEEE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6" name="Group 13">
              <a:extLst>
                <a:ext uri="{FF2B5EF4-FFF2-40B4-BE49-F238E27FC236}">
                  <a16:creationId xmlns:a16="http://schemas.microsoft.com/office/drawing/2014/main" id="{74E8CB42-44AD-0989-934D-B840C847CBEF}"/>
                </a:ext>
              </a:extLst>
            </p:cNvPr>
            <p:cNvGrpSpPr>
              <a:grpSpLocks/>
            </p:cNvGrpSpPr>
            <p:nvPr/>
          </p:nvGrpSpPr>
          <p:grpSpPr bwMode="auto">
            <a:xfrm rot="10800000">
              <a:off x="8203062" y="3237167"/>
              <a:ext cx="350456" cy="1134499"/>
              <a:chOff x="3421" y="1257"/>
              <a:chExt cx="624" cy="1152"/>
            </a:xfrm>
          </p:grpSpPr>
          <p:sp>
            <p:nvSpPr>
              <p:cNvPr id="177" name="Rectangle 14" descr="90%">
                <a:extLst>
                  <a:ext uri="{FF2B5EF4-FFF2-40B4-BE49-F238E27FC236}">
                    <a16:creationId xmlns:a16="http://schemas.microsoft.com/office/drawing/2014/main" id="{CEF53EAA-06F0-E2F0-77EC-8FF2046C0B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1" y="1401"/>
                <a:ext cx="104" cy="1008"/>
              </a:xfrm>
              <a:prstGeom prst="rect">
                <a:avLst/>
              </a:prstGeom>
              <a:pattFill prst="pct90">
                <a:fgClr>
                  <a:schemeClr val="bg1"/>
                </a:fgClr>
                <a:bgClr>
                  <a:schemeClr val="bg1"/>
                </a:bgClr>
              </a:pattFill>
              <a:ln w="12700">
                <a:solidFill>
                  <a:srgbClr val="0F5D6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8" name="Freeform 15" descr="90%">
                <a:extLst>
                  <a:ext uri="{FF2B5EF4-FFF2-40B4-BE49-F238E27FC236}">
                    <a16:creationId xmlns:a16="http://schemas.microsoft.com/office/drawing/2014/main" id="{B40DA4FE-7BF7-C816-7872-4EADF129C0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1" y="1257"/>
                <a:ext cx="624" cy="144"/>
              </a:xfrm>
              <a:custGeom>
                <a:avLst/>
                <a:gdLst>
                  <a:gd name="T0" fmla="*/ 96 w 576"/>
                  <a:gd name="T1" fmla="*/ 144 h 144"/>
                  <a:gd name="T2" fmla="*/ 576 w 576"/>
                  <a:gd name="T3" fmla="*/ 0 h 144"/>
                  <a:gd name="T4" fmla="*/ 488 w 576"/>
                  <a:gd name="T5" fmla="*/ 0 h 144"/>
                  <a:gd name="T6" fmla="*/ 0 w 576"/>
                  <a:gd name="T7" fmla="*/ 144 h 144"/>
                  <a:gd name="T8" fmla="*/ 96 w 576"/>
                  <a:gd name="T9" fmla="*/ 144 h 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6" h="144">
                    <a:moveTo>
                      <a:pt x="96" y="144"/>
                    </a:moveTo>
                    <a:lnTo>
                      <a:pt x="576" y="0"/>
                    </a:lnTo>
                    <a:lnTo>
                      <a:pt x="488" y="0"/>
                    </a:lnTo>
                    <a:lnTo>
                      <a:pt x="0" y="144"/>
                    </a:lnTo>
                    <a:lnTo>
                      <a:pt x="96" y="144"/>
                    </a:lnTo>
                    <a:close/>
                  </a:path>
                </a:pathLst>
              </a:custGeom>
              <a:pattFill prst="pct90">
                <a:fgClr>
                  <a:schemeClr val="bg1"/>
                </a:fgClr>
                <a:bgClr>
                  <a:schemeClr val="bg1"/>
                </a:bgClr>
              </a:pattFill>
              <a:ln w="12700" cap="flat" cmpd="sng">
                <a:solidFill>
                  <a:srgbClr val="0F5D6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9" name="Freeform 16">
                <a:extLst>
                  <a:ext uri="{FF2B5EF4-FFF2-40B4-BE49-F238E27FC236}">
                    <a16:creationId xmlns:a16="http://schemas.microsoft.com/office/drawing/2014/main" id="{B6249B6C-D257-4A1A-F248-4D59A0C862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5" y="1257"/>
                <a:ext cx="520" cy="1152"/>
              </a:xfrm>
              <a:custGeom>
                <a:avLst/>
                <a:gdLst>
                  <a:gd name="T0" fmla="*/ 0 w 480"/>
                  <a:gd name="T1" fmla="*/ 1152 h 1152"/>
                  <a:gd name="T2" fmla="*/ 0 w 480"/>
                  <a:gd name="T3" fmla="*/ 144 h 1152"/>
                  <a:gd name="T4" fmla="*/ 480 w 480"/>
                  <a:gd name="T5" fmla="*/ 0 h 1152"/>
                  <a:gd name="T6" fmla="*/ 480 w 480"/>
                  <a:gd name="T7" fmla="*/ 960 h 1152"/>
                  <a:gd name="T8" fmla="*/ 0 w 480"/>
                  <a:gd name="T9" fmla="*/ 1152 h 1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0" h="1152">
                    <a:moveTo>
                      <a:pt x="0" y="1152"/>
                    </a:moveTo>
                    <a:lnTo>
                      <a:pt x="0" y="144"/>
                    </a:lnTo>
                    <a:lnTo>
                      <a:pt x="480" y="0"/>
                    </a:lnTo>
                    <a:lnTo>
                      <a:pt x="480" y="960"/>
                    </a:lnTo>
                    <a:lnTo>
                      <a:pt x="0" y="1152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 cmpd="sng">
                <a:solidFill>
                  <a:srgbClr val="0F5D6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0" name="Freeform 17" descr="Outlined diamond">
                <a:extLst>
                  <a:ext uri="{FF2B5EF4-FFF2-40B4-BE49-F238E27FC236}">
                    <a16:creationId xmlns:a16="http://schemas.microsoft.com/office/drawing/2014/main" id="{CF45FAAE-830F-5408-9F84-7302F86659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7" y="1333"/>
                <a:ext cx="425" cy="968"/>
              </a:xfrm>
              <a:custGeom>
                <a:avLst/>
                <a:gdLst>
                  <a:gd name="T0" fmla="*/ 0 w 392"/>
                  <a:gd name="T1" fmla="*/ 968 h 968"/>
                  <a:gd name="T2" fmla="*/ 0 w 392"/>
                  <a:gd name="T3" fmla="*/ 128 h 968"/>
                  <a:gd name="T4" fmla="*/ 392 w 392"/>
                  <a:gd name="T5" fmla="*/ 0 h 968"/>
                  <a:gd name="T6" fmla="*/ 392 w 392"/>
                  <a:gd name="T7" fmla="*/ 820 h 968"/>
                  <a:gd name="T8" fmla="*/ 0 w 392"/>
                  <a:gd name="T9" fmla="*/ 968 h 9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2" h="968">
                    <a:moveTo>
                      <a:pt x="0" y="968"/>
                    </a:moveTo>
                    <a:lnTo>
                      <a:pt x="0" y="128"/>
                    </a:lnTo>
                    <a:lnTo>
                      <a:pt x="392" y="0"/>
                    </a:lnTo>
                    <a:lnTo>
                      <a:pt x="392" y="820"/>
                    </a:lnTo>
                    <a:lnTo>
                      <a:pt x="0" y="968"/>
                    </a:lnTo>
                    <a:close/>
                  </a:path>
                </a:pathLst>
              </a:custGeom>
              <a:pattFill prst="openDmnd">
                <a:fgClr>
                  <a:schemeClr val="folHlink"/>
                </a:fgClr>
                <a:bgClr>
                  <a:srgbClr val="FFFFFF"/>
                </a:bgClr>
              </a:pattFill>
              <a:ln w="12700" cap="flat" cmpd="sng">
                <a:solidFill>
                  <a:srgbClr val="0F5D6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8" name="Line 18">
                <a:extLst>
                  <a:ext uri="{FF2B5EF4-FFF2-40B4-BE49-F238E27FC236}">
                    <a16:creationId xmlns:a16="http://schemas.microsoft.com/office/drawing/2014/main" id="{344E1571-0226-7326-6E8C-528398F4C6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93" y="1344"/>
                <a:ext cx="0" cy="805"/>
              </a:xfrm>
              <a:prstGeom prst="line">
                <a:avLst/>
              </a:prstGeom>
              <a:noFill/>
              <a:ln w="12700">
                <a:solidFill>
                  <a:srgbClr val="0F5D6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9" name="Line 19">
                <a:extLst>
                  <a:ext uri="{FF2B5EF4-FFF2-40B4-BE49-F238E27FC236}">
                    <a16:creationId xmlns:a16="http://schemas.microsoft.com/office/drawing/2014/main" id="{DA04A462-AB99-347B-CB34-E8C95A6098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77" y="2149"/>
                <a:ext cx="416" cy="147"/>
              </a:xfrm>
              <a:prstGeom prst="line">
                <a:avLst/>
              </a:prstGeom>
              <a:noFill/>
              <a:ln w="19050">
                <a:solidFill>
                  <a:srgbClr val="0F5D6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noProof="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90" name="Arrow: Pentagon 202">
              <a:extLst>
                <a:ext uri="{FF2B5EF4-FFF2-40B4-BE49-F238E27FC236}">
                  <a16:creationId xmlns:a16="http://schemas.microsoft.com/office/drawing/2014/main" id="{11E0D035-E35E-B51E-8208-7739B8FF5F8C}"/>
                </a:ext>
              </a:extLst>
            </p:cNvPr>
            <p:cNvSpPr/>
            <p:nvPr/>
          </p:nvSpPr>
          <p:spPr>
            <a:xfrm>
              <a:off x="782904" y="1823532"/>
              <a:ext cx="2191849" cy="521821"/>
            </a:xfrm>
            <a:prstGeom prst="homePlate">
              <a:avLst/>
            </a:prstGeom>
            <a:solidFill>
              <a:srgbClr val="E6E6E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4003" rIns="0" bIns="24003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b="1" noProof="0" dirty="0">
                  <a:solidFill>
                    <a:srgbClr val="0B4649"/>
                  </a:solidFill>
                  <a:latin typeface="Calibri" panose="020F0502020204030204"/>
                </a:rPr>
                <a:t>Phase 1: </a:t>
              </a:r>
              <a:r>
                <a:rPr lang="fr-FR" sz="1400" b="1" kern="1200" noProof="0" dirty="0">
                  <a:solidFill>
                    <a:srgbClr val="0B4649"/>
                  </a:solidFill>
                  <a:latin typeface="Calibri" panose="020F0502020204030204"/>
                  <a:ea typeface="+mn-ea"/>
                  <a:cs typeface="+mn-cs"/>
                </a:rPr>
                <a:t>Adaptation du cadre méthodologique</a:t>
              </a:r>
              <a:endParaRPr lang="fr-FR" sz="1400" b="1" noProof="0" dirty="0">
                <a:solidFill>
                  <a:srgbClr val="0B4649"/>
                </a:solidFill>
                <a:latin typeface="Calibri" panose="020F0502020204030204"/>
              </a:endParaRPr>
            </a:p>
          </p:txBody>
        </p:sp>
        <p:sp>
          <p:nvSpPr>
            <p:cNvPr id="191" name="Arrow: Chevron 203">
              <a:extLst>
                <a:ext uri="{FF2B5EF4-FFF2-40B4-BE49-F238E27FC236}">
                  <a16:creationId xmlns:a16="http://schemas.microsoft.com/office/drawing/2014/main" id="{43C8BAC7-73D9-1948-DAC4-F3AE9376E5EC}"/>
                </a:ext>
              </a:extLst>
            </p:cNvPr>
            <p:cNvSpPr/>
            <p:nvPr/>
          </p:nvSpPr>
          <p:spPr>
            <a:xfrm>
              <a:off x="2773075" y="1813447"/>
              <a:ext cx="6813041" cy="521821"/>
            </a:xfrm>
            <a:prstGeom prst="chevron">
              <a:avLst/>
            </a:prstGeom>
            <a:solidFill>
              <a:srgbClr val="E6E6E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320" tIns="24003" rIns="274320" bIns="24003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b="1" noProof="0" dirty="0">
                  <a:solidFill>
                    <a:srgbClr val="0B4649"/>
                  </a:solidFill>
                  <a:latin typeface="Calibri" panose="020F0502020204030204"/>
                </a:rPr>
                <a:t>Phase 2: Evaluation, Priorisation et Séquencement des vaccins</a:t>
              </a:r>
            </a:p>
          </p:txBody>
        </p:sp>
        <p:sp>
          <p:nvSpPr>
            <p:cNvPr id="192" name="Arrow: Chevron 206">
              <a:extLst>
                <a:ext uri="{FF2B5EF4-FFF2-40B4-BE49-F238E27FC236}">
                  <a16:creationId xmlns:a16="http://schemas.microsoft.com/office/drawing/2014/main" id="{4FD24691-5AD8-D30A-457A-0C09B51F05AC}"/>
                </a:ext>
              </a:extLst>
            </p:cNvPr>
            <p:cNvSpPr/>
            <p:nvPr/>
          </p:nvSpPr>
          <p:spPr>
            <a:xfrm>
              <a:off x="9390876" y="1803706"/>
              <a:ext cx="2262749" cy="521821"/>
            </a:xfrm>
            <a:prstGeom prst="chevron">
              <a:avLst/>
            </a:prstGeom>
            <a:solidFill>
              <a:srgbClr val="E6E6E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24003" rIns="0" bIns="24003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b="1" noProof="0" dirty="0">
                  <a:solidFill>
                    <a:srgbClr val="0B4649"/>
                  </a:solidFill>
                  <a:latin typeface="Calibri" panose="020F0502020204030204"/>
                </a:rPr>
                <a:t>Phase 3: Recommendations</a:t>
              </a:r>
            </a:p>
          </p:txBody>
        </p:sp>
        <p:sp>
          <p:nvSpPr>
            <p:cNvPr id="193" name="Rectangle 192">
              <a:extLst>
                <a:ext uri="{FF2B5EF4-FFF2-40B4-BE49-F238E27FC236}">
                  <a16:creationId xmlns:a16="http://schemas.microsoft.com/office/drawing/2014/main" id="{1D4F226F-5BEE-829A-F576-B207554BED2C}"/>
                </a:ext>
              </a:extLst>
            </p:cNvPr>
            <p:cNvSpPr/>
            <p:nvPr/>
          </p:nvSpPr>
          <p:spPr>
            <a:xfrm>
              <a:off x="780132" y="1429242"/>
              <a:ext cx="10631735" cy="388932"/>
            </a:xfrm>
            <a:prstGeom prst="rect">
              <a:avLst/>
            </a:prstGeom>
            <a:solidFill>
              <a:srgbClr val="99B9B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320" tIns="24003" rIns="274320" bIns="24003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b="1" noProof="0" dirty="0">
                  <a:solidFill>
                    <a:srgbClr val="0B4649"/>
                  </a:solidFill>
                  <a:latin typeface="Calibri" panose="020F0502020204030204"/>
                </a:rPr>
                <a:t>Processus méthodologique</a:t>
              </a:r>
            </a:p>
          </p:txBody>
        </p:sp>
        <p:sp>
          <p:nvSpPr>
            <p:cNvPr id="194" name="Rectangle 60">
              <a:extLst>
                <a:ext uri="{FF2B5EF4-FFF2-40B4-BE49-F238E27FC236}">
                  <a16:creationId xmlns:a16="http://schemas.microsoft.com/office/drawing/2014/main" id="{2902D70C-1146-BE30-DDD6-D47173667C0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8756709" y="2561246"/>
              <a:ext cx="1974946" cy="295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0" tIns="45720" rIns="91440" bIns="45720" anchor="ctr"/>
            <a:lstStyle/>
            <a:p>
              <a:pPr algn="ctr">
                <a:spcBef>
                  <a:spcPct val="50000"/>
                </a:spcBef>
              </a:pPr>
              <a:r>
                <a:rPr lang="fr-FR" sz="1000" b="1" u="sng" noProof="0" dirty="0">
                  <a:solidFill>
                    <a:schemeClr val="tx1">
                      <a:lumMod val="50000"/>
                    </a:schemeClr>
                  </a:solidFill>
                  <a:cs typeface="Arial"/>
                </a:rPr>
                <a:t>Scénarios de séquencement des introductions</a:t>
              </a:r>
            </a:p>
          </p:txBody>
        </p:sp>
        <p:sp>
          <p:nvSpPr>
            <p:cNvPr id="195" name="Oval 10">
              <a:extLst>
                <a:ext uri="{FF2B5EF4-FFF2-40B4-BE49-F238E27FC236}">
                  <a16:creationId xmlns:a16="http://schemas.microsoft.com/office/drawing/2014/main" id="{EF14D920-D9E3-1BC0-1EA6-0FA3DEA198C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833338" y="3800481"/>
              <a:ext cx="822987" cy="36347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F5D6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100000"/>
                </a:lnSpc>
                <a:buFont typeface="Times" pitchFamily="18" charset="0"/>
                <a:buNone/>
              </a:pPr>
              <a:endParaRPr lang="fr-FR" sz="1000" noProof="0" dirty="0"/>
            </a:p>
          </p:txBody>
        </p:sp>
        <p:sp>
          <p:nvSpPr>
            <p:cNvPr id="203" name="Oval 12">
              <a:extLst>
                <a:ext uri="{FF2B5EF4-FFF2-40B4-BE49-F238E27FC236}">
                  <a16:creationId xmlns:a16="http://schemas.microsoft.com/office/drawing/2014/main" id="{E3028E33-46AD-989C-E23C-3A874FB24D7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107166" y="3960047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4" name="Oval 11">
              <a:extLst>
                <a:ext uri="{FF2B5EF4-FFF2-40B4-BE49-F238E27FC236}">
                  <a16:creationId xmlns:a16="http://schemas.microsoft.com/office/drawing/2014/main" id="{1091D101-B5E6-AFB7-C4B5-FC2C340F233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374619" y="3891340"/>
              <a:ext cx="108000" cy="108000"/>
            </a:xfrm>
            <a:prstGeom prst="ellipse">
              <a:avLst/>
            </a:prstGeom>
            <a:solidFill>
              <a:srgbClr val="0F5D61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7" name="Oval 10">
              <a:extLst>
                <a:ext uri="{FF2B5EF4-FFF2-40B4-BE49-F238E27FC236}">
                  <a16:creationId xmlns:a16="http://schemas.microsoft.com/office/drawing/2014/main" id="{EECA4A09-60C5-8958-2A08-39E481775B0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833920" y="3477291"/>
              <a:ext cx="822987" cy="36347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F5D6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100000"/>
                </a:lnSpc>
                <a:buFont typeface="Times" pitchFamily="18" charset="0"/>
                <a:buNone/>
              </a:pPr>
              <a:endParaRPr lang="fr-FR" sz="1000" noProof="0" dirty="0"/>
            </a:p>
          </p:txBody>
        </p:sp>
        <p:sp>
          <p:nvSpPr>
            <p:cNvPr id="208" name="Oval 15">
              <a:extLst>
                <a:ext uri="{FF2B5EF4-FFF2-40B4-BE49-F238E27FC236}">
                  <a16:creationId xmlns:a16="http://schemas.microsoft.com/office/drawing/2014/main" id="{1A783EE2-2165-32AD-5545-1632B3686C7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185629" y="3625844"/>
              <a:ext cx="108000" cy="108000"/>
            </a:xfrm>
            <a:prstGeom prst="ellipse">
              <a:avLst/>
            </a:prstGeom>
            <a:solidFill>
              <a:srgbClr val="C00000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2" name="Oval 16">
              <a:extLst>
                <a:ext uri="{FF2B5EF4-FFF2-40B4-BE49-F238E27FC236}">
                  <a16:creationId xmlns:a16="http://schemas.microsoft.com/office/drawing/2014/main" id="{F3B549FA-A86C-B5AC-32F6-5E008F4F5B5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989389" y="3589584"/>
              <a:ext cx="108000" cy="108000"/>
            </a:xfrm>
            <a:prstGeom prst="ellipse">
              <a:avLst/>
            </a:prstGeom>
            <a:solidFill>
              <a:srgbClr val="C00000"/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3" name="Rectangle 60">
              <a:extLst>
                <a:ext uri="{FF2B5EF4-FFF2-40B4-BE49-F238E27FC236}">
                  <a16:creationId xmlns:a16="http://schemas.microsoft.com/office/drawing/2014/main" id="{327F68B9-2615-83C2-2A9F-E1A8BC53DAA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315069" y="4127106"/>
              <a:ext cx="1974946" cy="295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0" tIns="45720" rIns="91440" bIns="45720" anchor="ctr"/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fr-FR" sz="1000" b="1" noProof="0" dirty="0">
                  <a:solidFill>
                    <a:schemeClr val="tx1">
                      <a:lumMod val="50000"/>
                    </a:schemeClr>
                  </a:solidFill>
                  <a:cs typeface="Arial"/>
                </a:rPr>
                <a:t>Priorité moyenne</a:t>
              </a:r>
            </a:p>
          </p:txBody>
        </p:sp>
        <p:sp>
          <p:nvSpPr>
            <p:cNvPr id="214" name="Rectangle 58">
              <a:extLst>
                <a:ext uri="{FF2B5EF4-FFF2-40B4-BE49-F238E27FC236}">
                  <a16:creationId xmlns:a16="http://schemas.microsoft.com/office/drawing/2014/main" id="{A01ECC98-E849-97AE-935F-13FC5564088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215135" y="3255728"/>
              <a:ext cx="2201703" cy="295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fr-FR" sz="1000" b="1" noProof="0" dirty="0">
                  <a:solidFill>
                    <a:schemeClr val="tx1">
                      <a:lumMod val="50000"/>
                    </a:schemeClr>
                  </a:solidFill>
                  <a:cs typeface="Arial" pitchFamily="34" charset="0"/>
                </a:rPr>
                <a:t>Haute priorité</a:t>
              </a:r>
            </a:p>
          </p:txBody>
        </p:sp>
        <p:sp>
          <p:nvSpPr>
            <p:cNvPr id="4" name="Oval 10">
              <a:extLst>
                <a:ext uri="{FF2B5EF4-FFF2-40B4-BE49-F238E27FC236}">
                  <a16:creationId xmlns:a16="http://schemas.microsoft.com/office/drawing/2014/main" id="{CEAD06D7-E958-5F31-2994-13430507CFD9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975426" y="4474776"/>
              <a:ext cx="618323" cy="33043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F5D6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pPr algn="ctr">
                <a:lnSpc>
                  <a:spcPct val="100000"/>
                </a:lnSpc>
                <a:buFont typeface="Times" pitchFamily="18" charset="0"/>
                <a:buNone/>
              </a:pPr>
              <a:endParaRPr lang="fr-FR" sz="1000" noProof="0" dirty="0"/>
            </a:p>
          </p:txBody>
        </p:sp>
        <p:sp>
          <p:nvSpPr>
            <p:cNvPr id="5" name="Rectangle 60">
              <a:extLst>
                <a:ext uri="{FF2B5EF4-FFF2-40B4-BE49-F238E27FC236}">
                  <a16:creationId xmlns:a16="http://schemas.microsoft.com/office/drawing/2014/main" id="{22117BC0-6840-DF41-8591-3C909F9CA00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315069" y="4784880"/>
              <a:ext cx="1974946" cy="2952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1440" tIns="45720" rIns="91440" bIns="45720" anchor="ctr"/>
            <a:lstStyle/>
            <a:p>
              <a:pPr algn="ctr">
                <a:lnSpc>
                  <a:spcPct val="100000"/>
                </a:lnSpc>
                <a:spcBef>
                  <a:spcPct val="50000"/>
                </a:spcBef>
                <a:buFont typeface="Wingdings" pitchFamily="2" charset="2"/>
                <a:buNone/>
              </a:pPr>
              <a:r>
                <a:rPr lang="fr-FR" sz="1000" b="1" noProof="0" dirty="0">
                  <a:solidFill>
                    <a:schemeClr val="tx1">
                      <a:lumMod val="50000"/>
                    </a:schemeClr>
                  </a:solidFill>
                  <a:cs typeface="Arial"/>
                </a:rPr>
                <a:t>Priorité basse</a:t>
              </a:r>
            </a:p>
          </p:txBody>
        </p:sp>
        <p:sp>
          <p:nvSpPr>
            <p:cNvPr id="6" name="Oval 12">
              <a:extLst>
                <a:ext uri="{FF2B5EF4-FFF2-40B4-BE49-F238E27FC236}">
                  <a16:creationId xmlns:a16="http://schemas.microsoft.com/office/drawing/2014/main" id="{2D64E2E2-5BFB-B3DF-47E1-B94A8C27422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107166" y="4603095"/>
              <a:ext cx="108000" cy="108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" name="Oval 11">
              <a:extLst>
                <a:ext uri="{FF2B5EF4-FFF2-40B4-BE49-F238E27FC236}">
                  <a16:creationId xmlns:a16="http://schemas.microsoft.com/office/drawing/2014/main" id="{A15AB846-0086-68E4-6150-0D185ECEBF4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7374619" y="4534388"/>
              <a:ext cx="108000" cy="1080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 algn="ctr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100000"/>
                </a:lnSpc>
              </a:pPr>
              <a:endParaRPr lang="fr-FR" sz="800" b="1" noProof="0" dirty="0">
                <a:solidFill>
                  <a:schemeClr val="bg1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8880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427;p16">
            <a:extLst>
              <a:ext uri="{FF2B5EF4-FFF2-40B4-BE49-F238E27FC236}">
                <a16:creationId xmlns:a16="http://schemas.microsoft.com/office/drawing/2014/main" id="{7C45A2BD-824F-A49C-CA13-A8FC77CFBEF2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 algn="l" rtl="0"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Google Shape;126;p14">
            <a:extLst>
              <a:ext uri="{FF2B5EF4-FFF2-40B4-BE49-F238E27FC236}">
                <a16:creationId xmlns:a16="http://schemas.microsoft.com/office/drawing/2014/main" id="{518B8935-447F-2E48-C1A8-2E9DA0DEE1E1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Progrès du travail de priorisation et de séquencement</a:t>
            </a:r>
          </a:p>
        </p:txBody>
      </p:sp>
      <p:sp>
        <p:nvSpPr>
          <p:cNvPr id="29" name="Google Shape;12;p19">
            <a:extLst>
              <a:ext uri="{FF2B5EF4-FFF2-40B4-BE49-F238E27FC236}">
                <a16:creationId xmlns:a16="http://schemas.microsoft.com/office/drawing/2014/main" id="{392ED7B2-7007-2FCF-93F2-F738CC63D45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297329" y="6217622"/>
            <a:ext cx="731591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75" tIns="121875" rIns="121875" bIns="1218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algn="l" rtl="0"/>
            <a:fld id="{00000000-1234-1234-1234-123412341234}" type="slidenum">
              <a:rPr lang="fr-FR" noProof="0" smtClean="0">
                <a:latin typeface="+mj-lt"/>
              </a:rPr>
              <a:pPr algn="l" rtl="0"/>
              <a:t>8</a:t>
            </a:fld>
            <a:endParaRPr lang="fr-FR" noProof="0" dirty="0">
              <a:latin typeface="+mj-lt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275413E-8D7D-5E3F-8FCE-785012DD26E0}"/>
              </a:ext>
            </a:extLst>
          </p:cNvPr>
          <p:cNvCxnSpPr/>
          <p:nvPr/>
        </p:nvCxnSpPr>
        <p:spPr>
          <a:xfrm>
            <a:off x="638175" y="1371600"/>
            <a:ext cx="0" cy="5305425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00ADC437-261E-DC8A-FC96-7C08C93D4DD4}"/>
              </a:ext>
            </a:extLst>
          </p:cNvPr>
          <p:cNvSpPr/>
          <p:nvPr/>
        </p:nvSpPr>
        <p:spPr>
          <a:xfrm>
            <a:off x="412693" y="1724025"/>
            <a:ext cx="450963" cy="4476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noProof="0" dirty="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307350A-4D95-3815-852B-8E7ACA391877}"/>
              </a:ext>
            </a:extLst>
          </p:cNvPr>
          <p:cNvSpPr/>
          <p:nvPr/>
        </p:nvSpPr>
        <p:spPr>
          <a:xfrm>
            <a:off x="412693" y="2553782"/>
            <a:ext cx="450963" cy="4476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noProof="0" dirty="0">
                <a:solidFill>
                  <a:schemeClr val="tx1">
                    <a:lumMod val="50000"/>
                  </a:schemeClr>
                </a:solidFill>
              </a:rPr>
              <a:t>2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F115574-7F22-0E32-8F27-3A8BD7AAC8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402981"/>
              </p:ext>
            </p:extLst>
          </p:nvPr>
        </p:nvGraphicFramePr>
        <p:xfrm>
          <a:off x="1067024" y="1141955"/>
          <a:ext cx="10712278" cy="54714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54635">
                  <a:extLst>
                    <a:ext uri="{9D8B030D-6E8A-4147-A177-3AD203B41FA5}">
                      <a16:colId xmlns:a16="http://schemas.microsoft.com/office/drawing/2014/main" val="312516396"/>
                    </a:ext>
                  </a:extLst>
                </a:gridCol>
                <a:gridCol w="1008489">
                  <a:extLst>
                    <a:ext uri="{9D8B030D-6E8A-4147-A177-3AD203B41FA5}">
                      <a16:colId xmlns:a16="http://schemas.microsoft.com/office/drawing/2014/main" val="3583926546"/>
                    </a:ext>
                  </a:extLst>
                </a:gridCol>
                <a:gridCol w="5449154">
                  <a:extLst>
                    <a:ext uri="{9D8B030D-6E8A-4147-A177-3AD203B41FA5}">
                      <a16:colId xmlns:a16="http://schemas.microsoft.com/office/drawing/2014/main" val="3476349251"/>
                    </a:ext>
                  </a:extLst>
                </a:gridCol>
              </a:tblGrid>
              <a:tr h="365095">
                <a:tc>
                  <a:txBody>
                    <a:bodyPr/>
                    <a:lstStyle/>
                    <a:p>
                      <a:r>
                        <a:rPr lang="fr-FR" sz="140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Etapes</a:t>
                      </a:r>
                    </a:p>
                  </a:txBody>
                  <a:tcPr marT="47105" marB="4710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Statut</a:t>
                      </a:r>
                    </a:p>
                  </a:txBody>
                  <a:tcPr marT="47105" marB="4710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Notes</a:t>
                      </a:r>
                    </a:p>
                  </a:txBody>
                  <a:tcPr marT="47105" marB="4710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7820344"/>
                  </a:ext>
                </a:extLst>
              </a:tr>
              <a:tr h="851062">
                <a:tc>
                  <a:txBody>
                    <a:bodyPr/>
                    <a:lstStyle/>
                    <a:p>
                      <a:r>
                        <a:rPr lang="fr-FR" sz="140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Alignement des parties prenantes</a:t>
                      </a: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5304353"/>
                  </a:ext>
                </a:extLst>
              </a:tr>
              <a:tr h="851062">
                <a:tc>
                  <a:txBody>
                    <a:bodyPr/>
                    <a:lstStyle/>
                    <a:p>
                      <a:r>
                        <a:rPr lang="fr-FR" sz="140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Session introductive en ligne</a:t>
                      </a: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400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sz="1200" b="0" i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188000"/>
                  </a:ext>
                </a:extLst>
              </a:tr>
              <a:tr h="851062">
                <a:tc>
                  <a:txBody>
                    <a:bodyPr/>
                    <a:lstStyle/>
                    <a:p>
                      <a:r>
                        <a:rPr lang="fr-FR" sz="140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Atelier 1 : Adaptation du cadre méthodologique</a:t>
                      </a: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9896416"/>
                  </a:ext>
                </a:extLst>
              </a:tr>
              <a:tr h="851062">
                <a:tc>
                  <a:txBody>
                    <a:bodyPr/>
                    <a:lstStyle/>
                    <a:p>
                      <a:r>
                        <a:rPr lang="fr-FR" sz="140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Collecte des données</a:t>
                      </a: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sz="1200" b="0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5849930"/>
                  </a:ext>
                </a:extLst>
              </a:tr>
              <a:tr h="851062">
                <a:tc>
                  <a:txBody>
                    <a:bodyPr/>
                    <a:lstStyle/>
                    <a:p>
                      <a:r>
                        <a:rPr lang="fr-FR" sz="140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Atelier 2 : Priorisation et Séquencement</a:t>
                      </a: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Atelier en cours</a:t>
                      </a: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6586970"/>
                  </a:ext>
                </a:extLst>
              </a:tr>
              <a:tr h="851062">
                <a:tc>
                  <a:txBody>
                    <a:bodyPr/>
                    <a:lstStyle/>
                    <a:p>
                      <a:r>
                        <a:rPr lang="fr-FR" sz="1400" b="1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Développement et validation des recommandation</a:t>
                      </a: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b="1" noProof="0" dirty="0">
                        <a:solidFill>
                          <a:schemeClr val="tx1">
                            <a:lumMod val="50000"/>
                          </a:schemeClr>
                        </a:solidFill>
                      </a:endParaRP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noProof="0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A l’issue de cet atelier</a:t>
                      </a:r>
                    </a:p>
                  </a:txBody>
                  <a:tcPr marT="47105" marB="47105" anchor="ctr"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193455"/>
                  </a:ext>
                </a:extLst>
              </a:tr>
            </a:tbl>
          </a:graphicData>
        </a:graphic>
      </p:graphicFrame>
      <p:sp>
        <p:nvSpPr>
          <p:cNvPr id="16" name="Oval 15">
            <a:extLst>
              <a:ext uri="{FF2B5EF4-FFF2-40B4-BE49-F238E27FC236}">
                <a16:creationId xmlns:a16="http://schemas.microsoft.com/office/drawing/2014/main" id="{18F05644-C5C8-6370-EA01-D175986655B2}"/>
              </a:ext>
            </a:extLst>
          </p:cNvPr>
          <p:cNvSpPr/>
          <p:nvPr/>
        </p:nvSpPr>
        <p:spPr>
          <a:xfrm>
            <a:off x="412693" y="3383539"/>
            <a:ext cx="450963" cy="4476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noProof="0" dirty="0">
                <a:solidFill>
                  <a:schemeClr val="tx1">
                    <a:lumMod val="50000"/>
                  </a:schemeClr>
                </a:solidFill>
              </a:rPr>
              <a:t>3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2420C13-F233-D299-326F-0A0B30F8AEF1}"/>
              </a:ext>
            </a:extLst>
          </p:cNvPr>
          <p:cNvSpPr/>
          <p:nvPr/>
        </p:nvSpPr>
        <p:spPr>
          <a:xfrm>
            <a:off x="412693" y="4213296"/>
            <a:ext cx="450963" cy="4476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noProof="0" dirty="0">
                <a:solidFill>
                  <a:schemeClr val="tx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C1067D9-AA96-C556-6DE4-4A731B91084C}"/>
              </a:ext>
            </a:extLst>
          </p:cNvPr>
          <p:cNvSpPr/>
          <p:nvPr/>
        </p:nvSpPr>
        <p:spPr>
          <a:xfrm>
            <a:off x="412693" y="5043053"/>
            <a:ext cx="450963" cy="4476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noProof="0" dirty="0">
                <a:solidFill>
                  <a:schemeClr val="tx1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AE373B6-9780-498E-ADEC-8200B3E593EE}"/>
              </a:ext>
            </a:extLst>
          </p:cNvPr>
          <p:cNvSpPr/>
          <p:nvPr/>
        </p:nvSpPr>
        <p:spPr>
          <a:xfrm>
            <a:off x="412693" y="5872811"/>
            <a:ext cx="450963" cy="44767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noProof="0" dirty="0">
                <a:solidFill>
                  <a:schemeClr val="tx1">
                    <a:lumMod val="50000"/>
                  </a:schemeClr>
                </a:solidFill>
              </a:rPr>
              <a:t>6</a:t>
            </a:r>
          </a:p>
        </p:txBody>
      </p:sp>
      <p:pic>
        <p:nvPicPr>
          <p:cNvPr id="33" name="Graphic 32" descr="Checkmark with solid fill">
            <a:extLst>
              <a:ext uri="{FF2B5EF4-FFF2-40B4-BE49-F238E27FC236}">
                <a16:creationId xmlns:a16="http://schemas.microsoft.com/office/drawing/2014/main" id="{022515A5-438D-E255-D9D0-791614D21C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72913" y="1651317"/>
            <a:ext cx="426575" cy="426575"/>
          </a:xfrm>
          <a:prstGeom prst="rect">
            <a:avLst/>
          </a:prstGeom>
        </p:spPr>
      </p:pic>
      <p:pic>
        <p:nvPicPr>
          <p:cNvPr id="35" name="Graphic 34" descr="Checkmark with solid fill">
            <a:extLst>
              <a:ext uri="{FF2B5EF4-FFF2-40B4-BE49-F238E27FC236}">
                <a16:creationId xmlns:a16="http://schemas.microsoft.com/office/drawing/2014/main" id="{D85CA0F5-1D5E-488F-4075-17D1C95784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72913" y="3421991"/>
            <a:ext cx="426575" cy="426575"/>
          </a:xfrm>
          <a:prstGeom prst="rect">
            <a:avLst/>
          </a:prstGeom>
        </p:spPr>
      </p:pic>
      <p:pic>
        <p:nvPicPr>
          <p:cNvPr id="7" name="Graphic 6" descr="Hourglass 30% with solid fill">
            <a:extLst>
              <a:ext uri="{FF2B5EF4-FFF2-40B4-BE49-F238E27FC236}">
                <a16:creationId xmlns:a16="http://schemas.microsoft.com/office/drawing/2014/main" id="{BE4A3EE4-2B97-8EE7-2073-25888A0F14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17647" y="5088531"/>
            <a:ext cx="567771" cy="567771"/>
          </a:xfrm>
          <a:prstGeom prst="rect">
            <a:avLst/>
          </a:prstGeom>
        </p:spPr>
      </p:pic>
      <p:pic>
        <p:nvPicPr>
          <p:cNvPr id="8" name="Graphic 7" descr="Hourglass 30% with solid fill">
            <a:extLst>
              <a:ext uri="{FF2B5EF4-FFF2-40B4-BE49-F238E27FC236}">
                <a16:creationId xmlns:a16="http://schemas.microsoft.com/office/drawing/2014/main" id="{23340F7F-4C70-62EB-E6A1-6B7F4546D8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28706" y="5947573"/>
            <a:ext cx="567771" cy="567771"/>
          </a:xfrm>
          <a:prstGeom prst="rect">
            <a:avLst/>
          </a:prstGeom>
        </p:spPr>
      </p:pic>
      <p:pic>
        <p:nvPicPr>
          <p:cNvPr id="4" name="Graphic 3" descr="Checkmark with solid fill">
            <a:extLst>
              <a:ext uri="{FF2B5EF4-FFF2-40B4-BE49-F238E27FC236}">
                <a16:creationId xmlns:a16="http://schemas.microsoft.com/office/drawing/2014/main" id="{E8756A00-57FE-5F91-374F-241BD0028D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72913" y="4273682"/>
            <a:ext cx="426575" cy="426575"/>
          </a:xfrm>
          <a:prstGeom prst="rect">
            <a:avLst/>
          </a:prstGeom>
        </p:spPr>
      </p:pic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3931B67C-A4E3-EF92-15CE-3C694B1ED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41177" y="2564331"/>
            <a:ext cx="426575" cy="426575"/>
          </a:xfrm>
          <a:prstGeom prst="rect">
            <a:avLst/>
          </a:prstGeom>
        </p:spPr>
      </p:pic>
      <p:sp>
        <p:nvSpPr>
          <p:cNvPr id="2" name="Star: 10 Points 17">
            <a:extLst>
              <a:ext uri="{FF2B5EF4-FFF2-40B4-BE49-F238E27FC236}">
                <a16:creationId xmlns:a16="http://schemas.microsoft.com/office/drawing/2014/main" id="{EB6F390A-DA28-6E63-D67D-0DFE4847B763}"/>
              </a:ext>
            </a:extLst>
          </p:cNvPr>
          <p:cNvSpPr/>
          <p:nvPr/>
        </p:nvSpPr>
        <p:spPr>
          <a:xfrm>
            <a:off x="10116091" y="259371"/>
            <a:ext cx="1773803" cy="1683864"/>
          </a:xfrm>
          <a:prstGeom prst="octagon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noProof="0" dirty="0">
                <a:solidFill>
                  <a:schemeClr val="bg1"/>
                </a:solidFill>
              </a:rPr>
              <a:t>A mettre à jour</a:t>
            </a:r>
          </a:p>
        </p:txBody>
      </p:sp>
    </p:spTree>
    <p:extLst>
      <p:ext uri="{BB962C8B-B14F-4D97-AF65-F5344CB8AC3E}">
        <p14:creationId xmlns:p14="http://schemas.microsoft.com/office/powerpoint/2010/main" val="8630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427;p16">
            <a:extLst>
              <a:ext uri="{FF2B5EF4-FFF2-40B4-BE49-F238E27FC236}">
                <a16:creationId xmlns:a16="http://schemas.microsoft.com/office/drawing/2014/main" id="{434BE2C4-16E7-79AB-9DF1-6CA87ADCE4C3}"/>
              </a:ext>
            </a:extLst>
          </p:cNvPr>
          <p:cNvSpPr/>
          <p:nvPr/>
        </p:nvSpPr>
        <p:spPr>
          <a:xfrm>
            <a:off x="-9525" y="259371"/>
            <a:ext cx="235439" cy="655029"/>
          </a:xfrm>
          <a:prstGeom prst="rect">
            <a:avLst/>
          </a:prstGeom>
          <a:solidFill>
            <a:srgbClr val="0F5D61"/>
          </a:solidFill>
          <a:ln>
            <a:noFill/>
          </a:ln>
        </p:spPr>
        <p:txBody>
          <a:bodyPr spcFirstLastPara="1" wrap="square" lIns="91401" tIns="91401" rIns="91401" bIns="91401" anchor="ctr" anchorCtr="0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endParaRPr lang="fr-FR" noProof="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Google Shape;126;p14">
            <a:extLst>
              <a:ext uri="{FF2B5EF4-FFF2-40B4-BE49-F238E27FC236}">
                <a16:creationId xmlns:a16="http://schemas.microsoft.com/office/drawing/2014/main" id="{64F7B79C-4CFB-DD7A-D0CF-62F7335D9A0E}"/>
              </a:ext>
            </a:extLst>
          </p:cNvPr>
          <p:cNvSpPr txBox="1"/>
          <p:nvPr/>
        </p:nvSpPr>
        <p:spPr>
          <a:xfrm>
            <a:off x="472962" y="225239"/>
            <a:ext cx="11478768" cy="7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2400" u="none" strike="noStrike" kern="0" cap="none" spc="0" normalizeH="0" baseline="0" noProof="0" dirty="0">
                <a:ln>
                  <a:noFill/>
                </a:ln>
                <a:solidFill>
                  <a:srgbClr val="0F5D61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Lato"/>
              </a:rPr>
              <a:t>Agenda</a:t>
            </a:r>
          </a:p>
        </p:txBody>
      </p:sp>
      <p:sp>
        <p:nvSpPr>
          <p:cNvPr id="4" name="Rounded Rectangle 38">
            <a:extLst>
              <a:ext uri="{FF2B5EF4-FFF2-40B4-BE49-F238E27FC236}">
                <a16:creationId xmlns:a16="http://schemas.microsoft.com/office/drawing/2014/main" id="{9A53BEB2-314C-8A5D-4B79-BF0687D44842}"/>
              </a:ext>
            </a:extLst>
          </p:cNvPr>
          <p:cNvSpPr/>
          <p:nvPr/>
        </p:nvSpPr>
        <p:spPr>
          <a:xfrm>
            <a:off x="1582595" y="1763819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AA0607B-6A86-4E9E-3B98-E20CA4B7EB21}"/>
              </a:ext>
            </a:extLst>
          </p:cNvPr>
          <p:cNvSpPr/>
          <p:nvPr/>
        </p:nvSpPr>
        <p:spPr>
          <a:xfrm>
            <a:off x="1841435" y="1919578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49423D2-C1BC-334B-6848-839FDE53728D}"/>
              </a:ext>
            </a:extLst>
          </p:cNvPr>
          <p:cNvSpPr txBox="1"/>
          <p:nvPr/>
        </p:nvSpPr>
        <p:spPr>
          <a:xfrm>
            <a:off x="2241096" y="1887721"/>
            <a:ext cx="6573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>
                <a:solidFill>
                  <a:schemeClr val="bg2"/>
                </a:solidFill>
              </a:rPr>
              <a:t>Revue de la méthodologie</a:t>
            </a:r>
          </a:p>
        </p:txBody>
      </p:sp>
      <p:sp>
        <p:nvSpPr>
          <p:cNvPr id="2" name="Rounded Rectangle 40">
            <a:extLst>
              <a:ext uri="{FF2B5EF4-FFF2-40B4-BE49-F238E27FC236}">
                <a16:creationId xmlns:a16="http://schemas.microsoft.com/office/drawing/2014/main" id="{6AA6129F-75F9-A594-0868-0836B0F3BA8F}"/>
              </a:ext>
            </a:extLst>
          </p:cNvPr>
          <p:cNvSpPr/>
          <p:nvPr/>
        </p:nvSpPr>
        <p:spPr>
          <a:xfrm>
            <a:off x="1582595" y="3235318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7887CCF-81FB-EC24-4972-1F99035BA81A}"/>
              </a:ext>
            </a:extLst>
          </p:cNvPr>
          <p:cNvSpPr/>
          <p:nvPr/>
        </p:nvSpPr>
        <p:spPr>
          <a:xfrm>
            <a:off x="1812331" y="3387234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222668-39E7-1522-DC2F-4CAB11445742}"/>
              </a:ext>
            </a:extLst>
          </p:cNvPr>
          <p:cNvSpPr txBox="1"/>
          <p:nvPr/>
        </p:nvSpPr>
        <p:spPr>
          <a:xfrm>
            <a:off x="2241096" y="3353098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/>
              <a:t>Présentation des évidences et classement des vaccins</a:t>
            </a:r>
          </a:p>
        </p:txBody>
      </p:sp>
      <p:sp>
        <p:nvSpPr>
          <p:cNvPr id="13" name="Rounded Rectangle 40">
            <a:extLst>
              <a:ext uri="{FF2B5EF4-FFF2-40B4-BE49-F238E27FC236}">
                <a16:creationId xmlns:a16="http://schemas.microsoft.com/office/drawing/2014/main" id="{BBD359D8-B806-5381-B0DD-9F92E3A19050}"/>
              </a:ext>
            </a:extLst>
          </p:cNvPr>
          <p:cNvSpPr/>
          <p:nvPr/>
        </p:nvSpPr>
        <p:spPr>
          <a:xfrm>
            <a:off x="1582595" y="3972549"/>
            <a:ext cx="7411451" cy="58373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669B96E-4CF2-3A7F-44BE-1A0BFBC382AD}"/>
              </a:ext>
            </a:extLst>
          </p:cNvPr>
          <p:cNvSpPr/>
          <p:nvPr/>
        </p:nvSpPr>
        <p:spPr>
          <a:xfrm>
            <a:off x="1812331" y="4149444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2BE8A6-E991-1750-E66F-EC29A7BA6B8B}"/>
              </a:ext>
            </a:extLst>
          </p:cNvPr>
          <p:cNvSpPr txBox="1"/>
          <p:nvPr/>
        </p:nvSpPr>
        <p:spPr>
          <a:xfrm>
            <a:off x="2241096" y="4115308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/>
              <a:t>Présentation des résultats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FA515DB-4CDA-8186-F11E-194299528932}"/>
              </a:ext>
            </a:extLst>
          </p:cNvPr>
          <p:cNvCxnSpPr>
            <a:cxnSpLocks/>
          </p:cNvCxnSpPr>
          <p:nvPr/>
        </p:nvCxnSpPr>
        <p:spPr>
          <a:xfrm>
            <a:off x="631988" y="914400"/>
            <a:ext cx="0" cy="5486400"/>
          </a:xfrm>
          <a:prstGeom prst="straightConnector1">
            <a:avLst/>
          </a:prstGeom>
          <a:ln w="38100">
            <a:solidFill>
              <a:srgbClr val="0F5D6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38">
            <a:extLst>
              <a:ext uri="{FF2B5EF4-FFF2-40B4-BE49-F238E27FC236}">
                <a16:creationId xmlns:a16="http://schemas.microsoft.com/office/drawing/2014/main" id="{CE85699F-05D6-3A20-76FA-2C89468E1A7C}"/>
              </a:ext>
            </a:extLst>
          </p:cNvPr>
          <p:cNvSpPr/>
          <p:nvPr/>
        </p:nvSpPr>
        <p:spPr>
          <a:xfrm>
            <a:off x="683818" y="1132450"/>
            <a:ext cx="4186349" cy="514596"/>
          </a:xfrm>
          <a:prstGeom prst="round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noProof="0" dirty="0">
                <a:solidFill>
                  <a:schemeClr val="bg1"/>
                </a:solidFill>
                <a:latin typeface="Lato" panose="020F0502020204030203" pitchFamily="34" charset="0"/>
                <a:cs typeface="Times New Roman" panose="02020603050405020304" pitchFamily="18" charset="0"/>
              </a:rPr>
              <a:t>Jour 1 : Critères d'Importance</a:t>
            </a:r>
          </a:p>
        </p:txBody>
      </p:sp>
      <p:sp>
        <p:nvSpPr>
          <p:cNvPr id="30" name="Rounded Rectangle 38">
            <a:extLst>
              <a:ext uri="{FF2B5EF4-FFF2-40B4-BE49-F238E27FC236}">
                <a16:creationId xmlns:a16="http://schemas.microsoft.com/office/drawing/2014/main" id="{05545CCA-17D5-0610-56C1-B64985376B3D}"/>
              </a:ext>
            </a:extLst>
          </p:cNvPr>
          <p:cNvSpPr/>
          <p:nvPr/>
        </p:nvSpPr>
        <p:spPr>
          <a:xfrm>
            <a:off x="683817" y="4736107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2 : Critères de faisabilité et Priorisation</a:t>
            </a:r>
          </a:p>
        </p:txBody>
      </p:sp>
      <p:sp>
        <p:nvSpPr>
          <p:cNvPr id="31" name="Rounded Rectangle 38">
            <a:extLst>
              <a:ext uri="{FF2B5EF4-FFF2-40B4-BE49-F238E27FC236}">
                <a16:creationId xmlns:a16="http://schemas.microsoft.com/office/drawing/2014/main" id="{C1A7AB54-8A88-CF92-E33F-D3F854626811}"/>
              </a:ext>
            </a:extLst>
          </p:cNvPr>
          <p:cNvSpPr/>
          <p:nvPr/>
        </p:nvSpPr>
        <p:spPr>
          <a:xfrm>
            <a:off x="683817" y="5480453"/>
            <a:ext cx="4186349" cy="514596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rgbClr val="0F5D6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lang="fr-FR" sz="1600" b="1" noProof="0" dirty="0">
                <a:solidFill>
                  <a:schemeClr val="tx1">
                    <a:lumMod val="50000"/>
                  </a:schemeClr>
                </a:solidFill>
              </a:rPr>
              <a:t>Jour 3 : Séquencement et Recommandations</a:t>
            </a:r>
          </a:p>
        </p:txBody>
      </p:sp>
      <p:sp>
        <p:nvSpPr>
          <p:cNvPr id="32" name="Rounded Rectangle 40">
            <a:extLst>
              <a:ext uri="{FF2B5EF4-FFF2-40B4-BE49-F238E27FC236}">
                <a16:creationId xmlns:a16="http://schemas.microsoft.com/office/drawing/2014/main" id="{40B1511E-7052-2ECA-993B-92B84A566006}"/>
              </a:ext>
            </a:extLst>
          </p:cNvPr>
          <p:cNvSpPr/>
          <p:nvPr/>
        </p:nvSpPr>
        <p:spPr>
          <a:xfrm>
            <a:off x="1582595" y="2494744"/>
            <a:ext cx="7411451" cy="583739"/>
          </a:xfrm>
          <a:prstGeom prst="roundRect">
            <a:avLst/>
          </a:prstGeom>
          <a:solidFill>
            <a:srgbClr val="0F5D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noProof="0" dirty="0">
              <a:solidFill>
                <a:schemeClr val="tx2">
                  <a:lumMod val="10000"/>
                </a:schemeClr>
              </a:solidFill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20BD772-B701-D139-CE80-E1AD5E50D298}"/>
              </a:ext>
            </a:extLst>
          </p:cNvPr>
          <p:cNvSpPr/>
          <p:nvPr/>
        </p:nvSpPr>
        <p:spPr>
          <a:xfrm>
            <a:off x="1812331" y="2646660"/>
            <a:ext cx="259188" cy="2669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fr-FR" sz="140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 panose="020F0502020204030203" pitchFamily="34" charset="0"/>
                <a:cs typeface="Times New Roman" panose="02020603050405020304" pitchFamily="18" charset="0"/>
                <a:sym typeface="Arial"/>
              </a:rPr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C15E19-3745-DDF0-D270-43F14A9A990B}"/>
              </a:ext>
            </a:extLst>
          </p:cNvPr>
          <p:cNvSpPr txBox="1"/>
          <p:nvPr/>
        </p:nvSpPr>
        <p:spPr>
          <a:xfrm>
            <a:off x="2241096" y="2612524"/>
            <a:ext cx="6337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noProof="0" dirty="0">
                <a:solidFill>
                  <a:schemeClr val="bg1"/>
                </a:solidFill>
              </a:rPr>
              <a:t>Revue des critères et vaccins sélectionnés</a:t>
            </a:r>
          </a:p>
        </p:txBody>
      </p:sp>
    </p:spTree>
    <p:extLst>
      <p:ext uri="{BB962C8B-B14F-4D97-AF65-F5344CB8AC3E}">
        <p14:creationId xmlns:p14="http://schemas.microsoft.com/office/powerpoint/2010/main" val="207150957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414141"/>
      </a:dk1>
      <a:lt1>
        <a:srgbClr val="FFFFFF"/>
      </a:lt1>
      <a:dk2>
        <a:srgbClr val="595959"/>
      </a:dk2>
      <a:lt2>
        <a:srgbClr val="EEEEEE"/>
      </a:lt2>
      <a:accent1>
        <a:srgbClr val="002878"/>
      </a:accent1>
      <a:accent2>
        <a:srgbClr val="145ABE"/>
      </a:accent2>
      <a:accent3>
        <a:srgbClr val="3C8CF0"/>
      </a:accent3>
      <a:accent4>
        <a:srgbClr val="50AAFA"/>
      </a:accent4>
      <a:accent5>
        <a:srgbClr val="64C8FA"/>
      </a:accent5>
      <a:accent6>
        <a:srgbClr val="FFFFFF"/>
      </a:accent6>
      <a:hlink>
        <a:srgbClr val="64C8FA"/>
      </a:hlink>
      <a:folHlink>
        <a:srgbClr val="0097A7"/>
      </a:folHlink>
    </a:clrScheme>
    <a:fontScheme name="Custom 2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64586</TotalTime>
  <Words>3389</Words>
  <Application>Microsoft Office PowerPoint</Application>
  <PresentationFormat>Widescreen</PresentationFormat>
  <Paragraphs>805</Paragraphs>
  <Slides>59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7" baseType="lpstr">
      <vt:lpstr>Aptos Narrow</vt:lpstr>
      <vt:lpstr>Arial</vt:lpstr>
      <vt:lpstr>Calibri</vt:lpstr>
      <vt:lpstr>Lato</vt:lpstr>
      <vt:lpstr>Times</vt:lpstr>
      <vt:lpstr>Times New Roman</vt:lpstr>
      <vt:lpstr>Wingdings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Merci 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Florian Guiod</dc:creator>
  <cp:lastModifiedBy>Florian Guiod</cp:lastModifiedBy>
  <cp:revision>2430</cp:revision>
  <dcterms:created xsi:type="dcterms:W3CDTF">2022-06-29T11:27:31Z</dcterms:created>
  <dcterms:modified xsi:type="dcterms:W3CDTF">2025-03-14T17:27:15Z</dcterms:modified>
</cp:coreProperties>
</file>