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sldIdLst>
    <p:sldId id="1154106703" r:id="rId2"/>
    <p:sldId id="1154106725" r:id="rId3"/>
    <p:sldId id="1154106797" r:id="rId4"/>
    <p:sldId id="1154106845" r:id="rId5"/>
    <p:sldId id="1154106873" r:id="rId6"/>
    <p:sldId id="1154106802" r:id="rId7"/>
    <p:sldId id="1154106923" r:id="rId8"/>
    <p:sldId id="1154106868" r:id="rId9"/>
    <p:sldId id="1154106894" r:id="rId10"/>
    <p:sldId id="1154106813" r:id="rId11"/>
    <p:sldId id="1154106895" r:id="rId12"/>
    <p:sldId id="1154106857" r:id="rId13"/>
    <p:sldId id="1154106805" r:id="rId14"/>
    <p:sldId id="1154106847" r:id="rId15"/>
    <p:sldId id="1154106874" r:id="rId16"/>
    <p:sldId id="1154106875" r:id="rId17"/>
    <p:sldId id="1154106876" r:id="rId18"/>
    <p:sldId id="1154106877" r:id="rId19"/>
    <p:sldId id="1154106878" r:id="rId20"/>
    <p:sldId id="1154106879" r:id="rId21"/>
    <p:sldId id="1154106880" r:id="rId22"/>
    <p:sldId id="1154106896" r:id="rId23"/>
    <p:sldId id="1154106862" r:id="rId24"/>
    <p:sldId id="1154106914" r:id="rId25"/>
    <p:sldId id="1154106915" r:id="rId26"/>
    <p:sldId id="1154106897" r:id="rId27"/>
    <p:sldId id="1154106899" r:id="rId28"/>
    <p:sldId id="1154106898" r:id="rId29"/>
    <p:sldId id="1154106891" r:id="rId30"/>
    <p:sldId id="1154106892" r:id="rId31"/>
    <p:sldId id="1154106893" r:id="rId32"/>
    <p:sldId id="1154106884" r:id="rId33"/>
    <p:sldId id="1154106885" r:id="rId34"/>
    <p:sldId id="1154106886" r:id="rId35"/>
    <p:sldId id="1154106887" r:id="rId36"/>
    <p:sldId id="1154106888" r:id="rId37"/>
    <p:sldId id="1154106889" r:id="rId38"/>
    <p:sldId id="1154106900" r:id="rId39"/>
    <p:sldId id="1154106890" r:id="rId40"/>
    <p:sldId id="1154106902" r:id="rId41"/>
    <p:sldId id="1154106844" r:id="rId42"/>
    <p:sldId id="1154106861" r:id="rId43"/>
    <p:sldId id="1154106912" r:id="rId44"/>
    <p:sldId id="1154106913" r:id="rId45"/>
    <p:sldId id="1154106907" r:id="rId46"/>
    <p:sldId id="1154106908" r:id="rId47"/>
    <p:sldId id="1154106905" r:id="rId48"/>
    <p:sldId id="1154106850" r:id="rId49"/>
    <p:sldId id="1154106863" r:id="rId50"/>
    <p:sldId id="1154106858" r:id="rId51"/>
    <p:sldId id="1154106906" r:id="rId52"/>
    <p:sldId id="1154106922" r:id="rId53"/>
    <p:sldId id="1154106859" r:id="rId54"/>
    <p:sldId id="1154106865" r:id="rId55"/>
    <p:sldId id="1154106904" r:id="rId56"/>
    <p:sldId id="1154106864" r:id="rId57"/>
    <p:sldId id="1154106909" r:id="rId58"/>
    <p:sldId id="1154106910" r:id="rId59"/>
    <p:sldId id="1154106911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C68301-502B-4D0B-BC97-E00606A315C9}">
          <p14:sldIdLst>
            <p14:sldId id="1154106703"/>
            <p14:sldId id="1154106725"/>
            <p14:sldId id="1154106797"/>
            <p14:sldId id="1154106845"/>
            <p14:sldId id="1154106873"/>
          </p14:sldIdLst>
        </p14:section>
        <p14:section name="Day 1: Methodology review" id="{4E63281C-3A37-4645-9612-979F27A64285}">
          <p14:sldIdLst>
            <p14:sldId id="1154106802"/>
            <p14:sldId id="1154106923"/>
            <p14:sldId id="1154106868"/>
          </p14:sldIdLst>
        </p14:section>
        <p14:section name="Day 1: Review of criteria and selected vaccines" id="{48F8D8FC-5FDF-4225-94A4-A02A24C576BA}">
          <p14:sldIdLst>
            <p14:sldId id="1154106894"/>
            <p14:sldId id="1154106813"/>
          </p14:sldIdLst>
        </p14:section>
        <p14:section name="Day 1: Importance criteria" id="{DE389E5E-3D2D-4CCC-9B75-83EB7AAFC6CA}">
          <p14:sldIdLst>
            <p14:sldId id="1154106895"/>
            <p14:sldId id="1154106857"/>
            <p14:sldId id="1154106805"/>
            <p14:sldId id="1154106847"/>
            <p14:sldId id="1154106874"/>
            <p14:sldId id="1154106875"/>
            <p14:sldId id="1154106876"/>
            <p14:sldId id="1154106877"/>
            <p14:sldId id="1154106878"/>
            <p14:sldId id="1154106879"/>
            <p14:sldId id="1154106880"/>
            <p14:sldId id="1154106896"/>
            <p14:sldId id="1154106862"/>
            <p14:sldId id="1154106914"/>
          </p14:sldIdLst>
        </p14:section>
        <p14:section name="Day 2: Feasibility criteria" id="{A0D18B32-74AF-429C-B81C-B883C328F26C}">
          <p14:sldIdLst>
            <p14:sldId id="1154106915"/>
            <p14:sldId id="1154106897"/>
            <p14:sldId id="1154106899"/>
            <p14:sldId id="1154106898"/>
            <p14:sldId id="1154106891"/>
            <p14:sldId id="1154106892"/>
            <p14:sldId id="1154106893"/>
            <p14:sldId id="1154106884"/>
            <p14:sldId id="1154106885"/>
            <p14:sldId id="1154106886"/>
            <p14:sldId id="1154106887"/>
            <p14:sldId id="1154106888"/>
            <p14:sldId id="1154106889"/>
            <p14:sldId id="1154106900"/>
            <p14:sldId id="1154106890"/>
          </p14:sldIdLst>
        </p14:section>
        <p14:section name="Day 2: Prioritization of vaccines" id="{98BDD3F5-898D-F941-A2B5-F7B73E1B06DA}">
          <p14:sldIdLst>
            <p14:sldId id="1154106902"/>
            <p14:sldId id="1154106844"/>
            <p14:sldId id="1154106861"/>
            <p14:sldId id="1154106912"/>
          </p14:sldIdLst>
        </p14:section>
        <p14:section name="Day 3: Sequencing scenarios" id="{0EF1163F-5117-42BE-AB7B-CB10163B14A6}">
          <p14:sldIdLst>
            <p14:sldId id="1154106913"/>
            <p14:sldId id="1154106907"/>
            <p14:sldId id="1154106908"/>
            <p14:sldId id="1154106905"/>
            <p14:sldId id="1154106850"/>
            <p14:sldId id="1154106863"/>
            <p14:sldId id="1154106858"/>
            <p14:sldId id="1154106906"/>
            <p14:sldId id="1154106922"/>
            <p14:sldId id="1154106859"/>
            <p14:sldId id="1154106865"/>
          </p14:sldIdLst>
        </p14:section>
        <p14:section name="Day 3: Recommendations and next steps" id="{47BF1F98-A3B8-284A-8B7C-4DB476DECDBA}">
          <p14:sldIdLst>
            <p14:sldId id="1154106904"/>
            <p14:sldId id="1154106864"/>
            <p14:sldId id="1154106909"/>
            <p14:sldId id="1154106910"/>
            <p14:sldId id="1154106911"/>
          </p14:sldIdLst>
        </p14:section>
      </p14:sectionLst>
    </p:ext>
    <p:ext uri="{EFAFB233-063F-42B5-8137-9DF3F51BA10A}">
      <p15:sldGuideLst xmlns:p15="http://schemas.microsoft.com/office/powerpoint/2012/main">
        <p15:guide id="1" pos="7378" userDrawn="1">
          <p15:clr>
            <a:srgbClr val="A4A3A4"/>
          </p15:clr>
        </p15:guide>
        <p15:guide id="2" pos="6380" userDrawn="1">
          <p15:clr>
            <a:srgbClr val="A4A3A4"/>
          </p15:clr>
        </p15:guide>
        <p15:guide id="3" orient="horz" pos="1502" userDrawn="1">
          <p15:clr>
            <a:srgbClr val="A4A3A4"/>
          </p15:clr>
        </p15:guide>
        <p15:guide id="4" orient="horz" pos="86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106A06-D1F9-E8CB-C379-83E8D8847C42}" name="Philippe Duclos" initials="PD" userId="8ad31b28183b21dc" providerId="Windows Live"/>
  <p188:author id="{64496C3D-CE5B-3417-0F4B-6F5E8F88795A}" name="Nahad Sadr-Azodi" initials="NS" userId="S::NSadr-Azodi@Sabin.org::ebf4ebee-bee8-4fa8-948c-83bb8cadd255" providerId="AD"/>
  <p188:author id="{E425F44F-1D3A-0ADE-8199-12B666CA26ED}" name="Molly Sauer" initials="MS" userId="S::msauer3@jh.edu::c01a566d-2481-40b5-8fca-3cf83e6646d2" providerId="AD"/>
  <p188:author id="{C16C8E6A-F867-75BE-F84A-36F91CB142D2}" name="Florian Guiod" initials="FG" userId="467a635d1002deb1" providerId="Windows Live"/>
  <p188:author id="{3DF787E7-6AE6-D3C5-21B8-72124DEE5D1C}" name="Florian Guiod" initials="FG" userId="vzbpcdys6dinr02k8i5sfeuqfjbnfarj3pcpk3yfjhs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D61"/>
    <a:srgbClr val="002878"/>
    <a:srgbClr val="00B050"/>
    <a:srgbClr val="3C8CF0"/>
    <a:srgbClr val="1F62C1"/>
    <a:srgbClr val="C00000"/>
    <a:srgbClr val="FFC000"/>
    <a:srgbClr val="BFBFBF"/>
    <a:srgbClr val="009688"/>
    <a:srgbClr val="F6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78367" autoAdjust="0"/>
  </p:normalViewPr>
  <p:slideViewPr>
    <p:cSldViewPr snapToGrid="0">
      <p:cViewPr varScale="1">
        <p:scale>
          <a:sx n="60" d="100"/>
          <a:sy n="60" d="100"/>
        </p:scale>
        <p:origin x="374" y="274"/>
      </p:cViewPr>
      <p:guideLst>
        <p:guide pos="7378"/>
        <p:guide pos="6380"/>
        <p:guide orient="horz" pos="1502"/>
        <p:guide orient="horz" pos="86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8/10/relationships/authors" Target="author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Feasibility Ranking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62EB-334E-9C24-58C53CCF47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62EB-334E-9C24-58C53CCF47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62EB-334E-9C24-58C53CCF47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62EB-334E-9C24-58C53CCF47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62EB-334E-9C24-58C53CCF47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62EB-334E-9C24-58C53CCF470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62EB-334E-9C24-58C53CCF470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62EB-334E-9C24-58C53CCF4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Sheet1!$B$2:$B$9</c:f>
              <c:numCache>
                <c:formatCode>General</c:formatCode>
                <c:ptCount val="8"/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bubbleSize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Sheet1!$A$2:$A$9</c15:f>
                <c15:dlblRangeCache>
                  <c:ptCount val="8"/>
                </c15:dlblRangeCache>
              </c15:datalabelsRange>
            </c:ext>
            <c:ext xmlns:c16="http://schemas.microsoft.com/office/drawing/2014/chart" uri="{C3380CC4-5D6E-409C-BE32-E72D297353CC}">
              <c16:uniqueId val="{00000000-3EEF-44B2-BC09-86D0E0835B52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Size</c:v>
                </c:pt>
              </c:strCache>
            </c:strRef>
          </c:tx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xVal>
            <c:numRef>
              <c:f>Sheet1!$A$2:$A$9</c:f>
              <c:numCache>
                <c:formatCode>General</c:formatCode>
                <c:ptCount val="8"/>
              </c:numCache>
            </c:numRef>
          </c:xVal>
          <c:yVal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bubbleSize>
            <c:numLit>
              <c:formatCode>General</c:formatCode>
              <c:ptCount val="8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</c:numLit>
          </c:bubbleSize>
          <c:bubble3D val="0"/>
          <c:extLst>
            <c:ext xmlns:c16="http://schemas.microsoft.com/office/drawing/2014/chart" uri="{C3380CC4-5D6E-409C-BE32-E72D297353CC}">
              <c16:uniqueId val="{00000006-62EB-334E-9C24-58C53CCF4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5"/>
        <c:showNegBubbles val="0"/>
        <c:axId val="1108347888"/>
        <c:axId val="1108348248"/>
      </c:bubbleChart>
      <c:valAx>
        <c:axId val="1108347888"/>
        <c:scaling>
          <c:orientation val="maxMin"/>
          <c:max val="8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8248"/>
        <c:crosses val="max"/>
        <c:crossBetween val="midCat"/>
      </c:valAx>
      <c:valAx>
        <c:axId val="1108348248"/>
        <c:scaling>
          <c:orientation val="maxMin"/>
          <c:max val="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7888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Feasibility Ranking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7196-9F45-9598-82505FDF3D7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196-9F45-9598-82505FDF3D7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196-9F45-9598-82505FDF3D7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196-9F45-9598-82505FDF3D7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196-9F45-9598-82505FDF3D7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196-9F45-9598-82505FDF3D7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196-9F45-9598-82505FDF3D7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196-9F45-9598-82505FDF3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Sheet1!$B$2:$B$9</c:f>
              <c:numCache>
                <c:formatCode>General</c:formatCode>
                <c:ptCount val="8"/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bubbleSize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Sheet1!$A$2:$A$9</c15:f>
                <c15:dlblRangeCache>
                  <c:ptCount val="8"/>
                </c15:dlblRangeCache>
              </c15:datalabelsRange>
            </c:ext>
            <c:ext xmlns:c16="http://schemas.microsoft.com/office/drawing/2014/chart" uri="{C3380CC4-5D6E-409C-BE32-E72D297353CC}">
              <c16:uniqueId val="{00000008-7196-9F45-9598-82505FDF3D7A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Size</c:v>
                </c:pt>
              </c:strCache>
            </c:strRef>
          </c:tx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xVal>
            <c:numRef>
              <c:f>Sheet1!$A$2:$A$9</c:f>
              <c:numCache>
                <c:formatCode>General</c:formatCode>
                <c:ptCount val="8"/>
              </c:numCache>
            </c:numRef>
          </c:xVal>
          <c:yVal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bubbleSize>
            <c:numLit>
              <c:formatCode>General</c:formatCode>
              <c:ptCount val="8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</c:numLit>
          </c:bubbleSize>
          <c:bubble3D val="0"/>
          <c:extLst>
            <c:ext xmlns:c16="http://schemas.microsoft.com/office/drawing/2014/chart" uri="{C3380CC4-5D6E-409C-BE32-E72D297353CC}">
              <c16:uniqueId val="{00000009-7196-9F45-9598-82505FDF3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5"/>
        <c:showNegBubbles val="0"/>
        <c:axId val="1108347888"/>
        <c:axId val="1108348248"/>
      </c:bubbleChart>
      <c:valAx>
        <c:axId val="1108347888"/>
        <c:scaling>
          <c:orientation val="maxMin"/>
          <c:max val="8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8248"/>
        <c:crosses val="max"/>
        <c:crossBetween val="midCat"/>
      </c:valAx>
      <c:valAx>
        <c:axId val="1108348248"/>
        <c:scaling>
          <c:orientation val="maxMin"/>
          <c:max val="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7888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Feasibility Ranking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7196-9F45-9598-82505FDF3D7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196-9F45-9598-82505FDF3D7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196-9F45-9598-82505FDF3D7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196-9F45-9598-82505FDF3D7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196-9F45-9598-82505FDF3D7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196-9F45-9598-82505FDF3D7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196-9F45-9598-82505FDF3D7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196-9F45-9598-82505FDF3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Sheet1!$B$2:$B$9</c:f>
              <c:numCache>
                <c:formatCode>General</c:formatCode>
                <c:ptCount val="8"/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bubbleSize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Sheet1!$A$2:$A$9</c15:f>
                <c15:dlblRangeCache>
                  <c:ptCount val="8"/>
                </c15:dlblRangeCache>
              </c15:datalabelsRange>
            </c:ext>
            <c:ext xmlns:c16="http://schemas.microsoft.com/office/drawing/2014/chart" uri="{C3380CC4-5D6E-409C-BE32-E72D297353CC}">
              <c16:uniqueId val="{00000008-7196-9F45-9598-82505FDF3D7A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Size</c:v>
                </c:pt>
              </c:strCache>
            </c:strRef>
          </c:tx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xVal>
            <c:numRef>
              <c:f>Sheet1!$A$2:$A$9</c:f>
              <c:numCache>
                <c:formatCode>General</c:formatCode>
                <c:ptCount val="8"/>
              </c:numCache>
            </c:numRef>
          </c:xVal>
          <c:yVal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bubbleSize>
            <c:numLit>
              <c:formatCode>General</c:formatCode>
              <c:ptCount val="8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</c:numLit>
          </c:bubbleSize>
          <c:bubble3D val="0"/>
          <c:extLst>
            <c:ext xmlns:c16="http://schemas.microsoft.com/office/drawing/2014/chart" uri="{C3380CC4-5D6E-409C-BE32-E72D297353CC}">
              <c16:uniqueId val="{00000009-7196-9F45-9598-82505FDF3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5"/>
        <c:showNegBubbles val="0"/>
        <c:axId val="1108347888"/>
        <c:axId val="1108348248"/>
      </c:bubbleChart>
      <c:valAx>
        <c:axId val="1108347888"/>
        <c:scaling>
          <c:orientation val="maxMin"/>
          <c:max val="8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8248"/>
        <c:crosses val="max"/>
        <c:crossBetween val="midCat"/>
      </c:valAx>
      <c:valAx>
        <c:axId val="1108348248"/>
        <c:scaling>
          <c:orientation val="maxMin"/>
          <c:max val="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7888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D8F4-6785-498F-8D92-B2F6B34A16C4}" type="datetimeFigureOut">
              <a:rPr lang="fr-FR" smtClean="0"/>
              <a:t>24/02/2025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C3418-E3CD-458E-8280-75CFF999240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07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2416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3353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657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7413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62650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933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1753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1087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89683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11265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19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6245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2283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43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160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44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645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57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08855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58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825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55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786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734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896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1045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9299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Note: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recommend</a:t>
            </a:r>
            <a:r>
              <a:rPr lang="fr-FR" dirty="0"/>
              <a:t> to </a:t>
            </a:r>
            <a:r>
              <a:rPr lang="fr-FR" dirty="0" err="1"/>
              <a:t>dedicate</a:t>
            </a:r>
            <a:r>
              <a:rPr lang="fr-FR" dirty="0"/>
              <a:t> an </a:t>
            </a:r>
            <a:r>
              <a:rPr lang="fr-FR" dirty="0" err="1"/>
              <a:t>entire</a:t>
            </a:r>
            <a:r>
              <a:rPr lang="fr-FR" dirty="0"/>
              <a:t> slide to the presentation and discussion of vaccine </a:t>
            </a:r>
            <a:r>
              <a:rPr lang="fr-FR" dirty="0" err="1"/>
              <a:t>ranking</a:t>
            </a:r>
            <a:r>
              <a:rPr lang="fr-FR" dirty="0"/>
              <a:t> results for each </a:t>
            </a:r>
            <a:r>
              <a:rPr lang="fr-FR" dirty="0" err="1"/>
              <a:t>criteria</a:t>
            </a:r>
            <a:endParaRPr lang="fr-FR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187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ctrTitle"/>
          </p:nvPr>
        </p:nvSpPr>
        <p:spPr>
          <a:xfrm>
            <a:off x="415637" y="992767"/>
            <a:ext cx="11361559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subTitle" idx="1"/>
          </p:nvPr>
        </p:nvSpPr>
        <p:spPr>
          <a:xfrm>
            <a:off x="415626" y="3778833"/>
            <a:ext cx="11361559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B11D06FB-8C12-4435-BB1E-CCAAA692A6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80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body" idx="2"/>
          </p:nvPr>
        </p:nvSpPr>
        <p:spPr>
          <a:xfrm>
            <a:off x="6443610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41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415626" y="740800"/>
            <a:ext cx="3744375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415626" y="1852800"/>
            <a:ext cx="3744375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09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653708" y="600200"/>
            <a:ext cx="8491011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34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/>
          <p:nvPr/>
        </p:nvSpPr>
        <p:spPr>
          <a:xfrm>
            <a:off x="6096387" y="-167"/>
            <a:ext cx="6096388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354022" y="1644233"/>
            <a:ext cx="5393905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ubTitle" idx="1"/>
          </p:nvPr>
        </p:nvSpPr>
        <p:spPr>
          <a:xfrm>
            <a:off x="354022" y="3737433"/>
            <a:ext cx="5393905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2"/>
          </p:nvPr>
        </p:nvSpPr>
        <p:spPr>
          <a:xfrm>
            <a:off x="6586419" y="965433"/>
            <a:ext cx="5116332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5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415626" y="5640767"/>
            <a:ext cx="7998883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6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>
            <a:spLocks noGrp="1"/>
          </p:cNvSpPr>
          <p:nvPr>
            <p:ph type="title" hasCustomPrompt="1"/>
          </p:nvPr>
        </p:nvSpPr>
        <p:spPr>
          <a:xfrm>
            <a:off x="415626" y="1474833"/>
            <a:ext cx="11361559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1"/>
          </p:nvPr>
        </p:nvSpPr>
        <p:spPr>
          <a:xfrm>
            <a:off x="415626" y="4202967"/>
            <a:ext cx="11361559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50F1-7ED3-0BC7-2CCA-ACC195A8E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A1691-BA80-743C-B718-9AD5145B1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D9DB0-1F10-10A2-B165-00713759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4A85-F487-4DAE-8832-725338EDF46B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6652-4A90-CAE5-42C6-9C53AC27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7E860-C4EB-E773-C66C-EA1A3779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2F99-6DAD-47CE-BB68-4661152F1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5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8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248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STXinwei" panose="020B0503020204020204" pitchFamily="2" charset="-12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Lato" panose="020F0502020204030203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/>
          <p:nvPr/>
        </p:nvSpPr>
        <p:spPr>
          <a:xfrm>
            <a:off x="2099363" y="1516400"/>
            <a:ext cx="373500" cy="1867200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lang="en-US" sz="1400" noProof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 descr="A zebra with text on it&#10;&#10;Description automatically generated">
            <a:extLst>
              <a:ext uri="{FF2B5EF4-FFF2-40B4-BE49-F238E27FC236}">
                <a16:creationId xmlns:a16="http://schemas.microsoft.com/office/drawing/2014/main" id="{9A466B9C-30E9-BBA3-65DF-C22B17730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2" t="32500" r="24112" b="32500"/>
          <a:stretch/>
        </p:blipFill>
        <p:spPr>
          <a:xfrm>
            <a:off x="9092137" y="5470609"/>
            <a:ext cx="2952250" cy="1231733"/>
          </a:xfrm>
          <a:prstGeom prst="rect">
            <a:avLst/>
          </a:prstGeom>
        </p:spPr>
      </p:pic>
      <p:sp>
        <p:nvSpPr>
          <p:cNvPr id="5" name="Google Shape;47;p1">
            <a:extLst>
              <a:ext uri="{FF2B5EF4-FFF2-40B4-BE49-F238E27FC236}">
                <a16:creationId xmlns:a16="http://schemas.microsoft.com/office/drawing/2014/main" id="{EB2B3FD3-5DE2-0F68-F062-F699B5C84D63}"/>
              </a:ext>
            </a:extLst>
          </p:cNvPr>
          <p:cNvSpPr txBox="1"/>
          <p:nvPr/>
        </p:nvSpPr>
        <p:spPr>
          <a:xfrm>
            <a:off x="2752725" y="1538000"/>
            <a:ext cx="9180963" cy="20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en-US" sz="3200" b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New Vaccines Introduction Prioritization and Sequencing Tool (NVI-PST)</a:t>
            </a:r>
            <a:endParaRPr lang="en-US" sz="1200" noProof="0" dirty="0">
              <a:solidFill>
                <a:srgbClr val="0F5D61"/>
              </a:solidFill>
              <a:latin typeface="Lato" panose="020F0502020204030203" pitchFamily="34" charset="0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2000"/>
            </a:pPr>
            <a:endParaRPr lang="en-US" noProof="0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en-US" sz="2000" b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Workshop 2: Prioritization and Sequencing</a:t>
            </a:r>
          </a:p>
          <a:p>
            <a:pPr>
              <a:buClr>
                <a:srgbClr val="000000"/>
              </a:buClr>
              <a:buSzPts val="2000"/>
            </a:pPr>
            <a:endParaRPr lang="en-US" sz="2000" b="1" noProof="0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en-US" sz="2000" b="1" i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Date of workshop</a:t>
            </a:r>
            <a:endParaRPr lang="en-US" sz="2000" i="1" noProof="0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In the first workshop, the NITAG defined the methodological scope of prioritization, selecting X vaccines and X criteria</a:t>
            </a:r>
            <a:r>
              <a:rPr lang="en-US" sz="2400" kern="0" noProof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 over a X-year timeframe.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65B5D8-6096-B05F-F5FC-8BF4498269E8}"/>
              </a:ext>
            </a:extLst>
          </p:cNvPr>
          <p:cNvSpPr/>
          <p:nvPr/>
        </p:nvSpPr>
        <p:spPr>
          <a:xfrm>
            <a:off x="768242" y="1431235"/>
            <a:ext cx="3429004" cy="596348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/>
              <a:t>Timeframe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6FF7E3-39CD-2E55-517A-72ED79E74B3A}"/>
              </a:ext>
            </a:extLst>
          </p:cNvPr>
          <p:cNvSpPr/>
          <p:nvPr/>
        </p:nvSpPr>
        <p:spPr>
          <a:xfrm>
            <a:off x="4381498" y="1431235"/>
            <a:ext cx="3429004" cy="596348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/>
              <a:t>Vaccines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E5EE49-8170-1726-724E-62F989C12BB0}"/>
              </a:ext>
            </a:extLst>
          </p:cNvPr>
          <p:cNvSpPr/>
          <p:nvPr/>
        </p:nvSpPr>
        <p:spPr>
          <a:xfrm>
            <a:off x="7994754" y="1431235"/>
            <a:ext cx="3429004" cy="596348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/>
              <a:t>Criteria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109CBE-30E8-C3EB-1B54-68B5092675A1}"/>
              </a:ext>
            </a:extLst>
          </p:cNvPr>
          <p:cNvSpPr txBox="1"/>
          <p:nvPr/>
        </p:nvSpPr>
        <p:spPr>
          <a:xfrm rot="16200000">
            <a:off x="11700" y="3438941"/>
            <a:ext cx="956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noProof="0" dirty="0"/>
              <a:t>Results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7A07A4-7553-8F3C-0598-E8AFACB6DD99}"/>
              </a:ext>
            </a:extLst>
          </p:cNvPr>
          <p:cNvSpPr txBox="1"/>
          <p:nvPr/>
        </p:nvSpPr>
        <p:spPr>
          <a:xfrm rot="16200000">
            <a:off x="-280277" y="5705914"/>
            <a:ext cx="1540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noProof="0" dirty="0"/>
              <a:t>Notes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88E4B7-E99C-E72F-D414-E3074C9E24CB}"/>
              </a:ext>
            </a:extLst>
          </p:cNvPr>
          <p:cNvSpPr/>
          <p:nvPr/>
        </p:nvSpPr>
        <p:spPr>
          <a:xfrm>
            <a:off x="768242" y="5119393"/>
            <a:ext cx="3429004" cy="1513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14141">
                    <a:lumMod val="50000"/>
                  </a:srgbClr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4F051A-F0E5-4AC1-1C9E-B915847EBB87}"/>
              </a:ext>
            </a:extLst>
          </p:cNvPr>
          <p:cNvSpPr/>
          <p:nvPr/>
        </p:nvSpPr>
        <p:spPr>
          <a:xfrm>
            <a:off x="4381498" y="5119393"/>
            <a:ext cx="3429004" cy="1513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1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C4D9B1-A6F7-D6A9-28DA-882AC840897D}"/>
              </a:ext>
            </a:extLst>
          </p:cNvPr>
          <p:cNvSpPr/>
          <p:nvPr/>
        </p:nvSpPr>
        <p:spPr>
          <a:xfrm>
            <a:off x="7994754" y="5119393"/>
            <a:ext cx="3429004" cy="1513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1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07C4D1-04DE-EF9A-5B13-BF34A7BB488D}"/>
              </a:ext>
            </a:extLst>
          </p:cNvPr>
          <p:cNvSpPr/>
          <p:nvPr/>
        </p:nvSpPr>
        <p:spPr>
          <a:xfrm>
            <a:off x="768242" y="2119033"/>
            <a:ext cx="3429004" cy="2898972"/>
          </a:xfrm>
          <a:prstGeom prst="rect">
            <a:avLst/>
          </a:prstGeom>
          <a:noFill/>
          <a:ln w="9525">
            <a:solidFill>
              <a:srgbClr val="0F5D6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8580634-A492-2D5F-F455-B8A18E34F1BC}"/>
              </a:ext>
            </a:extLst>
          </p:cNvPr>
          <p:cNvSpPr/>
          <p:nvPr/>
        </p:nvSpPr>
        <p:spPr>
          <a:xfrm>
            <a:off x="4381498" y="2119033"/>
            <a:ext cx="3429004" cy="2898972"/>
          </a:xfrm>
          <a:prstGeom prst="rect">
            <a:avLst/>
          </a:prstGeom>
          <a:noFill/>
          <a:ln w="9525">
            <a:solidFill>
              <a:srgbClr val="0F5D6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AFE63F-E628-143E-5B98-6C4CD996AF9D}"/>
              </a:ext>
            </a:extLst>
          </p:cNvPr>
          <p:cNvSpPr/>
          <p:nvPr/>
        </p:nvSpPr>
        <p:spPr>
          <a:xfrm>
            <a:off x="7994754" y="2119033"/>
            <a:ext cx="3429004" cy="2898972"/>
          </a:xfrm>
          <a:prstGeom prst="rect">
            <a:avLst/>
          </a:prstGeom>
          <a:noFill/>
          <a:ln w="9525">
            <a:solidFill>
              <a:srgbClr val="0F5D6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10</a:t>
            </a:fld>
            <a:endParaRPr lang="en-US" noProof="0" dirty="0">
              <a:latin typeface="+mj-lt"/>
            </a:endParaRPr>
          </a:p>
        </p:txBody>
      </p:sp>
      <p:sp>
        <p:nvSpPr>
          <p:cNvPr id="7" name="Star: 10 Points 17">
            <a:extLst>
              <a:ext uri="{FF2B5EF4-FFF2-40B4-BE49-F238E27FC236}">
                <a16:creationId xmlns:a16="http://schemas.microsoft.com/office/drawing/2014/main" id="{4E82B065-0F3D-7E1B-E596-790A6FFC5BCA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68763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2"/>
                </a:solidFill>
              </a:rPr>
              <a:t>Methodology review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1"/>
                </a:solidFill>
              </a:rPr>
              <a:t>Presentation of evidence and vaccine ranking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/>
              <a:t>Presentation of results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46351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2"/>
                </a:solidFill>
              </a:rPr>
              <a:t>Review of criteria and selected vaccines</a:t>
            </a:r>
          </a:p>
        </p:txBody>
      </p:sp>
    </p:spTree>
    <p:extLst>
      <p:ext uri="{BB962C8B-B14F-4D97-AF65-F5344CB8AC3E}">
        <p14:creationId xmlns:p14="http://schemas.microsoft.com/office/powerpoint/2010/main" val="369341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283819BB-24DC-B0B0-EA82-AA7A63F2F575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7909C3EB-DEFB-8F81-5D67-77B9228933C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Vaccine ranking instructions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A95CDCFE-803A-704A-0AFC-E3B5C1E6EF07}"/>
              </a:ext>
            </a:extLst>
          </p:cNvPr>
          <p:cNvSpPr txBox="1"/>
          <p:nvPr/>
        </p:nvSpPr>
        <p:spPr>
          <a:xfrm>
            <a:off x="397432" y="1393875"/>
            <a:ext cx="3536394" cy="9905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noProof="0" dirty="0"/>
              <a:t>Scan QR code or enter the following link:</a:t>
            </a:r>
            <a:endParaRPr lang="en-US" sz="1400" u="sng" noProof="0" dirty="0">
              <a:solidFill>
                <a:schemeClr val="accent2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B16B0B87-9880-C8A3-378A-A53004E4685C}"/>
              </a:ext>
            </a:extLst>
          </p:cNvPr>
          <p:cNvSpPr txBox="1"/>
          <p:nvPr/>
        </p:nvSpPr>
        <p:spPr>
          <a:xfrm>
            <a:off x="7867649" y="1393876"/>
            <a:ext cx="3942635" cy="990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noProof="0" dirty="0"/>
              <a:t>Follow these instructions to complete and submit your vaccine rankings for each criterion:</a:t>
            </a:r>
            <a:endParaRPr lang="en-US" sz="1200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5B9DC8-50FB-D4A9-39BC-2AF1C068E0D4}"/>
              </a:ext>
            </a:extLst>
          </p:cNvPr>
          <p:cNvSpPr txBox="1"/>
          <p:nvPr/>
        </p:nvSpPr>
        <p:spPr>
          <a:xfrm>
            <a:off x="9991813" y="2832100"/>
            <a:ext cx="20191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AutoNum type="arabicPeriod"/>
            </a:pPr>
            <a:r>
              <a:rPr lang="en-US" sz="1200" noProof="0" dirty="0"/>
              <a:t>Step 1</a:t>
            </a:r>
          </a:p>
          <a:p>
            <a:pPr marL="342900" indent="-342900">
              <a:spcBef>
                <a:spcPts val="1800"/>
              </a:spcBef>
              <a:buAutoNum type="arabicPeriod"/>
            </a:pPr>
            <a:r>
              <a:rPr lang="en-US" sz="1200" noProof="0" dirty="0"/>
              <a:t>Step 2</a:t>
            </a:r>
          </a:p>
          <a:p>
            <a:pPr marL="342900" indent="-342900">
              <a:spcBef>
                <a:spcPts val="1800"/>
              </a:spcBef>
              <a:buAutoNum type="arabicPeriod"/>
            </a:pPr>
            <a:r>
              <a:rPr lang="en-US" sz="1200" noProof="0" dirty="0"/>
              <a:t>Step 3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B98F4DB-5607-9760-50C4-37CE2DF387A5}"/>
              </a:ext>
            </a:extLst>
          </p:cNvPr>
          <p:cNvSpPr/>
          <p:nvPr/>
        </p:nvSpPr>
        <p:spPr>
          <a:xfrm>
            <a:off x="7871958" y="3963597"/>
            <a:ext cx="2069751" cy="34290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1CFB6673-E160-1713-1DCD-853EAC5948CE}"/>
              </a:ext>
            </a:extLst>
          </p:cNvPr>
          <p:cNvSpPr txBox="1"/>
          <p:nvPr/>
        </p:nvSpPr>
        <p:spPr>
          <a:xfrm>
            <a:off x="4251604" y="1393876"/>
            <a:ext cx="3256835" cy="10096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noProof="0" dirty="0"/>
              <a:t>Enter your name. If you are a voting member, include « NITAG » following your name</a:t>
            </a:r>
            <a:endParaRPr lang="en-US" sz="1200" noProof="0" dirty="0"/>
          </a:p>
        </p:txBody>
      </p:sp>
      <p:sp>
        <p:nvSpPr>
          <p:cNvPr id="9" name="Star: 10 Points 17">
            <a:extLst>
              <a:ext uri="{FF2B5EF4-FFF2-40B4-BE49-F238E27FC236}">
                <a16:creationId xmlns:a16="http://schemas.microsoft.com/office/drawing/2014/main" id="{7A85EBBA-8A87-09F6-49EF-BCF969A1840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noProof="0" dirty="0">
                <a:solidFill>
                  <a:schemeClr val="bg1"/>
                </a:solidFill>
              </a:rPr>
              <a:t>To be updated by country- slide may need modifications based on tool used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DDCCD7-5799-095C-FA60-36D4C4C9CB49}"/>
              </a:ext>
            </a:extLst>
          </p:cNvPr>
          <p:cNvSpPr/>
          <p:nvPr/>
        </p:nvSpPr>
        <p:spPr>
          <a:xfrm>
            <a:off x="794208" y="2832100"/>
            <a:ext cx="2912165" cy="28704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Add QR code and/or link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0BB14F-00F6-6268-5153-61D5CA1FF09A}"/>
              </a:ext>
            </a:extLst>
          </p:cNvPr>
          <p:cNvSpPr/>
          <p:nvPr/>
        </p:nvSpPr>
        <p:spPr>
          <a:xfrm>
            <a:off x="4423938" y="2832100"/>
            <a:ext cx="2912165" cy="28704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Add image of where to enter name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BADAB2-C7C5-6AD1-C8C1-DA3C038F2568}"/>
              </a:ext>
            </a:extLst>
          </p:cNvPr>
          <p:cNvSpPr/>
          <p:nvPr/>
        </p:nvSpPr>
        <p:spPr>
          <a:xfrm>
            <a:off x="7867649" y="2693071"/>
            <a:ext cx="2069752" cy="33697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Add image of a sample vaccine ranking question</a:t>
            </a:r>
          </a:p>
        </p:txBody>
      </p:sp>
    </p:spTree>
    <p:extLst>
      <p:ext uri="{BB962C8B-B14F-4D97-AF65-F5344CB8AC3E}">
        <p14:creationId xmlns:p14="http://schemas.microsoft.com/office/powerpoint/2010/main" val="3893515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Importance: X criteria were retained, including X essential criteria and X </a:t>
            </a:r>
            <a:r>
              <a:rPr lang="en-US" sz="2400" kern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significant</a:t>
            </a: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 criteria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13</a:t>
            </a:fld>
            <a:endParaRPr lang="en-US" noProof="0" dirty="0">
              <a:latin typeface="+mj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6A8E04-9560-2AB9-3142-DACE38BE9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348330"/>
              </p:ext>
            </p:extLst>
          </p:nvPr>
        </p:nvGraphicFramePr>
        <p:xfrm>
          <a:off x="379562" y="1376363"/>
          <a:ext cx="11037736" cy="4684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0661">
                  <a:extLst>
                    <a:ext uri="{9D8B030D-6E8A-4147-A177-3AD203B41FA5}">
                      <a16:colId xmlns:a16="http://schemas.microsoft.com/office/drawing/2014/main" val="2351746058"/>
                    </a:ext>
                  </a:extLst>
                </a:gridCol>
                <a:gridCol w="2308207">
                  <a:extLst>
                    <a:ext uri="{9D8B030D-6E8A-4147-A177-3AD203B41FA5}">
                      <a16:colId xmlns:a16="http://schemas.microsoft.com/office/drawing/2014/main" val="231155786"/>
                    </a:ext>
                  </a:extLst>
                </a:gridCol>
                <a:gridCol w="1262766">
                  <a:extLst>
                    <a:ext uri="{9D8B030D-6E8A-4147-A177-3AD203B41FA5}">
                      <a16:colId xmlns:a16="http://schemas.microsoft.com/office/drawing/2014/main" val="1309688707"/>
                    </a:ext>
                  </a:extLst>
                </a:gridCol>
                <a:gridCol w="4256102">
                  <a:extLst>
                    <a:ext uri="{9D8B030D-6E8A-4147-A177-3AD203B41FA5}">
                      <a16:colId xmlns:a16="http://schemas.microsoft.com/office/drawing/2014/main" val="3166420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Criteria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Classification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Weight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Indicators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6792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483640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497107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58124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097463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87085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59988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38617"/>
                  </a:ext>
                </a:extLst>
              </a:tr>
            </a:tbl>
          </a:graphicData>
        </a:graphic>
      </p:graphicFrame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922C31FE-9B3E-7761-B65F-326520AD6E57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393018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1: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14</a:t>
            </a:fld>
            <a:endParaRPr lang="en-US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15997-EACE-8F10-74E2-884374C7FBA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D9E8F0-F961-0BD1-21A4-E857807D8B31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Star: 10 Points 17">
            <a:extLst>
              <a:ext uri="{FF2B5EF4-FFF2-40B4-BE49-F238E27FC236}">
                <a16:creationId xmlns:a16="http://schemas.microsoft.com/office/drawing/2014/main" id="{B6E99232-F2D4-D1D6-7B4E-A1256C6A8CAC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4268001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2: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15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F343BE-77CF-48BB-E912-A5BC09C71763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EEA193-EB20-0812-05C7-A2D9AB4574B7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F7C9F3C6-0C09-4615-02AB-D4771BD929C1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968699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3: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16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0B3F22-1F33-5C3E-4795-D507224E914D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A505C0-B075-2933-7629-C166F9A0230A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19A4B815-C7C5-7856-01CD-A246AE5ED86E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84428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4: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17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6CFE34-7052-A815-5041-6AE40E7D140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E3F1D4-14AD-B70A-1C5C-9E46A2C27964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BD49647B-BCDF-C73B-F4CF-3DE952DC84E1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321905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5: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18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CC9E7F-70F9-4392-E94C-A2E81D84F2FC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1E51E-243B-37CF-5F2A-E559CD9A779E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76AA0E36-FCAA-998E-475D-159EAC35FE31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3933855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6: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19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4263A86-815E-9BFB-805F-E0598AEAA802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47B392-69B1-5CCA-2C4C-19FA86F6204D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EFEB53F3-B005-8EE7-DA52-9985E86E135F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68483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476AC5-9B27-684A-F1D5-162D9EB6D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52881"/>
              </p:ext>
            </p:extLst>
          </p:nvPr>
        </p:nvGraphicFramePr>
        <p:xfrm>
          <a:off x="625113" y="1225080"/>
          <a:ext cx="8836521" cy="53180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2079586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6756935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</a:tblGrid>
              <a:tr h="26466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13327">
                <a:tc rowSpan="4">
                  <a:txBody>
                    <a:bodyPr/>
                    <a:lstStyle/>
                    <a:p>
                      <a:r>
                        <a:rPr lang="en-US" b="1" noProof="0" dirty="0"/>
                        <a:t>Day 1 </a:t>
                      </a:r>
                      <a:r>
                        <a:rPr lang="en-US" b="0" noProof="0" dirty="0"/>
                        <a:t>– Importance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of criteria and selected vaccines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evidence for importance criteria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Ranking of vaccines for </a:t>
                      </a:r>
                      <a:r>
                        <a:rPr lang="en-US" i="0" noProof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each importance criterion </a:t>
                      </a:r>
                      <a:r>
                        <a:rPr lang="en-US" i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(discussions and votes)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13327">
                <a:tc rowSpan="5">
                  <a:txBody>
                    <a:bodyPr/>
                    <a:lstStyle/>
                    <a:p>
                      <a:r>
                        <a:rPr lang="en-US" b="1" noProof="0" dirty="0"/>
                        <a:t>Day 2</a:t>
                      </a:r>
                      <a:r>
                        <a:rPr lang="en-US" b="0" noProof="0" dirty="0"/>
                        <a:t>– Feasibility</a:t>
                      </a:r>
                      <a:endParaRPr lang="en-US" b="1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Day 1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793795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evidence for feasibility criteria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647147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Ranking of vaccines for each feasibility criterion (discussions and votes)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Prioritization of vaccines (high, medium and low priority lists selected)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958310"/>
                  </a:ext>
                </a:extLst>
              </a:tr>
              <a:tr h="313327">
                <a:tc rowSpan="7">
                  <a:txBody>
                    <a:bodyPr/>
                    <a:lstStyle/>
                    <a:p>
                      <a:r>
                        <a:rPr lang="en-US" b="1" noProof="0" dirty="0"/>
                        <a:t>Day 3</a:t>
                      </a:r>
                      <a:r>
                        <a:rPr lang="en-US" b="0" noProof="0" dirty="0"/>
                        <a:t> – Scenarios and recommendations</a:t>
                      </a:r>
                      <a:endParaRPr lang="en-US" b="1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of priority lists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228846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Discussion on the points of uncertainty to be integrated into the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822230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Proposals for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404565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Validation of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441346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b="1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Drafting recommendations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088818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Plan for scenario re-assessment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39990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b="1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Next steps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49332"/>
                  </a:ext>
                </a:extLst>
              </a:tr>
            </a:tbl>
          </a:graphicData>
        </a:graphic>
      </p:graphicFrame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Workshop agenda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328571" y="49228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noProof="0" smtClean="0">
                <a:latin typeface="+mj-lt"/>
              </a:rPr>
              <a:pPr/>
              <a:t>2</a:t>
            </a:fld>
            <a:endParaRPr lang="en-US" noProof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7492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7: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20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04770D-60C2-F8B1-9F0C-DC562CF7296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646530-C41D-8739-11EB-D3E1E2A3B954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FBA57B98-06D7-0ECB-3B1D-23A62FEB87B8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726451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Importance Criteria 8: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21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630C67-7612-7B73-E1BB-64E6EF876618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852B-C9D8-43BC-BBA0-DC0B3F4811BE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8F117B73-B7AA-62CA-7104-23B235D28107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661190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2"/>
                </a:solidFill>
              </a:rPr>
              <a:t>Methodology review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/>
              <a:t>Presentation of evidence and vaccine ranking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1"/>
                </a:solidFill>
              </a:rPr>
              <a:t>Presentation of results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46351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2"/>
                </a:solidFill>
              </a:rPr>
              <a:t>Review of criteria and selected vaccines</a:t>
            </a:r>
          </a:p>
        </p:txBody>
      </p:sp>
    </p:spTree>
    <p:extLst>
      <p:ext uri="{BB962C8B-B14F-4D97-AF65-F5344CB8AC3E}">
        <p14:creationId xmlns:p14="http://schemas.microsoft.com/office/powerpoint/2010/main" val="89544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500062" y="283312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Importance criteria: summary of vaccine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23</a:t>
            </a:fld>
            <a:endParaRPr lang="en-US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03864D7-4ED4-0EA8-FB42-B152FDAF8FFA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noProof="0" dirty="0"/>
              <a:t>Average by criterion and aggregate ranking of each vaccine on importance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094EDB-8B10-21EF-3E21-09E79AE6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370964"/>
              </p:ext>
            </p:extLst>
          </p:nvPr>
        </p:nvGraphicFramePr>
        <p:xfrm>
          <a:off x="629537" y="1721131"/>
          <a:ext cx="11083041" cy="4779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425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27414210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917418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3211215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196009831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82146374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825755280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256347244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53655147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051537846"/>
                    </a:ext>
                  </a:extLst>
                </a:gridCol>
              </a:tblGrid>
              <a:tr h="553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Importance Criteria 1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5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6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7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8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Average ranking with weighting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2612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95389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9086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78910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9794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3902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57F91BE-7ADC-D82E-4500-FE1BE43EA255}"/>
              </a:ext>
            </a:extLst>
          </p:cNvPr>
          <p:cNvSpPr/>
          <p:nvPr/>
        </p:nvSpPr>
        <p:spPr>
          <a:xfrm>
            <a:off x="10614991" y="1701653"/>
            <a:ext cx="1097584" cy="4799098"/>
          </a:xfrm>
          <a:prstGeom prst="roundRect">
            <a:avLst>
              <a:gd name="adj" fmla="val 267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51A6C1F8-0A47-8DA6-D052-AAC445EF49AF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361967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End of Day 1 – review Day 2 agenda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58DBD1-8C20-BDA0-3DE9-A7C21AD5A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470041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Day 1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1 and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3 and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5 and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Feasibility criteria 7 and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16.00-17.00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Prioritization of vaccines (high and medium priority lists selected)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75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546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Day 2 Agenda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58DBD1-8C20-BDA0-3DE9-A7C21AD5A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430779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Day 1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1 and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3 and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5 and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Feasibility criteria 7 and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16.00-17.00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Prioritization of vaccines (high and medium priority lists selected)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75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287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Welcome and review of day 1 results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/>
                <a:t>Presentation of results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/>
                <a:t>Prioritization of vaccines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/>
                <a:t>Presentation of evidence and vaccine ranking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4613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500062" y="283312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Importance criteria: summary of vaccine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27</a:t>
            </a:fld>
            <a:endParaRPr lang="en-US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03864D7-4ED4-0EA8-FB42-B152FDAF8FFA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noProof="0" dirty="0"/>
              <a:t>Average by criterion and aggregate ranking of each vaccine on importance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094EDB-8B10-21EF-3E21-09E79AE6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364354"/>
              </p:ext>
            </p:extLst>
          </p:nvPr>
        </p:nvGraphicFramePr>
        <p:xfrm>
          <a:off x="629537" y="1721131"/>
          <a:ext cx="11083041" cy="4779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425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27414210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917418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3211215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196009831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82146374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825755280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256347244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53655147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051537846"/>
                    </a:ext>
                  </a:extLst>
                </a:gridCol>
              </a:tblGrid>
              <a:tr h="553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Importance Criteria 1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5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6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7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 Criteria 8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Average ranking with weighting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2612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95389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9086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78910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9794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3902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57F91BE-7ADC-D82E-4500-FE1BE43EA255}"/>
              </a:ext>
            </a:extLst>
          </p:cNvPr>
          <p:cNvSpPr/>
          <p:nvPr/>
        </p:nvSpPr>
        <p:spPr>
          <a:xfrm>
            <a:off x="10614991" y="1701653"/>
            <a:ext cx="1097584" cy="4799098"/>
          </a:xfrm>
          <a:prstGeom prst="roundRect">
            <a:avLst>
              <a:gd name="adj" fmla="val 267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51A6C1F8-0A47-8DA6-D052-AAC445EF49AF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 (copy of slide 23)</a:t>
            </a:r>
          </a:p>
        </p:txBody>
      </p:sp>
    </p:spTree>
    <p:extLst>
      <p:ext uri="{BB962C8B-B14F-4D97-AF65-F5344CB8AC3E}">
        <p14:creationId xmlns:p14="http://schemas.microsoft.com/office/powerpoint/2010/main" val="58552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Welcome and review of day 1 results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/>
                <a:t>Presentation of results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/>
                <a:t>Prioritization of vaccines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Presentation of evidence and vaccine ranking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972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Feasibility: X criteria were retained, including X essential criteria and X </a:t>
            </a:r>
            <a:r>
              <a:rPr lang="en-US" sz="2400" kern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significant</a:t>
            </a: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 criteria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29</a:t>
            </a:fld>
            <a:endParaRPr lang="en-US" noProof="0" dirty="0">
              <a:latin typeface="+mj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6A8E04-9560-2AB9-3142-DACE38BE9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0899"/>
              </p:ext>
            </p:extLst>
          </p:nvPr>
        </p:nvGraphicFramePr>
        <p:xfrm>
          <a:off x="379562" y="1376363"/>
          <a:ext cx="11037736" cy="4684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0661">
                  <a:extLst>
                    <a:ext uri="{9D8B030D-6E8A-4147-A177-3AD203B41FA5}">
                      <a16:colId xmlns:a16="http://schemas.microsoft.com/office/drawing/2014/main" val="2351746058"/>
                    </a:ext>
                  </a:extLst>
                </a:gridCol>
                <a:gridCol w="2308207">
                  <a:extLst>
                    <a:ext uri="{9D8B030D-6E8A-4147-A177-3AD203B41FA5}">
                      <a16:colId xmlns:a16="http://schemas.microsoft.com/office/drawing/2014/main" val="231155786"/>
                    </a:ext>
                  </a:extLst>
                </a:gridCol>
                <a:gridCol w="1262766">
                  <a:extLst>
                    <a:ext uri="{9D8B030D-6E8A-4147-A177-3AD203B41FA5}">
                      <a16:colId xmlns:a16="http://schemas.microsoft.com/office/drawing/2014/main" val="1309688707"/>
                    </a:ext>
                  </a:extLst>
                </a:gridCol>
                <a:gridCol w="4256102">
                  <a:extLst>
                    <a:ext uri="{9D8B030D-6E8A-4147-A177-3AD203B41FA5}">
                      <a16:colId xmlns:a16="http://schemas.microsoft.com/office/drawing/2014/main" val="3166420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Criteria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Classification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Weight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Indicators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6792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483640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497107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58124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097463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87085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59988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38617"/>
                  </a:ext>
                </a:extLst>
              </a:tr>
            </a:tbl>
          </a:graphicData>
        </a:graphic>
      </p:graphicFrame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F688CE33-73CD-A1F5-58C2-B17EE054C5C9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30783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Day 1 Agenda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984C703-0B6C-F425-FFC7-91F684F96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40614"/>
              </p:ext>
            </p:extLst>
          </p:nvPr>
        </p:nvGraphicFramePr>
        <p:xfrm>
          <a:off x="625114" y="1225080"/>
          <a:ext cx="7690750" cy="3708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 and methodology review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of criteria and selected vaccines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Importance criteria 1 and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Importance criteria 3 and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Importance criteria 5 and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Importance criteria 7 and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noProof="0" smtClean="0">
                <a:latin typeface="+mj-lt"/>
              </a:rPr>
              <a:pPr/>
              <a:t>3</a:t>
            </a:fld>
            <a:endParaRPr lang="en-US" noProof="0" dirty="0">
              <a:latin typeface="+mj-lt"/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F5A9DB7F-D75F-59BA-F8CD-A092B24E8044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976252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Feasibility Criteria 1: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30</a:t>
            </a:fld>
            <a:endParaRPr lang="en-US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15997-EACE-8F10-74E2-884374C7FBA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D9E8F0-F961-0BD1-21A4-E857807D8B31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F351184E-CB9C-76E5-DB11-9119EA98943D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38448313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2: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31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F343BE-77CF-48BB-E912-A5BC09C71763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EEA193-EB20-0812-05C7-A2D9AB4574B7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BBC06AE7-ECBB-3880-64E7-179C53D1A94B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635093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3: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32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0B3F22-1F33-5C3E-4795-D507224E914D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A505C0-B075-2933-7629-C166F9A0230A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F6BE7387-F49F-B3D0-01DE-6668867D14BF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909356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4: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33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6CFE34-7052-A815-5041-6AE40E7D140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E3F1D4-14AD-B70A-1C5C-9E46A2C27964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7855E208-2AA3-1283-B7B4-D189D22BBCC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687955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5: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34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CC9E7F-70F9-4392-E94C-A2E81D84F2FC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1E51E-243B-37CF-5F2A-E559CD9A779E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BB4265BD-25E9-31DA-76E1-CD892C7D2807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5343501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6: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35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4263A86-815E-9BFB-805F-E0598AEAA802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47B392-69B1-5CCA-2C4C-19FA86F6204D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BE00EEA9-EAAF-0B75-E024-1EF207DC6A93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0879114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7: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36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04770D-60C2-F8B1-9F0C-DC562CF7296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646530-C41D-8739-11EB-D3E1E2A3B954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59082DC2-58E0-1BAC-8AFD-1E8B99D6E6F3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33811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 Feasibility Criteria 8: presentation of evidence and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37</a:t>
            </a:fld>
            <a:endParaRPr lang="en-US" noProof="0" dirty="0">
              <a:latin typeface="+mj-lt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630C67-7612-7B73-E1BB-64E6EF876618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852B-C9D8-43BC-BBA0-DC0B3F4811BE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i="1" noProof="0" dirty="0">
                <a:solidFill>
                  <a:schemeClr val="tx1">
                    <a:lumMod val="50000"/>
                  </a:schemeClr>
                </a:solidFill>
              </a:rPr>
              <a:t>Ranking instructions:</a:t>
            </a:r>
          </a:p>
          <a:p>
            <a:endParaRPr lang="en-US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CC51A91A-4A0F-AF4E-9EB5-58C3DCBD5D95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968355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Welcome and review of day 1 results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Presentation of results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/>
                <a:t>Prioritization of vaccines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Presentation of evidence and vaccine ranking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90800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500062" y="283312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Feasibility criteria: summary of vaccine ranking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39</a:t>
            </a:fld>
            <a:endParaRPr lang="en-US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03864D7-4ED4-0EA8-FB42-B152FDAF8FFA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noProof="0" dirty="0"/>
              <a:t>Average by criterion and aggregate ranking of each vaccine on feasibility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094EDB-8B10-21EF-3E21-09E79AE6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88128"/>
              </p:ext>
            </p:extLst>
          </p:nvPr>
        </p:nvGraphicFramePr>
        <p:xfrm>
          <a:off x="629537" y="1721131"/>
          <a:ext cx="11083041" cy="4779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425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27414210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917418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3211215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196009831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82146374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825755280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256347244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53655147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051537846"/>
                    </a:ext>
                  </a:extLst>
                </a:gridCol>
              </a:tblGrid>
              <a:tr h="553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Feasibility Criteria 1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5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6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7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 Criteria 8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Average ranking with weighting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2612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95389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9086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78910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9794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3902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57F91BE-7ADC-D82E-4500-FE1BE43EA255}"/>
              </a:ext>
            </a:extLst>
          </p:cNvPr>
          <p:cNvSpPr/>
          <p:nvPr/>
        </p:nvSpPr>
        <p:spPr>
          <a:xfrm>
            <a:off x="10614991" y="1701653"/>
            <a:ext cx="1097584" cy="4799098"/>
          </a:xfrm>
          <a:prstGeom prst="roundRect">
            <a:avLst>
              <a:gd name="adj" fmla="val 267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4A67BE95-4910-D137-E800-537667AF77A4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60698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Day 2 Agenda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noProof="0" smtClean="0">
                <a:latin typeface="+mj-lt"/>
              </a:rPr>
              <a:pPr/>
              <a:t>4</a:t>
            </a:fld>
            <a:endParaRPr lang="en-US" noProof="0" dirty="0">
              <a:latin typeface="+mj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778D97-0510-BD3B-4CEC-98291F314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99193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Day 1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1 and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3 and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Feasibility criteria 5 and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Feasibility criteria 7 and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 of results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16.00-17.00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Prioritization of vaccines </a:t>
                      </a:r>
                      <a:r>
                        <a:rPr lang="en-US" noProof="0"/>
                        <a:t>(high, medium, low </a:t>
                      </a:r>
                      <a:r>
                        <a:rPr lang="en-US" noProof="0" dirty="0"/>
                        <a:t>priority lists selected)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756317"/>
                  </a:ext>
                </a:extLst>
              </a:tr>
            </a:tbl>
          </a:graphicData>
        </a:graphic>
      </p:graphicFrame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FD8963BD-3B3D-801A-7924-F793F0637B89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6464452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Welcome and review of day 1 results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Presentation of results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Prioritization of vaccines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Presentation of evidence and vaccine ranking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80876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BFE3F6E-0DDC-8F23-AF05-4AD2A7A4A987}"/>
              </a:ext>
            </a:extLst>
          </p:cNvPr>
          <p:cNvGrpSpPr/>
          <p:nvPr/>
        </p:nvGrpSpPr>
        <p:grpSpPr>
          <a:xfrm>
            <a:off x="6956458" y="2036029"/>
            <a:ext cx="4669271" cy="3810002"/>
            <a:chOff x="6923586" y="2061277"/>
            <a:chExt cx="4788988" cy="376570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FC3E84-E708-A82E-8A88-405B3F317229}"/>
                </a:ext>
              </a:extLst>
            </p:cNvPr>
            <p:cNvSpPr/>
            <p:nvPr/>
          </p:nvSpPr>
          <p:spPr>
            <a:xfrm>
              <a:off x="9349895" y="2061277"/>
              <a:ext cx="2362679" cy="21366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and easy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4FEBACF-47D0-D82B-47DA-DE47793FB095}"/>
                </a:ext>
              </a:extLst>
            </p:cNvPr>
            <p:cNvSpPr/>
            <p:nvPr/>
          </p:nvSpPr>
          <p:spPr>
            <a:xfrm>
              <a:off x="6923586" y="2061278"/>
              <a:ext cx="2426309" cy="213662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but complicated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6892B2D-E8A4-C84D-A501-30BAA1A90247}"/>
                </a:ext>
              </a:extLst>
            </p:cNvPr>
            <p:cNvSpPr/>
            <p:nvPr/>
          </p:nvSpPr>
          <p:spPr>
            <a:xfrm>
              <a:off x="9349895" y="4197903"/>
              <a:ext cx="2362679" cy="162907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Less important</a:t>
              </a:r>
            </a:p>
            <a:p>
              <a:pPr algn="r"/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but easy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E589E9-05C1-E276-089D-4DC57C6BF90E}"/>
                </a:ext>
              </a:extLst>
            </p:cNvPr>
            <p:cNvSpPr/>
            <p:nvPr/>
          </p:nvSpPr>
          <p:spPr>
            <a:xfrm>
              <a:off x="6923586" y="4197903"/>
              <a:ext cx="2426309" cy="1629078"/>
            </a:xfrm>
            <a:prstGeom prst="rect">
              <a:avLst/>
            </a:prstGeom>
            <a:solidFill>
              <a:srgbClr val="760D02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Less 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and complicated</a:t>
              </a:r>
            </a:p>
          </p:txBody>
        </p:sp>
      </p:grp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Summary of vaccine rankings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41</a:t>
            </a:fld>
            <a:endParaRPr lang="en-US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03864D7-4ED4-0EA8-FB42-B152FDAF8FFA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noProof="0" dirty="0"/>
              <a:t>Average ranking of each vaccine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094EDB-8B10-21EF-3E21-09E79AE6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40869"/>
              </p:ext>
            </p:extLst>
          </p:nvPr>
        </p:nvGraphicFramePr>
        <p:xfrm>
          <a:off x="626826" y="1964810"/>
          <a:ext cx="4843256" cy="43249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9904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124145">
                  <a:extLst>
                    <a:ext uri="{9D8B030D-6E8A-4147-A177-3AD203B41FA5}">
                      <a16:colId xmlns:a16="http://schemas.microsoft.com/office/drawing/2014/main" val="3699637273"/>
                    </a:ext>
                  </a:extLst>
                </a:gridCol>
                <a:gridCol w="1097333">
                  <a:extLst>
                    <a:ext uri="{9D8B030D-6E8A-4147-A177-3AD203B41FA5}">
                      <a16:colId xmlns:a16="http://schemas.microsoft.com/office/drawing/2014/main" val="1441161079"/>
                    </a:ext>
                  </a:extLst>
                </a:gridCol>
                <a:gridCol w="1181874">
                  <a:extLst>
                    <a:ext uri="{9D8B030D-6E8A-4147-A177-3AD203B41FA5}">
                      <a16:colId xmlns:a16="http://schemas.microsoft.com/office/drawing/2014/main" val="1299839854"/>
                    </a:ext>
                  </a:extLst>
                </a:gridCol>
              </a:tblGrid>
              <a:tr h="555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Ranking</a:t>
                      </a:r>
                      <a:r>
                        <a:rPr lang="en-US" sz="1050" b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 importance</a:t>
                      </a:r>
                      <a:endParaRPr lang="en-US" sz="105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Ranking</a:t>
                      </a:r>
                    </a:p>
                    <a:p>
                      <a:pPr algn="ctr"/>
                      <a:r>
                        <a:rPr lang="en-US" sz="1050" b="0" i="0" u="none" strike="noStrike" cap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feasibility</a:t>
                      </a:r>
                      <a:endParaRPr lang="en-US" sz="1050" b="1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Combined ranking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61996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974405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878060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648536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420114"/>
                  </a:ext>
                </a:extLst>
              </a:tr>
            </a:tbl>
          </a:graphicData>
        </a:graphic>
      </p:graphicFrame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C449E048-06DC-BC97-24DA-F0EF3EE230A6}"/>
              </a:ext>
            </a:extLst>
          </p:cNvPr>
          <p:cNvSpPr/>
          <p:nvPr/>
        </p:nvSpPr>
        <p:spPr>
          <a:xfrm rot="5400000">
            <a:off x="3799575" y="4016324"/>
            <a:ext cx="4087091" cy="180039"/>
          </a:xfrm>
          <a:prstGeom prst="triangl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E5E064-B70C-FD8D-0A3B-E2158AA9E867}"/>
              </a:ext>
            </a:extLst>
          </p:cNvPr>
          <p:cNvCxnSpPr>
            <a:cxnSpLocks/>
          </p:cNvCxnSpPr>
          <p:nvPr/>
        </p:nvCxnSpPr>
        <p:spPr>
          <a:xfrm>
            <a:off x="6487157" y="6256076"/>
            <a:ext cx="522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995FB9C-F8F4-BFE1-E2F0-6F1DA0E69F05}"/>
              </a:ext>
            </a:extLst>
          </p:cNvPr>
          <p:cNvSpPr txBox="1"/>
          <p:nvPr/>
        </p:nvSpPr>
        <p:spPr>
          <a:xfrm>
            <a:off x="8772525" y="6333267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noProof="0" dirty="0"/>
              <a:t>Feasibility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CDE4D5-63BB-910C-88BE-1719438233F0}"/>
              </a:ext>
            </a:extLst>
          </p:cNvPr>
          <p:cNvCxnSpPr>
            <a:cxnSpLocks/>
          </p:cNvCxnSpPr>
          <p:nvPr/>
        </p:nvCxnSpPr>
        <p:spPr>
          <a:xfrm flipV="1">
            <a:off x="6487157" y="2061278"/>
            <a:ext cx="0" cy="419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28E83D7-0FCB-A2C6-0518-D7A7F20F9D2D}"/>
              </a:ext>
            </a:extLst>
          </p:cNvPr>
          <p:cNvSpPr txBox="1"/>
          <p:nvPr/>
        </p:nvSpPr>
        <p:spPr>
          <a:xfrm rot="16200000">
            <a:off x="5801258" y="3703327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noProof="0" dirty="0"/>
              <a:t>Importance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7DD8CA2-205B-634D-7302-77D1A4243D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146063"/>
              </p:ext>
            </p:extLst>
          </p:nvPr>
        </p:nvGraphicFramePr>
        <p:xfrm>
          <a:off x="6448426" y="1883173"/>
          <a:ext cx="5469847" cy="432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D7D1AB2B-5BA5-B172-99AC-88B7B0E500EB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5044488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Assignment to Vaccine Priority lists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42</a:t>
            </a:fld>
            <a:endParaRPr lang="en-US" noProof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3CB5F-289D-3C06-E587-1D6B88C389C1}"/>
              </a:ext>
            </a:extLst>
          </p:cNvPr>
          <p:cNvSpPr/>
          <p:nvPr/>
        </p:nvSpPr>
        <p:spPr>
          <a:xfrm>
            <a:off x="6822481" y="2046444"/>
            <a:ext cx="4890094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/>
            <a:r>
              <a:rPr lang="en-US" noProof="0" dirty="0"/>
              <a:t>High Priority Vaccines (timeframe)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7CFEAB-1E39-D385-7769-9CF15D58D53D}"/>
              </a:ext>
            </a:extLst>
          </p:cNvPr>
          <p:cNvSpPr/>
          <p:nvPr/>
        </p:nvSpPr>
        <p:spPr>
          <a:xfrm>
            <a:off x="6822481" y="3477144"/>
            <a:ext cx="4890094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>
              <a:tabLst>
                <a:tab pos="542925" algn="l"/>
                <a:tab pos="628650" algn="l"/>
              </a:tabLst>
            </a:pPr>
            <a:r>
              <a:rPr lang="en-US" sz="1750" noProof="0" dirty="0"/>
              <a:t>Medium Priority Vaccines (timeframe)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42DF4E-151E-48E1-492B-E6DE53E26023}"/>
              </a:ext>
            </a:extLst>
          </p:cNvPr>
          <p:cNvSpPr/>
          <p:nvPr/>
        </p:nvSpPr>
        <p:spPr>
          <a:xfrm>
            <a:off x="6822481" y="4887045"/>
            <a:ext cx="4890094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42925" algn="l"/>
              </a:tabLst>
            </a:pPr>
            <a:r>
              <a:rPr lang="en-US" noProof="0" dirty="0"/>
              <a:t>	Low Priority Vaccines (timeframe)</a:t>
            </a:r>
          </a:p>
        </p:txBody>
      </p:sp>
      <p:pic>
        <p:nvPicPr>
          <p:cNvPr id="10" name="Graphic 9" descr="Comment Important outline">
            <a:extLst>
              <a:ext uri="{FF2B5EF4-FFF2-40B4-BE49-F238E27FC236}">
                <a16:creationId xmlns:a16="http://schemas.microsoft.com/office/drawing/2014/main" id="{C3CF65F8-02FF-DB2E-4E53-4D279B5C0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7399" y="3480389"/>
            <a:ext cx="447063" cy="447063"/>
          </a:xfrm>
          <a:prstGeom prst="rect">
            <a:avLst/>
          </a:prstGeom>
        </p:spPr>
      </p:pic>
      <p:pic>
        <p:nvPicPr>
          <p:cNvPr id="11" name="Graphic 10" descr="Comment Important with solid fill">
            <a:extLst>
              <a:ext uri="{FF2B5EF4-FFF2-40B4-BE49-F238E27FC236}">
                <a16:creationId xmlns:a16="http://schemas.microsoft.com/office/drawing/2014/main" id="{0C6E6928-8D53-FF74-9C35-2DB1CFC2E7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7399" y="2067803"/>
            <a:ext cx="447063" cy="447063"/>
          </a:xfrm>
          <a:prstGeom prst="rect">
            <a:avLst/>
          </a:prstGeom>
        </p:spPr>
      </p:pic>
      <p:pic>
        <p:nvPicPr>
          <p:cNvPr id="15" name="Graphic 14" descr="Hourglass 30% with solid fill">
            <a:extLst>
              <a:ext uri="{FF2B5EF4-FFF2-40B4-BE49-F238E27FC236}">
                <a16:creationId xmlns:a16="http://schemas.microsoft.com/office/drawing/2014/main" id="{AC572211-B745-C313-3B69-E120B5FAA1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40683" y="4942798"/>
            <a:ext cx="320492" cy="32049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D0E0F7-C9F3-9859-1719-F1DF19109352}"/>
              </a:ext>
            </a:extLst>
          </p:cNvPr>
          <p:cNvSpPr/>
          <p:nvPr/>
        </p:nvSpPr>
        <p:spPr>
          <a:xfrm>
            <a:off x="6977399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DB5D4C-E23C-4B5F-08EC-2D2624832985}"/>
              </a:ext>
            </a:extLst>
          </p:cNvPr>
          <p:cNvSpPr/>
          <p:nvPr/>
        </p:nvSpPr>
        <p:spPr>
          <a:xfrm>
            <a:off x="8625224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78AC58-4FCC-AEFD-7D7D-0E9ACCB135C4}"/>
              </a:ext>
            </a:extLst>
          </p:cNvPr>
          <p:cNvSpPr/>
          <p:nvPr/>
        </p:nvSpPr>
        <p:spPr>
          <a:xfrm>
            <a:off x="6988020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rgbClr val="C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4398B5-7678-CDAD-5A59-9CBD9CC31E31}"/>
              </a:ext>
            </a:extLst>
          </p:cNvPr>
          <p:cNvSpPr/>
          <p:nvPr/>
        </p:nvSpPr>
        <p:spPr>
          <a:xfrm>
            <a:off x="8636833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rgbClr val="C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B87CF9-FFDB-5CB2-2FF3-3239399982D2}"/>
              </a:ext>
            </a:extLst>
          </p:cNvPr>
          <p:cNvSpPr/>
          <p:nvPr/>
        </p:nvSpPr>
        <p:spPr>
          <a:xfrm>
            <a:off x="863116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B5E932-75B0-6DE1-61BF-D8099448635E}"/>
              </a:ext>
            </a:extLst>
          </p:cNvPr>
          <p:cNvSpPr/>
          <p:nvPr/>
        </p:nvSpPr>
        <p:spPr>
          <a:xfrm>
            <a:off x="698802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07C826-C137-3397-E798-9F648893A063}"/>
              </a:ext>
            </a:extLst>
          </p:cNvPr>
          <p:cNvSpPr/>
          <p:nvPr/>
        </p:nvSpPr>
        <p:spPr>
          <a:xfrm>
            <a:off x="10285645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31D41BA-7F35-ACBD-C719-F74D96C8556A}"/>
              </a:ext>
            </a:extLst>
          </p:cNvPr>
          <p:cNvSpPr/>
          <p:nvPr/>
        </p:nvSpPr>
        <p:spPr>
          <a:xfrm>
            <a:off x="1027430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8D4987-3D44-AE53-2DF5-3C39FED546F9}"/>
              </a:ext>
            </a:extLst>
          </p:cNvPr>
          <p:cNvGrpSpPr/>
          <p:nvPr/>
        </p:nvGrpSpPr>
        <p:grpSpPr>
          <a:xfrm>
            <a:off x="1006742" y="1868825"/>
            <a:ext cx="4669271" cy="3810002"/>
            <a:chOff x="6923586" y="2061277"/>
            <a:chExt cx="4788988" cy="376570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345EAA-4D7A-9234-733B-29CA252348ED}"/>
                </a:ext>
              </a:extLst>
            </p:cNvPr>
            <p:cNvSpPr/>
            <p:nvPr/>
          </p:nvSpPr>
          <p:spPr>
            <a:xfrm>
              <a:off x="9349895" y="2061277"/>
              <a:ext cx="2362679" cy="21366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and easy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B8217CE-8442-A3C9-F16F-5D7A3284E7BF}"/>
                </a:ext>
              </a:extLst>
            </p:cNvPr>
            <p:cNvSpPr/>
            <p:nvPr/>
          </p:nvSpPr>
          <p:spPr>
            <a:xfrm>
              <a:off x="6923586" y="2061278"/>
              <a:ext cx="2426309" cy="213662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but complicated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BD858B0-AF16-8FD3-802B-A3828C5739CC}"/>
                </a:ext>
              </a:extLst>
            </p:cNvPr>
            <p:cNvSpPr/>
            <p:nvPr/>
          </p:nvSpPr>
          <p:spPr>
            <a:xfrm>
              <a:off x="9349895" y="4197903"/>
              <a:ext cx="2362679" cy="162907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Less important</a:t>
              </a:r>
            </a:p>
            <a:p>
              <a:pPr algn="r"/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but easy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D433628-0F47-9799-4874-DF66089ACBF3}"/>
                </a:ext>
              </a:extLst>
            </p:cNvPr>
            <p:cNvSpPr/>
            <p:nvPr/>
          </p:nvSpPr>
          <p:spPr>
            <a:xfrm>
              <a:off x="6923586" y="4197903"/>
              <a:ext cx="2426309" cy="1629078"/>
            </a:xfrm>
            <a:prstGeom prst="rect">
              <a:avLst/>
            </a:prstGeom>
            <a:solidFill>
              <a:srgbClr val="760D02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Less 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and complicated</a:t>
              </a:r>
            </a:p>
          </p:txBody>
        </p:sp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AE53639-F6E8-DFFD-2270-4F3C36485B0F}"/>
              </a:ext>
            </a:extLst>
          </p:cNvPr>
          <p:cNvCxnSpPr>
            <a:cxnSpLocks/>
          </p:cNvCxnSpPr>
          <p:nvPr/>
        </p:nvCxnSpPr>
        <p:spPr>
          <a:xfrm>
            <a:off x="537441" y="6088872"/>
            <a:ext cx="522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FA4214C-3FB3-52DE-CDAD-6D0C77747017}"/>
              </a:ext>
            </a:extLst>
          </p:cNvPr>
          <p:cNvSpPr txBox="1"/>
          <p:nvPr/>
        </p:nvSpPr>
        <p:spPr>
          <a:xfrm>
            <a:off x="2822809" y="6166063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noProof="0" dirty="0"/>
              <a:t>Feasibility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48D8F1E-0961-F446-4579-58B81DF83E45}"/>
              </a:ext>
            </a:extLst>
          </p:cNvPr>
          <p:cNvCxnSpPr>
            <a:cxnSpLocks/>
          </p:cNvCxnSpPr>
          <p:nvPr/>
        </p:nvCxnSpPr>
        <p:spPr>
          <a:xfrm flipV="1">
            <a:off x="537441" y="1894074"/>
            <a:ext cx="0" cy="419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F45F430-E7A8-F783-15DD-3415D4B7F6D0}"/>
              </a:ext>
            </a:extLst>
          </p:cNvPr>
          <p:cNvSpPr txBox="1"/>
          <p:nvPr/>
        </p:nvSpPr>
        <p:spPr>
          <a:xfrm rot="16200000">
            <a:off x="-148458" y="3536123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noProof="0" dirty="0"/>
              <a:t>Importance</a:t>
            </a:r>
          </a:p>
        </p:txBody>
      </p:sp>
      <p:graphicFrame>
        <p:nvGraphicFramePr>
          <p:cNvPr id="49" name="Chart 48">
            <a:extLst>
              <a:ext uri="{FF2B5EF4-FFF2-40B4-BE49-F238E27FC236}">
                <a16:creationId xmlns:a16="http://schemas.microsoft.com/office/drawing/2014/main" id="{77481904-0EAD-1DCD-81BD-35A1401E40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5509707"/>
              </p:ext>
            </p:extLst>
          </p:nvPr>
        </p:nvGraphicFramePr>
        <p:xfrm>
          <a:off x="498710" y="1715969"/>
          <a:ext cx="5469847" cy="432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0" name="Isosceles Triangle 12">
            <a:extLst>
              <a:ext uri="{FF2B5EF4-FFF2-40B4-BE49-F238E27FC236}">
                <a16:creationId xmlns:a16="http://schemas.microsoft.com/office/drawing/2014/main" id="{1A4985B1-12E1-B3FE-C380-C1399C90763F}"/>
              </a:ext>
            </a:extLst>
          </p:cNvPr>
          <p:cNvSpPr/>
          <p:nvPr/>
        </p:nvSpPr>
        <p:spPr>
          <a:xfrm rot="5400000">
            <a:off x="4235656" y="3907328"/>
            <a:ext cx="4087091" cy="180039"/>
          </a:xfrm>
          <a:prstGeom prst="triangl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1" name="Star: 10 Points 17">
            <a:extLst>
              <a:ext uri="{FF2B5EF4-FFF2-40B4-BE49-F238E27FC236}">
                <a16:creationId xmlns:a16="http://schemas.microsoft.com/office/drawing/2014/main" id="{FDDB328D-EC27-7F27-C88B-9DC0CD104A29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CB5B13-D492-82E5-D759-29EAE73B476E}"/>
              </a:ext>
            </a:extLst>
          </p:cNvPr>
          <p:cNvSpPr/>
          <p:nvPr/>
        </p:nvSpPr>
        <p:spPr>
          <a:xfrm>
            <a:off x="10285645" y="5567144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03508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End of Day 2 – review Day 3 agenda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84AC6D9-72D7-5675-8F82-AC8EB5BE3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17368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err="1">
                          <a:solidFill>
                            <a:srgbClr val="0F5D61"/>
                          </a:solidFill>
                        </a:rPr>
                        <a:t>Activité</a:t>
                      </a:r>
                      <a:endParaRPr lang="en-US" noProof="0" dirty="0">
                        <a:solidFill>
                          <a:srgbClr val="0F5D6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of vaccine prioritization lists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Discussion on the points of uncertainty to be integrated into the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Proposals for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Validation of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Drafting recommendations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15.00-15.30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Plan for scenario re-assessment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Next steps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07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0278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Day 3 agenda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D84AC6D9-72D7-5675-8F82-AC8EB5BE3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471715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Activity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of vaccine prioritization lists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Discussion on the points of uncertainty to be integrated into the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Proposals for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Validation of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Drafting recommendations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15.00-15.30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Plan for scenario re-assessment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Next steps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07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2374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Review of vaccine prioritization lists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Sequencing scenarios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Recommendations and next steps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Constraints and uncertainties discussion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55755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Assignment to Vaccine Priority lists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46</a:t>
            </a:fld>
            <a:endParaRPr lang="en-US" noProof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3CB5F-289D-3C06-E587-1D6B88C389C1}"/>
              </a:ext>
            </a:extLst>
          </p:cNvPr>
          <p:cNvSpPr/>
          <p:nvPr/>
        </p:nvSpPr>
        <p:spPr>
          <a:xfrm>
            <a:off x="6822481" y="2046444"/>
            <a:ext cx="4890094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/>
            <a:r>
              <a:rPr lang="en-US" noProof="0" dirty="0"/>
              <a:t>High Priority Vaccines (timeframe)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7CFEAB-1E39-D385-7769-9CF15D58D53D}"/>
              </a:ext>
            </a:extLst>
          </p:cNvPr>
          <p:cNvSpPr/>
          <p:nvPr/>
        </p:nvSpPr>
        <p:spPr>
          <a:xfrm>
            <a:off x="6822481" y="3477144"/>
            <a:ext cx="4890094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>
              <a:tabLst>
                <a:tab pos="542925" algn="l"/>
                <a:tab pos="628650" algn="l"/>
              </a:tabLst>
            </a:pPr>
            <a:r>
              <a:rPr lang="en-US" sz="1750" noProof="0" dirty="0"/>
              <a:t>Medium Priority Vaccines (timeframe)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42DF4E-151E-48E1-492B-E6DE53E26023}"/>
              </a:ext>
            </a:extLst>
          </p:cNvPr>
          <p:cNvSpPr/>
          <p:nvPr/>
        </p:nvSpPr>
        <p:spPr>
          <a:xfrm>
            <a:off x="6822481" y="4887045"/>
            <a:ext cx="4890094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42925" algn="l"/>
              </a:tabLst>
            </a:pPr>
            <a:r>
              <a:rPr lang="en-US" noProof="0" dirty="0"/>
              <a:t>	Low Priority Vaccines (timeframe)</a:t>
            </a:r>
          </a:p>
        </p:txBody>
      </p:sp>
      <p:pic>
        <p:nvPicPr>
          <p:cNvPr id="10" name="Graphic 9" descr="Comment Important outline">
            <a:extLst>
              <a:ext uri="{FF2B5EF4-FFF2-40B4-BE49-F238E27FC236}">
                <a16:creationId xmlns:a16="http://schemas.microsoft.com/office/drawing/2014/main" id="{C3CF65F8-02FF-DB2E-4E53-4D279B5C0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7399" y="3480389"/>
            <a:ext cx="447063" cy="447063"/>
          </a:xfrm>
          <a:prstGeom prst="rect">
            <a:avLst/>
          </a:prstGeom>
        </p:spPr>
      </p:pic>
      <p:pic>
        <p:nvPicPr>
          <p:cNvPr id="11" name="Graphic 10" descr="Comment Important with solid fill">
            <a:extLst>
              <a:ext uri="{FF2B5EF4-FFF2-40B4-BE49-F238E27FC236}">
                <a16:creationId xmlns:a16="http://schemas.microsoft.com/office/drawing/2014/main" id="{0C6E6928-8D53-FF74-9C35-2DB1CFC2E7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7399" y="2067803"/>
            <a:ext cx="447063" cy="447063"/>
          </a:xfrm>
          <a:prstGeom prst="rect">
            <a:avLst/>
          </a:prstGeom>
        </p:spPr>
      </p:pic>
      <p:pic>
        <p:nvPicPr>
          <p:cNvPr id="15" name="Graphic 14" descr="Hourglass 30% with solid fill">
            <a:extLst>
              <a:ext uri="{FF2B5EF4-FFF2-40B4-BE49-F238E27FC236}">
                <a16:creationId xmlns:a16="http://schemas.microsoft.com/office/drawing/2014/main" id="{AC572211-B745-C313-3B69-E120B5FAA1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40683" y="4942798"/>
            <a:ext cx="320492" cy="32049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D0E0F7-C9F3-9859-1719-F1DF19109352}"/>
              </a:ext>
            </a:extLst>
          </p:cNvPr>
          <p:cNvSpPr/>
          <p:nvPr/>
        </p:nvSpPr>
        <p:spPr>
          <a:xfrm>
            <a:off x="6977399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DB5D4C-E23C-4B5F-08EC-2D2624832985}"/>
              </a:ext>
            </a:extLst>
          </p:cNvPr>
          <p:cNvSpPr/>
          <p:nvPr/>
        </p:nvSpPr>
        <p:spPr>
          <a:xfrm>
            <a:off x="8625224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78AC58-4FCC-AEFD-7D7D-0E9ACCB135C4}"/>
              </a:ext>
            </a:extLst>
          </p:cNvPr>
          <p:cNvSpPr/>
          <p:nvPr/>
        </p:nvSpPr>
        <p:spPr>
          <a:xfrm>
            <a:off x="6988020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rgbClr val="C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4398B5-7678-CDAD-5A59-9CBD9CC31E31}"/>
              </a:ext>
            </a:extLst>
          </p:cNvPr>
          <p:cNvSpPr/>
          <p:nvPr/>
        </p:nvSpPr>
        <p:spPr>
          <a:xfrm>
            <a:off x="8636833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rgbClr val="C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B87CF9-FFDB-5CB2-2FF3-3239399982D2}"/>
              </a:ext>
            </a:extLst>
          </p:cNvPr>
          <p:cNvSpPr/>
          <p:nvPr/>
        </p:nvSpPr>
        <p:spPr>
          <a:xfrm>
            <a:off x="863116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B5E932-75B0-6DE1-61BF-D8099448635E}"/>
              </a:ext>
            </a:extLst>
          </p:cNvPr>
          <p:cNvSpPr/>
          <p:nvPr/>
        </p:nvSpPr>
        <p:spPr>
          <a:xfrm>
            <a:off x="698802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07C826-C137-3397-E798-9F648893A063}"/>
              </a:ext>
            </a:extLst>
          </p:cNvPr>
          <p:cNvSpPr/>
          <p:nvPr/>
        </p:nvSpPr>
        <p:spPr>
          <a:xfrm>
            <a:off x="10285645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31D41BA-7F35-ACBD-C719-F74D96C8556A}"/>
              </a:ext>
            </a:extLst>
          </p:cNvPr>
          <p:cNvSpPr/>
          <p:nvPr/>
        </p:nvSpPr>
        <p:spPr>
          <a:xfrm>
            <a:off x="1027430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8D4987-3D44-AE53-2DF5-3C39FED546F9}"/>
              </a:ext>
            </a:extLst>
          </p:cNvPr>
          <p:cNvGrpSpPr/>
          <p:nvPr/>
        </p:nvGrpSpPr>
        <p:grpSpPr>
          <a:xfrm>
            <a:off x="1006742" y="1868825"/>
            <a:ext cx="4669271" cy="3810002"/>
            <a:chOff x="6923586" y="2061277"/>
            <a:chExt cx="4788988" cy="376570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345EAA-4D7A-9234-733B-29CA252348ED}"/>
                </a:ext>
              </a:extLst>
            </p:cNvPr>
            <p:cNvSpPr/>
            <p:nvPr/>
          </p:nvSpPr>
          <p:spPr>
            <a:xfrm>
              <a:off x="9349895" y="2061277"/>
              <a:ext cx="2362679" cy="21366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and easy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B8217CE-8442-A3C9-F16F-5D7A3284E7BF}"/>
                </a:ext>
              </a:extLst>
            </p:cNvPr>
            <p:cNvSpPr/>
            <p:nvPr/>
          </p:nvSpPr>
          <p:spPr>
            <a:xfrm>
              <a:off x="6923586" y="2061278"/>
              <a:ext cx="2426309" cy="213662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but complicated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BD858B0-AF16-8FD3-802B-A3828C5739CC}"/>
                </a:ext>
              </a:extLst>
            </p:cNvPr>
            <p:cNvSpPr/>
            <p:nvPr/>
          </p:nvSpPr>
          <p:spPr>
            <a:xfrm>
              <a:off x="9349895" y="4197903"/>
              <a:ext cx="2362679" cy="162907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Less important</a:t>
              </a:r>
            </a:p>
            <a:p>
              <a:pPr algn="r"/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but easy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D433628-0F47-9799-4874-DF66089ACBF3}"/>
                </a:ext>
              </a:extLst>
            </p:cNvPr>
            <p:cNvSpPr/>
            <p:nvPr/>
          </p:nvSpPr>
          <p:spPr>
            <a:xfrm>
              <a:off x="6923586" y="4197903"/>
              <a:ext cx="2426309" cy="1629078"/>
            </a:xfrm>
            <a:prstGeom prst="rect">
              <a:avLst/>
            </a:prstGeom>
            <a:solidFill>
              <a:srgbClr val="760D02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Less important</a:t>
              </a:r>
            </a:p>
            <a:p>
              <a:r>
                <a:rPr lang="en-US" sz="1400" b="1" noProof="0" dirty="0">
                  <a:solidFill>
                    <a:schemeClr val="tx1">
                      <a:lumMod val="50000"/>
                    </a:schemeClr>
                  </a:solidFill>
                </a:rPr>
                <a:t>and complicated</a:t>
              </a:r>
            </a:p>
          </p:txBody>
        </p:sp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AE53639-F6E8-DFFD-2270-4F3C36485B0F}"/>
              </a:ext>
            </a:extLst>
          </p:cNvPr>
          <p:cNvCxnSpPr>
            <a:cxnSpLocks/>
          </p:cNvCxnSpPr>
          <p:nvPr/>
        </p:nvCxnSpPr>
        <p:spPr>
          <a:xfrm>
            <a:off x="537441" y="6088872"/>
            <a:ext cx="522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FA4214C-3FB3-52DE-CDAD-6D0C77747017}"/>
              </a:ext>
            </a:extLst>
          </p:cNvPr>
          <p:cNvSpPr txBox="1"/>
          <p:nvPr/>
        </p:nvSpPr>
        <p:spPr>
          <a:xfrm>
            <a:off x="2822809" y="6166063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noProof="0" dirty="0"/>
              <a:t>Feasibility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48D8F1E-0961-F446-4579-58B81DF83E45}"/>
              </a:ext>
            </a:extLst>
          </p:cNvPr>
          <p:cNvCxnSpPr>
            <a:cxnSpLocks/>
          </p:cNvCxnSpPr>
          <p:nvPr/>
        </p:nvCxnSpPr>
        <p:spPr>
          <a:xfrm flipV="1">
            <a:off x="537441" y="1894074"/>
            <a:ext cx="0" cy="419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F45F430-E7A8-F783-15DD-3415D4B7F6D0}"/>
              </a:ext>
            </a:extLst>
          </p:cNvPr>
          <p:cNvSpPr txBox="1"/>
          <p:nvPr/>
        </p:nvSpPr>
        <p:spPr>
          <a:xfrm rot="16200000">
            <a:off x="-148458" y="3536123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noProof="0" dirty="0"/>
              <a:t>Importance</a:t>
            </a:r>
          </a:p>
        </p:txBody>
      </p:sp>
      <p:graphicFrame>
        <p:nvGraphicFramePr>
          <p:cNvPr id="49" name="Chart 48">
            <a:extLst>
              <a:ext uri="{FF2B5EF4-FFF2-40B4-BE49-F238E27FC236}">
                <a16:creationId xmlns:a16="http://schemas.microsoft.com/office/drawing/2014/main" id="{77481904-0EAD-1DCD-81BD-35A1401E40C4}"/>
              </a:ext>
            </a:extLst>
          </p:cNvPr>
          <p:cNvGraphicFramePr/>
          <p:nvPr/>
        </p:nvGraphicFramePr>
        <p:xfrm>
          <a:off x="498710" y="1715969"/>
          <a:ext cx="5469847" cy="432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0" name="Isosceles Triangle 12">
            <a:extLst>
              <a:ext uri="{FF2B5EF4-FFF2-40B4-BE49-F238E27FC236}">
                <a16:creationId xmlns:a16="http://schemas.microsoft.com/office/drawing/2014/main" id="{1A4985B1-12E1-B3FE-C380-C1399C90763F}"/>
              </a:ext>
            </a:extLst>
          </p:cNvPr>
          <p:cNvSpPr/>
          <p:nvPr/>
        </p:nvSpPr>
        <p:spPr>
          <a:xfrm rot="5400000">
            <a:off x="4235656" y="3907328"/>
            <a:ext cx="4087091" cy="180039"/>
          </a:xfrm>
          <a:prstGeom prst="triangl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1" name="Star: 10 Points 17">
            <a:extLst>
              <a:ext uri="{FF2B5EF4-FFF2-40B4-BE49-F238E27FC236}">
                <a16:creationId xmlns:a16="http://schemas.microsoft.com/office/drawing/2014/main" id="{FDDB328D-EC27-7F27-C88B-9DC0CD104A29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 (copy of slide 41)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CB5B13-D492-82E5-D759-29EAE73B476E}"/>
              </a:ext>
            </a:extLst>
          </p:cNvPr>
          <p:cNvSpPr/>
          <p:nvPr/>
        </p:nvSpPr>
        <p:spPr>
          <a:xfrm>
            <a:off x="10285645" y="5567144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72361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Review of vaccine prioritization lists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Sequencing scenarios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Recommendations and next steps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Constraints and uncertainties discussion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6898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Examples of constraints and conditions impacting timeline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CB77A3-2184-6D29-064B-7B116AE47702}"/>
              </a:ext>
            </a:extLst>
          </p:cNvPr>
          <p:cNvSpPr/>
          <p:nvPr/>
        </p:nvSpPr>
        <p:spPr>
          <a:xfrm>
            <a:off x="754144" y="1451728"/>
            <a:ext cx="5109328" cy="537328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Program constraints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B006B9-5E58-B810-78A4-C997D46EF0F2}"/>
              </a:ext>
            </a:extLst>
          </p:cNvPr>
          <p:cNvSpPr/>
          <p:nvPr/>
        </p:nvSpPr>
        <p:spPr>
          <a:xfrm>
            <a:off x="6447934" y="1451728"/>
            <a:ext cx="5109328" cy="5373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/>
              <a:t>Vaccine constraints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7FDC62-4D92-01E3-9F80-AE6D8E0413C6}"/>
              </a:ext>
            </a:extLst>
          </p:cNvPr>
          <p:cNvSpPr/>
          <p:nvPr/>
        </p:nvSpPr>
        <p:spPr>
          <a:xfrm>
            <a:off x="754144" y="2168165"/>
            <a:ext cx="5109328" cy="1241981"/>
          </a:xfrm>
          <a:prstGeom prst="rect">
            <a:avLst/>
          </a:prstGeom>
          <a:solidFill>
            <a:srgbClr val="0F5D6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noProof="0" dirty="0">
                <a:solidFill>
                  <a:schemeClr val="tx1">
                    <a:lumMod val="50000"/>
                  </a:schemeClr>
                </a:solidFill>
              </a:rPr>
              <a:t>Programmatic constraints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Planned introductions for the coming years impacting workload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Planned optimizations impacting workload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Planned campaigns, outbreak responses, catch-up impacting workload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Implementation of grant or grant submission impacting workload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Insufficient cold chain availability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B15BD2-A5BE-C348-50F2-9F7C48623F85}"/>
              </a:ext>
            </a:extLst>
          </p:cNvPr>
          <p:cNvSpPr/>
          <p:nvPr/>
        </p:nvSpPr>
        <p:spPr>
          <a:xfrm>
            <a:off x="754144" y="3617538"/>
            <a:ext cx="5109328" cy="1241981"/>
          </a:xfrm>
          <a:prstGeom prst="rect">
            <a:avLst/>
          </a:prstGeom>
          <a:solidFill>
            <a:srgbClr val="0F5D6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noProof="0" dirty="0">
                <a:solidFill>
                  <a:schemeClr val="tx1">
                    <a:lumMod val="50000"/>
                  </a:schemeClr>
                </a:solidFill>
              </a:rPr>
              <a:t>Political constraints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Existence of a political agenda prioritizing one vaccine over the others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Contribution of one vaccine to other political priorities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9768D8-CFDF-B8D0-AF08-BD57AFC08BC0}"/>
              </a:ext>
            </a:extLst>
          </p:cNvPr>
          <p:cNvSpPr/>
          <p:nvPr/>
        </p:nvSpPr>
        <p:spPr>
          <a:xfrm>
            <a:off x="6447934" y="2168165"/>
            <a:ext cx="5109328" cy="1241981"/>
          </a:xfrm>
          <a:prstGeom prst="rect">
            <a:avLst/>
          </a:prstGeom>
          <a:solidFill>
            <a:schemeClr val="accent6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noProof="0" dirty="0">
                <a:solidFill>
                  <a:schemeClr val="tx1">
                    <a:lumMod val="50000"/>
                  </a:schemeClr>
                </a:solidFill>
              </a:rPr>
              <a:t>Production constraints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Condition on local production of the vaccine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Constraints on product selection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BAA8DD-3156-E87F-DC39-079C8BAEF1DE}"/>
              </a:ext>
            </a:extLst>
          </p:cNvPr>
          <p:cNvSpPr/>
          <p:nvPr/>
        </p:nvSpPr>
        <p:spPr>
          <a:xfrm>
            <a:off x="6447934" y="3617538"/>
            <a:ext cx="5109328" cy="1241981"/>
          </a:xfrm>
          <a:prstGeom prst="rect">
            <a:avLst/>
          </a:prstGeom>
          <a:solidFill>
            <a:schemeClr val="accent6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noProof="0" dirty="0">
                <a:solidFill>
                  <a:schemeClr val="tx1">
                    <a:lumMod val="50000"/>
                  </a:schemeClr>
                </a:solidFill>
              </a:rPr>
              <a:t>Funding constraints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Availability of governmental funds / approval of the MoF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Access to grant from donors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Potential conditions impacting external funding (e.g. MR condition from GAVI)</a:t>
            </a:r>
          </a:p>
          <a:p>
            <a:endParaRPr lang="en-US" sz="1200" b="1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A83F12-777A-1C95-C89E-B65134E9F6B6}"/>
              </a:ext>
            </a:extLst>
          </p:cNvPr>
          <p:cNvSpPr/>
          <p:nvPr/>
        </p:nvSpPr>
        <p:spPr>
          <a:xfrm>
            <a:off x="6447934" y="5066911"/>
            <a:ext cx="5109328" cy="1241981"/>
          </a:xfrm>
          <a:prstGeom prst="rect">
            <a:avLst/>
          </a:prstGeom>
          <a:solidFill>
            <a:schemeClr val="accent6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noProof="0" dirty="0">
                <a:solidFill>
                  <a:schemeClr val="tx1">
                    <a:lumMod val="50000"/>
                  </a:schemeClr>
                </a:solidFill>
              </a:rPr>
              <a:t>Availability constraints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Availability of doses for the country (e.g. overall availability, priority given to certain countries)</a:t>
            </a:r>
            <a:endParaRPr lang="en-US" sz="1200" b="1" noProof="0" dirty="0">
              <a:solidFill>
                <a:schemeClr val="tx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Availability of ancillary supplies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Logistics constraints impacting procurement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D07D06-706B-E84D-D7B1-B77321D9DE7D}"/>
              </a:ext>
            </a:extLst>
          </p:cNvPr>
          <p:cNvSpPr/>
          <p:nvPr/>
        </p:nvSpPr>
        <p:spPr>
          <a:xfrm>
            <a:off x="754144" y="5066910"/>
            <a:ext cx="5109328" cy="1241981"/>
          </a:xfrm>
          <a:prstGeom prst="rect">
            <a:avLst/>
          </a:prstGeom>
          <a:solidFill>
            <a:srgbClr val="0F5D6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noProof="0" dirty="0">
                <a:solidFill>
                  <a:schemeClr val="tx1">
                    <a:lumMod val="50000"/>
                  </a:schemeClr>
                </a:solidFill>
              </a:rPr>
              <a:t>Uncertainty constraints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Introduction subject to condition on serotype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Risk of outbreak requiring response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noProof="0" dirty="0">
                <a:solidFill>
                  <a:schemeClr val="tx1">
                    <a:lumMod val="50000"/>
                  </a:schemeClr>
                </a:solidFill>
              </a:rPr>
              <a:t>Elections impacting political agenda</a:t>
            </a:r>
          </a:p>
          <a:p>
            <a:endParaRPr lang="en-US" sz="1200" b="1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A2BCE1C9-0887-1E64-53A3-31906169C698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Tips, can be removed from final document</a:t>
            </a:r>
          </a:p>
        </p:txBody>
      </p:sp>
    </p:spTree>
    <p:extLst>
      <p:ext uri="{BB962C8B-B14F-4D97-AF65-F5344CB8AC3E}">
        <p14:creationId xmlns:p14="http://schemas.microsoft.com/office/powerpoint/2010/main" val="32626005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Identification of upcoming vaccination programs (calendar constraints)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AB16A-B9BD-8302-0309-FA18FD1496B9}"/>
              </a:ext>
            </a:extLst>
          </p:cNvPr>
          <p:cNvSpPr txBox="1"/>
          <p:nvPr/>
        </p:nvSpPr>
        <p:spPr>
          <a:xfrm>
            <a:off x="685800" y="1647825"/>
            <a:ext cx="10344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x</a:t>
            </a: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BF032E06-2BFF-52EC-3E77-9032A1F0515E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67141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Day 3 Agenda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noProof="0" smtClean="0">
                <a:latin typeface="+mj-lt"/>
              </a:rPr>
              <a:pPr/>
              <a:t>5</a:t>
            </a:fld>
            <a:endParaRPr lang="en-US" noProof="0" dirty="0">
              <a:latin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3F7B77-9EAA-5E7D-A71D-D45E452CB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29861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>
                          <a:solidFill>
                            <a:srgbClr val="0F5D61"/>
                          </a:solidFill>
                        </a:rPr>
                        <a:t>Activity</a:t>
                      </a:r>
                      <a:endParaRPr lang="en-US" noProof="0" dirty="0">
                        <a:solidFill>
                          <a:srgbClr val="0F5D6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0F5D61"/>
                          </a:solidFill>
                        </a:rPr>
                        <a:t>Responsible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Welcome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Review of vaccine prioritization lists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Discussion on the points of uncertainty </a:t>
                      </a:r>
                      <a:r>
                        <a:rPr lang="en-US" noProof="0"/>
                        <a:t>and constraints to </a:t>
                      </a:r>
                      <a:r>
                        <a:rPr lang="en-US" noProof="0" dirty="0"/>
                        <a:t>be integrated into the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Break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Proposals for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Validation of sequencing scenarios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Lunch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  <a:endParaRPr lang="en-US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14.30–15.00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noProof="0" dirty="0"/>
                        <a:t>Drafting recommendations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15.00-15.30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Plan for scenario re-assessment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TBD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Next steps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072019"/>
                  </a:ext>
                </a:extLst>
              </a:tr>
            </a:tbl>
          </a:graphicData>
        </a:graphic>
      </p:graphicFrame>
      <p:sp>
        <p:nvSpPr>
          <p:cNvPr id="6" name="Star: 10 Points 17">
            <a:extLst>
              <a:ext uri="{FF2B5EF4-FFF2-40B4-BE49-F238E27FC236}">
                <a16:creationId xmlns:a16="http://schemas.microsoft.com/office/drawing/2014/main" id="{9BFADB29-9547-7FEF-21C8-F8B33F508185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18884553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Constraints and Uncertainties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50</a:t>
            </a:fld>
            <a:endParaRPr lang="en-US" noProof="0" dirty="0">
              <a:latin typeface="+mj-lt"/>
            </a:endParaRPr>
          </a:p>
        </p:txBody>
      </p:sp>
      <p:sp>
        <p:nvSpPr>
          <p:cNvPr id="11" name="Google Shape;427;p16">
            <a:extLst>
              <a:ext uri="{FF2B5EF4-FFF2-40B4-BE49-F238E27FC236}">
                <a16:creationId xmlns:a16="http://schemas.microsoft.com/office/drawing/2014/main" id="{6DF73599-4975-486B-BB7A-052B40F35499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EF8975-9F80-606D-2545-F318D18EA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886595"/>
              </p:ext>
            </p:extLst>
          </p:nvPr>
        </p:nvGraphicFramePr>
        <p:xfrm>
          <a:off x="548640" y="1877101"/>
          <a:ext cx="11163419" cy="42405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93533">
                  <a:extLst>
                    <a:ext uri="{9D8B030D-6E8A-4147-A177-3AD203B41FA5}">
                      <a16:colId xmlns:a16="http://schemas.microsoft.com/office/drawing/2014/main" val="4121088167"/>
                    </a:ext>
                  </a:extLst>
                </a:gridCol>
                <a:gridCol w="1867301">
                  <a:extLst>
                    <a:ext uri="{9D8B030D-6E8A-4147-A177-3AD203B41FA5}">
                      <a16:colId xmlns:a16="http://schemas.microsoft.com/office/drawing/2014/main" val="524113078"/>
                    </a:ext>
                  </a:extLst>
                </a:gridCol>
                <a:gridCol w="1478812">
                  <a:extLst>
                    <a:ext uri="{9D8B030D-6E8A-4147-A177-3AD203B41FA5}">
                      <a16:colId xmlns:a16="http://schemas.microsoft.com/office/drawing/2014/main" val="2287417990"/>
                    </a:ext>
                  </a:extLst>
                </a:gridCol>
                <a:gridCol w="1572950">
                  <a:extLst>
                    <a:ext uri="{9D8B030D-6E8A-4147-A177-3AD203B41FA5}">
                      <a16:colId xmlns:a16="http://schemas.microsoft.com/office/drawing/2014/main" val="3579905800"/>
                    </a:ext>
                  </a:extLst>
                </a:gridCol>
                <a:gridCol w="1658201">
                  <a:extLst>
                    <a:ext uri="{9D8B030D-6E8A-4147-A177-3AD203B41FA5}">
                      <a16:colId xmlns:a16="http://schemas.microsoft.com/office/drawing/2014/main" val="253142650"/>
                    </a:ext>
                  </a:extLst>
                </a:gridCol>
                <a:gridCol w="1696311">
                  <a:extLst>
                    <a:ext uri="{9D8B030D-6E8A-4147-A177-3AD203B41FA5}">
                      <a16:colId xmlns:a16="http://schemas.microsoft.com/office/drawing/2014/main" val="226409722"/>
                    </a:ext>
                  </a:extLst>
                </a:gridCol>
                <a:gridCol w="1696311">
                  <a:extLst>
                    <a:ext uri="{9D8B030D-6E8A-4147-A177-3AD203B41FA5}">
                      <a16:colId xmlns:a16="http://schemas.microsoft.com/office/drawing/2014/main" val="2225320079"/>
                    </a:ext>
                  </a:extLst>
                </a:gridCol>
              </a:tblGrid>
              <a:tr h="342653"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1872"/>
                  </a:ext>
                </a:extLst>
              </a:tr>
              <a:tr h="851071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Constraints / Requirements</a:t>
                      </a: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52441"/>
                  </a:ext>
                </a:extLst>
              </a:tr>
              <a:tr h="1073358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Uncertainties</a:t>
                      </a: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en-US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77389"/>
                  </a:ext>
                </a:extLst>
              </a:tr>
              <a:tr h="986729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Earliest year of introduction</a:t>
                      </a:r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en-US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en-US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en-US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1783"/>
                  </a:ext>
                </a:extLst>
              </a:tr>
              <a:tr h="986729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Latest year of introduction</a:t>
                      </a:r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en-US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en-US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en-US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2431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D6072B1-CEFC-4FC9-0EEC-4D59E08ADD48}"/>
              </a:ext>
            </a:extLst>
          </p:cNvPr>
          <p:cNvSpPr/>
          <p:nvPr/>
        </p:nvSpPr>
        <p:spPr>
          <a:xfrm>
            <a:off x="1693900" y="1353110"/>
            <a:ext cx="4849775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/>
            <a:r>
              <a:rPr lang="en-US" noProof="0" dirty="0"/>
              <a:t>High priority vaccines (timeframe)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B7591D-D5A0-A963-B4A5-858994C78C73}"/>
              </a:ext>
            </a:extLst>
          </p:cNvPr>
          <p:cNvSpPr/>
          <p:nvPr/>
        </p:nvSpPr>
        <p:spPr>
          <a:xfrm>
            <a:off x="6610350" y="1353110"/>
            <a:ext cx="5101707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>
              <a:tabLst>
                <a:tab pos="628650" algn="l"/>
              </a:tabLst>
            </a:pPr>
            <a:r>
              <a:rPr lang="en-US" noProof="0" dirty="0"/>
              <a:t>Medium priority vaccines (timeframe)</a:t>
            </a:r>
          </a:p>
        </p:txBody>
      </p:sp>
      <p:pic>
        <p:nvPicPr>
          <p:cNvPr id="5" name="Graphic 4" descr="Comment Important outline">
            <a:extLst>
              <a:ext uri="{FF2B5EF4-FFF2-40B4-BE49-F238E27FC236}">
                <a16:creationId xmlns:a16="http://schemas.microsoft.com/office/drawing/2014/main" id="{E84858ED-A887-D64A-1C83-99252A86E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34977" y="1356355"/>
            <a:ext cx="425365" cy="447063"/>
          </a:xfrm>
          <a:prstGeom prst="rect">
            <a:avLst/>
          </a:prstGeom>
        </p:spPr>
      </p:pic>
      <p:pic>
        <p:nvPicPr>
          <p:cNvPr id="9" name="Graphic 8" descr="Comment Important with solid fill">
            <a:extLst>
              <a:ext uri="{FF2B5EF4-FFF2-40B4-BE49-F238E27FC236}">
                <a16:creationId xmlns:a16="http://schemas.microsoft.com/office/drawing/2014/main" id="{1AA84B02-EC84-8E97-2C44-5F9807C5CB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61402" y="1374469"/>
            <a:ext cx="425365" cy="447063"/>
          </a:xfrm>
          <a:prstGeom prst="rect">
            <a:avLst/>
          </a:prstGeom>
        </p:spPr>
      </p:pic>
      <p:sp>
        <p:nvSpPr>
          <p:cNvPr id="7" name="Star: 10 Points 17">
            <a:extLst>
              <a:ext uri="{FF2B5EF4-FFF2-40B4-BE49-F238E27FC236}">
                <a16:creationId xmlns:a16="http://schemas.microsoft.com/office/drawing/2014/main" id="{766D02E0-E80D-0859-E20F-F6EDC8030E91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7316962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Review of vaccine prioritization lists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Sequencing scenarios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Recommendations and next steps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Constraints and uncertainties discussion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69717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A19F98E1-8C71-6300-2423-260C71519F76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9FB9DAFD-10FF-2C48-3BBE-7A3E22D22267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Key elements to consider when drafting sequencing scenarios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98E64C-F499-A69A-A403-1ECE54008763}"/>
              </a:ext>
            </a:extLst>
          </p:cNvPr>
          <p:cNvSpPr/>
          <p:nvPr/>
        </p:nvSpPr>
        <p:spPr>
          <a:xfrm>
            <a:off x="711200" y="1715030"/>
            <a:ext cx="4933244" cy="44148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noProof="0" dirty="0">
                <a:solidFill>
                  <a:schemeClr val="tx1"/>
                </a:solidFill>
              </a:rPr>
              <a:t>Key principles</a:t>
            </a:r>
          </a:p>
          <a:p>
            <a:endParaRPr lang="en-US" sz="2400" b="1" noProof="0" dirty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noProof="0" dirty="0">
                <a:solidFill>
                  <a:schemeClr val="tx1"/>
                </a:solidFill>
              </a:rPr>
              <a:t>NITAG should draft at least 2 scenarios based on outcome of uncertainties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noProof="0" dirty="0">
                <a:solidFill>
                  <a:schemeClr val="tx1"/>
                </a:solidFill>
              </a:rPr>
              <a:t>Assumptions should always be clearly laid out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noProof="0" dirty="0">
                <a:solidFill>
                  <a:schemeClr val="tx1"/>
                </a:solidFill>
              </a:rPr>
              <a:t>Scenarios must be consistent with the order of priority recommended during the first part of the workshop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noProof="0" dirty="0">
                <a:solidFill>
                  <a:schemeClr val="tx1"/>
                </a:solidFill>
              </a:rPr>
              <a:t>Scenarios must be consistent with program and vaccines constraints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noProof="0" dirty="0">
                <a:solidFill>
                  <a:schemeClr val="tx1"/>
                </a:solidFill>
              </a:rPr>
              <a:t>Less is more: too many vaccines (e.g. &gt; 1 per year) is not realistic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3E9150-4726-3C33-2A7F-59437F1C1F34}"/>
              </a:ext>
            </a:extLst>
          </p:cNvPr>
          <p:cNvSpPr txBox="1"/>
          <p:nvPr/>
        </p:nvSpPr>
        <p:spPr>
          <a:xfrm>
            <a:off x="6096000" y="1698762"/>
            <a:ext cx="5618663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i="1" noProof="0" dirty="0">
                <a:solidFill>
                  <a:srgbClr val="0F5D61"/>
                </a:solidFill>
              </a:rPr>
              <a:t>Tips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noProof="0" dirty="0">
                <a:solidFill>
                  <a:srgbClr val="0F5D61"/>
                </a:solidFill>
              </a:rPr>
              <a:t>Defining the "earliest year of introduction" for each vaccine enables the NITAG to ensure that vaccine conditions are met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noProof="0" dirty="0">
                <a:solidFill>
                  <a:srgbClr val="0F5D61"/>
                </a:solidFill>
              </a:rPr>
              <a:t>Involving the EPI in drafting scenarios is key to ensuring that program constraints are considered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noProof="0" dirty="0">
                <a:solidFill>
                  <a:srgbClr val="0F5D61"/>
                </a:solidFill>
              </a:rPr>
              <a:t>Segmenting the introduction between "easy" (e.g., fits the current schedule, easy storage, same target population) and "complex" ones (e.g., new target population) should translate into "short" and "long" introduction periods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noProof="0" dirty="0">
                <a:solidFill>
                  <a:srgbClr val="0F5D61"/>
                </a:solidFill>
              </a:rPr>
              <a:t>Not all candidate vaccines need to be included in the final scenarios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noProof="0" dirty="0">
                <a:solidFill>
                  <a:srgbClr val="0F5D61"/>
                </a:solidFill>
              </a:rPr>
              <a:t>Starting with a first draft (even if imperfect), prepared by the secretariat before the NITAG scenario discussion, rather than starting from a blank page, facilitates the elaboration process</a:t>
            </a: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E72A694C-07AC-3CC3-63BD-53D9513D3B07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Tips, can be removed from final document</a:t>
            </a:r>
          </a:p>
        </p:txBody>
      </p:sp>
    </p:spTree>
    <p:extLst>
      <p:ext uri="{BB962C8B-B14F-4D97-AF65-F5344CB8AC3E}">
        <p14:creationId xmlns:p14="http://schemas.microsoft.com/office/powerpoint/2010/main" val="21745805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Sequencing scenarios: primary and alternative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53</a:t>
            </a:fld>
            <a:endParaRPr lang="en-US" noProof="0" dirty="0">
              <a:latin typeface="+mj-lt"/>
            </a:endParaRPr>
          </a:p>
        </p:txBody>
      </p:sp>
      <p:sp>
        <p:nvSpPr>
          <p:cNvPr id="11" name="Google Shape;427;p16">
            <a:extLst>
              <a:ext uri="{FF2B5EF4-FFF2-40B4-BE49-F238E27FC236}">
                <a16:creationId xmlns:a16="http://schemas.microsoft.com/office/drawing/2014/main" id="{6DF73599-4975-486B-BB7A-052B40F35499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B3DEED-8234-FF17-8111-1B0A45F27E15}"/>
              </a:ext>
            </a:extLst>
          </p:cNvPr>
          <p:cNvSpPr/>
          <p:nvPr/>
        </p:nvSpPr>
        <p:spPr>
          <a:xfrm>
            <a:off x="576470" y="1376363"/>
            <a:ext cx="5108139" cy="5024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36000" rtlCol="0" anchor="t"/>
          <a:lstStyle/>
          <a:p>
            <a:pPr algn="ctr"/>
            <a:r>
              <a:rPr lang="en-US" b="1" i="1" noProof="0" dirty="0">
                <a:solidFill>
                  <a:srgbClr val="C00000"/>
                </a:solidFill>
              </a:rPr>
              <a:t>Scenario 1 - Primary</a:t>
            </a:r>
          </a:p>
          <a:p>
            <a:pPr algn="ctr"/>
            <a:endParaRPr lang="en-US" b="1" i="1" noProof="0" dirty="0">
              <a:solidFill>
                <a:srgbClr val="C00000"/>
              </a:solidFill>
            </a:endParaRPr>
          </a:p>
          <a:p>
            <a:r>
              <a:rPr lang="en-US" sz="1400" u="sng" noProof="0" dirty="0">
                <a:solidFill>
                  <a:srgbClr val="C00000"/>
                </a:solidFill>
              </a:rPr>
              <a:t>Assumptions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>
                <a:solidFill>
                  <a:srgbClr val="C00000"/>
                </a:solidFill>
              </a:rPr>
              <a:t>x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11EDE2B-7755-BAFB-42F0-90F43BEF2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6183"/>
              </p:ext>
            </p:extLst>
          </p:nvPr>
        </p:nvGraphicFramePr>
        <p:xfrm>
          <a:off x="754230" y="2905292"/>
          <a:ext cx="4752618" cy="32624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76309">
                  <a:extLst>
                    <a:ext uri="{9D8B030D-6E8A-4147-A177-3AD203B41FA5}">
                      <a16:colId xmlns:a16="http://schemas.microsoft.com/office/drawing/2014/main" val="25623260"/>
                    </a:ext>
                  </a:extLst>
                </a:gridCol>
                <a:gridCol w="2376309">
                  <a:extLst>
                    <a:ext uri="{9D8B030D-6E8A-4147-A177-3AD203B41FA5}">
                      <a16:colId xmlns:a16="http://schemas.microsoft.com/office/drawing/2014/main" val="507046363"/>
                    </a:ext>
                  </a:extLst>
                </a:gridCol>
              </a:tblGrid>
              <a:tr h="407801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Vaccine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83313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585449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39477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28591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299868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80788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51160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90360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51432AB-68C4-292A-8476-58A56239E1F7}"/>
              </a:ext>
            </a:extLst>
          </p:cNvPr>
          <p:cNvSpPr/>
          <p:nvPr/>
        </p:nvSpPr>
        <p:spPr>
          <a:xfrm>
            <a:off x="6282607" y="1376363"/>
            <a:ext cx="5014721" cy="5024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36000" rtlCol="0" anchor="t"/>
          <a:lstStyle/>
          <a:p>
            <a:pPr algn="ctr"/>
            <a:r>
              <a:rPr lang="en-US" b="1" i="1" noProof="0" dirty="0">
                <a:solidFill>
                  <a:schemeClr val="bg1">
                    <a:lumMod val="50000"/>
                  </a:schemeClr>
                </a:solidFill>
              </a:rPr>
              <a:t>Scenario 2 - Alternative</a:t>
            </a:r>
          </a:p>
          <a:p>
            <a:pPr algn="ctr"/>
            <a:endParaRPr lang="en-US" b="1" i="1" noProof="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u="sng" noProof="0" dirty="0">
                <a:solidFill>
                  <a:schemeClr val="bg1">
                    <a:lumMod val="50000"/>
                  </a:schemeClr>
                </a:solidFill>
              </a:rPr>
              <a:t>Assumptions :</a:t>
            </a:r>
            <a:r>
              <a:rPr lang="en-US" sz="1400" noProof="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noProof="0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8E143C-9341-A834-1414-2FC100A21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66213"/>
              </p:ext>
            </p:extLst>
          </p:nvPr>
        </p:nvGraphicFramePr>
        <p:xfrm>
          <a:off x="6413658" y="2905292"/>
          <a:ext cx="4752618" cy="32624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76309">
                  <a:extLst>
                    <a:ext uri="{9D8B030D-6E8A-4147-A177-3AD203B41FA5}">
                      <a16:colId xmlns:a16="http://schemas.microsoft.com/office/drawing/2014/main" val="25623260"/>
                    </a:ext>
                  </a:extLst>
                </a:gridCol>
                <a:gridCol w="2376309">
                  <a:extLst>
                    <a:ext uri="{9D8B030D-6E8A-4147-A177-3AD203B41FA5}">
                      <a16:colId xmlns:a16="http://schemas.microsoft.com/office/drawing/2014/main" val="507046363"/>
                    </a:ext>
                  </a:extLst>
                </a:gridCol>
              </a:tblGrid>
              <a:tr h="407801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Vaccine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83313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585449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39477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28591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299868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80788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51160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903608"/>
                  </a:ext>
                </a:extLst>
              </a:tr>
            </a:tbl>
          </a:graphicData>
        </a:graphic>
      </p:graphicFrame>
      <p:sp>
        <p:nvSpPr>
          <p:cNvPr id="5" name="Star: 10 Points 17">
            <a:extLst>
              <a:ext uri="{FF2B5EF4-FFF2-40B4-BE49-F238E27FC236}">
                <a16:creationId xmlns:a16="http://schemas.microsoft.com/office/drawing/2014/main" id="{23E8ED71-2026-F742-6530-078D13264B23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4067901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20F19FD1-4A21-A1FD-7C13-D9614061729D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Other recommendations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260DD3D-8493-BA15-95FA-21CFB876886D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B5C8C8-5A05-9D9B-1C15-C97339E7B423}"/>
              </a:ext>
            </a:extLst>
          </p:cNvPr>
          <p:cNvSpPr txBox="1"/>
          <p:nvPr/>
        </p:nvSpPr>
        <p:spPr>
          <a:xfrm>
            <a:off x="685800" y="1388544"/>
            <a:ext cx="10344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noProof="0" dirty="0"/>
              <a:t>List other recommendations, e.g., recommended studies to generate new evidence</a:t>
            </a:r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71D82D42-04A6-42C3-FEEE-417E17D9F55D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6719303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bg1"/>
                </a:solidFill>
              </a:rPr>
              <a:t>Day 3: Sequencing and Recommendations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Review of vaccine prioritization lists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Sequencing scenarios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1"/>
                  </a:solidFill>
                </a:rPr>
                <a:t>Recommendations and next steps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0" dirty="0">
                  <a:solidFill>
                    <a:schemeClr val="bg2"/>
                  </a:solidFill>
                </a:rPr>
                <a:t>Constraints and uncertainties discussion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26207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Drafting and validation of recommendations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0" y="301910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AB16A-B9BD-8302-0309-FA18FD1496B9}"/>
              </a:ext>
            </a:extLst>
          </p:cNvPr>
          <p:cNvSpPr txBox="1"/>
          <p:nvPr/>
        </p:nvSpPr>
        <p:spPr>
          <a:xfrm>
            <a:off x="685800" y="1388544"/>
            <a:ext cx="10344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noProof="0" dirty="0"/>
              <a:t>Add plan to draft recommendations, including due dates and responsible parties</a:t>
            </a: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2E2BFB0A-A414-EFE2-0227-AD81CA6D36E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5470020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3C3BF1B-1828-D4EC-F4FF-C6F77F3D54C8}"/>
              </a:ext>
            </a:extLst>
          </p:cNvPr>
          <p:cNvSpPr/>
          <p:nvPr/>
        </p:nvSpPr>
        <p:spPr>
          <a:xfrm>
            <a:off x="623929" y="1101303"/>
            <a:ext cx="10945219" cy="5024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When should the NITAG reassess the current scenarios, and consider new information to update the scenarios?</a:t>
            </a:r>
          </a:p>
          <a:p>
            <a:pPr lvl="1"/>
            <a:r>
              <a:rPr lang="en-US" noProof="0" dirty="0">
                <a:solidFill>
                  <a:schemeClr val="tx1"/>
                </a:solidFill>
              </a:rPr>
              <a:t>E.g., every 1, 2 or 3 years?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noProof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When should the NITAG re-conduct the full prioritization and sequencing exercise for a new future timeframe?</a:t>
            </a:r>
          </a:p>
          <a:p>
            <a:pPr lvl="1"/>
            <a:r>
              <a:rPr lang="en-US" noProof="0" dirty="0">
                <a:solidFill>
                  <a:schemeClr val="tx1"/>
                </a:solidFill>
              </a:rPr>
              <a:t>E.g., every 5, 7 or 10 years?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noProof="0" dirty="0">
              <a:solidFill>
                <a:schemeClr val="tx1"/>
              </a:solidFill>
            </a:endParaRPr>
          </a:p>
        </p:txBody>
      </p:sp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Scenario re-assessment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0" y="301910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2E2BFB0A-A414-EFE2-0227-AD81CA6D36E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28925847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Next Steps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0" y="301910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2E2BFB0A-A414-EFE2-0227-AD81CA6D36E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E9D684-CC2C-41ED-2421-0E52C27526E4}"/>
              </a:ext>
            </a:extLst>
          </p:cNvPr>
          <p:cNvSpPr txBox="1"/>
          <p:nvPr/>
        </p:nvSpPr>
        <p:spPr>
          <a:xfrm>
            <a:off x="685800" y="1388544"/>
            <a:ext cx="10344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noProof="0" dirty="0"/>
              <a:t>Review next steps, due dates, responsible parties</a:t>
            </a:r>
          </a:p>
        </p:txBody>
      </p:sp>
    </p:spTree>
    <p:extLst>
      <p:ext uri="{BB962C8B-B14F-4D97-AF65-F5344CB8AC3E}">
        <p14:creationId xmlns:p14="http://schemas.microsoft.com/office/powerpoint/2010/main" val="16149573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End of Day 3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0D747F7-3D77-75D2-095D-5959021FA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5744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1"/>
                </a:solidFill>
              </a:rPr>
              <a:t>Methodology Review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/>
              <a:t>Presentation of evidence and vaccine ranking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/>
              <a:t>Presentation of results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3318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2"/>
                </a:solidFill>
              </a:rPr>
              <a:t>Review of criteria and selected vaccines</a:t>
            </a:r>
          </a:p>
        </p:txBody>
      </p:sp>
    </p:spTree>
    <p:extLst>
      <p:ext uri="{BB962C8B-B14F-4D97-AF65-F5344CB8AC3E}">
        <p14:creationId xmlns:p14="http://schemas.microsoft.com/office/powerpoint/2010/main" val="373033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427;p16">
            <a:extLst>
              <a:ext uri="{FF2B5EF4-FFF2-40B4-BE49-F238E27FC236}">
                <a16:creationId xmlns:a16="http://schemas.microsoft.com/office/drawing/2014/main" id="{5A1DFA1B-5815-2157-FF6E-B9A9E7480B26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1" name="Google Shape;126;p14">
            <a:extLst>
              <a:ext uri="{FF2B5EF4-FFF2-40B4-BE49-F238E27FC236}">
                <a16:creationId xmlns:a16="http://schemas.microsoft.com/office/drawing/2014/main" id="{CB4F2A60-9179-FD63-7F59-BF4AFB42A499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400" kern="0" noProof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The prioritization and sequencing framework relies on a series of assessments and decisions based on a sub-set of pre-selected criteria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  <p:sp>
        <p:nvSpPr>
          <p:cNvPr id="2" name="AutoShape 8">
            <a:extLst>
              <a:ext uri="{FF2B5EF4-FFF2-40B4-BE49-F238E27FC236}">
                <a16:creationId xmlns:a16="http://schemas.microsoft.com/office/drawing/2014/main" id="{5A5099A4-2E18-E401-CAAB-CF9BF2139331}"/>
              </a:ext>
            </a:extLst>
          </p:cNvPr>
          <p:cNvSpPr>
            <a:spLocks noChangeArrowheads="1"/>
          </p:cNvSpPr>
          <p:nvPr/>
        </p:nvSpPr>
        <p:spPr bwMode="gray">
          <a:xfrm rot="5400000">
            <a:off x="5022858" y="-284477"/>
            <a:ext cx="1646468" cy="8199763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FF"/>
              </a:gs>
              <a:gs pos="100000">
                <a:srgbClr val="0F5D61"/>
              </a:gs>
            </a:gsLst>
            <a:lin ang="0" scaled="1"/>
          </a:gradFill>
          <a:ln w="9525">
            <a:solidFill>
              <a:srgbClr val="0B4649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pPr algn="ctr">
              <a:lnSpc>
                <a:spcPct val="100000"/>
              </a:lnSpc>
              <a:buFont typeface="Times" pitchFamily="18" charset="0"/>
              <a:buNone/>
            </a:pPr>
            <a:endParaRPr lang="en-US" sz="1000" noProof="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</a:gsLst>
                <a:lin ang="5400000" scaled="1"/>
              </a:gradFill>
            </a:endParaRPr>
          </a:p>
        </p:txBody>
      </p:sp>
      <p:cxnSp>
        <p:nvCxnSpPr>
          <p:cNvPr id="3" name="Connector: Elbow 1">
            <a:extLst>
              <a:ext uri="{FF2B5EF4-FFF2-40B4-BE49-F238E27FC236}">
                <a16:creationId xmlns:a16="http://schemas.microsoft.com/office/drawing/2014/main" id="{B9541DF8-CB1B-DD69-281D-CDFCA7584502}"/>
              </a:ext>
            </a:extLst>
          </p:cNvPr>
          <p:cNvCxnSpPr>
            <a:cxnSpLocks/>
          </p:cNvCxnSpPr>
          <p:nvPr/>
        </p:nvCxnSpPr>
        <p:spPr>
          <a:xfrm rot="16200000" flipV="1">
            <a:off x="8234285" y="4395203"/>
            <a:ext cx="1066066" cy="824597"/>
          </a:xfrm>
          <a:prstGeom prst="bentConnector3">
            <a:avLst>
              <a:gd name="adj1" fmla="val 20542"/>
            </a:avLst>
          </a:prstGeom>
          <a:noFill/>
          <a:ln w="9525">
            <a:solidFill>
              <a:srgbClr val="0F5D6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Line 7">
            <a:extLst>
              <a:ext uri="{FF2B5EF4-FFF2-40B4-BE49-F238E27FC236}">
                <a16:creationId xmlns:a16="http://schemas.microsoft.com/office/drawing/2014/main" id="{7CCAF504-76D3-7C54-2C32-0648C9EBCE4B}"/>
              </a:ext>
            </a:extLst>
          </p:cNvPr>
          <p:cNvSpPr>
            <a:spLocks noChangeShapeType="1"/>
          </p:cNvSpPr>
          <p:nvPr/>
        </p:nvSpPr>
        <p:spPr bwMode="gray">
          <a:xfrm>
            <a:off x="3010190" y="4243306"/>
            <a:ext cx="0" cy="1440000"/>
          </a:xfrm>
          <a:prstGeom prst="line">
            <a:avLst/>
          </a:prstGeom>
          <a:noFill/>
          <a:ln w="9525">
            <a:solidFill>
              <a:srgbClr val="0F5D6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noProof="0" dirty="0"/>
          </a:p>
        </p:txBody>
      </p:sp>
      <p:sp>
        <p:nvSpPr>
          <p:cNvPr id="84" name="Line 4">
            <a:extLst>
              <a:ext uri="{FF2B5EF4-FFF2-40B4-BE49-F238E27FC236}">
                <a16:creationId xmlns:a16="http://schemas.microsoft.com/office/drawing/2014/main" id="{D6219C9F-2CB4-8F94-7AC4-8B78D2AE393F}"/>
              </a:ext>
            </a:extLst>
          </p:cNvPr>
          <p:cNvSpPr>
            <a:spLocks noChangeShapeType="1"/>
          </p:cNvSpPr>
          <p:nvPr/>
        </p:nvSpPr>
        <p:spPr bwMode="gray">
          <a:xfrm flipH="1">
            <a:off x="6246285" y="4453853"/>
            <a:ext cx="5354" cy="972524"/>
          </a:xfrm>
          <a:prstGeom prst="line">
            <a:avLst/>
          </a:prstGeom>
          <a:noFill/>
          <a:ln w="9525">
            <a:solidFill>
              <a:srgbClr val="0F5D6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noProof="0" dirty="0"/>
          </a:p>
        </p:txBody>
      </p:sp>
      <p:sp>
        <p:nvSpPr>
          <p:cNvPr id="88" name="Oval 9">
            <a:extLst>
              <a:ext uri="{FF2B5EF4-FFF2-40B4-BE49-F238E27FC236}">
                <a16:creationId xmlns:a16="http://schemas.microsoft.com/office/drawing/2014/main" id="{98BC2715-07C3-406D-67C3-394CF04E4415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7567" y="2992810"/>
            <a:ext cx="1627680" cy="1645829"/>
          </a:xfrm>
          <a:prstGeom prst="ellipse">
            <a:avLst/>
          </a:prstGeom>
          <a:solidFill>
            <a:schemeClr val="bg1"/>
          </a:solidFill>
          <a:ln w="9525">
            <a:solidFill>
              <a:srgbClr val="0F5D6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985" tIns="46792" rIns="89985" bIns="46792" anchor="ctr"/>
          <a:lstStyle/>
          <a:p>
            <a:pPr algn="ctr">
              <a:lnSpc>
                <a:spcPct val="100000"/>
              </a:lnSpc>
              <a:buFont typeface="Times" pitchFamily="18" charset="0"/>
              <a:buNone/>
            </a:pPr>
            <a:endParaRPr lang="en-US" sz="1000" noProof="0" dirty="0"/>
          </a:p>
        </p:txBody>
      </p:sp>
      <p:sp>
        <p:nvSpPr>
          <p:cNvPr id="91" name="Oval 11">
            <a:extLst>
              <a:ext uri="{FF2B5EF4-FFF2-40B4-BE49-F238E27FC236}">
                <a16:creationId xmlns:a16="http://schemas.microsoft.com/office/drawing/2014/main" id="{7313F648-5927-E7CE-5F69-728961AF8D6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69458" y="4250600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" name="Oval 12">
            <a:extLst>
              <a:ext uri="{FF2B5EF4-FFF2-40B4-BE49-F238E27FC236}">
                <a16:creationId xmlns:a16="http://schemas.microsoft.com/office/drawing/2014/main" id="{BFF578CF-B401-E8C6-4D21-1EC11F2A44C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239777" y="3306093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3" name="Oval 13">
            <a:extLst>
              <a:ext uri="{FF2B5EF4-FFF2-40B4-BE49-F238E27FC236}">
                <a16:creationId xmlns:a16="http://schemas.microsoft.com/office/drawing/2014/main" id="{B32444FB-F13A-769C-CC04-8CB72018A2F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11930" y="319181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7" name="Oval 14">
            <a:extLst>
              <a:ext uri="{FF2B5EF4-FFF2-40B4-BE49-F238E27FC236}">
                <a16:creationId xmlns:a16="http://schemas.microsoft.com/office/drawing/2014/main" id="{8D314BC5-A61E-647C-215E-390FE818CE5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30678" y="3725791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9" name="Oval 15">
            <a:extLst>
              <a:ext uri="{FF2B5EF4-FFF2-40B4-BE49-F238E27FC236}">
                <a16:creationId xmlns:a16="http://schemas.microsoft.com/office/drawing/2014/main" id="{1871D67E-0528-ACD6-9DC0-0B612941D333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72359" y="3613804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0" name="Oval 16">
            <a:extLst>
              <a:ext uri="{FF2B5EF4-FFF2-40B4-BE49-F238E27FC236}">
                <a16:creationId xmlns:a16="http://schemas.microsoft.com/office/drawing/2014/main" id="{5B8205E7-792A-A28C-F5B6-B8172F634DE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18461" y="365687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1" name="Oval 17">
            <a:extLst>
              <a:ext uri="{FF2B5EF4-FFF2-40B4-BE49-F238E27FC236}">
                <a16:creationId xmlns:a16="http://schemas.microsoft.com/office/drawing/2014/main" id="{5BACD570-B49F-25CD-4D06-D620CEDE155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26619" y="4220469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" name="Oval 18">
            <a:extLst>
              <a:ext uri="{FF2B5EF4-FFF2-40B4-BE49-F238E27FC236}">
                <a16:creationId xmlns:a16="http://schemas.microsoft.com/office/drawing/2014/main" id="{BF05F5A5-547A-B571-19D1-607B2EA01EE3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51290" y="3744171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3" name="Oval 19">
            <a:extLst>
              <a:ext uri="{FF2B5EF4-FFF2-40B4-BE49-F238E27FC236}">
                <a16:creationId xmlns:a16="http://schemas.microsoft.com/office/drawing/2014/main" id="{CBFBF006-6392-9D49-3CCB-2D0685EE1E6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66000" y="3989267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4" name="Oval 22">
            <a:extLst>
              <a:ext uri="{FF2B5EF4-FFF2-40B4-BE49-F238E27FC236}">
                <a16:creationId xmlns:a16="http://schemas.microsoft.com/office/drawing/2014/main" id="{A9914916-1A07-851B-EBFB-623E80A180E7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70199" y="3922498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5" name="Rectangle 58">
            <a:extLst>
              <a:ext uri="{FF2B5EF4-FFF2-40B4-BE49-F238E27FC236}">
                <a16:creationId xmlns:a16="http://schemas.microsoft.com/office/drawing/2014/main" id="{1B1DC062-18C0-2A55-D164-8E0BF5015BB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35659" y="2557811"/>
            <a:ext cx="2201703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b="1" u="sng" noProof="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Candidate vaccines</a:t>
            </a:r>
          </a:p>
        </p:txBody>
      </p:sp>
      <p:sp>
        <p:nvSpPr>
          <p:cNvPr id="106" name="Rectangle 60">
            <a:extLst>
              <a:ext uri="{FF2B5EF4-FFF2-40B4-BE49-F238E27FC236}">
                <a16:creationId xmlns:a16="http://schemas.microsoft.com/office/drawing/2014/main" id="{BCB9CFA2-C0BB-8683-F88D-C3173DA88A1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62114" y="2563086"/>
            <a:ext cx="1974946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b="1" u="sng" noProof="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Prioritized vaccines</a:t>
            </a:r>
          </a:p>
        </p:txBody>
      </p:sp>
      <p:grpSp>
        <p:nvGrpSpPr>
          <p:cNvPr id="108" name="Group 13">
            <a:extLst>
              <a:ext uri="{FF2B5EF4-FFF2-40B4-BE49-F238E27FC236}">
                <a16:creationId xmlns:a16="http://schemas.microsoft.com/office/drawing/2014/main" id="{5F2263F8-3846-D70F-962E-59E957E9102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864646" y="2823560"/>
            <a:ext cx="263831" cy="1848842"/>
            <a:chOff x="3421" y="1257"/>
            <a:chExt cx="624" cy="1152"/>
          </a:xfrm>
        </p:grpSpPr>
        <p:sp>
          <p:nvSpPr>
            <p:cNvPr id="109" name="Rectangle 14" descr="90%">
              <a:extLst>
                <a:ext uri="{FF2B5EF4-FFF2-40B4-BE49-F238E27FC236}">
                  <a16:creationId xmlns:a16="http://schemas.microsoft.com/office/drawing/2014/main" id="{70C90D0A-666E-0FC9-4F6F-2A98BA384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1401"/>
              <a:ext cx="104" cy="1008"/>
            </a:xfrm>
            <a:prstGeom prst="rect">
              <a:avLst/>
            </a:prstGeom>
            <a:pattFill prst="pct90">
              <a:fgClr>
                <a:schemeClr val="bg1"/>
              </a:fgClr>
              <a:bgClr>
                <a:schemeClr val="bg1"/>
              </a:bgClr>
            </a:pattFill>
            <a:ln w="12700">
              <a:solidFill>
                <a:srgbClr val="0F5D6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10" name="Freeform 15" descr="90%">
              <a:extLst>
                <a:ext uri="{FF2B5EF4-FFF2-40B4-BE49-F238E27FC236}">
                  <a16:creationId xmlns:a16="http://schemas.microsoft.com/office/drawing/2014/main" id="{E862F05E-FD62-61A7-94AF-2EBD441B3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257"/>
              <a:ext cx="624" cy="144"/>
            </a:xfrm>
            <a:custGeom>
              <a:avLst/>
              <a:gdLst>
                <a:gd name="T0" fmla="*/ 96 w 576"/>
                <a:gd name="T1" fmla="*/ 144 h 144"/>
                <a:gd name="T2" fmla="*/ 576 w 576"/>
                <a:gd name="T3" fmla="*/ 0 h 144"/>
                <a:gd name="T4" fmla="*/ 488 w 576"/>
                <a:gd name="T5" fmla="*/ 0 h 144"/>
                <a:gd name="T6" fmla="*/ 0 w 576"/>
                <a:gd name="T7" fmla="*/ 144 h 144"/>
                <a:gd name="T8" fmla="*/ 96 w 57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144">
                  <a:moveTo>
                    <a:pt x="96" y="144"/>
                  </a:moveTo>
                  <a:lnTo>
                    <a:pt x="576" y="0"/>
                  </a:lnTo>
                  <a:lnTo>
                    <a:pt x="488" y="0"/>
                  </a:lnTo>
                  <a:lnTo>
                    <a:pt x="0" y="144"/>
                  </a:lnTo>
                  <a:lnTo>
                    <a:pt x="96" y="144"/>
                  </a:lnTo>
                  <a:close/>
                </a:path>
              </a:pathLst>
            </a:custGeom>
            <a:pattFill prst="pct90">
              <a:fgClr>
                <a:schemeClr val="bg1"/>
              </a:fgClr>
              <a:bgClr>
                <a:schemeClr val="bg1"/>
              </a:bgClr>
            </a:patt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11" name="Freeform 16">
              <a:extLst>
                <a:ext uri="{FF2B5EF4-FFF2-40B4-BE49-F238E27FC236}">
                  <a16:creationId xmlns:a16="http://schemas.microsoft.com/office/drawing/2014/main" id="{A928252E-3F7A-7065-08C3-9C003B60D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257"/>
              <a:ext cx="520" cy="1152"/>
            </a:xfrm>
            <a:custGeom>
              <a:avLst/>
              <a:gdLst>
                <a:gd name="T0" fmla="*/ 0 w 480"/>
                <a:gd name="T1" fmla="*/ 1152 h 1152"/>
                <a:gd name="T2" fmla="*/ 0 w 480"/>
                <a:gd name="T3" fmla="*/ 144 h 1152"/>
                <a:gd name="T4" fmla="*/ 480 w 480"/>
                <a:gd name="T5" fmla="*/ 0 h 1152"/>
                <a:gd name="T6" fmla="*/ 480 w 480"/>
                <a:gd name="T7" fmla="*/ 960 h 1152"/>
                <a:gd name="T8" fmla="*/ 0 w 480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1152">
                  <a:moveTo>
                    <a:pt x="0" y="1152"/>
                  </a:moveTo>
                  <a:lnTo>
                    <a:pt x="0" y="144"/>
                  </a:lnTo>
                  <a:lnTo>
                    <a:pt x="480" y="0"/>
                  </a:lnTo>
                  <a:lnTo>
                    <a:pt x="480" y="96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12" name="Freeform 17" descr="Outlined diamond">
              <a:extLst>
                <a:ext uri="{FF2B5EF4-FFF2-40B4-BE49-F238E27FC236}">
                  <a16:creationId xmlns:a16="http://schemas.microsoft.com/office/drawing/2014/main" id="{0F818A66-A5A2-2003-DCBB-7FC35C3AB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7" y="1333"/>
              <a:ext cx="425" cy="968"/>
            </a:xfrm>
            <a:custGeom>
              <a:avLst/>
              <a:gdLst>
                <a:gd name="T0" fmla="*/ 0 w 392"/>
                <a:gd name="T1" fmla="*/ 968 h 968"/>
                <a:gd name="T2" fmla="*/ 0 w 392"/>
                <a:gd name="T3" fmla="*/ 128 h 968"/>
                <a:gd name="T4" fmla="*/ 392 w 392"/>
                <a:gd name="T5" fmla="*/ 0 h 968"/>
                <a:gd name="T6" fmla="*/ 392 w 392"/>
                <a:gd name="T7" fmla="*/ 820 h 968"/>
                <a:gd name="T8" fmla="*/ 0 w 392"/>
                <a:gd name="T9" fmla="*/ 968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968">
                  <a:moveTo>
                    <a:pt x="0" y="968"/>
                  </a:moveTo>
                  <a:lnTo>
                    <a:pt x="0" y="128"/>
                  </a:lnTo>
                  <a:lnTo>
                    <a:pt x="392" y="0"/>
                  </a:lnTo>
                  <a:lnTo>
                    <a:pt x="392" y="820"/>
                  </a:lnTo>
                  <a:lnTo>
                    <a:pt x="0" y="968"/>
                  </a:lnTo>
                  <a:close/>
                </a:path>
              </a:pathLst>
            </a:custGeom>
            <a:pattFill prst="openDmnd">
              <a:fgClr>
                <a:schemeClr val="folHlink"/>
              </a:fgClr>
              <a:bgClr>
                <a:srgbClr val="FFFFFF"/>
              </a:bgClr>
            </a:patt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13" name="Line 18">
              <a:extLst>
                <a:ext uri="{FF2B5EF4-FFF2-40B4-BE49-F238E27FC236}">
                  <a16:creationId xmlns:a16="http://schemas.microsoft.com/office/drawing/2014/main" id="{E6E322AC-FD8D-0A77-2E0B-3A8FBBCCC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3" y="1344"/>
              <a:ext cx="0" cy="805"/>
            </a:xfrm>
            <a:prstGeom prst="line">
              <a:avLst/>
            </a:prstGeom>
            <a:noFill/>
            <a:ln w="12700">
              <a:solidFill>
                <a:srgbClr val="0F5D6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14" name="Line 19">
              <a:extLst>
                <a:ext uri="{FF2B5EF4-FFF2-40B4-BE49-F238E27FC236}">
                  <a16:creationId xmlns:a16="http://schemas.microsoft.com/office/drawing/2014/main" id="{3599ACEA-500B-5BD5-5DE6-B0D870AC82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77" y="2149"/>
              <a:ext cx="416" cy="147"/>
            </a:xfrm>
            <a:prstGeom prst="line">
              <a:avLst/>
            </a:prstGeom>
            <a:noFill/>
            <a:ln w="19050">
              <a:solidFill>
                <a:srgbClr val="0F5D6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5" name="Oval 11">
            <a:extLst>
              <a:ext uri="{FF2B5EF4-FFF2-40B4-BE49-F238E27FC236}">
                <a16:creationId xmlns:a16="http://schemas.microsoft.com/office/drawing/2014/main" id="{1300816A-4501-5895-9EA7-704423352C3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26619" y="319501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6" name="Oval 12">
            <a:extLst>
              <a:ext uri="{FF2B5EF4-FFF2-40B4-BE49-F238E27FC236}">
                <a16:creationId xmlns:a16="http://schemas.microsoft.com/office/drawing/2014/main" id="{592C0D23-A8CD-FC7E-CD53-CE28303A3EA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11335" y="3515944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7" name="Oval 13">
            <a:extLst>
              <a:ext uri="{FF2B5EF4-FFF2-40B4-BE49-F238E27FC236}">
                <a16:creationId xmlns:a16="http://schemas.microsoft.com/office/drawing/2014/main" id="{B3D3D2D0-4CCB-0FA0-EDF2-939225618D1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64330" y="334421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8" name="Oval 14">
            <a:extLst>
              <a:ext uri="{FF2B5EF4-FFF2-40B4-BE49-F238E27FC236}">
                <a16:creationId xmlns:a16="http://schemas.microsoft.com/office/drawing/2014/main" id="{91D01080-A71E-95D1-3F1D-C8A5787B6C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20079" y="3563251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9" name="Oval 15">
            <a:extLst>
              <a:ext uri="{FF2B5EF4-FFF2-40B4-BE49-F238E27FC236}">
                <a16:creationId xmlns:a16="http://schemas.microsoft.com/office/drawing/2014/main" id="{1B710587-DE6E-13AA-188C-EF21833954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90557" y="364896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0" name="Oval 16">
            <a:extLst>
              <a:ext uri="{FF2B5EF4-FFF2-40B4-BE49-F238E27FC236}">
                <a16:creationId xmlns:a16="http://schemas.microsoft.com/office/drawing/2014/main" id="{8030DF2A-8122-3B2E-88EB-969E190C9BF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270861" y="3779776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1" name="Oval 17">
            <a:extLst>
              <a:ext uri="{FF2B5EF4-FFF2-40B4-BE49-F238E27FC236}">
                <a16:creationId xmlns:a16="http://schemas.microsoft.com/office/drawing/2014/main" id="{8A7E9B89-7CAC-A7D0-6C2F-89F4C65034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06942" y="3946437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" name="Oval 18">
            <a:extLst>
              <a:ext uri="{FF2B5EF4-FFF2-40B4-BE49-F238E27FC236}">
                <a16:creationId xmlns:a16="http://schemas.microsoft.com/office/drawing/2014/main" id="{4480EDFF-C853-4907-F96F-5FFD6B182D8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55682" y="3384267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3" name="Oval 15">
            <a:extLst>
              <a:ext uri="{FF2B5EF4-FFF2-40B4-BE49-F238E27FC236}">
                <a16:creationId xmlns:a16="http://schemas.microsoft.com/office/drawing/2014/main" id="{949F4379-2194-DBF7-53DE-92D3FA8CFAED}"/>
              </a:ext>
            </a:extLst>
          </p:cNvPr>
          <p:cNvSpPr>
            <a:spLocks noChangeArrowheads="1"/>
          </p:cNvSpPr>
          <p:nvPr/>
        </p:nvSpPr>
        <p:spPr bwMode="gray">
          <a:xfrm>
            <a:off x="2381733" y="4041051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4" name="Oval 19">
            <a:extLst>
              <a:ext uri="{FF2B5EF4-FFF2-40B4-BE49-F238E27FC236}">
                <a16:creationId xmlns:a16="http://schemas.microsoft.com/office/drawing/2014/main" id="{7EA7822D-2F4B-28B3-A541-3AA7706C3A83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57802" y="3442990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5" name="Oval 19">
            <a:extLst>
              <a:ext uri="{FF2B5EF4-FFF2-40B4-BE49-F238E27FC236}">
                <a16:creationId xmlns:a16="http://schemas.microsoft.com/office/drawing/2014/main" id="{C8432A68-7061-79D9-67C0-A4C9B4DFFF0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56100" y="3954314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6" name="Oval 12">
            <a:extLst>
              <a:ext uri="{FF2B5EF4-FFF2-40B4-BE49-F238E27FC236}">
                <a16:creationId xmlns:a16="http://schemas.microsoft.com/office/drawing/2014/main" id="{41361A87-195F-A7F5-D015-D051827F7B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91934" y="4141667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7" name="Oval 12">
            <a:extLst>
              <a:ext uri="{FF2B5EF4-FFF2-40B4-BE49-F238E27FC236}">
                <a16:creationId xmlns:a16="http://schemas.microsoft.com/office/drawing/2014/main" id="{8EAA1343-FFE8-4A63-787B-66930FE3FC2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24535" y="3552604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8" name="Rectangle 58">
            <a:extLst>
              <a:ext uri="{FF2B5EF4-FFF2-40B4-BE49-F238E27FC236}">
                <a16:creationId xmlns:a16="http://schemas.microsoft.com/office/drawing/2014/main" id="{F2158B20-E6BD-163D-A3FD-8CDDFEB7FC3A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35292" y="2541313"/>
            <a:ext cx="2201703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b="1" u="sng" noProof="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Selected vaccines</a:t>
            </a:r>
          </a:p>
        </p:txBody>
      </p:sp>
      <p:grpSp>
        <p:nvGrpSpPr>
          <p:cNvPr id="129" name="Group 13">
            <a:extLst>
              <a:ext uri="{FF2B5EF4-FFF2-40B4-BE49-F238E27FC236}">
                <a16:creationId xmlns:a16="http://schemas.microsoft.com/office/drawing/2014/main" id="{F399AC74-13C4-57A9-8138-6EA9CB97C66E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126264" y="3006632"/>
            <a:ext cx="350456" cy="1550217"/>
            <a:chOff x="3421" y="1257"/>
            <a:chExt cx="624" cy="1152"/>
          </a:xfrm>
        </p:grpSpPr>
        <p:sp>
          <p:nvSpPr>
            <p:cNvPr id="130" name="Rectangle 14" descr="90%">
              <a:extLst>
                <a:ext uri="{FF2B5EF4-FFF2-40B4-BE49-F238E27FC236}">
                  <a16:creationId xmlns:a16="http://schemas.microsoft.com/office/drawing/2014/main" id="{0C5FE4B6-6E2F-15E5-4F3A-C1B7DCA55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1401"/>
              <a:ext cx="104" cy="1008"/>
            </a:xfrm>
            <a:prstGeom prst="rect">
              <a:avLst/>
            </a:prstGeom>
            <a:pattFill prst="pct90">
              <a:fgClr>
                <a:schemeClr val="bg1"/>
              </a:fgClr>
              <a:bgClr>
                <a:schemeClr val="bg1"/>
              </a:bgClr>
            </a:pattFill>
            <a:ln w="12700">
              <a:solidFill>
                <a:srgbClr val="0F5D6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Freeform 15" descr="90%">
              <a:extLst>
                <a:ext uri="{FF2B5EF4-FFF2-40B4-BE49-F238E27FC236}">
                  <a16:creationId xmlns:a16="http://schemas.microsoft.com/office/drawing/2014/main" id="{DF3BF174-1069-FBA0-B2DB-1D14EC33B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257"/>
              <a:ext cx="624" cy="144"/>
            </a:xfrm>
            <a:custGeom>
              <a:avLst/>
              <a:gdLst>
                <a:gd name="T0" fmla="*/ 96 w 576"/>
                <a:gd name="T1" fmla="*/ 144 h 144"/>
                <a:gd name="T2" fmla="*/ 576 w 576"/>
                <a:gd name="T3" fmla="*/ 0 h 144"/>
                <a:gd name="T4" fmla="*/ 488 w 576"/>
                <a:gd name="T5" fmla="*/ 0 h 144"/>
                <a:gd name="T6" fmla="*/ 0 w 576"/>
                <a:gd name="T7" fmla="*/ 144 h 144"/>
                <a:gd name="T8" fmla="*/ 96 w 57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144">
                  <a:moveTo>
                    <a:pt x="96" y="144"/>
                  </a:moveTo>
                  <a:lnTo>
                    <a:pt x="576" y="0"/>
                  </a:lnTo>
                  <a:lnTo>
                    <a:pt x="488" y="0"/>
                  </a:lnTo>
                  <a:lnTo>
                    <a:pt x="0" y="144"/>
                  </a:lnTo>
                  <a:lnTo>
                    <a:pt x="96" y="144"/>
                  </a:lnTo>
                  <a:close/>
                </a:path>
              </a:pathLst>
            </a:custGeom>
            <a:pattFill prst="pct90">
              <a:fgClr>
                <a:schemeClr val="bg1"/>
              </a:fgClr>
              <a:bgClr>
                <a:schemeClr val="bg1"/>
              </a:bgClr>
            </a:patt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32" name="Freeform 16">
              <a:extLst>
                <a:ext uri="{FF2B5EF4-FFF2-40B4-BE49-F238E27FC236}">
                  <a16:creationId xmlns:a16="http://schemas.microsoft.com/office/drawing/2014/main" id="{E1115483-4DC8-9B43-1A5D-102EC811F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257"/>
              <a:ext cx="520" cy="1152"/>
            </a:xfrm>
            <a:custGeom>
              <a:avLst/>
              <a:gdLst>
                <a:gd name="T0" fmla="*/ 0 w 480"/>
                <a:gd name="T1" fmla="*/ 1152 h 1152"/>
                <a:gd name="T2" fmla="*/ 0 w 480"/>
                <a:gd name="T3" fmla="*/ 144 h 1152"/>
                <a:gd name="T4" fmla="*/ 480 w 480"/>
                <a:gd name="T5" fmla="*/ 0 h 1152"/>
                <a:gd name="T6" fmla="*/ 480 w 480"/>
                <a:gd name="T7" fmla="*/ 960 h 1152"/>
                <a:gd name="T8" fmla="*/ 0 w 480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1152">
                  <a:moveTo>
                    <a:pt x="0" y="1152"/>
                  </a:moveTo>
                  <a:lnTo>
                    <a:pt x="0" y="144"/>
                  </a:lnTo>
                  <a:lnTo>
                    <a:pt x="480" y="0"/>
                  </a:lnTo>
                  <a:lnTo>
                    <a:pt x="480" y="96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33" name="Freeform 17" descr="Outlined diamond">
              <a:extLst>
                <a:ext uri="{FF2B5EF4-FFF2-40B4-BE49-F238E27FC236}">
                  <a16:creationId xmlns:a16="http://schemas.microsoft.com/office/drawing/2014/main" id="{2C17C21F-B425-6D22-0224-9493542A2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7" y="1333"/>
              <a:ext cx="425" cy="968"/>
            </a:xfrm>
            <a:custGeom>
              <a:avLst/>
              <a:gdLst>
                <a:gd name="T0" fmla="*/ 0 w 392"/>
                <a:gd name="T1" fmla="*/ 968 h 968"/>
                <a:gd name="T2" fmla="*/ 0 w 392"/>
                <a:gd name="T3" fmla="*/ 128 h 968"/>
                <a:gd name="T4" fmla="*/ 392 w 392"/>
                <a:gd name="T5" fmla="*/ 0 h 968"/>
                <a:gd name="T6" fmla="*/ 392 w 392"/>
                <a:gd name="T7" fmla="*/ 820 h 968"/>
                <a:gd name="T8" fmla="*/ 0 w 392"/>
                <a:gd name="T9" fmla="*/ 968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968">
                  <a:moveTo>
                    <a:pt x="0" y="968"/>
                  </a:moveTo>
                  <a:lnTo>
                    <a:pt x="0" y="128"/>
                  </a:lnTo>
                  <a:lnTo>
                    <a:pt x="392" y="0"/>
                  </a:lnTo>
                  <a:lnTo>
                    <a:pt x="392" y="820"/>
                  </a:lnTo>
                  <a:lnTo>
                    <a:pt x="0" y="968"/>
                  </a:lnTo>
                  <a:close/>
                </a:path>
              </a:pathLst>
            </a:custGeom>
            <a:pattFill prst="openDmnd">
              <a:fgClr>
                <a:schemeClr val="folHlink"/>
              </a:fgClr>
              <a:bgClr>
                <a:srgbClr val="FFFFFF"/>
              </a:bgClr>
            </a:patt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34" name="Line 18">
              <a:extLst>
                <a:ext uri="{FF2B5EF4-FFF2-40B4-BE49-F238E27FC236}">
                  <a16:creationId xmlns:a16="http://schemas.microsoft.com/office/drawing/2014/main" id="{A7BC181A-B845-DBA3-1BA3-D80829FC7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3" y="1344"/>
              <a:ext cx="0" cy="805"/>
            </a:xfrm>
            <a:prstGeom prst="line">
              <a:avLst/>
            </a:prstGeom>
            <a:noFill/>
            <a:ln w="12700">
              <a:solidFill>
                <a:srgbClr val="0F5D6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Line 19">
              <a:extLst>
                <a:ext uri="{FF2B5EF4-FFF2-40B4-BE49-F238E27FC236}">
                  <a16:creationId xmlns:a16="http://schemas.microsoft.com/office/drawing/2014/main" id="{1F488C4C-CC89-8398-CCF2-EC4170EC1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77" y="2149"/>
              <a:ext cx="416" cy="147"/>
            </a:xfrm>
            <a:prstGeom prst="line">
              <a:avLst/>
            </a:prstGeom>
            <a:noFill/>
            <a:ln w="19050">
              <a:solidFill>
                <a:srgbClr val="0F5D6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6" name="Rectangle 135">
            <a:extLst>
              <a:ext uri="{FF2B5EF4-FFF2-40B4-BE49-F238E27FC236}">
                <a16:creationId xmlns:a16="http://schemas.microsoft.com/office/drawing/2014/main" id="{81881DFE-9620-62AE-A2E8-C635DD99E577}"/>
              </a:ext>
            </a:extLst>
          </p:cNvPr>
          <p:cNvSpPr/>
          <p:nvPr/>
        </p:nvSpPr>
        <p:spPr>
          <a:xfrm>
            <a:off x="8806160" y="3488656"/>
            <a:ext cx="889707" cy="75561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0" rIns="0" bIns="0" anchor="ctr"/>
          <a:lstStyle/>
          <a:p>
            <a:r>
              <a:rPr lang="en-US" sz="1200" noProof="0" dirty="0">
                <a:solidFill>
                  <a:schemeClr val="tx1"/>
                </a:solidFill>
              </a:rPr>
              <a:t>202X </a:t>
            </a:r>
          </a:p>
          <a:p>
            <a:r>
              <a:rPr lang="en-US" sz="1200" noProof="0" dirty="0">
                <a:solidFill>
                  <a:schemeClr val="tx1"/>
                </a:solidFill>
              </a:rPr>
              <a:t>202Y</a:t>
            </a:r>
          </a:p>
          <a:p>
            <a:r>
              <a:rPr lang="en-US" sz="1200" noProof="0" dirty="0"/>
              <a:t>202Z</a:t>
            </a:r>
          </a:p>
          <a:p>
            <a:r>
              <a:rPr lang="en-US" sz="1200" noProof="0" dirty="0"/>
              <a:t>202A</a:t>
            </a:r>
            <a:endParaRPr lang="en-US" sz="1200" noProof="0" dirty="0">
              <a:solidFill>
                <a:schemeClr val="tx1"/>
              </a:solidFill>
            </a:endParaRPr>
          </a:p>
        </p:txBody>
      </p:sp>
      <p:sp>
        <p:nvSpPr>
          <p:cNvPr id="137" name="Oval 12">
            <a:extLst>
              <a:ext uri="{FF2B5EF4-FFF2-40B4-BE49-F238E27FC236}">
                <a16:creationId xmlns:a16="http://schemas.microsoft.com/office/drawing/2014/main" id="{422710D6-9778-AF04-82D8-E3E7E0949CAA}"/>
              </a:ext>
            </a:extLst>
          </p:cNvPr>
          <p:cNvSpPr>
            <a:spLocks noChangeArrowheads="1"/>
          </p:cNvSpPr>
          <p:nvPr/>
        </p:nvSpPr>
        <p:spPr bwMode="gray">
          <a:xfrm>
            <a:off x="9500626" y="3719125"/>
            <a:ext cx="108000" cy="10800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/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8" name="Oval 12">
            <a:extLst>
              <a:ext uri="{FF2B5EF4-FFF2-40B4-BE49-F238E27FC236}">
                <a16:creationId xmlns:a16="http://schemas.microsoft.com/office/drawing/2014/main" id="{044F8DC2-B4A8-EF8C-ECD2-0207506D29C3}"/>
              </a:ext>
            </a:extLst>
          </p:cNvPr>
          <p:cNvSpPr>
            <a:spLocks noChangeArrowheads="1"/>
          </p:cNvSpPr>
          <p:nvPr/>
        </p:nvSpPr>
        <p:spPr bwMode="gray">
          <a:xfrm>
            <a:off x="9500626" y="3898414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9" name="Oval 12">
            <a:extLst>
              <a:ext uri="{FF2B5EF4-FFF2-40B4-BE49-F238E27FC236}">
                <a16:creationId xmlns:a16="http://schemas.microsoft.com/office/drawing/2014/main" id="{5967B68C-1D51-3AF3-7612-7793FA33F759}"/>
              </a:ext>
            </a:extLst>
          </p:cNvPr>
          <p:cNvSpPr>
            <a:spLocks noChangeArrowheads="1"/>
          </p:cNvSpPr>
          <p:nvPr/>
        </p:nvSpPr>
        <p:spPr bwMode="gray">
          <a:xfrm>
            <a:off x="9500626" y="3539836"/>
            <a:ext cx="108000" cy="10800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/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0" name="Oval 12">
            <a:extLst>
              <a:ext uri="{FF2B5EF4-FFF2-40B4-BE49-F238E27FC236}">
                <a16:creationId xmlns:a16="http://schemas.microsoft.com/office/drawing/2014/main" id="{60428E65-347B-8D6C-BC4B-E8A94615F0F4}"/>
              </a:ext>
            </a:extLst>
          </p:cNvPr>
          <p:cNvSpPr>
            <a:spLocks noChangeArrowheads="1"/>
          </p:cNvSpPr>
          <p:nvPr/>
        </p:nvSpPr>
        <p:spPr bwMode="gray">
          <a:xfrm>
            <a:off x="9500626" y="407903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F0657B6-3AD8-7329-2FBA-9E504816C61D}"/>
              </a:ext>
            </a:extLst>
          </p:cNvPr>
          <p:cNvSpPr/>
          <p:nvPr/>
        </p:nvSpPr>
        <p:spPr>
          <a:xfrm>
            <a:off x="9801872" y="3488656"/>
            <a:ext cx="889707" cy="75561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0" tIns="0" rIns="0" bIns="0" anchor="ctr"/>
          <a:lstStyle/>
          <a:p>
            <a:r>
              <a:rPr lang="en-US" sz="1200" noProof="0" dirty="0">
                <a:solidFill>
                  <a:schemeClr val="tx1"/>
                </a:solidFill>
              </a:rPr>
              <a:t>202X </a:t>
            </a:r>
          </a:p>
          <a:p>
            <a:r>
              <a:rPr lang="en-US" sz="1200" noProof="0" dirty="0">
                <a:solidFill>
                  <a:schemeClr val="tx1"/>
                </a:solidFill>
              </a:rPr>
              <a:t>202Y</a:t>
            </a:r>
          </a:p>
          <a:p>
            <a:r>
              <a:rPr lang="en-US" sz="1200" noProof="0" dirty="0"/>
              <a:t>202Z</a:t>
            </a:r>
          </a:p>
          <a:p>
            <a:r>
              <a:rPr lang="en-US" sz="1200" noProof="0" dirty="0"/>
              <a:t>202A</a:t>
            </a:r>
            <a:endParaRPr lang="en-US" sz="1200" noProof="0" dirty="0">
              <a:solidFill>
                <a:schemeClr val="tx1"/>
              </a:solidFill>
            </a:endParaRPr>
          </a:p>
        </p:txBody>
      </p:sp>
      <p:sp>
        <p:nvSpPr>
          <p:cNvPr id="143" name="Oval 12">
            <a:extLst>
              <a:ext uri="{FF2B5EF4-FFF2-40B4-BE49-F238E27FC236}">
                <a16:creationId xmlns:a16="http://schemas.microsoft.com/office/drawing/2014/main" id="{659A020F-E7F5-B52A-6092-F76FF81DE09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96338" y="4078895"/>
            <a:ext cx="108000" cy="10800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/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4" name="Oval 12">
            <a:extLst>
              <a:ext uri="{FF2B5EF4-FFF2-40B4-BE49-F238E27FC236}">
                <a16:creationId xmlns:a16="http://schemas.microsoft.com/office/drawing/2014/main" id="{92A3C575-3E3D-9F44-3CAB-02AD868331D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96338" y="3899208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5" name="Oval 12">
            <a:extLst>
              <a:ext uri="{FF2B5EF4-FFF2-40B4-BE49-F238E27FC236}">
                <a16:creationId xmlns:a16="http://schemas.microsoft.com/office/drawing/2014/main" id="{8E47358B-CEA0-F516-8E2F-A9271AA60333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96338" y="3539836"/>
            <a:ext cx="108000" cy="10800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/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7" name="Oval 12">
            <a:extLst>
              <a:ext uri="{FF2B5EF4-FFF2-40B4-BE49-F238E27FC236}">
                <a16:creationId xmlns:a16="http://schemas.microsoft.com/office/drawing/2014/main" id="{97C2A981-C074-043E-5ACC-9AAD8CE3B46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96338" y="3719522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8" name="Rectangle 60">
            <a:extLst>
              <a:ext uri="{FF2B5EF4-FFF2-40B4-BE49-F238E27FC236}">
                <a16:creationId xmlns:a16="http://schemas.microsoft.com/office/drawing/2014/main" id="{D4BE75D0-4CC3-69D6-706B-24E401289E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811074" y="4212384"/>
            <a:ext cx="837569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noProof="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Scenario I</a:t>
            </a:r>
          </a:p>
        </p:txBody>
      </p:sp>
      <p:sp>
        <p:nvSpPr>
          <p:cNvPr id="149" name="Rectangle 60">
            <a:extLst>
              <a:ext uri="{FF2B5EF4-FFF2-40B4-BE49-F238E27FC236}">
                <a16:creationId xmlns:a16="http://schemas.microsoft.com/office/drawing/2014/main" id="{6E5034E8-90E4-6823-A733-20666FA4DC4F}"/>
              </a:ext>
            </a:extLst>
          </p:cNvPr>
          <p:cNvSpPr>
            <a:spLocks noChangeArrowheads="1"/>
          </p:cNvSpPr>
          <p:nvPr/>
        </p:nvSpPr>
        <p:spPr bwMode="gray">
          <a:xfrm>
            <a:off x="9851676" y="4212384"/>
            <a:ext cx="837569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noProof="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Scenario II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091265B-DDF1-E98D-474B-8F77516A64B9}"/>
              </a:ext>
            </a:extLst>
          </p:cNvPr>
          <p:cNvSpPr txBox="1"/>
          <p:nvPr/>
        </p:nvSpPr>
        <p:spPr>
          <a:xfrm rot="5400000">
            <a:off x="1187268" y="5350746"/>
            <a:ext cx="169277" cy="983551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en-US" sz="1100" b="1" kern="0" noProof="0" dirty="0"/>
              <a:t>Main questions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B5F08EA4-C6C5-71BF-FD37-581001693C1B}"/>
              </a:ext>
            </a:extLst>
          </p:cNvPr>
          <p:cNvGrpSpPr/>
          <p:nvPr/>
        </p:nvGrpSpPr>
        <p:grpSpPr>
          <a:xfrm>
            <a:off x="3551429" y="3214247"/>
            <a:ext cx="2160882" cy="1181899"/>
            <a:chOff x="5601573" y="5057312"/>
            <a:chExt cx="2160882" cy="1181899"/>
          </a:xfrm>
        </p:grpSpPr>
        <p:sp>
          <p:nvSpPr>
            <p:cNvPr id="152" name="Oval 24">
              <a:extLst>
                <a:ext uri="{FF2B5EF4-FFF2-40B4-BE49-F238E27FC236}">
                  <a16:creationId xmlns:a16="http://schemas.microsoft.com/office/drawing/2014/main" id="{DEF628A9-F8DA-B8C8-8CA5-06144D75F0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616637" y="5057312"/>
              <a:ext cx="2145818" cy="11818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9985" tIns="46792" rIns="89985" bIns="46792" anchor="ctr"/>
            <a:lstStyle/>
            <a:p>
              <a:pPr algn="ctr">
                <a:lnSpc>
                  <a:spcPct val="100000"/>
                </a:lnSpc>
                <a:buFont typeface="Times" pitchFamily="18" charset="0"/>
                <a:buNone/>
              </a:pPr>
              <a:endParaRPr lang="en-US" sz="1000" noProof="0" dirty="0"/>
            </a:p>
          </p:txBody>
        </p:sp>
        <p:sp>
          <p:nvSpPr>
            <p:cNvPr id="153" name="Rectangle 58">
              <a:extLst>
                <a:ext uri="{FF2B5EF4-FFF2-40B4-BE49-F238E27FC236}">
                  <a16:creationId xmlns:a16="http://schemas.microsoft.com/office/drawing/2014/main" id="{B5715496-1210-1B9C-7227-C9177416864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6200000">
              <a:off x="5261431" y="5472785"/>
              <a:ext cx="916118" cy="177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buFont typeface="Wingdings" pitchFamily="2" charset="2"/>
                <a:buNone/>
              </a:pPr>
              <a:r>
                <a:rPr lang="en-US" sz="1000" b="1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Importance</a:t>
              </a:r>
            </a:p>
          </p:txBody>
        </p: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7EF96E08-9B91-CC50-AB76-CE0C851962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16637" y="5057312"/>
              <a:ext cx="9034" cy="117036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Oval 15">
              <a:extLst>
                <a:ext uri="{FF2B5EF4-FFF2-40B4-BE49-F238E27FC236}">
                  <a16:creationId xmlns:a16="http://schemas.microsoft.com/office/drawing/2014/main" id="{815DFFF3-1ED2-D529-D9D3-13F3D50B729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67023" y="5267373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6" name="Oval 16">
              <a:extLst>
                <a:ext uri="{FF2B5EF4-FFF2-40B4-BE49-F238E27FC236}">
                  <a16:creationId xmlns:a16="http://schemas.microsoft.com/office/drawing/2014/main" id="{23F4B1AE-8BBC-BB6E-014D-6068BB01551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950096" y="5839968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7" name="Oval 12">
              <a:extLst>
                <a:ext uri="{FF2B5EF4-FFF2-40B4-BE49-F238E27FC236}">
                  <a16:creationId xmlns:a16="http://schemas.microsoft.com/office/drawing/2014/main" id="{D002E27E-8A14-470D-47BD-4624097906F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13479" y="581451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8" name="Oval 12">
              <a:extLst>
                <a:ext uri="{FF2B5EF4-FFF2-40B4-BE49-F238E27FC236}">
                  <a16:creationId xmlns:a16="http://schemas.microsoft.com/office/drawing/2014/main" id="{7ED7E434-B365-1FD9-BA89-534ADCD3412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046802" y="5596079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9" name="Oval 15">
              <a:extLst>
                <a:ext uri="{FF2B5EF4-FFF2-40B4-BE49-F238E27FC236}">
                  <a16:creationId xmlns:a16="http://schemas.microsoft.com/office/drawing/2014/main" id="{FFDC1051-CCE9-EB04-EE5B-6D54E6131D0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356240" y="524636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0" name="Oval 16">
              <a:extLst>
                <a:ext uri="{FF2B5EF4-FFF2-40B4-BE49-F238E27FC236}">
                  <a16:creationId xmlns:a16="http://schemas.microsoft.com/office/drawing/2014/main" id="{D72CAD46-E15C-EFF7-88A5-D0337754B38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005103" y="527771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1" name="Oval 12">
              <a:extLst>
                <a:ext uri="{FF2B5EF4-FFF2-40B4-BE49-F238E27FC236}">
                  <a16:creationId xmlns:a16="http://schemas.microsoft.com/office/drawing/2014/main" id="{D9CD0688-669E-70D4-1AD4-A04014D3BA0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14537" y="5517503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C4203830-DC0D-8F83-712B-CC0AF5BE308F}"/>
                </a:ext>
              </a:extLst>
            </p:cNvPr>
            <p:cNvCxnSpPr>
              <a:cxnSpLocks/>
            </p:cNvCxnSpPr>
            <p:nvPr/>
          </p:nvCxnSpPr>
          <p:spPr>
            <a:xfrm>
              <a:off x="5601573" y="6227038"/>
              <a:ext cx="2160882" cy="6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Rectangle 58">
              <a:extLst>
                <a:ext uri="{FF2B5EF4-FFF2-40B4-BE49-F238E27FC236}">
                  <a16:creationId xmlns:a16="http://schemas.microsoft.com/office/drawing/2014/main" id="{5AD5A4DF-591A-2304-5820-50434523267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795594" y="6036765"/>
              <a:ext cx="916118" cy="177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buFont typeface="Wingdings" pitchFamily="2" charset="2"/>
                <a:buNone/>
              </a:pPr>
              <a:r>
                <a:rPr lang="en-US" sz="1000" b="1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Feasibility</a:t>
              </a:r>
            </a:p>
          </p:txBody>
        </p:sp>
        <p:sp>
          <p:nvSpPr>
            <p:cNvPr id="164" name="Oval 12">
              <a:extLst>
                <a:ext uri="{FF2B5EF4-FFF2-40B4-BE49-F238E27FC236}">
                  <a16:creationId xmlns:a16="http://schemas.microsoft.com/office/drawing/2014/main" id="{C7F458C3-4823-4A18-960F-84C10A16FF6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40764" y="5540751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5" name="Oval 12">
              <a:extLst>
                <a:ext uri="{FF2B5EF4-FFF2-40B4-BE49-F238E27FC236}">
                  <a16:creationId xmlns:a16="http://schemas.microsoft.com/office/drawing/2014/main" id="{9631E2BA-A683-89FC-64BD-285210AD845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789831" y="5745288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6" name="Oval 12">
              <a:extLst>
                <a:ext uri="{FF2B5EF4-FFF2-40B4-BE49-F238E27FC236}">
                  <a16:creationId xmlns:a16="http://schemas.microsoft.com/office/drawing/2014/main" id="{7B22E828-1D69-DD18-71BE-D62A9647F7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640063" y="549679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en-US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A3CC7CB0-8532-1B69-827F-143834CC3E41}"/>
              </a:ext>
            </a:extLst>
          </p:cNvPr>
          <p:cNvGrpSpPr/>
          <p:nvPr/>
        </p:nvGrpSpPr>
        <p:grpSpPr>
          <a:xfrm>
            <a:off x="4390251" y="5376984"/>
            <a:ext cx="3691217" cy="913200"/>
            <a:chOff x="3182567" y="1692315"/>
            <a:chExt cx="3244730" cy="913200"/>
          </a:xfrm>
        </p:grpSpPr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2BAE4841-9ADB-056C-05AC-8DA2C44A91B1}"/>
                </a:ext>
              </a:extLst>
            </p:cNvPr>
            <p:cNvSpPr/>
            <p:nvPr/>
          </p:nvSpPr>
          <p:spPr>
            <a:xfrm>
              <a:off x="3187204" y="1693731"/>
              <a:ext cx="3232637" cy="9117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t"/>
            <a:lstStyle/>
            <a:p>
              <a:pPr marR="0" lvl="0" fontAlgn="auto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Pct val="100000"/>
                <a:tabLst/>
                <a:defRPr/>
              </a:pPr>
              <a:r>
                <a:rPr lang="en-US" sz="1200" b="1" kern="0" noProof="0" dirty="0">
                  <a:solidFill>
                    <a:schemeClr val="tx1"/>
                  </a:solidFill>
                </a:rPr>
                <a:t>IMPORTANCE &amp; FEASIBILITY</a:t>
              </a:r>
            </a:p>
            <a:p>
              <a:pPr marR="0" lvl="0" fontAlgn="auto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Pct val="100000"/>
                <a:tabLst/>
                <a:defRPr/>
              </a:pPr>
              <a:r>
                <a:rPr lang="en-US" sz="1200" kern="0" noProof="0" dirty="0">
                  <a:solidFill>
                    <a:schemeClr val="tx1"/>
                  </a:solidFill>
                </a:rPr>
                <a:t>Which vaccines are the most important to introduce? Which vaccines are the easiest to introduce?</a:t>
              </a:r>
            </a:p>
          </p:txBody>
        </p: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1FC02B8C-6D3B-42DB-EA51-7E8EBA2979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2567" y="1692315"/>
              <a:ext cx="3244730" cy="0"/>
            </a:xfrm>
            <a:prstGeom prst="line">
              <a:avLst/>
            </a:prstGeom>
            <a:ln w="38100">
              <a:solidFill>
                <a:srgbClr val="89AFB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88B32393-B7B9-CD4A-D304-8375355AC833}"/>
              </a:ext>
            </a:extLst>
          </p:cNvPr>
          <p:cNvGrpSpPr/>
          <p:nvPr/>
        </p:nvGrpSpPr>
        <p:grpSpPr>
          <a:xfrm>
            <a:off x="8578681" y="5367496"/>
            <a:ext cx="2545990" cy="911783"/>
            <a:chOff x="6575236" y="1689502"/>
            <a:chExt cx="2545990" cy="91178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351B2640-B987-01C9-E730-B4A97572F4DC}"/>
                </a:ext>
              </a:extLst>
            </p:cNvPr>
            <p:cNvSpPr/>
            <p:nvPr/>
          </p:nvSpPr>
          <p:spPr>
            <a:xfrm>
              <a:off x="6575236" y="1689502"/>
              <a:ext cx="2545990" cy="9117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t"/>
            <a:lstStyle/>
            <a:p>
              <a:pPr>
                <a:spcBef>
                  <a:spcPts val="600"/>
                </a:spcBef>
                <a:buSzPct val="100000"/>
              </a:pPr>
              <a:r>
                <a:rPr lang="en-US" sz="1200" b="1" kern="0" noProof="0" dirty="0">
                  <a:solidFill>
                    <a:schemeClr val="tx1"/>
                  </a:solidFill>
                </a:rPr>
                <a:t>BURDEN OF INTRODUCTION</a:t>
              </a:r>
            </a:p>
            <a:p>
              <a:pPr>
                <a:spcBef>
                  <a:spcPts val="600"/>
                </a:spcBef>
                <a:buSzPct val="100000"/>
              </a:pPr>
              <a:r>
                <a:rPr lang="en-US" sz="1200" kern="0" noProof="0" dirty="0">
                  <a:solidFill>
                    <a:schemeClr val="tx1"/>
                  </a:solidFill>
                </a:rPr>
                <a:t>What programmatic constraints and other uncertainties must be considered for introduction?</a:t>
              </a:r>
              <a:endParaRPr lang="en-US" sz="1050" kern="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15F15C78-A3A0-065D-0655-F5951540A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5236" y="1711961"/>
              <a:ext cx="2545990" cy="0"/>
            </a:xfrm>
            <a:prstGeom prst="line">
              <a:avLst/>
            </a:prstGeom>
            <a:ln w="38100">
              <a:solidFill>
                <a:srgbClr val="0F5D6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62FC2411-0390-7099-9EFB-951BD206C774}"/>
              </a:ext>
            </a:extLst>
          </p:cNvPr>
          <p:cNvGrpSpPr/>
          <p:nvPr/>
        </p:nvGrpSpPr>
        <p:grpSpPr>
          <a:xfrm>
            <a:off x="1984996" y="5369052"/>
            <a:ext cx="1627632" cy="911783"/>
            <a:chOff x="1017262" y="3292961"/>
            <a:chExt cx="1627632" cy="760003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7DB623C9-4D95-AF57-1041-D0E675EE210E}"/>
                </a:ext>
              </a:extLst>
            </p:cNvPr>
            <p:cNvSpPr/>
            <p:nvPr/>
          </p:nvSpPr>
          <p:spPr>
            <a:xfrm>
              <a:off x="1024395" y="3292961"/>
              <a:ext cx="1615224" cy="7600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t"/>
            <a:lstStyle/>
            <a:p>
              <a:pPr>
                <a:spcBef>
                  <a:spcPts val="600"/>
                </a:spcBef>
                <a:buSzPct val="100000"/>
              </a:pPr>
              <a:r>
                <a:rPr lang="en-US" sz="1200" b="1" kern="0" noProof="0" dirty="0">
                  <a:solidFill>
                    <a:schemeClr val="tx1"/>
                  </a:solidFill>
                </a:rPr>
                <a:t>PRESELECTION</a:t>
              </a:r>
            </a:p>
            <a:p>
              <a:pPr>
                <a:spcBef>
                  <a:spcPts val="600"/>
                </a:spcBef>
                <a:buSzPct val="100000"/>
              </a:pPr>
              <a:r>
                <a:rPr lang="en-US" sz="1200" kern="0" noProof="0" dirty="0">
                  <a:solidFill>
                    <a:schemeClr val="tx1"/>
                  </a:solidFill>
                </a:rPr>
                <a:t>Which vaccines should be considered for introduction?</a:t>
              </a:r>
              <a:endParaRPr lang="en-US" sz="1050" kern="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2D54EAC7-817F-40C2-B38B-0F77F2D058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7262" y="3301175"/>
              <a:ext cx="1627632" cy="0"/>
            </a:xfrm>
            <a:prstGeom prst="line">
              <a:avLst/>
            </a:prstGeom>
            <a:ln w="38100">
              <a:solidFill>
                <a:srgbClr val="E5EEEE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3">
            <a:extLst>
              <a:ext uri="{FF2B5EF4-FFF2-40B4-BE49-F238E27FC236}">
                <a16:creationId xmlns:a16="http://schemas.microsoft.com/office/drawing/2014/main" id="{74E8CB42-44AD-0989-934D-B840C847CBEF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203062" y="3237167"/>
            <a:ext cx="350456" cy="1134499"/>
            <a:chOff x="3421" y="1257"/>
            <a:chExt cx="624" cy="1152"/>
          </a:xfrm>
        </p:grpSpPr>
        <p:sp>
          <p:nvSpPr>
            <p:cNvPr id="177" name="Rectangle 14" descr="90%">
              <a:extLst>
                <a:ext uri="{FF2B5EF4-FFF2-40B4-BE49-F238E27FC236}">
                  <a16:creationId xmlns:a16="http://schemas.microsoft.com/office/drawing/2014/main" id="{CEF53EAA-06F0-E2F0-77EC-8FF2046C0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1401"/>
              <a:ext cx="104" cy="1008"/>
            </a:xfrm>
            <a:prstGeom prst="rect">
              <a:avLst/>
            </a:prstGeom>
            <a:pattFill prst="pct90">
              <a:fgClr>
                <a:schemeClr val="bg1"/>
              </a:fgClr>
              <a:bgClr>
                <a:schemeClr val="bg1"/>
              </a:bgClr>
            </a:pattFill>
            <a:ln w="12700">
              <a:solidFill>
                <a:srgbClr val="0F5D6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78" name="Freeform 15" descr="90%">
              <a:extLst>
                <a:ext uri="{FF2B5EF4-FFF2-40B4-BE49-F238E27FC236}">
                  <a16:creationId xmlns:a16="http://schemas.microsoft.com/office/drawing/2014/main" id="{B40DA4FE-7BF7-C816-7872-4EADF129C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257"/>
              <a:ext cx="624" cy="144"/>
            </a:xfrm>
            <a:custGeom>
              <a:avLst/>
              <a:gdLst>
                <a:gd name="T0" fmla="*/ 96 w 576"/>
                <a:gd name="T1" fmla="*/ 144 h 144"/>
                <a:gd name="T2" fmla="*/ 576 w 576"/>
                <a:gd name="T3" fmla="*/ 0 h 144"/>
                <a:gd name="T4" fmla="*/ 488 w 576"/>
                <a:gd name="T5" fmla="*/ 0 h 144"/>
                <a:gd name="T6" fmla="*/ 0 w 576"/>
                <a:gd name="T7" fmla="*/ 144 h 144"/>
                <a:gd name="T8" fmla="*/ 96 w 57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144">
                  <a:moveTo>
                    <a:pt x="96" y="144"/>
                  </a:moveTo>
                  <a:lnTo>
                    <a:pt x="576" y="0"/>
                  </a:lnTo>
                  <a:lnTo>
                    <a:pt x="488" y="0"/>
                  </a:lnTo>
                  <a:lnTo>
                    <a:pt x="0" y="144"/>
                  </a:lnTo>
                  <a:lnTo>
                    <a:pt x="96" y="144"/>
                  </a:lnTo>
                  <a:close/>
                </a:path>
              </a:pathLst>
            </a:custGeom>
            <a:pattFill prst="pct90">
              <a:fgClr>
                <a:schemeClr val="bg1"/>
              </a:fgClr>
              <a:bgClr>
                <a:schemeClr val="bg1"/>
              </a:bgClr>
            </a:patt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79" name="Freeform 16">
              <a:extLst>
                <a:ext uri="{FF2B5EF4-FFF2-40B4-BE49-F238E27FC236}">
                  <a16:creationId xmlns:a16="http://schemas.microsoft.com/office/drawing/2014/main" id="{B6249B6C-D257-4A1A-F248-4D59A0C86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257"/>
              <a:ext cx="520" cy="1152"/>
            </a:xfrm>
            <a:custGeom>
              <a:avLst/>
              <a:gdLst>
                <a:gd name="T0" fmla="*/ 0 w 480"/>
                <a:gd name="T1" fmla="*/ 1152 h 1152"/>
                <a:gd name="T2" fmla="*/ 0 w 480"/>
                <a:gd name="T3" fmla="*/ 144 h 1152"/>
                <a:gd name="T4" fmla="*/ 480 w 480"/>
                <a:gd name="T5" fmla="*/ 0 h 1152"/>
                <a:gd name="T6" fmla="*/ 480 w 480"/>
                <a:gd name="T7" fmla="*/ 960 h 1152"/>
                <a:gd name="T8" fmla="*/ 0 w 480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1152">
                  <a:moveTo>
                    <a:pt x="0" y="1152"/>
                  </a:moveTo>
                  <a:lnTo>
                    <a:pt x="0" y="144"/>
                  </a:lnTo>
                  <a:lnTo>
                    <a:pt x="480" y="0"/>
                  </a:lnTo>
                  <a:lnTo>
                    <a:pt x="480" y="96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80" name="Freeform 17" descr="Outlined diamond">
              <a:extLst>
                <a:ext uri="{FF2B5EF4-FFF2-40B4-BE49-F238E27FC236}">
                  <a16:creationId xmlns:a16="http://schemas.microsoft.com/office/drawing/2014/main" id="{CF45FAAE-830F-5408-9F84-7302F8665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7" y="1333"/>
              <a:ext cx="425" cy="968"/>
            </a:xfrm>
            <a:custGeom>
              <a:avLst/>
              <a:gdLst>
                <a:gd name="T0" fmla="*/ 0 w 392"/>
                <a:gd name="T1" fmla="*/ 968 h 968"/>
                <a:gd name="T2" fmla="*/ 0 w 392"/>
                <a:gd name="T3" fmla="*/ 128 h 968"/>
                <a:gd name="T4" fmla="*/ 392 w 392"/>
                <a:gd name="T5" fmla="*/ 0 h 968"/>
                <a:gd name="T6" fmla="*/ 392 w 392"/>
                <a:gd name="T7" fmla="*/ 820 h 968"/>
                <a:gd name="T8" fmla="*/ 0 w 392"/>
                <a:gd name="T9" fmla="*/ 968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968">
                  <a:moveTo>
                    <a:pt x="0" y="968"/>
                  </a:moveTo>
                  <a:lnTo>
                    <a:pt x="0" y="128"/>
                  </a:lnTo>
                  <a:lnTo>
                    <a:pt x="392" y="0"/>
                  </a:lnTo>
                  <a:lnTo>
                    <a:pt x="392" y="820"/>
                  </a:lnTo>
                  <a:lnTo>
                    <a:pt x="0" y="968"/>
                  </a:lnTo>
                  <a:close/>
                </a:path>
              </a:pathLst>
            </a:custGeom>
            <a:pattFill prst="openDmnd">
              <a:fgClr>
                <a:schemeClr val="folHlink"/>
              </a:fgClr>
              <a:bgClr>
                <a:srgbClr val="FFFFFF"/>
              </a:bgClr>
            </a:pattFill>
            <a:ln w="12700" cap="flat" cmpd="sng">
              <a:solidFill>
                <a:srgbClr val="0F5D6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88" name="Line 18">
              <a:extLst>
                <a:ext uri="{FF2B5EF4-FFF2-40B4-BE49-F238E27FC236}">
                  <a16:creationId xmlns:a16="http://schemas.microsoft.com/office/drawing/2014/main" id="{344E1571-0226-7326-6E8C-528398F4C6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3" y="1344"/>
              <a:ext cx="0" cy="805"/>
            </a:xfrm>
            <a:prstGeom prst="line">
              <a:avLst/>
            </a:prstGeom>
            <a:noFill/>
            <a:ln w="12700">
              <a:solidFill>
                <a:srgbClr val="0F5D6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  <p:sp>
          <p:nvSpPr>
            <p:cNvPr id="189" name="Line 19">
              <a:extLst>
                <a:ext uri="{FF2B5EF4-FFF2-40B4-BE49-F238E27FC236}">
                  <a16:creationId xmlns:a16="http://schemas.microsoft.com/office/drawing/2014/main" id="{DA04A462-AB99-347B-CB34-E8C95A6098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77" y="2149"/>
              <a:ext cx="416" cy="147"/>
            </a:xfrm>
            <a:prstGeom prst="line">
              <a:avLst/>
            </a:prstGeom>
            <a:noFill/>
            <a:ln w="19050">
              <a:solidFill>
                <a:srgbClr val="0F5D6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noProof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90" name="Arrow: Pentagon 202">
            <a:extLst>
              <a:ext uri="{FF2B5EF4-FFF2-40B4-BE49-F238E27FC236}">
                <a16:creationId xmlns:a16="http://schemas.microsoft.com/office/drawing/2014/main" id="{11E0D035-E35E-B51E-8208-7739B8FF5F8C}"/>
              </a:ext>
            </a:extLst>
          </p:cNvPr>
          <p:cNvSpPr/>
          <p:nvPr/>
        </p:nvSpPr>
        <p:spPr>
          <a:xfrm>
            <a:off x="782904" y="1823532"/>
            <a:ext cx="2191849" cy="521821"/>
          </a:xfrm>
          <a:prstGeom prst="homePlate">
            <a:avLst/>
          </a:prstGeom>
          <a:solidFill>
            <a:srgbClr val="E6E6E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24003" rIns="0" bIns="24003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noProof="0" dirty="0">
                <a:solidFill>
                  <a:srgbClr val="0B4649"/>
                </a:solidFill>
                <a:latin typeface="Calibri" panose="020F0502020204030204"/>
              </a:rPr>
              <a:t>Phase 1: </a:t>
            </a:r>
            <a:r>
              <a:rPr lang="en-US" sz="1400" b="1" kern="1200" noProof="0" dirty="0">
                <a:solidFill>
                  <a:srgbClr val="0B4649"/>
                </a:solidFill>
                <a:latin typeface="Calibri" panose="020F0502020204030204"/>
                <a:ea typeface="+mn-ea"/>
                <a:cs typeface="+mn-cs"/>
              </a:rPr>
              <a:t>Framework Adaptation</a:t>
            </a:r>
            <a:endParaRPr lang="en-US" sz="1400" b="1" noProof="0" dirty="0">
              <a:solidFill>
                <a:srgbClr val="0B4649"/>
              </a:solidFill>
              <a:latin typeface="Calibri" panose="020F0502020204030204"/>
            </a:endParaRPr>
          </a:p>
        </p:txBody>
      </p:sp>
      <p:sp>
        <p:nvSpPr>
          <p:cNvPr id="191" name="Arrow: Chevron 203">
            <a:extLst>
              <a:ext uri="{FF2B5EF4-FFF2-40B4-BE49-F238E27FC236}">
                <a16:creationId xmlns:a16="http://schemas.microsoft.com/office/drawing/2014/main" id="{43C8BAC7-73D9-1948-DAC4-F3AE9376E5EC}"/>
              </a:ext>
            </a:extLst>
          </p:cNvPr>
          <p:cNvSpPr/>
          <p:nvPr/>
        </p:nvSpPr>
        <p:spPr>
          <a:xfrm>
            <a:off x="2773075" y="1813447"/>
            <a:ext cx="6813041" cy="521821"/>
          </a:xfrm>
          <a:prstGeom prst="chevron">
            <a:avLst/>
          </a:prstGeom>
          <a:solidFill>
            <a:srgbClr val="E6E6E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320" tIns="24003" rIns="274320" bIns="24003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noProof="0" dirty="0">
                <a:solidFill>
                  <a:srgbClr val="0B4649"/>
                </a:solidFill>
                <a:latin typeface="Calibri" panose="020F0502020204030204"/>
              </a:rPr>
              <a:t>Phase 2: </a:t>
            </a:r>
            <a:r>
              <a:rPr lang="en-US" sz="1400" b="1" kern="1200" noProof="0" dirty="0">
                <a:solidFill>
                  <a:srgbClr val="0B4649"/>
                </a:solidFill>
                <a:latin typeface="Calibri" panose="020F0502020204030204"/>
                <a:ea typeface="+mn-ea"/>
                <a:cs typeface="+mn-cs"/>
              </a:rPr>
              <a:t>Assessment, Prioritization and Sequencing</a:t>
            </a:r>
            <a:endParaRPr lang="en-US" sz="1400" b="1" noProof="0" dirty="0">
              <a:solidFill>
                <a:srgbClr val="0B4649"/>
              </a:solidFill>
              <a:latin typeface="Calibri" panose="020F0502020204030204"/>
            </a:endParaRPr>
          </a:p>
        </p:txBody>
      </p:sp>
      <p:sp>
        <p:nvSpPr>
          <p:cNvPr id="192" name="Arrow: Chevron 206">
            <a:extLst>
              <a:ext uri="{FF2B5EF4-FFF2-40B4-BE49-F238E27FC236}">
                <a16:creationId xmlns:a16="http://schemas.microsoft.com/office/drawing/2014/main" id="{4FD24691-5AD8-D30A-457A-0C09B51F05AC}"/>
              </a:ext>
            </a:extLst>
          </p:cNvPr>
          <p:cNvSpPr/>
          <p:nvPr/>
        </p:nvSpPr>
        <p:spPr>
          <a:xfrm>
            <a:off x="9390876" y="1803706"/>
            <a:ext cx="2262749" cy="521821"/>
          </a:xfrm>
          <a:prstGeom prst="chevron">
            <a:avLst/>
          </a:prstGeom>
          <a:solidFill>
            <a:srgbClr val="E6E6E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24003" rIns="0" bIns="24003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noProof="0" dirty="0">
                <a:solidFill>
                  <a:srgbClr val="0B4649"/>
                </a:solidFill>
                <a:latin typeface="Calibri" panose="020F0502020204030204"/>
              </a:rPr>
              <a:t>Phase 3: Recommendations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D4F226F-5BEE-829A-F576-B207554BED2C}"/>
              </a:ext>
            </a:extLst>
          </p:cNvPr>
          <p:cNvSpPr/>
          <p:nvPr/>
        </p:nvSpPr>
        <p:spPr>
          <a:xfrm>
            <a:off x="780132" y="1429242"/>
            <a:ext cx="10631735" cy="388932"/>
          </a:xfrm>
          <a:prstGeom prst="rect">
            <a:avLst/>
          </a:prstGeom>
          <a:solidFill>
            <a:srgbClr val="99B9B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320" tIns="24003" rIns="274320" bIns="24003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noProof="0" dirty="0">
                <a:solidFill>
                  <a:srgbClr val="0B4649"/>
                </a:solidFill>
                <a:latin typeface="Calibri" panose="020F0502020204030204"/>
              </a:rPr>
              <a:t>Framework Implementation Process </a:t>
            </a:r>
          </a:p>
        </p:txBody>
      </p:sp>
      <p:sp>
        <p:nvSpPr>
          <p:cNvPr id="194" name="Rectangle 60">
            <a:extLst>
              <a:ext uri="{FF2B5EF4-FFF2-40B4-BE49-F238E27FC236}">
                <a16:creationId xmlns:a16="http://schemas.microsoft.com/office/drawing/2014/main" id="{2902D70C-1146-BE30-DDD6-D47173667C0E}"/>
              </a:ext>
            </a:extLst>
          </p:cNvPr>
          <p:cNvSpPr>
            <a:spLocks noChangeArrowheads="1"/>
          </p:cNvSpPr>
          <p:nvPr/>
        </p:nvSpPr>
        <p:spPr bwMode="gray">
          <a:xfrm>
            <a:off x="8756709" y="2561246"/>
            <a:ext cx="1974946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/>
          <a:p>
            <a:pPr algn="ctr">
              <a:spcBef>
                <a:spcPct val="50000"/>
              </a:spcBef>
            </a:pPr>
            <a:r>
              <a:rPr lang="en-US" sz="1000" b="1" u="sng" noProof="0" dirty="0" err="1">
                <a:solidFill>
                  <a:schemeClr val="tx1">
                    <a:lumMod val="50000"/>
                  </a:schemeClr>
                </a:solidFill>
                <a:cs typeface="Arial"/>
              </a:rPr>
              <a:t>Scenarii</a:t>
            </a:r>
            <a:r>
              <a:rPr lang="en-US" sz="1000" b="1" u="sng" noProof="0" dirty="0">
                <a:solidFill>
                  <a:schemeClr val="tx1">
                    <a:lumMod val="50000"/>
                  </a:schemeClr>
                </a:solidFill>
                <a:cs typeface="Arial"/>
              </a:rPr>
              <a:t> of NVI sequence </a:t>
            </a:r>
          </a:p>
        </p:txBody>
      </p:sp>
      <p:sp>
        <p:nvSpPr>
          <p:cNvPr id="195" name="Oval 10">
            <a:extLst>
              <a:ext uri="{FF2B5EF4-FFF2-40B4-BE49-F238E27FC236}">
                <a16:creationId xmlns:a16="http://schemas.microsoft.com/office/drawing/2014/main" id="{EF14D920-D9E3-1BC0-1EA6-0FA3DEA198C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33338" y="3800481"/>
            <a:ext cx="822987" cy="363477"/>
          </a:xfrm>
          <a:prstGeom prst="ellipse">
            <a:avLst/>
          </a:prstGeom>
          <a:solidFill>
            <a:schemeClr val="bg1"/>
          </a:solidFill>
          <a:ln w="9525">
            <a:solidFill>
              <a:srgbClr val="0F5D6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  <a:buFont typeface="Times" pitchFamily="18" charset="0"/>
              <a:buNone/>
            </a:pPr>
            <a:endParaRPr lang="en-US" sz="1000" noProof="0" dirty="0"/>
          </a:p>
        </p:txBody>
      </p:sp>
      <p:sp>
        <p:nvSpPr>
          <p:cNvPr id="203" name="Oval 12">
            <a:extLst>
              <a:ext uri="{FF2B5EF4-FFF2-40B4-BE49-F238E27FC236}">
                <a16:creationId xmlns:a16="http://schemas.microsoft.com/office/drawing/2014/main" id="{E3028E33-46AD-989C-E23C-3A874FB24D7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07166" y="3960047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4" name="Oval 11">
            <a:extLst>
              <a:ext uri="{FF2B5EF4-FFF2-40B4-BE49-F238E27FC236}">
                <a16:creationId xmlns:a16="http://schemas.microsoft.com/office/drawing/2014/main" id="{1091D101-B5E6-AFB7-C4B5-FC2C340F233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74619" y="3891340"/>
            <a:ext cx="108000" cy="108000"/>
          </a:xfrm>
          <a:prstGeom prst="ellipse">
            <a:avLst/>
          </a:prstGeom>
          <a:solidFill>
            <a:srgbClr val="0F5D61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7" name="Oval 10">
            <a:extLst>
              <a:ext uri="{FF2B5EF4-FFF2-40B4-BE49-F238E27FC236}">
                <a16:creationId xmlns:a16="http://schemas.microsoft.com/office/drawing/2014/main" id="{EECA4A09-60C5-8958-2A08-39E481775B0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33920" y="3477291"/>
            <a:ext cx="822987" cy="363477"/>
          </a:xfrm>
          <a:prstGeom prst="ellipse">
            <a:avLst/>
          </a:prstGeom>
          <a:solidFill>
            <a:schemeClr val="bg1"/>
          </a:solidFill>
          <a:ln w="9525">
            <a:solidFill>
              <a:srgbClr val="0F5D6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  <a:buFont typeface="Times" pitchFamily="18" charset="0"/>
              <a:buNone/>
            </a:pPr>
            <a:endParaRPr lang="en-US" sz="1000" noProof="0" dirty="0"/>
          </a:p>
        </p:txBody>
      </p:sp>
      <p:sp>
        <p:nvSpPr>
          <p:cNvPr id="208" name="Oval 15">
            <a:extLst>
              <a:ext uri="{FF2B5EF4-FFF2-40B4-BE49-F238E27FC236}">
                <a16:creationId xmlns:a16="http://schemas.microsoft.com/office/drawing/2014/main" id="{1A783EE2-2165-32AD-5545-1632B3686C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85629" y="3625844"/>
            <a:ext cx="108000" cy="10800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2" name="Oval 16">
            <a:extLst>
              <a:ext uri="{FF2B5EF4-FFF2-40B4-BE49-F238E27FC236}">
                <a16:creationId xmlns:a16="http://schemas.microsoft.com/office/drawing/2014/main" id="{F3B549FA-A86C-B5AC-32F6-5E008F4F5B5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89389" y="3589584"/>
            <a:ext cx="108000" cy="10800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3" name="Rectangle 60">
            <a:extLst>
              <a:ext uri="{FF2B5EF4-FFF2-40B4-BE49-F238E27FC236}">
                <a16:creationId xmlns:a16="http://schemas.microsoft.com/office/drawing/2014/main" id="{327F68B9-2615-83C2-2A9F-E1A8BC53DAA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15069" y="4127106"/>
            <a:ext cx="1974946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b="1" noProof="0" dirty="0">
                <a:solidFill>
                  <a:schemeClr val="tx1">
                    <a:lumMod val="50000"/>
                  </a:schemeClr>
                </a:solidFill>
                <a:cs typeface="Arial"/>
              </a:rPr>
              <a:t>Medium Priority vaccines</a:t>
            </a:r>
          </a:p>
        </p:txBody>
      </p:sp>
      <p:sp>
        <p:nvSpPr>
          <p:cNvPr id="214" name="Rectangle 58">
            <a:extLst>
              <a:ext uri="{FF2B5EF4-FFF2-40B4-BE49-F238E27FC236}">
                <a16:creationId xmlns:a16="http://schemas.microsoft.com/office/drawing/2014/main" id="{A01ECC98-E849-97AE-935F-13FC5564088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15135" y="3255728"/>
            <a:ext cx="2201703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b="1" noProof="0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High Priority vaccines</a:t>
            </a:r>
          </a:p>
        </p:txBody>
      </p:sp>
      <p:sp>
        <p:nvSpPr>
          <p:cNvPr id="4" name="Oval 10">
            <a:extLst>
              <a:ext uri="{FF2B5EF4-FFF2-40B4-BE49-F238E27FC236}">
                <a16:creationId xmlns:a16="http://schemas.microsoft.com/office/drawing/2014/main" id="{31723D0A-9040-C4FC-CE84-2F9E2DB7841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75426" y="4474776"/>
            <a:ext cx="618323" cy="330434"/>
          </a:xfrm>
          <a:prstGeom prst="ellipse">
            <a:avLst/>
          </a:prstGeom>
          <a:solidFill>
            <a:schemeClr val="bg1"/>
          </a:solidFill>
          <a:ln w="9525">
            <a:solidFill>
              <a:srgbClr val="0F5D6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  <a:buFont typeface="Times" pitchFamily="18" charset="0"/>
              <a:buNone/>
            </a:pPr>
            <a:endParaRPr lang="en-US" sz="1000" noProof="0" dirty="0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227F9E7D-59E9-5685-05BA-66A63A0F6D9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15069" y="4784880"/>
            <a:ext cx="1974946" cy="2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000" b="1" noProof="0" dirty="0">
                <a:solidFill>
                  <a:schemeClr val="tx1">
                    <a:lumMod val="50000"/>
                  </a:schemeClr>
                </a:solidFill>
                <a:cs typeface="Arial"/>
              </a:rPr>
              <a:t>Low Priority vaccines</a:t>
            </a:r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3C92B79B-3CAE-7C52-CCBE-7D269164E9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07166" y="4603095"/>
            <a:ext cx="108000" cy="108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941F8C64-D4A2-5F44-FEFA-7B04A3C418DA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74619" y="4534388"/>
            <a:ext cx="108000" cy="108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lnSpc>
                <a:spcPct val="100000"/>
              </a:lnSpc>
            </a:pPr>
            <a:endParaRPr lang="en-US" sz="800" b="1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28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Prioritization and Sequencing Framework Progress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en-US" noProof="0" smtClean="0">
                <a:latin typeface="+mj-lt"/>
              </a:rPr>
              <a:pPr algn="l" rtl="0"/>
              <a:t>8</a:t>
            </a:fld>
            <a:endParaRPr lang="en-US" noProof="0" dirty="0">
              <a:latin typeface="+mj-lt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75413E-8D7D-5E3F-8FCE-785012DD26E0}"/>
              </a:ext>
            </a:extLst>
          </p:cNvPr>
          <p:cNvCxnSpPr/>
          <p:nvPr/>
        </p:nvCxnSpPr>
        <p:spPr>
          <a:xfrm>
            <a:off x="638175" y="1371600"/>
            <a:ext cx="0" cy="5305425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00ADC437-261E-DC8A-FC96-7C08C93D4DD4}"/>
              </a:ext>
            </a:extLst>
          </p:cNvPr>
          <p:cNvSpPr/>
          <p:nvPr/>
        </p:nvSpPr>
        <p:spPr>
          <a:xfrm>
            <a:off x="412693" y="1724025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307350A-4D95-3815-852B-8E7ACA391877}"/>
              </a:ext>
            </a:extLst>
          </p:cNvPr>
          <p:cNvSpPr/>
          <p:nvPr/>
        </p:nvSpPr>
        <p:spPr>
          <a:xfrm>
            <a:off x="412693" y="2553782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tx1">
                    <a:lumMod val="50000"/>
                  </a:schemeClr>
                </a:solidFill>
              </a:rPr>
              <a:t>2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F115574-7F22-0E32-8F27-3A8BD7AAC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82958"/>
              </p:ext>
            </p:extLst>
          </p:nvPr>
        </p:nvGraphicFramePr>
        <p:xfrm>
          <a:off x="1067024" y="1141955"/>
          <a:ext cx="10712278" cy="54714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4635">
                  <a:extLst>
                    <a:ext uri="{9D8B030D-6E8A-4147-A177-3AD203B41FA5}">
                      <a16:colId xmlns:a16="http://schemas.microsoft.com/office/drawing/2014/main" val="312516396"/>
                    </a:ext>
                  </a:extLst>
                </a:gridCol>
                <a:gridCol w="1008489">
                  <a:extLst>
                    <a:ext uri="{9D8B030D-6E8A-4147-A177-3AD203B41FA5}">
                      <a16:colId xmlns:a16="http://schemas.microsoft.com/office/drawing/2014/main" val="3583926546"/>
                    </a:ext>
                  </a:extLst>
                </a:gridCol>
                <a:gridCol w="5449154">
                  <a:extLst>
                    <a:ext uri="{9D8B030D-6E8A-4147-A177-3AD203B41FA5}">
                      <a16:colId xmlns:a16="http://schemas.microsoft.com/office/drawing/2014/main" val="3476349251"/>
                    </a:ext>
                  </a:extLst>
                </a:gridCol>
              </a:tblGrid>
              <a:tr h="365095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Steps</a:t>
                      </a:r>
                    </a:p>
                  </a:txBody>
                  <a:tcPr marT="47105" marB="4710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Status</a:t>
                      </a:r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Notes</a:t>
                      </a:r>
                    </a:p>
                  </a:txBody>
                  <a:tcPr marT="47105" marB="4710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820344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Stakeholder alignment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304353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Online session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 i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188000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Workshop 1: Framework Adaptation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896416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Data collection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849930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Workshop 2: Prioritization and Sequencing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Workshop in progress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586970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Recommendations development and validation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 follow this workshop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193455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18F05644-C5C8-6370-EA01-D175986655B2}"/>
              </a:ext>
            </a:extLst>
          </p:cNvPr>
          <p:cNvSpPr/>
          <p:nvPr/>
        </p:nvSpPr>
        <p:spPr>
          <a:xfrm>
            <a:off x="412693" y="3383539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tx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420C13-F233-D299-326F-0A0B30F8AEF1}"/>
              </a:ext>
            </a:extLst>
          </p:cNvPr>
          <p:cNvSpPr/>
          <p:nvPr/>
        </p:nvSpPr>
        <p:spPr>
          <a:xfrm>
            <a:off x="412693" y="4213296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tx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C1067D9-AA96-C556-6DE4-4A731B91084C}"/>
              </a:ext>
            </a:extLst>
          </p:cNvPr>
          <p:cNvSpPr/>
          <p:nvPr/>
        </p:nvSpPr>
        <p:spPr>
          <a:xfrm>
            <a:off x="412693" y="5043053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tx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AE373B6-9780-498E-ADEC-8200B3E593EE}"/>
              </a:ext>
            </a:extLst>
          </p:cNvPr>
          <p:cNvSpPr/>
          <p:nvPr/>
        </p:nvSpPr>
        <p:spPr>
          <a:xfrm>
            <a:off x="412693" y="5872811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tx1">
                    <a:lumMod val="50000"/>
                  </a:schemeClr>
                </a:solidFill>
              </a:rPr>
              <a:t>6</a:t>
            </a:r>
          </a:p>
        </p:txBody>
      </p:sp>
      <p:pic>
        <p:nvPicPr>
          <p:cNvPr id="33" name="Graphic 32" descr="Checkmark with solid fill">
            <a:extLst>
              <a:ext uri="{FF2B5EF4-FFF2-40B4-BE49-F238E27FC236}">
                <a16:creationId xmlns:a16="http://schemas.microsoft.com/office/drawing/2014/main" id="{022515A5-438D-E255-D9D0-791614D21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913" y="1651317"/>
            <a:ext cx="426575" cy="426575"/>
          </a:xfrm>
          <a:prstGeom prst="rect">
            <a:avLst/>
          </a:prstGeom>
        </p:spPr>
      </p:pic>
      <p:pic>
        <p:nvPicPr>
          <p:cNvPr id="35" name="Graphic 34" descr="Checkmark with solid fill">
            <a:extLst>
              <a:ext uri="{FF2B5EF4-FFF2-40B4-BE49-F238E27FC236}">
                <a16:creationId xmlns:a16="http://schemas.microsoft.com/office/drawing/2014/main" id="{D85CA0F5-1D5E-488F-4075-17D1C9578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913" y="3421991"/>
            <a:ext cx="426575" cy="426575"/>
          </a:xfrm>
          <a:prstGeom prst="rect">
            <a:avLst/>
          </a:prstGeom>
        </p:spPr>
      </p:pic>
      <p:pic>
        <p:nvPicPr>
          <p:cNvPr id="7" name="Graphic 6" descr="Hourglass 30% with solid fill">
            <a:extLst>
              <a:ext uri="{FF2B5EF4-FFF2-40B4-BE49-F238E27FC236}">
                <a16:creationId xmlns:a16="http://schemas.microsoft.com/office/drawing/2014/main" id="{BE4A3EE4-2B97-8EE7-2073-25888A0F1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17647" y="5088531"/>
            <a:ext cx="567771" cy="567771"/>
          </a:xfrm>
          <a:prstGeom prst="rect">
            <a:avLst/>
          </a:prstGeom>
        </p:spPr>
      </p:pic>
      <p:pic>
        <p:nvPicPr>
          <p:cNvPr id="8" name="Graphic 7" descr="Hourglass 30% with solid fill">
            <a:extLst>
              <a:ext uri="{FF2B5EF4-FFF2-40B4-BE49-F238E27FC236}">
                <a16:creationId xmlns:a16="http://schemas.microsoft.com/office/drawing/2014/main" id="{23340F7F-4C70-62EB-E6A1-6B7F4546D8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28706" y="5947573"/>
            <a:ext cx="567771" cy="567771"/>
          </a:xfrm>
          <a:prstGeom prst="rect">
            <a:avLst/>
          </a:prstGeom>
        </p:spPr>
      </p:pic>
      <p:pic>
        <p:nvPicPr>
          <p:cNvPr id="4" name="Graphic 3" descr="Checkmark with solid fill">
            <a:extLst>
              <a:ext uri="{FF2B5EF4-FFF2-40B4-BE49-F238E27FC236}">
                <a16:creationId xmlns:a16="http://schemas.microsoft.com/office/drawing/2014/main" id="{E8756A00-57FE-5F91-374F-241BD0028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913" y="4273682"/>
            <a:ext cx="426575" cy="426575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3931B67C-A4E3-EF92-15CE-3C694B1ED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1177" y="2564331"/>
            <a:ext cx="426575" cy="426575"/>
          </a:xfrm>
          <a:prstGeom prst="rect">
            <a:avLst/>
          </a:prstGeom>
        </p:spPr>
      </p:pic>
      <p:sp>
        <p:nvSpPr>
          <p:cNvPr id="10" name="Star: 10 Points 17">
            <a:extLst>
              <a:ext uri="{FF2B5EF4-FFF2-40B4-BE49-F238E27FC236}">
                <a16:creationId xmlns:a16="http://schemas.microsoft.com/office/drawing/2014/main" id="{67B7F89F-735E-DDB2-086C-8A49819CECE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0" dirty="0">
                <a:solidFill>
                  <a:schemeClr val="bg1"/>
                </a:solidFill>
              </a:rPr>
              <a:t>To be updated by country</a:t>
            </a:r>
          </a:p>
        </p:txBody>
      </p:sp>
    </p:spTree>
    <p:extLst>
      <p:ext uri="{BB962C8B-B14F-4D97-AF65-F5344CB8AC3E}">
        <p14:creationId xmlns:p14="http://schemas.microsoft.com/office/powerpoint/2010/main" val="863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en-US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2"/>
                </a:solidFill>
              </a:rPr>
              <a:t>Methodology review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/>
              <a:t>Presentation of evidence and vaccine ranking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/>
              <a:t>Presentation of results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Day 1: Importance Criteria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36107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2: Feasibility Criteria and Prioritization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noProof="0" dirty="0">
                <a:solidFill>
                  <a:schemeClr val="tx1">
                    <a:lumMod val="50000"/>
                  </a:schemeClr>
                </a:solidFill>
              </a:rPr>
              <a:t>Day 3: Sequencing and Recommendations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chemeClr val="bg1"/>
                </a:solidFill>
              </a:rPr>
              <a:t>Review of criteria and selected vaccines</a:t>
            </a:r>
          </a:p>
        </p:txBody>
      </p:sp>
    </p:spTree>
    <p:extLst>
      <p:ext uri="{BB962C8B-B14F-4D97-AF65-F5344CB8AC3E}">
        <p14:creationId xmlns:p14="http://schemas.microsoft.com/office/powerpoint/2010/main" val="207150957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414141"/>
      </a:dk1>
      <a:lt1>
        <a:srgbClr val="FFFFFF"/>
      </a:lt1>
      <a:dk2>
        <a:srgbClr val="595959"/>
      </a:dk2>
      <a:lt2>
        <a:srgbClr val="EEEEEE"/>
      </a:lt2>
      <a:accent1>
        <a:srgbClr val="002878"/>
      </a:accent1>
      <a:accent2>
        <a:srgbClr val="145ABE"/>
      </a:accent2>
      <a:accent3>
        <a:srgbClr val="3C8CF0"/>
      </a:accent3>
      <a:accent4>
        <a:srgbClr val="50AAFA"/>
      </a:accent4>
      <a:accent5>
        <a:srgbClr val="64C8FA"/>
      </a:accent5>
      <a:accent6>
        <a:srgbClr val="FFFFFF"/>
      </a:accent6>
      <a:hlink>
        <a:srgbClr val="64C8FA"/>
      </a:hlink>
      <a:folHlink>
        <a:srgbClr val="0097A7"/>
      </a:folHlink>
    </a:clrScheme>
    <a:fontScheme name="Custom 2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64493</TotalTime>
  <Words>3042</Words>
  <Application>Microsoft Office PowerPoint</Application>
  <PresentationFormat>Widescreen</PresentationFormat>
  <Paragraphs>811</Paragraphs>
  <Slides>59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Arial</vt:lpstr>
      <vt:lpstr>Calibri</vt:lpstr>
      <vt:lpstr>Lato</vt:lpstr>
      <vt:lpstr>Times</vt:lpstr>
      <vt:lpstr>Times New Roman</vt:lpstr>
      <vt:lpstr>Wingdings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Florian Guiod</dc:creator>
  <cp:lastModifiedBy>Florian Guiod</cp:lastModifiedBy>
  <cp:revision>2357</cp:revision>
  <dcterms:created xsi:type="dcterms:W3CDTF">2022-06-29T11:27:31Z</dcterms:created>
  <dcterms:modified xsi:type="dcterms:W3CDTF">2025-02-24T10:10:29Z</dcterms:modified>
</cp:coreProperties>
</file>