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1154106814" r:id="rId5"/>
    <p:sldId id="1154106839" r:id="rId6"/>
    <p:sldId id="1154106835" r:id="rId7"/>
    <p:sldId id="1154106815" r:id="rId8"/>
    <p:sldId id="1154106818" r:id="rId9"/>
    <p:sldId id="1154106816" r:id="rId10"/>
    <p:sldId id="1154106836" r:id="rId11"/>
    <p:sldId id="1154106837" r:id="rId12"/>
    <p:sldId id="1154106817" r:id="rId13"/>
    <p:sldId id="1154106838" r:id="rId14"/>
    <p:sldId id="1154106840" r:id="rId15"/>
    <p:sldId id="1154106870" r:id="rId16"/>
    <p:sldId id="1154106877" r:id="rId17"/>
    <p:sldId id="1154106871" r:id="rId18"/>
    <p:sldId id="1154106872" r:id="rId19"/>
    <p:sldId id="1154106873" r:id="rId20"/>
    <p:sldId id="1154106874" r:id="rId21"/>
    <p:sldId id="1154106878" r:id="rId22"/>
    <p:sldId id="1154106875" r:id="rId23"/>
    <p:sldId id="1154106879" r:id="rId24"/>
    <p:sldId id="1154106876" r:id="rId25"/>
    <p:sldId id="1154106881" r:id="rId26"/>
    <p:sldId id="1154106880" r:id="rId27"/>
    <p:sldId id="1154106833" r:id="rId28"/>
    <p:sldId id="11541068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78" userDrawn="1">
          <p15:clr>
            <a:srgbClr val="A4A3A4"/>
          </p15:clr>
        </p15:guide>
        <p15:guide id="2" pos="6403" userDrawn="1">
          <p15:clr>
            <a:srgbClr val="A4A3A4"/>
          </p15:clr>
        </p15:guide>
        <p15:guide id="4" orient="horz" pos="86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106A06-D1F9-E8CB-C379-83E8D8847C42}" name="Philippe Duclos" initials="PD" userId="8ad31b28183b21dc" providerId="Windows Live"/>
  <p188:author id="{692B3627-AF5E-556B-FAF7-A0D2C251DF07}" name="ARCHER, W. Roodly" initials="AWR" userId="S::archerw@who.int::01642cc6-42e4-4c92-8166-218ec14ef645" providerId="AD"/>
  <p188:author id="{96B00E2C-0269-1AE3-FB5E-1CC29E1802F7}" name="Jenna Groman" initials="JG" userId="cccde213d03f6991" providerId="Windows Live"/>
  <p188:author id="{33070C36-AA2C-CCAA-A764-485C297A2D0D}" name="STEFFEN, Christoph" initials="SC" userId="S::steffenc@who.int::9186f098-1053-4786-8852-64333531db63" providerId="AD"/>
  <p188:author id="{64496C3D-CE5B-3417-0F4B-6F5E8F88795A}" name="Nahad Sadr-Azodi" initials="NS" userId="S::NSadr-Azodi@Sabin.org::ebf4ebee-bee8-4fa8-948c-83bb8cadd255" providerId="AD"/>
  <p188:author id="{FFEA344E-C494-FB95-3A77-9D8678F16C83}" name="Jenna Groman" initials="JG" userId="VlcMPxBHKhNQKtBiUWebHAOp0Pp0aC6N1gkvkaSWVv0=" providerId="None"/>
  <p188:author id="{E425F44F-1D3A-0ADE-8199-12B666CA26ED}" name="Molly Sauer" initials="MS" userId="S::msauer3@jh.edu::c01a566d-2481-40b5-8fca-3cf83e6646d2" providerId="AD"/>
  <p188:author id="{C16C8E6A-F867-75BE-F84A-36F91CB142D2}" name="Florian Guiod" initials="FG" userId="467a635d1002deb1" providerId="Windows Live"/>
  <p188:author id="{316E26D6-2624-F9BB-3779-184A9DFD92E7}" name="HOMBACH, Joachim Maria" initials="HJM" userId="S::hombachj@who.int::e9b73b3f-1fe2-4b0b-8234-367e42778744" providerId="AD"/>
  <p188:author id="{3DF787E7-6AE6-D3C5-21B8-72124DEE5D1C}" name="Florian Guiod" initials="FG" userId="vzbpcdys6dinr02k8i5sfeuqfjbnfarj3pcpk3yfjhs"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5D61"/>
    <a:srgbClr val="F2F2F2"/>
    <a:srgbClr val="68999B"/>
    <a:srgbClr val="C2D6D7"/>
    <a:srgbClr val="8ABAF6"/>
    <a:srgbClr val="0B4649"/>
    <a:srgbClr val="E6E6E6"/>
    <a:srgbClr val="F9F9F9"/>
    <a:srgbClr val="000A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D9BF7-A34F-4860-B2BA-08B5A4B1C119}" v="100" dt="2024-09-10T14:43:26.30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15" autoAdjust="0"/>
    <p:restoredTop sz="79122" autoAdjust="0"/>
  </p:normalViewPr>
  <p:slideViewPr>
    <p:cSldViewPr snapToGrid="0">
      <p:cViewPr varScale="1">
        <p:scale>
          <a:sx n="60" d="100"/>
          <a:sy n="60" d="100"/>
        </p:scale>
        <p:origin x="907" y="274"/>
      </p:cViewPr>
      <p:guideLst>
        <p:guide pos="7378"/>
        <p:guide pos="6403"/>
        <p:guide orient="horz" pos="867"/>
      </p:guideLst>
    </p:cSldViewPr>
  </p:slideViewPr>
  <p:notesTextViewPr>
    <p:cViewPr>
      <p:scale>
        <a:sx n="125" d="100"/>
        <a:sy n="125" d="100"/>
      </p:scale>
      <p:origin x="0" y="0"/>
    </p:cViewPr>
  </p:notesTextViewPr>
  <p:sorterViewPr>
    <p:cViewPr>
      <p:scale>
        <a:sx n="100" d="100"/>
        <a:sy n="100" d="100"/>
      </p:scale>
      <p:origin x="0" y="-966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Fihman" userId="gKjjzaeFek3q2w3QZ6RdC9o4PnekWLt5ow23DCNMblI=" providerId="None" clId="Web-{412D9BF7-A34F-4860-B2BA-08B5A4B1C119}"/>
    <pc:docChg chg="addSld modSld">
      <pc:chgData name="Johanna Fihman" userId="gKjjzaeFek3q2w3QZ6RdC9o4PnekWLt5ow23DCNMblI=" providerId="None" clId="Web-{412D9BF7-A34F-4860-B2BA-08B5A4B1C119}" dt="2024-09-10T14:43:26.306" v="97" actId="20577"/>
      <pc:docMkLst>
        <pc:docMk/>
      </pc:docMkLst>
      <pc:sldChg chg="modSp new">
        <pc:chgData name="Johanna Fihman" userId="gKjjzaeFek3q2w3QZ6RdC9o4PnekWLt5ow23DCNMblI=" providerId="None" clId="Web-{412D9BF7-A34F-4860-B2BA-08B5A4B1C119}" dt="2024-09-10T14:43:26.306" v="97" actId="20577"/>
        <pc:sldMkLst>
          <pc:docMk/>
          <pc:sldMk cId="3787971127" sldId="1154106852"/>
        </pc:sldMkLst>
        <pc:spChg chg="mod">
          <ac:chgData name="Johanna Fihman" userId="gKjjzaeFek3q2w3QZ6RdC9o4PnekWLt5ow23DCNMblI=" providerId="None" clId="Web-{412D9BF7-A34F-4860-B2BA-08B5A4B1C119}" dt="2024-09-10T14:40:12.440" v="8" actId="20577"/>
          <ac:spMkLst>
            <pc:docMk/>
            <pc:sldMk cId="3787971127" sldId="1154106852"/>
            <ac:spMk id="2" creationId="{E777C0AA-FEE8-61C0-6A7E-C72D610C6D88}"/>
          </ac:spMkLst>
        </pc:spChg>
        <pc:spChg chg="mod">
          <ac:chgData name="Johanna Fihman" userId="gKjjzaeFek3q2w3QZ6RdC9o4PnekWLt5ow23DCNMblI=" providerId="None" clId="Web-{412D9BF7-A34F-4860-B2BA-08B5A4B1C119}" dt="2024-09-10T14:43:26.306" v="97" actId="20577"/>
          <ac:spMkLst>
            <pc:docMk/>
            <pc:sldMk cId="3787971127" sldId="1154106852"/>
            <ac:spMk id="3" creationId="{7927B165-EED3-4652-DB61-A3BEBEA5303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rgbClr val="009688"/>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DE12-436E-B0FF-BED209AF57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Vaccin 1</c:v>
                </c:pt>
                <c:pt idx="1">
                  <c:v>Vaccin 2</c:v>
                </c:pt>
                <c:pt idx="2">
                  <c:v>Vaccin 3</c:v>
                </c:pt>
                <c:pt idx="3">
                  <c:v>Vaccin 4</c:v>
                </c:pt>
                <c:pt idx="4">
                  <c:v>Vaccin 5</c:v>
                </c:pt>
                <c:pt idx="5">
                  <c:v>Vaccin 6</c:v>
                </c:pt>
                <c:pt idx="6">
                  <c:v>Vaccin 7</c:v>
                </c:pt>
              </c:strCache>
            </c:strRef>
          </c:cat>
          <c:val>
            <c:numRef>
              <c:f>Sheet1!$B$2:$B$8</c:f>
              <c:numCache>
                <c:formatCode>General</c:formatCode>
                <c:ptCount val="7"/>
                <c:pt idx="0">
                  <c:v>55771</c:v>
                </c:pt>
                <c:pt idx="1">
                  <c:v>6670</c:v>
                </c:pt>
                <c:pt idx="2">
                  <c:v>276191</c:v>
                </c:pt>
                <c:pt idx="4">
                  <c:v>8515</c:v>
                </c:pt>
                <c:pt idx="5">
                  <c:v>4869</c:v>
                </c:pt>
                <c:pt idx="6">
                  <c:v>159051</c:v>
                </c:pt>
              </c:numCache>
            </c:numRef>
          </c:val>
          <c:extLst>
            <c:ext xmlns:c16="http://schemas.microsoft.com/office/drawing/2014/chart" uri="{C3380CC4-5D6E-409C-BE32-E72D297353CC}">
              <c16:uniqueId val="{00000000-78B5-4614-96FF-5DE689A29834}"/>
            </c:ext>
          </c:extLst>
        </c:ser>
        <c:ser>
          <c:idx val="1"/>
          <c:order val="1"/>
          <c:tx>
            <c:strRef>
              <c:f>Sheet1!$C$1</c:f>
              <c:strCache>
                <c:ptCount val="1"/>
                <c:pt idx="0">
                  <c:v>2022</c:v>
                </c:pt>
              </c:strCache>
            </c:strRef>
          </c:tx>
          <c:spPr>
            <a:solidFill>
              <a:srgbClr val="0F5D6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DE12-436E-B0FF-BED209AF57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Vaccin 1</c:v>
                </c:pt>
                <c:pt idx="1">
                  <c:v>Vaccin 2</c:v>
                </c:pt>
                <c:pt idx="2">
                  <c:v>Vaccin 3</c:v>
                </c:pt>
                <c:pt idx="3">
                  <c:v>Vaccin 4</c:v>
                </c:pt>
                <c:pt idx="4">
                  <c:v>Vaccin 5</c:v>
                </c:pt>
                <c:pt idx="5">
                  <c:v>Vaccin 6</c:v>
                </c:pt>
                <c:pt idx="6">
                  <c:v>Vaccin 7</c:v>
                </c:pt>
              </c:strCache>
            </c:strRef>
          </c:cat>
          <c:val>
            <c:numRef>
              <c:f>Sheet1!$C$2:$C$8</c:f>
              <c:numCache>
                <c:formatCode>General</c:formatCode>
                <c:ptCount val="7"/>
                <c:pt idx="0">
                  <c:v>146359</c:v>
                </c:pt>
                <c:pt idx="1">
                  <c:v>7772</c:v>
                </c:pt>
                <c:pt idx="2">
                  <c:v>388828</c:v>
                </c:pt>
                <c:pt idx="4">
                  <c:v>7297</c:v>
                </c:pt>
                <c:pt idx="5">
                  <c:v>3709</c:v>
                </c:pt>
              </c:numCache>
            </c:numRef>
          </c:val>
          <c:extLst>
            <c:ext xmlns:c16="http://schemas.microsoft.com/office/drawing/2014/chart" uri="{C3380CC4-5D6E-409C-BE32-E72D297353CC}">
              <c16:uniqueId val="{00000001-78B5-4614-96FF-5DE689A29834}"/>
            </c:ext>
          </c:extLst>
        </c:ser>
        <c:dLbls>
          <c:dLblPos val="outEnd"/>
          <c:showLegendKey val="0"/>
          <c:showVal val="1"/>
          <c:showCatName val="0"/>
          <c:showSerName val="0"/>
          <c:showPercent val="0"/>
          <c:showBubbleSize val="0"/>
        </c:dLbls>
        <c:gapWidth val="219"/>
        <c:overlap val="-70"/>
        <c:axId val="387421440"/>
        <c:axId val="387425040"/>
      </c:barChart>
      <c:catAx>
        <c:axId val="38742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7425040"/>
        <c:crosses val="autoZero"/>
        <c:auto val="1"/>
        <c:lblAlgn val="ctr"/>
        <c:lblOffset val="100"/>
        <c:noMultiLvlLbl val="0"/>
      </c:catAx>
      <c:valAx>
        <c:axId val="387425040"/>
        <c:scaling>
          <c:orientation val="minMax"/>
          <c:min val="0"/>
        </c:scaling>
        <c:delete val="1"/>
        <c:axPos val="l"/>
        <c:numFmt formatCode="General" sourceLinked="1"/>
        <c:majorTickMark val="out"/>
        <c:minorTickMark val="none"/>
        <c:tickLblPos val="nextTo"/>
        <c:crossAx val="387421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rgbClr val="0F5D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Vaccin 1</c:v>
                </c:pt>
                <c:pt idx="1">
                  <c:v>Vaccin 2</c:v>
                </c:pt>
                <c:pt idx="2">
                  <c:v>Vaccin 3</c:v>
                </c:pt>
                <c:pt idx="3">
                  <c:v>Vaccin 4</c:v>
                </c:pt>
                <c:pt idx="4">
                  <c:v>Vaccin 5</c:v>
                </c:pt>
                <c:pt idx="5">
                  <c:v>Vaccin 6</c:v>
                </c:pt>
                <c:pt idx="6">
                  <c:v>Vaccin 7</c:v>
                </c:pt>
                <c:pt idx="7">
                  <c:v>Vaccin 8</c:v>
                </c:pt>
              </c:strCache>
            </c:strRef>
          </c:cat>
          <c:val>
            <c:numRef>
              <c:f>Sheet1!$B$2:$B$9</c:f>
              <c:numCache>
                <c:formatCode>0.00%</c:formatCode>
                <c:ptCount val="8"/>
                <c:pt idx="1">
                  <c:v>0.12</c:v>
                </c:pt>
                <c:pt idx="2">
                  <c:v>9.4000000000000004E-3</c:v>
                </c:pt>
                <c:pt idx="3">
                  <c:v>0.109</c:v>
                </c:pt>
                <c:pt idx="7">
                  <c:v>2E-3</c:v>
                </c:pt>
              </c:numCache>
            </c:numRef>
          </c:val>
          <c:extLst>
            <c:ext xmlns:c16="http://schemas.microsoft.com/office/drawing/2014/chart" uri="{C3380CC4-5D6E-409C-BE32-E72D297353CC}">
              <c16:uniqueId val="{00000000-78B5-4614-96FF-5DE689A29834}"/>
            </c:ext>
          </c:extLst>
        </c:ser>
        <c:dLbls>
          <c:dLblPos val="outEnd"/>
          <c:showLegendKey val="0"/>
          <c:showVal val="1"/>
          <c:showCatName val="0"/>
          <c:showSerName val="0"/>
          <c:showPercent val="0"/>
          <c:showBubbleSize val="0"/>
        </c:dLbls>
        <c:gapWidth val="219"/>
        <c:overlap val="-27"/>
        <c:axId val="387421440"/>
        <c:axId val="387425040"/>
      </c:barChart>
      <c:catAx>
        <c:axId val="38742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7425040"/>
        <c:crosses val="autoZero"/>
        <c:auto val="1"/>
        <c:lblAlgn val="ctr"/>
        <c:lblOffset val="100"/>
        <c:noMultiLvlLbl val="0"/>
      </c:catAx>
      <c:valAx>
        <c:axId val="387425040"/>
        <c:scaling>
          <c:orientation val="minMax"/>
          <c:min val="0"/>
        </c:scaling>
        <c:delete val="1"/>
        <c:axPos val="l"/>
        <c:numFmt formatCode="0.00%" sourceLinked="1"/>
        <c:majorTickMark val="none"/>
        <c:minorTickMark val="none"/>
        <c:tickLblPos val="nextTo"/>
        <c:crossAx val="387421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rgbClr val="0F5D61"/>
            </a:solidFill>
            <a:ln>
              <a:noFill/>
            </a:ln>
            <a:effectLst/>
          </c:spPr>
          <c:invertIfNegative val="0"/>
          <c:dPt>
            <c:idx val="5"/>
            <c:invertIfNegative val="0"/>
            <c:bubble3D val="0"/>
            <c:spPr>
              <a:pattFill prst="wdUpDiag">
                <a:fgClr>
                  <a:srgbClr val="0F5D61"/>
                </a:fgClr>
                <a:bgClr>
                  <a:schemeClr val="bg1"/>
                </a:bgClr>
              </a:pattFill>
              <a:ln>
                <a:noFill/>
              </a:ln>
              <a:effectLst/>
            </c:spPr>
            <c:extLst>
              <c:ext xmlns:c16="http://schemas.microsoft.com/office/drawing/2014/chart" uri="{C3380CC4-5D6E-409C-BE32-E72D297353CC}">
                <c16:uniqueId val="{00000000-61FC-45CD-A603-1125ED83DD5A}"/>
              </c:ext>
            </c:extLst>
          </c:dPt>
          <c:dLbls>
            <c:dLbl>
              <c:idx val="1"/>
              <c:delete val="1"/>
              <c:extLst>
                <c:ext xmlns:c15="http://schemas.microsoft.com/office/drawing/2012/chart" uri="{CE6537A1-D6FC-4f65-9D91-7224C49458BB}"/>
                <c:ext xmlns:c16="http://schemas.microsoft.com/office/drawing/2014/chart" uri="{C3380CC4-5D6E-409C-BE32-E72D297353CC}">
                  <c16:uniqueId val="{00000000-DA70-4FEC-BBD8-85295C2BB587}"/>
                </c:ext>
              </c:extLst>
            </c:dLbl>
            <c:dLbl>
              <c:idx val="2"/>
              <c:numFmt formatCode="0.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A70-4FEC-BBD8-85295C2BB58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Vaccin 1</c:v>
                </c:pt>
                <c:pt idx="1">
                  <c:v>Vaccin 2</c:v>
                </c:pt>
                <c:pt idx="2">
                  <c:v>Vaccin 3</c:v>
                </c:pt>
                <c:pt idx="3">
                  <c:v>Vaccin 4</c:v>
                </c:pt>
                <c:pt idx="4">
                  <c:v>Vaccin 5</c:v>
                </c:pt>
                <c:pt idx="5">
                  <c:v>Vaccin 6</c:v>
                </c:pt>
                <c:pt idx="6">
                  <c:v>Vaccin 7</c:v>
                </c:pt>
              </c:strCache>
            </c:strRef>
          </c:cat>
          <c:val>
            <c:numRef>
              <c:f>Sheet1!$B$2:$B$8</c:f>
              <c:numCache>
                <c:formatCode>0%</c:formatCode>
                <c:ptCount val="7"/>
                <c:pt idx="0" formatCode="0.00%">
                  <c:v>1.26E-2</c:v>
                </c:pt>
                <c:pt idx="1">
                  <c:v>0.2</c:v>
                </c:pt>
                <c:pt idx="2">
                  <c:v>4.0000000000000002E-4</c:v>
                </c:pt>
                <c:pt idx="4" formatCode="0.00%">
                  <c:v>7.5200000000000003E-2</c:v>
                </c:pt>
                <c:pt idx="5" formatCode="0.00%">
                  <c:v>7.4899999999999994E-2</c:v>
                </c:pt>
                <c:pt idx="6" formatCode="0.00%">
                  <c:v>2.47E-2</c:v>
                </c:pt>
              </c:numCache>
            </c:numRef>
          </c:val>
          <c:extLst>
            <c:ext xmlns:c16="http://schemas.microsoft.com/office/drawing/2014/chart" uri="{C3380CC4-5D6E-409C-BE32-E72D297353CC}">
              <c16:uniqueId val="{00000000-78B5-4614-96FF-5DE689A29834}"/>
            </c:ext>
          </c:extLst>
        </c:ser>
        <c:dLbls>
          <c:dLblPos val="outEnd"/>
          <c:showLegendKey val="0"/>
          <c:showVal val="1"/>
          <c:showCatName val="0"/>
          <c:showSerName val="0"/>
          <c:showPercent val="0"/>
          <c:showBubbleSize val="0"/>
        </c:dLbls>
        <c:gapWidth val="219"/>
        <c:overlap val="-27"/>
        <c:axId val="387421440"/>
        <c:axId val="387425040"/>
      </c:barChart>
      <c:catAx>
        <c:axId val="38742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7425040"/>
        <c:crosses val="autoZero"/>
        <c:auto val="1"/>
        <c:lblAlgn val="ctr"/>
        <c:lblOffset val="100"/>
        <c:noMultiLvlLbl val="0"/>
      </c:catAx>
      <c:valAx>
        <c:axId val="387425040"/>
        <c:scaling>
          <c:orientation val="minMax"/>
          <c:min val="0"/>
        </c:scaling>
        <c:delete val="1"/>
        <c:axPos val="l"/>
        <c:numFmt formatCode="0.00%" sourceLinked="1"/>
        <c:majorTickMark val="none"/>
        <c:minorTickMark val="none"/>
        <c:tickLblPos val="nextTo"/>
        <c:crossAx val="387421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5865053320762E-2"/>
          <c:y val="3.5567337218328714E-2"/>
          <c:w val="0.96628269893358476"/>
          <c:h val="0.73498107445946936"/>
        </c:manualLayout>
      </c:layout>
      <c:stockChart>
        <c:ser>
          <c:idx val="0"/>
          <c:order val="0"/>
          <c:tx>
            <c:strRef>
              <c:f>Sheet1!$B$1</c:f>
              <c:strCache>
                <c:ptCount val="1"/>
                <c:pt idx="0">
                  <c:v>Haut</c:v>
                </c:pt>
              </c:strCache>
            </c:strRef>
          </c:tx>
          <c:spPr>
            <a:ln w="28575" cap="rnd">
              <a:noFill/>
              <a:round/>
            </a:ln>
            <a:effectLst/>
          </c:spPr>
          <c:marker>
            <c:symbol val="none"/>
          </c:marker>
          <c:cat>
            <c:strRef>
              <c:f>Sheet1!$A$2:$A$9</c:f>
              <c:strCache>
                <c:ptCount val="8"/>
                <c:pt idx="0">
                  <c:v>Vaccin 1</c:v>
                </c:pt>
                <c:pt idx="1">
                  <c:v>Vaccin 2</c:v>
                </c:pt>
                <c:pt idx="2">
                  <c:v>Vaccin 3</c:v>
                </c:pt>
                <c:pt idx="3">
                  <c:v>Vaccin 4</c:v>
                </c:pt>
                <c:pt idx="4">
                  <c:v>Vaccin 5</c:v>
                </c:pt>
                <c:pt idx="5">
                  <c:v>Vaccin 6</c:v>
                </c:pt>
                <c:pt idx="6">
                  <c:v>Vaccin 7</c:v>
                </c:pt>
                <c:pt idx="7">
                  <c:v>Vaccin 8</c:v>
                </c:pt>
              </c:strCache>
            </c:strRef>
          </c:cat>
          <c:val>
            <c:numRef>
              <c:f>Sheet1!$B$2:$B$9</c:f>
              <c:numCache>
                <c:formatCode>General</c:formatCode>
                <c:ptCount val="8"/>
                <c:pt idx="0" formatCode="0.00%">
                  <c:v>0.92</c:v>
                </c:pt>
                <c:pt idx="2" formatCode="0%">
                  <c:v>0.88</c:v>
                </c:pt>
                <c:pt idx="3" formatCode="0.00%">
                  <c:v>0.95</c:v>
                </c:pt>
                <c:pt idx="4" formatCode="0%">
                  <c:v>0.9</c:v>
                </c:pt>
              </c:numCache>
            </c:numRef>
          </c:val>
          <c:smooth val="0"/>
          <c:extLst>
            <c:ext xmlns:c16="http://schemas.microsoft.com/office/drawing/2014/chart" uri="{C3380CC4-5D6E-409C-BE32-E72D297353CC}">
              <c16:uniqueId val="{00000000-CEC2-427A-A5CB-B79D7E9D8366}"/>
            </c:ext>
          </c:extLst>
        </c:ser>
        <c:ser>
          <c:idx val="1"/>
          <c:order val="1"/>
          <c:tx>
            <c:strRef>
              <c:f>Sheet1!$C$1</c:f>
              <c:strCache>
                <c:ptCount val="1"/>
                <c:pt idx="0">
                  <c:v>Bas</c:v>
                </c:pt>
              </c:strCache>
            </c:strRef>
          </c:tx>
          <c:spPr>
            <a:ln w="28575" cap="rnd">
              <a:noFill/>
              <a:round/>
            </a:ln>
            <a:effectLst/>
          </c:spPr>
          <c:marker>
            <c:symbol val="none"/>
          </c:marker>
          <c:cat>
            <c:strRef>
              <c:f>Sheet1!$A$2:$A$9</c:f>
              <c:strCache>
                <c:ptCount val="8"/>
                <c:pt idx="0">
                  <c:v>Vaccin 1</c:v>
                </c:pt>
                <c:pt idx="1">
                  <c:v>Vaccin 2</c:v>
                </c:pt>
                <c:pt idx="2">
                  <c:v>Vaccin 3</c:v>
                </c:pt>
                <c:pt idx="3">
                  <c:v>Vaccin 4</c:v>
                </c:pt>
                <c:pt idx="4">
                  <c:v>Vaccin 5</c:v>
                </c:pt>
                <c:pt idx="5">
                  <c:v>Vaccin 6</c:v>
                </c:pt>
                <c:pt idx="6">
                  <c:v>Vaccin 7</c:v>
                </c:pt>
                <c:pt idx="7">
                  <c:v>Vaccin 8</c:v>
                </c:pt>
              </c:strCache>
            </c:strRef>
          </c:cat>
          <c:val>
            <c:numRef>
              <c:f>Sheet1!$C$2:$C$9</c:f>
              <c:numCache>
                <c:formatCode>General</c:formatCode>
                <c:ptCount val="8"/>
                <c:pt idx="0" formatCode="0.00%">
                  <c:v>0.99</c:v>
                </c:pt>
                <c:pt idx="2" formatCode="0%">
                  <c:v>0.66</c:v>
                </c:pt>
                <c:pt idx="3" formatCode="0.00%">
                  <c:v>0.75</c:v>
                </c:pt>
                <c:pt idx="4" formatCode="0%">
                  <c:v>0.6</c:v>
                </c:pt>
              </c:numCache>
            </c:numRef>
          </c:val>
          <c:smooth val="0"/>
          <c:extLst>
            <c:ext xmlns:c16="http://schemas.microsoft.com/office/drawing/2014/chart" uri="{C3380CC4-5D6E-409C-BE32-E72D297353CC}">
              <c16:uniqueId val="{00000001-CEC2-427A-A5CB-B79D7E9D8366}"/>
            </c:ext>
          </c:extLst>
        </c:ser>
        <c:ser>
          <c:idx val="2"/>
          <c:order val="2"/>
          <c:tx>
            <c:strRef>
              <c:f>Sheet1!$D$1</c:f>
              <c:strCache>
                <c:ptCount val="1"/>
                <c:pt idx="0">
                  <c:v>Moy.</c:v>
                </c:pt>
              </c:strCache>
            </c:strRef>
          </c:tx>
          <c:spPr>
            <a:ln w="28575" cap="rnd">
              <a:noFill/>
              <a:round/>
            </a:ln>
            <a:effectLst/>
          </c:spPr>
          <c:marker>
            <c:symbol val="dot"/>
            <c:size val="3"/>
            <c:spPr>
              <a:solidFill>
                <a:schemeClr val="accent3"/>
              </a:solidFill>
              <a:ln w="127000">
                <a:solidFill>
                  <a:srgbClr val="0F5D6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Vaccin 1</c:v>
                </c:pt>
                <c:pt idx="1">
                  <c:v>Vaccin 2</c:v>
                </c:pt>
                <c:pt idx="2">
                  <c:v>Vaccin 3</c:v>
                </c:pt>
                <c:pt idx="3">
                  <c:v>Vaccin 4</c:v>
                </c:pt>
                <c:pt idx="4">
                  <c:v>Vaccin 5</c:v>
                </c:pt>
                <c:pt idx="5">
                  <c:v>Vaccin 6</c:v>
                </c:pt>
                <c:pt idx="6">
                  <c:v>Vaccin 7</c:v>
                </c:pt>
                <c:pt idx="7">
                  <c:v>Vaccin 8</c:v>
                </c:pt>
              </c:strCache>
            </c:strRef>
          </c:cat>
          <c:val>
            <c:numRef>
              <c:f>Sheet1!$D$2:$D$9</c:f>
              <c:numCache>
                <c:formatCode>General</c:formatCode>
                <c:ptCount val="8"/>
                <c:pt idx="0" formatCode="0.00%">
                  <c:v>0.97</c:v>
                </c:pt>
                <c:pt idx="2" formatCode="0%">
                  <c:v>0.8</c:v>
                </c:pt>
                <c:pt idx="3" formatCode="0.00%">
                  <c:v>0.85</c:v>
                </c:pt>
                <c:pt idx="4" formatCode="0%">
                  <c:v>0.88</c:v>
                </c:pt>
              </c:numCache>
            </c:numRef>
          </c:val>
          <c:smooth val="0"/>
          <c:extLst>
            <c:ext xmlns:c16="http://schemas.microsoft.com/office/drawing/2014/chart" uri="{C3380CC4-5D6E-409C-BE32-E72D297353CC}">
              <c16:uniqueId val="{00000002-CEC2-427A-A5CB-B79D7E9D8366}"/>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headEnd type="oval"/>
              <a:tailEnd type="oval"/>
            </a:ln>
            <a:effectLst/>
          </c:spPr>
        </c:hiLowLines>
        <c:axId val="897252912"/>
        <c:axId val="897255072"/>
      </c:stockChart>
      <c:catAx>
        <c:axId val="897252912"/>
        <c:scaling>
          <c:orientation val="minMax"/>
        </c:scaling>
        <c:delete val="0"/>
        <c:axPos val="b"/>
        <c:majorGridlines>
          <c:spPr>
            <a:ln w="9525" cap="flat" cmpd="sng" algn="ctr">
              <a:solidFill>
                <a:schemeClr val="tx1">
                  <a:lumMod val="15000"/>
                  <a:lumOff val="85000"/>
                </a:schemeClr>
              </a:solidFill>
              <a:prstDash val="sysDot"/>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7255072"/>
        <c:crosses val="autoZero"/>
        <c:auto val="1"/>
        <c:lblAlgn val="ctr"/>
        <c:lblOffset val="100"/>
        <c:noMultiLvlLbl val="0"/>
      </c:catAx>
      <c:valAx>
        <c:axId val="897255072"/>
        <c:scaling>
          <c:orientation val="minMax"/>
          <c:max val="1"/>
        </c:scaling>
        <c:delete val="1"/>
        <c:axPos val="l"/>
        <c:numFmt formatCode="0.00%" sourceLinked="1"/>
        <c:majorTickMark val="out"/>
        <c:minorTickMark val="none"/>
        <c:tickLblPos val="nextTo"/>
        <c:crossAx val="89725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302334197851057E-2"/>
          <c:y val="3.5207584878128077E-2"/>
          <c:w val="0.96739533160429791"/>
          <c:h val="0.74313636811000561"/>
        </c:manualLayout>
      </c:layout>
      <c:barChart>
        <c:barDir val="col"/>
        <c:grouping val="stacked"/>
        <c:varyColors val="0"/>
        <c:ser>
          <c:idx val="0"/>
          <c:order val="0"/>
          <c:tx>
            <c:strRef>
              <c:f>Sheet1!$B$1</c:f>
              <c:strCache>
                <c:ptCount val="1"/>
                <c:pt idx="0">
                  <c:v>Durée de protection minimum prouvée</c:v>
                </c:pt>
              </c:strCache>
            </c:strRef>
          </c:tx>
          <c:spPr>
            <a:solidFill>
              <a:srgbClr val="00968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Vaccin 1</c:v>
                </c:pt>
                <c:pt idx="1">
                  <c:v>Vaccin 2</c:v>
                </c:pt>
                <c:pt idx="2">
                  <c:v>Vaccin 3</c:v>
                </c:pt>
                <c:pt idx="3">
                  <c:v>Vaccin 4</c:v>
                </c:pt>
                <c:pt idx="4">
                  <c:v>Vaccin 5</c:v>
                </c:pt>
                <c:pt idx="5">
                  <c:v>Vaccin 6</c:v>
                </c:pt>
                <c:pt idx="6">
                  <c:v>Vaccin 7</c:v>
                </c:pt>
              </c:strCache>
            </c:strRef>
          </c:cat>
          <c:val>
            <c:numRef>
              <c:f>Sheet1!$B$2:$B$8</c:f>
              <c:numCache>
                <c:formatCode>General</c:formatCode>
                <c:ptCount val="7"/>
                <c:pt idx="0">
                  <c:v>20</c:v>
                </c:pt>
                <c:pt idx="1">
                  <c:v>6</c:v>
                </c:pt>
                <c:pt idx="2">
                  <c:v>5</c:v>
                </c:pt>
                <c:pt idx="3">
                  <c:v>35</c:v>
                </c:pt>
                <c:pt idx="4">
                  <c:v>3</c:v>
                </c:pt>
                <c:pt idx="5">
                  <c:v>5</c:v>
                </c:pt>
              </c:numCache>
            </c:numRef>
          </c:val>
          <c:extLst>
            <c:ext xmlns:c16="http://schemas.microsoft.com/office/drawing/2014/chart" uri="{C3380CC4-5D6E-409C-BE32-E72D297353CC}">
              <c16:uniqueId val="{00000001-DE3A-442F-9D3D-EAF0D0A4B04E}"/>
            </c:ext>
          </c:extLst>
        </c:ser>
        <c:ser>
          <c:idx val="1"/>
          <c:order val="1"/>
          <c:tx>
            <c:strRef>
              <c:f>Sheet1!$C$1</c:f>
              <c:strCache>
                <c:ptCount val="1"/>
                <c:pt idx="0">
                  <c:v>Durée de protection additionnelle en fonction des vaccins</c:v>
                </c:pt>
              </c:strCache>
            </c:strRef>
          </c:tx>
          <c:spPr>
            <a:pattFill prst="wdUpDiag">
              <a:fgClr>
                <a:srgbClr val="0F5D61"/>
              </a:fgClr>
              <a:bgClr>
                <a:schemeClr val="bg1"/>
              </a:bgClr>
            </a:pattFill>
            <a:ln>
              <a:noFill/>
            </a:ln>
            <a:effectLst/>
          </c:spPr>
          <c:invertIfNegative val="0"/>
          <c:dLbls>
            <c:delete val="1"/>
          </c:dLbls>
          <c:cat>
            <c:strRef>
              <c:f>Sheet1!$A$2:$A$8</c:f>
              <c:strCache>
                <c:ptCount val="7"/>
                <c:pt idx="0">
                  <c:v>Vaccin 1</c:v>
                </c:pt>
                <c:pt idx="1">
                  <c:v>Vaccin 2</c:v>
                </c:pt>
                <c:pt idx="2">
                  <c:v>Vaccin 3</c:v>
                </c:pt>
                <c:pt idx="3">
                  <c:v>Vaccin 4</c:v>
                </c:pt>
                <c:pt idx="4">
                  <c:v>Vaccin 5</c:v>
                </c:pt>
                <c:pt idx="5">
                  <c:v>Vaccin 6</c:v>
                </c:pt>
                <c:pt idx="6">
                  <c:v>Vaccin 7</c:v>
                </c:pt>
              </c:strCache>
            </c:strRef>
          </c:cat>
          <c:val>
            <c:numRef>
              <c:f>Sheet1!$C$2:$C$8</c:f>
              <c:numCache>
                <c:formatCode>General</c:formatCode>
                <c:ptCount val="7"/>
                <c:pt idx="1">
                  <c:v>6</c:v>
                </c:pt>
                <c:pt idx="4">
                  <c:v>2</c:v>
                </c:pt>
                <c:pt idx="5">
                  <c:v>5</c:v>
                </c:pt>
              </c:numCache>
            </c:numRef>
          </c:val>
          <c:extLst>
            <c:ext xmlns:c16="http://schemas.microsoft.com/office/drawing/2014/chart" uri="{C3380CC4-5D6E-409C-BE32-E72D297353CC}">
              <c16:uniqueId val="{00000000-E501-4B83-9F96-474D2594EDE9}"/>
            </c:ext>
          </c:extLst>
        </c:ser>
        <c:dLbls>
          <c:showLegendKey val="0"/>
          <c:showVal val="1"/>
          <c:showCatName val="0"/>
          <c:showSerName val="0"/>
          <c:showPercent val="0"/>
          <c:showBubbleSize val="0"/>
        </c:dLbls>
        <c:gapWidth val="219"/>
        <c:overlap val="100"/>
        <c:axId val="387421440"/>
        <c:axId val="387425040"/>
      </c:barChart>
      <c:catAx>
        <c:axId val="38742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7425040"/>
        <c:crosses val="autoZero"/>
        <c:auto val="1"/>
        <c:lblAlgn val="ctr"/>
        <c:lblOffset val="100"/>
        <c:noMultiLvlLbl val="0"/>
      </c:catAx>
      <c:valAx>
        <c:axId val="387425040"/>
        <c:scaling>
          <c:orientation val="minMax"/>
          <c:min val="0"/>
        </c:scaling>
        <c:delete val="1"/>
        <c:axPos val="l"/>
        <c:numFmt formatCode="General" sourceLinked="1"/>
        <c:majorTickMark val="out"/>
        <c:minorTickMark val="none"/>
        <c:tickLblPos val="nextTo"/>
        <c:crossAx val="387421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Routine</c:v>
                </c:pt>
              </c:strCache>
            </c:strRef>
          </c:tx>
          <c:spPr>
            <a:solidFill>
              <a:srgbClr val="C00000"/>
            </a:solidFill>
            <a:ln>
              <a:noFill/>
            </a:ln>
            <a:effectLst/>
          </c:spPr>
          <c:invertIfNegative val="0"/>
          <c:dPt>
            <c:idx val="5"/>
            <c:invertIfNegative val="0"/>
            <c:bubble3D val="0"/>
            <c:spPr>
              <a:solidFill>
                <a:srgbClr val="00B050"/>
              </a:solidFill>
              <a:ln>
                <a:noFill/>
              </a:ln>
              <a:effectLst/>
            </c:spPr>
            <c:extLst>
              <c:ext xmlns:c16="http://schemas.microsoft.com/office/drawing/2014/chart" uri="{C3380CC4-5D6E-409C-BE32-E72D297353CC}">
                <c16:uniqueId val="{00000003-82FB-4886-89F6-750DC10E635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Vaccin 1</c:v>
                </c:pt>
                <c:pt idx="1">
                  <c:v>Vaccin 2</c:v>
                </c:pt>
                <c:pt idx="2">
                  <c:v>Vaccin 3</c:v>
                </c:pt>
                <c:pt idx="3">
                  <c:v>Vaccin 4</c:v>
                </c:pt>
                <c:pt idx="4">
                  <c:v>Vaccin 5</c:v>
                </c:pt>
                <c:pt idx="5">
                  <c:v>Vaccin 6</c:v>
                </c:pt>
                <c:pt idx="6">
                  <c:v>Vaccin 7</c:v>
                </c:pt>
                <c:pt idx="7">
                  <c:v>Vaccin 8</c:v>
                </c:pt>
              </c:strCache>
            </c:strRef>
          </c:cat>
          <c:val>
            <c:numRef>
              <c:f>Sheet1!$B$2:$B$9</c:f>
              <c:numCache>
                <c:formatCode>General</c:formatCode>
                <c:ptCount val="8"/>
                <c:pt idx="1">
                  <c:v>31.1</c:v>
                </c:pt>
                <c:pt idx="2">
                  <c:v>4.7</c:v>
                </c:pt>
                <c:pt idx="3">
                  <c:v>4</c:v>
                </c:pt>
                <c:pt idx="4">
                  <c:v>20.3</c:v>
                </c:pt>
                <c:pt idx="5">
                  <c:v>-15.7</c:v>
                </c:pt>
                <c:pt idx="6">
                  <c:v>0</c:v>
                </c:pt>
                <c:pt idx="7">
                  <c:v>33.799999999999997</c:v>
                </c:pt>
              </c:numCache>
            </c:numRef>
          </c:val>
          <c:extLst>
            <c:ext xmlns:c16="http://schemas.microsoft.com/office/drawing/2014/chart" uri="{C3380CC4-5D6E-409C-BE32-E72D297353CC}">
              <c16:uniqueId val="{00000002-82FB-4886-89F6-750DC10E6356}"/>
            </c:ext>
          </c:extLst>
        </c:ser>
        <c:ser>
          <c:idx val="1"/>
          <c:order val="1"/>
          <c:tx>
            <c:strRef>
              <c:f>Sheet1!$C$1</c:f>
              <c:strCache>
                <c:ptCount val="1"/>
                <c:pt idx="0">
                  <c:v>Campagne/Rappel</c:v>
                </c:pt>
              </c:strCache>
            </c:strRef>
          </c:tx>
          <c:spPr>
            <a:solidFill>
              <a:schemeClr val="accent2"/>
            </a:solidFill>
            <a:ln>
              <a:noFill/>
            </a:ln>
            <a:effectLst/>
          </c:spPr>
          <c:invertIfNegative val="0"/>
          <c:dPt>
            <c:idx val="2"/>
            <c:invertIfNegative val="0"/>
            <c:bubble3D val="0"/>
            <c:spPr>
              <a:pattFill prst="wdUpDiag">
                <a:fgClr>
                  <a:srgbClr val="C00000"/>
                </a:fgClr>
                <a:bgClr>
                  <a:schemeClr val="bg1"/>
                </a:bgClr>
              </a:pattFill>
              <a:ln>
                <a:noFill/>
              </a:ln>
              <a:effectLst/>
            </c:spPr>
            <c:extLst>
              <c:ext xmlns:c16="http://schemas.microsoft.com/office/drawing/2014/chart" uri="{C3380CC4-5D6E-409C-BE32-E72D297353CC}">
                <c16:uniqueId val="{00000003-F3F4-4130-81C9-599B4B4B9FD3}"/>
              </c:ext>
            </c:extLst>
          </c:dPt>
          <c:dPt>
            <c:idx val="5"/>
            <c:invertIfNegative val="0"/>
            <c:bubble3D val="0"/>
            <c:spPr>
              <a:pattFill prst="wdUpDiag">
                <a:fgClr>
                  <a:srgbClr val="00B050"/>
                </a:fgClr>
                <a:bgClr>
                  <a:schemeClr val="bg1"/>
                </a:bgClr>
              </a:pattFill>
              <a:ln>
                <a:noFill/>
              </a:ln>
              <a:effectLst/>
            </c:spPr>
            <c:extLst>
              <c:ext xmlns:c16="http://schemas.microsoft.com/office/drawing/2014/chart" uri="{C3380CC4-5D6E-409C-BE32-E72D297353CC}">
                <c16:uniqueId val="{00000004-B0EC-4679-BD85-195303C12ADC}"/>
              </c:ext>
            </c:extLst>
          </c:dPt>
          <c:dLbls>
            <c:dLbl>
              <c:idx val="5"/>
              <c:delete val="1"/>
              <c:extLst>
                <c:ext xmlns:c15="http://schemas.microsoft.com/office/drawing/2012/chart" uri="{CE6537A1-D6FC-4f65-9D91-7224C49458BB}"/>
                <c:ext xmlns:c16="http://schemas.microsoft.com/office/drawing/2014/chart" uri="{C3380CC4-5D6E-409C-BE32-E72D297353CC}">
                  <c16:uniqueId val="{00000004-B0EC-4679-BD85-195303C12ADC}"/>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Vaccin 1</c:v>
                </c:pt>
                <c:pt idx="1">
                  <c:v>Vaccin 2</c:v>
                </c:pt>
                <c:pt idx="2">
                  <c:v>Vaccin 3</c:v>
                </c:pt>
                <c:pt idx="3">
                  <c:v>Vaccin 4</c:v>
                </c:pt>
                <c:pt idx="4">
                  <c:v>Vaccin 5</c:v>
                </c:pt>
                <c:pt idx="5">
                  <c:v>Vaccin 6</c:v>
                </c:pt>
                <c:pt idx="6">
                  <c:v>Vaccin 7</c:v>
                </c:pt>
                <c:pt idx="7">
                  <c:v>Vaccin 8</c:v>
                </c:pt>
              </c:strCache>
            </c:strRef>
          </c:cat>
          <c:val>
            <c:numRef>
              <c:f>Sheet1!$C$2:$C$9</c:f>
              <c:numCache>
                <c:formatCode>General</c:formatCode>
                <c:ptCount val="8"/>
                <c:pt idx="2">
                  <c:v>14.7</c:v>
                </c:pt>
                <c:pt idx="5">
                  <c:v>-3</c:v>
                </c:pt>
              </c:numCache>
            </c:numRef>
          </c:val>
          <c:extLst>
            <c:ext xmlns:c16="http://schemas.microsoft.com/office/drawing/2014/chart" uri="{C3380CC4-5D6E-409C-BE32-E72D297353CC}">
              <c16:uniqueId val="{00000002-F3F4-4130-81C9-599B4B4B9FD3}"/>
            </c:ext>
          </c:extLst>
        </c:ser>
        <c:dLbls>
          <c:showLegendKey val="0"/>
          <c:showVal val="1"/>
          <c:showCatName val="0"/>
          <c:showSerName val="0"/>
          <c:showPercent val="0"/>
          <c:showBubbleSize val="0"/>
        </c:dLbls>
        <c:gapWidth val="219"/>
        <c:overlap val="100"/>
        <c:axId val="387421440"/>
        <c:axId val="387425040"/>
      </c:barChart>
      <c:catAx>
        <c:axId val="38742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7425040"/>
        <c:crosses val="autoZero"/>
        <c:auto val="1"/>
        <c:lblAlgn val="ctr"/>
        <c:lblOffset val="100"/>
        <c:noMultiLvlLbl val="0"/>
      </c:catAx>
      <c:valAx>
        <c:axId val="387425040"/>
        <c:scaling>
          <c:orientation val="minMax"/>
          <c:max val="120"/>
          <c:min val="-3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7421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0.67095</cdr:x>
      <cdr:y>0.89126</cdr:y>
    </cdr:from>
    <cdr:to>
      <cdr:x>0.71414</cdr:x>
      <cdr:y>0.95575</cdr:y>
    </cdr:to>
    <cdr:sp macro="" textlink="">
      <cdr:nvSpPr>
        <cdr:cNvPr id="2" name="TextBox 1">
          <a:extLst xmlns:a="http://schemas.openxmlformats.org/drawingml/2006/main">
            <a:ext uri="{FF2B5EF4-FFF2-40B4-BE49-F238E27FC236}">
              <a16:creationId xmlns:a16="http://schemas.microsoft.com/office/drawing/2014/main" id="{3F4F7695-07F5-9553-6AFE-529F7F1FE0CE}"/>
            </a:ext>
          </a:extLst>
        </cdr:cNvPr>
        <cdr:cNvSpPr txBox="1"/>
      </cdr:nvSpPr>
      <cdr:spPr>
        <a:xfrm xmlns:a="http://schemas.openxmlformats.org/drawingml/2006/main">
          <a:off x="5762349" y="3327805"/>
          <a:ext cx="370923" cy="2407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200" dirty="0"/>
            <a:t>-20</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FD8F4-6785-498F-8D92-B2F6B34A16C4}" type="datetimeFigureOut">
              <a:rPr lang="fr-FR" smtClean="0"/>
              <a:t>10/02/2025</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C3418-E3CD-458E-8280-75CFF9992402}" type="slidenum">
              <a:rPr lang="fr-FR" smtClean="0"/>
              <a:t>‹#›</a:t>
            </a:fld>
            <a:endParaRPr lang="fr-FR" dirty="0"/>
          </a:p>
        </p:txBody>
      </p:sp>
    </p:spTree>
    <p:extLst>
      <p:ext uri="{BB962C8B-B14F-4D97-AF65-F5344CB8AC3E}">
        <p14:creationId xmlns:p14="http://schemas.microsoft.com/office/powerpoint/2010/main" val="195079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26241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Exemples de :</a:t>
            </a:r>
          </a:p>
          <a:p>
            <a:pPr>
              <a:buFont typeface="Arial" panose="020B0604020202020204" pitchFamily="34" charset="0"/>
              <a:buChar char="•"/>
            </a:pPr>
            <a:r>
              <a:rPr lang="fr-FR" b="1" dirty="0"/>
              <a:t>Données manquantes</a:t>
            </a:r>
            <a:r>
              <a:rPr lang="fr-FR" dirty="0"/>
              <a:t> : Shigella non surveillé par le système de surveillance</a:t>
            </a:r>
          </a:p>
          <a:p>
            <a:pPr>
              <a:buFont typeface="Arial" panose="020B0604020202020204" pitchFamily="34" charset="0"/>
              <a:buChar char="•"/>
            </a:pPr>
            <a:r>
              <a:rPr lang="fr-FR" b="1" dirty="0"/>
              <a:t>Données incomplètes</a:t>
            </a:r>
            <a:r>
              <a:rPr lang="fr-FR" dirty="0"/>
              <a:t> : Étude sur les connaissances et attitudes concernant certaines maladies seulement</a:t>
            </a:r>
          </a:p>
          <a:p>
            <a:pPr>
              <a:buFont typeface="Arial" panose="020B0604020202020204" pitchFamily="34" charset="0"/>
              <a:buChar char="•"/>
            </a:pPr>
            <a:r>
              <a:rPr lang="fr-FR" b="1" dirty="0"/>
              <a:t>Preuves inaccessibles</a:t>
            </a:r>
            <a:r>
              <a:rPr lang="fr-FR" dirty="0"/>
              <a:t> : Les experts/personnes ayant accès aux preuves ne répondent pas</a:t>
            </a:r>
          </a:p>
          <a:p>
            <a:pPr>
              <a:buFont typeface="Arial" panose="020B0604020202020204" pitchFamily="34" charset="0"/>
              <a:buChar char="•"/>
            </a:pPr>
            <a:r>
              <a:rPr lang="fr-FR" b="1" dirty="0"/>
              <a:t>Manque de clarté</a:t>
            </a:r>
            <a:r>
              <a:rPr lang="fr-FR" dirty="0"/>
              <a:t> : Les données de preuves n'ont pas de source claire ni de légende claire</a:t>
            </a:r>
          </a:p>
          <a:p>
            <a:pPr>
              <a:buFont typeface="Arial" panose="020B0604020202020204" pitchFamily="34" charset="0"/>
              <a:buChar char="•"/>
            </a:pPr>
            <a:r>
              <a:rPr lang="fr-FR" b="1" dirty="0"/>
              <a:t>Données dispersées</a:t>
            </a:r>
            <a:r>
              <a:rPr lang="fr-FR" dirty="0"/>
              <a:t> : Les informations pour un critère proviennent de différentes sources selon la maladie</a:t>
            </a:r>
          </a:p>
          <a:p>
            <a:pPr>
              <a:buFont typeface="Arial" panose="020B0604020202020204" pitchFamily="34" charset="0"/>
              <a:buChar char="•"/>
            </a:pPr>
            <a:r>
              <a:rPr lang="fr-FR" b="1" dirty="0"/>
              <a:t>Données incohérentes</a:t>
            </a:r>
            <a:r>
              <a:rPr lang="fr-FR" dirty="0"/>
              <a:t> : Les études trouvent différents niveaux d'efficacité des vaccins selon le contexte</a:t>
            </a:r>
          </a:p>
          <a:p>
            <a:pPr>
              <a:buFont typeface="Arial" panose="020B0604020202020204" pitchFamily="34" charset="0"/>
              <a:buChar char="•"/>
            </a:pPr>
            <a:r>
              <a:rPr lang="fr-FR" b="1" dirty="0"/>
              <a:t>Données non comparables</a:t>
            </a:r>
            <a:r>
              <a:rPr lang="fr-FR" dirty="0"/>
              <a:t> : Données sur le choléra du Bangladesh (contexte endémique)</a:t>
            </a:r>
          </a:p>
          <a:p>
            <a:r>
              <a:rPr lang="fr-FR" dirty="0"/>
              <a:t>4o mini</a:t>
            </a:r>
          </a:p>
        </p:txBody>
      </p:sp>
      <p:sp>
        <p:nvSpPr>
          <p:cNvPr id="4" name="Slide Number Placeholder 3"/>
          <p:cNvSpPr>
            <a:spLocks noGrp="1"/>
          </p:cNvSpPr>
          <p:nvPr>
            <p:ph type="sldNum" sz="quarter" idx="5"/>
          </p:nvPr>
        </p:nvSpPr>
        <p:spPr/>
        <p:txBody>
          <a:bodyPr/>
          <a:lstStyle/>
          <a:p>
            <a:fld id="{969C3418-E3CD-458E-8280-75CFF9992402}" type="slidenum">
              <a:rPr lang="fr-FR" smtClean="0"/>
              <a:t>9</a:t>
            </a:fld>
            <a:endParaRPr lang="fr-FR" dirty="0"/>
          </a:p>
        </p:txBody>
      </p:sp>
    </p:spTree>
    <p:extLst>
      <p:ext uri="{BB962C8B-B14F-4D97-AF65-F5344CB8AC3E}">
        <p14:creationId xmlns:p14="http://schemas.microsoft.com/office/powerpoint/2010/main" val="333820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415637" y="992767"/>
            <a:ext cx="11361559" cy="27369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1" name="Google Shape;11;p19"/>
          <p:cNvSpPr txBox="1">
            <a:spLocks noGrp="1"/>
          </p:cNvSpPr>
          <p:nvPr>
            <p:ph type="subTitle" idx="1"/>
          </p:nvPr>
        </p:nvSpPr>
        <p:spPr>
          <a:xfrm>
            <a:off x="415626" y="3778833"/>
            <a:ext cx="11361559" cy="10569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4" name="Google Shape;12;p19">
            <a:extLst>
              <a:ext uri="{FF2B5EF4-FFF2-40B4-BE49-F238E27FC236}">
                <a16:creationId xmlns:a16="http://schemas.microsoft.com/office/drawing/2014/main" id="{B11D06FB-8C12-4435-BB1E-CCAAA692A644}"/>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06068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9" name="Google Shape;19;p21"/>
          <p:cNvSpPr txBox="1">
            <a:spLocks noGrp="1"/>
          </p:cNvSpPr>
          <p:nvPr>
            <p:ph type="body" idx="1"/>
          </p:nvPr>
        </p:nvSpPr>
        <p:spPr>
          <a:xfrm>
            <a:off x="415626" y="1536633"/>
            <a:ext cx="5333589" cy="4555200"/>
          </a:xfrm>
          <a:prstGeom prst="rect">
            <a:avLst/>
          </a:prstGeom>
          <a:noFill/>
          <a:ln>
            <a:noFill/>
          </a:ln>
        </p:spPr>
        <p:txBody>
          <a:bodyPr spcFirstLastPara="1" wrap="square" lIns="121875" tIns="121875" rIns="121875" bIns="121875"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0" name="Google Shape;20;p21"/>
          <p:cNvSpPr txBox="1">
            <a:spLocks noGrp="1"/>
          </p:cNvSpPr>
          <p:nvPr>
            <p:ph type="body" idx="2"/>
          </p:nvPr>
        </p:nvSpPr>
        <p:spPr>
          <a:xfrm>
            <a:off x="6443610" y="1536633"/>
            <a:ext cx="5333589" cy="4555200"/>
          </a:xfrm>
          <a:prstGeom prst="rect">
            <a:avLst/>
          </a:prstGeom>
          <a:noFill/>
          <a:ln>
            <a:noFill/>
          </a:ln>
        </p:spPr>
        <p:txBody>
          <a:bodyPr spcFirstLastPara="1" wrap="square" lIns="121875" tIns="121875" rIns="121875" bIns="121875"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1" name="Google Shape;21;p21"/>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2374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415626" y="740800"/>
            <a:ext cx="3744375" cy="1007700"/>
          </a:xfrm>
          <a:prstGeom prst="rect">
            <a:avLst/>
          </a:prstGeom>
          <a:noFill/>
          <a:ln>
            <a:noFill/>
          </a:ln>
        </p:spPr>
        <p:txBody>
          <a:bodyPr spcFirstLastPara="1" wrap="square" lIns="121875" tIns="121875" rIns="121875" bIns="121875"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4" name="Google Shape;24;p22"/>
          <p:cNvSpPr txBox="1">
            <a:spLocks noGrp="1"/>
          </p:cNvSpPr>
          <p:nvPr>
            <p:ph type="body" idx="1"/>
          </p:nvPr>
        </p:nvSpPr>
        <p:spPr>
          <a:xfrm>
            <a:off x="415626" y="1852800"/>
            <a:ext cx="3744375" cy="4239300"/>
          </a:xfrm>
          <a:prstGeom prst="rect">
            <a:avLst/>
          </a:prstGeom>
          <a:noFill/>
          <a:ln>
            <a:noFill/>
          </a:ln>
        </p:spPr>
        <p:txBody>
          <a:bodyPr spcFirstLastPara="1" wrap="square" lIns="121875" tIns="121875" rIns="121875" bIns="121875"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5" name="Google Shape;25;p22"/>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66609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653708" y="600200"/>
            <a:ext cx="8491011" cy="5454300"/>
          </a:xfrm>
          <a:prstGeom prst="rect">
            <a:avLst/>
          </a:prstGeom>
          <a:noFill/>
          <a:ln>
            <a:noFill/>
          </a:ln>
        </p:spPr>
        <p:txBody>
          <a:bodyPr spcFirstLastPara="1" wrap="square" lIns="121875" tIns="121875" rIns="121875" bIns="121875"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28" name="Google Shape;28;p23"/>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95234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24"/>
          <p:cNvSpPr/>
          <p:nvPr/>
        </p:nvSpPr>
        <p:spPr>
          <a:xfrm>
            <a:off x="6096387" y="-167"/>
            <a:ext cx="6096388" cy="6858000"/>
          </a:xfrm>
          <a:prstGeom prst="rect">
            <a:avLst/>
          </a:prstGeom>
          <a:solidFill>
            <a:schemeClr val="lt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p:txBody>
      </p:sp>
      <p:sp>
        <p:nvSpPr>
          <p:cNvPr id="31" name="Google Shape;31;p24"/>
          <p:cNvSpPr txBox="1">
            <a:spLocks noGrp="1"/>
          </p:cNvSpPr>
          <p:nvPr>
            <p:ph type="title"/>
          </p:nvPr>
        </p:nvSpPr>
        <p:spPr>
          <a:xfrm>
            <a:off x="354022" y="1644233"/>
            <a:ext cx="5393905" cy="19764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32" name="Google Shape;32;p24"/>
          <p:cNvSpPr txBox="1">
            <a:spLocks noGrp="1"/>
          </p:cNvSpPr>
          <p:nvPr>
            <p:ph type="subTitle" idx="1"/>
          </p:nvPr>
        </p:nvSpPr>
        <p:spPr>
          <a:xfrm>
            <a:off x="354022" y="3737433"/>
            <a:ext cx="5393905" cy="16467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3" name="Google Shape;33;p24"/>
          <p:cNvSpPr txBox="1">
            <a:spLocks noGrp="1"/>
          </p:cNvSpPr>
          <p:nvPr>
            <p:ph type="body" idx="2"/>
          </p:nvPr>
        </p:nvSpPr>
        <p:spPr>
          <a:xfrm>
            <a:off x="6586419" y="965433"/>
            <a:ext cx="5116332" cy="4926900"/>
          </a:xfrm>
          <a:prstGeom prst="rect">
            <a:avLst/>
          </a:prstGeom>
          <a:noFill/>
          <a:ln>
            <a:noFill/>
          </a:ln>
        </p:spPr>
        <p:txBody>
          <a:bodyPr spcFirstLastPara="1" wrap="square" lIns="121875" tIns="121875" rIns="121875" bIns="121875"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p24"/>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57455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
        <p:cNvGrpSpPr/>
        <p:nvPr/>
      </p:nvGrpSpPr>
      <p:grpSpPr>
        <a:xfrm>
          <a:off x="0" y="0"/>
          <a:ext cx="0" cy="0"/>
          <a:chOff x="0" y="0"/>
          <a:chExt cx="0" cy="0"/>
        </a:xfrm>
      </p:grpSpPr>
      <p:sp>
        <p:nvSpPr>
          <p:cNvPr id="36" name="Google Shape;36;p25"/>
          <p:cNvSpPr txBox="1">
            <a:spLocks noGrp="1"/>
          </p:cNvSpPr>
          <p:nvPr>
            <p:ph type="body" idx="1"/>
          </p:nvPr>
        </p:nvSpPr>
        <p:spPr>
          <a:xfrm>
            <a:off x="415626" y="5640767"/>
            <a:ext cx="7998883" cy="806700"/>
          </a:xfrm>
          <a:prstGeom prst="rect">
            <a:avLst/>
          </a:prstGeom>
          <a:noFill/>
          <a:ln>
            <a:noFill/>
          </a:ln>
        </p:spPr>
        <p:txBody>
          <a:bodyPr spcFirstLastPara="1" wrap="square" lIns="121875" tIns="121875" rIns="121875" bIns="121875"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37" name="Google Shape;37;p25"/>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40536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26"/>
          <p:cNvSpPr txBox="1">
            <a:spLocks noGrp="1"/>
          </p:cNvSpPr>
          <p:nvPr>
            <p:ph type="title" hasCustomPrompt="1"/>
          </p:nvPr>
        </p:nvSpPr>
        <p:spPr>
          <a:xfrm>
            <a:off x="415626" y="1474833"/>
            <a:ext cx="11361559" cy="26181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40" name="Google Shape;40;p26"/>
          <p:cNvSpPr txBox="1">
            <a:spLocks noGrp="1"/>
          </p:cNvSpPr>
          <p:nvPr>
            <p:ph type="body" idx="1"/>
          </p:nvPr>
        </p:nvSpPr>
        <p:spPr>
          <a:xfrm>
            <a:off x="415626" y="4202967"/>
            <a:ext cx="11361559" cy="1734300"/>
          </a:xfrm>
          <a:prstGeom prst="rect">
            <a:avLst/>
          </a:prstGeom>
          <a:noFill/>
          <a:ln>
            <a:noFill/>
          </a:ln>
        </p:spPr>
        <p:txBody>
          <a:bodyPr spcFirstLastPara="1" wrap="square" lIns="121875" tIns="121875" rIns="121875" bIns="121875"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41" name="Google Shape;41;p26"/>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35822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ge42d34dc66_9_103"/>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16163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 name="Google Shape;15;p20"/>
          <p:cNvSpPr txBox="1">
            <a:spLocks noGrp="1"/>
          </p:cNvSpPr>
          <p:nvPr>
            <p:ph type="body" idx="1"/>
          </p:nvPr>
        </p:nvSpPr>
        <p:spPr>
          <a:xfrm>
            <a:off x="415626" y="1536633"/>
            <a:ext cx="11361559" cy="4555200"/>
          </a:xfrm>
          <a:prstGeom prst="rect">
            <a:avLst/>
          </a:prstGeom>
          <a:noFill/>
          <a:ln>
            <a:noFill/>
          </a:ln>
        </p:spPr>
        <p:txBody>
          <a:bodyPr spcFirstLastPara="1" wrap="square" lIns="121875" tIns="121875" rIns="121875" bIns="121875"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6" name="Google Shape;16;p20"/>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411885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dirty="0"/>
          </a:p>
        </p:txBody>
      </p:sp>
      <p:sp>
        <p:nvSpPr>
          <p:cNvPr id="7" name="Google Shape;7;p18"/>
          <p:cNvSpPr txBox="1">
            <a:spLocks noGrp="1"/>
          </p:cNvSpPr>
          <p:nvPr>
            <p:ph type="body" idx="1"/>
          </p:nvPr>
        </p:nvSpPr>
        <p:spPr>
          <a:xfrm>
            <a:off x="415626" y="1536633"/>
            <a:ext cx="11361559" cy="4555200"/>
          </a:xfrm>
          <a:prstGeom prst="rect">
            <a:avLst/>
          </a:prstGeom>
          <a:noFill/>
          <a:ln>
            <a:noFill/>
          </a:ln>
        </p:spPr>
        <p:txBody>
          <a:bodyPr spcFirstLastPara="1" wrap="square" lIns="121875" tIns="121875" rIns="121875" bIns="121875"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dirty="0"/>
          </a:p>
        </p:txBody>
      </p:sp>
      <p:sp>
        <p:nvSpPr>
          <p:cNvPr id="8" name="Google Shape;8;p18"/>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470524825"/>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STXinwei" panose="020B0503020204020204" pitchFamily="2" charset="-12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Lato" panose="020F050202020403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hyperlink" Target="https://www.unicef.org/supply/market-notes-and-updates" TargetMode="External"/><Relationship Id="rId13" Type="http://schemas.openxmlformats.org/officeDocument/2006/relationships/hyperlink" Target="https://www.who.int/teams/immunization-vaccines-and-biologicals/policies/position-papers" TargetMode="External"/><Relationship Id="rId3" Type="http://schemas.openxmlformats.org/officeDocument/2006/relationships/hyperlink" Target="https://www.nitag-resource.org/sysvac-systematic-reviews/about" TargetMode="External"/><Relationship Id="rId7" Type="http://schemas.openxmlformats.org/officeDocument/2006/relationships/hyperlink" Target="https://www.who.int/teams/immunization-vaccines-and-biologicals/vaccine-access/mi4a/mi4a-market-studies" TargetMode="External"/><Relationship Id="rId12" Type="http://schemas.openxmlformats.org/officeDocument/2006/relationships/hyperlink" Target="https://www.ncbi.nlm.nih.gov/" TargetMode="External"/><Relationship Id="rId2" Type="http://schemas.openxmlformats.org/officeDocument/2006/relationships/hyperlink" Target="https://www.nitag-resource.org/resources" TargetMode="External"/><Relationship Id="rId1" Type="http://schemas.openxmlformats.org/officeDocument/2006/relationships/slideLayout" Target="../slideLayouts/slideLayout9.xml"/><Relationship Id="rId6" Type="http://schemas.openxmlformats.org/officeDocument/2006/relationships/hyperlink" Target="https://immunizationeconomics.org/recent-activity/2022/4/1/niscost-app-and-user-guide/" TargetMode="External"/><Relationship Id="rId11" Type="http://schemas.openxmlformats.org/officeDocument/2006/relationships/hyperlink" Target="https://www.gavi.org/our-alliance/market-shaping/product-information-vaccines-cold-chain-equipment" TargetMode="External"/><Relationship Id="rId5" Type="http://schemas.openxmlformats.org/officeDocument/2006/relationships/hyperlink" Target="https://www.dropbox.com/scl/fo/1wv8574can3mdhehk0w6z/h?rlkey=dhqueeq5163dm4ebpliqr9th4&amp;e=1&amp;dl=0" TargetMode="External"/><Relationship Id="rId10" Type="http://schemas.openxmlformats.org/officeDocument/2006/relationships/hyperlink" Target="https://extranet.who.int/prequal/vaccines/list-prequalified-vaccines" TargetMode="External"/><Relationship Id="rId4" Type="http://schemas.openxmlformats.org/officeDocument/2006/relationships/hyperlink" Target="https://immunizationeconomics.org/unicef-nis" TargetMode="External"/><Relationship Id="rId9" Type="http://schemas.openxmlformats.org/officeDocument/2006/relationships/hyperlink" Target="https://www.gavi.org/our-alliance/market-shaping/market-shaping-roadmaps" TargetMode="External"/><Relationship Id="rId14" Type="http://schemas.openxmlformats.org/officeDocument/2006/relationships/hyperlink" Target="https://www.who.int/teams/immunization-vaccines-and-biologicals/policies/who-recommendations-for-routine-immunization---summary-tabl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8" name="Google Shape;48;p1"/>
          <p:cNvSpPr/>
          <p:nvPr/>
        </p:nvSpPr>
        <p:spPr>
          <a:xfrm>
            <a:off x="2099363" y="1516400"/>
            <a:ext cx="373500" cy="1867200"/>
          </a:xfrm>
          <a:prstGeom prst="rect">
            <a:avLst/>
          </a:prstGeom>
          <a:solidFill>
            <a:srgbClr val="0F5D61"/>
          </a:solidFill>
          <a:ln>
            <a:noFill/>
          </a:ln>
        </p:spPr>
        <p:txBody>
          <a:bodyPr spcFirstLastPara="1" wrap="square" lIns="91425" tIns="91425" rIns="91425" bIns="91425" anchor="ctr" anchorCtr="0">
            <a:noAutofit/>
          </a:bodyPr>
          <a:lstStyle/>
          <a:p>
            <a:pPr>
              <a:buClr>
                <a:srgbClr val="000000"/>
              </a:buClr>
              <a:buSzPts val="1400"/>
            </a:pPr>
            <a:endParaRPr lang="fr-FR" sz="1400" noProof="0" dirty="0">
              <a:solidFill>
                <a:srgbClr val="000000"/>
              </a:solidFill>
              <a:latin typeface="Times New Roman"/>
              <a:ea typeface="Times New Roman"/>
              <a:cs typeface="Times New Roman"/>
              <a:sym typeface="Times New Roman"/>
            </a:endParaRPr>
          </a:p>
        </p:txBody>
      </p:sp>
      <p:sp>
        <p:nvSpPr>
          <p:cNvPr id="5" name="Google Shape;47;p1">
            <a:extLst>
              <a:ext uri="{FF2B5EF4-FFF2-40B4-BE49-F238E27FC236}">
                <a16:creationId xmlns:a16="http://schemas.microsoft.com/office/drawing/2014/main" id="{EB2B3FD3-5DE2-0F68-F062-F699B5C84D63}"/>
              </a:ext>
            </a:extLst>
          </p:cNvPr>
          <p:cNvSpPr txBox="1"/>
          <p:nvPr/>
        </p:nvSpPr>
        <p:spPr>
          <a:xfrm>
            <a:off x="2752725" y="1538000"/>
            <a:ext cx="9180963" cy="2091600"/>
          </a:xfrm>
          <a:prstGeom prst="rect">
            <a:avLst/>
          </a:prstGeom>
          <a:noFill/>
          <a:ln>
            <a:noFill/>
          </a:ln>
        </p:spPr>
        <p:txBody>
          <a:bodyPr spcFirstLastPara="1" wrap="square" lIns="0" tIns="0" rIns="0" bIns="0" anchor="t" anchorCtr="0">
            <a:noAutofit/>
          </a:bodyPr>
          <a:lstStyle/>
          <a:p>
            <a:pPr>
              <a:buClr>
                <a:srgbClr val="000000"/>
              </a:buClr>
              <a:buSzPts val="3200"/>
            </a:pPr>
            <a:r>
              <a:rPr lang="fr-FR" sz="3200" b="1" noProof="0" dirty="0">
                <a:solidFill>
                  <a:srgbClr val="0F5D61"/>
                </a:solidFill>
                <a:latin typeface="Lato" panose="020F0502020204030203" pitchFamily="34" charset="0"/>
                <a:ea typeface="Times New Roman"/>
                <a:cs typeface="Times New Roman"/>
                <a:sym typeface="Times New Roman"/>
              </a:rPr>
              <a:t>Outil d’aide à la Priorisation et au Séquencement des Introductions de Nouveaux Vaccins (OPS-INV)</a:t>
            </a:r>
          </a:p>
          <a:p>
            <a:pPr>
              <a:buClr>
                <a:srgbClr val="000000"/>
              </a:buClr>
              <a:buSzPts val="3200"/>
            </a:pPr>
            <a:endParaRPr lang="fr-FR" sz="3200" noProof="0" dirty="0">
              <a:solidFill>
                <a:srgbClr val="0F5D61"/>
              </a:solidFill>
              <a:latin typeface="Lato" panose="020F0502020204030203" pitchFamily="34" charset="0"/>
              <a:ea typeface="Times New Roman"/>
              <a:cs typeface="Times New Roman"/>
              <a:sym typeface="Times New Roman"/>
            </a:endParaRPr>
          </a:p>
          <a:p>
            <a:pPr>
              <a:buClr>
                <a:srgbClr val="000000"/>
              </a:buClr>
              <a:buSzPts val="2000"/>
            </a:pPr>
            <a:r>
              <a:rPr lang="fr-FR" sz="2000" i="1" noProof="0" dirty="0">
                <a:solidFill>
                  <a:srgbClr val="0F5D61"/>
                </a:solidFill>
                <a:latin typeface="Lato" panose="020F0502020204030203" pitchFamily="34" charset="0"/>
                <a:ea typeface="Arial"/>
                <a:cs typeface="Arial"/>
                <a:sym typeface="Arial"/>
              </a:rPr>
              <a:t>Guide pour la collecte et synthèse des évidences pour la préparation de l’atelier #2</a:t>
            </a:r>
          </a:p>
          <a:p>
            <a:pPr>
              <a:buClr>
                <a:srgbClr val="000000"/>
              </a:buClr>
              <a:buSzPts val="2000"/>
            </a:pPr>
            <a:endParaRPr lang="fr-FR" sz="2000" i="1" noProof="0" dirty="0">
              <a:solidFill>
                <a:srgbClr val="0F5D61"/>
              </a:solidFill>
              <a:latin typeface="Lato" panose="020F0502020204030203" pitchFamily="34" charset="0"/>
              <a:ea typeface="Arial"/>
              <a:cs typeface="Arial"/>
              <a:sym typeface="Arial"/>
            </a:endParaRPr>
          </a:p>
        </p:txBody>
      </p:sp>
      <p:pic>
        <p:nvPicPr>
          <p:cNvPr id="4" name="Picture 3" descr="A zebra with text on it&#10;&#10;Description automatically generated">
            <a:extLst>
              <a:ext uri="{FF2B5EF4-FFF2-40B4-BE49-F238E27FC236}">
                <a16:creationId xmlns:a16="http://schemas.microsoft.com/office/drawing/2014/main" id="{4342DEAD-0050-1F12-44C0-E107F158149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112" t="32500" r="24112" b="32500"/>
          <a:stretch/>
        </p:blipFill>
        <p:spPr>
          <a:xfrm>
            <a:off x="8671133" y="4760121"/>
            <a:ext cx="2683865" cy="11197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Enfin, la préparation des données et du contenu est une étape cruciale qui permet une comparaison facile entre les vaccins</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10</a:t>
            </a:fld>
            <a:endParaRPr lang="fr-FR" noProof="0" dirty="0">
              <a:latin typeface="+mj-lt"/>
            </a:endParaRPr>
          </a:p>
        </p:txBody>
      </p:sp>
      <p:sp>
        <p:nvSpPr>
          <p:cNvPr id="2" name="TextBox 1">
            <a:extLst>
              <a:ext uri="{FF2B5EF4-FFF2-40B4-BE49-F238E27FC236}">
                <a16:creationId xmlns:a16="http://schemas.microsoft.com/office/drawing/2014/main" id="{6C06E7FD-A4A3-FAAF-9CB5-D5907FFE1559}"/>
              </a:ext>
            </a:extLst>
          </p:cNvPr>
          <p:cNvSpPr txBox="1"/>
          <p:nvPr/>
        </p:nvSpPr>
        <p:spPr>
          <a:xfrm>
            <a:off x="472962" y="1376363"/>
            <a:ext cx="5216638" cy="584775"/>
          </a:xfrm>
          <a:prstGeom prst="rect">
            <a:avLst/>
          </a:prstGeom>
          <a:noFill/>
        </p:spPr>
        <p:txBody>
          <a:bodyPr wrap="square" rtlCol="0">
            <a:spAutoFit/>
          </a:bodyPr>
          <a:lstStyle/>
          <a:p>
            <a:r>
              <a:rPr lang="fr-FR" sz="1600" b="1" noProof="0" dirty="0">
                <a:solidFill>
                  <a:srgbClr val="0F5D61"/>
                </a:solidFill>
              </a:rPr>
              <a:t>Les données doivent être nettoyées et traitées pour garantir leur robustesse et leur lisibilité…</a:t>
            </a:r>
          </a:p>
        </p:txBody>
      </p:sp>
      <p:sp>
        <p:nvSpPr>
          <p:cNvPr id="3" name="TextBox 2">
            <a:extLst>
              <a:ext uri="{FF2B5EF4-FFF2-40B4-BE49-F238E27FC236}">
                <a16:creationId xmlns:a16="http://schemas.microsoft.com/office/drawing/2014/main" id="{AFA12F90-6750-4837-0DD6-D1257904C828}"/>
              </a:ext>
            </a:extLst>
          </p:cNvPr>
          <p:cNvSpPr txBox="1"/>
          <p:nvPr/>
        </p:nvSpPr>
        <p:spPr>
          <a:xfrm>
            <a:off x="6502402" y="1376363"/>
            <a:ext cx="5216638" cy="584775"/>
          </a:xfrm>
          <a:prstGeom prst="rect">
            <a:avLst/>
          </a:prstGeom>
          <a:noFill/>
        </p:spPr>
        <p:txBody>
          <a:bodyPr wrap="square" rtlCol="0">
            <a:spAutoFit/>
          </a:bodyPr>
          <a:lstStyle/>
          <a:p>
            <a:r>
              <a:rPr lang="fr-FR" sz="1600" b="1" noProof="0" dirty="0">
                <a:solidFill>
                  <a:srgbClr val="0F5D61"/>
                </a:solidFill>
              </a:rPr>
              <a:t>... et traduites en contenu visuel pour faciliter des discussions efficaces lors de l'atelier 2</a:t>
            </a:r>
          </a:p>
        </p:txBody>
      </p:sp>
      <p:pic>
        <p:nvPicPr>
          <p:cNvPr id="5" name="Picture 4">
            <a:extLst>
              <a:ext uri="{FF2B5EF4-FFF2-40B4-BE49-F238E27FC236}">
                <a16:creationId xmlns:a16="http://schemas.microsoft.com/office/drawing/2014/main" id="{83A87037-200D-43B1-953C-CAFC3CD99096}"/>
              </a:ext>
            </a:extLst>
          </p:cNvPr>
          <p:cNvPicPr>
            <a:picLocks noChangeAspect="1"/>
          </p:cNvPicPr>
          <p:nvPr/>
        </p:nvPicPr>
        <p:blipFill>
          <a:blip r:embed="rId2"/>
          <a:stretch>
            <a:fillRect/>
          </a:stretch>
        </p:blipFill>
        <p:spPr>
          <a:xfrm>
            <a:off x="6223015" y="1976963"/>
            <a:ext cx="4322712" cy="2162566"/>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72F9CB1-A43B-ABE8-BD5A-1075FD64E9C2}"/>
              </a:ext>
            </a:extLst>
          </p:cNvPr>
          <p:cNvPicPr>
            <a:picLocks noChangeAspect="1"/>
          </p:cNvPicPr>
          <p:nvPr/>
        </p:nvPicPr>
        <p:blipFill>
          <a:blip r:embed="rId3"/>
          <a:stretch>
            <a:fillRect/>
          </a:stretch>
        </p:blipFill>
        <p:spPr>
          <a:xfrm>
            <a:off x="6901563" y="4329622"/>
            <a:ext cx="4774962" cy="2200368"/>
          </a:xfrm>
          <a:prstGeom prst="rect">
            <a:avLst/>
          </a:prstGeom>
          <a:effectLst>
            <a:outerShdw blurRad="50800" dist="38100" dir="2700000" algn="tl" rotWithShape="0">
              <a:prstClr val="black">
                <a:alpha val="40000"/>
              </a:prstClr>
            </a:outerShdw>
          </a:effectLst>
        </p:spPr>
      </p:pic>
      <p:sp>
        <p:nvSpPr>
          <p:cNvPr id="8" name="Isosceles Triangle 7">
            <a:extLst>
              <a:ext uri="{FF2B5EF4-FFF2-40B4-BE49-F238E27FC236}">
                <a16:creationId xmlns:a16="http://schemas.microsoft.com/office/drawing/2014/main" id="{2BE2F40D-C526-6891-2DF4-772C3418AD36}"/>
              </a:ext>
            </a:extLst>
          </p:cNvPr>
          <p:cNvSpPr/>
          <p:nvPr/>
        </p:nvSpPr>
        <p:spPr>
          <a:xfrm rot="5400000">
            <a:off x="5538946" y="1554445"/>
            <a:ext cx="741680" cy="290166"/>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12" name="Picture 11">
            <a:extLst>
              <a:ext uri="{FF2B5EF4-FFF2-40B4-BE49-F238E27FC236}">
                <a16:creationId xmlns:a16="http://schemas.microsoft.com/office/drawing/2014/main" id="{9BD26493-D4EB-2FE3-5336-0DDB3311D42A}"/>
              </a:ext>
            </a:extLst>
          </p:cNvPr>
          <p:cNvPicPr>
            <a:picLocks noChangeAspect="1"/>
          </p:cNvPicPr>
          <p:nvPr/>
        </p:nvPicPr>
        <p:blipFill>
          <a:blip r:embed="rId4"/>
          <a:stretch>
            <a:fillRect/>
          </a:stretch>
        </p:blipFill>
        <p:spPr>
          <a:xfrm>
            <a:off x="423999" y="2456026"/>
            <a:ext cx="5170598" cy="1587439"/>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4BE89448-D50E-754B-5B03-E25D01F1110E}"/>
              </a:ext>
            </a:extLst>
          </p:cNvPr>
          <p:cNvPicPr>
            <a:picLocks noChangeAspect="1"/>
          </p:cNvPicPr>
          <p:nvPr/>
        </p:nvPicPr>
        <p:blipFill>
          <a:blip r:embed="rId5"/>
          <a:stretch>
            <a:fillRect/>
          </a:stretch>
        </p:blipFill>
        <p:spPr>
          <a:xfrm>
            <a:off x="739161" y="4612640"/>
            <a:ext cx="4960837" cy="188690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F3BE9A1-E8BC-2362-63DE-72EA557C09B1}"/>
              </a:ext>
            </a:extLst>
          </p:cNvPr>
          <p:cNvSpPr txBox="1"/>
          <p:nvPr/>
        </p:nvSpPr>
        <p:spPr>
          <a:xfrm>
            <a:off x="659026" y="2180508"/>
            <a:ext cx="4106014" cy="261610"/>
          </a:xfrm>
          <a:prstGeom prst="rect">
            <a:avLst/>
          </a:prstGeom>
          <a:noFill/>
        </p:spPr>
        <p:txBody>
          <a:bodyPr wrap="square" rtlCol="0">
            <a:spAutoFit/>
          </a:bodyPr>
          <a:lstStyle/>
          <a:p>
            <a:r>
              <a:rPr lang="fr-FR" sz="1100" b="1" i="1" noProof="0" dirty="0">
                <a:solidFill>
                  <a:schemeClr val="bg1">
                    <a:lumMod val="50000"/>
                  </a:schemeClr>
                </a:solidFill>
              </a:rPr>
              <a:t>Ex: calcul de volume de chaîne du froid</a:t>
            </a:r>
          </a:p>
        </p:txBody>
      </p:sp>
      <p:sp>
        <p:nvSpPr>
          <p:cNvPr id="16" name="TextBox 15">
            <a:extLst>
              <a:ext uri="{FF2B5EF4-FFF2-40B4-BE49-F238E27FC236}">
                <a16:creationId xmlns:a16="http://schemas.microsoft.com/office/drawing/2014/main" id="{FE0047B4-6278-483B-8609-624E1125B2AC}"/>
              </a:ext>
            </a:extLst>
          </p:cNvPr>
          <p:cNvSpPr txBox="1"/>
          <p:nvPr/>
        </p:nvSpPr>
        <p:spPr>
          <a:xfrm>
            <a:off x="882913" y="4328288"/>
            <a:ext cx="4106014" cy="261610"/>
          </a:xfrm>
          <a:prstGeom prst="rect">
            <a:avLst/>
          </a:prstGeom>
          <a:noFill/>
        </p:spPr>
        <p:txBody>
          <a:bodyPr wrap="square" rtlCol="0">
            <a:spAutoFit/>
          </a:bodyPr>
          <a:lstStyle/>
          <a:p>
            <a:r>
              <a:rPr lang="fr-FR" sz="1100" b="1" i="1" noProof="0" dirty="0">
                <a:solidFill>
                  <a:schemeClr val="bg1">
                    <a:lumMod val="50000"/>
                  </a:schemeClr>
                </a:solidFill>
              </a:rPr>
              <a:t>Ex: calculs des poids de la demande dans le marché</a:t>
            </a:r>
          </a:p>
        </p:txBody>
      </p:sp>
      <p:sp>
        <p:nvSpPr>
          <p:cNvPr id="17" name="TextBox 16">
            <a:extLst>
              <a:ext uri="{FF2B5EF4-FFF2-40B4-BE49-F238E27FC236}">
                <a16:creationId xmlns:a16="http://schemas.microsoft.com/office/drawing/2014/main" id="{81AFFA7C-B173-7493-95AF-233AECACEC32}"/>
              </a:ext>
            </a:extLst>
          </p:cNvPr>
          <p:cNvSpPr txBox="1"/>
          <p:nvPr/>
        </p:nvSpPr>
        <p:spPr>
          <a:xfrm>
            <a:off x="10662729" y="2037790"/>
            <a:ext cx="1000395" cy="600164"/>
          </a:xfrm>
          <a:prstGeom prst="rect">
            <a:avLst/>
          </a:prstGeom>
          <a:noFill/>
        </p:spPr>
        <p:txBody>
          <a:bodyPr wrap="square" rtlCol="0">
            <a:spAutoFit/>
          </a:bodyPr>
          <a:lstStyle/>
          <a:p>
            <a:r>
              <a:rPr lang="fr-FR" sz="1100" b="1" i="1" noProof="0" dirty="0">
                <a:solidFill>
                  <a:schemeClr val="bg1">
                    <a:lumMod val="50000"/>
                  </a:schemeClr>
                </a:solidFill>
              </a:rPr>
              <a:t>Ex: efficacité réelle du vaccin</a:t>
            </a:r>
          </a:p>
        </p:txBody>
      </p:sp>
      <p:sp>
        <p:nvSpPr>
          <p:cNvPr id="18" name="TextBox 17">
            <a:extLst>
              <a:ext uri="{FF2B5EF4-FFF2-40B4-BE49-F238E27FC236}">
                <a16:creationId xmlns:a16="http://schemas.microsoft.com/office/drawing/2014/main" id="{997E8406-7F53-FAB4-FE96-236B2A34AF50}"/>
              </a:ext>
            </a:extLst>
          </p:cNvPr>
          <p:cNvSpPr txBox="1"/>
          <p:nvPr/>
        </p:nvSpPr>
        <p:spPr>
          <a:xfrm>
            <a:off x="6096000" y="4413028"/>
            <a:ext cx="843505" cy="600164"/>
          </a:xfrm>
          <a:prstGeom prst="rect">
            <a:avLst/>
          </a:prstGeom>
          <a:noFill/>
        </p:spPr>
        <p:txBody>
          <a:bodyPr wrap="square" rtlCol="0">
            <a:spAutoFit/>
          </a:bodyPr>
          <a:lstStyle/>
          <a:p>
            <a:pPr algn="r"/>
            <a:r>
              <a:rPr lang="fr-FR" sz="1100" b="1" i="1" noProof="0" dirty="0">
                <a:solidFill>
                  <a:schemeClr val="bg1">
                    <a:lumMod val="50000"/>
                  </a:schemeClr>
                </a:solidFill>
              </a:rPr>
              <a:t>Ex: inégalité du fardeau</a:t>
            </a:r>
          </a:p>
        </p:txBody>
      </p:sp>
    </p:spTree>
    <p:extLst>
      <p:ext uri="{BB962C8B-B14F-4D97-AF65-F5344CB8AC3E}">
        <p14:creationId xmlns:p14="http://schemas.microsoft.com/office/powerpoint/2010/main" val="3165516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4" name="Rounded Rectangle 38">
            <a:extLst>
              <a:ext uri="{FF2B5EF4-FFF2-40B4-BE49-F238E27FC236}">
                <a16:creationId xmlns:a16="http://schemas.microsoft.com/office/drawing/2014/main" id="{9A53BEB2-314C-8A5D-4B79-BF0687D44842}"/>
              </a:ext>
            </a:extLst>
          </p:cNvPr>
          <p:cNvSpPr/>
          <p:nvPr/>
        </p:nvSpPr>
        <p:spPr>
          <a:xfrm>
            <a:off x="2178943" y="3506863"/>
            <a:ext cx="7411451" cy="87593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6AA0607B-6A86-4E9E-3B98-E20CA4B7EB21}"/>
              </a:ext>
            </a:extLst>
          </p:cNvPr>
          <p:cNvSpPr/>
          <p:nvPr/>
        </p:nvSpPr>
        <p:spPr>
          <a:xfrm>
            <a:off x="2410569" y="3798583"/>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400" kern="0" noProof="0" dirty="0">
                <a:solidFill>
                  <a:srgbClr val="FFFFFF"/>
                </a:solidFill>
                <a:latin typeface="Lato" panose="020F0502020204030203" pitchFamily="34" charset="0"/>
                <a:cs typeface="Times New Roman" panose="02020603050405020304" pitchFamily="18" charset="0"/>
                <a:sym typeface="Arial"/>
              </a:rPr>
              <a:t>2</a:t>
            </a:r>
            <a:endParaRPr kumimoji="0" lang="fr-FR"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8" name="TextBox 7">
            <a:extLst>
              <a:ext uri="{FF2B5EF4-FFF2-40B4-BE49-F238E27FC236}">
                <a16:creationId xmlns:a16="http://schemas.microsoft.com/office/drawing/2014/main" id="{449423D2-C1BC-334B-6848-839FDE53728D}"/>
              </a:ext>
            </a:extLst>
          </p:cNvPr>
          <p:cNvSpPr txBox="1"/>
          <p:nvPr/>
        </p:nvSpPr>
        <p:spPr>
          <a:xfrm>
            <a:off x="2837445" y="3762206"/>
            <a:ext cx="4856287" cy="369332"/>
          </a:xfrm>
          <a:prstGeom prst="rect">
            <a:avLst/>
          </a:prstGeom>
          <a:noFill/>
        </p:spPr>
        <p:txBody>
          <a:bodyPr wrap="square" rtlCol="0">
            <a:spAutoFit/>
          </a:bodyPr>
          <a:lstStyle>
            <a:defPPr>
              <a:defRPr lang="en-US"/>
            </a:defPPr>
            <a:lvl1pPr>
              <a:defRPr>
                <a:latin typeface="Lato" panose="020F0502020204030203" pitchFamily="34" charset="0"/>
                <a:cs typeface="Times New Roman" panose="02020603050405020304" pitchFamily="18" charset="0"/>
              </a:defRPr>
            </a:lvl1pPr>
          </a:lstStyle>
          <a:p>
            <a:r>
              <a:rPr lang="fr-FR" noProof="0" dirty="0">
                <a:solidFill>
                  <a:srgbClr val="FFFFFF"/>
                </a:solidFill>
              </a:rPr>
              <a:t>Exemples de diapositives synthétiques</a:t>
            </a:r>
          </a:p>
        </p:txBody>
      </p:sp>
      <p:sp>
        <p:nvSpPr>
          <p:cNvPr id="5" name="Rounded Rectangle 38">
            <a:extLst>
              <a:ext uri="{FF2B5EF4-FFF2-40B4-BE49-F238E27FC236}">
                <a16:creationId xmlns:a16="http://schemas.microsoft.com/office/drawing/2014/main" id="{3C0D90CC-9911-F390-F306-9B49500BCF41}"/>
              </a:ext>
            </a:extLst>
          </p:cNvPr>
          <p:cNvSpPr/>
          <p:nvPr/>
        </p:nvSpPr>
        <p:spPr>
          <a:xfrm>
            <a:off x="2178943" y="2458744"/>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23D112C9-830F-20A7-DD0F-D917BEF94A77}"/>
              </a:ext>
            </a:extLst>
          </p:cNvPr>
          <p:cNvSpPr/>
          <p:nvPr/>
        </p:nvSpPr>
        <p:spPr>
          <a:xfrm>
            <a:off x="2410569" y="2750464"/>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1</a:t>
            </a:r>
          </a:p>
        </p:txBody>
      </p:sp>
      <p:sp>
        <p:nvSpPr>
          <p:cNvPr id="9" name="TextBox 8">
            <a:extLst>
              <a:ext uri="{FF2B5EF4-FFF2-40B4-BE49-F238E27FC236}">
                <a16:creationId xmlns:a16="http://schemas.microsoft.com/office/drawing/2014/main" id="{C7BD9D40-8A0F-23DD-FD9C-2825E6A884EF}"/>
              </a:ext>
            </a:extLst>
          </p:cNvPr>
          <p:cNvSpPr txBox="1"/>
          <p:nvPr/>
        </p:nvSpPr>
        <p:spPr>
          <a:xfrm>
            <a:off x="2837445" y="2714087"/>
            <a:ext cx="6752949" cy="369332"/>
          </a:xfrm>
          <a:prstGeom prst="rect">
            <a:avLst/>
          </a:prstGeom>
          <a:noFill/>
        </p:spPr>
        <p:txBody>
          <a:bodyPr wrap="square" rtlCol="0">
            <a:spAutoFit/>
          </a:bodyPr>
          <a:lstStyle>
            <a:defPPr>
              <a:defRPr lang="en-US"/>
            </a:defPPr>
            <a:lvl1pPr>
              <a:defRPr>
                <a:solidFill>
                  <a:schemeClr val="bg1"/>
                </a:solidFill>
                <a:latin typeface="Lato" panose="020F0502020204030203" pitchFamily="34" charset="0"/>
                <a:cs typeface="Times New Roman" panose="02020603050405020304" pitchFamily="18" charset="0"/>
              </a:defRPr>
            </a:lvl1pPr>
          </a:lstStyle>
          <a:p>
            <a:r>
              <a:rPr lang="fr-FR" noProof="0" dirty="0">
                <a:solidFill>
                  <a:schemeClr val="tx1">
                    <a:lumMod val="50000"/>
                  </a:schemeClr>
                </a:solidFill>
              </a:rPr>
              <a:t>Introduction à la collecte et synthèse des évidences </a:t>
            </a:r>
          </a:p>
        </p:txBody>
      </p:sp>
      <p:sp>
        <p:nvSpPr>
          <p:cNvPr id="2" name="TextBox 1">
            <a:extLst>
              <a:ext uri="{FF2B5EF4-FFF2-40B4-BE49-F238E27FC236}">
                <a16:creationId xmlns:a16="http://schemas.microsoft.com/office/drawing/2014/main" id="{25F950EB-A50C-EB10-436A-BB0A766AE0AC}"/>
              </a:ext>
            </a:extLst>
          </p:cNvPr>
          <p:cNvSpPr txBox="1"/>
          <p:nvPr/>
        </p:nvSpPr>
        <p:spPr>
          <a:xfrm>
            <a:off x="2410569" y="4554674"/>
            <a:ext cx="7411451" cy="1754326"/>
          </a:xfrm>
          <a:prstGeom prst="rect">
            <a:avLst/>
          </a:prstGeom>
          <a:noFill/>
        </p:spPr>
        <p:txBody>
          <a:bodyPr wrap="square" rtlCol="0">
            <a:spAutoFit/>
          </a:bodyPr>
          <a:lstStyle/>
          <a:p>
            <a:r>
              <a:rPr lang="fr-FR" b="1" u="sng" dirty="0">
                <a:solidFill>
                  <a:srgbClr val="C00000"/>
                </a:solidFill>
              </a:rPr>
              <a:t>Note : </a:t>
            </a:r>
            <a:r>
              <a:rPr lang="fr-FR" dirty="0">
                <a:solidFill>
                  <a:srgbClr val="C00000"/>
                </a:solidFill>
              </a:rPr>
              <a:t>les diapositives suivantes fournissent des exemples de format pour résumer le contenu d'un critère à travers plusieurs vaccins. Les données ont été anonymisées. </a:t>
            </a:r>
            <a:r>
              <a:rPr lang="fr-FR" b="1" dirty="0">
                <a:solidFill>
                  <a:srgbClr val="C00000"/>
                </a:solidFill>
              </a:rPr>
              <a:t>Ne réutilisez pas les données contenues dans ces diapositives,</a:t>
            </a:r>
            <a:r>
              <a:rPr lang="fr-FR" dirty="0">
                <a:solidFill>
                  <a:srgbClr val="C00000"/>
                </a:solidFill>
              </a:rPr>
              <a:t> car elles peuvent ne pas être pertinentes pour votre contexte et/ou ne pas être à jour. Le contenu peut être dans différentes langues en raison de la langue originale de l'exemple.</a:t>
            </a:r>
            <a:endParaRPr lang="fr-FR" noProof="0" dirty="0">
              <a:solidFill>
                <a:srgbClr val="C00000"/>
              </a:solidFill>
            </a:endParaRPr>
          </a:p>
        </p:txBody>
      </p:sp>
    </p:spTree>
    <p:extLst>
      <p:ext uri="{BB962C8B-B14F-4D97-AF65-F5344CB8AC3E}">
        <p14:creationId xmlns:p14="http://schemas.microsoft.com/office/powerpoint/2010/main" val="3415999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46EF68-37AD-D8BE-8CA3-22BDE61301EF}"/>
              </a:ext>
            </a:extLst>
          </p:cNvPr>
          <p:cNvSpPr/>
          <p:nvPr/>
        </p:nvSpPr>
        <p:spPr>
          <a:xfrm>
            <a:off x="2188256" y="2552701"/>
            <a:ext cx="879183" cy="26384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tx1">
                    <a:lumMod val="50000"/>
                  </a:schemeClr>
                </a:solidFill>
              </a:rPr>
              <a:t>Données pour la [Maladie 2]</a:t>
            </a:r>
            <a:endParaRPr lang="en-US" sz="1100" i="1" dirty="0">
              <a:solidFill>
                <a:schemeClr val="tx1">
                  <a:lumMod val="50000"/>
                </a:schemeClr>
              </a:solidFill>
            </a:endParaRPr>
          </a:p>
        </p:txBody>
      </p:sp>
      <p:sp>
        <p:nvSpPr>
          <p:cNvPr id="2" name="Rectangle 1">
            <a:extLst>
              <a:ext uri="{FF2B5EF4-FFF2-40B4-BE49-F238E27FC236}">
                <a16:creationId xmlns:a16="http://schemas.microsoft.com/office/drawing/2014/main" id="{18E4220E-C36B-6893-816F-569124A62E67}"/>
              </a:ext>
            </a:extLst>
          </p:cNvPr>
          <p:cNvSpPr/>
          <p:nvPr/>
        </p:nvSpPr>
        <p:spPr>
          <a:xfrm>
            <a:off x="4547669" y="2552700"/>
            <a:ext cx="879183" cy="26384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tx1">
                    <a:lumMod val="50000"/>
                  </a:schemeClr>
                </a:solidFill>
              </a:rPr>
              <a:t>Pas de données</a:t>
            </a:r>
            <a:endParaRPr lang="en-US" sz="1100" i="1" dirty="0">
              <a:solidFill>
                <a:schemeClr val="tx1">
                  <a:lumMod val="50000"/>
                </a:schemeClr>
              </a:solidFill>
            </a:endParaRPr>
          </a:p>
        </p:txBody>
      </p:sp>
      <p:graphicFrame>
        <p:nvGraphicFramePr>
          <p:cNvPr id="4" name="Chart 3">
            <a:extLst>
              <a:ext uri="{FF2B5EF4-FFF2-40B4-BE49-F238E27FC236}">
                <a16:creationId xmlns:a16="http://schemas.microsoft.com/office/drawing/2014/main" id="{A7CF4509-1C7F-B1CE-5DA5-4D912F8EA67B}"/>
              </a:ext>
            </a:extLst>
          </p:cNvPr>
          <p:cNvGraphicFramePr/>
          <p:nvPr>
            <p:extLst>
              <p:ext uri="{D42A27DB-BD31-4B8C-83A1-F6EECF244321}">
                <p14:modId xmlns:p14="http://schemas.microsoft.com/office/powerpoint/2010/main" val="1002819723"/>
              </p:ext>
            </p:extLst>
          </p:nvPr>
        </p:nvGraphicFramePr>
        <p:xfrm>
          <a:off x="708025" y="1928080"/>
          <a:ext cx="8569325" cy="3967895"/>
        </p:xfrm>
        <a:graphic>
          <a:graphicData uri="http://schemas.openxmlformats.org/drawingml/2006/chart">
            <c:chart xmlns:c="http://schemas.openxmlformats.org/drawingml/2006/chart" xmlns:r="http://schemas.openxmlformats.org/officeDocument/2006/relationships" r:id="rId2"/>
          </a:graphicData>
        </a:graphic>
      </p:graphicFrame>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a:spcBef>
                <a:spcPct val="0"/>
              </a:spcBef>
              <a:spcAft>
                <a:spcPct val="0"/>
              </a:spcAft>
            </a:pPr>
            <a:endParaRPr lang="en-US"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fr-FR"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rPr>
              <a:t>	Incidence: présentation des évidences</a:t>
            </a:r>
            <a:endParaRPr kumimoji="0" lang="en-US"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12</a:t>
            </a:fld>
            <a:endParaRPr lang="en-US"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4693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Nombre de nouveaux cas pour chaque maladie couverte par les vaccins candidats</a:t>
            </a:r>
          </a:p>
          <a:p>
            <a:r>
              <a:rPr lang="fr-FR" sz="1050" dirty="0"/>
              <a:t>Nbr de cas, tous âge, 2021-2022</a:t>
            </a: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50" dirty="0">
                <a:solidFill>
                  <a:schemeClr val="tx1">
                    <a:lumMod val="50000"/>
                  </a:schemeClr>
                </a:solidFill>
              </a:rPr>
              <a:t>Sources: Rapports annuels DSE 2021 &amp; 2022, </a:t>
            </a:r>
            <a:r>
              <a:rPr lang="fr-FR" sz="1050" dirty="0" err="1">
                <a:solidFill>
                  <a:schemeClr val="tx1">
                    <a:lumMod val="50000"/>
                  </a:schemeClr>
                </a:solidFill>
              </a:rPr>
              <a:t>TyVac</a:t>
            </a:r>
            <a:r>
              <a:rPr lang="fr-FR" sz="1050" dirty="0">
                <a:solidFill>
                  <a:schemeClr val="tx1">
                    <a:lumMod val="50000"/>
                  </a:schemeClr>
                </a:solidFill>
              </a:rPr>
              <a:t>, [Vaccin 2] Center </a:t>
            </a:r>
            <a:r>
              <a:rPr lang="fr-FR" sz="1050" dirty="0" err="1">
                <a:solidFill>
                  <a:schemeClr val="tx1">
                    <a:lumMod val="50000"/>
                  </a:schemeClr>
                </a:solidFill>
              </a:rPr>
              <a:t>fact</a:t>
            </a:r>
            <a:r>
              <a:rPr lang="fr-FR" sz="1050" dirty="0">
                <a:solidFill>
                  <a:schemeClr val="tx1">
                    <a:lumMod val="50000"/>
                  </a:schemeClr>
                </a:solidFill>
              </a:rPr>
              <a:t> </a:t>
            </a:r>
            <a:r>
              <a:rPr lang="fr-FR" sz="1050" dirty="0" err="1">
                <a:solidFill>
                  <a:schemeClr val="tx1">
                    <a:lumMod val="50000"/>
                  </a:schemeClr>
                </a:solidFill>
              </a:rPr>
              <a:t>sheet</a:t>
            </a:r>
            <a:r>
              <a:rPr lang="fr-FR" sz="1050" dirty="0">
                <a:solidFill>
                  <a:schemeClr val="tx1">
                    <a:lumMod val="50000"/>
                  </a:schemeClr>
                </a:solidFill>
              </a:rPr>
              <a:t> for [Pays]</a:t>
            </a:r>
            <a:endParaRPr lang="en-US" sz="1050" dirty="0">
              <a:solidFill>
                <a:schemeClr val="tx1">
                  <a:lumMod val="50000"/>
                </a:schemeClr>
              </a:solidFill>
            </a:endParaRPr>
          </a:p>
        </p:txBody>
      </p:sp>
      <p:sp>
        <p:nvSpPr>
          <p:cNvPr id="9" name="Rectangle 8">
            <a:extLst>
              <a:ext uri="{FF2B5EF4-FFF2-40B4-BE49-F238E27FC236}">
                <a16:creationId xmlns:a16="http://schemas.microsoft.com/office/drawing/2014/main" id="{58ACA32C-8484-96F4-F8BD-98737A8DD01A}"/>
              </a:ext>
            </a:extLst>
          </p:cNvPr>
          <p:cNvSpPr/>
          <p:nvPr/>
        </p:nvSpPr>
        <p:spPr>
          <a:xfrm>
            <a:off x="3157555" y="3016282"/>
            <a:ext cx="842991" cy="275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tx1">
                    <a:lumMod val="50000"/>
                  </a:schemeClr>
                </a:solidFill>
              </a:rPr>
              <a:t>1 380 955</a:t>
            </a:r>
          </a:p>
        </p:txBody>
      </p:sp>
      <p:sp>
        <p:nvSpPr>
          <p:cNvPr id="10" name="Rectangle 9">
            <a:extLst>
              <a:ext uri="{FF2B5EF4-FFF2-40B4-BE49-F238E27FC236}">
                <a16:creationId xmlns:a16="http://schemas.microsoft.com/office/drawing/2014/main" id="{FF15CD46-36EC-22F7-2DFB-98D615C076DC}"/>
              </a:ext>
            </a:extLst>
          </p:cNvPr>
          <p:cNvSpPr/>
          <p:nvPr/>
        </p:nvSpPr>
        <p:spPr>
          <a:xfrm>
            <a:off x="3579052" y="2226991"/>
            <a:ext cx="842991" cy="275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tx1">
                    <a:lumMod val="50000"/>
                  </a:schemeClr>
                </a:solidFill>
              </a:rPr>
              <a:t>1 944 140</a:t>
            </a:r>
          </a:p>
        </p:txBody>
      </p:sp>
      <p:grpSp>
        <p:nvGrpSpPr>
          <p:cNvPr id="14" name="Group 13">
            <a:extLst>
              <a:ext uri="{FF2B5EF4-FFF2-40B4-BE49-F238E27FC236}">
                <a16:creationId xmlns:a16="http://schemas.microsoft.com/office/drawing/2014/main" id="{F5D0FA71-08B3-32D5-91A5-6FEEA6A2E0FD}"/>
              </a:ext>
            </a:extLst>
          </p:cNvPr>
          <p:cNvGrpSpPr/>
          <p:nvPr/>
        </p:nvGrpSpPr>
        <p:grpSpPr>
          <a:xfrm>
            <a:off x="3456830" y="3473278"/>
            <a:ext cx="350045" cy="175591"/>
            <a:chOff x="3924300" y="3473278"/>
            <a:chExt cx="409575" cy="175591"/>
          </a:xfrm>
        </p:grpSpPr>
        <p:cxnSp>
          <p:nvCxnSpPr>
            <p:cNvPr id="12" name="Straight Connector 11">
              <a:extLst>
                <a:ext uri="{FF2B5EF4-FFF2-40B4-BE49-F238E27FC236}">
                  <a16:creationId xmlns:a16="http://schemas.microsoft.com/office/drawing/2014/main" id="{49D2DE4F-7FA1-A8D4-9D4D-A66145D06618}"/>
                </a:ext>
              </a:extLst>
            </p:cNvPr>
            <p:cNvCxnSpPr/>
            <p:nvPr/>
          </p:nvCxnSpPr>
          <p:spPr>
            <a:xfrm flipV="1">
              <a:off x="3924300" y="3473278"/>
              <a:ext cx="409575" cy="1170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0F6029-8887-9DB0-913B-22F937C57054}"/>
                </a:ext>
              </a:extLst>
            </p:cNvPr>
            <p:cNvCxnSpPr/>
            <p:nvPr/>
          </p:nvCxnSpPr>
          <p:spPr>
            <a:xfrm flipV="1">
              <a:off x="3924300" y="3531808"/>
              <a:ext cx="409575" cy="1170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3090AF82-78B1-1A3D-3FC2-71738A6F31CC}"/>
              </a:ext>
            </a:extLst>
          </p:cNvPr>
          <p:cNvGrpSpPr/>
          <p:nvPr/>
        </p:nvGrpSpPr>
        <p:grpSpPr>
          <a:xfrm>
            <a:off x="3825524" y="3441328"/>
            <a:ext cx="350045" cy="175591"/>
            <a:chOff x="3924300" y="3473278"/>
            <a:chExt cx="409575" cy="175591"/>
          </a:xfrm>
        </p:grpSpPr>
        <p:cxnSp>
          <p:nvCxnSpPr>
            <p:cNvPr id="16" name="Straight Connector 15">
              <a:extLst>
                <a:ext uri="{FF2B5EF4-FFF2-40B4-BE49-F238E27FC236}">
                  <a16:creationId xmlns:a16="http://schemas.microsoft.com/office/drawing/2014/main" id="{9E0A1DEE-C09D-4DA5-94E2-40F3583E0100}"/>
                </a:ext>
              </a:extLst>
            </p:cNvPr>
            <p:cNvCxnSpPr/>
            <p:nvPr/>
          </p:nvCxnSpPr>
          <p:spPr>
            <a:xfrm flipV="1">
              <a:off x="3924300" y="3473278"/>
              <a:ext cx="409575" cy="1170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CD92EF-68F2-C2A5-15DC-B4ED0BBBF8E2}"/>
                </a:ext>
              </a:extLst>
            </p:cNvPr>
            <p:cNvCxnSpPr/>
            <p:nvPr/>
          </p:nvCxnSpPr>
          <p:spPr>
            <a:xfrm flipV="1">
              <a:off x="3924300" y="3531808"/>
              <a:ext cx="409575" cy="1170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Speech Bubble: Rectangle 17">
            <a:extLst>
              <a:ext uri="{FF2B5EF4-FFF2-40B4-BE49-F238E27FC236}">
                <a16:creationId xmlns:a16="http://schemas.microsoft.com/office/drawing/2014/main" id="{1469DEE4-B830-8260-3449-1A9F579B7959}"/>
              </a:ext>
            </a:extLst>
          </p:cNvPr>
          <p:cNvSpPr/>
          <p:nvPr/>
        </p:nvSpPr>
        <p:spPr>
          <a:xfrm>
            <a:off x="6937826" y="4178606"/>
            <a:ext cx="1004467" cy="558189"/>
          </a:xfrm>
          <a:prstGeom prst="wedgeRectCallout">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900" i="1" dirty="0">
                <a:solidFill>
                  <a:schemeClr val="tx1">
                    <a:lumMod val="50000"/>
                  </a:schemeClr>
                </a:solidFill>
              </a:rPr>
              <a:t>Données pour [Maladie 6a} et [Maladie 6b} non disponibles</a:t>
            </a:r>
            <a:endParaRPr lang="en-US" sz="900" i="1" dirty="0">
              <a:solidFill>
                <a:schemeClr val="tx1">
                  <a:lumMod val="50000"/>
                </a:schemeClr>
              </a:solidFill>
            </a:endParaRPr>
          </a:p>
        </p:txBody>
      </p:sp>
      <p:sp>
        <p:nvSpPr>
          <p:cNvPr id="21" name="Rectangle 20">
            <a:extLst>
              <a:ext uri="{FF2B5EF4-FFF2-40B4-BE49-F238E27FC236}">
                <a16:creationId xmlns:a16="http://schemas.microsoft.com/office/drawing/2014/main" id="{62815997-EACE-8F10-74E2-884374C7FBAB}"/>
              </a:ext>
            </a:extLst>
          </p:cNvPr>
          <p:cNvSpPr/>
          <p:nvPr/>
        </p:nvSpPr>
        <p:spPr>
          <a:xfrm>
            <a:off x="9277350" y="1628555"/>
            <a:ext cx="2435225" cy="4267420"/>
          </a:xfrm>
          <a:prstGeom prst="rect">
            <a:avLst/>
          </a:prstGeom>
          <a:solidFill>
            <a:srgbClr val="00968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100" b="1" i="1" dirty="0">
                <a:solidFill>
                  <a:schemeClr val="tx1">
                    <a:lumMod val="50000"/>
                  </a:schemeClr>
                </a:solidFill>
              </a:rPr>
              <a:t>Commentaires</a:t>
            </a:r>
          </a:p>
          <a:p>
            <a:endParaRPr lang="fr-FR" sz="1100" u="sng" dirty="0">
              <a:solidFill>
                <a:schemeClr val="tx1">
                  <a:lumMod val="50000"/>
                </a:schemeClr>
              </a:solidFill>
            </a:endParaRPr>
          </a:p>
          <a:p>
            <a:pPr marL="171450" indent="-171450">
              <a:buFont typeface="Arial" panose="020B0604020202020204" pitchFamily="34" charset="0"/>
              <a:buChar char="•"/>
            </a:pPr>
            <a:r>
              <a:rPr lang="fr-FR" sz="1100" dirty="0">
                <a:solidFill>
                  <a:schemeClr val="tx1">
                    <a:lumMod val="50000"/>
                  </a:schemeClr>
                </a:solidFill>
              </a:rPr>
              <a:t>[Vaccin 1]: </a:t>
            </a:r>
            <a:r>
              <a:rPr lang="fr-FR" sz="1100" i="1" dirty="0">
                <a:solidFill>
                  <a:schemeClr val="tx1">
                    <a:lumMod val="50000"/>
                  </a:schemeClr>
                </a:solidFill>
              </a:rPr>
              <a:t>La [Maladie 1a] représente environ 2-3% des cas cumulés [Maladie 1ab] suspects, 21% des cas confirmés</a:t>
            </a:r>
            <a:endParaRPr lang="fr-FR" sz="1100" dirty="0">
              <a:solidFill>
                <a:schemeClr val="tx1">
                  <a:lumMod val="50000"/>
                </a:schemeClr>
              </a:solidFill>
            </a:endParaRPr>
          </a:p>
          <a:p>
            <a:pPr marL="171450" indent="-171450">
              <a:buFont typeface="Arial" panose="020B0604020202020204" pitchFamily="34" charset="0"/>
              <a:buChar char="•"/>
            </a:pPr>
            <a:endParaRPr lang="fr-FR" sz="1100" dirty="0">
              <a:solidFill>
                <a:schemeClr val="tx1">
                  <a:lumMod val="50000"/>
                </a:schemeClr>
              </a:solidFill>
            </a:endParaRPr>
          </a:p>
          <a:p>
            <a:pPr marL="171450" indent="-171450">
              <a:buFont typeface="Arial" panose="020B0604020202020204" pitchFamily="34" charset="0"/>
              <a:buChar char="•"/>
            </a:pPr>
            <a:r>
              <a:rPr lang="fr-FR" sz="1100" dirty="0">
                <a:solidFill>
                  <a:schemeClr val="tx1">
                    <a:lumMod val="50000"/>
                  </a:schemeClr>
                </a:solidFill>
              </a:rPr>
              <a:t>[Vaccin 2]: données pour les cancers du col utérin, 2020 et 2023</a:t>
            </a:r>
          </a:p>
          <a:p>
            <a:pPr marL="171450" indent="-171450">
              <a:buFont typeface="Arial" panose="020B0604020202020204" pitchFamily="34" charset="0"/>
              <a:buChar char="•"/>
            </a:pPr>
            <a:endParaRPr lang="fr-FR" sz="1100" dirty="0">
              <a:solidFill>
                <a:schemeClr val="tx1">
                  <a:lumMod val="50000"/>
                </a:schemeClr>
              </a:solidFill>
            </a:endParaRPr>
          </a:p>
          <a:p>
            <a:pPr marL="171450" indent="-171450">
              <a:buFont typeface="Arial" panose="020B0604020202020204" pitchFamily="34" charset="0"/>
              <a:buChar char="•"/>
            </a:pPr>
            <a:r>
              <a:rPr lang="fr-FR" sz="1100" dirty="0">
                <a:solidFill>
                  <a:schemeClr val="tx1">
                    <a:lumMod val="50000"/>
                  </a:schemeClr>
                </a:solidFill>
              </a:rPr>
              <a:t>[Vaccin 4]: donnée de prévalence disponible, pas d’incidence</a:t>
            </a:r>
            <a:endParaRPr lang="en-US" sz="1100" dirty="0">
              <a:solidFill>
                <a:schemeClr val="tx1">
                  <a:lumMod val="50000"/>
                </a:schemeClr>
              </a:solidFill>
            </a:endParaRP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1</a:t>
            </a:r>
            <a:endParaRPr lang="en-US" dirty="0"/>
          </a:p>
        </p:txBody>
      </p:sp>
    </p:spTree>
    <p:extLst>
      <p:ext uri="{BB962C8B-B14F-4D97-AF65-F5344CB8AC3E}">
        <p14:creationId xmlns:p14="http://schemas.microsoft.com/office/powerpoint/2010/main" val="426471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7CF4509-1C7F-B1CE-5DA5-4D912F8EA67B}"/>
              </a:ext>
            </a:extLst>
          </p:cNvPr>
          <p:cNvGraphicFramePr/>
          <p:nvPr>
            <p:extLst>
              <p:ext uri="{D42A27DB-BD31-4B8C-83A1-F6EECF244321}">
                <p14:modId xmlns:p14="http://schemas.microsoft.com/office/powerpoint/2010/main" val="3382040735"/>
              </p:ext>
            </p:extLst>
          </p:nvPr>
        </p:nvGraphicFramePr>
        <p:xfrm>
          <a:off x="708025" y="1928080"/>
          <a:ext cx="10026650" cy="3967895"/>
        </p:xfrm>
        <a:graphic>
          <a:graphicData uri="http://schemas.openxmlformats.org/drawingml/2006/chart">
            <c:chart xmlns:c="http://schemas.openxmlformats.org/drawingml/2006/chart" xmlns:r="http://schemas.openxmlformats.org/officeDocument/2006/relationships" r:id="rId2"/>
          </a:graphicData>
        </a:graphic>
      </p:graphicFrame>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lang="fr-FR" sz="2400" kern="0" dirty="0">
                <a:solidFill>
                  <a:srgbClr val="0F5D61"/>
                </a:solidFill>
                <a:latin typeface="Lato" panose="020F0502020204030203" pitchFamily="34" charset="0"/>
                <a:cs typeface="Times New Roman" panose="02020603050405020304" pitchFamily="18" charset="0"/>
                <a:sym typeface="Lato"/>
              </a:rPr>
              <a:t>	Prévalence</a:t>
            </a:r>
            <a:r>
              <a:rPr kumimoji="0" lang="fr-FR"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rPr>
              <a:t>: présentation des évidences</a:t>
            </a:r>
            <a:endParaRPr kumimoji="0" lang="en-US"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13</a:t>
            </a:fld>
            <a:endParaRPr lang="en-US"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4693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Part de la population avec chaque maladie couverte par les vaccins candidats</a:t>
            </a:r>
          </a:p>
          <a:p>
            <a:r>
              <a:rPr lang="fr-FR" sz="1050" dirty="0"/>
              <a:t>%,</a:t>
            </a: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50" dirty="0">
                <a:solidFill>
                  <a:schemeClr val="tx1">
                    <a:lumMod val="50000"/>
                  </a:schemeClr>
                </a:solidFill>
              </a:rPr>
              <a:t>Sources: [Pays] Prevalence of </a:t>
            </a:r>
            <a:r>
              <a:rPr lang="fr-FR" sz="1050" dirty="0" err="1">
                <a:solidFill>
                  <a:schemeClr val="tx1">
                    <a:lumMod val="50000"/>
                  </a:schemeClr>
                </a:solidFill>
              </a:rPr>
              <a:t>Chronic</a:t>
            </a:r>
            <a:r>
              <a:rPr lang="fr-FR" sz="1050" dirty="0">
                <a:solidFill>
                  <a:schemeClr val="tx1">
                    <a:lumMod val="50000"/>
                  </a:schemeClr>
                </a:solidFill>
              </a:rPr>
              <a:t> </a:t>
            </a:r>
            <a:r>
              <a:rPr lang="fr-FR" sz="1050" dirty="0" err="1">
                <a:solidFill>
                  <a:schemeClr val="tx1">
                    <a:lumMod val="50000"/>
                  </a:schemeClr>
                </a:solidFill>
              </a:rPr>
              <a:t>Hepatitis</a:t>
            </a:r>
            <a:r>
              <a:rPr lang="fr-FR" sz="1050" dirty="0">
                <a:solidFill>
                  <a:schemeClr val="tx1">
                    <a:lumMod val="50000"/>
                  </a:schemeClr>
                </a:solidFill>
              </a:rPr>
              <a:t> (Coalition for Global </a:t>
            </a:r>
            <a:r>
              <a:rPr lang="fr-FR" sz="1050" dirty="0" err="1">
                <a:solidFill>
                  <a:schemeClr val="tx1">
                    <a:lumMod val="50000"/>
                  </a:schemeClr>
                </a:solidFill>
              </a:rPr>
              <a:t>Hepatitis</a:t>
            </a:r>
            <a:r>
              <a:rPr lang="fr-FR" sz="1050" dirty="0">
                <a:solidFill>
                  <a:schemeClr val="tx1">
                    <a:lumMod val="50000"/>
                  </a:schemeClr>
                </a:solidFill>
              </a:rPr>
              <a:t> Elimination), </a:t>
            </a:r>
            <a:r>
              <a:rPr lang="en-US" sz="1050" dirty="0">
                <a:solidFill>
                  <a:schemeClr val="tx1">
                    <a:lumMod val="50000"/>
                  </a:schemeClr>
                </a:solidFill>
              </a:rPr>
              <a:t>Mapping of fourteen high-risk human papillomavirus genotypes by molecular detection in sexually active women in the West African sub-region</a:t>
            </a:r>
            <a:r>
              <a:rPr lang="fr-FR" sz="1050" dirty="0">
                <a:solidFill>
                  <a:schemeClr val="tx1">
                    <a:lumMod val="50000"/>
                  </a:schemeClr>
                </a:solidFill>
              </a:rPr>
              <a:t>, 2019, </a:t>
            </a:r>
            <a:r>
              <a:rPr lang="fr-FR" sz="1050" dirty="0" err="1">
                <a:solidFill>
                  <a:schemeClr val="tx1">
                    <a:lumMod val="50000"/>
                  </a:schemeClr>
                </a:solidFill>
              </a:rPr>
              <a:t>Scorecard</a:t>
            </a:r>
            <a:r>
              <a:rPr lang="fr-FR" sz="1050" dirty="0">
                <a:solidFill>
                  <a:schemeClr val="tx1">
                    <a:lumMod val="50000"/>
                  </a:schemeClr>
                </a:solidFill>
              </a:rPr>
              <a:t> OMS </a:t>
            </a:r>
            <a:r>
              <a:rPr lang="fr-FR" sz="1050" dirty="0" err="1">
                <a:solidFill>
                  <a:schemeClr val="tx1">
                    <a:lumMod val="50000"/>
                  </a:schemeClr>
                </a:solidFill>
              </a:rPr>
              <a:t>Hepatite</a:t>
            </a:r>
            <a:r>
              <a:rPr lang="fr-FR" sz="1050" dirty="0">
                <a:solidFill>
                  <a:schemeClr val="tx1">
                    <a:lumMod val="50000"/>
                  </a:schemeClr>
                </a:solidFill>
              </a:rPr>
              <a:t> B</a:t>
            </a:r>
            <a:endParaRPr lang="en-US" sz="1050" dirty="0">
              <a:solidFill>
                <a:schemeClr val="tx1">
                  <a:lumMod val="50000"/>
                </a:schemeClr>
              </a:solidFill>
            </a:endParaRPr>
          </a:p>
        </p:txBody>
      </p:sp>
      <p:sp>
        <p:nvSpPr>
          <p:cNvPr id="2" name="Oval 1">
            <a:extLst>
              <a:ext uri="{FF2B5EF4-FFF2-40B4-BE49-F238E27FC236}">
                <a16:creationId xmlns:a16="http://schemas.microsoft.com/office/drawing/2014/main" id="{A9D1FE31-822D-3CD5-05C6-D3D67DD58BC4}"/>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2</a:t>
            </a:r>
            <a:endParaRPr lang="en-US" dirty="0"/>
          </a:p>
        </p:txBody>
      </p:sp>
      <p:sp>
        <p:nvSpPr>
          <p:cNvPr id="10" name="Speech Bubble: Rectangle 9">
            <a:extLst>
              <a:ext uri="{FF2B5EF4-FFF2-40B4-BE49-F238E27FC236}">
                <a16:creationId xmlns:a16="http://schemas.microsoft.com/office/drawing/2014/main" id="{16DE55B6-2738-5E55-09FD-C32C22AB616B}"/>
              </a:ext>
            </a:extLst>
          </p:cNvPr>
          <p:cNvSpPr/>
          <p:nvPr/>
        </p:nvSpPr>
        <p:spPr>
          <a:xfrm>
            <a:off x="4985375" y="2173743"/>
            <a:ext cx="575581" cy="317085"/>
          </a:xfrm>
          <a:prstGeom prst="wedgeRectCallout">
            <a:avLst>
              <a:gd name="adj1" fmla="val -27049"/>
              <a:gd name="adj2" fmla="val 79395"/>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900" i="1" dirty="0">
                <a:solidFill>
                  <a:schemeClr val="tx1">
                    <a:lumMod val="50000"/>
                  </a:schemeClr>
                </a:solidFill>
              </a:rPr>
              <a:t>2022</a:t>
            </a:r>
            <a:endParaRPr lang="en-US" sz="900" i="1" dirty="0">
              <a:solidFill>
                <a:schemeClr val="tx1">
                  <a:lumMod val="50000"/>
                </a:schemeClr>
              </a:solidFill>
            </a:endParaRPr>
          </a:p>
        </p:txBody>
      </p:sp>
      <p:sp>
        <p:nvSpPr>
          <p:cNvPr id="11" name="Rectangle 10">
            <a:extLst>
              <a:ext uri="{FF2B5EF4-FFF2-40B4-BE49-F238E27FC236}">
                <a16:creationId xmlns:a16="http://schemas.microsoft.com/office/drawing/2014/main" id="{EA36B087-DCA7-053C-3F78-217E84935771}"/>
              </a:ext>
            </a:extLst>
          </p:cNvPr>
          <p:cNvSpPr/>
          <p:nvPr/>
        </p:nvSpPr>
        <p:spPr>
          <a:xfrm>
            <a:off x="1073832" y="2548480"/>
            <a:ext cx="798440" cy="29950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tx1">
                    <a:lumMod val="50000"/>
                  </a:schemeClr>
                </a:solidFill>
              </a:rPr>
              <a:t>Non disponible / pertinent</a:t>
            </a:r>
            <a:endParaRPr lang="en-US" sz="1100" i="1" dirty="0">
              <a:solidFill>
                <a:schemeClr val="tx1">
                  <a:lumMod val="50000"/>
                </a:schemeClr>
              </a:solidFill>
            </a:endParaRPr>
          </a:p>
        </p:txBody>
      </p:sp>
      <p:grpSp>
        <p:nvGrpSpPr>
          <p:cNvPr id="9" name="Group 8">
            <a:extLst>
              <a:ext uri="{FF2B5EF4-FFF2-40B4-BE49-F238E27FC236}">
                <a16:creationId xmlns:a16="http://schemas.microsoft.com/office/drawing/2014/main" id="{C9D8253C-289B-EB18-BB26-59E499D4F6A6}"/>
              </a:ext>
            </a:extLst>
          </p:cNvPr>
          <p:cNvGrpSpPr/>
          <p:nvPr/>
        </p:nvGrpSpPr>
        <p:grpSpPr>
          <a:xfrm>
            <a:off x="5921626" y="2548480"/>
            <a:ext cx="3241464" cy="2995069"/>
            <a:chOff x="6712242" y="2548480"/>
            <a:chExt cx="3569265" cy="2995069"/>
          </a:xfrm>
        </p:grpSpPr>
        <p:sp>
          <p:nvSpPr>
            <p:cNvPr id="14" name="Rectangle 13">
              <a:extLst>
                <a:ext uri="{FF2B5EF4-FFF2-40B4-BE49-F238E27FC236}">
                  <a16:creationId xmlns:a16="http://schemas.microsoft.com/office/drawing/2014/main" id="{ABDC2AA1-07B4-AC71-C73E-E586EBC41462}"/>
                </a:ext>
              </a:extLst>
            </p:cNvPr>
            <p:cNvSpPr/>
            <p:nvPr/>
          </p:nvSpPr>
          <p:spPr>
            <a:xfrm>
              <a:off x="6712242" y="2548480"/>
              <a:ext cx="879183" cy="29950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tx1">
                      <a:lumMod val="50000"/>
                    </a:schemeClr>
                  </a:solidFill>
                </a:rPr>
                <a:t>Non disponible / pertinent</a:t>
              </a:r>
              <a:endParaRPr lang="en-US" sz="1100" i="1" dirty="0">
                <a:solidFill>
                  <a:schemeClr val="tx1">
                    <a:lumMod val="50000"/>
                  </a:schemeClr>
                </a:solidFill>
              </a:endParaRPr>
            </a:p>
          </p:txBody>
        </p:sp>
        <p:sp>
          <p:nvSpPr>
            <p:cNvPr id="15" name="Rectangle 14">
              <a:extLst>
                <a:ext uri="{FF2B5EF4-FFF2-40B4-BE49-F238E27FC236}">
                  <a16:creationId xmlns:a16="http://schemas.microsoft.com/office/drawing/2014/main" id="{791FE521-E9CF-0466-CDC5-6AAA2C934D33}"/>
                </a:ext>
              </a:extLst>
            </p:cNvPr>
            <p:cNvSpPr/>
            <p:nvPr/>
          </p:nvSpPr>
          <p:spPr>
            <a:xfrm>
              <a:off x="8064792" y="2548480"/>
              <a:ext cx="879183" cy="29950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tx1">
                      <a:lumMod val="50000"/>
                    </a:schemeClr>
                  </a:solidFill>
                </a:rPr>
                <a:t>Non disponible / pertinent</a:t>
              </a:r>
              <a:endParaRPr lang="en-US" sz="1100" i="1" dirty="0">
                <a:solidFill>
                  <a:schemeClr val="tx1">
                    <a:lumMod val="50000"/>
                  </a:schemeClr>
                </a:solidFill>
              </a:endParaRPr>
            </a:p>
          </p:txBody>
        </p:sp>
        <p:sp>
          <p:nvSpPr>
            <p:cNvPr id="16" name="Rectangle 15">
              <a:extLst>
                <a:ext uri="{FF2B5EF4-FFF2-40B4-BE49-F238E27FC236}">
                  <a16:creationId xmlns:a16="http://schemas.microsoft.com/office/drawing/2014/main" id="{74C31D04-5E20-0810-B249-C68D6CC68C11}"/>
                </a:ext>
              </a:extLst>
            </p:cNvPr>
            <p:cNvSpPr/>
            <p:nvPr/>
          </p:nvSpPr>
          <p:spPr>
            <a:xfrm>
              <a:off x="9402324" y="2548480"/>
              <a:ext cx="879183" cy="29950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tx1">
                      <a:lumMod val="50000"/>
                    </a:schemeClr>
                  </a:solidFill>
                </a:rPr>
                <a:t>Non disponible / pertinent</a:t>
              </a:r>
              <a:endParaRPr lang="en-US" sz="1100" i="1" dirty="0">
                <a:solidFill>
                  <a:schemeClr val="tx1">
                    <a:lumMod val="50000"/>
                  </a:schemeClr>
                </a:solidFill>
              </a:endParaRPr>
            </a:p>
          </p:txBody>
        </p:sp>
      </p:grpSp>
      <p:sp>
        <p:nvSpPr>
          <p:cNvPr id="17" name="Speech Bubble: Rectangle 16">
            <a:extLst>
              <a:ext uri="{FF2B5EF4-FFF2-40B4-BE49-F238E27FC236}">
                <a16:creationId xmlns:a16="http://schemas.microsoft.com/office/drawing/2014/main" id="{EE362914-D629-CB90-0973-5E66975D6BE7}"/>
              </a:ext>
            </a:extLst>
          </p:cNvPr>
          <p:cNvSpPr/>
          <p:nvPr/>
        </p:nvSpPr>
        <p:spPr>
          <a:xfrm>
            <a:off x="2674486" y="1863235"/>
            <a:ext cx="478290" cy="317085"/>
          </a:xfrm>
          <a:prstGeom prst="wedgeRectCallout">
            <a:avLst>
              <a:gd name="adj1" fmla="val -27049"/>
              <a:gd name="adj2" fmla="val 79395"/>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900" i="1" dirty="0">
                <a:solidFill>
                  <a:schemeClr val="tx1">
                    <a:lumMod val="50000"/>
                  </a:schemeClr>
                </a:solidFill>
              </a:rPr>
              <a:t>2019</a:t>
            </a:r>
            <a:endParaRPr lang="en-US" sz="900" i="1" dirty="0">
              <a:solidFill>
                <a:schemeClr val="tx1">
                  <a:lumMod val="50000"/>
                </a:schemeClr>
              </a:solidFill>
            </a:endParaRPr>
          </a:p>
        </p:txBody>
      </p:sp>
    </p:spTree>
    <p:extLst>
      <p:ext uri="{BB962C8B-B14F-4D97-AF65-F5344CB8AC3E}">
        <p14:creationId xmlns:p14="http://schemas.microsoft.com/office/powerpoint/2010/main" val="122931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0B294-FC2A-57D1-F17C-D1D730202FFD}"/>
              </a:ext>
            </a:extLst>
          </p:cNvPr>
          <p:cNvSpPr/>
          <p:nvPr/>
        </p:nvSpPr>
        <p:spPr>
          <a:xfrm>
            <a:off x="3551704" y="4774131"/>
            <a:ext cx="385049" cy="741142"/>
          </a:xfrm>
          <a:prstGeom prst="rect">
            <a:avLst/>
          </a:prstGeom>
          <a:pattFill prst="wdUpDiag">
            <a:fgClr>
              <a:srgbClr val="0F5D6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lang="fr-FR" sz="2400" kern="0" dirty="0">
                <a:solidFill>
                  <a:srgbClr val="0F5D61"/>
                </a:solidFill>
                <a:latin typeface="Lato" panose="020F0502020204030203" pitchFamily="34" charset="0"/>
                <a:cs typeface="Times New Roman" panose="02020603050405020304" pitchFamily="18" charset="0"/>
                <a:sym typeface="Lato"/>
              </a:rPr>
              <a:t>	Mortalité</a:t>
            </a:r>
            <a:r>
              <a:rPr kumimoji="0" lang="fr-FR"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rPr>
              <a:t>: présentation des évidences. La [Maladie 2] présente la létalité la plus forte</a:t>
            </a:r>
            <a:endParaRPr kumimoji="0" lang="en-US"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14</a:t>
            </a:fld>
            <a:endParaRPr lang="en-US" dirty="0">
              <a:latin typeface="+mj-lt"/>
            </a:endParaRPr>
          </a:p>
        </p:txBody>
      </p:sp>
      <p:graphicFrame>
        <p:nvGraphicFramePr>
          <p:cNvPr id="4" name="Chart 3">
            <a:extLst>
              <a:ext uri="{FF2B5EF4-FFF2-40B4-BE49-F238E27FC236}">
                <a16:creationId xmlns:a16="http://schemas.microsoft.com/office/drawing/2014/main" id="{A7CF4509-1C7F-B1CE-5DA5-4D912F8EA67B}"/>
              </a:ext>
            </a:extLst>
          </p:cNvPr>
          <p:cNvGraphicFramePr/>
          <p:nvPr>
            <p:extLst>
              <p:ext uri="{D42A27DB-BD31-4B8C-83A1-F6EECF244321}">
                <p14:modId xmlns:p14="http://schemas.microsoft.com/office/powerpoint/2010/main" val="2419881452"/>
              </p:ext>
            </p:extLst>
          </p:nvPr>
        </p:nvGraphicFramePr>
        <p:xfrm>
          <a:off x="708025" y="2338627"/>
          <a:ext cx="8588375" cy="355734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1">
            <a:extLst>
              <a:ext uri="{FF2B5EF4-FFF2-40B4-BE49-F238E27FC236}">
                <a16:creationId xmlns:a16="http://schemas.microsoft.com/office/drawing/2014/main" id="{F03864D7-4ED4-0EA8-FB42-B152FDAF8FFA}"/>
              </a:ext>
            </a:extLst>
          </p:cNvPr>
          <p:cNvSpPr txBox="1"/>
          <p:nvPr/>
        </p:nvSpPr>
        <p:spPr>
          <a:xfrm>
            <a:off x="519312" y="1393875"/>
            <a:ext cx="7091363" cy="4693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Létalité des maladies couvertes par les vaccins candidats en [Pays]</a:t>
            </a:r>
          </a:p>
          <a:p>
            <a:r>
              <a:rPr lang="fr-FR" sz="1050" dirty="0"/>
              <a:t>Létalité, % &amp; Nbr de décès (nbr), donnée la plus récente disponible</a:t>
            </a: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50" dirty="0">
                <a:solidFill>
                  <a:schemeClr val="tx1">
                    <a:lumMod val="50000"/>
                  </a:schemeClr>
                </a:solidFill>
              </a:rPr>
              <a:t>1. 2023; 2. 2019</a:t>
            </a:r>
          </a:p>
          <a:p>
            <a:r>
              <a:rPr lang="fr-FR" sz="1050" dirty="0">
                <a:solidFill>
                  <a:schemeClr val="tx1">
                    <a:lumMod val="50000"/>
                  </a:schemeClr>
                </a:solidFill>
              </a:rPr>
              <a:t>Sources: Rapport annuel DSE 2022, </a:t>
            </a:r>
            <a:r>
              <a:rPr lang="fr-FR" sz="1050" dirty="0" err="1">
                <a:solidFill>
                  <a:schemeClr val="tx1">
                    <a:lumMod val="50000"/>
                  </a:schemeClr>
                </a:solidFill>
              </a:rPr>
              <a:t>TyVAC</a:t>
            </a:r>
            <a:r>
              <a:rPr lang="fr-FR" sz="1050" dirty="0">
                <a:solidFill>
                  <a:schemeClr val="tx1">
                    <a:lumMod val="50000"/>
                  </a:schemeClr>
                </a:solidFill>
              </a:rPr>
              <a:t>, WHO Cervical Cancer country profile : [Pays], Fiche Maladie Fièvre Typhoïde Institut pasteur, </a:t>
            </a:r>
            <a:r>
              <a:rPr lang="en-US" sz="1050" dirty="0">
                <a:solidFill>
                  <a:schemeClr val="tx1">
                    <a:lumMod val="50000"/>
                  </a:schemeClr>
                </a:solidFill>
              </a:rPr>
              <a:t>Prevalence and Distribution of Human Papillomavirus Genotypes Among Women in [City], [Pays]</a:t>
            </a:r>
          </a:p>
        </p:txBody>
      </p:sp>
      <p:sp>
        <p:nvSpPr>
          <p:cNvPr id="2" name="Rectangle 1">
            <a:extLst>
              <a:ext uri="{FF2B5EF4-FFF2-40B4-BE49-F238E27FC236}">
                <a16:creationId xmlns:a16="http://schemas.microsoft.com/office/drawing/2014/main" id="{37209827-B16F-51B7-F265-3F8D96F135BA}"/>
              </a:ext>
            </a:extLst>
          </p:cNvPr>
          <p:cNvSpPr/>
          <p:nvPr/>
        </p:nvSpPr>
        <p:spPr>
          <a:xfrm>
            <a:off x="9277350" y="1628555"/>
            <a:ext cx="2435225" cy="4267420"/>
          </a:xfrm>
          <a:prstGeom prst="rect">
            <a:avLst/>
          </a:prstGeom>
          <a:solidFill>
            <a:srgbClr val="00968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100" b="1" i="1" dirty="0">
                <a:solidFill>
                  <a:schemeClr val="tx1">
                    <a:lumMod val="50000"/>
                  </a:schemeClr>
                </a:solidFill>
              </a:rPr>
              <a:t>Commentaires</a:t>
            </a:r>
          </a:p>
          <a:p>
            <a:endParaRPr lang="fr-FR" sz="1100" u="sng" dirty="0">
              <a:solidFill>
                <a:schemeClr val="tx1">
                  <a:lumMod val="50000"/>
                </a:schemeClr>
              </a:solidFill>
            </a:endParaRPr>
          </a:p>
          <a:p>
            <a:pPr marL="171450" indent="-171450">
              <a:buFont typeface="Arial" panose="020B0604020202020204" pitchFamily="34" charset="0"/>
              <a:buChar char="•"/>
            </a:pPr>
            <a:r>
              <a:rPr lang="fr-FR" sz="1100" dirty="0">
                <a:solidFill>
                  <a:schemeClr val="tx1">
                    <a:lumMod val="50000"/>
                  </a:schemeClr>
                </a:solidFill>
              </a:rPr>
              <a:t>[Vaccin 1]: chiffre de 1.86% en 2023 </a:t>
            </a:r>
          </a:p>
          <a:p>
            <a:pPr marL="171450" indent="-171450">
              <a:buFont typeface="Arial" panose="020B0604020202020204" pitchFamily="34" charset="0"/>
              <a:buChar char="•"/>
            </a:pPr>
            <a:endParaRPr lang="fr-FR" sz="1100" dirty="0">
              <a:solidFill>
                <a:schemeClr val="tx1">
                  <a:lumMod val="50000"/>
                </a:schemeClr>
              </a:solidFill>
            </a:endParaRPr>
          </a:p>
          <a:p>
            <a:pPr marL="171450" indent="-171450">
              <a:buFont typeface="Arial" panose="020B0604020202020204" pitchFamily="34" charset="0"/>
              <a:buChar char="•"/>
            </a:pPr>
            <a:r>
              <a:rPr lang="fr-FR" sz="1100" dirty="0">
                <a:solidFill>
                  <a:schemeClr val="tx1">
                    <a:lumMod val="50000"/>
                  </a:schemeClr>
                </a:solidFill>
              </a:rPr>
              <a:t>[Vaccin 2]: la mortalité affichée est la mortalité liée à [Maladie 2]. La mortalité rapportée à la population porteuse est d’environ 0.03%</a:t>
            </a:r>
          </a:p>
          <a:p>
            <a:pPr marL="171450" indent="-171450">
              <a:buFont typeface="Arial" panose="020B0604020202020204" pitchFamily="34" charset="0"/>
              <a:buChar char="•"/>
            </a:pPr>
            <a:endParaRPr lang="fr-FR" sz="1100" dirty="0">
              <a:solidFill>
                <a:schemeClr val="tx1">
                  <a:lumMod val="50000"/>
                </a:schemeClr>
              </a:solidFill>
            </a:endParaRPr>
          </a:p>
          <a:p>
            <a:pPr marL="171450" indent="-171450">
              <a:buFont typeface="Arial" panose="020B0604020202020204" pitchFamily="34" charset="0"/>
              <a:buChar char="•"/>
            </a:pPr>
            <a:r>
              <a:rPr lang="fr-FR" sz="1100" dirty="0">
                <a:solidFill>
                  <a:schemeClr val="tx1">
                    <a:lumMod val="50000"/>
                  </a:schemeClr>
                </a:solidFill>
              </a:rPr>
              <a:t>[Vaccin 3]: la [Maladie 3]a une létalité comprise entre 1% (avec traitement antibiotique) et 10% (sans traitement). En [Pays], elle est de 4.7% lors de l’épidémie de 2021 et environ 6% pour les individus hospitalisés</a:t>
            </a:r>
          </a:p>
        </p:txBody>
      </p:sp>
      <p:sp>
        <p:nvSpPr>
          <p:cNvPr id="3" name="Rectangle 2">
            <a:extLst>
              <a:ext uri="{FF2B5EF4-FFF2-40B4-BE49-F238E27FC236}">
                <a16:creationId xmlns:a16="http://schemas.microsoft.com/office/drawing/2014/main" id="{82E66FDC-8B3D-10C4-1644-3F4B4EB20B0C}"/>
              </a:ext>
            </a:extLst>
          </p:cNvPr>
          <p:cNvSpPr/>
          <p:nvPr/>
        </p:nvSpPr>
        <p:spPr>
          <a:xfrm>
            <a:off x="4547669" y="2539026"/>
            <a:ext cx="879183" cy="29800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tx1">
                    <a:lumMod val="50000"/>
                  </a:schemeClr>
                </a:solidFill>
              </a:rPr>
              <a:t>Pas de données</a:t>
            </a:r>
            <a:endParaRPr lang="en-US" sz="1100" i="1" dirty="0">
              <a:solidFill>
                <a:schemeClr val="tx1">
                  <a:lumMod val="50000"/>
                </a:schemeClr>
              </a:solidFill>
            </a:endParaRPr>
          </a:p>
        </p:txBody>
      </p:sp>
      <p:sp>
        <p:nvSpPr>
          <p:cNvPr id="10" name="Speech Bubble: Rectangle 9">
            <a:extLst>
              <a:ext uri="{FF2B5EF4-FFF2-40B4-BE49-F238E27FC236}">
                <a16:creationId xmlns:a16="http://schemas.microsoft.com/office/drawing/2014/main" id="{516F428A-0DB3-C5D2-00DF-BE3E03661783}"/>
              </a:ext>
            </a:extLst>
          </p:cNvPr>
          <p:cNvSpPr/>
          <p:nvPr/>
        </p:nvSpPr>
        <p:spPr>
          <a:xfrm>
            <a:off x="6833893" y="3495973"/>
            <a:ext cx="1004467" cy="742950"/>
          </a:xfrm>
          <a:prstGeom prst="wedgeRectCallout">
            <a:avLst>
              <a:gd name="adj1" fmla="val 18046"/>
              <a:gd name="adj2" fmla="val 66066"/>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900" i="1" dirty="0">
                <a:solidFill>
                  <a:schemeClr val="tx1">
                    <a:lumMod val="50000"/>
                  </a:schemeClr>
                </a:solidFill>
              </a:rPr>
              <a:t>Seules les données de [Maladie 6a] et Tétanos néonatal sont disponibles</a:t>
            </a:r>
            <a:endParaRPr lang="en-US" sz="900" i="1" dirty="0">
              <a:solidFill>
                <a:schemeClr val="tx1">
                  <a:lumMod val="50000"/>
                </a:schemeClr>
              </a:solidFill>
            </a:endParaRPr>
          </a:p>
        </p:txBody>
      </p:sp>
      <p:graphicFrame>
        <p:nvGraphicFramePr>
          <p:cNvPr id="11" name="Table 10">
            <a:extLst>
              <a:ext uri="{FF2B5EF4-FFF2-40B4-BE49-F238E27FC236}">
                <a16:creationId xmlns:a16="http://schemas.microsoft.com/office/drawing/2014/main" id="{28DAE764-A8F5-AAF0-E0E3-62D5C5F22C39}"/>
              </a:ext>
            </a:extLst>
          </p:cNvPr>
          <p:cNvGraphicFramePr>
            <a:graphicFrameLocks noGrp="1"/>
          </p:cNvGraphicFramePr>
          <p:nvPr/>
        </p:nvGraphicFramePr>
        <p:xfrm>
          <a:off x="519312" y="1857791"/>
          <a:ext cx="8644995" cy="370840"/>
        </p:xfrm>
        <a:graphic>
          <a:graphicData uri="http://schemas.openxmlformats.org/drawingml/2006/table">
            <a:tbl>
              <a:tblPr firstRow="1" bandRow="1">
                <a:tableStyleId>{93296810-A885-4BE3-A3E7-6D5BEEA58F35}</a:tableStyleId>
              </a:tblPr>
              <a:tblGrid>
                <a:gridCol w="798385">
                  <a:extLst>
                    <a:ext uri="{9D8B030D-6E8A-4147-A177-3AD203B41FA5}">
                      <a16:colId xmlns:a16="http://schemas.microsoft.com/office/drawing/2014/main" val="1421430783"/>
                    </a:ext>
                  </a:extLst>
                </a:gridCol>
                <a:gridCol w="642236">
                  <a:extLst>
                    <a:ext uri="{9D8B030D-6E8A-4147-A177-3AD203B41FA5}">
                      <a16:colId xmlns:a16="http://schemas.microsoft.com/office/drawing/2014/main" val="2287417990"/>
                    </a:ext>
                  </a:extLst>
                </a:gridCol>
                <a:gridCol w="1200729">
                  <a:extLst>
                    <a:ext uri="{9D8B030D-6E8A-4147-A177-3AD203B41FA5}">
                      <a16:colId xmlns:a16="http://schemas.microsoft.com/office/drawing/2014/main" val="3579905800"/>
                    </a:ext>
                  </a:extLst>
                </a:gridCol>
                <a:gridCol w="1200729">
                  <a:extLst>
                    <a:ext uri="{9D8B030D-6E8A-4147-A177-3AD203B41FA5}">
                      <a16:colId xmlns:a16="http://schemas.microsoft.com/office/drawing/2014/main" val="1791082469"/>
                    </a:ext>
                  </a:extLst>
                </a:gridCol>
                <a:gridCol w="1200729">
                  <a:extLst>
                    <a:ext uri="{9D8B030D-6E8A-4147-A177-3AD203B41FA5}">
                      <a16:colId xmlns:a16="http://schemas.microsoft.com/office/drawing/2014/main" val="2481231325"/>
                    </a:ext>
                  </a:extLst>
                </a:gridCol>
                <a:gridCol w="1200729">
                  <a:extLst>
                    <a:ext uri="{9D8B030D-6E8A-4147-A177-3AD203B41FA5}">
                      <a16:colId xmlns:a16="http://schemas.microsoft.com/office/drawing/2014/main" val="253142650"/>
                    </a:ext>
                  </a:extLst>
                </a:gridCol>
                <a:gridCol w="1200729">
                  <a:extLst>
                    <a:ext uri="{9D8B030D-6E8A-4147-A177-3AD203B41FA5}">
                      <a16:colId xmlns:a16="http://schemas.microsoft.com/office/drawing/2014/main" val="226409722"/>
                    </a:ext>
                  </a:extLst>
                </a:gridCol>
                <a:gridCol w="1200729">
                  <a:extLst>
                    <a:ext uri="{9D8B030D-6E8A-4147-A177-3AD203B41FA5}">
                      <a16:colId xmlns:a16="http://schemas.microsoft.com/office/drawing/2014/main" val="2231007804"/>
                    </a:ext>
                  </a:extLst>
                </a:gridCol>
              </a:tblGrid>
              <a:tr h="370840">
                <a:tc>
                  <a:txBody>
                    <a:bodyPr/>
                    <a:lstStyle/>
                    <a:p>
                      <a:pPr algn="l"/>
                      <a:r>
                        <a:rPr lang="fr-FR" sz="1050" b="1" i="1" dirty="0">
                          <a:solidFill>
                            <a:schemeClr val="tx1">
                              <a:lumMod val="50000"/>
                            </a:schemeClr>
                          </a:solidFill>
                        </a:rPr>
                        <a:t>Nb décès</a:t>
                      </a:r>
                      <a:endParaRPr lang="en-US" sz="1050" b="1" i="1" dirty="0">
                        <a:solidFill>
                          <a:schemeClr val="tx1">
                            <a:lumMod val="50000"/>
                          </a:schemeClr>
                        </a:solidFill>
                      </a:endParaRPr>
                    </a:p>
                  </a:txBody>
                  <a:tcPr anchor="ctr"/>
                </a:tc>
                <a:tc>
                  <a:txBody>
                    <a:bodyPr/>
                    <a:lstStyle/>
                    <a:p>
                      <a:pPr algn="ctr"/>
                      <a:r>
                        <a:rPr lang="fr-FR" sz="1200" dirty="0">
                          <a:solidFill>
                            <a:schemeClr val="tx1">
                              <a:lumMod val="50000"/>
                            </a:schemeClr>
                          </a:solidFill>
                        </a:rPr>
                        <a:t>1875</a:t>
                      </a:r>
                      <a:endParaRPr lang="en-US" sz="1200" dirty="0">
                        <a:solidFill>
                          <a:schemeClr val="tx1">
                            <a:lumMod val="50000"/>
                          </a:schemeClr>
                        </a:solidFill>
                      </a:endParaRPr>
                    </a:p>
                  </a:txBody>
                  <a:tcPr anchor="ctr">
                    <a:lnR w="6350" cap="flat" cmpd="sng" algn="ctr">
                      <a:solidFill>
                        <a:schemeClr val="tx1"/>
                      </a:solidFill>
                      <a:prstDash val="sysDash"/>
                      <a:round/>
                      <a:headEnd type="none" w="med" len="med"/>
                      <a:tailEnd type="none" w="med" len="med"/>
                    </a:lnR>
                  </a:tcPr>
                </a:tc>
                <a:tc>
                  <a:txBody>
                    <a:bodyPr/>
                    <a:lstStyle/>
                    <a:p>
                      <a:pPr algn="ctr"/>
                      <a:r>
                        <a:rPr lang="fr-FR" sz="1200" dirty="0">
                          <a:solidFill>
                            <a:schemeClr val="tx1">
                              <a:lumMod val="50000"/>
                            </a:schemeClr>
                          </a:solidFill>
                        </a:rPr>
                        <a:t>5548</a:t>
                      </a:r>
                      <a:r>
                        <a:rPr lang="fr-FR" sz="1200" baseline="30000" dirty="0">
                          <a:solidFill>
                            <a:schemeClr val="tx1">
                              <a:lumMod val="50000"/>
                            </a:schemeClr>
                          </a:solidFill>
                        </a:rPr>
                        <a:t>1</a:t>
                      </a:r>
                      <a:endParaRPr lang="en-US" sz="120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fr-FR" sz="1200" dirty="0">
                          <a:solidFill>
                            <a:schemeClr val="tx1">
                              <a:lumMod val="50000"/>
                            </a:schemeClr>
                          </a:solidFill>
                        </a:rPr>
                        <a:t>813</a:t>
                      </a:r>
                      <a:endParaRPr lang="en-US" sz="120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fr-FR" sz="1200" dirty="0">
                          <a:solidFill>
                            <a:schemeClr val="tx1">
                              <a:lumMod val="50000"/>
                            </a:schemeClr>
                          </a:solidFill>
                        </a:rPr>
                        <a:t>4460</a:t>
                      </a:r>
                      <a:r>
                        <a:rPr lang="fr-FR" sz="1200" baseline="30000" dirty="0">
                          <a:solidFill>
                            <a:schemeClr val="tx1">
                              <a:lumMod val="50000"/>
                            </a:schemeClr>
                          </a:solidFill>
                        </a:rPr>
                        <a:t>2</a:t>
                      </a:r>
                      <a:endParaRPr lang="en-US" sz="120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fr-FR" sz="1200" dirty="0">
                          <a:solidFill>
                            <a:schemeClr val="tx1">
                              <a:lumMod val="50000"/>
                            </a:schemeClr>
                          </a:solidFill>
                        </a:rPr>
                        <a:t>549</a:t>
                      </a:r>
                      <a:endParaRPr lang="en-US" sz="120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fr-FR" sz="1200" dirty="0">
                          <a:solidFill>
                            <a:schemeClr val="tx1">
                              <a:lumMod val="50000"/>
                            </a:schemeClr>
                          </a:solidFill>
                        </a:rPr>
                        <a:t>245</a:t>
                      </a:r>
                      <a:endParaRPr lang="en-US" sz="120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fr-FR" sz="1200" dirty="0">
                          <a:solidFill>
                            <a:schemeClr val="tx1">
                              <a:lumMod val="50000"/>
                            </a:schemeClr>
                          </a:solidFill>
                        </a:rPr>
                        <a:t>4993</a:t>
                      </a:r>
                      <a:r>
                        <a:rPr lang="fr-FR" sz="1200" baseline="30000" dirty="0">
                          <a:solidFill>
                            <a:schemeClr val="tx1">
                              <a:lumMod val="50000"/>
                            </a:schemeClr>
                          </a:solidFill>
                        </a:rPr>
                        <a:t>1</a:t>
                      </a:r>
                      <a:endParaRPr lang="en-US" sz="1200" baseline="3000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21511872"/>
                  </a:ext>
                </a:extLst>
              </a:tr>
            </a:tbl>
          </a:graphicData>
        </a:graphic>
      </p:graphicFrame>
      <p:sp>
        <p:nvSpPr>
          <p:cNvPr id="13" name="Rectangle 12">
            <a:extLst>
              <a:ext uri="{FF2B5EF4-FFF2-40B4-BE49-F238E27FC236}">
                <a16:creationId xmlns:a16="http://schemas.microsoft.com/office/drawing/2014/main" id="{7A4F48E8-B699-B7C5-2B9E-69B8F106AD14}"/>
              </a:ext>
            </a:extLst>
          </p:cNvPr>
          <p:cNvSpPr/>
          <p:nvPr/>
        </p:nvSpPr>
        <p:spPr>
          <a:xfrm>
            <a:off x="2200925" y="2843158"/>
            <a:ext cx="842991" cy="275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71.0%</a:t>
            </a:r>
          </a:p>
        </p:txBody>
      </p:sp>
      <p:grpSp>
        <p:nvGrpSpPr>
          <p:cNvPr id="14" name="Group 13">
            <a:extLst>
              <a:ext uri="{FF2B5EF4-FFF2-40B4-BE49-F238E27FC236}">
                <a16:creationId xmlns:a16="http://schemas.microsoft.com/office/drawing/2014/main" id="{85D3C8BD-D4F2-51A2-4D6E-E484F6F891E4}"/>
              </a:ext>
            </a:extLst>
          </p:cNvPr>
          <p:cNvGrpSpPr/>
          <p:nvPr/>
        </p:nvGrpSpPr>
        <p:grpSpPr>
          <a:xfrm>
            <a:off x="2429894" y="3253409"/>
            <a:ext cx="385050" cy="175591"/>
            <a:chOff x="3924300" y="3473278"/>
            <a:chExt cx="409575" cy="175591"/>
          </a:xfrm>
        </p:grpSpPr>
        <p:cxnSp>
          <p:nvCxnSpPr>
            <p:cNvPr id="15" name="Straight Connector 14">
              <a:extLst>
                <a:ext uri="{FF2B5EF4-FFF2-40B4-BE49-F238E27FC236}">
                  <a16:creationId xmlns:a16="http://schemas.microsoft.com/office/drawing/2014/main" id="{46A3315E-4705-7DB4-C0A7-32F2CCC04365}"/>
                </a:ext>
              </a:extLst>
            </p:cNvPr>
            <p:cNvCxnSpPr/>
            <p:nvPr/>
          </p:nvCxnSpPr>
          <p:spPr>
            <a:xfrm flipV="1">
              <a:off x="3924300" y="3473278"/>
              <a:ext cx="409575" cy="1170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461E115-8880-6FA7-0108-BF12C841ADEE}"/>
                </a:ext>
              </a:extLst>
            </p:cNvPr>
            <p:cNvCxnSpPr/>
            <p:nvPr/>
          </p:nvCxnSpPr>
          <p:spPr>
            <a:xfrm flipV="1">
              <a:off x="3924300" y="3531808"/>
              <a:ext cx="409575" cy="1170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DE2496BE-5912-67A6-AC7F-E45BA8220EDA}"/>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3</a:t>
            </a:r>
            <a:endParaRPr lang="en-US" dirty="0"/>
          </a:p>
        </p:txBody>
      </p:sp>
      <p:cxnSp>
        <p:nvCxnSpPr>
          <p:cNvPr id="20" name="Straight Connector 19">
            <a:extLst>
              <a:ext uri="{FF2B5EF4-FFF2-40B4-BE49-F238E27FC236}">
                <a16:creationId xmlns:a16="http://schemas.microsoft.com/office/drawing/2014/main" id="{0E8AA830-E377-3DED-E85E-42EBD08E444D}"/>
              </a:ext>
            </a:extLst>
          </p:cNvPr>
          <p:cNvCxnSpPr/>
          <p:nvPr/>
        </p:nvCxnSpPr>
        <p:spPr>
          <a:xfrm>
            <a:off x="1953928" y="2526813"/>
            <a:ext cx="0" cy="29884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69DF0E3-A7B5-2922-0D60-C661BB4E3654}"/>
              </a:ext>
            </a:extLst>
          </p:cNvPr>
          <p:cNvCxnSpPr/>
          <p:nvPr/>
        </p:nvCxnSpPr>
        <p:spPr>
          <a:xfrm>
            <a:off x="3166711" y="2526813"/>
            <a:ext cx="0" cy="29884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01E2A0-DEF5-9F3A-DA97-CA8EE5052130}"/>
              </a:ext>
            </a:extLst>
          </p:cNvPr>
          <p:cNvCxnSpPr/>
          <p:nvPr/>
        </p:nvCxnSpPr>
        <p:spPr>
          <a:xfrm>
            <a:off x="4350619" y="2526813"/>
            <a:ext cx="0" cy="29884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1C3DCC-1F8B-9D50-36A8-A1FC78B19460}"/>
              </a:ext>
            </a:extLst>
          </p:cNvPr>
          <p:cNvCxnSpPr/>
          <p:nvPr/>
        </p:nvCxnSpPr>
        <p:spPr>
          <a:xfrm>
            <a:off x="5563402" y="2526813"/>
            <a:ext cx="0" cy="29884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C34F2E-BCDC-F83B-E87C-BF29534922BC}"/>
              </a:ext>
            </a:extLst>
          </p:cNvPr>
          <p:cNvCxnSpPr/>
          <p:nvPr/>
        </p:nvCxnSpPr>
        <p:spPr>
          <a:xfrm>
            <a:off x="6766518" y="2526813"/>
            <a:ext cx="0" cy="29884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E54815-7957-D76E-6D57-A8AA5D25E019}"/>
              </a:ext>
            </a:extLst>
          </p:cNvPr>
          <p:cNvCxnSpPr/>
          <p:nvPr/>
        </p:nvCxnSpPr>
        <p:spPr>
          <a:xfrm>
            <a:off x="7969677" y="2526813"/>
            <a:ext cx="0" cy="29884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C020364-E391-8AC1-5926-B730E234C8A2}"/>
              </a:ext>
            </a:extLst>
          </p:cNvPr>
          <p:cNvSpPr/>
          <p:nvPr/>
        </p:nvSpPr>
        <p:spPr>
          <a:xfrm>
            <a:off x="3350318" y="4526562"/>
            <a:ext cx="842991" cy="275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5-6%</a:t>
            </a:r>
          </a:p>
        </p:txBody>
      </p:sp>
      <p:sp>
        <p:nvSpPr>
          <p:cNvPr id="17" name="Rectangle 16">
            <a:extLst>
              <a:ext uri="{FF2B5EF4-FFF2-40B4-BE49-F238E27FC236}">
                <a16:creationId xmlns:a16="http://schemas.microsoft.com/office/drawing/2014/main" id="{C1A7CA10-A3EA-5708-DE1B-7F42D73CD72D}"/>
              </a:ext>
            </a:extLst>
          </p:cNvPr>
          <p:cNvSpPr/>
          <p:nvPr/>
        </p:nvSpPr>
        <p:spPr>
          <a:xfrm>
            <a:off x="2203977" y="5278227"/>
            <a:ext cx="842991" cy="275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rPr>
              <a:t>0.03%</a:t>
            </a:r>
          </a:p>
        </p:txBody>
      </p:sp>
    </p:spTree>
    <p:extLst>
      <p:ext uri="{BB962C8B-B14F-4D97-AF65-F5344CB8AC3E}">
        <p14:creationId xmlns:p14="http://schemas.microsoft.com/office/powerpoint/2010/main" val="425599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fr-FR"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rPr>
              <a:t>	Risque d’épidémie: présentation des évidences</a:t>
            </a:r>
            <a:endParaRPr kumimoji="0" lang="en-US"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15</a:t>
            </a:fld>
            <a:endParaRPr lang="en-US" dirty="0">
              <a:latin typeface="+mj-lt"/>
            </a:endParaRP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50" dirty="0">
                <a:solidFill>
                  <a:schemeClr val="tx1">
                    <a:lumMod val="50000"/>
                  </a:schemeClr>
                </a:solidFill>
              </a:rPr>
              <a:t>Sources: Rapport annuel DSE 2022, </a:t>
            </a:r>
            <a:r>
              <a:rPr lang="fr-FR" sz="1050" dirty="0" err="1">
                <a:solidFill>
                  <a:schemeClr val="tx1">
                    <a:lumMod val="50000"/>
                  </a:schemeClr>
                </a:solidFill>
              </a:rPr>
              <a:t>TyVac</a:t>
            </a:r>
            <a:r>
              <a:rPr lang="fr-FR" sz="1050" dirty="0">
                <a:solidFill>
                  <a:schemeClr val="tx1">
                    <a:lumMod val="50000"/>
                  </a:schemeClr>
                </a:solidFill>
              </a:rPr>
              <a:t>, JRF 2022, </a:t>
            </a:r>
            <a:endParaRPr lang="en-US" sz="1050" dirty="0">
              <a:solidFill>
                <a:schemeClr val="tx1">
                  <a:lumMod val="50000"/>
                </a:schemeClr>
              </a:solidFill>
            </a:endParaRPr>
          </a:p>
        </p:txBody>
      </p:sp>
      <p:sp>
        <p:nvSpPr>
          <p:cNvPr id="2" name="Oval 1">
            <a:extLst>
              <a:ext uri="{FF2B5EF4-FFF2-40B4-BE49-F238E27FC236}">
                <a16:creationId xmlns:a16="http://schemas.microsoft.com/office/drawing/2014/main" id="{8A21B797-F78A-F78A-46BE-49771A42679B}"/>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4</a:t>
            </a:r>
            <a:endParaRPr lang="en-US" dirty="0"/>
          </a:p>
        </p:txBody>
      </p:sp>
      <p:graphicFrame>
        <p:nvGraphicFramePr>
          <p:cNvPr id="9" name="Table 8">
            <a:extLst>
              <a:ext uri="{FF2B5EF4-FFF2-40B4-BE49-F238E27FC236}">
                <a16:creationId xmlns:a16="http://schemas.microsoft.com/office/drawing/2014/main" id="{69B33AC7-4D08-51D7-43A7-F0AD6FE056D3}"/>
              </a:ext>
            </a:extLst>
          </p:cNvPr>
          <p:cNvGraphicFramePr>
            <a:graphicFrameLocks noGrp="1"/>
          </p:cNvGraphicFramePr>
          <p:nvPr>
            <p:extLst>
              <p:ext uri="{D42A27DB-BD31-4B8C-83A1-F6EECF244321}">
                <p14:modId xmlns:p14="http://schemas.microsoft.com/office/powerpoint/2010/main" val="2962140653"/>
              </p:ext>
            </p:extLst>
          </p:nvPr>
        </p:nvGraphicFramePr>
        <p:xfrm>
          <a:off x="625642" y="1705650"/>
          <a:ext cx="11086936" cy="4235116"/>
        </p:xfrm>
        <a:graphic>
          <a:graphicData uri="http://schemas.openxmlformats.org/drawingml/2006/table">
            <a:tbl>
              <a:tblPr firstRow="1" bandRow="1">
                <a:tableStyleId>{93296810-A885-4BE3-A3E7-6D5BEEA58F35}</a:tableStyleId>
              </a:tblPr>
              <a:tblGrid>
                <a:gridCol w="1385867">
                  <a:extLst>
                    <a:ext uri="{9D8B030D-6E8A-4147-A177-3AD203B41FA5}">
                      <a16:colId xmlns:a16="http://schemas.microsoft.com/office/drawing/2014/main" val="4121088167"/>
                    </a:ext>
                  </a:extLst>
                </a:gridCol>
                <a:gridCol w="1385867">
                  <a:extLst>
                    <a:ext uri="{9D8B030D-6E8A-4147-A177-3AD203B41FA5}">
                      <a16:colId xmlns:a16="http://schemas.microsoft.com/office/drawing/2014/main" val="2287417990"/>
                    </a:ext>
                  </a:extLst>
                </a:gridCol>
                <a:gridCol w="1385867">
                  <a:extLst>
                    <a:ext uri="{9D8B030D-6E8A-4147-A177-3AD203B41FA5}">
                      <a16:colId xmlns:a16="http://schemas.microsoft.com/office/drawing/2014/main" val="3579905800"/>
                    </a:ext>
                  </a:extLst>
                </a:gridCol>
                <a:gridCol w="1385867">
                  <a:extLst>
                    <a:ext uri="{9D8B030D-6E8A-4147-A177-3AD203B41FA5}">
                      <a16:colId xmlns:a16="http://schemas.microsoft.com/office/drawing/2014/main" val="1791082469"/>
                    </a:ext>
                  </a:extLst>
                </a:gridCol>
                <a:gridCol w="1385867">
                  <a:extLst>
                    <a:ext uri="{9D8B030D-6E8A-4147-A177-3AD203B41FA5}">
                      <a16:colId xmlns:a16="http://schemas.microsoft.com/office/drawing/2014/main" val="2481231325"/>
                    </a:ext>
                  </a:extLst>
                </a:gridCol>
                <a:gridCol w="1385867">
                  <a:extLst>
                    <a:ext uri="{9D8B030D-6E8A-4147-A177-3AD203B41FA5}">
                      <a16:colId xmlns:a16="http://schemas.microsoft.com/office/drawing/2014/main" val="253142650"/>
                    </a:ext>
                  </a:extLst>
                </a:gridCol>
                <a:gridCol w="1385867">
                  <a:extLst>
                    <a:ext uri="{9D8B030D-6E8A-4147-A177-3AD203B41FA5}">
                      <a16:colId xmlns:a16="http://schemas.microsoft.com/office/drawing/2014/main" val="226409722"/>
                    </a:ext>
                  </a:extLst>
                </a:gridCol>
                <a:gridCol w="1385867">
                  <a:extLst>
                    <a:ext uri="{9D8B030D-6E8A-4147-A177-3AD203B41FA5}">
                      <a16:colId xmlns:a16="http://schemas.microsoft.com/office/drawing/2014/main" val="2231007804"/>
                    </a:ext>
                  </a:extLst>
                </a:gridCol>
              </a:tblGrid>
              <a:tr h="405688">
                <a:tc>
                  <a:txBody>
                    <a:bodyPr/>
                    <a:lstStyle/>
                    <a:p>
                      <a:pPr algn="ctr"/>
                      <a:endParaRPr lang="en-US" sz="12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algn="ctr"/>
                      <a:r>
                        <a:rPr lang="fr-FR" sz="1200" dirty="0">
                          <a:solidFill>
                            <a:schemeClr val="tx1">
                              <a:lumMod val="50000"/>
                            </a:schemeClr>
                          </a:solidFill>
                        </a:rPr>
                        <a:t>[Vaccin 1]</a:t>
                      </a:r>
                      <a:endParaRPr lang="en-US" sz="12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200" dirty="0">
                          <a:solidFill>
                            <a:schemeClr val="tx1">
                              <a:lumMod val="50000"/>
                            </a:schemeClr>
                          </a:solidFill>
                        </a:rPr>
                        <a:t>[Vaccin 2]</a:t>
                      </a:r>
                      <a:endParaRPr lang="en-US" sz="12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200" dirty="0">
                          <a:solidFill>
                            <a:schemeClr val="tx1">
                              <a:lumMod val="50000"/>
                            </a:schemeClr>
                          </a:solidFill>
                        </a:rPr>
                        <a:t>[Vaccin 3]</a:t>
                      </a:r>
                      <a:endParaRPr lang="en-US" sz="12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200" dirty="0">
                          <a:solidFill>
                            <a:schemeClr val="tx1">
                              <a:lumMod val="50000"/>
                            </a:schemeClr>
                          </a:solidFill>
                        </a:rPr>
                        <a:t>[Vaccin 4]</a:t>
                      </a:r>
                      <a:endParaRPr lang="en-US" sz="12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200" dirty="0">
                          <a:solidFill>
                            <a:schemeClr val="tx1">
                              <a:lumMod val="50000"/>
                            </a:schemeClr>
                          </a:solidFill>
                        </a:rPr>
                        <a:t>[Vaccin 5]</a:t>
                      </a:r>
                      <a:endParaRPr lang="en-US" sz="12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200" dirty="0">
                          <a:solidFill>
                            <a:schemeClr val="tx1">
                              <a:lumMod val="50000"/>
                            </a:schemeClr>
                          </a:solidFill>
                        </a:rPr>
                        <a:t>[Vaccin 6]</a:t>
                      </a:r>
                      <a:endParaRPr lang="en-US" sz="12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200" dirty="0">
                          <a:solidFill>
                            <a:schemeClr val="tx1">
                              <a:lumMod val="50000"/>
                            </a:schemeClr>
                          </a:solidFill>
                        </a:rPr>
                        <a:t>[Vaccin 7]</a:t>
                      </a:r>
                      <a:endParaRPr lang="en-US" sz="12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21511872"/>
                  </a:ext>
                </a:extLst>
              </a:tr>
              <a:tr h="993776">
                <a:tc>
                  <a:txBody>
                    <a:bodyPr/>
                    <a:lstStyle/>
                    <a:p>
                      <a:pPr algn="ctr"/>
                      <a:r>
                        <a:rPr lang="fr-FR" sz="1200" dirty="0">
                          <a:solidFill>
                            <a:schemeClr val="tx1">
                              <a:lumMod val="50000"/>
                            </a:schemeClr>
                          </a:solidFill>
                        </a:rPr>
                        <a:t>Potentiel épidémique</a:t>
                      </a:r>
                      <a:endParaRPr lang="en-US" sz="12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kumimoji="0" lang="fr-FR" sz="1200" b="1" i="0" u="none" strike="noStrike" kern="0" cap="none" spc="0" normalizeH="0" baseline="0" noProof="0" dirty="0">
                          <a:ln>
                            <a:noFill/>
                          </a:ln>
                          <a:solidFill>
                            <a:srgbClr val="C00000"/>
                          </a:solidFill>
                          <a:effectLst/>
                          <a:uLnTx/>
                          <a:uFillTx/>
                          <a:latin typeface="Lato"/>
                          <a:ea typeface="+mn-ea"/>
                          <a:cs typeface="+mn-cs"/>
                          <a:sym typeface="Arial"/>
                        </a:rPr>
                        <a:t>Oui</a:t>
                      </a:r>
                      <a:endParaRPr lang="en-US" sz="1200" b="1" i="0" dirty="0">
                        <a:solidFill>
                          <a:srgbClr val="C00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kumimoji="0" lang="fr-FR" sz="1200" b="0" i="1" u="none" strike="noStrike" kern="0" cap="none" spc="0" normalizeH="0" baseline="0" noProof="0" dirty="0">
                          <a:ln>
                            <a:noFill/>
                          </a:ln>
                          <a:solidFill>
                            <a:srgbClr val="414141">
                              <a:lumMod val="50000"/>
                            </a:srgbClr>
                          </a:solidFill>
                          <a:effectLst/>
                          <a:uLnTx/>
                          <a:uFillTx/>
                          <a:latin typeface="Lato"/>
                          <a:ea typeface="+mn-ea"/>
                          <a:cs typeface="+mn-cs"/>
                          <a:sym typeface="Arial"/>
                        </a:rPr>
                        <a:t>Non</a:t>
                      </a:r>
                      <a:endParaRPr lang="en-US" sz="1050" b="0" i="1"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C00000"/>
                          </a:solidFill>
                          <a:effectLst/>
                          <a:uLnTx/>
                          <a:uFillTx/>
                          <a:latin typeface="+mn-lt"/>
                          <a:ea typeface="+mn-ea"/>
                          <a:cs typeface="+mn-cs"/>
                          <a:sym typeface="Arial"/>
                        </a:rPr>
                        <a:t>Oui</a:t>
                      </a:r>
                      <a:endParaRPr lang="en-US" sz="1050" i="1"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kumimoji="0" lang="fr-FR" sz="1200" b="0" i="1" u="none" strike="noStrike" kern="0" cap="none" spc="0" normalizeH="0" baseline="0" noProof="0" dirty="0">
                          <a:ln>
                            <a:noFill/>
                          </a:ln>
                          <a:solidFill>
                            <a:srgbClr val="414141">
                              <a:lumMod val="50000"/>
                            </a:srgbClr>
                          </a:solidFill>
                          <a:effectLst/>
                          <a:uLnTx/>
                          <a:uFillTx/>
                          <a:latin typeface="+mn-lt"/>
                          <a:ea typeface="+mn-ea"/>
                          <a:cs typeface="+mn-cs"/>
                          <a:sym typeface="Arial"/>
                        </a:rPr>
                        <a:t>Non</a:t>
                      </a: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kumimoji="0" lang="fr-FR" sz="1200" b="1" i="0" u="none" strike="noStrike" kern="0" cap="none" spc="0" normalizeH="0" baseline="0" noProof="0" dirty="0">
                          <a:ln>
                            <a:noFill/>
                          </a:ln>
                          <a:solidFill>
                            <a:srgbClr val="C00000"/>
                          </a:solidFill>
                          <a:effectLst/>
                          <a:uLnTx/>
                          <a:uFillTx/>
                          <a:latin typeface="+mn-lt"/>
                          <a:ea typeface="+mn-ea"/>
                          <a:cs typeface="+mn-cs"/>
                          <a:sym typeface="Arial"/>
                        </a:rPr>
                        <a:t>Oui</a:t>
                      </a: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kumimoji="0" lang="fr-FR" sz="1200" b="1" i="0" u="none" strike="noStrike" kern="0" cap="none" spc="0" normalizeH="0" baseline="0" noProof="0" dirty="0">
                          <a:ln>
                            <a:noFill/>
                          </a:ln>
                          <a:solidFill>
                            <a:srgbClr val="C00000"/>
                          </a:solidFill>
                          <a:effectLst/>
                          <a:uLnTx/>
                          <a:uFillTx/>
                          <a:latin typeface="+mn-lt"/>
                          <a:ea typeface="+mn-ea"/>
                          <a:cs typeface="+mn-cs"/>
                          <a:sym typeface="Arial"/>
                        </a:rPr>
                        <a:t>Oui</a:t>
                      </a: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50" b="0" i="1" u="none" strike="noStrike" kern="0" cap="none" spc="0" normalizeH="0" baseline="0" noProof="0" dirty="0">
                          <a:ln>
                            <a:noFill/>
                          </a:ln>
                          <a:solidFill>
                            <a:srgbClr val="414141">
                              <a:lumMod val="50000"/>
                            </a:srgbClr>
                          </a:solidFill>
                          <a:effectLst/>
                          <a:uLnTx/>
                          <a:uFillTx/>
                          <a:latin typeface="+mn-lt"/>
                          <a:ea typeface="+mn-ea"/>
                          <a:cs typeface="+mn-cs"/>
                          <a:sym typeface="Arial"/>
                        </a:rPr>
                        <a:t>Non</a:t>
                      </a:r>
                      <a:endParaRPr lang="en-US" sz="9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413052441"/>
                  </a:ext>
                </a:extLst>
              </a:tr>
              <a:tr h="1005183">
                <a:tc>
                  <a:txBody>
                    <a:bodyPr/>
                    <a:lstStyle/>
                    <a:p>
                      <a:pPr algn="ctr"/>
                      <a:r>
                        <a:rPr lang="fr-FR" sz="1200" dirty="0">
                          <a:solidFill>
                            <a:schemeClr val="tx1">
                              <a:lumMod val="50000"/>
                            </a:schemeClr>
                          </a:solidFill>
                        </a:rPr>
                        <a:t>ZS en épidémie en 2022</a:t>
                      </a:r>
                      <a:endParaRPr lang="en-US" sz="12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fr-FR" sz="1400" b="1" i="0" dirty="0">
                          <a:solidFill>
                            <a:schemeClr val="tx1">
                              <a:lumMod val="50000"/>
                            </a:schemeClr>
                          </a:solidFill>
                        </a:rPr>
                        <a:t>221-225</a:t>
                      </a:r>
                      <a:endParaRPr lang="en-US" sz="1400" b="1"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400" b="1" dirty="0">
                          <a:solidFill>
                            <a:schemeClr val="tx1">
                              <a:lumMod val="50000"/>
                            </a:schemeClr>
                          </a:solidFill>
                        </a:rPr>
                        <a:t>178 </a:t>
                      </a:r>
                      <a:r>
                        <a:rPr lang="fr-FR" sz="1400" dirty="0">
                          <a:solidFill>
                            <a:schemeClr val="tx1">
                              <a:lumMod val="50000"/>
                            </a:schemeClr>
                          </a:solidFill>
                        </a:rPr>
                        <a:t>ZS avec une incidence très élevée </a:t>
                      </a:r>
                      <a:r>
                        <a:rPr lang="fr-FR" sz="1100" dirty="0">
                          <a:solidFill>
                            <a:schemeClr val="tx1">
                              <a:lumMod val="50000"/>
                            </a:schemeClr>
                          </a:solidFill>
                        </a:rPr>
                        <a:t>(&gt;100/100 000)</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endParaRPr lang="en-US" sz="14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400" b="1" dirty="0">
                          <a:solidFill>
                            <a:schemeClr val="tx1">
                              <a:lumMod val="50000"/>
                            </a:schemeClr>
                          </a:solidFill>
                        </a:rPr>
                        <a:t>5</a:t>
                      </a:r>
                      <a:endParaRPr lang="en-US" sz="1400" b="1"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50" i="1" dirty="0">
                          <a:solidFill>
                            <a:schemeClr val="tx1">
                              <a:lumMod val="50000"/>
                            </a:schemeClr>
                          </a:solidFill>
                        </a:rPr>
                        <a:t>Pas d’information</a:t>
                      </a:r>
                      <a:endParaRPr lang="en-US" sz="1050" i="1"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kumimoji="0" lang="fr-FR" sz="1050" b="0" i="1" u="none" strike="noStrike" kern="0" cap="none" spc="0" normalizeH="0" baseline="0" noProof="0" dirty="0">
                          <a:ln>
                            <a:noFill/>
                          </a:ln>
                          <a:solidFill>
                            <a:srgbClr val="414141">
                              <a:lumMod val="50000"/>
                            </a:srgbClr>
                          </a:solidFill>
                          <a:effectLst/>
                          <a:uLnTx/>
                          <a:uFillTx/>
                          <a:latin typeface="+mn-lt"/>
                          <a:ea typeface="+mn-ea"/>
                          <a:cs typeface="+mn-cs"/>
                          <a:sym typeface="Arial"/>
                        </a:rPr>
                        <a:t>Pas d’information</a:t>
                      </a:r>
                      <a:endParaRPr lang="en-US" sz="14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058877389"/>
                  </a:ext>
                </a:extLst>
              </a:tr>
              <a:tr h="1830469">
                <a:tc>
                  <a:txBody>
                    <a:bodyPr/>
                    <a:lstStyle/>
                    <a:p>
                      <a:pPr algn="ctr"/>
                      <a:r>
                        <a:rPr lang="fr-FR" sz="1200" dirty="0">
                          <a:solidFill>
                            <a:schemeClr val="tx1">
                              <a:lumMod val="50000"/>
                            </a:schemeClr>
                          </a:solidFill>
                        </a:rPr>
                        <a:t>Autres éléments</a:t>
                      </a:r>
                      <a:endParaRPr lang="en-US" sz="12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l">
                        <a:tabLst>
                          <a:tab pos="269875" algn="l"/>
                        </a:tabLst>
                      </a:pPr>
                      <a:endParaRPr lang="en-US" sz="1050" dirty="0">
                        <a:solidFill>
                          <a:schemeClr val="tx1">
                            <a:lumMod val="50000"/>
                          </a:schemeClr>
                        </a:solidFil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050" dirty="0">
                          <a:solidFill>
                            <a:schemeClr val="tx1">
                              <a:lumMod val="50000"/>
                            </a:schemeClr>
                          </a:solidFill>
                        </a:rPr>
                        <a:t>Deux épidémies en 2021: xx et </a:t>
                      </a:r>
                      <a:r>
                        <a:rPr lang="fr-FR" sz="1050" dirty="0" err="1">
                          <a:solidFill>
                            <a:schemeClr val="tx1">
                              <a:lumMod val="50000"/>
                            </a:schemeClr>
                          </a:solidFill>
                        </a:rPr>
                        <a:t>yy</a:t>
                      </a: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l">
                        <a:tabLst>
                          <a:tab pos="269875" algn="l"/>
                        </a:tabLst>
                      </a:pPr>
                      <a:r>
                        <a:rPr lang="fr-FR" sz="1050" dirty="0">
                          <a:solidFill>
                            <a:schemeClr val="tx1">
                              <a:lumMod val="50000"/>
                            </a:schemeClr>
                          </a:solidFill>
                        </a:rPr>
                        <a:t>5 ZS en épidémie en 2021</a:t>
                      </a: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3791783"/>
                  </a:ext>
                </a:extLst>
              </a:tr>
            </a:tbl>
          </a:graphicData>
        </a:graphic>
      </p:graphicFrame>
      <p:pic>
        <p:nvPicPr>
          <p:cNvPr id="11" name="Graphic 10" descr="Germ with solid fill">
            <a:extLst>
              <a:ext uri="{FF2B5EF4-FFF2-40B4-BE49-F238E27FC236}">
                <a16:creationId xmlns:a16="http://schemas.microsoft.com/office/drawing/2014/main" id="{2DF72DBA-8F69-0354-AEEE-DC98598B22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09610" y="2382438"/>
            <a:ext cx="426575" cy="426575"/>
          </a:xfrm>
          <a:prstGeom prst="rect">
            <a:avLst/>
          </a:prstGeom>
        </p:spPr>
      </p:pic>
      <p:pic>
        <p:nvPicPr>
          <p:cNvPr id="12" name="Graphic 11" descr="Germ with solid fill">
            <a:extLst>
              <a:ext uri="{FF2B5EF4-FFF2-40B4-BE49-F238E27FC236}">
                <a16:creationId xmlns:a16="http://schemas.microsoft.com/office/drawing/2014/main" id="{BCD4DE8C-123F-42A8-FA7B-27A8424593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0937" y="2382438"/>
            <a:ext cx="426575" cy="426575"/>
          </a:xfrm>
          <a:prstGeom prst="rect">
            <a:avLst/>
          </a:prstGeom>
        </p:spPr>
      </p:pic>
      <p:pic>
        <p:nvPicPr>
          <p:cNvPr id="13" name="Graphic 12" descr="Germ with solid fill">
            <a:extLst>
              <a:ext uri="{FF2B5EF4-FFF2-40B4-BE49-F238E27FC236}">
                <a16:creationId xmlns:a16="http://schemas.microsoft.com/office/drawing/2014/main" id="{27179724-B376-4F43-172F-C88BF4F7A7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6011" y="2382438"/>
            <a:ext cx="426575" cy="426575"/>
          </a:xfrm>
          <a:prstGeom prst="rect">
            <a:avLst/>
          </a:prstGeom>
        </p:spPr>
      </p:pic>
      <p:pic>
        <p:nvPicPr>
          <p:cNvPr id="14" name="Graphic 13" descr="Germ with solid fill">
            <a:extLst>
              <a:ext uri="{FF2B5EF4-FFF2-40B4-BE49-F238E27FC236}">
                <a16:creationId xmlns:a16="http://schemas.microsoft.com/office/drawing/2014/main" id="{49DD35B7-9FD5-958C-6BBB-050C157F0A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2798" y="2382438"/>
            <a:ext cx="426575" cy="426575"/>
          </a:xfrm>
          <a:prstGeom prst="rect">
            <a:avLst/>
          </a:prstGeom>
        </p:spPr>
      </p:pic>
      <p:sp>
        <p:nvSpPr>
          <p:cNvPr id="15" name="TextBox 11">
            <a:extLst>
              <a:ext uri="{FF2B5EF4-FFF2-40B4-BE49-F238E27FC236}">
                <a16:creationId xmlns:a16="http://schemas.microsoft.com/office/drawing/2014/main" id="{C6DBC558-9304-4F0B-E941-FECAA237B494}"/>
              </a:ext>
            </a:extLst>
          </p:cNvPr>
          <p:cNvSpPr txBox="1"/>
          <p:nvPr/>
        </p:nvSpPr>
        <p:spPr>
          <a:xfrm>
            <a:off x="509687" y="1384251"/>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Potentiel épidémique des maladies couvertes par les vaccins candidats</a:t>
            </a:r>
            <a:endParaRPr lang="fr-FR" sz="1050" dirty="0">
              <a:highlight>
                <a:srgbClr val="FFFF00"/>
              </a:highlight>
            </a:endParaRPr>
          </a:p>
        </p:txBody>
      </p:sp>
    </p:spTree>
    <p:extLst>
      <p:ext uri="{BB962C8B-B14F-4D97-AF65-F5344CB8AC3E}">
        <p14:creationId xmlns:p14="http://schemas.microsoft.com/office/powerpoint/2010/main" val="2518368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74EDB5-41F7-4474-504E-591F3EE1C37F}"/>
              </a:ext>
            </a:extLst>
          </p:cNvPr>
          <p:cNvSpPr/>
          <p:nvPr/>
        </p:nvSpPr>
        <p:spPr>
          <a:xfrm>
            <a:off x="472962" y="6515742"/>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dirty="0">
                <a:solidFill>
                  <a:schemeClr val="tx1">
                    <a:lumMod val="50000"/>
                  </a:schemeClr>
                </a:solidFill>
              </a:rPr>
              <a:t>Sources: </a:t>
            </a:r>
            <a:r>
              <a:rPr lang="en-US" sz="1000" dirty="0">
                <a:solidFill>
                  <a:schemeClr val="tx1">
                    <a:lumMod val="50000"/>
                  </a:schemeClr>
                </a:solidFill>
              </a:rPr>
              <a:t>”Worldwide burden of cancer attributable to [</a:t>
            </a:r>
            <a:r>
              <a:rPr lang="en-US" sz="1000" dirty="0" err="1">
                <a:solidFill>
                  <a:schemeClr val="tx1">
                    <a:lumMod val="50000"/>
                  </a:schemeClr>
                </a:solidFill>
              </a:rPr>
              <a:t>Vaccin</a:t>
            </a:r>
            <a:r>
              <a:rPr lang="en-US" sz="1000" dirty="0">
                <a:solidFill>
                  <a:schemeClr val="tx1">
                    <a:lumMod val="50000"/>
                  </a:schemeClr>
                </a:solidFill>
              </a:rPr>
              <a:t> 2] by site, country and [</a:t>
            </a:r>
            <a:r>
              <a:rPr lang="en-US" sz="1000" dirty="0" err="1">
                <a:solidFill>
                  <a:schemeClr val="tx1">
                    <a:lumMod val="50000"/>
                  </a:schemeClr>
                </a:solidFill>
              </a:rPr>
              <a:t>Vaccin</a:t>
            </a:r>
            <a:r>
              <a:rPr lang="en-US" sz="1000" dirty="0">
                <a:solidFill>
                  <a:schemeClr val="tx1">
                    <a:lumMod val="50000"/>
                  </a:schemeClr>
                </a:solidFill>
              </a:rPr>
              <a:t> 2] type”; Gender disparity in infections of Hepatitis B virus, Rapport </a:t>
            </a:r>
            <a:r>
              <a:rPr lang="en-US" sz="1000" dirty="0" err="1">
                <a:solidFill>
                  <a:schemeClr val="tx1">
                    <a:lumMod val="50000"/>
                  </a:schemeClr>
                </a:solidFill>
              </a:rPr>
              <a:t>annuel</a:t>
            </a:r>
            <a:r>
              <a:rPr lang="en-US" sz="1000" dirty="0">
                <a:solidFill>
                  <a:schemeClr val="tx1">
                    <a:lumMod val="50000"/>
                  </a:schemeClr>
                </a:solidFill>
              </a:rPr>
              <a:t> DSE 2022</a:t>
            </a:r>
          </a:p>
        </p:txBody>
      </p:sp>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fr-FR"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rPr>
              <a:t>	Inégalité du fardeau: présentation des évidences</a:t>
            </a:r>
            <a:endParaRPr kumimoji="0" lang="en-US"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16</a:t>
            </a:fld>
            <a:endParaRPr lang="en-US" dirty="0">
              <a:latin typeface="+mj-lt"/>
            </a:endParaRPr>
          </a:p>
        </p:txBody>
      </p:sp>
      <p:sp>
        <p:nvSpPr>
          <p:cNvPr id="2" name="Oval 1">
            <a:extLst>
              <a:ext uri="{FF2B5EF4-FFF2-40B4-BE49-F238E27FC236}">
                <a16:creationId xmlns:a16="http://schemas.microsoft.com/office/drawing/2014/main" id="{8A21B797-F78A-F78A-46BE-49771A42679B}"/>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5</a:t>
            </a:r>
            <a:endParaRPr lang="en-US" dirty="0"/>
          </a:p>
        </p:txBody>
      </p:sp>
      <p:graphicFrame>
        <p:nvGraphicFramePr>
          <p:cNvPr id="3" name="Table 2">
            <a:extLst>
              <a:ext uri="{FF2B5EF4-FFF2-40B4-BE49-F238E27FC236}">
                <a16:creationId xmlns:a16="http://schemas.microsoft.com/office/drawing/2014/main" id="{496092E4-9DFD-C5B5-89FA-1E477A0F971D}"/>
              </a:ext>
            </a:extLst>
          </p:cNvPr>
          <p:cNvGraphicFramePr>
            <a:graphicFrameLocks noGrp="1"/>
          </p:cNvGraphicFramePr>
          <p:nvPr/>
        </p:nvGraphicFramePr>
        <p:xfrm>
          <a:off x="625642" y="1685772"/>
          <a:ext cx="11086936" cy="4406209"/>
        </p:xfrm>
        <a:graphic>
          <a:graphicData uri="http://schemas.openxmlformats.org/drawingml/2006/table">
            <a:tbl>
              <a:tblPr firstRow="1" bandRow="1">
                <a:tableStyleId>{93296810-A885-4BE3-A3E7-6D5BEEA58F35}</a:tableStyleId>
              </a:tblPr>
              <a:tblGrid>
                <a:gridCol w="1385867">
                  <a:extLst>
                    <a:ext uri="{9D8B030D-6E8A-4147-A177-3AD203B41FA5}">
                      <a16:colId xmlns:a16="http://schemas.microsoft.com/office/drawing/2014/main" val="4121088167"/>
                    </a:ext>
                  </a:extLst>
                </a:gridCol>
                <a:gridCol w="1308161">
                  <a:extLst>
                    <a:ext uri="{9D8B030D-6E8A-4147-A177-3AD203B41FA5}">
                      <a16:colId xmlns:a16="http://schemas.microsoft.com/office/drawing/2014/main" val="2287417990"/>
                    </a:ext>
                  </a:extLst>
                </a:gridCol>
                <a:gridCol w="1550713">
                  <a:extLst>
                    <a:ext uri="{9D8B030D-6E8A-4147-A177-3AD203B41FA5}">
                      <a16:colId xmlns:a16="http://schemas.microsoft.com/office/drawing/2014/main" val="3579905800"/>
                    </a:ext>
                  </a:extLst>
                </a:gridCol>
                <a:gridCol w="1450904">
                  <a:extLst>
                    <a:ext uri="{9D8B030D-6E8A-4147-A177-3AD203B41FA5}">
                      <a16:colId xmlns:a16="http://schemas.microsoft.com/office/drawing/2014/main" val="1791082469"/>
                    </a:ext>
                  </a:extLst>
                </a:gridCol>
                <a:gridCol w="1480930">
                  <a:extLst>
                    <a:ext uri="{9D8B030D-6E8A-4147-A177-3AD203B41FA5}">
                      <a16:colId xmlns:a16="http://schemas.microsoft.com/office/drawing/2014/main" val="2481231325"/>
                    </a:ext>
                  </a:extLst>
                </a:gridCol>
                <a:gridCol w="1380284">
                  <a:extLst>
                    <a:ext uri="{9D8B030D-6E8A-4147-A177-3AD203B41FA5}">
                      <a16:colId xmlns:a16="http://schemas.microsoft.com/office/drawing/2014/main" val="253142650"/>
                    </a:ext>
                  </a:extLst>
                </a:gridCol>
                <a:gridCol w="1193951">
                  <a:extLst>
                    <a:ext uri="{9D8B030D-6E8A-4147-A177-3AD203B41FA5}">
                      <a16:colId xmlns:a16="http://schemas.microsoft.com/office/drawing/2014/main" val="226409722"/>
                    </a:ext>
                  </a:extLst>
                </a:gridCol>
                <a:gridCol w="1336126">
                  <a:extLst>
                    <a:ext uri="{9D8B030D-6E8A-4147-A177-3AD203B41FA5}">
                      <a16:colId xmlns:a16="http://schemas.microsoft.com/office/drawing/2014/main" val="2231007804"/>
                    </a:ext>
                  </a:extLst>
                </a:gridCol>
              </a:tblGrid>
              <a:tr h="372857">
                <a:tc>
                  <a:txBody>
                    <a:bodyPr/>
                    <a:lstStyle/>
                    <a:p>
                      <a:pPr algn="ctr"/>
                      <a:r>
                        <a:rPr lang="fr-FR" sz="1100" dirty="0">
                          <a:solidFill>
                            <a:schemeClr val="tx1">
                              <a:lumMod val="50000"/>
                            </a:schemeClr>
                          </a:solidFill>
                        </a:rPr>
                        <a:t>Type d’inégalité</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algn="ctr"/>
                      <a:r>
                        <a:rPr lang="fr-FR" sz="1100">
                          <a:solidFill>
                            <a:schemeClr val="tx1">
                              <a:lumMod val="50000"/>
                            </a:schemeClr>
                          </a:solidFill>
                        </a:rPr>
                        <a:t>[Vaccin 1]</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2]</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3]</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4]</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5]</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6]</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7]</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21511872"/>
                  </a:ext>
                </a:extLst>
              </a:tr>
              <a:tr h="913352">
                <a:tc>
                  <a:txBody>
                    <a:bodyPr/>
                    <a:lstStyle/>
                    <a:p>
                      <a:pPr algn="ctr"/>
                      <a:r>
                        <a:rPr lang="fr-FR" sz="1100" dirty="0">
                          <a:solidFill>
                            <a:schemeClr val="tx1">
                              <a:lumMod val="50000"/>
                            </a:schemeClr>
                          </a:solidFill>
                        </a:rPr>
                        <a:t>Inégalité de sexe</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fr-FR" sz="1000" i="1" dirty="0">
                          <a:solidFill>
                            <a:schemeClr val="bg1">
                              <a:lumMod val="50000"/>
                            </a:schemeClr>
                          </a:solidFill>
                        </a:rPr>
                        <a:t>Pas d’inégalité significative</a:t>
                      </a:r>
                      <a:endParaRPr lang="en-US" sz="1000" i="1" dirty="0">
                        <a:solidFill>
                          <a:schemeClr val="bg1">
                            <a:lumMod val="50000"/>
                          </a:schemeClr>
                        </a:solidFill>
                      </a:endParaRPr>
                    </a:p>
                  </a:txBody>
                  <a:tcPr marL="36000" marR="36000" marT="18000" marB="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a:tabLst>
                          <a:tab pos="269875" algn="l"/>
                        </a:tabLst>
                      </a:pPr>
                      <a:r>
                        <a:rPr lang="fr-FR" sz="1000" b="1" dirty="0"/>
                        <a:t>	</a:t>
                      </a:r>
                      <a:r>
                        <a:rPr lang="fr-FR" sz="1000" b="1" dirty="0">
                          <a:solidFill>
                            <a:schemeClr val="tx1">
                              <a:lumMod val="50000"/>
                            </a:schemeClr>
                          </a:solidFill>
                        </a:rPr>
                        <a:t>Inégalité très </a:t>
                      </a:r>
                      <a:r>
                        <a:rPr lang="fr-FR" sz="1000" b="1" dirty="0"/>
                        <a:t>	</a:t>
                      </a:r>
                      <a:r>
                        <a:rPr lang="fr-FR" sz="1000" b="1" dirty="0">
                          <a:solidFill>
                            <a:schemeClr val="tx1">
                              <a:lumMod val="50000"/>
                            </a:schemeClr>
                          </a:solidFill>
                        </a:rPr>
                        <a:t>forte</a:t>
                      </a:r>
                      <a:r>
                        <a:rPr lang="fr-FR" sz="1000" dirty="0">
                          <a:solidFill>
                            <a:schemeClr val="tx1">
                              <a:lumMod val="50000"/>
                            </a:schemeClr>
                          </a:solidFill>
                        </a:rPr>
                        <a:t>: les femmes représentent 90% des cancers liés au [Vaccin 2]</a:t>
                      </a:r>
                      <a:endParaRPr lang="en-US" sz="1000" dirty="0">
                        <a:solidFill>
                          <a:schemeClr val="tx1">
                            <a:lumMod val="50000"/>
                          </a:schemeClr>
                        </a:solidFill>
                      </a:endParaRPr>
                    </a:p>
                  </a:txBody>
                  <a:tcPr marL="36000" marR="36000" marT="18000" marB="18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i="1" dirty="0">
                          <a:solidFill>
                            <a:schemeClr val="bg1">
                              <a:lumMod val="50000"/>
                            </a:schemeClr>
                          </a:solidFill>
                        </a:rPr>
                        <a:t>Pas d’inégalité significative</a:t>
                      </a:r>
                      <a:endParaRPr lang="en-US" sz="1000" i="1" dirty="0">
                        <a:solidFill>
                          <a:schemeClr val="bg1">
                            <a:lumMod val="50000"/>
                          </a:schemeClr>
                        </a:solidFill>
                      </a:endParaRPr>
                    </a:p>
                  </a:txBody>
                  <a:tcPr marL="36000" marR="36000" marT="18000" marB="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a:tabLst>
                          <a:tab pos="266700" algn="l"/>
                        </a:tabLst>
                      </a:pPr>
                      <a:r>
                        <a:rPr lang="fr-FR" sz="1000" b="1" dirty="0"/>
                        <a:t>	Prévalence plus 	forte </a:t>
                      </a:r>
                      <a:r>
                        <a:rPr lang="fr-FR" sz="1000" b="0" dirty="0"/>
                        <a:t>de la maladie chez les hommes que chez les femmes</a:t>
                      </a:r>
                      <a:endParaRPr lang="en-US" sz="1000" b="0" dirty="0">
                        <a:solidFill>
                          <a:schemeClr val="tx1">
                            <a:lumMod val="50000"/>
                          </a:schemeClr>
                        </a:solidFill>
                      </a:endParaRPr>
                    </a:p>
                  </a:txBody>
                  <a:tcPr marL="36000" marR="36000" marT="18000" marB="18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i="1" dirty="0">
                          <a:solidFill>
                            <a:schemeClr val="bg1">
                              <a:lumMod val="50000"/>
                            </a:schemeClr>
                          </a:solidFill>
                        </a:rPr>
                        <a:t>Pas d’inégalité significative</a:t>
                      </a:r>
                      <a:endParaRPr lang="en-US" sz="1000" i="1" dirty="0">
                        <a:solidFill>
                          <a:schemeClr val="bg1">
                            <a:lumMod val="50000"/>
                          </a:schemeClr>
                        </a:solidFill>
                      </a:endParaRPr>
                    </a:p>
                  </a:txBody>
                  <a:tcPr marL="36000" marR="36000" marT="18000" marB="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i="1" dirty="0">
                          <a:solidFill>
                            <a:schemeClr val="bg1">
                              <a:lumMod val="50000"/>
                            </a:schemeClr>
                          </a:solidFill>
                        </a:rPr>
                        <a:t>Pas d’inégalité significative</a:t>
                      </a:r>
                      <a:endParaRPr lang="en-US" sz="1000" i="1" dirty="0">
                        <a:solidFill>
                          <a:schemeClr val="bg1">
                            <a:lumMod val="50000"/>
                          </a:schemeClr>
                        </a:solidFill>
                      </a:endParaRPr>
                    </a:p>
                  </a:txBody>
                  <a:tcPr marL="36000" marR="36000" marT="18000" marB="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l">
                        <a:tabLst>
                          <a:tab pos="268288" algn="l"/>
                        </a:tabLst>
                      </a:pPr>
                      <a:r>
                        <a:rPr lang="fr-FR" sz="1000" b="1" dirty="0"/>
                        <a:t>	Prévalence 	plus forte </a:t>
                      </a:r>
                      <a:r>
                        <a:rPr lang="fr-FR" sz="1000" b="0" dirty="0"/>
                        <a:t>de la maladie chez les hommes</a:t>
                      </a:r>
                      <a:endParaRPr lang="en-US" sz="1000" dirty="0">
                        <a:solidFill>
                          <a:schemeClr val="tx1">
                            <a:lumMod val="50000"/>
                          </a:schemeClr>
                        </a:solidFill>
                      </a:endParaRPr>
                    </a:p>
                  </a:txBody>
                  <a:tcPr marL="36000" marR="36000" marT="18000" marB="18000">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413052441"/>
                  </a:ext>
                </a:extLst>
              </a:tr>
              <a:tr h="1167970">
                <a:tc>
                  <a:txBody>
                    <a:bodyPr/>
                    <a:lstStyle/>
                    <a:p>
                      <a:pPr algn="ctr"/>
                      <a:r>
                        <a:rPr lang="fr-FR" sz="1100" dirty="0">
                          <a:solidFill>
                            <a:schemeClr val="tx1">
                              <a:lumMod val="50000"/>
                            </a:schemeClr>
                          </a:solidFill>
                        </a:rPr>
                        <a:t>Inégalités socioéconomiques</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fr-FR" sz="1000" b="1" dirty="0"/>
                        <a:t>	</a:t>
                      </a:r>
                      <a:r>
                        <a:rPr lang="fr-FR" sz="1000" b="1" dirty="0">
                          <a:solidFill>
                            <a:schemeClr val="tx1">
                              <a:lumMod val="50000"/>
                            </a:schemeClr>
                          </a:solidFill>
                        </a:rPr>
                        <a:t>Existence d’une </a:t>
                      </a:r>
                      <a:r>
                        <a:rPr lang="fr-FR" sz="1000" b="1" dirty="0"/>
                        <a:t>	</a:t>
                      </a:r>
                      <a:r>
                        <a:rPr lang="fr-FR" sz="1000" b="1" dirty="0">
                          <a:solidFill>
                            <a:schemeClr val="tx1">
                              <a:lumMod val="50000"/>
                            </a:schemeClr>
                          </a:solidFill>
                        </a:rPr>
                        <a:t>inégalité faible</a:t>
                      </a:r>
                      <a:r>
                        <a:rPr lang="fr-FR" sz="1000" b="0" dirty="0">
                          <a:solidFill>
                            <a:schemeClr val="tx1">
                              <a:lumMod val="50000"/>
                            </a:schemeClr>
                          </a:solidFill>
                        </a:rPr>
                        <a:t> liée à la sous-nutrition</a:t>
                      </a:r>
                      <a:endParaRPr lang="en-US" sz="1000" i="1" dirty="0">
                        <a:solidFill>
                          <a:schemeClr val="bg1">
                            <a:lumMod val="50000"/>
                          </a:schemeClr>
                        </a:solidFill>
                      </a:endParaRPr>
                    </a:p>
                  </a:txBody>
                  <a:tcPr marL="36000" marR="36000" marT="18000" marB="18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rtl="0">
                        <a:tabLst>
                          <a:tab pos="269875" algn="l"/>
                        </a:tabLst>
                      </a:pPr>
                      <a:r>
                        <a:rPr lang="fr-FR" sz="1000" b="1" dirty="0"/>
                        <a:t>	</a:t>
                      </a:r>
                      <a:r>
                        <a:rPr lang="fr-FR" sz="1000" b="1" dirty="0">
                          <a:solidFill>
                            <a:schemeClr val="tx1">
                              <a:lumMod val="50000"/>
                            </a:schemeClr>
                          </a:solidFill>
                        </a:rPr>
                        <a:t>Existence d’une </a:t>
                      </a:r>
                      <a:r>
                        <a:rPr lang="fr-FR" sz="1000" b="1" dirty="0"/>
                        <a:t>	</a:t>
                      </a:r>
                      <a:r>
                        <a:rPr lang="fr-FR" sz="1000" b="1" dirty="0">
                          <a:solidFill>
                            <a:schemeClr val="tx1">
                              <a:lumMod val="50000"/>
                            </a:schemeClr>
                          </a:solidFill>
                        </a:rPr>
                        <a:t>inégalité</a:t>
                      </a:r>
                      <a:r>
                        <a:rPr lang="fr-FR" sz="1000" dirty="0">
                          <a:solidFill>
                            <a:schemeClr val="tx1">
                              <a:lumMod val="50000"/>
                            </a:schemeClr>
                          </a:solidFill>
                        </a:rPr>
                        <a:t> </a:t>
                      </a:r>
                      <a:r>
                        <a:rPr lang="fr-FR" sz="1000" b="1" dirty="0">
                          <a:solidFill>
                            <a:schemeClr val="tx1">
                              <a:lumMod val="50000"/>
                            </a:schemeClr>
                          </a:solidFill>
                        </a:rPr>
                        <a:t>faible</a:t>
                      </a:r>
                      <a:r>
                        <a:rPr lang="fr-FR" sz="1000" dirty="0">
                          <a:solidFill>
                            <a:schemeClr val="tx1">
                              <a:lumMod val="50000"/>
                            </a:schemeClr>
                          </a:solidFill>
                        </a:rPr>
                        <a:t> liée à la probabilité supérieure de comportements sexuels à risque dans les populations plus pauvres et une connaissance moindre des risques</a:t>
                      </a:r>
                      <a:endParaRPr lang="en-US" sz="1000" dirty="0">
                        <a:solidFill>
                          <a:schemeClr val="tx1">
                            <a:lumMod val="50000"/>
                          </a:schemeClr>
                        </a:solidFill>
                      </a:endParaRPr>
                    </a:p>
                  </a:txBody>
                  <a:tcPr marL="36000" marR="36000" marT="18000" marB="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l">
                        <a:tabLst>
                          <a:tab pos="269875" algn="l"/>
                        </a:tabLst>
                      </a:pPr>
                      <a:r>
                        <a:rPr lang="fr-FR" sz="1000" b="1" dirty="0"/>
                        <a:t>	</a:t>
                      </a:r>
                      <a:r>
                        <a:rPr lang="fr-FR" sz="1000" b="1" dirty="0">
                          <a:solidFill>
                            <a:schemeClr val="tx1">
                              <a:lumMod val="50000"/>
                            </a:schemeClr>
                          </a:solidFill>
                        </a:rPr>
                        <a:t>Existence d’une </a:t>
                      </a:r>
                      <a:r>
                        <a:rPr lang="fr-FR" sz="1000" b="1" dirty="0"/>
                        <a:t>	</a:t>
                      </a:r>
                      <a:r>
                        <a:rPr lang="fr-FR" sz="1000" b="1" dirty="0">
                          <a:solidFill>
                            <a:schemeClr val="tx1">
                              <a:lumMod val="50000"/>
                            </a:schemeClr>
                          </a:solidFill>
                        </a:rPr>
                        <a:t>inégalité </a:t>
                      </a:r>
                      <a:r>
                        <a:rPr lang="fr-FR" sz="1000" dirty="0">
                          <a:solidFill>
                            <a:schemeClr val="tx1">
                              <a:lumMod val="50000"/>
                            </a:schemeClr>
                          </a:solidFill>
                        </a:rPr>
                        <a:t>liée à l’accès à des installations modernes d’eau, sanitaire et d’hygiène</a:t>
                      </a:r>
                      <a:endParaRPr lang="en-US" sz="1000" dirty="0">
                        <a:solidFill>
                          <a:schemeClr val="tx1">
                            <a:lumMod val="50000"/>
                          </a:schemeClr>
                        </a:solidFill>
                      </a:endParaRPr>
                    </a:p>
                  </a:txBody>
                  <a:tcPr marL="36000" marR="36000" marT="18000" marB="18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a:tabLst>
                          <a:tab pos="269875" algn="l"/>
                        </a:tabLst>
                      </a:pPr>
                      <a:r>
                        <a:rPr lang="fr-FR" sz="1000" b="1" dirty="0"/>
                        <a:t>	</a:t>
                      </a:r>
                      <a:r>
                        <a:rPr lang="fr-FR" sz="1000" b="1" dirty="0">
                          <a:solidFill>
                            <a:schemeClr val="tx1">
                              <a:lumMod val="50000"/>
                            </a:schemeClr>
                          </a:solidFill>
                        </a:rPr>
                        <a:t>Existence d’une </a:t>
                      </a:r>
                      <a:r>
                        <a:rPr lang="fr-FR" sz="1000" b="1" dirty="0"/>
                        <a:t>	</a:t>
                      </a:r>
                      <a:r>
                        <a:rPr lang="fr-FR" sz="1000" b="1" dirty="0">
                          <a:solidFill>
                            <a:schemeClr val="tx1">
                              <a:lumMod val="50000"/>
                            </a:schemeClr>
                          </a:solidFill>
                        </a:rPr>
                        <a:t>inégalité</a:t>
                      </a:r>
                      <a:r>
                        <a:rPr lang="fr-FR" sz="1000" dirty="0">
                          <a:solidFill>
                            <a:schemeClr val="tx1">
                              <a:lumMod val="50000"/>
                            </a:schemeClr>
                          </a:solidFill>
                        </a:rPr>
                        <a:t> </a:t>
                      </a:r>
                      <a:r>
                        <a:rPr lang="fr-FR" sz="1000" b="1" dirty="0">
                          <a:solidFill>
                            <a:schemeClr val="tx1">
                              <a:lumMod val="50000"/>
                            </a:schemeClr>
                          </a:solidFill>
                        </a:rPr>
                        <a:t>faible</a:t>
                      </a:r>
                      <a:r>
                        <a:rPr lang="fr-FR" sz="1000" dirty="0">
                          <a:solidFill>
                            <a:schemeClr val="tx1">
                              <a:lumMod val="50000"/>
                            </a:schemeClr>
                          </a:solidFill>
                        </a:rPr>
                        <a:t> liée à un accès plus limité à des soins obstétriques dans les populations plus pauvres et moins d’accès aux antiviraux</a:t>
                      </a:r>
                      <a:endParaRPr lang="en-US" sz="1000" dirty="0">
                        <a:solidFill>
                          <a:schemeClr val="tx1">
                            <a:lumMod val="50000"/>
                          </a:schemeClr>
                        </a:solidFill>
                      </a:endParaRPr>
                    </a:p>
                  </a:txBody>
                  <a:tcPr marL="36000" marR="36000" marT="18000" marB="18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l">
                        <a:tabLst>
                          <a:tab pos="268288" algn="l"/>
                        </a:tabLst>
                      </a:pPr>
                      <a:r>
                        <a:rPr lang="fr-FR" sz="1000" b="1" dirty="0"/>
                        <a:t>	Existence d’une 	inégalité faible</a:t>
                      </a:r>
                      <a:r>
                        <a:rPr lang="fr-FR" sz="1000" b="0" dirty="0"/>
                        <a:t>, notamment</a:t>
                      </a:r>
                      <a:r>
                        <a:rPr lang="fr-FR" sz="1000" b="1" dirty="0"/>
                        <a:t> </a:t>
                      </a:r>
                      <a:r>
                        <a:rPr lang="fr-FR" sz="1000" b="0" dirty="0"/>
                        <a:t>chez les populations déplacées ou migrantes (plus de risque de propagation du virus)</a:t>
                      </a:r>
                      <a:endParaRPr lang="en-US" sz="1000" b="0" dirty="0">
                        <a:solidFill>
                          <a:schemeClr val="tx1">
                            <a:lumMod val="50000"/>
                          </a:schemeClr>
                        </a:solidFill>
                      </a:endParaRPr>
                    </a:p>
                  </a:txBody>
                  <a:tcPr marL="36000" marR="36000" marT="18000" marB="18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i="1" dirty="0">
                          <a:solidFill>
                            <a:schemeClr val="bg1">
                              <a:lumMod val="50000"/>
                            </a:schemeClr>
                          </a:solidFill>
                        </a:rPr>
                        <a:t>Pas d’inégalité significative</a:t>
                      </a:r>
                      <a:endParaRPr lang="en-US" sz="1000" i="1" dirty="0">
                        <a:solidFill>
                          <a:schemeClr val="bg1">
                            <a:lumMod val="50000"/>
                          </a:schemeClr>
                        </a:solidFill>
                      </a:endParaRPr>
                    </a:p>
                  </a:txBody>
                  <a:tcPr marL="36000" marR="36000" marT="18000" marB="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l">
                        <a:tabLst>
                          <a:tab pos="268288" algn="l"/>
                        </a:tabLst>
                      </a:pPr>
                      <a:r>
                        <a:rPr lang="fr-FR" sz="1000" b="1" dirty="0"/>
                        <a:t>	</a:t>
                      </a:r>
                      <a:r>
                        <a:rPr lang="fr-FR" sz="1000" b="1" dirty="0">
                          <a:solidFill>
                            <a:schemeClr val="tx1">
                              <a:lumMod val="50000"/>
                            </a:schemeClr>
                          </a:solidFill>
                        </a:rPr>
                        <a:t>Existence d’une </a:t>
                      </a:r>
                      <a:r>
                        <a:rPr lang="fr-FR" sz="1000" b="1" dirty="0"/>
                        <a:t>	</a:t>
                      </a:r>
                      <a:r>
                        <a:rPr lang="fr-FR" sz="1000" b="1" dirty="0">
                          <a:solidFill>
                            <a:schemeClr val="tx1">
                              <a:lumMod val="50000"/>
                            </a:schemeClr>
                          </a:solidFill>
                        </a:rPr>
                        <a:t>inégalité </a:t>
                      </a:r>
                      <a:r>
                        <a:rPr lang="fr-FR" sz="1000" b="0" dirty="0">
                          <a:solidFill>
                            <a:schemeClr val="tx1">
                              <a:lumMod val="50000"/>
                            </a:schemeClr>
                          </a:solidFill>
                        </a:rPr>
                        <a:t> liée à la sous-nutrition, pauvreté, à la prévalence du VIH et la fréquentation de lieux peu aérés</a:t>
                      </a:r>
                      <a:endParaRPr lang="en-US" sz="1000" dirty="0">
                        <a:solidFill>
                          <a:schemeClr val="tx1">
                            <a:lumMod val="50000"/>
                          </a:schemeClr>
                        </a:solidFill>
                      </a:endParaRPr>
                    </a:p>
                  </a:txBody>
                  <a:tcPr marL="36000" marR="36000" marT="18000" marB="18000">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058877389"/>
                  </a:ext>
                </a:extLst>
              </a:tr>
              <a:tr h="1682333">
                <a:tc>
                  <a:txBody>
                    <a:bodyPr/>
                    <a:lstStyle/>
                    <a:p>
                      <a:pPr algn="ctr"/>
                      <a:r>
                        <a:rPr lang="fr-FR" sz="1100" dirty="0">
                          <a:solidFill>
                            <a:schemeClr val="tx1">
                              <a:lumMod val="50000"/>
                            </a:schemeClr>
                          </a:solidFill>
                        </a:rPr>
                        <a:t>Inégalité géographique</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l">
                        <a:tabLst>
                          <a:tab pos="269875" algn="l"/>
                        </a:tabLst>
                      </a:pPr>
                      <a:r>
                        <a:rPr lang="fr-FR" sz="1000" b="1" dirty="0"/>
                        <a:t>	</a:t>
                      </a:r>
                      <a:r>
                        <a:rPr lang="fr-FR" sz="1000" dirty="0">
                          <a:solidFill>
                            <a:schemeClr val="tx1">
                              <a:lumMod val="50000"/>
                            </a:schemeClr>
                          </a:solidFill>
                        </a:rPr>
                        <a:t>Quelques </a:t>
                      </a:r>
                      <a:r>
                        <a:rPr lang="fr-FR" sz="1000" b="1" dirty="0"/>
                        <a:t>	</a:t>
                      </a:r>
                      <a:r>
                        <a:rPr lang="fr-FR" sz="1000" dirty="0">
                          <a:solidFill>
                            <a:schemeClr val="tx1">
                              <a:lumMod val="50000"/>
                            </a:schemeClr>
                          </a:solidFill>
                        </a:rPr>
                        <a:t>provinces présentent une incidence </a:t>
                      </a:r>
                      <a:r>
                        <a:rPr lang="fr-FR" sz="1000" b="1" dirty="0">
                          <a:solidFill>
                            <a:schemeClr val="tx1">
                              <a:lumMod val="50000"/>
                            </a:schemeClr>
                          </a:solidFill>
                        </a:rPr>
                        <a:t>bien supérieure</a:t>
                      </a:r>
                      <a:r>
                        <a:rPr lang="fr-FR" sz="1000" dirty="0">
                          <a:solidFill>
                            <a:schemeClr val="tx1">
                              <a:lumMod val="50000"/>
                            </a:schemeClr>
                          </a:solidFill>
                        </a:rPr>
                        <a:t> à la moyenne: Sankuru (incidence 7 fois supérieure à la moyenne), Tanganyika, Haut-</a:t>
                      </a:r>
                      <a:r>
                        <a:rPr lang="fr-FR" sz="1000" dirty="0" err="1">
                          <a:solidFill>
                            <a:schemeClr val="tx1">
                              <a:lumMod val="50000"/>
                            </a:schemeClr>
                          </a:solidFill>
                        </a:rPr>
                        <a:t>Lomami</a:t>
                      </a:r>
                      <a:endParaRPr lang="en-US" sz="1000" dirty="0">
                        <a:solidFill>
                          <a:schemeClr val="tx1">
                            <a:lumMod val="50000"/>
                          </a:schemeClr>
                        </a:solidFill>
                      </a:endParaRPr>
                    </a:p>
                  </a:txBody>
                  <a:tcPr marL="36000" marR="36000" marT="18000" marB="18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i="1" dirty="0">
                          <a:solidFill>
                            <a:schemeClr val="bg1">
                              <a:lumMod val="50000"/>
                            </a:schemeClr>
                          </a:solidFill>
                        </a:rPr>
                        <a:t>Pas d’inégalité significative</a:t>
                      </a:r>
                      <a:endParaRPr lang="en-US" sz="1000" i="1" dirty="0">
                        <a:solidFill>
                          <a:schemeClr val="bg1">
                            <a:lumMod val="50000"/>
                          </a:schemeClr>
                        </a:solidFill>
                      </a:endParaRPr>
                    </a:p>
                  </a:txBody>
                  <a:tcPr marL="36000" marR="36000" marT="18000" marB="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000" b="1" dirty="0"/>
                        <a:t>	</a:t>
                      </a:r>
                      <a:r>
                        <a:rPr lang="fr-FR" sz="1000" dirty="0">
                          <a:solidFill>
                            <a:schemeClr val="tx1">
                              <a:lumMod val="50000"/>
                            </a:schemeClr>
                          </a:solidFill>
                        </a:rPr>
                        <a:t>Quelques </a:t>
                      </a:r>
                      <a:r>
                        <a:rPr lang="fr-FR" sz="1000" b="1" dirty="0"/>
                        <a:t>	</a:t>
                      </a:r>
                      <a:r>
                        <a:rPr lang="fr-FR" sz="1000" dirty="0">
                          <a:solidFill>
                            <a:schemeClr val="tx1">
                              <a:lumMod val="50000"/>
                            </a:schemeClr>
                          </a:solidFill>
                        </a:rPr>
                        <a:t>provinces, notamment urbaines, présentent une incidence </a:t>
                      </a:r>
                      <a:r>
                        <a:rPr lang="fr-FR" sz="1000" b="1" dirty="0">
                          <a:solidFill>
                            <a:schemeClr val="tx1">
                              <a:lumMod val="50000"/>
                            </a:schemeClr>
                          </a:solidFill>
                        </a:rPr>
                        <a:t>légèrement supérieure </a:t>
                      </a:r>
                      <a:r>
                        <a:rPr lang="fr-FR" sz="1000" dirty="0">
                          <a:solidFill>
                            <a:schemeClr val="tx1">
                              <a:lumMod val="50000"/>
                            </a:schemeClr>
                          </a:solidFill>
                        </a:rPr>
                        <a:t>à la moyenne: [City] (incidence 2.8 fois supérieure à la moyenne), Lualaba, Haut Katanga &amp; grandes agglomérations</a:t>
                      </a:r>
                      <a:endParaRPr lang="en-US" sz="1000" dirty="0">
                        <a:solidFill>
                          <a:schemeClr val="tx1">
                            <a:lumMod val="50000"/>
                          </a:schemeClr>
                        </a:solidFill>
                      </a:endParaRPr>
                    </a:p>
                  </a:txBody>
                  <a:tcPr marL="36000" marR="36000" marT="18000" marB="18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fr-FR" sz="1000" i="1" dirty="0">
                          <a:solidFill>
                            <a:schemeClr val="bg1">
                              <a:lumMod val="50000"/>
                            </a:schemeClr>
                          </a:solidFill>
                        </a:rPr>
                        <a:t>Pas d’inégalité significative</a:t>
                      </a:r>
                      <a:endParaRPr lang="en-US" sz="1000" dirty="0">
                        <a:solidFill>
                          <a:schemeClr val="tx1">
                            <a:lumMod val="50000"/>
                          </a:schemeClr>
                        </a:solidFill>
                      </a:endParaRPr>
                    </a:p>
                  </a:txBody>
                  <a:tcPr marL="36000" marR="36000" marT="18000" marB="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l">
                        <a:tabLst>
                          <a:tab pos="269875" algn="l"/>
                        </a:tabLst>
                      </a:pPr>
                      <a:r>
                        <a:rPr lang="fr-FR" sz="1000" b="1" dirty="0"/>
                        <a:t>	</a:t>
                      </a:r>
                      <a:r>
                        <a:rPr lang="fr-FR" sz="1000" b="1" dirty="0">
                          <a:solidFill>
                            <a:schemeClr val="tx1">
                              <a:lumMod val="50000"/>
                            </a:schemeClr>
                          </a:solidFill>
                        </a:rPr>
                        <a:t>Assez peu </a:t>
                      </a:r>
                      <a:r>
                        <a:rPr lang="fr-FR" sz="1000" b="1" dirty="0"/>
                        <a:t>	</a:t>
                      </a:r>
                      <a:r>
                        <a:rPr lang="fr-FR" sz="1000" b="1" dirty="0">
                          <a:solidFill>
                            <a:schemeClr val="tx1">
                              <a:lumMod val="50000"/>
                            </a:schemeClr>
                          </a:solidFill>
                        </a:rPr>
                        <a:t>d’inégalité</a:t>
                      </a:r>
                      <a:r>
                        <a:rPr lang="fr-FR" sz="1000" dirty="0">
                          <a:solidFill>
                            <a:schemeClr val="tx1">
                              <a:lumMod val="50000"/>
                            </a:schemeClr>
                          </a:solidFill>
                        </a:rPr>
                        <a:t> malgré l’existence de la ceinture méningitique liée aux caractéristiques épidémiologiques des méningites - l’Equateur a une incidence 3.4 fois supérieure à la moyenne</a:t>
                      </a:r>
                      <a:endParaRPr lang="en-US" sz="1000" dirty="0">
                        <a:solidFill>
                          <a:schemeClr val="tx1">
                            <a:lumMod val="50000"/>
                          </a:schemeClr>
                        </a:solidFill>
                      </a:endParaRPr>
                    </a:p>
                  </a:txBody>
                  <a:tcPr marL="36000" marR="36000" marT="18000" marB="18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i="1" dirty="0">
                          <a:solidFill>
                            <a:schemeClr val="bg1">
                              <a:lumMod val="50000"/>
                            </a:schemeClr>
                          </a:solidFill>
                        </a:rPr>
                        <a:t>Pas d’inégalité significative</a:t>
                      </a:r>
                      <a:endParaRPr lang="en-US" sz="1000" i="1" dirty="0">
                        <a:solidFill>
                          <a:schemeClr val="bg1">
                            <a:lumMod val="50000"/>
                          </a:schemeClr>
                        </a:solidFill>
                      </a:endParaRPr>
                    </a:p>
                  </a:txBody>
                  <a:tcPr marL="36000" marR="36000" marT="18000" marB="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fr-FR" sz="1000" b="1" dirty="0"/>
                        <a:t>	</a:t>
                      </a:r>
                      <a:r>
                        <a:rPr lang="fr-FR" sz="1000" b="0" i="0" u="none" strike="noStrike" cap="none" dirty="0">
                          <a:solidFill>
                            <a:schemeClr val="tx1">
                              <a:lumMod val="50000"/>
                            </a:schemeClr>
                          </a:solidFill>
                          <a:latin typeface="+mn-lt"/>
                          <a:ea typeface="+mn-ea"/>
                          <a:cs typeface="+mn-cs"/>
                          <a:sym typeface="Arial"/>
                        </a:rPr>
                        <a:t>Existence d’une </a:t>
                      </a:r>
                      <a:r>
                        <a:rPr lang="fr-FR" sz="1000" b="1" dirty="0"/>
                        <a:t>	</a:t>
                      </a:r>
                      <a:r>
                        <a:rPr lang="fr-FR" sz="1000" b="1" i="0" u="none" strike="noStrike" cap="none" dirty="0">
                          <a:solidFill>
                            <a:schemeClr val="tx1">
                              <a:lumMod val="50000"/>
                            </a:schemeClr>
                          </a:solidFill>
                          <a:latin typeface="+mn-lt"/>
                          <a:ea typeface="+mn-ea"/>
                          <a:cs typeface="+mn-cs"/>
                          <a:sym typeface="Arial"/>
                        </a:rPr>
                        <a:t>charge plus forte </a:t>
                      </a:r>
                      <a:r>
                        <a:rPr lang="fr-FR" sz="1000" b="0" i="0" u="none" strike="noStrike" cap="none" dirty="0">
                          <a:solidFill>
                            <a:schemeClr val="tx1">
                              <a:lumMod val="50000"/>
                            </a:schemeClr>
                          </a:solidFill>
                          <a:latin typeface="+mn-lt"/>
                          <a:ea typeface="+mn-ea"/>
                          <a:cs typeface="+mn-cs"/>
                          <a:sym typeface="Arial"/>
                        </a:rPr>
                        <a:t>pour les provinces avec une forte prévalence du VIH</a:t>
                      </a:r>
                      <a:endParaRPr lang="en-US" sz="1000" b="0" i="0" u="none" strike="noStrike" cap="none" dirty="0">
                        <a:solidFill>
                          <a:schemeClr val="tx1">
                            <a:lumMod val="50000"/>
                          </a:schemeClr>
                        </a:solidFill>
                        <a:latin typeface="+mn-lt"/>
                        <a:ea typeface="+mn-ea"/>
                        <a:cs typeface="+mn-cs"/>
                        <a:sym typeface="Arial"/>
                      </a:endParaRPr>
                    </a:p>
                  </a:txBody>
                  <a:tcPr marL="36000" marR="36000" marT="18000" marB="18000">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3791783"/>
                  </a:ext>
                </a:extLst>
              </a:tr>
            </a:tbl>
          </a:graphicData>
        </a:graphic>
      </p:graphicFrame>
      <p:sp>
        <p:nvSpPr>
          <p:cNvPr id="4" name="TextBox 11">
            <a:extLst>
              <a:ext uri="{FF2B5EF4-FFF2-40B4-BE49-F238E27FC236}">
                <a16:creationId xmlns:a16="http://schemas.microsoft.com/office/drawing/2014/main" id="{15A6CB79-F8FB-F851-BA40-C87421BABC98}"/>
              </a:ext>
            </a:extLst>
          </p:cNvPr>
          <p:cNvSpPr txBox="1"/>
          <p:nvPr/>
        </p:nvSpPr>
        <p:spPr>
          <a:xfrm>
            <a:off x="509687" y="1364373"/>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Existence d’inégalité dans les maladies couvertes par les vaccins candidats</a:t>
            </a:r>
            <a:endParaRPr lang="fr-FR" sz="1050" dirty="0">
              <a:highlight>
                <a:srgbClr val="FFFF00"/>
              </a:highlight>
            </a:endParaRPr>
          </a:p>
        </p:txBody>
      </p:sp>
      <p:pic>
        <p:nvPicPr>
          <p:cNvPr id="9" name="Graphic 8" descr="Weights Uneven with solid fill">
            <a:extLst>
              <a:ext uri="{FF2B5EF4-FFF2-40B4-BE49-F238E27FC236}">
                <a16:creationId xmlns:a16="http://schemas.microsoft.com/office/drawing/2014/main" id="{91A740BE-E886-D7D9-4735-AC96E7ED04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1852" y="4265008"/>
            <a:ext cx="320492" cy="320492"/>
          </a:xfrm>
          <a:prstGeom prst="rect">
            <a:avLst/>
          </a:prstGeom>
        </p:spPr>
      </p:pic>
      <p:pic>
        <p:nvPicPr>
          <p:cNvPr id="12" name="Graphic 11" descr="Weights Uneven with solid fill">
            <a:extLst>
              <a:ext uri="{FF2B5EF4-FFF2-40B4-BE49-F238E27FC236}">
                <a16:creationId xmlns:a16="http://schemas.microsoft.com/office/drawing/2014/main" id="{6DCE88E8-C19E-5F24-7ABA-D3ED9EA35B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3850" y="4265008"/>
            <a:ext cx="320492" cy="320492"/>
          </a:xfrm>
          <a:prstGeom prst="rect">
            <a:avLst/>
          </a:prstGeom>
        </p:spPr>
      </p:pic>
      <p:pic>
        <p:nvPicPr>
          <p:cNvPr id="13" name="Graphic 12" descr="Weights Uneven with solid fill">
            <a:extLst>
              <a:ext uri="{FF2B5EF4-FFF2-40B4-BE49-F238E27FC236}">
                <a16:creationId xmlns:a16="http://schemas.microsoft.com/office/drawing/2014/main" id="{A5BD3C14-798B-0699-D7E5-7F8DD9F7AC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09256" y="4267413"/>
            <a:ext cx="320492" cy="320492"/>
          </a:xfrm>
          <a:prstGeom prst="rect">
            <a:avLst/>
          </a:prstGeom>
        </p:spPr>
      </p:pic>
      <p:pic>
        <p:nvPicPr>
          <p:cNvPr id="14" name="Graphic 13" descr="Weights Uneven with solid fill">
            <a:extLst>
              <a:ext uri="{FF2B5EF4-FFF2-40B4-BE49-F238E27FC236}">
                <a16:creationId xmlns:a16="http://schemas.microsoft.com/office/drawing/2014/main" id="{62CAD4CB-5800-FA57-F09C-AA1B23C487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83850" y="2988799"/>
            <a:ext cx="320492" cy="320492"/>
          </a:xfrm>
          <a:prstGeom prst="rect">
            <a:avLst/>
          </a:prstGeom>
        </p:spPr>
      </p:pic>
      <p:pic>
        <p:nvPicPr>
          <p:cNvPr id="15" name="Graphic 14" descr="Weights Uneven with solid fill">
            <a:extLst>
              <a:ext uri="{FF2B5EF4-FFF2-40B4-BE49-F238E27FC236}">
                <a16:creationId xmlns:a16="http://schemas.microsoft.com/office/drawing/2014/main" id="{3830D463-06A6-09B6-42B4-324CEB8728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8959" y="2988799"/>
            <a:ext cx="320492" cy="320492"/>
          </a:xfrm>
          <a:prstGeom prst="rect">
            <a:avLst/>
          </a:prstGeom>
        </p:spPr>
      </p:pic>
      <p:pic>
        <p:nvPicPr>
          <p:cNvPr id="16" name="Graphic 15" descr="Weights Uneven with solid fill">
            <a:extLst>
              <a:ext uri="{FF2B5EF4-FFF2-40B4-BE49-F238E27FC236}">
                <a16:creationId xmlns:a16="http://schemas.microsoft.com/office/drawing/2014/main" id="{AD4ADDD4-A5E0-B743-A93C-A0442A2838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095" y="2095444"/>
            <a:ext cx="291356" cy="291356"/>
          </a:xfrm>
          <a:prstGeom prst="rect">
            <a:avLst/>
          </a:prstGeom>
        </p:spPr>
      </p:pic>
      <p:grpSp>
        <p:nvGrpSpPr>
          <p:cNvPr id="24" name="Group 23">
            <a:extLst>
              <a:ext uri="{FF2B5EF4-FFF2-40B4-BE49-F238E27FC236}">
                <a16:creationId xmlns:a16="http://schemas.microsoft.com/office/drawing/2014/main" id="{0E9496C4-11DC-BCC3-16C2-9F2E1EE37ADB}"/>
              </a:ext>
            </a:extLst>
          </p:cNvPr>
          <p:cNvGrpSpPr/>
          <p:nvPr/>
        </p:nvGrpSpPr>
        <p:grpSpPr>
          <a:xfrm>
            <a:off x="747993" y="6136123"/>
            <a:ext cx="4774844" cy="317319"/>
            <a:chOff x="6212346" y="6307502"/>
            <a:chExt cx="4774844" cy="320492"/>
          </a:xfrm>
        </p:grpSpPr>
        <p:sp>
          <p:nvSpPr>
            <p:cNvPr id="20" name="TextBox 19">
              <a:extLst>
                <a:ext uri="{FF2B5EF4-FFF2-40B4-BE49-F238E27FC236}">
                  <a16:creationId xmlns:a16="http://schemas.microsoft.com/office/drawing/2014/main" id="{47DABF58-B4AB-EF76-D26E-EF8749C43A0F}"/>
                </a:ext>
              </a:extLst>
            </p:cNvPr>
            <p:cNvSpPr txBox="1"/>
            <p:nvPr/>
          </p:nvSpPr>
          <p:spPr>
            <a:xfrm>
              <a:off x="6501627" y="6329249"/>
              <a:ext cx="1324402" cy="276999"/>
            </a:xfrm>
            <a:prstGeom prst="rect">
              <a:avLst/>
            </a:prstGeom>
            <a:noFill/>
          </p:spPr>
          <p:txBody>
            <a:bodyPr wrap="none" rtlCol="0">
              <a:spAutoFit/>
            </a:bodyPr>
            <a:lstStyle/>
            <a:p>
              <a:r>
                <a:rPr lang="fr-FR" sz="1200" i="1" dirty="0"/>
                <a:t>Inégalité très forte</a:t>
              </a:r>
              <a:endParaRPr lang="en-US" sz="1200" i="1" dirty="0"/>
            </a:p>
          </p:txBody>
        </p:sp>
        <p:pic>
          <p:nvPicPr>
            <p:cNvPr id="17" name="Graphic 16" descr="Weights Uneven with solid fill">
              <a:extLst>
                <a:ext uri="{FF2B5EF4-FFF2-40B4-BE49-F238E27FC236}">
                  <a16:creationId xmlns:a16="http://schemas.microsoft.com/office/drawing/2014/main" id="{690FD685-8BA8-DB8E-42C2-D40467CFFF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12346" y="6322070"/>
              <a:ext cx="291356" cy="291356"/>
            </a:xfrm>
            <a:prstGeom prst="rect">
              <a:avLst/>
            </a:prstGeom>
          </p:spPr>
        </p:pic>
        <p:pic>
          <p:nvPicPr>
            <p:cNvPr id="19" name="Graphic 18" descr="Weights Uneven with solid fill">
              <a:extLst>
                <a:ext uri="{FF2B5EF4-FFF2-40B4-BE49-F238E27FC236}">
                  <a16:creationId xmlns:a16="http://schemas.microsoft.com/office/drawing/2014/main" id="{5F393713-5703-317C-59BB-F2363976B7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36851" y="6307502"/>
              <a:ext cx="320492" cy="320492"/>
            </a:xfrm>
            <a:prstGeom prst="rect">
              <a:avLst/>
            </a:prstGeom>
          </p:spPr>
        </p:pic>
        <p:pic>
          <p:nvPicPr>
            <p:cNvPr id="21" name="Graphic 20" descr="Weights Uneven with solid fill">
              <a:extLst>
                <a:ext uri="{FF2B5EF4-FFF2-40B4-BE49-F238E27FC236}">
                  <a16:creationId xmlns:a16="http://schemas.microsoft.com/office/drawing/2014/main" id="{4308E505-C65C-792B-0D05-53AB3BB207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6619" y="6307502"/>
              <a:ext cx="320492" cy="320492"/>
            </a:xfrm>
            <a:prstGeom prst="rect">
              <a:avLst/>
            </a:prstGeom>
          </p:spPr>
        </p:pic>
        <p:sp>
          <p:nvSpPr>
            <p:cNvPr id="22" name="TextBox 21">
              <a:extLst>
                <a:ext uri="{FF2B5EF4-FFF2-40B4-BE49-F238E27FC236}">
                  <a16:creationId xmlns:a16="http://schemas.microsoft.com/office/drawing/2014/main" id="{845FF210-BF9B-8C70-F50B-BE907267A0B2}"/>
                </a:ext>
              </a:extLst>
            </p:cNvPr>
            <p:cNvSpPr txBox="1"/>
            <p:nvPr/>
          </p:nvSpPr>
          <p:spPr>
            <a:xfrm>
              <a:off x="8199305" y="6329249"/>
              <a:ext cx="1327608" cy="276999"/>
            </a:xfrm>
            <a:prstGeom prst="rect">
              <a:avLst/>
            </a:prstGeom>
            <a:noFill/>
          </p:spPr>
          <p:txBody>
            <a:bodyPr wrap="none" rtlCol="0">
              <a:spAutoFit/>
            </a:bodyPr>
            <a:lstStyle/>
            <a:p>
              <a:r>
                <a:rPr lang="fr-FR" sz="1200" i="1" dirty="0"/>
                <a:t>Inégalité moyenne</a:t>
              </a:r>
              <a:endParaRPr lang="en-US" sz="1200" i="1" dirty="0"/>
            </a:p>
          </p:txBody>
        </p:sp>
        <p:sp>
          <p:nvSpPr>
            <p:cNvPr id="23" name="TextBox 22">
              <a:extLst>
                <a:ext uri="{FF2B5EF4-FFF2-40B4-BE49-F238E27FC236}">
                  <a16:creationId xmlns:a16="http://schemas.microsoft.com/office/drawing/2014/main" id="{313D74DB-8588-6432-AFAD-DDF563F5B33F}"/>
                </a:ext>
              </a:extLst>
            </p:cNvPr>
            <p:cNvSpPr txBox="1"/>
            <p:nvPr/>
          </p:nvSpPr>
          <p:spPr>
            <a:xfrm>
              <a:off x="9856752" y="6329249"/>
              <a:ext cx="1130438" cy="276999"/>
            </a:xfrm>
            <a:prstGeom prst="rect">
              <a:avLst/>
            </a:prstGeom>
            <a:noFill/>
          </p:spPr>
          <p:txBody>
            <a:bodyPr wrap="none" rtlCol="0">
              <a:spAutoFit/>
            </a:bodyPr>
            <a:lstStyle/>
            <a:p>
              <a:r>
                <a:rPr lang="fr-FR" sz="1200" i="1" dirty="0"/>
                <a:t>Faible inégalité</a:t>
              </a:r>
              <a:endParaRPr lang="en-US" sz="1200" i="1" dirty="0"/>
            </a:p>
          </p:txBody>
        </p:sp>
      </p:grpSp>
      <p:pic>
        <p:nvPicPr>
          <p:cNvPr id="25" name="Graphic 24" descr="Weights Uneven with solid fill">
            <a:extLst>
              <a:ext uri="{FF2B5EF4-FFF2-40B4-BE49-F238E27FC236}">
                <a16:creationId xmlns:a16="http://schemas.microsoft.com/office/drawing/2014/main" id="{4E6770F0-77F9-9C6E-8A25-3F8FAAD657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9941" y="2091643"/>
            <a:ext cx="320492" cy="320492"/>
          </a:xfrm>
          <a:prstGeom prst="rect">
            <a:avLst/>
          </a:prstGeom>
        </p:spPr>
      </p:pic>
      <p:pic>
        <p:nvPicPr>
          <p:cNvPr id="26" name="Graphic 25" descr="Weights Uneven with solid fill">
            <a:extLst>
              <a:ext uri="{FF2B5EF4-FFF2-40B4-BE49-F238E27FC236}">
                <a16:creationId xmlns:a16="http://schemas.microsoft.com/office/drawing/2014/main" id="{DC75FD3A-8130-4497-2B2A-3425249A73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9941" y="2988799"/>
            <a:ext cx="320492" cy="320492"/>
          </a:xfrm>
          <a:prstGeom prst="rect">
            <a:avLst/>
          </a:prstGeom>
        </p:spPr>
      </p:pic>
      <p:pic>
        <p:nvPicPr>
          <p:cNvPr id="10" name="Graphic 9" descr="Weights Uneven with solid fill">
            <a:extLst>
              <a:ext uri="{FF2B5EF4-FFF2-40B4-BE49-F238E27FC236}">
                <a16:creationId xmlns:a16="http://schemas.microsoft.com/office/drawing/2014/main" id="{0D6C25A6-9474-47DB-E7A4-A2426CF8BD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09256" y="2988799"/>
            <a:ext cx="320492" cy="320492"/>
          </a:xfrm>
          <a:prstGeom prst="rect">
            <a:avLst/>
          </a:prstGeom>
        </p:spPr>
      </p:pic>
      <p:pic>
        <p:nvPicPr>
          <p:cNvPr id="11" name="Graphic 10" descr="Weights Uneven with solid fill">
            <a:extLst>
              <a:ext uri="{FF2B5EF4-FFF2-40B4-BE49-F238E27FC236}">
                <a16:creationId xmlns:a16="http://schemas.microsoft.com/office/drawing/2014/main" id="{4876EF0A-B053-8123-FE32-46F51BBCB5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8981" y="2988799"/>
            <a:ext cx="320492" cy="320492"/>
          </a:xfrm>
          <a:prstGeom prst="rect">
            <a:avLst/>
          </a:prstGeom>
        </p:spPr>
      </p:pic>
      <p:pic>
        <p:nvPicPr>
          <p:cNvPr id="18" name="Graphic 17" descr="Weights Uneven with solid fill">
            <a:extLst>
              <a:ext uri="{FF2B5EF4-FFF2-40B4-BE49-F238E27FC236}">
                <a16:creationId xmlns:a16="http://schemas.microsoft.com/office/drawing/2014/main" id="{347E99CF-351E-F106-1559-B114758844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8981" y="2110693"/>
            <a:ext cx="320492" cy="320492"/>
          </a:xfrm>
          <a:prstGeom prst="rect">
            <a:avLst/>
          </a:prstGeom>
        </p:spPr>
      </p:pic>
      <p:pic>
        <p:nvPicPr>
          <p:cNvPr id="7" name="Graphic 6" descr="Weights Uneven with solid fill">
            <a:extLst>
              <a:ext uri="{FF2B5EF4-FFF2-40B4-BE49-F238E27FC236}">
                <a16:creationId xmlns:a16="http://schemas.microsoft.com/office/drawing/2014/main" id="{F7290EA2-D433-EA8B-A97D-60FA614DAD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3114" y="2988799"/>
            <a:ext cx="320492" cy="320492"/>
          </a:xfrm>
          <a:prstGeom prst="rect">
            <a:avLst/>
          </a:prstGeom>
        </p:spPr>
      </p:pic>
      <p:pic>
        <p:nvPicPr>
          <p:cNvPr id="27" name="Graphic 26" descr="Weights Uneven with solid fill">
            <a:extLst>
              <a:ext uri="{FF2B5EF4-FFF2-40B4-BE49-F238E27FC236}">
                <a16:creationId xmlns:a16="http://schemas.microsoft.com/office/drawing/2014/main" id="{F45A8474-357A-3448-84DA-F6CF8BF6F0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6889" y="4267413"/>
            <a:ext cx="320492" cy="320492"/>
          </a:xfrm>
          <a:prstGeom prst="rect">
            <a:avLst/>
          </a:prstGeom>
        </p:spPr>
      </p:pic>
    </p:spTree>
    <p:extLst>
      <p:ext uri="{BB962C8B-B14F-4D97-AF65-F5344CB8AC3E}">
        <p14:creationId xmlns:p14="http://schemas.microsoft.com/office/powerpoint/2010/main" val="3999515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fr-FR"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rPr>
              <a:t>	Couverture des sérotypes actifs: présentation des évidences</a:t>
            </a:r>
            <a:endParaRPr kumimoji="0" lang="en-US"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17</a:t>
            </a:fld>
            <a:endParaRPr lang="en-US" dirty="0">
              <a:latin typeface="+mj-lt"/>
            </a:endParaRP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8998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50" dirty="0">
                <a:solidFill>
                  <a:schemeClr val="tx1">
                    <a:lumMod val="50000"/>
                  </a:schemeClr>
                </a:solidFill>
              </a:rPr>
              <a:t>Sources: Rapport annuel DSE 2022, </a:t>
            </a:r>
            <a:r>
              <a:rPr lang="en-US" sz="1050" dirty="0">
                <a:solidFill>
                  <a:schemeClr val="tx1">
                    <a:lumMod val="50000"/>
                  </a:schemeClr>
                </a:solidFill>
              </a:rPr>
              <a:t>Prevalence and Distribution of Human Papillomavirus Genotypes Among Women in [City], [Pays] (2019), Microbiological, clinical and molecular findings of non-typhoidal Salmonella bloodstream infections associated with malaria, Oriental Province (2016), [Country], Non-typhoidal Salmonella bloodstream infections in </a:t>
            </a:r>
            <a:r>
              <a:rPr lang="en-US" sz="1050" dirty="0" err="1">
                <a:solidFill>
                  <a:schemeClr val="tx1">
                    <a:lumMod val="50000"/>
                  </a:schemeClr>
                </a:solidFill>
              </a:rPr>
              <a:t>Kisantu</a:t>
            </a:r>
            <a:r>
              <a:rPr lang="en-US" sz="1050" dirty="0">
                <a:solidFill>
                  <a:schemeClr val="tx1">
                    <a:lumMod val="50000"/>
                  </a:schemeClr>
                </a:solidFill>
              </a:rPr>
              <a:t>, [Country]: Emergence of O5-negative Salmonella Typhimurium and extensive drug resistance (2020)</a:t>
            </a:r>
          </a:p>
        </p:txBody>
      </p:sp>
      <p:sp>
        <p:nvSpPr>
          <p:cNvPr id="2" name="Oval 1">
            <a:extLst>
              <a:ext uri="{FF2B5EF4-FFF2-40B4-BE49-F238E27FC236}">
                <a16:creationId xmlns:a16="http://schemas.microsoft.com/office/drawing/2014/main" id="{8A21B797-F78A-F78A-46BE-49771A42679B}"/>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6</a:t>
            </a:r>
            <a:endParaRPr lang="en-US" dirty="0"/>
          </a:p>
        </p:txBody>
      </p:sp>
      <p:graphicFrame>
        <p:nvGraphicFramePr>
          <p:cNvPr id="7" name="Table 6">
            <a:extLst>
              <a:ext uri="{FF2B5EF4-FFF2-40B4-BE49-F238E27FC236}">
                <a16:creationId xmlns:a16="http://schemas.microsoft.com/office/drawing/2014/main" id="{7D42FA77-150C-5308-02F3-E1EDC61DC1DE}"/>
              </a:ext>
            </a:extLst>
          </p:cNvPr>
          <p:cNvGraphicFramePr>
            <a:graphicFrameLocks noGrp="1"/>
          </p:cNvGraphicFramePr>
          <p:nvPr>
            <p:extLst>
              <p:ext uri="{D42A27DB-BD31-4B8C-83A1-F6EECF244321}">
                <p14:modId xmlns:p14="http://schemas.microsoft.com/office/powerpoint/2010/main" val="485588056"/>
              </p:ext>
            </p:extLst>
          </p:nvPr>
        </p:nvGraphicFramePr>
        <p:xfrm>
          <a:off x="625642" y="1378657"/>
          <a:ext cx="11086936" cy="4585566"/>
        </p:xfrm>
        <a:graphic>
          <a:graphicData uri="http://schemas.openxmlformats.org/drawingml/2006/table">
            <a:tbl>
              <a:tblPr firstRow="1" bandRow="1">
                <a:tableStyleId>{93296810-A885-4BE3-A3E7-6D5BEEA58F35}</a:tableStyleId>
              </a:tblPr>
              <a:tblGrid>
                <a:gridCol w="1385867">
                  <a:extLst>
                    <a:ext uri="{9D8B030D-6E8A-4147-A177-3AD203B41FA5}">
                      <a16:colId xmlns:a16="http://schemas.microsoft.com/office/drawing/2014/main" val="4121088167"/>
                    </a:ext>
                  </a:extLst>
                </a:gridCol>
                <a:gridCol w="1385867">
                  <a:extLst>
                    <a:ext uri="{9D8B030D-6E8A-4147-A177-3AD203B41FA5}">
                      <a16:colId xmlns:a16="http://schemas.microsoft.com/office/drawing/2014/main" val="2287417990"/>
                    </a:ext>
                  </a:extLst>
                </a:gridCol>
                <a:gridCol w="1385867">
                  <a:extLst>
                    <a:ext uri="{9D8B030D-6E8A-4147-A177-3AD203B41FA5}">
                      <a16:colId xmlns:a16="http://schemas.microsoft.com/office/drawing/2014/main" val="3579905800"/>
                    </a:ext>
                  </a:extLst>
                </a:gridCol>
                <a:gridCol w="1385867">
                  <a:extLst>
                    <a:ext uri="{9D8B030D-6E8A-4147-A177-3AD203B41FA5}">
                      <a16:colId xmlns:a16="http://schemas.microsoft.com/office/drawing/2014/main" val="1791082469"/>
                    </a:ext>
                  </a:extLst>
                </a:gridCol>
                <a:gridCol w="1385867">
                  <a:extLst>
                    <a:ext uri="{9D8B030D-6E8A-4147-A177-3AD203B41FA5}">
                      <a16:colId xmlns:a16="http://schemas.microsoft.com/office/drawing/2014/main" val="2481231325"/>
                    </a:ext>
                  </a:extLst>
                </a:gridCol>
                <a:gridCol w="1385867">
                  <a:extLst>
                    <a:ext uri="{9D8B030D-6E8A-4147-A177-3AD203B41FA5}">
                      <a16:colId xmlns:a16="http://schemas.microsoft.com/office/drawing/2014/main" val="253142650"/>
                    </a:ext>
                  </a:extLst>
                </a:gridCol>
                <a:gridCol w="1385867">
                  <a:extLst>
                    <a:ext uri="{9D8B030D-6E8A-4147-A177-3AD203B41FA5}">
                      <a16:colId xmlns:a16="http://schemas.microsoft.com/office/drawing/2014/main" val="226409722"/>
                    </a:ext>
                  </a:extLst>
                </a:gridCol>
                <a:gridCol w="1385867">
                  <a:extLst>
                    <a:ext uri="{9D8B030D-6E8A-4147-A177-3AD203B41FA5}">
                      <a16:colId xmlns:a16="http://schemas.microsoft.com/office/drawing/2014/main" val="2231007804"/>
                    </a:ext>
                  </a:extLst>
                </a:gridCol>
              </a:tblGrid>
              <a:tr h="388787">
                <a:tc>
                  <a:txBody>
                    <a:bodyPr/>
                    <a:lstStyle/>
                    <a:p>
                      <a:pPr algn="ct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algn="ctr"/>
                      <a:r>
                        <a:rPr lang="fr-FR" sz="1100">
                          <a:solidFill>
                            <a:schemeClr val="tx1">
                              <a:lumMod val="50000"/>
                            </a:schemeClr>
                          </a:solidFill>
                        </a:rPr>
                        <a:t>[Vaccin 1]</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2]</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3]</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4]</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5]</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6]</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7]</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21511872"/>
                  </a:ext>
                </a:extLst>
              </a:tr>
              <a:tr h="1102634">
                <a:tc>
                  <a:txBody>
                    <a:bodyPr/>
                    <a:lstStyle/>
                    <a:p>
                      <a:pPr algn="ctr"/>
                      <a:r>
                        <a:rPr lang="fr-FR" sz="1100" dirty="0">
                          <a:solidFill>
                            <a:schemeClr val="tx1">
                              <a:lumMod val="50000"/>
                            </a:schemeClr>
                          </a:solidFill>
                        </a:rPr>
                        <a:t>Sérogroupes</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fr-FR" sz="1050" dirty="0">
                          <a:solidFill>
                            <a:schemeClr val="tx1">
                              <a:lumMod val="50000"/>
                            </a:schemeClr>
                          </a:solidFill>
                        </a:rPr>
                        <a:t>[SG 1], [SG 2]</a:t>
                      </a: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pattFill prst="dkUpDiag">
                      <a:fgClr>
                        <a:schemeClr val="bg1">
                          <a:lumMod val="85000"/>
                        </a:schemeClr>
                      </a:fgClr>
                      <a:bgClr>
                        <a:prstClr val="white"/>
                      </a:bgClr>
                    </a:pattFill>
                  </a:tcPr>
                </a:tc>
                <a:tc>
                  <a:txBody>
                    <a:bodyPr/>
                    <a:lstStyle/>
                    <a:p>
                      <a:pPr algn="ctr"/>
                      <a:r>
                        <a:rPr lang="en-US" sz="1050" dirty="0">
                          <a:solidFill>
                            <a:schemeClr val="tx1">
                              <a:lumMod val="50000"/>
                            </a:schemeClr>
                          </a:solidFill>
                        </a:rPr>
                        <a:t>100+ </a:t>
                      </a:r>
                      <a:r>
                        <a:rPr lang="en-US" sz="1050" dirty="0" err="1">
                          <a:solidFill>
                            <a:schemeClr val="tx1">
                              <a:lumMod val="50000"/>
                            </a:schemeClr>
                          </a:solidFill>
                        </a:rPr>
                        <a:t>génotypes</a:t>
                      </a:r>
                      <a:endParaRPr lang="en-US" sz="1050" dirty="0">
                        <a:solidFill>
                          <a:schemeClr val="tx1">
                            <a:lumMod val="50000"/>
                          </a:schemeClr>
                        </a:solidFill>
                      </a:endParaRPr>
                    </a:p>
                    <a:p>
                      <a:pPr algn="ctr"/>
                      <a:r>
                        <a:rPr lang="en-US" sz="1050" dirty="0">
                          <a:solidFill>
                            <a:schemeClr val="tx1">
                              <a:lumMod val="50000"/>
                            </a:schemeClr>
                          </a:solidFill>
                        </a:rPr>
                        <a:t>(13 avec un haut risqué de cancer)</a:t>
                      </a:r>
                    </a:p>
                    <a:p>
                      <a:pPr algn="ctr"/>
                      <a:endParaRPr lang="en-US" sz="1050" dirty="0">
                        <a:solidFill>
                          <a:schemeClr val="tx1">
                            <a:lumMod val="50000"/>
                          </a:schemeClr>
                        </a:solidFill>
                      </a:endParaRPr>
                    </a:p>
                    <a:p>
                      <a:pPr algn="ctr"/>
                      <a:r>
                        <a:rPr lang="en-US" sz="1050" dirty="0">
                          <a:solidFill>
                            <a:schemeClr val="tx1">
                              <a:lumMod val="50000"/>
                            </a:schemeClr>
                          </a:solidFill>
                        </a:rPr>
                        <a:t>En [Pays]: 68/58/52/53/35/45/16/18/31/66</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050" dirty="0">
                          <a:solidFill>
                            <a:schemeClr val="tx1">
                              <a:lumMod val="50000"/>
                            </a:schemeClr>
                          </a:solidFill>
                        </a:rPr>
                        <a:t>[SG 1], [SG 2], [SG 3]</a:t>
                      </a: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pattFill prst="dkUpDiag">
                      <a:fgClr>
                        <a:schemeClr val="bg1">
                          <a:lumMod val="85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50" dirty="0">
                          <a:solidFill>
                            <a:schemeClr val="tx1">
                              <a:lumMod val="50000"/>
                            </a:schemeClr>
                          </a:solidFill>
                        </a:rPr>
                        <a:t>[SG 1], [SG 2], [SG 3], [SG 4], [SG 5]</a:t>
                      </a: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50" dirty="0">
                          <a:solidFill>
                            <a:schemeClr val="tx1">
                              <a:lumMod val="50000"/>
                            </a:schemeClr>
                          </a:solidFill>
                        </a:rPr>
                        <a:t>Polio 1/2/3</a:t>
                      </a:r>
                      <a:endParaRPr lang="en-US" sz="105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pattFill prst="dkUpDiag">
                      <a:fgClr>
                        <a:schemeClr val="bg1">
                          <a:lumMod val="85000"/>
                        </a:schemeClr>
                      </a:fgClr>
                      <a:bgClr>
                        <a:prstClr val="white"/>
                      </a:bgClr>
                    </a:pattFill>
                  </a:tcPr>
                </a:tc>
                <a:extLst>
                  <a:ext uri="{0D108BD9-81ED-4DB2-BD59-A6C34878D82A}">
                    <a16:rowId xmlns:a16="http://schemas.microsoft.com/office/drawing/2014/main" val="3413052441"/>
                  </a:ext>
                </a:extLst>
              </a:tr>
              <a:tr h="1217872">
                <a:tc>
                  <a:txBody>
                    <a:bodyPr/>
                    <a:lstStyle/>
                    <a:p>
                      <a:pPr algn="ctr" rtl="0"/>
                      <a:r>
                        <a:rPr lang="fr-FR" sz="1100" dirty="0">
                          <a:solidFill>
                            <a:schemeClr val="tx1">
                              <a:lumMod val="50000"/>
                            </a:schemeClr>
                          </a:solidFill>
                        </a:rPr>
                        <a:t>Couverture des sérotypes</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fr-FR" sz="1100" i="1" dirty="0">
                          <a:solidFill>
                            <a:schemeClr val="tx1">
                              <a:lumMod val="50000"/>
                            </a:schemeClr>
                          </a:solidFill>
                        </a:rPr>
                        <a:t>100%</a:t>
                      </a:r>
                      <a:endParaRPr lang="en-US" sz="1100" i="1"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pattFill prst="dkUpDiag">
                      <a:fgClr>
                        <a:schemeClr val="bg1">
                          <a:lumMod val="85000"/>
                        </a:schemeClr>
                      </a:fgClr>
                      <a:bgClr>
                        <a:prstClr val="white"/>
                      </a:bgClr>
                    </a:pattFill>
                  </a:tcPr>
                </a:tc>
                <a:tc>
                  <a:txBody>
                    <a:bodyPr/>
                    <a:lstStyle/>
                    <a:p>
                      <a:pPr algn="ctr"/>
                      <a:r>
                        <a:rPr lang="en-US" sz="1000" dirty="0">
                          <a:solidFill>
                            <a:schemeClr val="tx1">
                              <a:lumMod val="50000"/>
                            </a:schemeClr>
                          </a:solidFill>
                        </a:rPr>
                        <a:t>[</a:t>
                      </a:r>
                      <a:r>
                        <a:rPr lang="en-US" sz="1000" dirty="0" err="1">
                          <a:solidFill>
                            <a:schemeClr val="tx1">
                              <a:lumMod val="50000"/>
                            </a:schemeClr>
                          </a:solidFill>
                        </a:rPr>
                        <a:t>Produit</a:t>
                      </a:r>
                      <a:r>
                        <a:rPr lang="en-US" sz="1000" dirty="0">
                          <a:solidFill>
                            <a:schemeClr val="tx1">
                              <a:lumMod val="50000"/>
                            </a:schemeClr>
                          </a:solidFill>
                        </a:rPr>
                        <a:t> 2a]: 16, 18</a:t>
                      </a:r>
                    </a:p>
                    <a:p>
                      <a:pPr algn="ctr"/>
                      <a:endParaRPr lang="en-US" sz="1000" dirty="0">
                        <a:solidFill>
                          <a:schemeClr val="tx1">
                            <a:lumMod val="50000"/>
                          </a:schemeClr>
                        </a:solidFill>
                      </a:endParaRPr>
                    </a:p>
                    <a:p>
                      <a:pPr algn="ctr"/>
                      <a:r>
                        <a:rPr lang="en-US" sz="1000" dirty="0">
                          <a:solidFill>
                            <a:schemeClr val="tx1">
                              <a:lumMod val="50000"/>
                            </a:schemeClr>
                          </a:solidFill>
                        </a:rPr>
                        <a:t>[</a:t>
                      </a:r>
                      <a:r>
                        <a:rPr lang="en-US" sz="1000" dirty="0" err="1">
                          <a:solidFill>
                            <a:schemeClr val="tx1">
                              <a:lumMod val="50000"/>
                            </a:schemeClr>
                          </a:solidFill>
                        </a:rPr>
                        <a:t>Produit</a:t>
                      </a:r>
                      <a:r>
                        <a:rPr lang="en-US" sz="1000" dirty="0">
                          <a:solidFill>
                            <a:schemeClr val="tx1">
                              <a:lumMod val="50000"/>
                            </a:schemeClr>
                          </a:solidFill>
                        </a:rPr>
                        <a:t> 2b]: 6, 11, 16, 18</a:t>
                      </a:r>
                    </a:p>
                    <a:p>
                      <a:pPr algn="ctr"/>
                      <a:endParaRPr lang="en-US" sz="1000" dirty="0">
                        <a:solidFill>
                          <a:schemeClr val="tx1">
                            <a:lumMod val="50000"/>
                          </a:schemeClr>
                        </a:solidFill>
                      </a:endParaRPr>
                    </a:p>
                    <a:p>
                      <a:pPr algn="ctr"/>
                      <a:r>
                        <a:rPr lang="en-US" sz="1000" dirty="0">
                          <a:solidFill>
                            <a:schemeClr val="tx1">
                              <a:lumMod val="50000"/>
                            </a:schemeClr>
                          </a:solidFill>
                        </a:rPr>
                        <a:t>[</a:t>
                      </a:r>
                      <a:r>
                        <a:rPr lang="en-US" sz="1000" dirty="0" err="1">
                          <a:solidFill>
                            <a:schemeClr val="tx1">
                              <a:lumMod val="50000"/>
                            </a:schemeClr>
                          </a:solidFill>
                        </a:rPr>
                        <a:t>Produit</a:t>
                      </a:r>
                      <a:r>
                        <a:rPr lang="en-US" sz="1000" dirty="0">
                          <a:solidFill>
                            <a:schemeClr val="tx1">
                              <a:lumMod val="50000"/>
                            </a:schemeClr>
                          </a:solidFill>
                        </a:rPr>
                        <a:t> 2c}: 6, 11, 16, 18, 31, 33, 45, 52, 58</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000" dirty="0">
                          <a:solidFill>
                            <a:schemeClr val="tx1">
                              <a:lumMod val="50000"/>
                            </a:schemeClr>
                          </a:solidFill>
                        </a:rPr>
                        <a:t>&lt;50%</a:t>
                      </a:r>
                      <a:endParaRPr lang="en-US" sz="10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i="1" dirty="0">
                          <a:solidFill>
                            <a:schemeClr val="tx1">
                              <a:lumMod val="50000"/>
                            </a:schemeClr>
                          </a:solidFill>
                        </a:rPr>
                        <a:t>100%</a:t>
                      </a:r>
                      <a:endParaRPr lang="en-US" sz="10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pattFill prst="dkUpDiag">
                      <a:fgClr>
                        <a:schemeClr val="bg1">
                          <a:lumMod val="85000"/>
                        </a:schemeClr>
                      </a:fgClr>
                      <a:bgClr>
                        <a:schemeClr val="bg1"/>
                      </a:bgClr>
                    </a:pattFill>
                  </a:tcPr>
                </a:tc>
                <a:tc>
                  <a:txBody>
                    <a:bodyPr/>
                    <a:lstStyle/>
                    <a:p>
                      <a:pPr algn="ctr"/>
                      <a:r>
                        <a:rPr lang="fr-FR" sz="1000" dirty="0">
                          <a:solidFill>
                            <a:schemeClr val="tx1">
                              <a:lumMod val="50000"/>
                            </a:schemeClr>
                          </a:solidFill>
                        </a:rPr>
                        <a:t>95% pour le [Produit 5a] </a:t>
                      </a:r>
                    </a:p>
                    <a:p>
                      <a:pPr algn="ctr"/>
                      <a:endParaRPr lang="fr-FR" sz="1000" dirty="0">
                        <a:solidFill>
                          <a:schemeClr val="tx1">
                            <a:lumMod val="50000"/>
                          </a:schemeClr>
                        </a:solidFill>
                      </a:endParaRPr>
                    </a:p>
                    <a:p>
                      <a:pPr algn="ctr"/>
                      <a:r>
                        <a:rPr lang="fr-FR" sz="1000" dirty="0">
                          <a:solidFill>
                            <a:schemeClr val="tx1">
                              <a:lumMod val="50000"/>
                            </a:schemeClr>
                          </a:solidFill>
                        </a:rPr>
                        <a:t>100% pour le [Produit 5b]</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dirty="0">
                          <a:solidFill>
                            <a:schemeClr val="tx1">
                              <a:lumMod val="50000"/>
                            </a:schemeClr>
                          </a:solidFill>
                        </a:rPr>
                        <a:t>100%</a:t>
                      </a:r>
                      <a:endParaRPr lang="en-US" sz="10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050" i="0" dirty="0">
                          <a:solidFill>
                            <a:schemeClr val="tx1">
                              <a:lumMod val="50000"/>
                            </a:schemeClr>
                          </a:solidFill>
                        </a:rPr>
                        <a:t>100%</a:t>
                      </a:r>
                      <a:endParaRPr lang="en-US" sz="105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pattFill prst="dkUpDiag">
                      <a:fgClr>
                        <a:schemeClr val="bg1">
                          <a:lumMod val="85000"/>
                        </a:schemeClr>
                      </a:fgClr>
                      <a:bgClr>
                        <a:prstClr val="white"/>
                      </a:bgClr>
                    </a:pattFill>
                  </a:tcPr>
                </a:tc>
                <a:extLst>
                  <a:ext uri="{0D108BD9-81ED-4DB2-BD59-A6C34878D82A}">
                    <a16:rowId xmlns:a16="http://schemas.microsoft.com/office/drawing/2014/main" val="3058877389"/>
                  </a:ext>
                </a:extLst>
              </a:tr>
              <a:tr h="1754211">
                <a:tc>
                  <a:txBody>
                    <a:bodyPr/>
                    <a:lstStyle/>
                    <a:p>
                      <a:pPr algn="ctr"/>
                      <a:r>
                        <a:rPr lang="fr-FR" sz="1100" dirty="0">
                          <a:solidFill>
                            <a:schemeClr val="tx1">
                              <a:lumMod val="50000"/>
                            </a:schemeClr>
                          </a:solidFill>
                        </a:rPr>
                        <a:t>Commentaires</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l">
                        <a:tabLst>
                          <a:tab pos="269875" algn="l"/>
                        </a:tabLst>
                      </a:pPr>
                      <a:endParaRPr lang="en-US" sz="1000" dirty="0">
                        <a:solidFill>
                          <a:schemeClr val="tx1">
                            <a:lumMod val="50000"/>
                          </a:schemeClr>
                        </a:solidFil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pattFill prst="dkUpDiag">
                      <a:fgClr>
                        <a:schemeClr val="bg1">
                          <a:lumMod val="85000"/>
                        </a:schemeClr>
                      </a:fgClr>
                      <a:bgClr>
                        <a:prstClr val="white"/>
                      </a:bgClr>
                    </a:pattFill>
                  </a:tcPr>
                </a:tc>
                <a:tc>
                  <a:txBody>
                    <a:bodyPr/>
                    <a:lstStyle/>
                    <a:p>
                      <a:pPr algn="ctr"/>
                      <a:r>
                        <a:rPr lang="en-US" sz="1000" dirty="0">
                          <a:solidFill>
                            <a:schemeClr val="tx1">
                              <a:lumMod val="50000"/>
                            </a:schemeClr>
                          </a:solidFill>
                        </a:rPr>
                        <a:t>Les types 16 et 18 </a:t>
                      </a:r>
                      <a:r>
                        <a:rPr lang="en-US" sz="1000" dirty="0" err="1">
                          <a:solidFill>
                            <a:schemeClr val="tx1">
                              <a:lumMod val="50000"/>
                            </a:schemeClr>
                          </a:solidFill>
                        </a:rPr>
                        <a:t>sont</a:t>
                      </a:r>
                      <a:r>
                        <a:rPr lang="en-US" sz="1000" dirty="0">
                          <a:solidFill>
                            <a:schemeClr val="tx1">
                              <a:lumMod val="50000"/>
                            </a:schemeClr>
                          </a:solidFill>
                        </a:rPr>
                        <a:t> </a:t>
                      </a:r>
                      <a:r>
                        <a:rPr lang="en-US" sz="1000" dirty="0" err="1">
                          <a:solidFill>
                            <a:schemeClr val="tx1">
                              <a:lumMod val="50000"/>
                            </a:schemeClr>
                          </a:solidFill>
                        </a:rPr>
                        <a:t>responsables</a:t>
                      </a:r>
                      <a:r>
                        <a:rPr lang="en-US" sz="1000" dirty="0">
                          <a:solidFill>
                            <a:schemeClr val="tx1">
                              <a:lumMod val="50000"/>
                            </a:schemeClr>
                          </a:solidFill>
                        </a:rPr>
                        <a:t> de 70% des cancers du col </a:t>
                      </a:r>
                      <a:r>
                        <a:rPr lang="en-US" sz="1000" dirty="0" err="1">
                          <a:solidFill>
                            <a:schemeClr val="tx1">
                              <a:lumMod val="50000"/>
                            </a:schemeClr>
                          </a:solidFill>
                        </a:rPr>
                        <a:t>utérin</a:t>
                      </a:r>
                      <a:r>
                        <a:rPr lang="en-US" sz="1000" dirty="0">
                          <a:solidFill>
                            <a:schemeClr val="tx1">
                              <a:lumMod val="50000"/>
                            </a:schemeClr>
                          </a:solidFill>
                        </a:rPr>
                        <a:t> au </a:t>
                      </a:r>
                      <a:r>
                        <a:rPr lang="en-US" sz="1000" dirty="0" err="1">
                          <a:solidFill>
                            <a:schemeClr val="tx1">
                              <a:lumMod val="50000"/>
                            </a:schemeClr>
                          </a:solidFill>
                        </a:rPr>
                        <a:t>niveau</a:t>
                      </a:r>
                      <a:r>
                        <a:rPr lang="en-US" sz="1000" dirty="0">
                          <a:solidFill>
                            <a:schemeClr val="tx1">
                              <a:lumMod val="50000"/>
                            </a:schemeClr>
                          </a:solidFill>
                        </a:rPr>
                        <a:t> global, </a:t>
                      </a:r>
                      <a:r>
                        <a:rPr lang="en-US" sz="1000" dirty="0" err="1">
                          <a:solidFill>
                            <a:schemeClr val="tx1">
                              <a:lumMod val="50000"/>
                            </a:schemeClr>
                          </a:solidFill>
                        </a:rPr>
                        <a:t>suivi</a:t>
                      </a:r>
                      <a:r>
                        <a:rPr lang="en-US" sz="1000" dirty="0">
                          <a:solidFill>
                            <a:schemeClr val="tx1">
                              <a:lumMod val="50000"/>
                            </a:schemeClr>
                          </a:solidFill>
                        </a:rPr>
                        <a:t> par le 45 (6%), 31 (4%), 33 (4%)</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000" dirty="0">
                          <a:solidFill>
                            <a:schemeClr val="tx1">
                              <a:lumMod val="50000"/>
                            </a:schemeClr>
                          </a:solidFill>
                        </a:rPr>
                        <a:t>Non typhi de plus en plus prévalent chez les enfants</a:t>
                      </a:r>
                      <a:endParaRPr lang="en-US" sz="10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pattFill prst="dkUpDiag">
                      <a:fgClr>
                        <a:schemeClr val="bg1">
                          <a:lumMod val="85000"/>
                        </a:schemeClr>
                      </a:fgClr>
                      <a:bgClr>
                        <a:schemeClr val="bg1"/>
                      </a:bgClr>
                    </a:pattFill>
                  </a:tcPr>
                </a:tc>
                <a:tc>
                  <a:txBody>
                    <a:bodyPr/>
                    <a:lstStyle/>
                    <a:p>
                      <a:pPr algn="ctr">
                        <a:tabLst>
                          <a:tab pos="269875" algn="l"/>
                        </a:tabLst>
                      </a:pPr>
                      <a:r>
                        <a:rPr lang="fr-FR" sz="1000" dirty="0">
                          <a:solidFill>
                            <a:schemeClr val="tx1">
                              <a:lumMod val="50000"/>
                            </a:schemeClr>
                          </a:solidFill>
                        </a:rPr>
                        <a:t>Les sérotypes principaux en [Pays] sont [SG 1], [SG 2] le sérogroupe [SG 5] est toutefois en progression dans la région</a:t>
                      </a:r>
                      <a:endParaRPr lang="en-US" sz="10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endParaRPr lang="en-US" sz="10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pattFill prst="dkUpDiag">
                      <a:fgClr>
                        <a:schemeClr val="bg1">
                          <a:lumMod val="85000"/>
                        </a:schemeClr>
                      </a:fgClr>
                      <a:bgClr>
                        <a:prstClr val="white"/>
                      </a:bgClr>
                    </a:pattFill>
                  </a:tcPr>
                </a:tc>
                <a:extLst>
                  <a:ext uri="{0D108BD9-81ED-4DB2-BD59-A6C34878D82A}">
                    <a16:rowId xmlns:a16="http://schemas.microsoft.com/office/drawing/2014/main" val="123791783"/>
                  </a:ext>
                </a:extLst>
              </a:tr>
            </a:tbl>
          </a:graphicData>
        </a:graphic>
      </p:graphicFrame>
    </p:spTree>
    <p:extLst>
      <p:ext uri="{BB962C8B-B14F-4D97-AF65-F5344CB8AC3E}">
        <p14:creationId xmlns:p14="http://schemas.microsoft.com/office/powerpoint/2010/main" val="372199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4CFBA8B-3A60-8524-BB32-55CE5902A180}"/>
              </a:ext>
            </a:extLst>
          </p:cNvPr>
          <p:cNvGrpSpPr/>
          <p:nvPr/>
        </p:nvGrpSpPr>
        <p:grpSpPr>
          <a:xfrm>
            <a:off x="791387" y="2416619"/>
            <a:ext cx="7019113" cy="3047505"/>
            <a:chOff x="800912" y="2130357"/>
            <a:chExt cx="9241274" cy="3333767"/>
          </a:xfrm>
        </p:grpSpPr>
        <p:sp>
          <p:nvSpPr>
            <p:cNvPr id="20" name="Rectangle 19">
              <a:extLst>
                <a:ext uri="{FF2B5EF4-FFF2-40B4-BE49-F238E27FC236}">
                  <a16:creationId xmlns:a16="http://schemas.microsoft.com/office/drawing/2014/main" id="{FACA1677-7CF0-F179-F5E3-D4796987E4D5}"/>
                </a:ext>
              </a:extLst>
            </p:cNvPr>
            <p:cNvSpPr/>
            <p:nvPr/>
          </p:nvSpPr>
          <p:spPr>
            <a:xfrm>
              <a:off x="3440349" y="2130357"/>
              <a:ext cx="1322962" cy="33337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0FA560-6DE6-4CD8-7F06-A4947BE18201}"/>
                </a:ext>
              </a:extLst>
            </p:cNvPr>
            <p:cNvSpPr/>
            <p:nvPr/>
          </p:nvSpPr>
          <p:spPr>
            <a:xfrm>
              <a:off x="6079786" y="2130357"/>
              <a:ext cx="1322962" cy="33337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FA354C9-B5B0-4F49-3F66-511439175A61}"/>
                </a:ext>
              </a:extLst>
            </p:cNvPr>
            <p:cNvSpPr/>
            <p:nvPr/>
          </p:nvSpPr>
          <p:spPr>
            <a:xfrm>
              <a:off x="8719224" y="2130357"/>
              <a:ext cx="1322962" cy="33337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bg1">
                      <a:lumMod val="50000"/>
                    </a:schemeClr>
                  </a:solidFill>
                </a:rPr>
                <a:t>Non disponible (phase III en 2024)</a:t>
              </a:r>
              <a:endParaRPr lang="en-US" sz="900" i="1" dirty="0">
                <a:solidFill>
                  <a:schemeClr val="bg1">
                    <a:lumMod val="50000"/>
                  </a:schemeClr>
                </a:solidFill>
              </a:endParaRPr>
            </a:p>
          </p:txBody>
        </p:sp>
        <p:sp>
          <p:nvSpPr>
            <p:cNvPr id="23" name="Rectangle 22">
              <a:extLst>
                <a:ext uri="{FF2B5EF4-FFF2-40B4-BE49-F238E27FC236}">
                  <a16:creationId xmlns:a16="http://schemas.microsoft.com/office/drawing/2014/main" id="{D5E1AB04-3370-A9EB-71B9-87B2D357C829}"/>
                </a:ext>
              </a:extLst>
            </p:cNvPr>
            <p:cNvSpPr/>
            <p:nvPr/>
          </p:nvSpPr>
          <p:spPr>
            <a:xfrm>
              <a:off x="800912" y="2130357"/>
              <a:ext cx="1322962" cy="33337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9" name="Chart 18">
            <a:extLst>
              <a:ext uri="{FF2B5EF4-FFF2-40B4-BE49-F238E27FC236}">
                <a16:creationId xmlns:a16="http://schemas.microsoft.com/office/drawing/2014/main" id="{C2335B6A-2977-702C-2BB6-0FF3A3D38604}"/>
              </a:ext>
            </a:extLst>
          </p:cNvPr>
          <p:cNvGraphicFramePr/>
          <p:nvPr>
            <p:extLst>
              <p:ext uri="{D42A27DB-BD31-4B8C-83A1-F6EECF244321}">
                <p14:modId xmlns:p14="http://schemas.microsoft.com/office/powerpoint/2010/main" val="306292083"/>
              </p:ext>
            </p:extLst>
          </p:nvPr>
        </p:nvGraphicFramePr>
        <p:xfrm>
          <a:off x="657428" y="2423727"/>
          <a:ext cx="8286547" cy="3927761"/>
        </p:xfrm>
        <a:graphic>
          <a:graphicData uri="http://schemas.openxmlformats.org/drawingml/2006/chart">
            <c:chart xmlns:c="http://schemas.openxmlformats.org/drawingml/2006/chart" xmlns:r="http://schemas.openxmlformats.org/officeDocument/2006/relationships" r:id="rId2"/>
          </a:graphicData>
        </a:graphic>
      </p:graphicFrame>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lang="fr-FR" sz="2400" kern="0" dirty="0">
                <a:solidFill>
                  <a:srgbClr val="0F5D61"/>
                </a:solidFill>
                <a:latin typeface="Lato" panose="020F0502020204030203" pitchFamily="34" charset="0"/>
                <a:cs typeface="Times New Roman" panose="02020603050405020304" pitchFamily="18" charset="0"/>
                <a:sym typeface="Lato"/>
              </a:rPr>
              <a:t>	Efficacité réelle</a:t>
            </a:r>
            <a:r>
              <a:rPr kumimoji="0" lang="fr-FR"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rPr>
              <a:t>: présentation des évidences</a:t>
            </a:r>
            <a:endParaRPr kumimoji="0" lang="en-US"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18</a:t>
            </a:fld>
            <a:endParaRPr lang="en-US"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4693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Efficacité réelle contre les maladies couvertes par les vaccins candidats</a:t>
            </a:r>
          </a:p>
          <a:p>
            <a:r>
              <a:rPr lang="fr-FR" sz="1050" dirty="0"/>
              <a:t>En %</a:t>
            </a:r>
          </a:p>
        </p:txBody>
      </p:sp>
      <p:sp>
        <p:nvSpPr>
          <p:cNvPr id="8" name="Rectangle 7">
            <a:extLst>
              <a:ext uri="{FF2B5EF4-FFF2-40B4-BE49-F238E27FC236}">
                <a16:creationId xmlns:a16="http://schemas.microsoft.com/office/drawing/2014/main" id="{BE74EDB5-41F7-4474-504E-591F3EE1C37F}"/>
              </a:ext>
            </a:extLst>
          </p:cNvPr>
          <p:cNvSpPr/>
          <p:nvPr/>
        </p:nvSpPr>
        <p:spPr>
          <a:xfrm>
            <a:off x="472961" y="6371367"/>
            <a:ext cx="10824367"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900" dirty="0">
                <a:solidFill>
                  <a:schemeClr val="tx1">
                    <a:lumMod val="50000"/>
                  </a:schemeClr>
                </a:solidFill>
              </a:rPr>
              <a:t>1. Pour le [Vaccin 2], les données varient en fonction de l’âge d’administration du vaccin; 2. Dans un contexte de réponse à une épidémie</a:t>
            </a:r>
          </a:p>
          <a:p>
            <a:r>
              <a:rPr lang="fr-FR" sz="900" dirty="0">
                <a:solidFill>
                  <a:schemeClr val="tx1">
                    <a:lumMod val="50000"/>
                  </a:schemeClr>
                </a:solidFill>
              </a:rPr>
              <a:t>Sources: OMS Position Paper sur la Rubéole 2020, OMS Position Paper sur le [Vaccin 2] 2022, OMS Position Paper </a:t>
            </a:r>
            <a:r>
              <a:rPr lang="fr-FR" sz="900" dirty="0" err="1">
                <a:solidFill>
                  <a:schemeClr val="tx1">
                    <a:lumMod val="50000"/>
                  </a:schemeClr>
                </a:solidFill>
              </a:rPr>
              <a:t>Typhoide</a:t>
            </a:r>
            <a:r>
              <a:rPr lang="fr-FR" sz="900" dirty="0">
                <a:solidFill>
                  <a:schemeClr val="tx1">
                    <a:lumMod val="50000"/>
                  </a:schemeClr>
                </a:solidFill>
              </a:rPr>
              <a:t> 2018, OMS Position Paper [Vaccin 5] 2024, OMS Position Paper sur les vaccins contre la diphtérie, 2017, </a:t>
            </a:r>
            <a:r>
              <a:rPr lang="fr-FR" sz="900" dirty="0" err="1">
                <a:solidFill>
                  <a:schemeClr val="tx1">
                    <a:lumMod val="50000"/>
                  </a:schemeClr>
                </a:solidFill>
              </a:rPr>
              <a:t>Infovac</a:t>
            </a:r>
            <a:r>
              <a:rPr lang="fr-FR" sz="900" dirty="0">
                <a:solidFill>
                  <a:schemeClr val="tx1">
                    <a:lumMod val="50000"/>
                  </a:schemeClr>
                </a:solidFill>
              </a:rPr>
              <a:t> article sur les Méningocoques, </a:t>
            </a:r>
            <a:r>
              <a:rPr lang="en-US" sz="900" b="0" i="1" dirty="0" err="1">
                <a:solidFill>
                  <a:srgbClr val="333333"/>
                </a:solidFill>
                <a:effectLst/>
                <a:latin typeface="Helvetica Neue"/>
              </a:rPr>
              <a:t>Falcaro</a:t>
            </a:r>
            <a:r>
              <a:rPr lang="en-US" sz="900" b="0" i="1" dirty="0">
                <a:solidFill>
                  <a:srgbClr val="333333"/>
                </a:solidFill>
                <a:effectLst/>
                <a:latin typeface="Helvetica Neue"/>
              </a:rPr>
              <a:t> &amp; Al. 2021, UK; Liang et al, 2023 , Malawi; [</a:t>
            </a:r>
            <a:r>
              <a:rPr lang="en-US" sz="900" b="0" i="1" dirty="0" err="1">
                <a:solidFill>
                  <a:srgbClr val="333333"/>
                </a:solidFill>
                <a:effectLst/>
                <a:latin typeface="Helvetica Neue"/>
              </a:rPr>
              <a:t>Vaccin</a:t>
            </a:r>
            <a:r>
              <a:rPr lang="en-US" sz="900" b="0" i="1" dirty="0">
                <a:solidFill>
                  <a:srgbClr val="333333"/>
                </a:solidFill>
                <a:effectLst/>
                <a:latin typeface="Helvetica Neue"/>
              </a:rPr>
              <a:t> 3]-BD Guide for NITAGs, 2022; Carr JP et Al., 2022.; Jae </a:t>
            </a:r>
            <a:r>
              <a:rPr lang="en-US" sz="900" b="0" i="1" dirty="0" err="1">
                <a:solidFill>
                  <a:srgbClr val="333333"/>
                </a:solidFill>
                <a:effectLst/>
                <a:latin typeface="Helvetica Neue"/>
              </a:rPr>
              <a:t>Hyoung</a:t>
            </a:r>
            <a:r>
              <a:rPr lang="en-US" sz="900" b="0" i="1" dirty="0">
                <a:solidFill>
                  <a:srgbClr val="333333"/>
                </a:solidFill>
                <a:effectLst/>
                <a:latin typeface="Helvetica Neue"/>
              </a:rPr>
              <a:t> et Al., 2020;</a:t>
            </a:r>
            <a:r>
              <a:rPr lang="en-US" sz="900" b="0" dirty="0">
                <a:solidFill>
                  <a:srgbClr val="333333"/>
                </a:solidFill>
                <a:effectLst/>
                <a:latin typeface="Helvetica Neue"/>
              </a:rPr>
              <a:t> OMS position paper sur le [</a:t>
            </a:r>
            <a:r>
              <a:rPr lang="en-US" sz="900" b="0" dirty="0" err="1">
                <a:solidFill>
                  <a:srgbClr val="333333"/>
                </a:solidFill>
                <a:effectLst/>
                <a:latin typeface="Helvetica Neue"/>
              </a:rPr>
              <a:t>Vaccin</a:t>
            </a:r>
            <a:r>
              <a:rPr lang="en-US" sz="900" b="0" dirty="0">
                <a:solidFill>
                  <a:srgbClr val="333333"/>
                </a:solidFill>
                <a:effectLst/>
                <a:latin typeface="Helvetica Neue"/>
              </a:rPr>
              <a:t> 8] ; </a:t>
            </a:r>
            <a:r>
              <a:rPr lang="en-US" sz="900" b="0" i="1" dirty="0">
                <a:solidFill>
                  <a:srgbClr val="333333"/>
                </a:solidFill>
                <a:effectLst/>
                <a:latin typeface="Helvetica Neue"/>
              </a:rPr>
              <a:t>Thomas F </a:t>
            </a:r>
            <a:r>
              <a:rPr lang="en-US" sz="900" b="0" i="1" dirty="0" err="1">
                <a:solidFill>
                  <a:srgbClr val="333333"/>
                </a:solidFill>
                <a:effectLst/>
                <a:latin typeface="Helvetica Neue"/>
              </a:rPr>
              <a:t>Wierzba</a:t>
            </a:r>
            <a:r>
              <a:rPr lang="en-US" sz="900" b="0" i="1" dirty="0">
                <a:solidFill>
                  <a:srgbClr val="333333"/>
                </a:solidFill>
                <a:effectLst/>
                <a:latin typeface="Helvetica Neue"/>
              </a:rPr>
              <a:t> et al., 2015; Firdausi Qadri et al., 2015 ; Louise C Ivers et al., 2015; Andrew S Azman et al., 2016 ; Molly F Franke et al., 2018</a:t>
            </a:r>
            <a:endParaRPr lang="en-US" sz="900" i="1" dirty="0">
              <a:solidFill>
                <a:schemeClr val="tx1">
                  <a:lumMod val="50000"/>
                </a:schemeClr>
              </a:solidFill>
            </a:endParaRPr>
          </a:p>
        </p:txBody>
      </p:sp>
      <p:sp>
        <p:nvSpPr>
          <p:cNvPr id="2" name="Oval 1">
            <a:extLst>
              <a:ext uri="{FF2B5EF4-FFF2-40B4-BE49-F238E27FC236}">
                <a16:creationId xmlns:a16="http://schemas.microsoft.com/office/drawing/2014/main" id="{22FEB6B7-191E-3CD5-3E0B-63BC5B3F3B10}"/>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0" name="Rectangle 9">
            <a:extLst>
              <a:ext uri="{FF2B5EF4-FFF2-40B4-BE49-F238E27FC236}">
                <a16:creationId xmlns:a16="http://schemas.microsoft.com/office/drawing/2014/main" id="{CCAC3AB5-E82C-799E-F8F8-C8281114EC74}"/>
              </a:ext>
            </a:extLst>
          </p:cNvPr>
          <p:cNvSpPr/>
          <p:nvPr/>
        </p:nvSpPr>
        <p:spPr>
          <a:xfrm>
            <a:off x="9277350" y="1593108"/>
            <a:ext cx="2435225" cy="4758380"/>
          </a:xfrm>
          <a:prstGeom prst="rect">
            <a:avLst/>
          </a:prstGeom>
          <a:solidFill>
            <a:srgbClr val="00968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lang="fr-FR" sz="1100" b="1" i="1" dirty="0">
                <a:solidFill>
                  <a:schemeClr val="tx1">
                    <a:lumMod val="50000"/>
                  </a:schemeClr>
                </a:solidFill>
              </a:rPr>
              <a:t>Commentaires</a:t>
            </a:r>
          </a:p>
          <a:p>
            <a:pPr marL="171450" indent="-171450">
              <a:spcBef>
                <a:spcPts val="600"/>
              </a:spcBef>
              <a:buFont typeface="Arial" panose="020B0604020202020204" pitchFamily="34" charset="0"/>
              <a:buChar char="•"/>
            </a:pPr>
            <a:r>
              <a:rPr lang="fr-FR" sz="1050" dirty="0">
                <a:solidFill>
                  <a:schemeClr val="tx1">
                    <a:lumMod val="50000"/>
                  </a:schemeClr>
                </a:solidFill>
              </a:rPr>
              <a:t>[Vaccin 2], l’efficacité réelle dépend de la population concernée, de la pathologie considérée et du nombre de doses. </a:t>
            </a:r>
          </a:p>
          <a:p>
            <a:pPr marL="171450" indent="-171450">
              <a:spcBef>
                <a:spcPts val="600"/>
              </a:spcBef>
              <a:buFont typeface="Arial" panose="020B0604020202020204" pitchFamily="34" charset="0"/>
              <a:buChar char="•"/>
            </a:pPr>
            <a:r>
              <a:rPr lang="fr-FR" sz="1050" dirty="0">
                <a:solidFill>
                  <a:schemeClr val="tx1">
                    <a:lumMod val="50000"/>
                  </a:schemeClr>
                </a:solidFill>
              </a:rPr>
              <a:t>[Vaccin 3]: les données d’efficacité issues de la phase IV sont en ligne avec les données de l’étude au Malawi (79%-88%)</a:t>
            </a:r>
          </a:p>
          <a:p>
            <a:pPr marL="171450" indent="-171450">
              <a:spcBef>
                <a:spcPts val="600"/>
              </a:spcBef>
              <a:buFont typeface="Arial" panose="020B0604020202020204" pitchFamily="34" charset="0"/>
              <a:buChar char="•"/>
            </a:pPr>
            <a:r>
              <a:rPr lang="fr-FR" sz="1050" dirty="0">
                <a:solidFill>
                  <a:schemeClr val="tx1">
                    <a:lumMod val="50000"/>
                  </a:schemeClr>
                </a:solidFill>
              </a:rPr>
              <a:t>[Vaccin 3]: est ici considérée l’efficacité de la dose du vaccin à prévenir la transmission du [Virus 4] de la mère à l’enfant à la naissance</a:t>
            </a:r>
          </a:p>
          <a:p>
            <a:pPr marL="171450" indent="-171450">
              <a:spcBef>
                <a:spcPts val="600"/>
              </a:spcBef>
              <a:buFont typeface="Arial" panose="020B0604020202020204" pitchFamily="34" charset="0"/>
              <a:buChar char="•"/>
            </a:pPr>
            <a:r>
              <a:rPr lang="fr-FR" sz="1050" dirty="0">
                <a:solidFill>
                  <a:schemeClr val="tx1">
                    <a:lumMod val="50000"/>
                  </a:schemeClr>
                </a:solidFill>
              </a:rPr>
              <a:t>[Vaccin 5]: peu de recul sur l’utilisation du vaccin pentavalent, mais une efficacité au moins égale à celle du tétravalent</a:t>
            </a:r>
          </a:p>
          <a:p>
            <a:pPr marL="171450" indent="-171450">
              <a:spcBef>
                <a:spcPts val="600"/>
              </a:spcBef>
              <a:buFont typeface="Arial" panose="020B0604020202020204" pitchFamily="34" charset="0"/>
              <a:buChar char="•"/>
            </a:pPr>
            <a:r>
              <a:rPr lang="fr-FR" sz="1050" dirty="0">
                <a:solidFill>
                  <a:schemeClr val="tx1">
                    <a:lumMod val="50000"/>
                  </a:schemeClr>
                </a:solidFill>
              </a:rPr>
              <a:t>[Vaccin 6]: protection similaire au pentavalent : protection à 85% contre la [Maladie 6a], 95% pour les autres maladies</a:t>
            </a:r>
          </a:p>
          <a:p>
            <a:pPr marL="171450" indent="-171450">
              <a:spcBef>
                <a:spcPts val="600"/>
              </a:spcBef>
              <a:buFont typeface="Arial" panose="020B0604020202020204" pitchFamily="34" charset="0"/>
              <a:buChar char="•"/>
            </a:pPr>
            <a:r>
              <a:rPr lang="fr-FR" sz="1050" dirty="0">
                <a:solidFill>
                  <a:schemeClr val="tx1">
                    <a:lumMod val="50000"/>
                  </a:schemeClr>
                </a:solidFill>
              </a:rPr>
              <a:t>[Vaccin 8]: efficacité dépend du vaccin, du nombre de doses et diminue rapidement dans le temps ;  les études présentent des résultats hétérogènes</a:t>
            </a:r>
          </a:p>
        </p:txBody>
      </p:sp>
      <p:sp>
        <p:nvSpPr>
          <p:cNvPr id="3" name="Rectangle 2">
            <a:extLst>
              <a:ext uri="{FF2B5EF4-FFF2-40B4-BE49-F238E27FC236}">
                <a16:creationId xmlns:a16="http://schemas.microsoft.com/office/drawing/2014/main" id="{C7EE03E3-D5EC-B802-1F73-7C6171666C07}"/>
              </a:ext>
            </a:extLst>
          </p:cNvPr>
          <p:cNvSpPr/>
          <p:nvPr/>
        </p:nvSpPr>
        <p:spPr>
          <a:xfrm>
            <a:off x="792826" y="1969594"/>
            <a:ext cx="7991251" cy="3402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bg1"/>
                </a:solidFill>
              </a:rPr>
              <a:t>Précaution : les données présentées ici regroupent des données de nature différentes et de certitude différentes (certaines viennent d’études limitées sur certaines populations, d’autres d’études agrégées, y.c. de Phase IV</a:t>
            </a:r>
            <a:endParaRPr lang="en-US" sz="1100" dirty="0">
              <a:solidFill>
                <a:schemeClr val="bg1"/>
              </a:solidFill>
            </a:endParaRPr>
          </a:p>
        </p:txBody>
      </p:sp>
      <p:cxnSp>
        <p:nvCxnSpPr>
          <p:cNvPr id="46" name="Straight Connector 45">
            <a:extLst>
              <a:ext uri="{FF2B5EF4-FFF2-40B4-BE49-F238E27FC236}">
                <a16:creationId xmlns:a16="http://schemas.microsoft.com/office/drawing/2014/main" id="{E2F775DA-0C69-88C4-A3BE-92420B8C954D}"/>
              </a:ext>
            </a:extLst>
          </p:cNvPr>
          <p:cNvCxnSpPr>
            <a:cxnSpLocks/>
          </p:cNvCxnSpPr>
          <p:nvPr/>
        </p:nvCxnSpPr>
        <p:spPr>
          <a:xfrm>
            <a:off x="6003135" y="2437601"/>
            <a:ext cx="0" cy="50438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3663E91-1859-D04F-3CEA-742C485CF296}"/>
              </a:ext>
            </a:extLst>
          </p:cNvPr>
          <p:cNvCxnSpPr>
            <a:cxnSpLocks/>
          </p:cNvCxnSpPr>
          <p:nvPr/>
        </p:nvCxnSpPr>
        <p:spPr>
          <a:xfrm>
            <a:off x="6466339" y="2745162"/>
            <a:ext cx="0" cy="50438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E12AA11-732E-332F-C477-DCC49387C4DC}"/>
              </a:ext>
            </a:extLst>
          </p:cNvPr>
          <p:cNvSpPr/>
          <p:nvPr/>
        </p:nvSpPr>
        <p:spPr>
          <a:xfrm>
            <a:off x="1784237" y="3861769"/>
            <a:ext cx="534406" cy="4695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i="1" dirty="0">
                <a:solidFill>
                  <a:schemeClr val="tx1"/>
                </a:solidFill>
              </a:rPr>
              <a:t>[Maladie 2a}</a:t>
            </a:r>
            <a:endParaRPr lang="en-US" i="1" dirty="0">
              <a:solidFill>
                <a:schemeClr val="tx1"/>
              </a:solidFill>
            </a:endParaRPr>
          </a:p>
        </p:txBody>
      </p:sp>
      <p:cxnSp>
        <p:nvCxnSpPr>
          <p:cNvPr id="16" name="Straight Connector 15">
            <a:extLst>
              <a:ext uri="{FF2B5EF4-FFF2-40B4-BE49-F238E27FC236}">
                <a16:creationId xmlns:a16="http://schemas.microsoft.com/office/drawing/2014/main" id="{FCEDED06-EBC9-B3D3-7F74-3790FEA1D3FA}"/>
              </a:ext>
            </a:extLst>
          </p:cNvPr>
          <p:cNvCxnSpPr>
            <a:cxnSpLocks/>
          </p:cNvCxnSpPr>
          <p:nvPr/>
        </p:nvCxnSpPr>
        <p:spPr>
          <a:xfrm>
            <a:off x="2048383" y="2941983"/>
            <a:ext cx="0" cy="1675763"/>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D452B3-7DCF-3F48-30CA-E68C45449A39}"/>
              </a:ext>
            </a:extLst>
          </p:cNvPr>
          <p:cNvCxnSpPr>
            <a:cxnSpLocks/>
          </p:cNvCxnSpPr>
          <p:nvPr/>
        </p:nvCxnSpPr>
        <p:spPr>
          <a:xfrm>
            <a:off x="2460785" y="2604052"/>
            <a:ext cx="0" cy="1858618"/>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A626138-F204-335A-756B-A617FA426776}"/>
              </a:ext>
            </a:extLst>
          </p:cNvPr>
          <p:cNvSpPr/>
          <p:nvPr/>
        </p:nvSpPr>
        <p:spPr>
          <a:xfrm>
            <a:off x="2207835" y="3533361"/>
            <a:ext cx="534406" cy="6246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i="1" dirty="0">
                <a:solidFill>
                  <a:schemeClr val="tx1"/>
                </a:solidFill>
              </a:rPr>
              <a:t>[Maladie 2b]</a:t>
            </a:r>
            <a:endParaRPr lang="en-US" i="1" dirty="0">
              <a:solidFill>
                <a:schemeClr val="tx1"/>
              </a:solidFill>
            </a:endParaRPr>
          </a:p>
        </p:txBody>
      </p:sp>
      <p:sp>
        <p:nvSpPr>
          <p:cNvPr id="27" name="Rectangle 26">
            <a:extLst>
              <a:ext uri="{FF2B5EF4-FFF2-40B4-BE49-F238E27FC236}">
                <a16:creationId xmlns:a16="http://schemas.microsoft.com/office/drawing/2014/main" id="{E2A09A45-DE15-8211-4E77-83586A5F4BFD}"/>
              </a:ext>
            </a:extLst>
          </p:cNvPr>
          <p:cNvSpPr/>
          <p:nvPr/>
        </p:nvSpPr>
        <p:spPr>
          <a:xfrm>
            <a:off x="1882692" y="4632469"/>
            <a:ext cx="365007" cy="3527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i="1" dirty="0">
                <a:solidFill>
                  <a:schemeClr val="tx1"/>
                </a:solidFill>
              </a:rPr>
              <a:t>34%</a:t>
            </a:r>
            <a:endParaRPr lang="en-US" i="1" dirty="0">
              <a:solidFill>
                <a:schemeClr val="tx1"/>
              </a:solidFill>
            </a:endParaRPr>
          </a:p>
        </p:txBody>
      </p:sp>
      <p:sp>
        <p:nvSpPr>
          <p:cNvPr id="28" name="Rectangle 27">
            <a:extLst>
              <a:ext uri="{FF2B5EF4-FFF2-40B4-BE49-F238E27FC236}">
                <a16:creationId xmlns:a16="http://schemas.microsoft.com/office/drawing/2014/main" id="{E7F5C035-5DAA-B9A3-3437-3FC5899BF81F}"/>
              </a:ext>
            </a:extLst>
          </p:cNvPr>
          <p:cNvSpPr/>
          <p:nvPr/>
        </p:nvSpPr>
        <p:spPr>
          <a:xfrm>
            <a:off x="1882692" y="2579262"/>
            <a:ext cx="365007" cy="3527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i="1" dirty="0">
                <a:solidFill>
                  <a:schemeClr val="tx1"/>
                </a:solidFill>
              </a:rPr>
              <a:t>87%</a:t>
            </a:r>
            <a:endParaRPr lang="en-US" i="1" dirty="0">
              <a:solidFill>
                <a:schemeClr val="tx1"/>
              </a:solidFill>
            </a:endParaRPr>
          </a:p>
        </p:txBody>
      </p:sp>
      <p:sp>
        <p:nvSpPr>
          <p:cNvPr id="30" name="Rectangle 29">
            <a:extLst>
              <a:ext uri="{FF2B5EF4-FFF2-40B4-BE49-F238E27FC236}">
                <a16:creationId xmlns:a16="http://schemas.microsoft.com/office/drawing/2014/main" id="{588B400D-3ADC-A138-1F48-8D0A829CB8B3}"/>
              </a:ext>
            </a:extLst>
          </p:cNvPr>
          <p:cNvSpPr/>
          <p:nvPr/>
        </p:nvSpPr>
        <p:spPr>
          <a:xfrm>
            <a:off x="2314176" y="2276976"/>
            <a:ext cx="365007" cy="3527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i="1" dirty="0">
                <a:solidFill>
                  <a:schemeClr val="tx1"/>
                </a:solidFill>
              </a:rPr>
              <a:t>97%</a:t>
            </a:r>
            <a:endParaRPr lang="en-US" i="1" dirty="0">
              <a:solidFill>
                <a:schemeClr val="tx1"/>
              </a:solidFill>
            </a:endParaRPr>
          </a:p>
        </p:txBody>
      </p:sp>
      <p:sp>
        <p:nvSpPr>
          <p:cNvPr id="31" name="Rectangle 30">
            <a:extLst>
              <a:ext uri="{FF2B5EF4-FFF2-40B4-BE49-F238E27FC236}">
                <a16:creationId xmlns:a16="http://schemas.microsoft.com/office/drawing/2014/main" id="{3106B58C-D3CD-EB01-E1F5-E0B67D751B8E}"/>
              </a:ext>
            </a:extLst>
          </p:cNvPr>
          <p:cNvSpPr/>
          <p:nvPr/>
        </p:nvSpPr>
        <p:spPr>
          <a:xfrm>
            <a:off x="2314176" y="4484824"/>
            <a:ext cx="365007" cy="3527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i="1" dirty="0">
                <a:solidFill>
                  <a:schemeClr val="tx1"/>
                </a:solidFill>
              </a:rPr>
              <a:t>39%</a:t>
            </a:r>
            <a:endParaRPr lang="en-US" i="1" dirty="0">
              <a:solidFill>
                <a:schemeClr val="tx1"/>
              </a:solidFill>
            </a:endParaRPr>
          </a:p>
        </p:txBody>
      </p:sp>
      <p:sp>
        <p:nvSpPr>
          <p:cNvPr id="33" name="Oval 32">
            <a:extLst>
              <a:ext uri="{FF2B5EF4-FFF2-40B4-BE49-F238E27FC236}">
                <a16:creationId xmlns:a16="http://schemas.microsoft.com/office/drawing/2014/main" id="{5D90B321-C377-6FA0-7FF7-08CE6B66B668}"/>
              </a:ext>
            </a:extLst>
          </p:cNvPr>
          <p:cNvSpPr/>
          <p:nvPr/>
        </p:nvSpPr>
        <p:spPr>
          <a:xfrm>
            <a:off x="1991443" y="3643108"/>
            <a:ext cx="133278" cy="139148"/>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8105C2C-8567-BE66-BBDF-960C9C97356B}"/>
              </a:ext>
            </a:extLst>
          </p:cNvPr>
          <p:cNvSpPr/>
          <p:nvPr/>
        </p:nvSpPr>
        <p:spPr>
          <a:xfrm>
            <a:off x="2397364" y="3429000"/>
            <a:ext cx="133278" cy="139148"/>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EA05861-FABF-35B4-47A9-0C05E9CAAB7D}"/>
              </a:ext>
            </a:extLst>
          </p:cNvPr>
          <p:cNvSpPr/>
          <p:nvPr/>
        </p:nvSpPr>
        <p:spPr>
          <a:xfrm>
            <a:off x="2758453" y="5002880"/>
            <a:ext cx="946734" cy="3892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900" i="1" dirty="0">
                <a:solidFill>
                  <a:schemeClr val="tx1"/>
                </a:solidFill>
              </a:rPr>
              <a:t>Etude au Malawi</a:t>
            </a:r>
            <a:endParaRPr lang="en-US" sz="900" i="1" dirty="0">
              <a:solidFill>
                <a:schemeClr val="tx1"/>
              </a:solidFill>
            </a:endParaRPr>
          </a:p>
        </p:txBody>
      </p:sp>
      <p:sp>
        <p:nvSpPr>
          <p:cNvPr id="36" name="Rectangle 35">
            <a:extLst>
              <a:ext uri="{FF2B5EF4-FFF2-40B4-BE49-F238E27FC236}">
                <a16:creationId xmlns:a16="http://schemas.microsoft.com/office/drawing/2014/main" id="{0AC96B17-FAC9-535F-9304-E9949DCB0FDC}"/>
              </a:ext>
            </a:extLst>
          </p:cNvPr>
          <p:cNvSpPr/>
          <p:nvPr/>
        </p:nvSpPr>
        <p:spPr>
          <a:xfrm>
            <a:off x="1802419" y="5002880"/>
            <a:ext cx="946734" cy="4133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900" i="1" dirty="0">
                <a:solidFill>
                  <a:schemeClr val="tx1"/>
                </a:solidFill>
              </a:rPr>
              <a:t>Etude longue durée au Royaume-Uni</a:t>
            </a:r>
            <a:endParaRPr lang="en-US" sz="900" i="1" dirty="0">
              <a:solidFill>
                <a:schemeClr val="tx1"/>
              </a:solidFill>
            </a:endParaRPr>
          </a:p>
        </p:txBody>
      </p:sp>
      <p:sp>
        <p:nvSpPr>
          <p:cNvPr id="37" name="Rectangle 36">
            <a:extLst>
              <a:ext uri="{FF2B5EF4-FFF2-40B4-BE49-F238E27FC236}">
                <a16:creationId xmlns:a16="http://schemas.microsoft.com/office/drawing/2014/main" id="{767ACBAB-47DA-BB7D-6435-562C695B90F8}"/>
              </a:ext>
            </a:extLst>
          </p:cNvPr>
          <p:cNvSpPr/>
          <p:nvPr/>
        </p:nvSpPr>
        <p:spPr>
          <a:xfrm>
            <a:off x="3853967" y="5002880"/>
            <a:ext cx="946734" cy="3892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900" i="1" dirty="0">
                <a:solidFill>
                  <a:schemeClr val="tx1"/>
                </a:solidFill>
              </a:rPr>
              <a:t>Revue de deux études par l’OMS</a:t>
            </a:r>
            <a:endParaRPr lang="en-US" sz="900" i="1" dirty="0">
              <a:solidFill>
                <a:schemeClr val="tx1"/>
              </a:solidFill>
            </a:endParaRPr>
          </a:p>
        </p:txBody>
      </p:sp>
      <p:sp>
        <p:nvSpPr>
          <p:cNvPr id="38" name="Rectangle 37">
            <a:extLst>
              <a:ext uri="{FF2B5EF4-FFF2-40B4-BE49-F238E27FC236}">
                <a16:creationId xmlns:a16="http://schemas.microsoft.com/office/drawing/2014/main" id="{121E817B-0814-46F4-FFDF-E03747CD3AEC}"/>
              </a:ext>
            </a:extLst>
          </p:cNvPr>
          <p:cNvSpPr/>
          <p:nvPr/>
        </p:nvSpPr>
        <p:spPr>
          <a:xfrm>
            <a:off x="4783133" y="5002880"/>
            <a:ext cx="946734" cy="3892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900" i="1" dirty="0">
                <a:solidFill>
                  <a:schemeClr val="tx1"/>
                </a:solidFill>
              </a:rPr>
              <a:t>Efficacité anticipée par l’OMS</a:t>
            </a:r>
          </a:p>
          <a:p>
            <a:pPr algn="ctr"/>
            <a:r>
              <a:rPr lang="fr-FR" sz="900" i="1" dirty="0">
                <a:solidFill>
                  <a:schemeClr val="tx1"/>
                </a:solidFill>
              </a:rPr>
              <a:t>&amp; étude coréenne</a:t>
            </a:r>
            <a:endParaRPr lang="en-US" sz="900" i="1" dirty="0">
              <a:solidFill>
                <a:schemeClr val="tx1"/>
              </a:solidFill>
            </a:endParaRPr>
          </a:p>
        </p:txBody>
      </p:sp>
      <p:sp>
        <p:nvSpPr>
          <p:cNvPr id="39" name="Oval 38">
            <a:extLst>
              <a:ext uri="{FF2B5EF4-FFF2-40B4-BE49-F238E27FC236}">
                <a16:creationId xmlns:a16="http://schemas.microsoft.com/office/drawing/2014/main" id="{3304CEED-C407-8471-3006-8B9EDDA3AD34}"/>
              </a:ext>
            </a:extLst>
          </p:cNvPr>
          <p:cNvSpPr/>
          <p:nvPr/>
        </p:nvSpPr>
        <p:spPr>
          <a:xfrm>
            <a:off x="6398226" y="2932044"/>
            <a:ext cx="133278" cy="139148"/>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362EACF-A083-127B-FF87-25951C498AAD}"/>
              </a:ext>
            </a:extLst>
          </p:cNvPr>
          <p:cNvSpPr/>
          <p:nvPr/>
        </p:nvSpPr>
        <p:spPr>
          <a:xfrm>
            <a:off x="6137234" y="3256133"/>
            <a:ext cx="711295" cy="291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i="1" dirty="0">
                <a:solidFill>
                  <a:schemeClr val="tx1"/>
                </a:solidFill>
              </a:rPr>
              <a:t>[Maladie 6a]</a:t>
            </a:r>
            <a:endParaRPr lang="en-US" i="1" dirty="0">
              <a:solidFill>
                <a:schemeClr val="tx1"/>
              </a:solidFill>
            </a:endParaRPr>
          </a:p>
        </p:txBody>
      </p:sp>
      <p:sp>
        <p:nvSpPr>
          <p:cNvPr id="41" name="Rectangle 40">
            <a:extLst>
              <a:ext uri="{FF2B5EF4-FFF2-40B4-BE49-F238E27FC236}">
                <a16:creationId xmlns:a16="http://schemas.microsoft.com/office/drawing/2014/main" id="{78705599-9FE1-B1DF-074C-31F2E9FFB363}"/>
              </a:ext>
            </a:extLst>
          </p:cNvPr>
          <p:cNvSpPr/>
          <p:nvPr/>
        </p:nvSpPr>
        <p:spPr>
          <a:xfrm>
            <a:off x="6551040" y="2855920"/>
            <a:ext cx="646632" cy="291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200" dirty="0">
                <a:solidFill>
                  <a:schemeClr val="tx1"/>
                </a:solidFill>
              </a:rPr>
              <a:t>85%</a:t>
            </a:r>
            <a:endParaRPr lang="en-US" sz="1200" dirty="0">
              <a:solidFill>
                <a:schemeClr val="tx1"/>
              </a:solidFill>
            </a:endParaRPr>
          </a:p>
        </p:txBody>
      </p:sp>
      <p:sp>
        <p:nvSpPr>
          <p:cNvPr id="42" name="Rectangle 41">
            <a:extLst>
              <a:ext uri="{FF2B5EF4-FFF2-40B4-BE49-F238E27FC236}">
                <a16:creationId xmlns:a16="http://schemas.microsoft.com/office/drawing/2014/main" id="{052FC1BD-5513-8F17-5F7D-C188DC6E768F}"/>
              </a:ext>
            </a:extLst>
          </p:cNvPr>
          <p:cNvSpPr/>
          <p:nvPr/>
        </p:nvSpPr>
        <p:spPr>
          <a:xfrm>
            <a:off x="5841721" y="2964225"/>
            <a:ext cx="441658" cy="291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i="1" dirty="0">
                <a:solidFill>
                  <a:schemeClr val="tx1"/>
                </a:solidFill>
              </a:rPr>
              <a:t>Autres</a:t>
            </a:r>
            <a:endParaRPr lang="en-US" i="1" dirty="0">
              <a:solidFill>
                <a:schemeClr val="tx1"/>
              </a:solidFill>
            </a:endParaRPr>
          </a:p>
        </p:txBody>
      </p:sp>
      <p:sp>
        <p:nvSpPr>
          <p:cNvPr id="44" name="Oval 43">
            <a:extLst>
              <a:ext uri="{FF2B5EF4-FFF2-40B4-BE49-F238E27FC236}">
                <a16:creationId xmlns:a16="http://schemas.microsoft.com/office/drawing/2014/main" id="{90FF9901-47DD-9DBB-6CB0-068950B056E6}"/>
              </a:ext>
            </a:extLst>
          </p:cNvPr>
          <p:cNvSpPr/>
          <p:nvPr/>
        </p:nvSpPr>
        <p:spPr>
          <a:xfrm>
            <a:off x="5946120" y="2633939"/>
            <a:ext cx="133278" cy="139148"/>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311624F-541F-827E-8E18-5A05B82DC238}"/>
              </a:ext>
            </a:extLst>
          </p:cNvPr>
          <p:cNvSpPr/>
          <p:nvPr/>
        </p:nvSpPr>
        <p:spPr>
          <a:xfrm>
            <a:off x="6081887" y="2549099"/>
            <a:ext cx="362907" cy="3068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200" dirty="0">
                <a:solidFill>
                  <a:schemeClr val="tx1"/>
                </a:solidFill>
              </a:rPr>
              <a:t>95%</a:t>
            </a:r>
            <a:endParaRPr lang="en-US" sz="1200" dirty="0">
              <a:solidFill>
                <a:schemeClr val="tx1"/>
              </a:solidFill>
            </a:endParaRPr>
          </a:p>
        </p:txBody>
      </p:sp>
      <p:cxnSp>
        <p:nvCxnSpPr>
          <p:cNvPr id="14" name="Straight Connector 13">
            <a:extLst>
              <a:ext uri="{FF2B5EF4-FFF2-40B4-BE49-F238E27FC236}">
                <a16:creationId xmlns:a16="http://schemas.microsoft.com/office/drawing/2014/main" id="{C3EEFB21-2240-1A50-2C64-8E36A71A77ED}"/>
              </a:ext>
            </a:extLst>
          </p:cNvPr>
          <p:cNvCxnSpPr>
            <a:cxnSpLocks/>
          </p:cNvCxnSpPr>
          <p:nvPr/>
        </p:nvCxnSpPr>
        <p:spPr>
          <a:xfrm>
            <a:off x="8027510" y="3155273"/>
            <a:ext cx="0" cy="147719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096BFC-7232-5267-36C7-3262F8A24FCE}"/>
              </a:ext>
            </a:extLst>
          </p:cNvPr>
          <p:cNvCxnSpPr>
            <a:cxnSpLocks/>
          </p:cNvCxnSpPr>
          <p:nvPr/>
        </p:nvCxnSpPr>
        <p:spPr>
          <a:xfrm>
            <a:off x="8489240" y="2997353"/>
            <a:ext cx="0" cy="2228813"/>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BB93BB64-D7DA-1C9B-30D9-0DD768A79318}"/>
              </a:ext>
            </a:extLst>
          </p:cNvPr>
          <p:cNvSpPr/>
          <p:nvPr/>
        </p:nvSpPr>
        <p:spPr>
          <a:xfrm>
            <a:off x="8422601" y="3594579"/>
            <a:ext cx="133278" cy="139148"/>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8F81F71-EE25-B1CC-01DA-556D2BA7BC15}"/>
              </a:ext>
            </a:extLst>
          </p:cNvPr>
          <p:cNvSpPr/>
          <p:nvPr/>
        </p:nvSpPr>
        <p:spPr>
          <a:xfrm>
            <a:off x="8161609" y="2655636"/>
            <a:ext cx="711295" cy="291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i="1" dirty="0">
                <a:solidFill>
                  <a:schemeClr val="tx1"/>
                </a:solidFill>
              </a:rPr>
              <a:t>2 doses</a:t>
            </a:r>
            <a:endParaRPr lang="en-US" i="1" dirty="0">
              <a:solidFill>
                <a:schemeClr val="tx1"/>
              </a:solidFill>
            </a:endParaRPr>
          </a:p>
        </p:txBody>
      </p:sp>
      <p:sp>
        <p:nvSpPr>
          <p:cNvPr id="25" name="Rectangle 24">
            <a:extLst>
              <a:ext uri="{FF2B5EF4-FFF2-40B4-BE49-F238E27FC236}">
                <a16:creationId xmlns:a16="http://schemas.microsoft.com/office/drawing/2014/main" id="{68097BE5-899D-BBB7-6ADA-A706CEA23E9F}"/>
              </a:ext>
            </a:extLst>
          </p:cNvPr>
          <p:cNvSpPr/>
          <p:nvPr/>
        </p:nvSpPr>
        <p:spPr>
          <a:xfrm>
            <a:off x="7866096" y="2858512"/>
            <a:ext cx="441658" cy="291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i="1" dirty="0">
                <a:solidFill>
                  <a:schemeClr val="tx1"/>
                </a:solidFill>
              </a:rPr>
              <a:t>1 dose</a:t>
            </a:r>
            <a:endParaRPr lang="en-US" i="1" dirty="0">
              <a:solidFill>
                <a:schemeClr val="tx1"/>
              </a:solidFill>
            </a:endParaRPr>
          </a:p>
        </p:txBody>
      </p:sp>
      <p:sp>
        <p:nvSpPr>
          <p:cNvPr id="32" name="Oval 31">
            <a:extLst>
              <a:ext uri="{FF2B5EF4-FFF2-40B4-BE49-F238E27FC236}">
                <a16:creationId xmlns:a16="http://schemas.microsoft.com/office/drawing/2014/main" id="{FD6414E8-5176-C4A2-8D3E-F7A9B775A0DA}"/>
              </a:ext>
            </a:extLst>
          </p:cNvPr>
          <p:cNvSpPr/>
          <p:nvPr/>
        </p:nvSpPr>
        <p:spPr>
          <a:xfrm>
            <a:off x="7974428" y="3681897"/>
            <a:ext cx="133278" cy="139148"/>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C3F6C24-14EA-CC7D-D9A6-F3DF05FF734D}"/>
              </a:ext>
            </a:extLst>
          </p:cNvPr>
          <p:cNvSpPr/>
          <p:nvPr/>
        </p:nvSpPr>
        <p:spPr>
          <a:xfrm>
            <a:off x="7804532" y="3810901"/>
            <a:ext cx="627593" cy="3892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200" dirty="0">
                <a:solidFill>
                  <a:schemeClr val="tx1"/>
                </a:solidFill>
              </a:rPr>
              <a:t>40-80%</a:t>
            </a:r>
            <a:r>
              <a:rPr lang="fr-FR" sz="1200" baseline="30000" dirty="0">
                <a:solidFill>
                  <a:schemeClr val="tx1"/>
                </a:solidFill>
              </a:rPr>
              <a:t>2</a:t>
            </a:r>
            <a:endParaRPr lang="en-US" sz="1200" dirty="0">
              <a:solidFill>
                <a:schemeClr val="tx1"/>
              </a:solidFill>
            </a:endParaRPr>
          </a:p>
        </p:txBody>
      </p:sp>
      <p:sp>
        <p:nvSpPr>
          <p:cNvPr id="51" name="Rectangle 50">
            <a:extLst>
              <a:ext uri="{FF2B5EF4-FFF2-40B4-BE49-F238E27FC236}">
                <a16:creationId xmlns:a16="http://schemas.microsoft.com/office/drawing/2014/main" id="{A63D8963-D508-D745-BCB2-FFE7E7984852}"/>
              </a:ext>
            </a:extLst>
          </p:cNvPr>
          <p:cNvSpPr/>
          <p:nvPr/>
        </p:nvSpPr>
        <p:spPr>
          <a:xfrm>
            <a:off x="8597891" y="3498323"/>
            <a:ext cx="370329" cy="3068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200" dirty="0">
                <a:solidFill>
                  <a:schemeClr val="tx1"/>
                </a:solidFill>
              </a:rPr>
              <a:t>63%</a:t>
            </a:r>
            <a:endParaRPr lang="en-US" sz="1200" dirty="0">
              <a:solidFill>
                <a:schemeClr val="tx1"/>
              </a:solidFill>
            </a:endParaRPr>
          </a:p>
        </p:txBody>
      </p:sp>
      <p:sp>
        <p:nvSpPr>
          <p:cNvPr id="52" name="Rectangle 51">
            <a:extLst>
              <a:ext uri="{FF2B5EF4-FFF2-40B4-BE49-F238E27FC236}">
                <a16:creationId xmlns:a16="http://schemas.microsoft.com/office/drawing/2014/main" id="{147CA5F2-2D4E-229E-2D4C-8ACB3B7D25B2}"/>
              </a:ext>
            </a:extLst>
          </p:cNvPr>
          <p:cNvSpPr/>
          <p:nvPr/>
        </p:nvSpPr>
        <p:spPr>
          <a:xfrm>
            <a:off x="7859322" y="5002880"/>
            <a:ext cx="951091" cy="3892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900" i="1" dirty="0">
                <a:solidFill>
                  <a:schemeClr val="tx1"/>
                </a:solidFill>
              </a:rPr>
              <a:t>Etudes au Bangladesh,     Inde,  Soudan et </a:t>
            </a:r>
            <a:r>
              <a:rPr lang="fr-FR" sz="900" i="1" dirty="0" err="1">
                <a:solidFill>
                  <a:schemeClr val="tx1"/>
                </a:solidFill>
              </a:rPr>
              <a:t>Haiti</a:t>
            </a:r>
            <a:endParaRPr lang="en-US" sz="900" i="1" dirty="0">
              <a:solidFill>
                <a:schemeClr val="tx1"/>
              </a:solidFill>
            </a:endParaRPr>
          </a:p>
        </p:txBody>
      </p:sp>
    </p:spTree>
    <p:extLst>
      <p:ext uri="{BB962C8B-B14F-4D97-AF65-F5344CB8AC3E}">
        <p14:creationId xmlns:p14="http://schemas.microsoft.com/office/powerpoint/2010/main" val="225909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4A594A-022E-EB8D-E50D-11BCAFB141C8}"/>
              </a:ext>
            </a:extLst>
          </p:cNvPr>
          <p:cNvSpPr/>
          <p:nvPr/>
        </p:nvSpPr>
        <p:spPr>
          <a:xfrm>
            <a:off x="8102766" y="2884035"/>
            <a:ext cx="879183" cy="27091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i="1" dirty="0">
                <a:solidFill>
                  <a:schemeClr val="bg1">
                    <a:lumMod val="50000"/>
                  </a:schemeClr>
                </a:solidFill>
              </a:rPr>
              <a:t>Non disponible (phase III en 2024)</a:t>
            </a:r>
            <a:endParaRPr lang="en-US" sz="1050" i="1" dirty="0">
              <a:solidFill>
                <a:schemeClr val="bg1">
                  <a:lumMod val="50000"/>
                </a:schemeClr>
              </a:solidFill>
            </a:endParaRPr>
          </a:p>
        </p:txBody>
      </p:sp>
      <p:cxnSp>
        <p:nvCxnSpPr>
          <p:cNvPr id="12" name="Straight Connector 11">
            <a:extLst>
              <a:ext uri="{FF2B5EF4-FFF2-40B4-BE49-F238E27FC236}">
                <a16:creationId xmlns:a16="http://schemas.microsoft.com/office/drawing/2014/main" id="{84B59B68-0B9E-56BA-62BE-69E5E39AD011}"/>
              </a:ext>
            </a:extLst>
          </p:cNvPr>
          <p:cNvCxnSpPr/>
          <p:nvPr/>
        </p:nvCxnSpPr>
        <p:spPr>
          <a:xfrm>
            <a:off x="1925353" y="2872202"/>
            <a:ext cx="0" cy="271678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A03487-FB36-23B8-7E7D-2D79191766CC}"/>
              </a:ext>
            </a:extLst>
          </p:cNvPr>
          <p:cNvCxnSpPr/>
          <p:nvPr/>
        </p:nvCxnSpPr>
        <p:spPr>
          <a:xfrm>
            <a:off x="3138136" y="2872202"/>
            <a:ext cx="0" cy="271678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DD3413-4D58-8712-B810-446DF228C18B}"/>
              </a:ext>
            </a:extLst>
          </p:cNvPr>
          <p:cNvCxnSpPr/>
          <p:nvPr/>
        </p:nvCxnSpPr>
        <p:spPr>
          <a:xfrm>
            <a:off x="4350619" y="2872202"/>
            <a:ext cx="0" cy="271678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AF7FD22-73F4-AD19-7D5D-6524D67F2559}"/>
              </a:ext>
            </a:extLst>
          </p:cNvPr>
          <p:cNvCxnSpPr/>
          <p:nvPr/>
        </p:nvCxnSpPr>
        <p:spPr>
          <a:xfrm>
            <a:off x="5563402" y="2872202"/>
            <a:ext cx="0" cy="271678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0DED8-8C37-45DD-BC88-2F5FF609B5B4}"/>
              </a:ext>
            </a:extLst>
          </p:cNvPr>
          <p:cNvCxnSpPr/>
          <p:nvPr/>
        </p:nvCxnSpPr>
        <p:spPr>
          <a:xfrm>
            <a:off x="6766518" y="2872202"/>
            <a:ext cx="0" cy="271678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1539E5-7A7D-4F49-4D36-84D42E0509C3}"/>
              </a:ext>
            </a:extLst>
          </p:cNvPr>
          <p:cNvCxnSpPr/>
          <p:nvPr/>
        </p:nvCxnSpPr>
        <p:spPr>
          <a:xfrm>
            <a:off x="7969677" y="2872202"/>
            <a:ext cx="0" cy="271678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fr-FR"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rPr>
              <a:t>	Durée de protection: présentation des évidences</a:t>
            </a:r>
            <a:endParaRPr kumimoji="0" lang="en-US" sz="2400" u="none" strike="noStrike" kern="0" cap="none" spc="0" normalizeH="0" baseline="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19</a:t>
            </a:fld>
            <a:endParaRPr lang="en-US" dirty="0">
              <a:latin typeface="+mj-lt"/>
            </a:endParaRP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50" dirty="0">
                <a:solidFill>
                  <a:schemeClr val="tx1">
                    <a:lumMod val="50000"/>
                  </a:schemeClr>
                </a:solidFill>
              </a:rPr>
              <a:t>Sources: Note de la division de santé publique du Canada sur les vaccins contre les méningocoques, OMS Position Paper sur Rubéole, </a:t>
            </a:r>
            <a:r>
              <a:rPr lang="nb-NO" sz="1050" dirty="0">
                <a:solidFill>
                  <a:schemeClr val="tx1">
                    <a:lumMod val="50000"/>
                  </a:schemeClr>
                </a:solidFill>
              </a:rPr>
              <a:t>HBV-BD Guide for NITAGS 2022, Post-hoc analysis of RCT on [Vaccin 2] vaccines, OMS Position Paper sur la typhoïde</a:t>
            </a:r>
            <a:endParaRPr lang="en-US" sz="1050" dirty="0">
              <a:solidFill>
                <a:schemeClr val="tx1">
                  <a:lumMod val="50000"/>
                </a:schemeClr>
              </a:solidFill>
            </a:endParaRPr>
          </a:p>
        </p:txBody>
      </p:sp>
      <p:sp>
        <p:nvSpPr>
          <p:cNvPr id="2" name="Oval 1">
            <a:extLst>
              <a:ext uri="{FF2B5EF4-FFF2-40B4-BE49-F238E27FC236}">
                <a16:creationId xmlns:a16="http://schemas.microsoft.com/office/drawing/2014/main" id="{8A21B797-F78A-F78A-46BE-49771A42679B}"/>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8</a:t>
            </a:r>
            <a:endParaRPr lang="en-US" dirty="0"/>
          </a:p>
        </p:txBody>
      </p:sp>
      <p:sp>
        <p:nvSpPr>
          <p:cNvPr id="4" name="TextBox 11">
            <a:extLst>
              <a:ext uri="{FF2B5EF4-FFF2-40B4-BE49-F238E27FC236}">
                <a16:creationId xmlns:a16="http://schemas.microsoft.com/office/drawing/2014/main" id="{FC9398FB-7DDB-C4AB-B9B1-6AEEE9900D1C}"/>
              </a:ext>
            </a:extLst>
          </p:cNvPr>
          <p:cNvSpPr txBox="1"/>
          <p:nvPr/>
        </p:nvSpPr>
        <p:spPr>
          <a:xfrm>
            <a:off x="500062" y="1393876"/>
            <a:ext cx="7091363" cy="4693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Période de vulnérabilité &amp; durée de protection par les vaccins candidats en [Pays]</a:t>
            </a:r>
          </a:p>
          <a:p>
            <a:r>
              <a:rPr lang="fr-FR" sz="1050" dirty="0"/>
              <a:t>Durée de protection établie (tests de séropositivité / </a:t>
            </a:r>
            <a:r>
              <a:rPr lang="fr-FR" sz="1050" dirty="0" err="1"/>
              <a:t>immunogénéticité</a:t>
            </a:r>
            <a:r>
              <a:rPr lang="fr-FR" sz="1050" dirty="0"/>
              <a:t>)</a:t>
            </a:r>
          </a:p>
        </p:txBody>
      </p:sp>
      <p:graphicFrame>
        <p:nvGraphicFramePr>
          <p:cNvPr id="7" name="Chart 6">
            <a:extLst>
              <a:ext uri="{FF2B5EF4-FFF2-40B4-BE49-F238E27FC236}">
                <a16:creationId xmlns:a16="http://schemas.microsoft.com/office/drawing/2014/main" id="{A61A9DB2-5729-3368-D7DE-A56D4A451047}"/>
              </a:ext>
            </a:extLst>
          </p:cNvPr>
          <p:cNvGraphicFramePr/>
          <p:nvPr>
            <p:extLst>
              <p:ext uri="{D42A27DB-BD31-4B8C-83A1-F6EECF244321}">
                <p14:modId xmlns:p14="http://schemas.microsoft.com/office/powerpoint/2010/main" val="86924217"/>
              </p:ext>
            </p:extLst>
          </p:nvPr>
        </p:nvGraphicFramePr>
        <p:xfrm>
          <a:off x="708025" y="1956655"/>
          <a:ext cx="8569325" cy="42674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64090370-CC00-0874-6FC7-23615ED3A996}"/>
              </a:ext>
            </a:extLst>
          </p:cNvPr>
          <p:cNvGraphicFramePr>
            <a:graphicFrameLocks noGrp="1"/>
          </p:cNvGraphicFramePr>
          <p:nvPr/>
        </p:nvGraphicFramePr>
        <p:xfrm>
          <a:off x="708026" y="1943264"/>
          <a:ext cx="8484105" cy="701040"/>
        </p:xfrm>
        <a:graphic>
          <a:graphicData uri="http://schemas.openxmlformats.org/drawingml/2006/table">
            <a:tbl>
              <a:tblPr firstRow="1" bandRow="1">
                <a:tableStyleId>{93296810-A885-4BE3-A3E7-6D5BEEA58F35}</a:tableStyleId>
              </a:tblPr>
              <a:tblGrid>
                <a:gridCol w="1212015">
                  <a:extLst>
                    <a:ext uri="{9D8B030D-6E8A-4147-A177-3AD203B41FA5}">
                      <a16:colId xmlns:a16="http://schemas.microsoft.com/office/drawing/2014/main" val="2287417990"/>
                    </a:ext>
                  </a:extLst>
                </a:gridCol>
                <a:gridCol w="1212015">
                  <a:extLst>
                    <a:ext uri="{9D8B030D-6E8A-4147-A177-3AD203B41FA5}">
                      <a16:colId xmlns:a16="http://schemas.microsoft.com/office/drawing/2014/main" val="3579905800"/>
                    </a:ext>
                  </a:extLst>
                </a:gridCol>
                <a:gridCol w="1212015">
                  <a:extLst>
                    <a:ext uri="{9D8B030D-6E8A-4147-A177-3AD203B41FA5}">
                      <a16:colId xmlns:a16="http://schemas.microsoft.com/office/drawing/2014/main" val="1791082469"/>
                    </a:ext>
                  </a:extLst>
                </a:gridCol>
                <a:gridCol w="1212015">
                  <a:extLst>
                    <a:ext uri="{9D8B030D-6E8A-4147-A177-3AD203B41FA5}">
                      <a16:colId xmlns:a16="http://schemas.microsoft.com/office/drawing/2014/main" val="2481231325"/>
                    </a:ext>
                  </a:extLst>
                </a:gridCol>
                <a:gridCol w="1212015">
                  <a:extLst>
                    <a:ext uri="{9D8B030D-6E8A-4147-A177-3AD203B41FA5}">
                      <a16:colId xmlns:a16="http://schemas.microsoft.com/office/drawing/2014/main" val="253142650"/>
                    </a:ext>
                  </a:extLst>
                </a:gridCol>
                <a:gridCol w="1212015">
                  <a:extLst>
                    <a:ext uri="{9D8B030D-6E8A-4147-A177-3AD203B41FA5}">
                      <a16:colId xmlns:a16="http://schemas.microsoft.com/office/drawing/2014/main" val="226409722"/>
                    </a:ext>
                  </a:extLst>
                </a:gridCol>
                <a:gridCol w="1212015">
                  <a:extLst>
                    <a:ext uri="{9D8B030D-6E8A-4147-A177-3AD203B41FA5}">
                      <a16:colId xmlns:a16="http://schemas.microsoft.com/office/drawing/2014/main" val="2231007804"/>
                    </a:ext>
                  </a:extLst>
                </a:gridCol>
              </a:tblGrid>
              <a:tr h="370840">
                <a:tc>
                  <a:txBody>
                    <a:bodyPr/>
                    <a:lstStyle/>
                    <a:p>
                      <a:pPr algn="ctr"/>
                      <a:r>
                        <a:rPr lang="fr-FR" sz="1000" baseline="0" dirty="0">
                          <a:solidFill>
                            <a:schemeClr val="tx1">
                              <a:lumMod val="50000"/>
                            </a:schemeClr>
                          </a:solidFill>
                        </a:rPr>
                        <a:t>Enfance (</a:t>
                      </a:r>
                      <a:r>
                        <a:rPr lang="fr-FR" sz="1000" baseline="0" dirty="0" err="1">
                          <a:solidFill>
                            <a:schemeClr val="tx1">
                              <a:lumMod val="50000"/>
                            </a:schemeClr>
                          </a:solidFill>
                        </a:rPr>
                        <a:t>Roug</a:t>
                      </a:r>
                      <a:r>
                        <a:rPr lang="fr-FR" sz="1000" baseline="0" dirty="0">
                          <a:solidFill>
                            <a:schemeClr val="tx1">
                              <a:lumMod val="50000"/>
                            </a:schemeClr>
                          </a:solidFill>
                        </a:rPr>
                        <a:t>) &amp; période de reproduction (</a:t>
                      </a:r>
                      <a:r>
                        <a:rPr lang="fr-FR" sz="1000" baseline="0" dirty="0" err="1">
                          <a:solidFill>
                            <a:schemeClr val="tx1">
                              <a:lumMod val="50000"/>
                            </a:schemeClr>
                          </a:solidFill>
                        </a:rPr>
                        <a:t>Rub</a:t>
                      </a:r>
                      <a:r>
                        <a:rPr lang="fr-FR" sz="1000" baseline="0" dirty="0">
                          <a:solidFill>
                            <a:schemeClr val="tx1">
                              <a:lumMod val="50000"/>
                            </a:schemeClr>
                          </a:solidFill>
                        </a:rPr>
                        <a:t>)</a:t>
                      </a:r>
                      <a:endParaRPr lang="en-US" sz="1000" baseline="0" dirty="0">
                        <a:solidFill>
                          <a:schemeClr val="tx1">
                            <a:lumMod val="50000"/>
                          </a:schemeClr>
                        </a:solidFill>
                      </a:endParaRPr>
                    </a:p>
                  </a:txBody>
                  <a:tcPr anchor="ctr">
                    <a:lnR w="6350" cap="flat" cmpd="sng" algn="ctr">
                      <a:solidFill>
                        <a:schemeClr val="tx1"/>
                      </a:solidFill>
                      <a:prstDash val="sysDash"/>
                      <a:round/>
                      <a:headEnd type="none" w="med" len="med"/>
                      <a:tailEnd type="none" w="med" len="med"/>
                    </a:lnR>
                  </a:tcPr>
                </a:tc>
                <a:tc>
                  <a:txBody>
                    <a:bodyPr/>
                    <a:lstStyle/>
                    <a:p>
                      <a:pPr algn="ctr"/>
                      <a:r>
                        <a:rPr lang="fr-FR" sz="1000" baseline="0" dirty="0">
                          <a:solidFill>
                            <a:schemeClr val="tx1">
                              <a:lumMod val="50000"/>
                            </a:schemeClr>
                          </a:solidFill>
                        </a:rPr>
                        <a:t>Période de sexualité active</a:t>
                      </a:r>
                      <a:endParaRPr lang="en-US" sz="1000" baseline="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fr-FR" sz="1000" baseline="0" dirty="0">
                          <a:solidFill>
                            <a:schemeClr val="tx1">
                              <a:lumMod val="50000"/>
                            </a:schemeClr>
                          </a:solidFill>
                        </a:rPr>
                        <a:t>Enfance (&lt;5 ans) et adolescence </a:t>
                      </a:r>
                    </a:p>
                    <a:p>
                      <a:pPr algn="ctr"/>
                      <a:r>
                        <a:rPr lang="fr-FR" sz="1000" baseline="0" dirty="0">
                          <a:solidFill>
                            <a:schemeClr val="tx1">
                              <a:lumMod val="50000"/>
                            </a:schemeClr>
                          </a:solidFill>
                        </a:rPr>
                        <a:t>(&lt; 14 ans)</a:t>
                      </a:r>
                      <a:endParaRPr lang="en-US" sz="1000" baseline="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fr-FR" sz="1000" baseline="0" dirty="0">
                          <a:solidFill>
                            <a:schemeClr val="tx1">
                              <a:lumMod val="50000"/>
                            </a:schemeClr>
                          </a:solidFill>
                        </a:rPr>
                        <a:t>Naissance / enfance</a:t>
                      </a:r>
                      <a:endParaRPr lang="en-US" sz="1000" baseline="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fr-FR" sz="1000" i="0" baseline="0" dirty="0">
                          <a:solidFill>
                            <a:schemeClr val="tx1">
                              <a:lumMod val="50000"/>
                            </a:schemeClr>
                          </a:solidFill>
                        </a:rPr>
                        <a:t>Enfance et adolescence (&lt;19 ans)</a:t>
                      </a:r>
                      <a:endParaRPr lang="en-US" sz="1000" i="0" baseline="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fr-FR" sz="1000" baseline="0" dirty="0">
                          <a:solidFill>
                            <a:schemeClr val="tx1">
                              <a:lumMod val="50000"/>
                            </a:schemeClr>
                          </a:solidFill>
                        </a:rPr>
                        <a:t>Enfance (&lt;5 ans)</a:t>
                      </a:r>
                      <a:endParaRPr lang="en-US" sz="1000" baseline="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fr-FR" sz="1000" baseline="0" dirty="0">
                          <a:solidFill>
                            <a:schemeClr val="tx1">
                              <a:lumMod val="50000"/>
                            </a:schemeClr>
                          </a:solidFill>
                        </a:rPr>
                        <a:t>Enfance (&lt;5 ans) et jeunes adultes</a:t>
                      </a:r>
                      <a:endParaRPr lang="en-US" sz="1000" baseline="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21511872"/>
                  </a:ext>
                </a:extLst>
              </a:tr>
            </a:tbl>
          </a:graphicData>
        </a:graphic>
      </p:graphicFrame>
      <p:sp>
        <p:nvSpPr>
          <p:cNvPr id="9" name="Rectangle 8">
            <a:extLst>
              <a:ext uri="{FF2B5EF4-FFF2-40B4-BE49-F238E27FC236}">
                <a16:creationId xmlns:a16="http://schemas.microsoft.com/office/drawing/2014/main" id="{385216D5-38E4-C246-EA45-5FCFF0306199}"/>
              </a:ext>
            </a:extLst>
          </p:cNvPr>
          <p:cNvSpPr/>
          <p:nvPr/>
        </p:nvSpPr>
        <p:spPr>
          <a:xfrm>
            <a:off x="9277350" y="1628555"/>
            <a:ext cx="2435225" cy="4267420"/>
          </a:xfrm>
          <a:prstGeom prst="rect">
            <a:avLst/>
          </a:prstGeom>
          <a:solidFill>
            <a:srgbClr val="00968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lang="fr-FR" sz="1100" b="1" i="1" dirty="0">
                <a:solidFill>
                  <a:schemeClr val="tx1">
                    <a:lumMod val="50000"/>
                  </a:schemeClr>
                </a:solidFill>
              </a:rPr>
              <a:t>Commentaires</a:t>
            </a:r>
          </a:p>
          <a:p>
            <a:pPr marL="171450" indent="-171450">
              <a:spcBef>
                <a:spcPts val="600"/>
              </a:spcBef>
              <a:buFont typeface="Arial" panose="020B0604020202020204" pitchFamily="34" charset="0"/>
              <a:buChar char="•"/>
            </a:pPr>
            <a:r>
              <a:rPr lang="fr-FR" sz="1100" dirty="0">
                <a:solidFill>
                  <a:schemeClr val="tx1">
                    <a:lumMod val="50000"/>
                  </a:schemeClr>
                </a:solidFill>
              </a:rPr>
              <a:t>[Vaccin 2]: séropositivité persistante pendant au moins 12 ans avec le bivalent, 6 ans avec le nonavalent</a:t>
            </a:r>
          </a:p>
          <a:p>
            <a:pPr marL="171450" indent="-171450">
              <a:spcBef>
                <a:spcPts val="600"/>
              </a:spcBef>
              <a:buFont typeface="Arial" panose="020B0604020202020204" pitchFamily="34" charset="0"/>
              <a:buChar char="•"/>
            </a:pPr>
            <a:r>
              <a:rPr lang="fr-FR" sz="1100" dirty="0">
                <a:solidFill>
                  <a:schemeClr val="tx1">
                    <a:lumMod val="50000"/>
                  </a:schemeClr>
                </a:solidFill>
              </a:rPr>
              <a:t>[Vaccin 1]: séropositivité persistante après 20 ans</a:t>
            </a:r>
          </a:p>
          <a:p>
            <a:pPr marL="171450" indent="-171450">
              <a:spcBef>
                <a:spcPts val="600"/>
              </a:spcBef>
              <a:buFont typeface="Arial" panose="020B0604020202020204" pitchFamily="34" charset="0"/>
              <a:buChar char="•"/>
            </a:pPr>
            <a:r>
              <a:rPr lang="fr-FR" sz="1100" dirty="0">
                <a:solidFill>
                  <a:schemeClr val="tx1">
                    <a:lumMod val="50000"/>
                  </a:schemeClr>
                </a:solidFill>
              </a:rPr>
              <a:t>[Vaccin 3]: protection dure jusqu’à 5 ans au moins</a:t>
            </a:r>
          </a:p>
          <a:p>
            <a:pPr marL="171450" indent="-171450">
              <a:spcBef>
                <a:spcPts val="600"/>
              </a:spcBef>
              <a:buFont typeface="Arial" panose="020B0604020202020204" pitchFamily="34" charset="0"/>
              <a:buChar char="•"/>
            </a:pPr>
            <a:r>
              <a:rPr lang="fr-FR" sz="1100" dirty="0">
                <a:solidFill>
                  <a:schemeClr val="tx1">
                    <a:lumMod val="50000"/>
                  </a:schemeClr>
                </a:solidFill>
              </a:rPr>
              <a:t>[Vaccin 5]: peu de données sur la durée de la protection. Pour le tétravalent, des rappels sont recommandés tous les 3 à 5 ans</a:t>
            </a:r>
          </a:p>
          <a:p>
            <a:pPr marL="171450" indent="-171450">
              <a:spcBef>
                <a:spcPts val="600"/>
              </a:spcBef>
              <a:buFont typeface="Arial" panose="020B0604020202020204" pitchFamily="34" charset="0"/>
              <a:buChar char="•"/>
            </a:pPr>
            <a:r>
              <a:rPr lang="fr-FR" sz="1100" dirty="0">
                <a:solidFill>
                  <a:schemeClr val="tx1">
                    <a:lumMod val="50000"/>
                  </a:schemeClr>
                </a:solidFill>
              </a:rPr>
              <a:t>[Vaccin 6]: peu de données sur la durée de protection mais boosters recommandés tous les 5 à 10 ans</a:t>
            </a:r>
          </a:p>
        </p:txBody>
      </p:sp>
      <p:sp>
        <p:nvSpPr>
          <p:cNvPr id="18" name="TextBox 17">
            <a:extLst>
              <a:ext uri="{FF2B5EF4-FFF2-40B4-BE49-F238E27FC236}">
                <a16:creationId xmlns:a16="http://schemas.microsoft.com/office/drawing/2014/main" id="{3AAEFF11-8C01-18D5-6151-06758EC9D7A7}"/>
              </a:ext>
            </a:extLst>
          </p:cNvPr>
          <p:cNvSpPr txBox="1"/>
          <p:nvPr/>
        </p:nvSpPr>
        <p:spPr>
          <a:xfrm>
            <a:off x="2447925" y="4019550"/>
            <a:ext cx="348172" cy="261610"/>
          </a:xfrm>
          <a:prstGeom prst="rect">
            <a:avLst/>
          </a:prstGeom>
          <a:noFill/>
        </p:spPr>
        <p:txBody>
          <a:bodyPr wrap="none" rtlCol="0">
            <a:spAutoFit/>
          </a:bodyPr>
          <a:lstStyle/>
          <a:p>
            <a:r>
              <a:rPr lang="fr-FR" sz="1100" dirty="0"/>
              <a:t>12</a:t>
            </a:r>
            <a:endParaRPr lang="en-US" sz="1100" dirty="0"/>
          </a:p>
        </p:txBody>
      </p:sp>
      <p:sp>
        <p:nvSpPr>
          <p:cNvPr id="19" name="TextBox 18">
            <a:extLst>
              <a:ext uri="{FF2B5EF4-FFF2-40B4-BE49-F238E27FC236}">
                <a16:creationId xmlns:a16="http://schemas.microsoft.com/office/drawing/2014/main" id="{D67367F2-5DDF-CD95-09F8-9FF2EFB12F1C}"/>
              </a:ext>
            </a:extLst>
          </p:cNvPr>
          <p:cNvSpPr txBox="1"/>
          <p:nvPr/>
        </p:nvSpPr>
        <p:spPr>
          <a:xfrm>
            <a:off x="7170330" y="4152900"/>
            <a:ext cx="348172" cy="261610"/>
          </a:xfrm>
          <a:prstGeom prst="rect">
            <a:avLst/>
          </a:prstGeom>
          <a:noFill/>
        </p:spPr>
        <p:txBody>
          <a:bodyPr wrap="none" rtlCol="0">
            <a:spAutoFit/>
          </a:bodyPr>
          <a:lstStyle/>
          <a:p>
            <a:r>
              <a:rPr lang="fr-FR" sz="1100" dirty="0"/>
              <a:t>10</a:t>
            </a:r>
            <a:endParaRPr lang="en-US" sz="1100" dirty="0"/>
          </a:p>
        </p:txBody>
      </p:sp>
      <p:sp>
        <p:nvSpPr>
          <p:cNvPr id="20" name="TextBox 19">
            <a:extLst>
              <a:ext uri="{FF2B5EF4-FFF2-40B4-BE49-F238E27FC236}">
                <a16:creationId xmlns:a16="http://schemas.microsoft.com/office/drawing/2014/main" id="{D6DB87E0-59C7-56B1-7ED4-BA1D8F11D395}"/>
              </a:ext>
            </a:extLst>
          </p:cNvPr>
          <p:cNvSpPr txBox="1"/>
          <p:nvPr/>
        </p:nvSpPr>
        <p:spPr>
          <a:xfrm>
            <a:off x="6034420" y="4553197"/>
            <a:ext cx="266420" cy="261610"/>
          </a:xfrm>
          <a:prstGeom prst="rect">
            <a:avLst/>
          </a:prstGeom>
          <a:noFill/>
        </p:spPr>
        <p:txBody>
          <a:bodyPr wrap="none" rtlCol="0">
            <a:spAutoFit/>
          </a:bodyPr>
          <a:lstStyle/>
          <a:p>
            <a:r>
              <a:rPr lang="fr-FR" sz="1100" dirty="0"/>
              <a:t>5</a:t>
            </a:r>
            <a:endParaRPr lang="en-US" sz="1100" dirty="0"/>
          </a:p>
        </p:txBody>
      </p:sp>
    </p:spTree>
    <p:extLst>
      <p:ext uri="{BB962C8B-B14F-4D97-AF65-F5344CB8AC3E}">
        <p14:creationId xmlns:p14="http://schemas.microsoft.com/office/powerpoint/2010/main" val="1500581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4" name="Rounded Rectangle 38">
            <a:extLst>
              <a:ext uri="{FF2B5EF4-FFF2-40B4-BE49-F238E27FC236}">
                <a16:creationId xmlns:a16="http://schemas.microsoft.com/office/drawing/2014/main" id="{9A53BEB2-314C-8A5D-4B79-BF0687D44842}"/>
              </a:ext>
            </a:extLst>
          </p:cNvPr>
          <p:cNvSpPr/>
          <p:nvPr/>
        </p:nvSpPr>
        <p:spPr>
          <a:xfrm>
            <a:off x="2178943" y="3506863"/>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6AA0607B-6A86-4E9E-3B98-E20CA4B7EB21}"/>
              </a:ext>
            </a:extLst>
          </p:cNvPr>
          <p:cNvSpPr/>
          <p:nvPr/>
        </p:nvSpPr>
        <p:spPr>
          <a:xfrm>
            <a:off x="2410569" y="3798583"/>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400" kern="0" noProof="0" dirty="0">
                <a:solidFill>
                  <a:srgbClr val="FFFFFF"/>
                </a:solidFill>
                <a:latin typeface="Lato" panose="020F0502020204030203" pitchFamily="34" charset="0"/>
                <a:cs typeface="Times New Roman" panose="02020603050405020304" pitchFamily="18" charset="0"/>
                <a:sym typeface="Arial"/>
              </a:rPr>
              <a:t>2</a:t>
            </a:r>
            <a:endParaRPr kumimoji="0" lang="fr-FR"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8" name="TextBox 7">
            <a:extLst>
              <a:ext uri="{FF2B5EF4-FFF2-40B4-BE49-F238E27FC236}">
                <a16:creationId xmlns:a16="http://schemas.microsoft.com/office/drawing/2014/main" id="{449423D2-C1BC-334B-6848-839FDE53728D}"/>
              </a:ext>
            </a:extLst>
          </p:cNvPr>
          <p:cNvSpPr txBox="1"/>
          <p:nvPr/>
        </p:nvSpPr>
        <p:spPr>
          <a:xfrm>
            <a:off x="2837445" y="3762206"/>
            <a:ext cx="4856287" cy="369332"/>
          </a:xfrm>
          <a:prstGeom prst="rect">
            <a:avLst/>
          </a:prstGeom>
          <a:noFill/>
        </p:spPr>
        <p:txBody>
          <a:bodyPr wrap="square" rtlCol="0">
            <a:spAutoFit/>
          </a:bodyPr>
          <a:lstStyle>
            <a:defPPr>
              <a:defRPr lang="en-US"/>
            </a:defPPr>
            <a:lvl1pPr>
              <a:defRPr>
                <a:latin typeface="Lato" panose="020F0502020204030203" pitchFamily="34" charset="0"/>
                <a:cs typeface="Times New Roman" panose="02020603050405020304" pitchFamily="18" charset="0"/>
              </a:defRPr>
            </a:lvl1pPr>
          </a:lstStyle>
          <a:p>
            <a:r>
              <a:rPr lang="fr-FR" noProof="0" dirty="0"/>
              <a:t>Exemples de diapositives synthétiques</a:t>
            </a:r>
          </a:p>
        </p:txBody>
      </p:sp>
      <p:sp>
        <p:nvSpPr>
          <p:cNvPr id="5" name="Rounded Rectangle 38">
            <a:extLst>
              <a:ext uri="{FF2B5EF4-FFF2-40B4-BE49-F238E27FC236}">
                <a16:creationId xmlns:a16="http://schemas.microsoft.com/office/drawing/2014/main" id="{3C0D90CC-9911-F390-F306-9B49500BCF41}"/>
              </a:ext>
            </a:extLst>
          </p:cNvPr>
          <p:cNvSpPr/>
          <p:nvPr/>
        </p:nvSpPr>
        <p:spPr>
          <a:xfrm>
            <a:off x="2178943" y="2458744"/>
            <a:ext cx="7411451" cy="87593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23D112C9-830F-20A7-DD0F-D917BEF94A77}"/>
              </a:ext>
            </a:extLst>
          </p:cNvPr>
          <p:cNvSpPr/>
          <p:nvPr/>
        </p:nvSpPr>
        <p:spPr>
          <a:xfrm>
            <a:off x="2410569" y="2750464"/>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1</a:t>
            </a:r>
          </a:p>
        </p:txBody>
      </p:sp>
      <p:sp>
        <p:nvSpPr>
          <p:cNvPr id="9" name="TextBox 8">
            <a:extLst>
              <a:ext uri="{FF2B5EF4-FFF2-40B4-BE49-F238E27FC236}">
                <a16:creationId xmlns:a16="http://schemas.microsoft.com/office/drawing/2014/main" id="{C7BD9D40-8A0F-23DD-FD9C-2825E6A884EF}"/>
              </a:ext>
            </a:extLst>
          </p:cNvPr>
          <p:cNvSpPr txBox="1"/>
          <p:nvPr/>
        </p:nvSpPr>
        <p:spPr>
          <a:xfrm>
            <a:off x="2837445" y="2714087"/>
            <a:ext cx="6752949" cy="369332"/>
          </a:xfrm>
          <a:prstGeom prst="rect">
            <a:avLst/>
          </a:prstGeom>
          <a:noFill/>
        </p:spPr>
        <p:txBody>
          <a:bodyPr wrap="square" rtlCol="0">
            <a:spAutoFit/>
          </a:bodyPr>
          <a:lstStyle>
            <a:defPPr>
              <a:defRPr lang="en-US"/>
            </a:defPPr>
            <a:lvl1pPr>
              <a:defRPr>
                <a:solidFill>
                  <a:schemeClr val="bg1"/>
                </a:solidFill>
                <a:latin typeface="Lato" panose="020F0502020204030203" pitchFamily="34" charset="0"/>
                <a:cs typeface="Times New Roman" panose="02020603050405020304" pitchFamily="18" charset="0"/>
              </a:defRPr>
            </a:lvl1pPr>
          </a:lstStyle>
          <a:p>
            <a:r>
              <a:rPr lang="fr-FR" noProof="0" dirty="0"/>
              <a:t>Introduction à la collecte et synthèse des évidences </a:t>
            </a:r>
          </a:p>
        </p:txBody>
      </p:sp>
    </p:spTree>
    <p:extLst>
      <p:ext uri="{BB962C8B-B14F-4D97-AF65-F5344CB8AC3E}">
        <p14:creationId xmlns:p14="http://schemas.microsoft.com/office/powerpoint/2010/main" val="4127205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ACEFFF2-72F6-8814-A893-320A8CAECFD2}"/>
              </a:ext>
            </a:extLst>
          </p:cNvPr>
          <p:cNvGraphicFramePr>
            <a:graphicFrameLocks noGrp="1"/>
          </p:cNvGraphicFramePr>
          <p:nvPr>
            <p:extLst>
              <p:ext uri="{D42A27DB-BD31-4B8C-83A1-F6EECF244321}">
                <p14:modId xmlns:p14="http://schemas.microsoft.com/office/powerpoint/2010/main" val="3477527010"/>
              </p:ext>
            </p:extLst>
          </p:nvPr>
        </p:nvGraphicFramePr>
        <p:xfrm>
          <a:off x="625642" y="1495731"/>
          <a:ext cx="11086935" cy="4815840"/>
        </p:xfrm>
        <a:graphic>
          <a:graphicData uri="http://schemas.openxmlformats.org/drawingml/2006/table">
            <a:tbl>
              <a:tblPr firstRow="1" bandRow="1">
                <a:tableStyleId>{93296810-A885-4BE3-A3E7-6D5BEEA58F35}</a:tableStyleId>
              </a:tblPr>
              <a:tblGrid>
                <a:gridCol w="1301631">
                  <a:extLst>
                    <a:ext uri="{9D8B030D-6E8A-4147-A177-3AD203B41FA5}">
                      <a16:colId xmlns:a16="http://schemas.microsoft.com/office/drawing/2014/main" val="4121088167"/>
                    </a:ext>
                  </a:extLst>
                </a:gridCol>
                <a:gridCol w="1223163">
                  <a:extLst>
                    <a:ext uri="{9D8B030D-6E8A-4147-A177-3AD203B41FA5}">
                      <a16:colId xmlns:a16="http://schemas.microsoft.com/office/drawing/2014/main" val="2287417990"/>
                    </a:ext>
                  </a:extLst>
                </a:gridCol>
                <a:gridCol w="1223163">
                  <a:extLst>
                    <a:ext uri="{9D8B030D-6E8A-4147-A177-3AD203B41FA5}">
                      <a16:colId xmlns:a16="http://schemas.microsoft.com/office/drawing/2014/main" val="3579905800"/>
                    </a:ext>
                  </a:extLst>
                </a:gridCol>
                <a:gridCol w="1223163">
                  <a:extLst>
                    <a:ext uri="{9D8B030D-6E8A-4147-A177-3AD203B41FA5}">
                      <a16:colId xmlns:a16="http://schemas.microsoft.com/office/drawing/2014/main" val="1791082469"/>
                    </a:ext>
                  </a:extLst>
                </a:gridCol>
                <a:gridCol w="1223163">
                  <a:extLst>
                    <a:ext uri="{9D8B030D-6E8A-4147-A177-3AD203B41FA5}">
                      <a16:colId xmlns:a16="http://schemas.microsoft.com/office/drawing/2014/main" val="2481231325"/>
                    </a:ext>
                  </a:extLst>
                </a:gridCol>
                <a:gridCol w="1223163">
                  <a:extLst>
                    <a:ext uri="{9D8B030D-6E8A-4147-A177-3AD203B41FA5}">
                      <a16:colId xmlns:a16="http://schemas.microsoft.com/office/drawing/2014/main" val="253142650"/>
                    </a:ext>
                  </a:extLst>
                </a:gridCol>
                <a:gridCol w="1223163">
                  <a:extLst>
                    <a:ext uri="{9D8B030D-6E8A-4147-A177-3AD203B41FA5}">
                      <a16:colId xmlns:a16="http://schemas.microsoft.com/office/drawing/2014/main" val="226409722"/>
                    </a:ext>
                  </a:extLst>
                </a:gridCol>
                <a:gridCol w="1223163">
                  <a:extLst>
                    <a:ext uri="{9D8B030D-6E8A-4147-A177-3AD203B41FA5}">
                      <a16:colId xmlns:a16="http://schemas.microsoft.com/office/drawing/2014/main" val="2231007804"/>
                    </a:ext>
                  </a:extLst>
                </a:gridCol>
                <a:gridCol w="1223163">
                  <a:extLst>
                    <a:ext uri="{9D8B030D-6E8A-4147-A177-3AD203B41FA5}">
                      <a16:colId xmlns:a16="http://schemas.microsoft.com/office/drawing/2014/main" val="3359714346"/>
                    </a:ext>
                  </a:extLst>
                </a:gridCol>
              </a:tblGrid>
              <a:tr h="243942">
                <a:tc>
                  <a:txBody>
                    <a:bodyPr/>
                    <a:lstStyle/>
                    <a:p>
                      <a:pPr algn="ctr"/>
                      <a:endParaRPr lang="en-US" sz="1100" dirty="0">
                        <a:solidFill>
                          <a:schemeClr val="tx1">
                            <a:lumMod val="50000"/>
                          </a:schemeClr>
                        </a:solidFill>
                      </a:endParaRP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algn="ctr"/>
                      <a:r>
                        <a:rPr lang="fr-FR" sz="1100" dirty="0">
                          <a:solidFill>
                            <a:schemeClr val="tx1">
                              <a:lumMod val="50000"/>
                            </a:schemeClr>
                          </a:solidFill>
                        </a:rPr>
                        <a:t>[Vaccin 1]</a:t>
                      </a:r>
                      <a:endParaRPr lang="en-US" sz="11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2]</a:t>
                      </a:r>
                      <a:endParaRPr lang="en-US" sz="11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3]</a:t>
                      </a:r>
                      <a:endParaRPr lang="en-US" sz="11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4]</a:t>
                      </a:r>
                      <a:endParaRPr lang="en-US" sz="11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5]</a:t>
                      </a:r>
                      <a:endParaRPr lang="en-US" sz="11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6]</a:t>
                      </a:r>
                      <a:endParaRPr lang="en-US" sz="11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7]</a:t>
                      </a:r>
                      <a:endParaRPr lang="en-US" sz="11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8]</a:t>
                      </a:r>
                      <a:endParaRPr lang="en-US" sz="11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CCEAE7"/>
                    </a:solidFill>
                  </a:tcPr>
                </a:tc>
                <a:extLst>
                  <a:ext uri="{0D108BD9-81ED-4DB2-BD59-A6C34878D82A}">
                    <a16:rowId xmlns:a16="http://schemas.microsoft.com/office/drawing/2014/main" val="321511872"/>
                  </a:ext>
                </a:extLst>
              </a:tr>
              <a:tr h="538107">
                <a:tc>
                  <a:txBody>
                    <a:bodyPr/>
                    <a:lstStyle/>
                    <a:p>
                      <a:pPr algn="l"/>
                      <a:r>
                        <a:rPr lang="fr-FR" sz="1050" b="1" dirty="0">
                          <a:solidFill>
                            <a:schemeClr val="tx1">
                              <a:lumMod val="50000"/>
                            </a:schemeClr>
                          </a:solidFill>
                        </a:rPr>
                        <a:t>Nombre de fournisseurs </a:t>
                      </a:r>
                      <a:r>
                        <a:rPr lang="fr-FR" sz="1050" b="0" dirty="0">
                          <a:solidFill>
                            <a:schemeClr val="tx1">
                              <a:lumMod val="50000"/>
                            </a:schemeClr>
                          </a:solidFill>
                        </a:rPr>
                        <a:t>(UNICEF)</a:t>
                      </a: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fr-FR" sz="1000" dirty="0">
                          <a:solidFill>
                            <a:schemeClr val="tx1">
                              <a:lumMod val="50000"/>
                            </a:schemeClr>
                          </a:solidFill>
                        </a:rPr>
                        <a:t>2</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dirty="0">
                          <a:solidFill>
                            <a:schemeClr val="tx1">
                              <a:lumMod val="50000"/>
                            </a:schemeClr>
                          </a:solidFill>
                        </a:rPr>
                        <a:t>2</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000" dirty="0">
                          <a:solidFill>
                            <a:schemeClr val="tx1">
                              <a:lumMod val="50000"/>
                            </a:schemeClr>
                          </a:solidFill>
                        </a:rPr>
                        <a:t>2</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dirty="0">
                          <a:solidFill>
                            <a:schemeClr val="tx1">
                              <a:lumMod val="50000"/>
                            </a:schemeClr>
                          </a:solidFill>
                        </a:rPr>
                        <a:t>2</a:t>
                      </a:r>
                    </a:p>
                    <a:p>
                      <a:pPr algn="ctr"/>
                      <a:r>
                        <a:rPr lang="fr-FR" sz="1000" dirty="0">
                          <a:solidFill>
                            <a:schemeClr val="tx1">
                              <a:lumMod val="50000"/>
                            </a:schemeClr>
                          </a:solidFill>
                        </a:rPr>
                        <a:t>(/4 PQ OMS)</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000" dirty="0">
                          <a:solidFill>
                            <a:schemeClr val="tx1">
                              <a:lumMod val="50000"/>
                            </a:schemeClr>
                          </a:solidFill>
                        </a:rPr>
                        <a:t>3 ([Produit 5a])</a:t>
                      </a:r>
                    </a:p>
                    <a:p>
                      <a:pPr algn="ctr"/>
                      <a:r>
                        <a:rPr lang="fr-FR" sz="1000" dirty="0">
                          <a:solidFill>
                            <a:schemeClr val="tx1">
                              <a:lumMod val="50000"/>
                            </a:schemeClr>
                          </a:solidFill>
                        </a:rPr>
                        <a:t>1 (Pentavalent) not </a:t>
                      </a:r>
                      <a:r>
                        <a:rPr lang="fr-FR" sz="1000" dirty="0" err="1">
                          <a:solidFill>
                            <a:schemeClr val="tx1">
                              <a:lumMod val="50000"/>
                            </a:schemeClr>
                          </a:solidFill>
                        </a:rPr>
                        <a:t>yet</a:t>
                      </a:r>
                      <a:r>
                        <a:rPr lang="fr-FR" sz="1000" dirty="0">
                          <a:solidFill>
                            <a:schemeClr val="tx1">
                              <a:lumMod val="50000"/>
                            </a:schemeClr>
                          </a:solidFill>
                        </a:rPr>
                        <a:t> </a:t>
                      </a:r>
                      <a:r>
                        <a:rPr lang="fr-FR" sz="1000" dirty="0" err="1">
                          <a:solidFill>
                            <a:schemeClr val="tx1">
                              <a:lumMod val="50000"/>
                            </a:schemeClr>
                          </a:solidFill>
                        </a:rPr>
                        <a:t>with</a:t>
                      </a:r>
                      <a:r>
                        <a:rPr lang="fr-FR" sz="1000" dirty="0">
                          <a:solidFill>
                            <a:schemeClr val="tx1">
                              <a:lumMod val="50000"/>
                            </a:schemeClr>
                          </a:solidFill>
                        </a:rPr>
                        <a:t> UNICEF</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dirty="0">
                          <a:solidFill>
                            <a:schemeClr val="tx1">
                              <a:lumMod val="50000"/>
                            </a:schemeClr>
                          </a:solidFill>
                        </a:rPr>
                        <a:t>1</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000" dirty="0">
                          <a:solidFill>
                            <a:schemeClr val="tx1">
                              <a:lumMod val="50000"/>
                            </a:schemeClr>
                          </a:solidFill>
                        </a:rPr>
                        <a:t>0</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dirty="0">
                          <a:solidFill>
                            <a:schemeClr val="tx1">
                              <a:lumMod val="50000"/>
                            </a:schemeClr>
                          </a:solidFill>
                        </a:rPr>
                        <a:t>2</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3413052441"/>
                  </a:ext>
                </a:extLst>
              </a:tr>
              <a:tr h="3874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050" b="1" dirty="0">
                          <a:solidFill>
                            <a:schemeClr val="tx1">
                              <a:lumMod val="50000"/>
                            </a:schemeClr>
                          </a:solidFill>
                        </a:rPr>
                        <a:t>Nombre de pays fournis par </a:t>
                      </a:r>
                      <a:r>
                        <a:rPr lang="fr-FR" sz="1050" b="0" dirty="0">
                          <a:solidFill>
                            <a:schemeClr val="tx1">
                              <a:lumMod val="50000"/>
                            </a:schemeClr>
                          </a:solidFill>
                        </a:rPr>
                        <a:t>UNICEF</a:t>
                      </a:r>
                      <a:endParaRPr lang="fr-FR" sz="1050" b="1" dirty="0">
                        <a:solidFill>
                          <a:schemeClr val="tx1">
                            <a:lumMod val="50000"/>
                          </a:schemeClr>
                        </a:solidFill>
                      </a:endParaRP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fr-FR" sz="1000" dirty="0">
                          <a:solidFill>
                            <a:schemeClr val="tx1">
                              <a:lumMod val="50000"/>
                            </a:schemeClr>
                          </a:solidFill>
                        </a:rPr>
                        <a:t>35 (2021)</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dirty="0">
                          <a:solidFill>
                            <a:schemeClr val="tx1">
                              <a:lumMod val="50000"/>
                            </a:schemeClr>
                          </a:solidFill>
                        </a:rPr>
                        <a:t>20 (2020)</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000" dirty="0">
                          <a:solidFill>
                            <a:schemeClr val="tx1">
                              <a:lumMod val="50000"/>
                            </a:schemeClr>
                          </a:solidFill>
                        </a:rPr>
                        <a:t>5 (2022)</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b="0" i="1" dirty="0">
                          <a:solidFill>
                            <a:schemeClr val="tx1">
                              <a:lumMod val="50000"/>
                            </a:schemeClr>
                          </a:solidFill>
                        </a:rPr>
                        <a:t>Inconnu</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000" b="0" i="1" dirty="0">
                          <a:solidFill>
                            <a:schemeClr val="tx1">
                              <a:lumMod val="50000"/>
                            </a:schemeClr>
                          </a:solidFill>
                        </a:rPr>
                        <a:t>Inconnu</a:t>
                      </a:r>
                      <a:endParaRPr lang="fr-FR"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dirty="0">
                          <a:solidFill>
                            <a:schemeClr val="tx1">
                              <a:lumMod val="50000"/>
                            </a:schemeClr>
                          </a:solidFill>
                        </a:rPr>
                        <a:t>0 (2023)</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000" dirty="0">
                          <a:solidFill>
                            <a:schemeClr val="tx1">
                              <a:lumMod val="50000"/>
                            </a:schemeClr>
                          </a:solidFill>
                        </a:rPr>
                        <a:t>0</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dirty="0">
                          <a:solidFill>
                            <a:schemeClr val="tx1">
                              <a:lumMod val="50000"/>
                            </a:schemeClr>
                          </a:solidFill>
                        </a:rPr>
                        <a:t>20 (2021)</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3058877389"/>
                  </a:ext>
                </a:extLst>
              </a:tr>
              <a:tr h="538107">
                <a:tc>
                  <a:txBody>
                    <a:bodyPr/>
                    <a:lstStyle/>
                    <a:p>
                      <a:pPr algn="l"/>
                      <a:r>
                        <a:rPr lang="fr-FR" sz="1050" b="1" dirty="0">
                          <a:solidFill>
                            <a:schemeClr val="tx1">
                              <a:lumMod val="50000"/>
                            </a:schemeClr>
                          </a:solidFill>
                        </a:rPr>
                        <a:t>Volumes annuels sécurisés par UNICEF (</a:t>
                      </a:r>
                      <a:r>
                        <a:rPr lang="fr-FR" sz="1050" b="1" dirty="0" err="1">
                          <a:solidFill>
                            <a:schemeClr val="tx1">
                              <a:lumMod val="50000"/>
                            </a:schemeClr>
                          </a:solidFill>
                        </a:rPr>
                        <a:t>LTAs</a:t>
                      </a:r>
                      <a:r>
                        <a:rPr lang="fr-FR" sz="1050" b="1" dirty="0">
                          <a:solidFill>
                            <a:schemeClr val="tx1">
                              <a:lumMod val="50000"/>
                            </a:schemeClr>
                          </a:solidFill>
                        </a:rPr>
                        <a:t>)</a:t>
                      </a: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542925" indent="0" algn="l">
                        <a:tabLst>
                          <a:tab pos="269875" algn="l"/>
                        </a:tabLst>
                      </a:pPr>
                      <a:r>
                        <a:rPr lang="fr-FR" sz="1000" dirty="0">
                          <a:solidFill>
                            <a:schemeClr val="tx1">
                              <a:lumMod val="50000"/>
                            </a:schemeClr>
                          </a:solidFill>
                        </a:rPr>
                        <a:t>154 M</a:t>
                      </a:r>
                    </a:p>
                    <a:p>
                      <a:pPr marL="542925" indent="0" algn="l">
                        <a:tabLst>
                          <a:tab pos="269875" algn="l"/>
                        </a:tabLst>
                      </a:pPr>
                      <a:r>
                        <a:rPr lang="fr-FR" sz="1000" dirty="0">
                          <a:solidFill>
                            <a:schemeClr val="tx1">
                              <a:lumMod val="50000"/>
                            </a:schemeClr>
                          </a:solidFill>
                        </a:rPr>
                        <a:t>(2021-23)</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447675" indent="0" algn="l"/>
                      <a:r>
                        <a:rPr lang="fr-FR" sz="1000" dirty="0">
                          <a:solidFill>
                            <a:schemeClr val="tx1">
                              <a:lumMod val="50000"/>
                            </a:schemeClr>
                          </a:solidFill>
                        </a:rPr>
                        <a:t>21M</a:t>
                      </a:r>
                    </a:p>
                    <a:p>
                      <a:pPr marL="447675" indent="0" algn="l"/>
                      <a:r>
                        <a:rPr lang="fr-FR" sz="1000" dirty="0">
                          <a:solidFill>
                            <a:schemeClr val="tx1">
                              <a:lumMod val="50000"/>
                            </a:schemeClr>
                          </a:solidFill>
                        </a:rPr>
                        <a:t>(2021-25)</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447675" marR="0" lvl="0" indent="0" algn="l"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000" dirty="0">
                          <a:solidFill>
                            <a:schemeClr val="tx1">
                              <a:lumMod val="50000"/>
                            </a:schemeClr>
                          </a:solidFill>
                        </a:rPr>
                        <a:t>13M</a:t>
                      </a:r>
                    </a:p>
                    <a:p>
                      <a:pPr marL="447675" marR="0" lvl="0" indent="0" algn="l"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000" dirty="0">
                          <a:solidFill>
                            <a:schemeClr val="tx1">
                              <a:lumMod val="50000"/>
                            </a:schemeClr>
                          </a:solidFill>
                        </a:rPr>
                        <a:t>(2022-24)</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542925" indent="0" algn="l"/>
                      <a:r>
                        <a:rPr lang="fr-FR" sz="1000" dirty="0">
                          <a:solidFill>
                            <a:schemeClr val="tx1">
                              <a:lumMod val="50000"/>
                            </a:schemeClr>
                          </a:solidFill>
                        </a:rPr>
                        <a:t>~15M</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542925" indent="0" algn="l">
                        <a:tabLst>
                          <a:tab pos="269875" algn="l"/>
                        </a:tabLst>
                      </a:pPr>
                      <a:r>
                        <a:rPr lang="fr-FR" sz="1000" dirty="0">
                          <a:solidFill>
                            <a:schemeClr val="tx1">
                              <a:lumMod val="50000"/>
                            </a:schemeClr>
                          </a:solidFill>
                        </a:rPr>
                        <a:t>1-2M?</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542925" indent="0" algn="l"/>
                      <a:r>
                        <a:rPr lang="fr-FR" sz="1000" dirty="0">
                          <a:solidFill>
                            <a:schemeClr val="tx1">
                              <a:lumMod val="50000"/>
                            </a:schemeClr>
                          </a:solidFill>
                        </a:rPr>
                        <a:t>0M</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542925" indent="0" algn="l"/>
                      <a:r>
                        <a:rPr lang="fr-FR" sz="1000" dirty="0">
                          <a:solidFill>
                            <a:schemeClr val="tx1">
                              <a:lumMod val="50000"/>
                            </a:schemeClr>
                          </a:solidFill>
                        </a:rPr>
                        <a:t>0M</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542925" indent="0" algn="l"/>
                      <a:r>
                        <a:rPr lang="fr-FR" sz="1000" dirty="0">
                          <a:solidFill>
                            <a:schemeClr val="tx1">
                              <a:lumMod val="50000"/>
                            </a:schemeClr>
                          </a:solidFill>
                        </a:rPr>
                        <a:t>37M</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123791783"/>
                  </a:ext>
                </a:extLst>
              </a:tr>
              <a:tr h="688777">
                <a:tc>
                  <a:txBody>
                    <a:bodyPr/>
                    <a:lstStyle/>
                    <a:p>
                      <a:pPr algn="l"/>
                      <a:r>
                        <a:rPr lang="fr-FR" sz="1050" b="1" dirty="0">
                          <a:solidFill>
                            <a:schemeClr val="tx1">
                              <a:lumMod val="50000"/>
                            </a:schemeClr>
                          </a:solidFill>
                        </a:rPr>
                        <a:t>Poids des besoins [Pays] sur demande UNICEF  estimée en 2025</a:t>
                      </a: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tabLst>
                          <a:tab pos="269875" algn="l"/>
                        </a:tabLst>
                      </a:pPr>
                      <a:r>
                        <a:rPr lang="fr-FR" sz="1100" b="1" dirty="0">
                          <a:solidFill>
                            <a:schemeClr val="tx1">
                              <a:lumMod val="50000"/>
                            </a:schemeClr>
                          </a:solidFill>
                        </a:rPr>
                        <a:t>~4%</a:t>
                      </a:r>
                      <a:endParaRPr lang="en-US" sz="1100" b="1"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100" b="1" dirty="0">
                          <a:solidFill>
                            <a:schemeClr val="tx1">
                              <a:lumMod val="50000"/>
                            </a:schemeClr>
                          </a:solidFill>
                        </a:rPr>
                        <a:t>~6%</a:t>
                      </a:r>
                      <a:endParaRPr lang="en-US" sz="1100" b="1"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100" b="1" dirty="0">
                          <a:solidFill>
                            <a:schemeClr val="tx1">
                              <a:lumMod val="50000"/>
                            </a:schemeClr>
                          </a:solidFill>
                        </a:rPr>
                        <a:t>~3%</a:t>
                      </a:r>
                      <a:endParaRPr lang="en-US" sz="1100" b="1"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100" b="1" dirty="0">
                          <a:solidFill>
                            <a:schemeClr val="tx1">
                              <a:lumMod val="50000"/>
                            </a:schemeClr>
                          </a:solidFill>
                        </a:rPr>
                        <a:t>~8%</a:t>
                      </a:r>
                      <a:endParaRPr lang="en-US" sz="1100" b="1"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fr-FR" sz="1100" b="0" i="1" dirty="0">
                          <a:solidFill>
                            <a:schemeClr val="tx1">
                              <a:lumMod val="50000"/>
                            </a:schemeClr>
                          </a:solidFill>
                        </a:rPr>
                        <a:t>Inconnu</a:t>
                      </a:r>
                      <a:endParaRPr lang="en-US" sz="1100" b="0" i="1"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100" b="1" dirty="0">
                          <a:solidFill>
                            <a:schemeClr val="tx1">
                              <a:lumMod val="50000"/>
                            </a:schemeClr>
                          </a:solidFill>
                        </a:rPr>
                        <a:t>~15%</a:t>
                      </a:r>
                      <a:endParaRPr lang="en-US" sz="1100" b="1"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100" b="0" i="1" dirty="0">
                          <a:solidFill>
                            <a:schemeClr val="tx1">
                              <a:lumMod val="50000"/>
                            </a:schemeClr>
                          </a:solidFill>
                        </a:rPr>
                        <a:t>Inconnu</a:t>
                      </a:r>
                      <a:endParaRPr lang="en-US" sz="1100" b="0" i="1"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100" b="1" i="0" dirty="0">
                          <a:solidFill>
                            <a:schemeClr val="tx1">
                              <a:lumMod val="50000"/>
                            </a:schemeClr>
                          </a:solidFill>
                        </a:rPr>
                        <a:t>~5%</a:t>
                      </a:r>
                      <a:endParaRPr lang="en-US" sz="1100" b="1" i="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2791678438"/>
                  </a:ext>
                </a:extLst>
              </a:tr>
              <a:tr h="384469">
                <a:tc>
                  <a:txBody>
                    <a:bodyPr/>
                    <a:lstStyle/>
                    <a:p>
                      <a:pPr algn="l"/>
                      <a:r>
                        <a:rPr lang="fr-FR" sz="1050" b="1" dirty="0">
                          <a:solidFill>
                            <a:schemeClr val="tx1">
                              <a:lumMod val="50000"/>
                            </a:schemeClr>
                          </a:solidFill>
                        </a:rPr>
                        <a:t>Capacité de production estimée</a:t>
                      </a: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542925" indent="0" algn="l">
                        <a:tabLst>
                          <a:tab pos="269875" algn="l"/>
                        </a:tabLst>
                      </a:pPr>
                      <a:r>
                        <a:rPr lang="fr-FR" sz="1000" dirty="0">
                          <a:solidFill>
                            <a:schemeClr val="tx1">
                              <a:lumMod val="50000"/>
                            </a:schemeClr>
                          </a:solidFill>
                        </a:rPr>
                        <a:t>800M (2020)</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447675" indent="0" algn="l" rtl="0"/>
                      <a:r>
                        <a:rPr lang="fr-FR" sz="1000" dirty="0">
                          <a:solidFill>
                            <a:schemeClr val="tx1">
                              <a:lumMod val="50000"/>
                            </a:schemeClr>
                          </a:solidFill>
                        </a:rPr>
                        <a:t>80M (2022)</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447675" marR="0" lvl="0" indent="0" algn="l"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000" dirty="0">
                          <a:solidFill>
                            <a:schemeClr val="tx1">
                              <a:lumMod val="50000"/>
                            </a:schemeClr>
                          </a:solidFill>
                        </a:rPr>
                        <a:t>60M-120M (2021)</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542925" indent="0" algn="l" rtl="0"/>
                      <a:r>
                        <a:rPr lang="fr-FR" sz="1000" i="1" dirty="0">
                          <a:solidFill>
                            <a:schemeClr val="tx1">
                              <a:lumMod val="50000"/>
                            </a:schemeClr>
                          </a:solidFill>
                        </a:rPr>
                        <a:t>Inconnue</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361950" indent="0" algn="l" rtl="0">
                        <a:tabLst>
                          <a:tab pos="269875" algn="l"/>
                        </a:tabLst>
                      </a:pPr>
                      <a:r>
                        <a:rPr lang="fr-FR" sz="1000" dirty="0">
                          <a:solidFill>
                            <a:schemeClr val="tx1">
                              <a:lumMod val="50000"/>
                            </a:schemeClr>
                          </a:solidFill>
                        </a:rPr>
                        <a:t>~65M (2019)</a:t>
                      </a:r>
                    </a:p>
                    <a:p>
                      <a:pPr marL="361950" indent="0" algn="l" rtl="0">
                        <a:tabLst>
                          <a:tab pos="269875" algn="l"/>
                        </a:tabLst>
                      </a:pPr>
                      <a:r>
                        <a:rPr lang="fr-FR" sz="1000" dirty="0">
                          <a:solidFill>
                            <a:schemeClr val="tx1">
                              <a:lumMod val="50000"/>
                            </a:schemeClr>
                          </a:solidFill>
                        </a:rPr>
                        <a:t>Produit 5a</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542925" indent="0" algn="l" rtl="0"/>
                      <a:r>
                        <a:rPr lang="fr-FR" sz="1000" i="1" dirty="0">
                          <a:solidFill>
                            <a:schemeClr val="tx1">
                              <a:lumMod val="50000"/>
                            </a:schemeClr>
                          </a:solidFill>
                        </a:rPr>
                        <a:t>Inconnue</a:t>
                      </a:r>
                      <a:endParaRPr lang="en-US" sz="1000" i="1"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542925" indent="0" algn="l" rtl="0"/>
                      <a:r>
                        <a:rPr lang="fr-FR" sz="1000" dirty="0">
                          <a:solidFill>
                            <a:schemeClr val="tx1">
                              <a:lumMod val="50000"/>
                            </a:schemeClr>
                          </a:solidFill>
                        </a:rPr>
                        <a:t>0M</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542925" indent="0" algn="l" rtl="0"/>
                      <a:r>
                        <a:rPr lang="fr-FR" sz="1000" dirty="0">
                          <a:solidFill>
                            <a:schemeClr val="tx1">
                              <a:lumMod val="50000"/>
                            </a:schemeClr>
                          </a:solidFill>
                        </a:rPr>
                        <a:t>35-40M</a:t>
                      </a:r>
                      <a:endParaRPr lang="en-US" sz="100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3377783114"/>
                  </a:ext>
                </a:extLst>
              </a:tr>
              <a:tr h="803574">
                <a:tc>
                  <a:txBody>
                    <a:bodyPr/>
                    <a:lstStyle/>
                    <a:p>
                      <a:pPr algn="l"/>
                      <a:r>
                        <a:rPr lang="fr-FR" sz="1050" b="1" dirty="0">
                          <a:solidFill>
                            <a:schemeClr val="tx1">
                              <a:lumMod val="50000"/>
                            </a:schemeClr>
                          </a:solidFill>
                        </a:rPr>
                        <a:t>Evaluation des capacités de production par UNICEF et GAVI</a:t>
                      </a:r>
                      <a:endParaRPr lang="en-US" sz="1050" b="1" dirty="0">
                        <a:solidFill>
                          <a:schemeClr val="tx1">
                            <a:lumMod val="50000"/>
                          </a:schemeClr>
                        </a:solidFill>
                      </a:endParaRP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fr-FR" sz="1000" baseline="0" dirty="0">
                          <a:solidFill>
                            <a:schemeClr val="tx1">
                              <a:lumMod val="50000"/>
                            </a:schemeClr>
                          </a:solidFill>
                        </a:rPr>
                        <a:t>Le marché </a:t>
                      </a:r>
                      <a:r>
                        <a:rPr lang="fr-FR" sz="1000" b="1" baseline="0" dirty="0">
                          <a:solidFill>
                            <a:srgbClr val="00B050"/>
                          </a:solidFill>
                        </a:rPr>
                        <a:t>a la capacité d’accommoder </a:t>
                      </a:r>
                      <a:r>
                        <a:rPr lang="fr-FR" sz="1000" baseline="0" dirty="0">
                          <a:solidFill>
                            <a:schemeClr val="tx1">
                              <a:lumMod val="50000"/>
                            </a:schemeClr>
                          </a:solidFill>
                        </a:rPr>
                        <a:t>une introduction de masse</a:t>
                      </a:r>
                      <a:endParaRPr lang="en-US" sz="100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b="1" baseline="0" dirty="0">
                          <a:solidFill>
                            <a:srgbClr val="FFC000"/>
                          </a:solidFill>
                        </a:rPr>
                        <a:t>Disponibilité limitée </a:t>
                      </a:r>
                      <a:r>
                        <a:rPr lang="fr-FR" sz="1000" baseline="0" dirty="0">
                          <a:solidFill>
                            <a:schemeClr val="tx1">
                              <a:lumMod val="50000"/>
                            </a:schemeClr>
                          </a:solidFill>
                        </a:rPr>
                        <a:t>en 2024-2025</a:t>
                      </a:r>
                      <a:endParaRPr lang="en-US" sz="100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000" b="1" baseline="0" dirty="0">
                          <a:solidFill>
                            <a:srgbClr val="92D050"/>
                          </a:solidFill>
                        </a:rPr>
                        <a:t>Disponibilité suffisante avec anticipation</a:t>
                      </a:r>
                    </a:p>
                    <a:p>
                      <a:pPr algn="ctr"/>
                      <a:r>
                        <a:rPr lang="fr-FR" sz="1000" baseline="0" dirty="0">
                          <a:solidFill>
                            <a:schemeClr val="tx1">
                              <a:lumMod val="50000"/>
                            </a:schemeClr>
                          </a:solidFill>
                        </a:rPr>
                        <a:t>(12-15 mois)</a:t>
                      </a:r>
                      <a:endParaRPr lang="en-US" sz="100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b="1" baseline="0" dirty="0">
                          <a:solidFill>
                            <a:srgbClr val="00B050"/>
                          </a:solidFill>
                        </a:rPr>
                        <a:t>La disponibilité est suffisante (supérieure à la demande)</a:t>
                      </a:r>
                      <a:endParaRPr lang="en-US" sz="1000" baseline="0" dirty="0">
                        <a:solidFill>
                          <a:srgbClr val="00B050"/>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000" b="1" i="0" baseline="0" dirty="0">
                          <a:solidFill>
                            <a:srgbClr val="C00000"/>
                          </a:solidFill>
                        </a:rPr>
                        <a:t>Disponibilité très limitée </a:t>
                      </a:r>
                      <a:r>
                        <a:rPr lang="fr-FR" sz="1000" i="0" baseline="0" dirty="0">
                          <a:solidFill>
                            <a:schemeClr val="tx1">
                              <a:lumMod val="50000"/>
                            </a:schemeClr>
                          </a:solidFill>
                        </a:rPr>
                        <a:t>du pentavalent et du tétravalent</a:t>
                      </a:r>
                      <a:endParaRPr lang="en-US" sz="1000" i="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b="1" baseline="0" dirty="0">
                          <a:solidFill>
                            <a:srgbClr val="FFC000"/>
                          </a:solidFill>
                        </a:rPr>
                        <a:t>Disponibilité prévue à partir de Q2 2024 </a:t>
                      </a:r>
                      <a:r>
                        <a:rPr lang="fr-FR" sz="1000" baseline="0" dirty="0">
                          <a:solidFill>
                            <a:schemeClr val="tx1">
                              <a:lumMod val="50000"/>
                            </a:schemeClr>
                          </a:solidFill>
                        </a:rPr>
                        <a:t>pour Gavi</a:t>
                      </a:r>
                      <a:endParaRPr lang="en-US" sz="100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000" b="1" i="0" baseline="0" dirty="0">
                          <a:solidFill>
                            <a:schemeClr val="tx1">
                              <a:lumMod val="50000"/>
                            </a:schemeClr>
                          </a:solidFill>
                        </a:rPr>
                        <a:t>Vaccin non disponible</a:t>
                      </a:r>
                      <a:endParaRPr lang="en-US" sz="1000" b="1" i="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fr-FR" sz="1000" b="1" i="0" baseline="0" dirty="0">
                          <a:solidFill>
                            <a:srgbClr val="FFC000"/>
                          </a:solidFill>
                        </a:rPr>
                        <a:t>Disponibilité limitée</a:t>
                      </a:r>
                      <a:r>
                        <a:rPr lang="fr-FR" sz="1000" b="1" i="0" baseline="0" dirty="0">
                          <a:solidFill>
                            <a:schemeClr val="tx1">
                              <a:lumMod val="50000"/>
                            </a:schemeClr>
                          </a:solidFill>
                        </a:rPr>
                        <a:t>, </a:t>
                      </a:r>
                      <a:r>
                        <a:rPr lang="fr-FR" sz="1000" b="0" i="0" baseline="0" dirty="0">
                          <a:solidFill>
                            <a:schemeClr val="tx1">
                              <a:lumMod val="50000"/>
                            </a:schemeClr>
                          </a:solidFill>
                        </a:rPr>
                        <a:t>augmentation de la demande, baisse offre</a:t>
                      </a:r>
                      <a:endParaRPr lang="en-US" sz="1000" b="1" i="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3010203406"/>
                  </a:ext>
                </a:extLst>
              </a:tr>
              <a:tr h="947069">
                <a:tc>
                  <a:txBody>
                    <a:bodyPr/>
                    <a:lstStyle/>
                    <a:p>
                      <a:pPr algn="l"/>
                      <a:r>
                        <a:rPr lang="fr-FR" sz="1050" b="1" dirty="0">
                          <a:solidFill>
                            <a:schemeClr val="tx1">
                              <a:lumMod val="50000"/>
                            </a:schemeClr>
                          </a:solidFill>
                        </a:rPr>
                        <a:t>Autres éléments</a:t>
                      </a:r>
                      <a:endParaRPr lang="en-US" sz="1050" b="1" dirty="0">
                        <a:solidFill>
                          <a:schemeClr val="tx1">
                            <a:lumMod val="50000"/>
                          </a:schemeClr>
                        </a:solidFill>
                      </a:endParaRP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fr-FR" sz="1000" baseline="0" dirty="0">
                          <a:solidFill>
                            <a:schemeClr val="tx1">
                              <a:lumMod val="50000"/>
                            </a:schemeClr>
                          </a:solidFill>
                        </a:rPr>
                        <a:t>Transition simultanée [Pays], ETH et NIG représente un risque sur la disponibilité</a:t>
                      </a:r>
                      <a:endParaRPr lang="en-US" sz="100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0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endParaRPr lang="en-US" sz="100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fr-FR" sz="1000" baseline="0" dirty="0">
                          <a:solidFill>
                            <a:schemeClr val="tx1">
                              <a:lumMod val="50000"/>
                            </a:schemeClr>
                          </a:solidFill>
                        </a:rPr>
                        <a:t>Un seul pays responsable de la majorité des achats UNICEF à date</a:t>
                      </a:r>
                      <a:endParaRPr lang="en-US" sz="100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endParaRPr lang="en-US" sz="1000" i="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0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endParaRPr lang="en-US" sz="1000" b="0" i="1"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fr-FR" sz="1000" b="0" i="0" baseline="0" dirty="0">
                          <a:solidFill>
                            <a:schemeClr val="tx1">
                              <a:lumMod val="50000"/>
                            </a:schemeClr>
                          </a:solidFill>
                        </a:rPr>
                        <a:t>Demande doit s’accroitre fortement à partir de 2024 (soutien GAVI)</a:t>
                      </a:r>
                      <a:endParaRPr lang="en-US" sz="1000" b="0" i="0" baseline="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EAE7"/>
                    </a:solidFill>
                  </a:tcPr>
                </a:tc>
                <a:extLst>
                  <a:ext uri="{0D108BD9-81ED-4DB2-BD59-A6C34878D82A}">
                    <a16:rowId xmlns:a16="http://schemas.microsoft.com/office/drawing/2014/main" val="2203033080"/>
                  </a:ext>
                </a:extLst>
              </a:tr>
            </a:tbl>
          </a:graphicData>
        </a:graphic>
      </p:graphicFrame>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fr-FR" sz="2400" u="none" strike="noStrike" kern="0" cap="none" spc="0" normalizeH="0" baseline="0" dirty="0">
                <a:ln>
                  <a:noFill/>
                </a:ln>
                <a:solidFill>
                  <a:schemeClr val="accent1"/>
                </a:solidFill>
                <a:effectLst/>
                <a:uLnTx/>
                <a:uFillTx/>
                <a:latin typeface="Lato" panose="020F0502020204030203" pitchFamily="34" charset="0"/>
                <a:cs typeface="Times New Roman" panose="02020603050405020304" pitchFamily="18" charset="0"/>
                <a:sym typeface="Lato"/>
              </a:rPr>
              <a:t>	Disponibilité actuelle du vaccin: présentation des évidences</a:t>
            </a:r>
            <a:endParaRPr kumimoji="0" lang="en-US" sz="2400" u="none" strike="noStrike" kern="0" cap="none" spc="0" normalizeH="0" baseline="0" dirty="0">
              <a:ln>
                <a:noFill/>
              </a:ln>
              <a:solidFill>
                <a:schemeClr val="accent1"/>
              </a:solidFill>
              <a:effectLst/>
              <a:uLnTx/>
              <a:uFillTx/>
              <a:latin typeface="Lato" panose="020F0502020204030203" pitchFamily="34" charset="0"/>
              <a:cs typeface="Times New Roman" panose="02020603050405020304" pitchFamily="18" charset="0"/>
              <a:sym typeface="Lato"/>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960637"/>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Informations de marché pour chaque vaccin</a:t>
            </a:r>
            <a:endParaRPr lang="fr-FR" sz="1050" dirty="0"/>
          </a:p>
        </p:txBody>
      </p:sp>
      <p:sp>
        <p:nvSpPr>
          <p:cNvPr id="8" name="Rectangle 7">
            <a:extLst>
              <a:ext uri="{FF2B5EF4-FFF2-40B4-BE49-F238E27FC236}">
                <a16:creationId xmlns:a16="http://schemas.microsoft.com/office/drawing/2014/main" id="{BE74EDB5-41F7-4474-504E-591F3EE1C37F}"/>
              </a:ext>
            </a:extLst>
          </p:cNvPr>
          <p:cNvSpPr/>
          <p:nvPr/>
        </p:nvSpPr>
        <p:spPr>
          <a:xfrm>
            <a:off x="472962" y="6390817"/>
            <a:ext cx="11239614"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900" dirty="0">
                <a:solidFill>
                  <a:schemeClr val="tx1">
                    <a:lumMod val="50000"/>
                  </a:schemeClr>
                </a:solidFill>
              </a:rPr>
              <a:t>Sources: </a:t>
            </a:r>
            <a:r>
              <a:rPr lang="fr-FR" sz="900" dirty="0" err="1">
                <a:solidFill>
                  <a:schemeClr val="tx1">
                    <a:lumMod val="50000"/>
                  </a:schemeClr>
                </a:solidFill>
              </a:rPr>
              <a:t>Measles</a:t>
            </a:r>
            <a:r>
              <a:rPr lang="fr-FR" sz="900" dirty="0">
                <a:solidFill>
                  <a:schemeClr val="tx1">
                    <a:lumMod val="50000"/>
                  </a:schemeClr>
                </a:solidFill>
              </a:rPr>
              <a:t> &amp; </a:t>
            </a:r>
            <a:r>
              <a:rPr lang="fr-FR" sz="900" dirty="0" err="1">
                <a:solidFill>
                  <a:schemeClr val="tx1">
                    <a:lumMod val="50000"/>
                  </a:schemeClr>
                </a:solidFill>
              </a:rPr>
              <a:t>Rubella</a:t>
            </a:r>
            <a:r>
              <a:rPr lang="fr-FR" sz="900" dirty="0">
                <a:solidFill>
                  <a:schemeClr val="tx1">
                    <a:lumMod val="50000"/>
                  </a:schemeClr>
                </a:solidFill>
              </a:rPr>
              <a:t> </a:t>
            </a:r>
            <a:r>
              <a:rPr lang="fr-FR" sz="900" dirty="0" err="1">
                <a:solidFill>
                  <a:schemeClr val="tx1">
                    <a:lumMod val="50000"/>
                  </a:schemeClr>
                </a:solidFill>
              </a:rPr>
              <a:t>Supply</a:t>
            </a:r>
            <a:r>
              <a:rPr lang="fr-FR" sz="900" dirty="0">
                <a:solidFill>
                  <a:schemeClr val="tx1">
                    <a:lumMod val="50000"/>
                  </a:schemeClr>
                </a:solidFill>
              </a:rPr>
              <a:t> &amp; Demand update 2022, [Vaccin 2] </a:t>
            </a:r>
            <a:r>
              <a:rPr lang="fr-FR" sz="900" dirty="0" err="1">
                <a:solidFill>
                  <a:schemeClr val="tx1">
                    <a:lumMod val="50000"/>
                  </a:schemeClr>
                </a:solidFill>
              </a:rPr>
              <a:t>Supply</a:t>
            </a:r>
            <a:r>
              <a:rPr lang="fr-FR" sz="900" dirty="0">
                <a:solidFill>
                  <a:schemeClr val="tx1">
                    <a:lumMod val="50000"/>
                  </a:schemeClr>
                </a:solidFill>
              </a:rPr>
              <a:t> &amp; Demand update 2020, </a:t>
            </a:r>
            <a:r>
              <a:rPr lang="fr-FR" sz="900" dirty="0" err="1">
                <a:solidFill>
                  <a:schemeClr val="tx1">
                    <a:lumMod val="50000"/>
                  </a:schemeClr>
                </a:solidFill>
              </a:rPr>
              <a:t>Typhoid</a:t>
            </a:r>
            <a:r>
              <a:rPr lang="fr-FR" sz="900" dirty="0">
                <a:solidFill>
                  <a:schemeClr val="tx1">
                    <a:lumMod val="50000"/>
                  </a:schemeClr>
                </a:solidFill>
              </a:rPr>
              <a:t> </a:t>
            </a:r>
            <a:r>
              <a:rPr lang="fr-FR" sz="900" dirty="0" err="1">
                <a:solidFill>
                  <a:schemeClr val="tx1">
                    <a:lumMod val="50000"/>
                  </a:schemeClr>
                </a:solidFill>
              </a:rPr>
              <a:t>Supply</a:t>
            </a:r>
            <a:r>
              <a:rPr lang="fr-FR" sz="900" dirty="0">
                <a:solidFill>
                  <a:schemeClr val="tx1">
                    <a:lumMod val="50000"/>
                  </a:schemeClr>
                </a:solidFill>
              </a:rPr>
              <a:t> &amp; Demand update 2022, WHO MI4A Global </a:t>
            </a:r>
            <a:r>
              <a:rPr lang="fr-FR" sz="900" dirty="0" err="1">
                <a:solidFill>
                  <a:schemeClr val="tx1">
                    <a:lumMod val="50000"/>
                  </a:schemeClr>
                </a:solidFill>
              </a:rPr>
              <a:t>Market</a:t>
            </a:r>
            <a:r>
              <a:rPr lang="fr-FR" sz="900" dirty="0">
                <a:solidFill>
                  <a:schemeClr val="tx1">
                    <a:lumMod val="50000"/>
                  </a:schemeClr>
                </a:solidFill>
              </a:rPr>
              <a:t> </a:t>
            </a:r>
            <a:r>
              <a:rPr lang="fr-FR" sz="900" dirty="0" err="1">
                <a:solidFill>
                  <a:schemeClr val="tx1">
                    <a:lumMod val="50000"/>
                  </a:schemeClr>
                </a:solidFill>
              </a:rPr>
              <a:t>Study</a:t>
            </a:r>
            <a:r>
              <a:rPr lang="fr-FR" sz="900" dirty="0">
                <a:solidFill>
                  <a:schemeClr val="tx1">
                    <a:lumMod val="50000"/>
                  </a:schemeClr>
                </a:solidFill>
              </a:rPr>
              <a:t> </a:t>
            </a:r>
            <a:r>
              <a:rPr lang="fr-FR" sz="900" dirty="0" err="1">
                <a:solidFill>
                  <a:schemeClr val="tx1">
                    <a:lumMod val="50000"/>
                  </a:schemeClr>
                </a:solidFill>
              </a:rPr>
              <a:t>Typhoid</a:t>
            </a:r>
            <a:r>
              <a:rPr lang="fr-FR" sz="900" dirty="0">
                <a:solidFill>
                  <a:schemeClr val="tx1">
                    <a:lumMod val="50000"/>
                  </a:schemeClr>
                </a:solidFill>
              </a:rPr>
              <a:t>, WHO MI4A Global </a:t>
            </a:r>
            <a:r>
              <a:rPr lang="fr-FR" sz="900" dirty="0" err="1">
                <a:solidFill>
                  <a:schemeClr val="tx1">
                    <a:lumMod val="50000"/>
                  </a:schemeClr>
                </a:solidFill>
              </a:rPr>
              <a:t>Market</a:t>
            </a:r>
            <a:r>
              <a:rPr lang="fr-FR" sz="900" dirty="0">
                <a:solidFill>
                  <a:schemeClr val="tx1">
                    <a:lumMod val="50000"/>
                  </a:schemeClr>
                </a:solidFill>
              </a:rPr>
              <a:t> </a:t>
            </a:r>
            <a:r>
              <a:rPr lang="fr-FR" sz="900" dirty="0" err="1">
                <a:solidFill>
                  <a:schemeClr val="tx1">
                    <a:lumMod val="50000"/>
                  </a:schemeClr>
                </a:solidFill>
              </a:rPr>
              <a:t>Study</a:t>
            </a:r>
            <a:r>
              <a:rPr lang="fr-FR" sz="900" dirty="0">
                <a:solidFill>
                  <a:schemeClr val="tx1">
                    <a:lumMod val="50000"/>
                  </a:schemeClr>
                </a:solidFill>
              </a:rPr>
              <a:t> [Vaccin 2], WHO MI4A Global </a:t>
            </a:r>
            <a:r>
              <a:rPr lang="fr-FR" sz="900" dirty="0" err="1">
                <a:solidFill>
                  <a:schemeClr val="tx1">
                    <a:lumMod val="50000"/>
                  </a:schemeClr>
                </a:solidFill>
              </a:rPr>
              <a:t>Market</a:t>
            </a:r>
            <a:r>
              <a:rPr lang="fr-FR" sz="900" dirty="0">
                <a:solidFill>
                  <a:schemeClr val="tx1">
                    <a:lumMod val="50000"/>
                  </a:schemeClr>
                </a:solidFill>
              </a:rPr>
              <a:t> </a:t>
            </a:r>
            <a:r>
              <a:rPr lang="fr-FR" sz="900" dirty="0" err="1">
                <a:solidFill>
                  <a:schemeClr val="tx1">
                    <a:lumMod val="50000"/>
                  </a:schemeClr>
                </a:solidFill>
              </a:rPr>
              <a:t>Study</a:t>
            </a:r>
            <a:r>
              <a:rPr lang="fr-FR" sz="900" dirty="0">
                <a:solidFill>
                  <a:schemeClr val="tx1">
                    <a:lumMod val="50000"/>
                  </a:schemeClr>
                </a:solidFill>
              </a:rPr>
              <a:t> </a:t>
            </a:r>
            <a:r>
              <a:rPr lang="fr-FR" sz="900" dirty="0" err="1">
                <a:solidFill>
                  <a:schemeClr val="tx1">
                    <a:lumMod val="50000"/>
                  </a:schemeClr>
                </a:solidFill>
              </a:rPr>
              <a:t>Measles</a:t>
            </a:r>
            <a:r>
              <a:rPr lang="fr-FR" sz="900" dirty="0">
                <a:solidFill>
                  <a:schemeClr val="tx1">
                    <a:lumMod val="50000"/>
                  </a:schemeClr>
                </a:solidFill>
              </a:rPr>
              <a:t> </a:t>
            </a:r>
            <a:r>
              <a:rPr lang="fr-FR" sz="900" dirty="0" err="1">
                <a:solidFill>
                  <a:schemeClr val="tx1">
                    <a:lumMod val="50000"/>
                  </a:schemeClr>
                </a:solidFill>
              </a:rPr>
              <a:t>containing</a:t>
            </a:r>
            <a:r>
              <a:rPr lang="fr-FR" sz="900" dirty="0">
                <a:solidFill>
                  <a:schemeClr val="tx1">
                    <a:lumMod val="50000"/>
                  </a:schemeClr>
                </a:solidFill>
              </a:rPr>
              <a:t> vaccines, </a:t>
            </a:r>
            <a:r>
              <a:rPr lang="fr-FR" sz="900" dirty="0" err="1">
                <a:solidFill>
                  <a:schemeClr val="tx1">
                    <a:lumMod val="50000"/>
                  </a:schemeClr>
                </a:solidFill>
              </a:rPr>
              <a:t>Diphtheria</a:t>
            </a:r>
            <a:r>
              <a:rPr lang="fr-FR" sz="900" dirty="0">
                <a:solidFill>
                  <a:schemeClr val="tx1">
                    <a:lumMod val="50000"/>
                  </a:schemeClr>
                </a:solidFill>
              </a:rPr>
              <a:t>-</a:t>
            </a:r>
            <a:r>
              <a:rPr lang="fr-FR" sz="900" dirty="0" err="1">
                <a:solidFill>
                  <a:schemeClr val="tx1">
                    <a:lumMod val="50000"/>
                  </a:schemeClr>
                </a:solidFill>
              </a:rPr>
              <a:t>Tetanus</a:t>
            </a:r>
            <a:r>
              <a:rPr lang="fr-FR" sz="900" dirty="0">
                <a:solidFill>
                  <a:schemeClr val="tx1">
                    <a:lumMod val="50000"/>
                  </a:schemeClr>
                </a:solidFill>
              </a:rPr>
              <a:t>-Pertussis-Vaccine-</a:t>
            </a:r>
            <a:r>
              <a:rPr lang="fr-FR" sz="900" dirty="0" err="1">
                <a:solidFill>
                  <a:schemeClr val="tx1">
                    <a:lumMod val="50000"/>
                  </a:schemeClr>
                </a:solidFill>
              </a:rPr>
              <a:t>Containing</a:t>
            </a:r>
            <a:r>
              <a:rPr lang="fr-FR" sz="900" dirty="0">
                <a:solidFill>
                  <a:schemeClr val="tx1">
                    <a:lumMod val="50000"/>
                  </a:schemeClr>
                </a:solidFill>
              </a:rPr>
              <a:t> </a:t>
            </a:r>
            <a:r>
              <a:rPr lang="fr-FR" sz="900" dirty="0" err="1">
                <a:solidFill>
                  <a:schemeClr val="tx1">
                    <a:lumMod val="50000"/>
                  </a:schemeClr>
                </a:solidFill>
              </a:rPr>
              <a:t>Market</a:t>
            </a:r>
            <a:r>
              <a:rPr lang="fr-FR" sz="900" dirty="0">
                <a:solidFill>
                  <a:schemeClr val="tx1">
                    <a:lumMod val="50000"/>
                  </a:schemeClr>
                </a:solidFill>
              </a:rPr>
              <a:t> </a:t>
            </a:r>
            <a:r>
              <a:rPr lang="fr-FR" sz="900" dirty="0" err="1">
                <a:solidFill>
                  <a:schemeClr val="tx1">
                    <a:lumMod val="50000"/>
                  </a:schemeClr>
                </a:solidFill>
              </a:rPr>
              <a:t>sypply</a:t>
            </a:r>
            <a:r>
              <a:rPr lang="fr-FR" sz="900" dirty="0">
                <a:solidFill>
                  <a:schemeClr val="tx1">
                    <a:lumMod val="50000"/>
                  </a:schemeClr>
                </a:solidFill>
              </a:rPr>
              <a:t> &amp; demand 2023, </a:t>
            </a:r>
            <a:r>
              <a:rPr lang="fr-FR" sz="900" dirty="0" err="1">
                <a:solidFill>
                  <a:schemeClr val="tx1">
                    <a:lumMod val="50000"/>
                  </a:schemeClr>
                </a:solidFill>
              </a:rPr>
              <a:t>Meningococcal</a:t>
            </a:r>
            <a:r>
              <a:rPr lang="fr-FR" sz="900" dirty="0">
                <a:solidFill>
                  <a:schemeClr val="tx1">
                    <a:lumMod val="50000"/>
                  </a:schemeClr>
                </a:solidFill>
              </a:rPr>
              <a:t> Vaccines </a:t>
            </a:r>
            <a:r>
              <a:rPr lang="fr-FR" sz="900" dirty="0" err="1">
                <a:solidFill>
                  <a:schemeClr val="tx1">
                    <a:lumMod val="50000"/>
                  </a:schemeClr>
                </a:solidFill>
              </a:rPr>
              <a:t>Supply</a:t>
            </a:r>
            <a:r>
              <a:rPr lang="fr-FR" sz="900" dirty="0">
                <a:solidFill>
                  <a:schemeClr val="tx1">
                    <a:lumMod val="50000"/>
                  </a:schemeClr>
                </a:solidFill>
              </a:rPr>
              <a:t> &amp; Demand update 2019, [Vaccin 3] </a:t>
            </a:r>
            <a:r>
              <a:rPr lang="fr-FR" sz="900" dirty="0" err="1">
                <a:solidFill>
                  <a:schemeClr val="tx1">
                    <a:lumMod val="50000"/>
                  </a:schemeClr>
                </a:solidFill>
              </a:rPr>
              <a:t>Market</a:t>
            </a:r>
            <a:r>
              <a:rPr lang="fr-FR" sz="900" dirty="0">
                <a:solidFill>
                  <a:schemeClr val="tx1">
                    <a:lumMod val="50000"/>
                  </a:schemeClr>
                </a:solidFill>
              </a:rPr>
              <a:t> &amp; </a:t>
            </a:r>
            <a:r>
              <a:rPr lang="fr-FR" sz="900" dirty="0" err="1">
                <a:solidFill>
                  <a:schemeClr val="tx1">
                    <a:lumMod val="50000"/>
                  </a:schemeClr>
                </a:solidFill>
              </a:rPr>
              <a:t>supply</a:t>
            </a:r>
            <a:r>
              <a:rPr lang="fr-FR" sz="900" dirty="0">
                <a:solidFill>
                  <a:schemeClr val="tx1">
                    <a:lumMod val="50000"/>
                  </a:schemeClr>
                </a:solidFill>
              </a:rPr>
              <a:t> update, OCV </a:t>
            </a:r>
            <a:r>
              <a:rPr lang="fr-FR" sz="900" dirty="0" err="1">
                <a:solidFill>
                  <a:schemeClr val="tx1">
                    <a:lumMod val="50000"/>
                  </a:schemeClr>
                </a:solidFill>
              </a:rPr>
              <a:t>Market</a:t>
            </a:r>
            <a:r>
              <a:rPr lang="fr-FR" sz="900" dirty="0">
                <a:solidFill>
                  <a:schemeClr val="tx1">
                    <a:lumMod val="50000"/>
                  </a:schemeClr>
                </a:solidFill>
              </a:rPr>
              <a:t> &amp; </a:t>
            </a:r>
            <a:r>
              <a:rPr lang="fr-FR" sz="900" dirty="0" err="1">
                <a:solidFill>
                  <a:schemeClr val="tx1">
                    <a:lumMod val="50000"/>
                  </a:schemeClr>
                </a:solidFill>
              </a:rPr>
              <a:t>Supply</a:t>
            </a:r>
            <a:r>
              <a:rPr lang="fr-FR" sz="900" dirty="0">
                <a:solidFill>
                  <a:schemeClr val="tx1">
                    <a:lumMod val="50000"/>
                  </a:schemeClr>
                </a:solidFill>
              </a:rPr>
              <a:t> Update by UNICEF,</a:t>
            </a:r>
            <a:r>
              <a:rPr lang="en-US" sz="900" dirty="0">
                <a:solidFill>
                  <a:schemeClr val="tx1">
                    <a:lumMod val="50000"/>
                  </a:schemeClr>
                </a:solidFill>
              </a:rPr>
              <a:t> Gavi Alliance MS Roadmap for Oral Cholera Vaccines, </a:t>
            </a: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9</a:t>
            </a:r>
            <a:endParaRPr lang="en-US" dirty="0"/>
          </a:p>
        </p:txBody>
      </p:sp>
      <p:sp>
        <p:nvSpPr>
          <p:cNvPr id="11" name="Google Shape;427;p16">
            <a:extLst>
              <a:ext uri="{FF2B5EF4-FFF2-40B4-BE49-F238E27FC236}">
                <a16:creationId xmlns:a16="http://schemas.microsoft.com/office/drawing/2014/main" id="{6DF73599-4975-486B-BB7A-052B40F35499}"/>
              </a:ext>
            </a:extLst>
          </p:cNvPr>
          <p:cNvSpPr/>
          <p:nvPr/>
        </p:nvSpPr>
        <p:spPr>
          <a:xfrm>
            <a:off x="-9525" y="259371"/>
            <a:ext cx="235439" cy="655029"/>
          </a:xfrm>
          <a:prstGeom prst="rect">
            <a:avLst/>
          </a:prstGeom>
          <a:solidFill>
            <a:schemeClr val="accent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38203A95-2D9B-3365-9CA3-838B50B10D37}"/>
              </a:ext>
            </a:extLst>
          </p:cNvPr>
          <p:cNvSpPr/>
          <p:nvPr/>
        </p:nvSpPr>
        <p:spPr>
          <a:xfrm>
            <a:off x="2017395" y="2836017"/>
            <a:ext cx="360000" cy="360000"/>
          </a:xfrm>
          <a:prstGeom prst="ellipse">
            <a:avLst/>
          </a:prstGeom>
          <a:solidFill>
            <a:srgbClr val="0028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2E81E69-65AF-D982-3D03-5673B168264B}"/>
              </a:ext>
            </a:extLst>
          </p:cNvPr>
          <p:cNvSpPr/>
          <p:nvPr/>
        </p:nvSpPr>
        <p:spPr>
          <a:xfrm>
            <a:off x="3312896" y="2923649"/>
            <a:ext cx="184737" cy="18473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6401586-F199-F261-8865-C4004367F60E}"/>
              </a:ext>
            </a:extLst>
          </p:cNvPr>
          <p:cNvSpPr/>
          <p:nvPr/>
        </p:nvSpPr>
        <p:spPr>
          <a:xfrm>
            <a:off x="4550551" y="2952929"/>
            <a:ext cx="126177" cy="12617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7170B57-7E2A-DE4C-E223-58CB308C410F}"/>
              </a:ext>
            </a:extLst>
          </p:cNvPr>
          <p:cNvSpPr/>
          <p:nvPr/>
        </p:nvSpPr>
        <p:spPr>
          <a:xfrm>
            <a:off x="2017395" y="4067168"/>
            <a:ext cx="360000" cy="360000"/>
          </a:xfrm>
          <a:prstGeom prst="ellipse">
            <a:avLst/>
          </a:prstGeom>
          <a:solidFill>
            <a:srgbClr val="0028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1DE48C9-A9F6-5597-A95E-64B0B7BB1250}"/>
              </a:ext>
            </a:extLst>
          </p:cNvPr>
          <p:cNvSpPr/>
          <p:nvPr/>
        </p:nvSpPr>
        <p:spPr>
          <a:xfrm>
            <a:off x="3312896" y="4154800"/>
            <a:ext cx="184737" cy="18473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A44026-3E53-56B7-2FC0-0BE349263F35}"/>
              </a:ext>
            </a:extLst>
          </p:cNvPr>
          <p:cNvSpPr/>
          <p:nvPr/>
        </p:nvSpPr>
        <p:spPr>
          <a:xfrm>
            <a:off x="4521270" y="4154800"/>
            <a:ext cx="184737" cy="18473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3B772D7-B53E-BE3F-3806-5875D8F7B378}"/>
              </a:ext>
            </a:extLst>
          </p:cNvPr>
          <p:cNvSpPr/>
          <p:nvPr/>
        </p:nvSpPr>
        <p:spPr>
          <a:xfrm>
            <a:off x="6927987" y="4154800"/>
            <a:ext cx="184737" cy="18473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C06B9E6-4D12-33DE-3AEF-0ECF3F365B66}"/>
              </a:ext>
            </a:extLst>
          </p:cNvPr>
          <p:cNvSpPr/>
          <p:nvPr/>
        </p:nvSpPr>
        <p:spPr>
          <a:xfrm>
            <a:off x="5804743" y="2952929"/>
            <a:ext cx="126177" cy="12617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05F2A9DE-09CA-6F2D-0010-B4D7ED3E51E5}"/>
              </a:ext>
            </a:extLst>
          </p:cNvPr>
          <p:cNvSpPr/>
          <p:nvPr/>
        </p:nvSpPr>
        <p:spPr>
          <a:xfrm>
            <a:off x="593803" y="4457147"/>
            <a:ext cx="11128332" cy="829257"/>
          </a:xfrm>
          <a:prstGeom prst="roundRect">
            <a:avLst/>
          </a:prstGeom>
          <a:noFill/>
          <a:ln>
            <a:solidFill>
              <a:srgbClr val="002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5AA7BC3-C812-42E5-3BA3-C860280369CF}"/>
              </a:ext>
            </a:extLst>
          </p:cNvPr>
          <p:cNvSpPr/>
          <p:nvPr/>
        </p:nvSpPr>
        <p:spPr>
          <a:xfrm>
            <a:off x="619750" y="1284943"/>
            <a:ext cx="11086934" cy="192054"/>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bg1"/>
                </a:solidFill>
              </a:rPr>
              <a:t>Précaution : les données présentées sont des estimations réalisées à partir d’éléments modélisés à partir de données publiquement disponibles</a:t>
            </a:r>
            <a:endParaRPr lang="en-US" sz="1100" dirty="0">
              <a:solidFill>
                <a:schemeClr val="bg1"/>
              </a:solidFill>
            </a:endParaRPr>
          </a:p>
        </p:txBody>
      </p:sp>
      <p:sp>
        <p:nvSpPr>
          <p:cNvPr id="4" name="Oval 3">
            <a:extLst>
              <a:ext uri="{FF2B5EF4-FFF2-40B4-BE49-F238E27FC236}">
                <a16:creationId xmlns:a16="http://schemas.microsoft.com/office/drawing/2014/main" id="{946537C0-B68A-BF07-335B-0F65B3D16E97}"/>
              </a:ext>
            </a:extLst>
          </p:cNvPr>
          <p:cNvSpPr/>
          <p:nvPr/>
        </p:nvSpPr>
        <p:spPr>
          <a:xfrm>
            <a:off x="10710117" y="4184080"/>
            <a:ext cx="126177" cy="12617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F4E2608-B658-0D20-4EF5-23286E83CE50}"/>
              </a:ext>
            </a:extLst>
          </p:cNvPr>
          <p:cNvSpPr/>
          <p:nvPr/>
        </p:nvSpPr>
        <p:spPr>
          <a:xfrm>
            <a:off x="10661438" y="2904251"/>
            <a:ext cx="223532" cy="22353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169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fr-FR" sz="2400" u="none" strike="noStrike" kern="0" cap="none" spc="0" normalizeH="0" baseline="0" dirty="0">
                <a:ln>
                  <a:noFill/>
                </a:ln>
                <a:solidFill>
                  <a:schemeClr val="accent1"/>
                </a:solidFill>
                <a:effectLst/>
                <a:uLnTx/>
                <a:uFillTx/>
                <a:latin typeface="Lato" panose="020F0502020204030203" pitchFamily="34" charset="0"/>
                <a:cs typeface="Times New Roman" panose="02020603050405020304" pitchFamily="18" charset="0"/>
                <a:sym typeface="Lato"/>
              </a:rPr>
              <a:t>	Disponibilité du financement: présentation des évidences</a:t>
            </a:r>
            <a:endParaRPr kumimoji="0" lang="en-US" sz="2400" u="none" strike="noStrike" kern="0" cap="none" spc="0" normalizeH="0" baseline="0" dirty="0">
              <a:ln>
                <a:noFill/>
              </a:ln>
              <a:solidFill>
                <a:schemeClr val="accent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21</a:t>
            </a:fld>
            <a:endParaRPr lang="en-US"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Disponibilité du financement pour chaque vaccin</a:t>
            </a:r>
          </a:p>
        </p:txBody>
      </p:sp>
      <p:sp>
        <p:nvSpPr>
          <p:cNvPr id="8" name="Rectangle 7">
            <a:extLst>
              <a:ext uri="{FF2B5EF4-FFF2-40B4-BE49-F238E27FC236}">
                <a16:creationId xmlns:a16="http://schemas.microsoft.com/office/drawing/2014/main" id="{BE74EDB5-41F7-4474-504E-591F3EE1C37F}"/>
              </a:ext>
            </a:extLst>
          </p:cNvPr>
          <p:cNvSpPr/>
          <p:nvPr/>
        </p:nvSpPr>
        <p:spPr>
          <a:xfrm>
            <a:off x="525970" y="6318218"/>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50" dirty="0">
                <a:solidFill>
                  <a:schemeClr val="tx1">
                    <a:lumMod val="50000"/>
                  </a:schemeClr>
                </a:solidFill>
              </a:rPr>
              <a:t>1. Au moins 80% de couverture VAR première dose ou couverture de 80% lors de la dernière campagne rougeole</a:t>
            </a:r>
          </a:p>
          <a:p>
            <a:r>
              <a:rPr lang="fr-FR" sz="1050" dirty="0">
                <a:solidFill>
                  <a:schemeClr val="tx1">
                    <a:lumMod val="50000"/>
                  </a:schemeClr>
                </a:solidFill>
              </a:rPr>
              <a:t>Sources: GAVI Application Process Guidelines</a:t>
            </a:r>
            <a:endParaRPr lang="en-US" sz="1050" dirty="0">
              <a:solidFill>
                <a:schemeClr val="tx1">
                  <a:lumMod val="50000"/>
                </a:schemeClr>
              </a:solidFill>
            </a:endParaRP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FR" sz="1600" dirty="0"/>
              <a:t>10</a:t>
            </a:r>
            <a:endParaRPr lang="en-US" sz="1600" dirty="0"/>
          </a:p>
        </p:txBody>
      </p:sp>
      <p:sp>
        <p:nvSpPr>
          <p:cNvPr id="11" name="Google Shape;427;p16">
            <a:extLst>
              <a:ext uri="{FF2B5EF4-FFF2-40B4-BE49-F238E27FC236}">
                <a16:creationId xmlns:a16="http://schemas.microsoft.com/office/drawing/2014/main" id="{6DF73599-4975-486B-BB7A-052B40F35499}"/>
              </a:ext>
            </a:extLst>
          </p:cNvPr>
          <p:cNvSpPr/>
          <p:nvPr/>
        </p:nvSpPr>
        <p:spPr>
          <a:xfrm>
            <a:off x="-9525" y="259371"/>
            <a:ext cx="235439" cy="655029"/>
          </a:xfrm>
          <a:prstGeom prst="rect">
            <a:avLst/>
          </a:prstGeom>
          <a:solidFill>
            <a:schemeClr val="accent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1A9150DC-54C7-764C-2103-90FBBA8CBF00}"/>
              </a:ext>
            </a:extLst>
          </p:cNvPr>
          <p:cNvGraphicFramePr>
            <a:graphicFrameLocks noGrp="1"/>
          </p:cNvGraphicFramePr>
          <p:nvPr>
            <p:extLst>
              <p:ext uri="{D42A27DB-BD31-4B8C-83A1-F6EECF244321}">
                <p14:modId xmlns:p14="http://schemas.microsoft.com/office/powerpoint/2010/main" val="2622691919"/>
              </p:ext>
            </p:extLst>
          </p:nvPr>
        </p:nvGraphicFramePr>
        <p:xfrm>
          <a:off x="625642" y="1867575"/>
          <a:ext cx="11086937" cy="4067421"/>
        </p:xfrm>
        <a:graphic>
          <a:graphicData uri="http://schemas.openxmlformats.org/drawingml/2006/table">
            <a:tbl>
              <a:tblPr firstRow="1" bandRow="1">
                <a:tableStyleId>{93296810-A885-4BE3-A3E7-6D5BEEA58F35}</a:tableStyleId>
              </a:tblPr>
              <a:tblGrid>
                <a:gridCol w="692934">
                  <a:extLst>
                    <a:ext uri="{9D8B030D-6E8A-4147-A177-3AD203B41FA5}">
                      <a16:colId xmlns:a16="http://schemas.microsoft.com/office/drawing/2014/main" val="4121088167"/>
                    </a:ext>
                  </a:extLst>
                </a:gridCol>
                <a:gridCol w="692934">
                  <a:extLst>
                    <a:ext uri="{9D8B030D-6E8A-4147-A177-3AD203B41FA5}">
                      <a16:colId xmlns:a16="http://schemas.microsoft.com/office/drawing/2014/main" val="4194184358"/>
                    </a:ext>
                  </a:extLst>
                </a:gridCol>
                <a:gridCol w="1385867">
                  <a:extLst>
                    <a:ext uri="{9D8B030D-6E8A-4147-A177-3AD203B41FA5}">
                      <a16:colId xmlns:a16="http://schemas.microsoft.com/office/drawing/2014/main" val="2287417990"/>
                    </a:ext>
                  </a:extLst>
                </a:gridCol>
                <a:gridCol w="1385867">
                  <a:extLst>
                    <a:ext uri="{9D8B030D-6E8A-4147-A177-3AD203B41FA5}">
                      <a16:colId xmlns:a16="http://schemas.microsoft.com/office/drawing/2014/main" val="3579905800"/>
                    </a:ext>
                  </a:extLst>
                </a:gridCol>
                <a:gridCol w="1385867">
                  <a:extLst>
                    <a:ext uri="{9D8B030D-6E8A-4147-A177-3AD203B41FA5}">
                      <a16:colId xmlns:a16="http://schemas.microsoft.com/office/drawing/2014/main" val="1791082469"/>
                    </a:ext>
                  </a:extLst>
                </a:gridCol>
                <a:gridCol w="1385867">
                  <a:extLst>
                    <a:ext uri="{9D8B030D-6E8A-4147-A177-3AD203B41FA5}">
                      <a16:colId xmlns:a16="http://schemas.microsoft.com/office/drawing/2014/main" val="2481231325"/>
                    </a:ext>
                  </a:extLst>
                </a:gridCol>
                <a:gridCol w="1385867">
                  <a:extLst>
                    <a:ext uri="{9D8B030D-6E8A-4147-A177-3AD203B41FA5}">
                      <a16:colId xmlns:a16="http://schemas.microsoft.com/office/drawing/2014/main" val="253142650"/>
                    </a:ext>
                  </a:extLst>
                </a:gridCol>
                <a:gridCol w="1385867">
                  <a:extLst>
                    <a:ext uri="{9D8B030D-6E8A-4147-A177-3AD203B41FA5}">
                      <a16:colId xmlns:a16="http://schemas.microsoft.com/office/drawing/2014/main" val="226409722"/>
                    </a:ext>
                  </a:extLst>
                </a:gridCol>
                <a:gridCol w="1385867">
                  <a:extLst>
                    <a:ext uri="{9D8B030D-6E8A-4147-A177-3AD203B41FA5}">
                      <a16:colId xmlns:a16="http://schemas.microsoft.com/office/drawing/2014/main" val="2231007804"/>
                    </a:ext>
                  </a:extLst>
                </a:gridCol>
              </a:tblGrid>
              <a:tr h="305099">
                <a:tc gridSpan="2">
                  <a:txBody>
                    <a:bodyPr/>
                    <a:lstStyle/>
                    <a:p>
                      <a:pPr algn="ct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fr-FR" sz="1100" dirty="0">
                          <a:solidFill>
                            <a:schemeClr val="tx1">
                              <a:lumMod val="50000"/>
                            </a:schemeClr>
                          </a:solidFill>
                        </a:rPr>
                        <a:t>[Vaccin 1]</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2]</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3]</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4]</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5]</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6]</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7]</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21511872"/>
                  </a:ext>
                </a:extLst>
              </a:tr>
              <a:tr h="747373">
                <a:tc gridSpan="2">
                  <a:txBody>
                    <a:bodyPr/>
                    <a:lstStyle/>
                    <a:p>
                      <a:pPr algn="ctr"/>
                      <a:r>
                        <a:rPr lang="fr-FR" sz="1100" dirty="0">
                          <a:solidFill>
                            <a:schemeClr val="tx1">
                              <a:lumMod val="50000"/>
                            </a:schemeClr>
                          </a:solidFill>
                        </a:rPr>
                        <a:t>Eligibilité GAVI</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fr-FR" sz="1200" b="1" i="0" dirty="0">
                          <a:solidFill>
                            <a:srgbClr val="C00000"/>
                          </a:solidFill>
                        </a:rPr>
                        <a:t>Sous condition</a:t>
                      </a:r>
                      <a:r>
                        <a:rPr lang="fr-FR" sz="1200" b="1" i="0" baseline="30000" dirty="0">
                          <a:solidFill>
                            <a:srgbClr val="C00000"/>
                          </a:solidFill>
                        </a:rPr>
                        <a:t>1</a:t>
                      </a:r>
                      <a:r>
                        <a:rPr lang="fr-FR" sz="1200" b="1" i="0" baseline="0" dirty="0">
                          <a:solidFill>
                            <a:srgbClr val="C00000"/>
                          </a:solidFill>
                        </a:rPr>
                        <a:t> </a:t>
                      </a:r>
                      <a:r>
                        <a:rPr lang="fr-FR" sz="900" b="0" i="0" baseline="0" dirty="0">
                          <a:solidFill>
                            <a:srgbClr val="C00000"/>
                          </a:solidFill>
                        </a:rPr>
                        <a:t>actuellement non remplie pour la routine, </a:t>
                      </a:r>
                      <a:r>
                        <a:rPr lang="fr-FR" sz="900" b="0" i="0" baseline="0" dirty="0">
                          <a:solidFill>
                            <a:srgbClr val="FFC000"/>
                          </a:solidFill>
                        </a:rPr>
                        <a:t>campagne et enquête en cours </a:t>
                      </a:r>
                      <a:endParaRPr lang="en-US" sz="1200" b="0" i="0" baseline="30000" dirty="0">
                        <a:solidFill>
                          <a:srgbClr val="FFC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200" b="1" i="0" dirty="0">
                          <a:solidFill>
                            <a:srgbClr val="00B050"/>
                          </a:solidFill>
                        </a:rPr>
                        <a:t>Oui</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00B050"/>
                          </a:solidFill>
                        </a:rPr>
                        <a:t>Oui</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fr-FR" sz="1200" b="1" i="0" dirty="0">
                          <a:solidFill>
                            <a:srgbClr val="FFC000"/>
                          </a:solidFill>
                        </a:rPr>
                        <a:t>En attente </a:t>
                      </a:r>
                      <a:r>
                        <a:rPr lang="fr-FR" sz="1200" b="0" i="0" dirty="0">
                          <a:solidFill>
                            <a:srgbClr val="FFC000"/>
                          </a:solidFill>
                        </a:rPr>
                        <a:t>(accord de principe en 2018)</a:t>
                      </a:r>
                      <a:endParaRPr lang="en-US" sz="1200" b="0" i="0" dirty="0">
                        <a:solidFill>
                          <a:srgbClr val="FFC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FFC000"/>
                          </a:solidFill>
                        </a:rPr>
                        <a:t>En attente </a:t>
                      </a:r>
                      <a:r>
                        <a:rPr lang="fr-FR" sz="1200" b="0" i="0" dirty="0">
                          <a:solidFill>
                            <a:srgbClr val="FFC000"/>
                          </a:solidFill>
                        </a:rPr>
                        <a:t>(accord de principe en 2018)</a:t>
                      </a:r>
                      <a:endParaRPr lang="en-US" sz="1200" b="0" i="0" dirty="0">
                        <a:solidFill>
                          <a:srgbClr val="FFC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00B050"/>
                          </a:solidFill>
                        </a:rPr>
                        <a:t>Oui</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0" i="1" dirty="0">
                          <a:solidFill>
                            <a:schemeClr val="bg1">
                              <a:lumMod val="50000"/>
                            </a:schemeClr>
                          </a:solidFill>
                        </a:rPr>
                        <a:t>Vaccin non disponible</a:t>
                      </a:r>
                      <a:endParaRPr lang="en-US" sz="1200" b="0" i="1"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413052441"/>
                  </a:ext>
                </a:extLst>
              </a:tr>
              <a:tr h="955720">
                <a:tc gridSpan="2">
                  <a:txBody>
                    <a:bodyPr/>
                    <a:lstStyle/>
                    <a:p>
                      <a:pPr algn="ctr"/>
                      <a:r>
                        <a:rPr lang="fr-FR" sz="1100" dirty="0">
                          <a:solidFill>
                            <a:schemeClr val="tx1">
                              <a:lumMod val="50000"/>
                            </a:schemeClr>
                          </a:solidFill>
                        </a:rPr>
                        <a:t>Niveau de cofinancement attendu de la part du gouvernement</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chemeClr val="tx1">
                              <a:lumMod val="50000"/>
                            </a:schemeClr>
                          </a:solidFill>
                        </a:rPr>
                        <a:t>0.30$/dose</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r>
                        <a:rPr lang="fr-FR" sz="1200" b="1" i="0" dirty="0">
                          <a:solidFill>
                            <a:schemeClr val="tx1">
                              <a:lumMod val="50000"/>
                            </a:schemeClr>
                          </a:solidFill>
                        </a:rPr>
                        <a:t>0.20$/dose</a:t>
                      </a:r>
                      <a:endParaRPr lang="en-US" sz="1200" b="1" i="0" dirty="0">
                        <a:solidFill>
                          <a:srgbClr val="C00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fr-FR" sz="1200" b="1" i="0" dirty="0">
                          <a:solidFill>
                            <a:schemeClr val="tx1">
                              <a:lumMod val="50000"/>
                            </a:schemeClr>
                          </a:solidFill>
                        </a:rPr>
                        <a:t>0.20$/dose</a:t>
                      </a:r>
                      <a:endParaRPr lang="en-US" sz="1200" b="1"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fr-FR" sz="1200" b="1" i="1" dirty="0">
                          <a:solidFill>
                            <a:schemeClr val="bg1">
                              <a:lumMod val="50000"/>
                            </a:schemeClr>
                          </a:solidFill>
                        </a:rPr>
                        <a:t>0.20$/dose</a:t>
                      </a:r>
                      <a:endParaRPr lang="en-US" sz="1200" b="1" i="1"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200" b="1" i="1" dirty="0">
                          <a:solidFill>
                            <a:schemeClr val="bg1">
                              <a:lumMod val="50000"/>
                            </a:schemeClr>
                          </a:solidFill>
                        </a:rPr>
                        <a:t>0.20$/dose</a:t>
                      </a:r>
                      <a:endParaRPr lang="en-US" sz="1200" b="1" i="1"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0" i="0" dirty="0">
                          <a:solidFill>
                            <a:schemeClr val="tx1">
                              <a:lumMod val="50000"/>
                            </a:schemeClr>
                          </a:solidFill>
                        </a:rPr>
                        <a:t>Même contribution que le [Produit 6b] (0.20$)</a:t>
                      </a:r>
                      <a:endParaRPr lang="en-US" sz="12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0" i="1" dirty="0">
                          <a:solidFill>
                            <a:schemeClr val="bg1">
                              <a:lumMod val="50000"/>
                            </a:schemeClr>
                          </a:solidFill>
                        </a:rPr>
                        <a:t>Vaccin non disponible</a:t>
                      </a:r>
                      <a:endParaRPr lang="en-US" sz="1200" b="0" i="1"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058877389"/>
                  </a:ext>
                </a:extLst>
              </a:tr>
              <a:tr h="352485">
                <a:tc rowSpan="3">
                  <a:txBody>
                    <a:bodyPr/>
                    <a:lstStyle/>
                    <a:p>
                      <a:pPr algn="ctr" rtl="0"/>
                      <a:r>
                        <a:rPr lang="fr-FR" sz="1100" dirty="0" err="1">
                          <a:solidFill>
                            <a:schemeClr val="tx1">
                              <a:lumMod val="50000"/>
                            </a:schemeClr>
                          </a:solidFill>
                        </a:rPr>
                        <a:t>Subven-tions</a:t>
                      </a:r>
                      <a:r>
                        <a:rPr lang="fr-FR" sz="1100" dirty="0">
                          <a:solidFill>
                            <a:schemeClr val="tx1">
                              <a:lumMod val="50000"/>
                            </a:schemeClr>
                          </a:solidFill>
                        </a:rPr>
                        <a:t> GAVI</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rtl="0"/>
                      <a:r>
                        <a:rPr lang="fr-FR" sz="1100" dirty="0">
                          <a:solidFill>
                            <a:schemeClr val="tx1">
                              <a:lumMod val="50000"/>
                            </a:schemeClr>
                          </a:solidFill>
                        </a:rPr>
                        <a:t>SIV</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endParaRPr lang="en-US"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rtl="0">
                        <a:tabLst>
                          <a:tab pos="269875" algn="l"/>
                        </a:tabLst>
                      </a:pPr>
                      <a:endParaRPr lang="fr-FR"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fr-FR" sz="1050" b="0" i="1" dirty="0">
                          <a:solidFill>
                            <a:schemeClr val="bg1">
                              <a:lumMod val="50000"/>
                            </a:schemeClr>
                          </a:solidFill>
                        </a:rPr>
                        <a:t>A confirmer</a:t>
                      </a:r>
                      <a:endParaRPr lang="en-US" sz="800" b="0" i="1"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i="1" dirty="0">
                          <a:solidFill>
                            <a:schemeClr val="bg1">
                              <a:lumMod val="50000"/>
                            </a:schemeClr>
                          </a:solidFill>
                        </a:rPr>
                        <a:t>A confirmer</a:t>
                      </a:r>
                      <a:endParaRPr lang="en-US" sz="900" b="0" i="1"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i="0" dirty="0">
                          <a:solidFill>
                            <a:schemeClr val="tx1">
                              <a:lumMod val="50000"/>
                            </a:schemeClr>
                          </a:solidFill>
                        </a:rPr>
                        <a:t>Booster</a:t>
                      </a:r>
                      <a:endParaRPr lang="en-US"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kumimoji="0" lang="fr-FR" sz="1050" b="0" i="1" u="none" strike="noStrike" kern="0" cap="none" spc="0" normalizeH="0" baseline="0" noProof="0">
                          <a:ln>
                            <a:noFill/>
                          </a:ln>
                          <a:solidFill>
                            <a:srgbClr val="FFFFFF">
                              <a:lumMod val="50000"/>
                            </a:srgbClr>
                          </a:solidFill>
                          <a:effectLst/>
                          <a:uLnTx/>
                          <a:uFillTx/>
                          <a:latin typeface="Lato"/>
                          <a:ea typeface="+mn-ea"/>
                          <a:cs typeface="+mn-cs"/>
                          <a:sym typeface="Arial"/>
                        </a:rPr>
                        <a:t>A confirmer</a:t>
                      </a:r>
                      <a:endParaRPr kumimoji="0" lang="en-US" sz="800" b="0" i="1" u="none" strike="noStrike" kern="0" cap="none" spc="0" normalizeH="0" baseline="0" noProof="0" dirty="0">
                        <a:ln>
                          <a:noFill/>
                        </a:ln>
                        <a:solidFill>
                          <a:srgbClr val="FFFFFF">
                            <a:lumMod val="50000"/>
                          </a:srgbClr>
                        </a:solidFill>
                        <a:effectLst/>
                        <a:uLnTx/>
                        <a:uFillTx/>
                        <a:latin typeface="Lato"/>
                        <a:ea typeface="+mn-ea"/>
                        <a:cs typeface="+mn-cs"/>
                        <a:sym typeface="Aria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807310244"/>
                  </a:ext>
                </a:extLst>
              </a:tr>
              <a:tr h="352484">
                <a:tc vMerge="1">
                  <a:txBody>
                    <a:bodyPr/>
                    <a:lstStyle/>
                    <a:p>
                      <a:endParaRPr lang="en-US"/>
                    </a:p>
                  </a:txBody>
                  <a:tcPr/>
                </a:tc>
                <a:tc>
                  <a:txBody>
                    <a:bodyPr/>
                    <a:lstStyle/>
                    <a:p>
                      <a:pPr algn="ctr" rtl="0"/>
                      <a:r>
                        <a:rPr lang="fr-FR" sz="1100" dirty="0">
                          <a:solidFill>
                            <a:schemeClr val="tx1">
                              <a:lumMod val="50000"/>
                            </a:schemeClr>
                          </a:solidFill>
                        </a:rPr>
                        <a:t>Ops</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i="0" dirty="0">
                          <a:solidFill>
                            <a:schemeClr val="tx1">
                              <a:lumMod val="50000"/>
                            </a:schemeClr>
                          </a:solidFill>
                        </a:rPr>
                        <a:t>Campagne suivi</a:t>
                      </a:r>
                      <a:endParaRPr lang="en-US" sz="11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r" rtl="0">
                        <a:tabLst>
                          <a:tab pos="269875" algn="l"/>
                        </a:tabLst>
                      </a:pPr>
                      <a:r>
                        <a:rPr lang="fr-FR" sz="1100" b="0" i="0" dirty="0" err="1">
                          <a:solidFill>
                            <a:schemeClr val="tx1">
                              <a:lumMod val="50000"/>
                            </a:schemeClr>
                          </a:solidFill>
                        </a:rPr>
                        <a:t>Coh</a:t>
                      </a:r>
                      <a:r>
                        <a:rPr lang="fr-FR" sz="1100" b="0" i="0" dirty="0">
                          <a:solidFill>
                            <a:schemeClr val="tx1">
                              <a:lumMod val="50000"/>
                            </a:schemeClr>
                          </a:solidFill>
                        </a:rPr>
                        <a:t>. multi-âge</a:t>
                      </a:r>
                      <a:endParaRPr lang="en-US"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rtl="0">
                        <a:tabLst>
                          <a:tab pos="269875" algn="l"/>
                        </a:tabLst>
                      </a:pPr>
                      <a:endParaRPr lang="fr-FR"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kumimoji="0" lang="fr-FR" sz="1050" b="0" i="1" u="none" strike="noStrike" kern="0" cap="none" spc="0" normalizeH="0" baseline="0" noProof="0">
                          <a:ln>
                            <a:noFill/>
                          </a:ln>
                          <a:solidFill>
                            <a:srgbClr val="FFFFFF">
                              <a:lumMod val="50000"/>
                            </a:srgbClr>
                          </a:solidFill>
                          <a:effectLst/>
                          <a:uLnTx/>
                          <a:uFillTx/>
                          <a:latin typeface="Lato"/>
                          <a:ea typeface="+mn-ea"/>
                          <a:cs typeface="+mn-cs"/>
                          <a:sym typeface="Arial"/>
                        </a:rPr>
                        <a:t>A confirmer</a:t>
                      </a:r>
                      <a:endParaRPr kumimoji="0" lang="en-US" sz="800" b="0" i="1" u="none" strike="noStrike" kern="0" cap="none" spc="0" normalizeH="0" baseline="0" noProof="0" dirty="0">
                        <a:ln>
                          <a:noFill/>
                        </a:ln>
                        <a:solidFill>
                          <a:srgbClr val="FFFFFF">
                            <a:lumMod val="50000"/>
                          </a:srgbClr>
                        </a:solidFill>
                        <a:effectLst/>
                        <a:uLnTx/>
                        <a:uFillTx/>
                        <a:latin typeface="Lato"/>
                        <a:ea typeface="+mn-ea"/>
                        <a:cs typeface="+mn-cs"/>
                        <a:sym typeface="Aria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kumimoji="0" lang="fr-FR" sz="1050" b="0" i="1" u="none" strike="noStrike" kern="0" cap="none" spc="0" normalizeH="0" baseline="0" noProof="0" dirty="0">
                          <a:ln>
                            <a:noFill/>
                          </a:ln>
                          <a:solidFill>
                            <a:srgbClr val="FFFFFF">
                              <a:lumMod val="50000"/>
                            </a:srgbClr>
                          </a:solidFill>
                          <a:effectLst/>
                          <a:uLnTx/>
                          <a:uFillTx/>
                          <a:latin typeface="Lato"/>
                          <a:ea typeface="+mn-ea"/>
                          <a:cs typeface="+mn-cs"/>
                          <a:sym typeface="Arial"/>
                        </a:rPr>
                        <a:t>A confirmer</a:t>
                      </a:r>
                      <a:endParaRPr kumimoji="0" lang="en-US" sz="800" b="0" i="1" u="none" strike="noStrike" kern="0" cap="none" spc="0" normalizeH="0" baseline="0" noProof="0" dirty="0">
                        <a:ln>
                          <a:noFill/>
                        </a:ln>
                        <a:solidFill>
                          <a:srgbClr val="FFFFFF">
                            <a:lumMod val="50000"/>
                          </a:srgbClr>
                        </a:solidFill>
                        <a:effectLst/>
                        <a:uLnTx/>
                        <a:uFillTx/>
                        <a:latin typeface="Lato"/>
                        <a:ea typeface="+mn-ea"/>
                        <a:cs typeface="+mn-cs"/>
                        <a:sym typeface="Aria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kumimoji="0" lang="fr-FR" sz="1050" b="0" i="1" u="none" strike="noStrike" kern="0" cap="none" spc="0" normalizeH="0" baseline="0" noProof="0" dirty="0">
                          <a:ln>
                            <a:noFill/>
                          </a:ln>
                          <a:solidFill>
                            <a:srgbClr val="FFFFFF">
                              <a:lumMod val="50000"/>
                            </a:srgbClr>
                          </a:solidFill>
                          <a:effectLst/>
                          <a:uLnTx/>
                          <a:uFillTx/>
                          <a:latin typeface="Lato"/>
                          <a:ea typeface="+mn-ea"/>
                          <a:cs typeface="+mn-cs"/>
                          <a:sym typeface="Arial"/>
                        </a:rPr>
                        <a:t>A confirmer</a:t>
                      </a:r>
                      <a:endParaRPr kumimoji="0" lang="en-US" sz="800" b="0" i="1" u="none" strike="noStrike" kern="0" cap="none" spc="0" normalizeH="0" baseline="0" noProof="0" dirty="0">
                        <a:ln>
                          <a:noFill/>
                        </a:ln>
                        <a:solidFill>
                          <a:srgbClr val="FFFFFF">
                            <a:lumMod val="50000"/>
                          </a:srgbClr>
                        </a:solidFill>
                        <a:effectLst/>
                        <a:uLnTx/>
                        <a:uFillTx/>
                        <a:latin typeface="Lato"/>
                        <a:ea typeface="+mn-ea"/>
                        <a:cs typeface="+mn-cs"/>
                        <a:sym typeface="Aria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403085661"/>
                  </a:ext>
                </a:extLst>
              </a:tr>
              <a:tr h="352485">
                <a:tc vMerge="1">
                  <a:txBody>
                    <a:bodyPr/>
                    <a:lstStyle/>
                    <a:p>
                      <a:endParaRPr lang="en-US"/>
                    </a:p>
                  </a:txBody>
                  <a:tcPr/>
                </a:tc>
                <a:tc>
                  <a:txBody>
                    <a:bodyPr/>
                    <a:lstStyle/>
                    <a:p>
                      <a:pPr algn="ctr" rtl="0"/>
                      <a:r>
                        <a:rPr lang="fr-FR" sz="1100" dirty="0">
                          <a:solidFill>
                            <a:schemeClr val="tx1">
                              <a:lumMod val="50000"/>
                            </a:schemeClr>
                          </a:solidFill>
                        </a:rPr>
                        <a:t>Chang</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endParaRPr lang="en-US"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rtl="0">
                        <a:tabLst>
                          <a:tab pos="269875" algn="l"/>
                        </a:tabLst>
                      </a:pPr>
                      <a:endParaRPr lang="fr-FR"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endParaRPr lang="en-US" sz="1100" b="1" i="0" dirty="0">
                        <a:solidFill>
                          <a:srgbClr val="FFC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endParaRPr lang="en-US" sz="1100" b="1" i="0" dirty="0">
                        <a:solidFill>
                          <a:srgbClr val="FFC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1"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013255642"/>
                  </a:ext>
                </a:extLst>
              </a:tr>
              <a:tr h="955720">
                <a:tc gridSpan="2">
                  <a:txBody>
                    <a:bodyPr/>
                    <a:lstStyle/>
                    <a:p>
                      <a:pPr algn="ctr"/>
                      <a:r>
                        <a:rPr lang="fr-FR" sz="1100" dirty="0">
                          <a:solidFill>
                            <a:schemeClr val="tx1">
                              <a:lumMod val="50000"/>
                            </a:schemeClr>
                          </a:solidFill>
                        </a:rPr>
                        <a:t>Montant des financements</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r>
                        <a:rPr lang="fr-FR" sz="1200" b="0" i="0" dirty="0">
                          <a:solidFill>
                            <a:schemeClr val="tx1">
                              <a:lumMod val="50000"/>
                            </a:schemeClr>
                          </a:solidFill>
                        </a:rPr>
                        <a:t>2.40$/fille ou 100,000 USD </a:t>
                      </a:r>
                    </a:p>
                    <a:p>
                      <a:pPr algn="ctr" rtl="0">
                        <a:tabLst>
                          <a:tab pos="269875" algn="l"/>
                        </a:tabLst>
                      </a:pPr>
                      <a:endParaRPr lang="fr-FR" sz="1200" b="0" i="0" dirty="0">
                        <a:solidFill>
                          <a:schemeClr val="tx1">
                            <a:lumMod val="50000"/>
                          </a:schemeClr>
                        </a:solidFill>
                      </a:endParaRPr>
                    </a:p>
                    <a:p>
                      <a:pPr algn="ctr" rtl="0">
                        <a:tabLst>
                          <a:tab pos="269875" algn="l"/>
                        </a:tabLst>
                      </a:pPr>
                      <a:r>
                        <a:rPr lang="fr-FR" sz="1200" b="0" i="0" dirty="0">
                          <a:solidFill>
                            <a:schemeClr val="tx1">
                              <a:lumMod val="50000"/>
                            </a:schemeClr>
                          </a:solidFill>
                        </a:rPr>
                        <a:t> 0.65$/personne cohorte multi-âge</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fr-FR" sz="1200" b="0" i="0" dirty="0">
                          <a:solidFill>
                            <a:schemeClr val="tx1">
                              <a:lumMod val="50000"/>
                            </a:schemeClr>
                          </a:solidFill>
                        </a:rPr>
                        <a:t>0.80$/enfant ou 100,000 USD</a:t>
                      </a:r>
                      <a:endParaRPr lang="en-US" sz="12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endParaRPr lang="en-US" sz="12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endParaRPr lang="en-US" sz="12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0" i="0" dirty="0">
                          <a:solidFill>
                            <a:schemeClr val="tx1">
                              <a:lumMod val="50000"/>
                            </a:schemeClr>
                          </a:solidFill>
                        </a:rPr>
                        <a:t>0.25$/enfant ou 30,000 USD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200" b="0" i="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0" i="0" dirty="0">
                          <a:solidFill>
                            <a:schemeClr val="tx1">
                              <a:lumMod val="50000"/>
                            </a:schemeClr>
                          </a:solidFill>
                        </a:rPr>
                        <a:t> 0.80$/enfant ou 100,000 USD</a:t>
                      </a:r>
                      <a:r>
                        <a:rPr lang="fr-FR" sz="1200" b="0" i="0" baseline="30000" dirty="0">
                          <a:solidFill>
                            <a:schemeClr val="tx1">
                              <a:lumMod val="50000"/>
                            </a:schemeClr>
                          </a:solidFill>
                        </a:rPr>
                        <a:t>1</a:t>
                      </a:r>
                      <a:endParaRPr lang="en-US" sz="12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815882910"/>
                  </a:ext>
                </a:extLst>
              </a:tr>
            </a:tbl>
          </a:graphicData>
        </a:graphic>
      </p:graphicFrame>
      <p:pic>
        <p:nvPicPr>
          <p:cNvPr id="3" name="Graphic 2" descr="Checkmark with solid fill">
            <a:extLst>
              <a:ext uri="{FF2B5EF4-FFF2-40B4-BE49-F238E27FC236}">
                <a16:creationId xmlns:a16="http://schemas.microsoft.com/office/drawing/2014/main" id="{CBB4DB45-C85D-32AF-1779-1EC9684E48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72069" y="3925957"/>
            <a:ext cx="298174" cy="298174"/>
          </a:xfrm>
          <a:prstGeom prst="rect">
            <a:avLst/>
          </a:prstGeom>
        </p:spPr>
      </p:pic>
      <p:pic>
        <p:nvPicPr>
          <p:cNvPr id="5" name="Graphic 4" descr="Checkmark with solid fill">
            <a:extLst>
              <a:ext uri="{FF2B5EF4-FFF2-40B4-BE49-F238E27FC236}">
                <a16:creationId xmlns:a16="http://schemas.microsoft.com/office/drawing/2014/main" id="{64F6877B-7CF1-6133-A571-C350FF582C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72069" y="4279254"/>
            <a:ext cx="298174" cy="298174"/>
          </a:xfrm>
          <a:prstGeom prst="rect">
            <a:avLst/>
          </a:prstGeom>
        </p:spPr>
      </p:pic>
      <p:pic>
        <p:nvPicPr>
          <p:cNvPr id="15" name="Graphic 14" descr="Checkmark with solid fill">
            <a:extLst>
              <a:ext uri="{FF2B5EF4-FFF2-40B4-BE49-F238E27FC236}">
                <a16:creationId xmlns:a16="http://schemas.microsoft.com/office/drawing/2014/main" id="{5B33D28D-A4D1-AA17-78A8-139089AC32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5790" y="3925957"/>
            <a:ext cx="298174" cy="298174"/>
          </a:xfrm>
          <a:prstGeom prst="rect">
            <a:avLst/>
          </a:prstGeom>
        </p:spPr>
      </p:pic>
      <p:pic>
        <p:nvPicPr>
          <p:cNvPr id="16" name="Graphic 15" descr="Checkmark with solid fill">
            <a:extLst>
              <a:ext uri="{FF2B5EF4-FFF2-40B4-BE49-F238E27FC236}">
                <a16:creationId xmlns:a16="http://schemas.microsoft.com/office/drawing/2014/main" id="{1E37950D-6304-7810-7E24-44CF6962B7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1321" y="3925957"/>
            <a:ext cx="298174" cy="298174"/>
          </a:xfrm>
          <a:prstGeom prst="rect">
            <a:avLst/>
          </a:prstGeom>
        </p:spPr>
      </p:pic>
      <p:pic>
        <p:nvPicPr>
          <p:cNvPr id="17" name="Graphic 16" descr="Checkmark with solid fill">
            <a:extLst>
              <a:ext uri="{FF2B5EF4-FFF2-40B4-BE49-F238E27FC236}">
                <a16:creationId xmlns:a16="http://schemas.microsoft.com/office/drawing/2014/main" id="{62ADEDCB-48AC-29AF-EED7-40C995640F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1321" y="4617184"/>
            <a:ext cx="298174" cy="298174"/>
          </a:xfrm>
          <a:prstGeom prst="rect">
            <a:avLst/>
          </a:prstGeom>
        </p:spPr>
      </p:pic>
      <p:pic>
        <p:nvPicPr>
          <p:cNvPr id="18" name="Graphic 17" descr="Checkmark with solid fill">
            <a:extLst>
              <a:ext uri="{FF2B5EF4-FFF2-40B4-BE49-F238E27FC236}">
                <a16:creationId xmlns:a16="http://schemas.microsoft.com/office/drawing/2014/main" id="{4F794444-962B-CEDE-C467-8C04636598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291" y="4279254"/>
            <a:ext cx="298174" cy="298174"/>
          </a:xfrm>
          <a:prstGeom prst="rect">
            <a:avLst/>
          </a:prstGeom>
        </p:spPr>
      </p:pic>
    </p:spTree>
    <p:extLst>
      <p:ext uri="{BB962C8B-B14F-4D97-AF65-F5344CB8AC3E}">
        <p14:creationId xmlns:p14="http://schemas.microsoft.com/office/powerpoint/2010/main" val="1911484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9C85E9-F260-BDBF-AAF0-1A7A85BBBEDD}"/>
              </a:ext>
            </a:extLst>
          </p:cNvPr>
          <p:cNvSpPr/>
          <p:nvPr/>
        </p:nvSpPr>
        <p:spPr>
          <a:xfrm>
            <a:off x="7151833" y="2300171"/>
            <a:ext cx="879183" cy="274858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endParaRPr lang="fr-FR" sz="1100" i="1" dirty="0">
              <a:solidFill>
                <a:schemeClr val="tx1">
                  <a:lumMod val="50000"/>
                </a:schemeClr>
              </a:solidFill>
            </a:endParaRPr>
          </a:p>
          <a:p>
            <a:pPr algn="ctr"/>
            <a:r>
              <a:rPr lang="fr-FR" sz="1100" i="1" dirty="0">
                <a:solidFill>
                  <a:schemeClr val="tx1">
                    <a:lumMod val="50000"/>
                  </a:schemeClr>
                </a:solidFill>
              </a:rPr>
              <a:t>Inconnu</a:t>
            </a:r>
            <a:endParaRPr lang="en-US" sz="1100" i="1" dirty="0">
              <a:solidFill>
                <a:schemeClr val="tx1">
                  <a:lumMod val="50000"/>
                </a:schemeClr>
              </a:solidFill>
            </a:endParaRPr>
          </a:p>
        </p:txBody>
      </p:sp>
      <p:cxnSp>
        <p:nvCxnSpPr>
          <p:cNvPr id="9" name="Straight Connector 8">
            <a:extLst>
              <a:ext uri="{FF2B5EF4-FFF2-40B4-BE49-F238E27FC236}">
                <a16:creationId xmlns:a16="http://schemas.microsoft.com/office/drawing/2014/main" id="{AED6C408-5713-BF27-4262-B6C8FF238CEF}"/>
              </a:ext>
            </a:extLst>
          </p:cNvPr>
          <p:cNvCxnSpPr>
            <a:cxnSpLocks/>
          </p:cNvCxnSpPr>
          <p:nvPr/>
        </p:nvCxnSpPr>
        <p:spPr>
          <a:xfrm>
            <a:off x="1476375" y="2676525"/>
            <a:ext cx="7562850" cy="0"/>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C0C13A2-17F8-7015-2709-E41E0FCECF82}"/>
              </a:ext>
            </a:extLst>
          </p:cNvPr>
          <p:cNvCxnSpPr>
            <a:cxnSpLocks/>
          </p:cNvCxnSpPr>
          <p:nvPr/>
        </p:nvCxnSpPr>
        <p:spPr>
          <a:xfrm>
            <a:off x="1476375" y="3762375"/>
            <a:ext cx="7562850" cy="0"/>
          </a:xfrm>
          <a:prstGeom prst="line">
            <a:avLst/>
          </a:prstGeom>
          <a:ln w="12700">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fr-FR" sz="2400" u="none" strike="noStrike" kern="0" cap="none" spc="0" normalizeH="0" baseline="0" dirty="0">
                <a:ln>
                  <a:noFill/>
                </a:ln>
                <a:solidFill>
                  <a:schemeClr val="accent1"/>
                </a:solidFill>
                <a:effectLst/>
                <a:uLnTx/>
                <a:uFillTx/>
                <a:latin typeface="Lato" panose="020F0502020204030203" pitchFamily="34" charset="0"/>
                <a:cs typeface="Times New Roman" panose="02020603050405020304" pitchFamily="18" charset="0"/>
                <a:sym typeface="Lato"/>
              </a:rPr>
              <a:t>	Disponibilité de la chaîne de froid : présentation des évidences</a:t>
            </a:r>
            <a:endParaRPr kumimoji="0" lang="en-US" sz="2400" u="none" strike="noStrike" kern="0" cap="none" spc="0" normalizeH="0" baseline="0" dirty="0">
              <a:ln>
                <a:noFill/>
              </a:ln>
              <a:solidFill>
                <a:schemeClr val="accent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22</a:t>
            </a:fld>
            <a:endParaRPr lang="en-US"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4693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Capacité additionnelle nécessaire de chaîne de froid pour chaque vaccin</a:t>
            </a:r>
          </a:p>
          <a:p>
            <a:r>
              <a:rPr lang="fr-FR" sz="1050" dirty="0"/>
              <a:t>M</a:t>
            </a:r>
            <a:r>
              <a:rPr lang="fr-FR" sz="1050" baseline="30000" dirty="0"/>
              <a:t>3</a:t>
            </a:r>
            <a:r>
              <a:rPr lang="fr-FR" sz="1050" dirty="0"/>
              <a:t>, chaine de froid positive, 2024</a:t>
            </a: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50" dirty="0">
                <a:solidFill>
                  <a:schemeClr val="tx1">
                    <a:lumMod val="50000"/>
                  </a:schemeClr>
                </a:solidFill>
              </a:rPr>
              <a:t>Sources: SMT [Pays], Logistique de la DI, information sur les nouveaux vaccins, Données de la Banque Mondiale sur le [Pays]</a:t>
            </a:r>
            <a:endParaRPr lang="en-US" sz="1050" dirty="0">
              <a:solidFill>
                <a:schemeClr val="tx1">
                  <a:lumMod val="50000"/>
                </a:schemeClr>
              </a:solidFill>
            </a:endParaRP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FR" sz="1600" dirty="0"/>
              <a:t>11</a:t>
            </a:r>
            <a:endParaRPr lang="en-US" sz="1600" dirty="0"/>
          </a:p>
        </p:txBody>
      </p:sp>
      <p:sp>
        <p:nvSpPr>
          <p:cNvPr id="11" name="Google Shape;427;p16">
            <a:extLst>
              <a:ext uri="{FF2B5EF4-FFF2-40B4-BE49-F238E27FC236}">
                <a16:creationId xmlns:a16="http://schemas.microsoft.com/office/drawing/2014/main" id="{6DF73599-4975-486B-BB7A-052B40F35499}"/>
              </a:ext>
            </a:extLst>
          </p:cNvPr>
          <p:cNvSpPr/>
          <p:nvPr/>
        </p:nvSpPr>
        <p:spPr>
          <a:xfrm>
            <a:off x="-9525" y="259371"/>
            <a:ext cx="235439" cy="655029"/>
          </a:xfrm>
          <a:prstGeom prst="rect">
            <a:avLst/>
          </a:prstGeom>
          <a:solidFill>
            <a:schemeClr val="accent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F850EE1C-8B51-3385-B406-C35CB61B495F}"/>
              </a:ext>
            </a:extLst>
          </p:cNvPr>
          <p:cNvGraphicFramePr/>
          <p:nvPr>
            <p:extLst>
              <p:ext uri="{D42A27DB-BD31-4B8C-83A1-F6EECF244321}">
                <p14:modId xmlns:p14="http://schemas.microsoft.com/office/powerpoint/2010/main" val="904513558"/>
              </p:ext>
            </p:extLst>
          </p:nvPr>
        </p:nvGraphicFramePr>
        <p:xfrm>
          <a:off x="708025" y="2162173"/>
          <a:ext cx="8588375" cy="373380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08B8D525-9BC4-4059-2DCD-64CCEEEA5BDF}"/>
              </a:ext>
            </a:extLst>
          </p:cNvPr>
          <p:cNvSpPr/>
          <p:nvPr/>
        </p:nvSpPr>
        <p:spPr>
          <a:xfrm>
            <a:off x="9277350" y="1628555"/>
            <a:ext cx="2435225" cy="4742812"/>
          </a:xfrm>
          <a:prstGeom prst="rect">
            <a:avLst/>
          </a:prstGeom>
          <a:solidFill>
            <a:srgbClr val="00968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100" b="1" i="1" dirty="0">
                <a:solidFill>
                  <a:schemeClr val="tx1">
                    <a:lumMod val="50000"/>
                  </a:schemeClr>
                </a:solidFill>
              </a:rPr>
              <a:t>Commentaires</a:t>
            </a:r>
          </a:p>
          <a:p>
            <a:endParaRPr lang="fr-FR" sz="1100" u="sng" dirty="0">
              <a:solidFill>
                <a:schemeClr val="tx1">
                  <a:lumMod val="50000"/>
                </a:schemeClr>
              </a:solidFill>
            </a:endParaRPr>
          </a:p>
          <a:p>
            <a:pPr marL="171450" indent="-171450">
              <a:buFont typeface="Arial" panose="020B0604020202020204" pitchFamily="34" charset="0"/>
              <a:buChar char="•"/>
            </a:pPr>
            <a:r>
              <a:rPr lang="fr-FR" sz="1100" dirty="0">
                <a:solidFill>
                  <a:schemeClr val="tx1">
                    <a:lumMod val="50000"/>
                  </a:schemeClr>
                </a:solidFill>
              </a:rPr>
              <a:t>L’espace maximal disponible au niveau central est d’environ 108m</a:t>
            </a:r>
            <a:r>
              <a:rPr lang="fr-FR" sz="1100" baseline="30000" dirty="0">
                <a:solidFill>
                  <a:schemeClr val="tx1">
                    <a:lumMod val="50000"/>
                  </a:schemeClr>
                </a:solidFill>
              </a:rPr>
              <a:t>3</a:t>
            </a:r>
            <a:r>
              <a:rPr lang="fr-FR" sz="1100" dirty="0">
                <a:solidFill>
                  <a:schemeClr val="tx1">
                    <a:lumMod val="50000"/>
                  </a:schemeClr>
                </a:solidFill>
              </a:rPr>
              <a:t> et entre 5 et 30 m</a:t>
            </a:r>
            <a:r>
              <a:rPr lang="fr-FR" sz="1100" baseline="30000" dirty="0">
                <a:solidFill>
                  <a:schemeClr val="tx1">
                    <a:lumMod val="50000"/>
                  </a:schemeClr>
                </a:solidFill>
              </a:rPr>
              <a:t>3</a:t>
            </a:r>
            <a:r>
              <a:rPr lang="fr-FR" sz="1100" dirty="0">
                <a:solidFill>
                  <a:schemeClr val="tx1">
                    <a:lumMod val="50000"/>
                  </a:schemeClr>
                </a:solidFill>
              </a:rPr>
              <a:t> au niveau des dépôts régionaux</a:t>
            </a:r>
            <a:endParaRPr lang="fr-FR" sz="1100" baseline="30000" dirty="0">
              <a:solidFill>
                <a:schemeClr val="tx1">
                  <a:lumMod val="50000"/>
                </a:schemeClr>
              </a:solidFill>
            </a:endParaRPr>
          </a:p>
          <a:p>
            <a:pPr marL="171450" indent="-171450">
              <a:buFont typeface="Arial" panose="020B0604020202020204" pitchFamily="34" charset="0"/>
              <a:buChar char="•"/>
            </a:pPr>
            <a:endParaRPr lang="fr-FR" sz="1100" dirty="0">
              <a:solidFill>
                <a:schemeClr val="tx1">
                  <a:lumMod val="50000"/>
                </a:schemeClr>
              </a:solidFill>
            </a:endParaRPr>
          </a:p>
          <a:p>
            <a:pPr marL="171450" indent="-171450">
              <a:buFont typeface="Arial" panose="020B0604020202020204" pitchFamily="34" charset="0"/>
              <a:buChar char="•"/>
            </a:pPr>
            <a:r>
              <a:rPr lang="fr-FR" sz="1100" dirty="0">
                <a:solidFill>
                  <a:schemeClr val="tx1">
                    <a:lumMod val="50000"/>
                  </a:schemeClr>
                </a:solidFill>
              </a:rPr>
              <a:t>[Vaccin 2]: Le volume nécessaire pour une dose est de 15cm</a:t>
            </a:r>
            <a:r>
              <a:rPr lang="fr-FR" sz="1100" baseline="30000" dirty="0">
                <a:solidFill>
                  <a:schemeClr val="tx1">
                    <a:lumMod val="50000"/>
                  </a:schemeClr>
                </a:solidFill>
              </a:rPr>
              <a:t>3</a:t>
            </a:r>
            <a:r>
              <a:rPr lang="fr-FR" sz="1100" dirty="0">
                <a:solidFill>
                  <a:schemeClr val="tx1">
                    <a:lumMod val="50000"/>
                  </a:schemeClr>
                </a:solidFill>
              </a:rPr>
              <a:t> ce qui explique l’importance du volume total; la couverture vaccinale a pour ce calcul été fixée à 70% et les valeurs correspondent à un cohorte âge unique</a:t>
            </a:r>
          </a:p>
          <a:p>
            <a:pPr marL="171450" indent="-171450">
              <a:buFont typeface="Arial" panose="020B0604020202020204" pitchFamily="34" charset="0"/>
              <a:buChar char="•"/>
            </a:pPr>
            <a:endParaRPr lang="fr-FR" sz="1100" dirty="0">
              <a:solidFill>
                <a:schemeClr val="tx1">
                  <a:lumMod val="50000"/>
                </a:schemeClr>
              </a:solidFill>
            </a:endParaRPr>
          </a:p>
          <a:p>
            <a:pPr marL="171450" indent="-171450">
              <a:buFont typeface="Arial" panose="020B0604020202020204" pitchFamily="34" charset="0"/>
              <a:buChar char="•"/>
            </a:pPr>
            <a:r>
              <a:rPr lang="fr-FR" sz="1100" dirty="0">
                <a:solidFill>
                  <a:schemeClr val="tx1">
                    <a:lumMod val="50000"/>
                  </a:schemeClr>
                </a:solidFill>
              </a:rPr>
              <a:t>[Vaccin 6]: l’utilisation du vaccin hexavalent permet de libérer de l’espace actuellement occupé par le vaccin VPI, mais le VPO reste nécessaire – l’introduction d’un rappel diminue légèrement l’effet positif</a:t>
            </a:r>
          </a:p>
          <a:p>
            <a:pPr marL="171450" indent="-171450">
              <a:buFont typeface="Arial" panose="020B0604020202020204" pitchFamily="34" charset="0"/>
              <a:buChar char="•"/>
            </a:pPr>
            <a:endParaRPr lang="fr-FR" sz="1100" dirty="0">
              <a:solidFill>
                <a:schemeClr val="tx1">
                  <a:lumMod val="50000"/>
                </a:schemeClr>
              </a:solidFill>
            </a:endParaRPr>
          </a:p>
          <a:p>
            <a:pPr marL="171450" indent="-171450">
              <a:buFont typeface="Arial" panose="020B0604020202020204" pitchFamily="34" charset="0"/>
              <a:buChar char="•"/>
            </a:pPr>
            <a:r>
              <a:rPr lang="fr-FR" sz="1100" dirty="0">
                <a:solidFill>
                  <a:schemeClr val="tx1">
                    <a:lumMod val="50000"/>
                  </a:schemeClr>
                </a:solidFill>
              </a:rPr>
              <a:t>[Vaccin 7]: en l’absence de données (vaccin non disponible actuellement), l’impact est considéré comme nul</a:t>
            </a:r>
          </a:p>
        </p:txBody>
      </p:sp>
      <p:sp>
        <p:nvSpPr>
          <p:cNvPr id="5" name="Speech Bubble: Rectangle 4">
            <a:extLst>
              <a:ext uri="{FF2B5EF4-FFF2-40B4-BE49-F238E27FC236}">
                <a16:creationId xmlns:a16="http://schemas.microsoft.com/office/drawing/2014/main" id="{0F0ABDEE-3902-928D-7EFF-90FFFF630A2C}"/>
              </a:ext>
            </a:extLst>
          </p:cNvPr>
          <p:cNvSpPr/>
          <p:nvPr/>
        </p:nvSpPr>
        <p:spPr>
          <a:xfrm>
            <a:off x="3935909" y="4053861"/>
            <a:ext cx="1176932" cy="516876"/>
          </a:xfrm>
          <a:prstGeom prst="wedgeRectCallout">
            <a:avLst>
              <a:gd name="adj1" fmla="val -62009"/>
              <a:gd name="adj2" fmla="val 29377"/>
            </a:avLst>
          </a:prstGeom>
          <a:no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fr-FR" sz="1000" dirty="0">
                <a:solidFill>
                  <a:schemeClr val="tx1">
                    <a:lumMod val="50000"/>
                  </a:schemeClr>
                </a:solidFill>
              </a:rPr>
              <a:t>Volume nécessaire pour la campagne de rattrapage 9-14</a:t>
            </a:r>
            <a:endParaRPr lang="en-US" sz="1000" dirty="0">
              <a:solidFill>
                <a:schemeClr val="tx1">
                  <a:lumMod val="50000"/>
                </a:schemeClr>
              </a:solidFill>
            </a:endParaRPr>
          </a:p>
        </p:txBody>
      </p:sp>
      <p:sp>
        <p:nvSpPr>
          <p:cNvPr id="13" name="TextBox 12">
            <a:extLst>
              <a:ext uri="{FF2B5EF4-FFF2-40B4-BE49-F238E27FC236}">
                <a16:creationId xmlns:a16="http://schemas.microsoft.com/office/drawing/2014/main" id="{7C9C788B-3B1C-610E-206C-5C4E66F75B06}"/>
              </a:ext>
            </a:extLst>
          </p:cNvPr>
          <p:cNvSpPr txBox="1"/>
          <p:nvPr/>
        </p:nvSpPr>
        <p:spPr>
          <a:xfrm>
            <a:off x="7124700" y="2371725"/>
            <a:ext cx="1952625" cy="523605"/>
          </a:xfrm>
          <a:prstGeom prst="rect">
            <a:avLst/>
          </a:prstGeom>
          <a:noFill/>
        </p:spPr>
        <p:txBody>
          <a:bodyPr wrap="square" rtlCol="0">
            <a:spAutoFit/>
          </a:bodyPr>
          <a:lstStyle/>
          <a:p>
            <a:pPr>
              <a:lnSpc>
                <a:spcPct val="150000"/>
              </a:lnSpc>
            </a:pPr>
            <a:r>
              <a:rPr lang="fr-FR" sz="1000" dirty="0"/>
              <a:t>Capacité maximale disponible au niveau central = 108 m</a:t>
            </a:r>
            <a:r>
              <a:rPr lang="fr-FR" sz="1000" baseline="30000" dirty="0"/>
              <a:t>3</a:t>
            </a:r>
            <a:endParaRPr lang="en-US" sz="1000" dirty="0"/>
          </a:p>
        </p:txBody>
      </p:sp>
      <p:sp>
        <p:nvSpPr>
          <p:cNvPr id="14" name="TextBox 13">
            <a:extLst>
              <a:ext uri="{FF2B5EF4-FFF2-40B4-BE49-F238E27FC236}">
                <a16:creationId xmlns:a16="http://schemas.microsoft.com/office/drawing/2014/main" id="{4FB7E5E2-FCB2-3EDC-286F-B65FB256FC42}"/>
              </a:ext>
            </a:extLst>
          </p:cNvPr>
          <p:cNvSpPr txBox="1"/>
          <p:nvPr/>
        </p:nvSpPr>
        <p:spPr>
          <a:xfrm>
            <a:off x="7124700" y="3467376"/>
            <a:ext cx="1952625" cy="523605"/>
          </a:xfrm>
          <a:prstGeom prst="rect">
            <a:avLst/>
          </a:prstGeom>
          <a:noFill/>
        </p:spPr>
        <p:txBody>
          <a:bodyPr wrap="square" rtlCol="0">
            <a:spAutoFit/>
          </a:bodyPr>
          <a:lstStyle/>
          <a:p>
            <a:pPr>
              <a:lnSpc>
                <a:spcPct val="150000"/>
              </a:lnSpc>
            </a:pPr>
            <a:r>
              <a:rPr lang="fr-FR" sz="1000" dirty="0"/>
              <a:t>Capacité disponible en prenant en compte l’occupation = 57 m</a:t>
            </a:r>
            <a:r>
              <a:rPr lang="fr-FR" sz="1000" baseline="30000" dirty="0"/>
              <a:t>3</a:t>
            </a:r>
            <a:endParaRPr lang="en-US" sz="1000" dirty="0"/>
          </a:p>
        </p:txBody>
      </p:sp>
      <p:sp>
        <p:nvSpPr>
          <p:cNvPr id="4" name="Speech Bubble: Rectangle 3">
            <a:extLst>
              <a:ext uri="{FF2B5EF4-FFF2-40B4-BE49-F238E27FC236}">
                <a16:creationId xmlns:a16="http://schemas.microsoft.com/office/drawing/2014/main" id="{E765DA69-5DD3-3FC9-6329-8C15C37CFDE9}"/>
              </a:ext>
            </a:extLst>
          </p:cNvPr>
          <p:cNvSpPr/>
          <p:nvPr/>
        </p:nvSpPr>
        <p:spPr>
          <a:xfrm>
            <a:off x="1289860" y="4237769"/>
            <a:ext cx="973186" cy="516876"/>
          </a:xfrm>
          <a:prstGeom prst="wedgeRectCallout">
            <a:avLst>
              <a:gd name="adj1" fmla="val -13375"/>
              <a:gd name="adj2" fmla="val 77290"/>
            </a:avLst>
          </a:prstGeom>
          <a:no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fr-FR" sz="1000" dirty="0">
                <a:solidFill>
                  <a:schemeClr val="tx1">
                    <a:lumMod val="50000"/>
                  </a:schemeClr>
                </a:solidFill>
              </a:rPr>
              <a:t>Remplacement sans volume additionnel</a:t>
            </a:r>
            <a:endParaRPr lang="en-US" sz="1000" dirty="0">
              <a:solidFill>
                <a:schemeClr val="tx1">
                  <a:lumMod val="50000"/>
                </a:schemeClr>
              </a:solidFill>
            </a:endParaRPr>
          </a:p>
        </p:txBody>
      </p:sp>
      <p:sp>
        <p:nvSpPr>
          <p:cNvPr id="15" name="Speech Bubble: Rectangle 14">
            <a:extLst>
              <a:ext uri="{FF2B5EF4-FFF2-40B4-BE49-F238E27FC236}">
                <a16:creationId xmlns:a16="http://schemas.microsoft.com/office/drawing/2014/main" id="{A2DFCCA0-E37C-E812-C0B4-EC91EE2D6BAA}"/>
              </a:ext>
            </a:extLst>
          </p:cNvPr>
          <p:cNvSpPr/>
          <p:nvPr/>
        </p:nvSpPr>
        <p:spPr>
          <a:xfrm>
            <a:off x="6924080" y="5466334"/>
            <a:ext cx="1176932" cy="516876"/>
          </a:xfrm>
          <a:prstGeom prst="wedgeRectCallout">
            <a:avLst>
              <a:gd name="adj1" fmla="val -56098"/>
              <a:gd name="adj2" fmla="val -34079"/>
            </a:avLst>
          </a:prstGeom>
          <a:noFill/>
          <a:ln w="63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fr-FR" sz="1000" dirty="0">
                <a:solidFill>
                  <a:schemeClr val="tx1">
                    <a:lumMod val="50000"/>
                  </a:schemeClr>
                </a:solidFill>
              </a:rPr>
              <a:t>Gain de volume de 20m</a:t>
            </a:r>
            <a:r>
              <a:rPr lang="fr-FR" sz="1000" baseline="30000" dirty="0">
                <a:solidFill>
                  <a:schemeClr val="tx1">
                    <a:lumMod val="50000"/>
                  </a:schemeClr>
                </a:solidFill>
              </a:rPr>
              <a:t>3</a:t>
            </a:r>
            <a:r>
              <a:rPr lang="fr-FR" sz="1000" dirty="0">
                <a:solidFill>
                  <a:schemeClr val="tx1">
                    <a:lumMod val="50000"/>
                  </a:schemeClr>
                </a:solidFill>
              </a:rPr>
              <a:t> sans rappel et 16m</a:t>
            </a:r>
            <a:r>
              <a:rPr lang="fr-FR" sz="1000" baseline="30000" dirty="0">
                <a:solidFill>
                  <a:schemeClr val="tx1">
                    <a:lumMod val="50000"/>
                  </a:schemeClr>
                </a:solidFill>
              </a:rPr>
              <a:t>3</a:t>
            </a:r>
            <a:r>
              <a:rPr lang="fr-FR" sz="1000" dirty="0">
                <a:solidFill>
                  <a:schemeClr val="tx1">
                    <a:lumMod val="50000"/>
                  </a:schemeClr>
                </a:solidFill>
              </a:rPr>
              <a:t> avec rappel</a:t>
            </a:r>
            <a:endParaRPr lang="en-US" sz="1000" dirty="0">
              <a:solidFill>
                <a:schemeClr val="tx1">
                  <a:lumMod val="50000"/>
                </a:schemeClr>
              </a:solidFill>
            </a:endParaRPr>
          </a:p>
        </p:txBody>
      </p:sp>
    </p:spTree>
    <p:extLst>
      <p:ext uri="{BB962C8B-B14F-4D97-AF65-F5344CB8AC3E}">
        <p14:creationId xmlns:p14="http://schemas.microsoft.com/office/powerpoint/2010/main" val="3300154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fr-FR" sz="2400" u="none" strike="noStrike" kern="0" cap="none" spc="0" normalizeH="0" baseline="0" dirty="0">
                <a:ln>
                  <a:noFill/>
                </a:ln>
                <a:solidFill>
                  <a:schemeClr val="accent1"/>
                </a:solidFill>
                <a:effectLst/>
                <a:uLnTx/>
                <a:uFillTx/>
                <a:latin typeface="Lato" panose="020F0502020204030203" pitchFamily="34" charset="0"/>
                <a:cs typeface="Times New Roman" panose="02020603050405020304" pitchFamily="18" charset="0"/>
                <a:sym typeface="Lato"/>
              </a:rPr>
              <a:t>	Risque individuel: présentation des évidences</a:t>
            </a:r>
            <a:endParaRPr kumimoji="0" lang="en-US" sz="2400" u="none" strike="noStrike" kern="0" cap="none" spc="0" normalizeH="0" baseline="0" dirty="0">
              <a:ln>
                <a:noFill/>
              </a:ln>
              <a:solidFill>
                <a:schemeClr val="accent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23</a:t>
            </a:fld>
            <a:endParaRPr lang="en-US" dirty="0">
              <a:latin typeface="+mj-lt"/>
            </a:endParaRPr>
          </a:p>
        </p:txBody>
      </p:sp>
      <p:sp>
        <p:nvSpPr>
          <p:cNvPr id="8" name="Rectangle 7">
            <a:extLst>
              <a:ext uri="{FF2B5EF4-FFF2-40B4-BE49-F238E27FC236}">
                <a16:creationId xmlns:a16="http://schemas.microsoft.com/office/drawing/2014/main" id="{BE74EDB5-41F7-4474-504E-591F3EE1C37F}"/>
              </a:ext>
            </a:extLst>
          </p:cNvPr>
          <p:cNvSpPr/>
          <p:nvPr/>
        </p:nvSpPr>
        <p:spPr>
          <a:xfrm>
            <a:off x="500062" y="6379901"/>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900" dirty="0">
                <a:solidFill>
                  <a:schemeClr val="tx1">
                    <a:lumMod val="50000"/>
                  </a:schemeClr>
                </a:solidFill>
              </a:rPr>
              <a:t>1. En fonction de la durée d’observation post-administration</a:t>
            </a:r>
          </a:p>
          <a:p>
            <a:r>
              <a:rPr lang="fr-FR" sz="900" dirty="0">
                <a:solidFill>
                  <a:schemeClr val="tx1">
                    <a:lumMod val="50000"/>
                  </a:schemeClr>
                </a:solidFill>
              </a:rPr>
              <a:t>Sources: WHO [Vaccin 3] Position Paper 2017, WHO </a:t>
            </a:r>
            <a:r>
              <a:rPr lang="fr-FR" sz="900" dirty="0" err="1">
                <a:solidFill>
                  <a:schemeClr val="tx1">
                    <a:lumMod val="50000"/>
                  </a:schemeClr>
                </a:solidFill>
              </a:rPr>
              <a:t>Rubella</a:t>
            </a:r>
            <a:r>
              <a:rPr lang="fr-FR" sz="900" dirty="0">
                <a:solidFill>
                  <a:schemeClr val="tx1">
                    <a:lumMod val="50000"/>
                  </a:schemeClr>
                </a:solidFill>
              </a:rPr>
              <a:t> Position Paper 2020, Vaccine package inserts (</a:t>
            </a:r>
            <a:r>
              <a:rPr lang="fr-FR" sz="900" dirty="0" err="1">
                <a:solidFill>
                  <a:schemeClr val="tx1">
                    <a:lumMod val="50000"/>
                  </a:schemeClr>
                </a:solidFill>
              </a:rPr>
              <a:t>Menveo</a:t>
            </a:r>
            <a:r>
              <a:rPr lang="fr-FR" sz="900" dirty="0">
                <a:solidFill>
                  <a:schemeClr val="tx1">
                    <a:lumMod val="50000"/>
                  </a:schemeClr>
                </a:solidFill>
              </a:rPr>
              <a:t>, MR), WHO </a:t>
            </a:r>
            <a:r>
              <a:rPr lang="fr-FR" sz="900" dirty="0" err="1">
                <a:solidFill>
                  <a:schemeClr val="tx1">
                    <a:lumMod val="50000"/>
                  </a:schemeClr>
                </a:solidFill>
              </a:rPr>
              <a:t>Typhoid</a:t>
            </a:r>
            <a:r>
              <a:rPr lang="fr-FR" sz="900" dirty="0">
                <a:solidFill>
                  <a:schemeClr val="tx1">
                    <a:lumMod val="50000"/>
                  </a:schemeClr>
                </a:solidFill>
              </a:rPr>
              <a:t> Position Paper 2018, WHO [Vaccin 2] Position </a:t>
            </a:r>
            <a:r>
              <a:rPr lang="fr-FR" sz="900" dirty="0" err="1">
                <a:solidFill>
                  <a:schemeClr val="tx1">
                    <a:lumMod val="50000"/>
                  </a:schemeClr>
                </a:solidFill>
              </a:rPr>
              <a:t>Papyer</a:t>
            </a:r>
            <a:r>
              <a:rPr lang="fr-FR" sz="900" dirty="0">
                <a:solidFill>
                  <a:schemeClr val="tx1">
                    <a:lumMod val="50000"/>
                  </a:schemeClr>
                </a:solidFill>
              </a:rPr>
              <a:t> 2022, WHO </a:t>
            </a:r>
            <a:r>
              <a:rPr lang="fr-FR" sz="900" dirty="0" err="1">
                <a:solidFill>
                  <a:schemeClr val="tx1">
                    <a:lumMod val="50000"/>
                  </a:schemeClr>
                </a:solidFill>
              </a:rPr>
              <a:t>Meningitis</a:t>
            </a:r>
            <a:r>
              <a:rPr lang="fr-FR" sz="900" dirty="0">
                <a:solidFill>
                  <a:schemeClr val="tx1">
                    <a:lumMod val="50000"/>
                  </a:schemeClr>
                </a:solidFill>
              </a:rPr>
              <a:t> position </a:t>
            </a:r>
            <a:r>
              <a:rPr lang="fr-FR" sz="900" dirty="0" err="1">
                <a:solidFill>
                  <a:schemeClr val="tx1">
                    <a:lumMod val="50000"/>
                  </a:schemeClr>
                </a:solidFill>
              </a:rPr>
              <a:t>paper</a:t>
            </a:r>
            <a:r>
              <a:rPr lang="fr-FR" sz="900" dirty="0">
                <a:solidFill>
                  <a:schemeClr val="tx1">
                    <a:lumMod val="50000"/>
                  </a:schemeClr>
                </a:solidFill>
              </a:rPr>
              <a:t> 2024, </a:t>
            </a:r>
            <a:r>
              <a:rPr lang="fr-FR" sz="900" dirty="0" err="1">
                <a:solidFill>
                  <a:schemeClr val="tx1">
                    <a:lumMod val="50000"/>
                  </a:schemeClr>
                </a:solidFill>
              </a:rPr>
              <a:t>Menveo</a:t>
            </a:r>
            <a:r>
              <a:rPr lang="fr-FR" sz="900" dirty="0">
                <a:solidFill>
                  <a:schemeClr val="tx1">
                    <a:lumMod val="50000"/>
                  </a:schemeClr>
                </a:solidFill>
              </a:rPr>
              <a:t> </a:t>
            </a:r>
            <a:r>
              <a:rPr lang="fr-FR" sz="900" dirty="0" err="1">
                <a:solidFill>
                  <a:schemeClr val="tx1">
                    <a:lumMod val="50000"/>
                  </a:schemeClr>
                </a:solidFill>
              </a:rPr>
              <a:t>Safety</a:t>
            </a:r>
            <a:r>
              <a:rPr lang="fr-FR" sz="900" dirty="0">
                <a:solidFill>
                  <a:schemeClr val="tx1">
                    <a:lumMod val="50000"/>
                  </a:schemeClr>
                </a:solidFill>
              </a:rPr>
              <a:t> profile,;</a:t>
            </a:r>
            <a:r>
              <a:rPr lang="en-US" sz="900" i="1" dirty="0">
                <a:solidFill>
                  <a:schemeClr val="tx1">
                    <a:lumMod val="50000"/>
                  </a:schemeClr>
                </a:solidFill>
              </a:rPr>
              <a:t> Moreira ED et al. Safety profile of the 9-valent [</a:t>
            </a:r>
            <a:r>
              <a:rPr lang="en-US" sz="900" i="1" dirty="0" err="1">
                <a:solidFill>
                  <a:schemeClr val="tx1">
                    <a:lumMod val="50000"/>
                  </a:schemeClr>
                </a:solidFill>
              </a:rPr>
              <a:t>Vaccin</a:t>
            </a:r>
            <a:r>
              <a:rPr lang="en-US" sz="900" i="1" dirty="0">
                <a:solidFill>
                  <a:schemeClr val="tx1">
                    <a:lumMod val="50000"/>
                  </a:schemeClr>
                </a:solidFill>
              </a:rPr>
              <a:t> 2] vaccine: a combined analysis of 7 phase III clinical trials. Pediatrics.2016;138(2).; </a:t>
            </a:r>
            <a:r>
              <a:rPr lang="en-US" sz="900" i="1" dirty="0" err="1">
                <a:solidFill>
                  <a:schemeClr val="tx1">
                    <a:lumMod val="50000"/>
                  </a:schemeClr>
                </a:solidFill>
              </a:rPr>
              <a:t>Infovac</a:t>
            </a:r>
            <a:r>
              <a:rPr lang="en-US" sz="900" i="1" dirty="0">
                <a:solidFill>
                  <a:schemeClr val="tx1">
                    <a:lumMod val="50000"/>
                  </a:schemeClr>
                </a:solidFill>
              </a:rPr>
              <a:t> France fiche sur l’[</a:t>
            </a:r>
            <a:r>
              <a:rPr lang="en-US" sz="900" i="1" dirty="0" err="1">
                <a:solidFill>
                  <a:schemeClr val="tx1">
                    <a:lumMod val="50000"/>
                  </a:schemeClr>
                </a:solidFill>
              </a:rPr>
              <a:t>Vaccin</a:t>
            </a:r>
            <a:r>
              <a:rPr lang="en-US" sz="900" i="1" dirty="0">
                <a:solidFill>
                  <a:schemeClr val="tx1">
                    <a:lumMod val="50000"/>
                  </a:schemeClr>
                </a:solidFill>
              </a:rPr>
              <a:t> 6], Infanrix </a:t>
            </a:r>
            <a:r>
              <a:rPr lang="en-US" sz="900" i="1" dirty="0" err="1">
                <a:solidFill>
                  <a:schemeClr val="tx1">
                    <a:lumMod val="50000"/>
                  </a:schemeClr>
                </a:solidFill>
              </a:rPr>
              <a:t>hexa</a:t>
            </a:r>
            <a:r>
              <a:rPr lang="en-US" sz="900" i="1" dirty="0">
                <a:solidFill>
                  <a:schemeClr val="tx1">
                    <a:lumMod val="50000"/>
                  </a:schemeClr>
                </a:solidFill>
              </a:rPr>
              <a:t> fiche </a:t>
            </a:r>
            <a:r>
              <a:rPr lang="en-US" sz="900" i="1" dirty="0" err="1">
                <a:solidFill>
                  <a:schemeClr val="tx1">
                    <a:lumMod val="50000"/>
                  </a:schemeClr>
                </a:solidFill>
              </a:rPr>
              <a:t>vaccin</a:t>
            </a:r>
            <a:r>
              <a:rPr lang="en-US" sz="900" i="1" dirty="0">
                <a:solidFill>
                  <a:schemeClr val="tx1">
                    <a:lumMod val="50000"/>
                  </a:schemeClr>
                </a:solidFill>
              </a:rPr>
              <a:t>; </a:t>
            </a:r>
            <a:r>
              <a:rPr lang="en-US" sz="900" i="1" dirty="0" err="1">
                <a:solidFill>
                  <a:schemeClr val="tx1">
                    <a:lumMod val="50000"/>
                  </a:schemeClr>
                </a:solidFill>
              </a:rPr>
              <a:t>Hexasiil</a:t>
            </a:r>
            <a:r>
              <a:rPr lang="en-US" sz="900" i="1" dirty="0">
                <a:solidFill>
                  <a:schemeClr val="tx1">
                    <a:lumMod val="50000"/>
                  </a:schemeClr>
                </a:solidFill>
              </a:rPr>
              <a:t> safety profile</a:t>
            </a: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FR" sz="1600" dirty="0"/>
              <a:t>12</a:t>
            </a:r>
            <a:endParaRPr lang="en-US" sz="1600" dirty="0"/>
          </a:p>
        </p:txBody>
      </p:sp>
      <p:sp>
        <p:nvSpPr>
          <p:cNvPr id="11" name="Google Shape;427;p16">
            <a:extLst>
              <a:ext uri="{FF2B5EF4-FFF2-40B4-BE49-F238E27FC236}">
                <a16:creationId xmlns:a16="http://schemas.microsoft.com/office/drawing/2014/main" id="{6DF73599-4975-486B-BB7A-052B40F35499}"/>
              </a:ext>
            </a:extLst>
          </p:cNvPr>
          <p:cNvSpPr/>
          <p:nvPr/>
        </p:nvSpPr>
        <p:spPr>
          <a:xfrm>
            <a:off x="-9525" y="259371"/>
            <a:ext cx="235439" cy="655029"/>
          </a:xfrm>
          <a:prstGeom prst="rect">
            <a:avLst/>
          </a:prstGeom>
          <a:solidFill>
            <a:schemeClr val="accent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1CF486CE-5C46-E416-DD3C-F48D301D8678}"/>
              </a:ext>
            </a:extLst>
          </p:cNvPr>
          <p:cNvGraphicFramePr>
            <a:graphicFrameLocks noGrp="1"/>
          </p:cNvGraphicFramePr>
          <p:nvPr>
            <p:extLst>
              <p:ext uri="{D42A27DB-BD31-4B8C-83A1-F6EECF244321}">
                <p14:modId xmlns:p14="http://schemas.microsoft.com/office/powerpoint/2010/main" val="3601099631"/>
              </p:ext>
            </p:extLst>
          </p:nvPr>
        </p:nvGraphicFramePr>
        <p:xfrm>
          <a:off x="625642" y="1893024"/>
          <a:ext cx="11086938" cy="4362256"/>
        </p:xfrm>
        <a:graphic>
          <a:graphicData uri="http://schemas.openxmlformats.org/drawingml/2006/table">
            <a:tbl>
              <a:tblPr firstRow="1" bandRow="1">
                <a:tableStyleId>{93296810-A885-4BE3-A3E7-6D5BEEA58F35}</a:tableStyleId>
              </a:tblPr>
              <a:tblGrid>
                <a:gridCol w="1231882">
                  <a:extLst>
                    <a:ext uri="{9D8B030D-6E8A-4147-A177-3AD203B41FA5}">
                      <a16:colId xmlns:a16="http://schemas.microsoft.com/office/drawing/2014/main" val="4121088167"/>
                    </a:ext>
                  </a:extLst>
                </a:gridCol>
                <a:gridCol w="1231882">
                  <a:extLst>
                    <a:ext uri="{9D8B030D-6E8A-4147-A177-3AD203B41FA5}">
                      <a16:colId xmlns:a16="http://schemas.microsoft.com/office/drawing/2014/main" val="2287417990"/>
                    </a:ext>
                  </a:extLst>
                </a:gridCol>
                <a:gridCol w="1231882">
                  <a:extLst>
                    <a:ext uri="{9D8B030D-6E8A-4147-A177-3AD203B41FA5}">
                      <a16:colId xmlns:a16="http://schemas.microsoft.com/office/drawing/2014/main" val="3579905800"/>
                    </a:ext>
                  </a:extLst>
                </a:gridCol>
                <a:gridCol w="1231882">
                  <a:extLst>
                    <a:ext uri="{9D8B030D-6E8A-4147-A177-3AD203B41FA5}">
                      <a16:colId xmlns:a16="http://schemas.microsoft.com/office/drawing/2014/main" val="1791082469"/>
                    </a:ext>
                  </a:extLst>
                </a:gridCol>
                <a:gridCol w="1231882">
                  <a:extLst>
                    <a:ext uri="{9D8B030D-6E8A-4147-A177-3AD203B41FA5}">
                      <a16:colId xmlns:a16="http://schemas.microsoft.com/office/drawing/2014/main" val="2481231325"/>
                    </a:ext>
                  </a:extLst>
                </a:gridCol>
                <a:gridCol w="1231882">
                  <a:extLst>
                    <a:ext uri="{9D8B030D-6E8A-4147-A177-3AD203B41FA5}">
                      <a16:colId xmlns:a16="http://schemas.microsoft.com/office/drawing/2014/main" val="253142650"/>
                    </a:ext>
                  </a:extLst>
                </a:gridCol>
                <a:gridCol w="1231882">
                  <a:extLst>
                    <a:ext uri="{9D8B030D-6E8A-4147-A177-3AD203B41FA5}">
                      <a16:colId xmlns:a16="http://schemas.microsoft.com/office/drawing/2014/main" val="226409722"/>
                    </a:ext>
                  </a:extLst>
                </a:gridCol>
                <a:gridCol w="1127218">
                  <a:extLst>
                    <a:ext uri="{9D8B030D-6E8A-4147-A177-3AD203B41FA5}">
                      <a16:colId xmlns:a16="http://schemas.microsoft.com/office/drawing/2014/main" val="2231007804"/>
                    </a:ext>
                  </a:extLst>
                </a:gridCol>
                <a:gridCol w="1336546">
                  <a:extLst>
                    <a:ext uri="{9D8B030D-6E8A-4147-A177-3AD203B41FA5}">
                      <a16:colId xmlns:a16="http://schemas.microsoft.com/office/drawing/2014/main" val="1807997831"/>
                    </a:ext>
                  </a:extLst>
                </a:gridCol>
              </a:tblGrid>
              <a:tr h="355417">
                <a:tc>
                  <a:txBody>
                    <a:bodyPr/>
                    <a:lstStyle/>
                    <a:p>
                      <a:pPr algn="ctr"/>
                      <a:r>
                        <a:rPr lang="fr-FR" sz="1100" dirty="0">
                          <a:solidFill>
                            <a:schemeClr val="tx1">
                              <a:lumMod val="50000"/>
                            </a:schemeClr>
                          </a:solidFill>
                        </a:rPr>
                        <a:t>Type d’effet secondaire</a:t>
                      </a:r>
                      <a:endParaRPr lang="en-US" sz="1100" dirty="0">
                        <a:solidFill>
                          <a:schemeClr val="tx1">
                            <a:lumMod val="50000"/>
                          </a:schemeClr>
                        </a:solidFill>
                      </a:endParaRPr>
                    </a:p>
                  </a:txBody>
                  <a:tcPr marT="22228" marB="22228"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algn="ctr"/>
                      <a:r>
                        <a:rPr lang="fr-FR" sz="1100">
                          <a:solidFill>
                            <a:schemeClr val="tx1">
                              <a:lumMod val="50000"/>
                            </a:schemeClr>
                          </a:solidFill>
                        </a:rPr>
                        <a:t>[Vaccin 1]</a:t>
                      </a:r>
                      <a:endParaRPr lang="en-US" sz="110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2]</a:t>
                      </a:r>
                      <a:endParaRPr lang="en-US" sz="110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3]</a:t>
                      </a:r>
                      <a:endParaRPr lang="en-US" sz="110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4]</a:t>
                      </a:r>
                      <a:endParaRPr lang="en-US" sz="110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5]</a:t>
                      </a:r>
                      <a:endParaRPr lang="en-US" sz="110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6]</a:t>
                      </a:r>
                      <a:endParaRPr lang="en-US" sz="110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7]</a:t>
                      </a:r>
                      <a:endParaRPr lang="en-US" sz="110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8]</a:t>
                      </a:r>
                      <a:endParaRPr lang="en-US" sz="110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CCEAE7"/>
                    </a:solidFill>
                  </a:tcPr>
                </a:tc>
                <a:extLst>
                  <a:ext uri="{0D108BD9-81ED-4DB2-BD59-A6C34878D82A}">
                    <a16:rowId xmlns:a16="http://schemas.microsoft.com/office/drawing/2014/main" val="321511872"/>
                  </a:ext>
                </a:extLst>
              </a:tr>
              <a:tr h="1268312">
                <a:tc>
                  <a:txBody>
                    <a:bodyPr/>
                    <a:lstStyle/>
                    <a:p>
                      <a:pPr algn="ctr"/>
                      <a:r>
                        <a:rPr lang="fr-FR" sz="1100" dirty="0">
                          <a:solidFill>
                            <a:schemeClr val="tx1">
                              <a:lumMod val="50000"/>
                            </a:schemeClr>
                          </a:solidFill>
                        </a:rPr>
                        <a:t>Effets secondaires légers</a:t>
                      </a:r>
                      <a:endParaRPr lang="en-US" sz="1100" dirty="0">
                        <a:solidFill>
                          <a:schemeClr val="tx1">
                            <a:lumMod val="50000"/>
                          </a:schemeClr>
                        </a:solidFill>
                      </a:endParaRPr>
                    </a:p>
                  </a:txBody>
                  <a:tcPr marT="22228" marB="22228"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u="none" strike="noStrike" cap="none" dirty="0">
                          <a:solidFill>
                            <a:schemeClr val="tx1">
                              <a:lumMod val="50000"/>
                            </a:schemeClr>
                          </a:solidFill>
                          <a:latin typeface="+mn-lt"/>
                          <a:ea typeface="+mn-ea"/>
                          <a:cs typeface="+mn-cs"/>
                          <a:sym typeface="Arial"/>
                        </a:rPr>
                        <a:t>&lt;10% </a:t>
                      </a:r>
                      <a:r>
                        <a:rPr lang="fr-FR" sz="1200" b="0" i="0" u="none" strike="noStrike" cap="none" dirty="0">
                          <a:solidFill>
                            <a:schemeClr val="tx1">
                              <a:lumMod val="50000"/>
                            </a:schemeClr>
                          </a:solidFill>
                          <a:latin typeface="+mn-lt"/>
                          <a:ea typeface="+mn-ea"/>
                          <a:cs typeface="+mn-cs"/>
                          <a:sym typeface="Arial"/>
                        </a:rPr>
                        <a:t>chez l’enfant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000" b="1" i="0" u="none" strike="noStrike" cap="none" dirty="0">
                        <a:solidFill>
                          <a:schemeClr val="tx1">
                            <a:lumMod val="50000"/>
                          </a:schemeClr>
                        </a:solidFill>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b="0" i="0" u="none" strike="noStrike" cap="none" dirty="0">
                          <a:solidFill>
                            <a:schemeClr val="tx1">
                              <a:lumMod val="50000"/>
                            </a:schemeClr>
                          </a:solidFill>
                          <a:latin typeface="+mn-lt"/>
                          <a:ea typeface="+mn-ea"/>
                          <a:cs typeface="+mn-cs"/>
                          <a:sym typeface="Arial"/>
                        </a:rPr>
                        <a:t>Douleur et rougeur localisée; faible fièvre, éruption cutanée </a:t>
                      </a:r>
                      <a:endParaRPr lang="en-US" sz="1000" b="0" i="0" u="none" strike="noStrike" cap="none" dirty="0">
                        <a:solidFill>
                          <a:schemeClr val="tx1">
                            <a:lumMod val="50000"/>
                          </a:schemeClr>
                        </a:solidFill>
                        <a:latin typeface="+mn-lt"/>
                        <a:ea typeface="+mn-ea"/>
                        <a:cs typeface="+mn-cs"/>
                        <a:sym typeface="Aria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fr-FR" sz="1200" b="1" i="0" u="none" strike="noStrike" cap="none" dirty="0">
                          <a:solidFill>
                            <a:schemeClr val="tx1">
                              <a:lumMod val="50000"/>
                            </a:schemeClr>
                          </a:solidFill>
                          <a:latin typeface="+mn-lt"/>
                          <a:ea typeface="+mn-ea"/>
                          <a:cs typeface="+mn-cs"/>
                          <a:sym typeface="Arial"/>
                        </a:rPr>
                        <a:t>49-69% </a:t>
                      </a:r>
                      <a:r>
                        <a:rPr lang="fr-FR" sz="1200" b="0" i="0" u="none" strike="noStrike" cap="none" dirty="0">
                          <a:solidFill>
                            <a:schemeClr val="tx1">
                              <a:lumMod val="50000"/>
                            </a:schemeClr>
                          </a:solidFill>
                          <a:latin typeface="+mn-lt"/>
                          <a:ea typeface="+mn-ea"/>
                          <a:cs typeface="+mn-cs"/>
                          <a:sym typeface="Arial"/>
                        </a:rPr>
                        <a:t>selon le vaccin</a:t>
                      </a:r>
                    </a:p>
                    <a:p>
                      <a:pPr algn="ctr">
                        <a:tabLst>
                          <a:tab pos="269875" algn="l"/>
                        </a:tabLst>
                      </a:pPr>
                      <a:endParaRPr lang="fr-FR" sz="1000" b="1" i="0" u="none" strike="noStrike" cap="none" dirty="0">
                        <a:solidFill>
                          <a:schemeClr val="tx1">
                            <a:lumMod val="50000"/>
                          </a:schemeClr>
                        </a:solidFill>
                        <a:latin typeface="+mn-lt"/>
                        <a:ea typeface="+mn-ea"/>
                        <a:cs typeface="+mn-cs"/>
                        <a:sym typeface="Arial"/>
                      </a:endParaRPr>
                    </a:p>
                    <a:p>
                      <a:pPr algn="ctr">
                        <a:tabLst>
                          <a:tab pos="269875" algn="l"/>
                        </a:tabLst>
                      </a:pPr>
                      <a:r>
                        <a:rPr lang="fr-FR" sz="1000" b="0" i="0" u="none" strike="noStrike" cap="none" dirty="0">
                          <a:solidFill>
                            <a:schemeClr val="tx1">
                              <a:lumMod val="50000"/>
                            </a:schemeClr>
                          </a:solidFill>
                          <a:latin typeface="+mn-lt"/>
                          <a:ea typeface="+mn-ea"/>
                          <a:cs typeface="+mn-cs"/>
                          <a:sym typeface="Arial"/>
                        </a:rPr>
                        <a:t>Céphalées, vertiges, myalgie, arthralgie et symptômes gastro-intestinaux </a:t>
                      </a:r>
                      <a:endParaRPr lang="en-US" sz="1000" b="0" i="0" u="none" strike="noStrike" cap="none" dirty="0">
                        <a:solidFill>
                          <a:schemeClr val="tx1">
                            <a:lumMod val="50000"/>
                          </a:schemeClr>
                        </a:solidFill>
                        <a:latin typeface="+mn-lt"/>
                        <a:ea typeface="+mn-ea"/>
                        <a:cs typeface="+mn-cs"/>
                        <a:sym typeface="Aria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u="none" strike="noStrike" cap="none" dirty="0">
                          <a:solidFill>
                            <a:schemeClr val="tx1">
                              <a:lumMod val="50000"/>
                            </a:schemeClr>
                          </a:solidFill>
                          <a:latin typeface="+mn-lt"/>
                          <a:ea typeface="+mn-ea"/>
                          <a:cs typeface="+mn-cs"/>
                          <a:sym typeface="Arial"/>
                        </a:rPr>
                        <a:t>1-10%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000" b="0" i="0" u="none" strike="noStrike" cap="none" dirty="0">
                        <a:solidFill>
                          <a:schemeClr val="tx1">
                            <a:lumMod val="50000"/>
                          </a:schemeClr>
                        </a:solidFill>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000" b="0" i="0" u="none" strike="noStrike" cap="none" dirty="0">
                        <a:solidFill>
                          <a:schemeClr val="tx1">
                            <a:lumMod val="50000"/>
                          </a:schemeClr>
                        </a:solidFill>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000" b="0" i="0" u="none" strike="noStrike" cap="none" dirty="0">
                        <a:solidFill>
                          <a:schemeClr val="tx1">
                            <a:lumMod val="50000"/>
                          </a:schemeClr>
                        </a:solidFill>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b="0" i="0" u="none" strike="noStrike" cap="none" dirty="0">
                          <a:solidFill>
                            <a:schemeClr val="tx1">
                              <a:lumMod val="50000"/>
                            </a:schemeClr>
                          </a:solidFill>
                          <a:latin typeface="+mn-lt"/>
                          <a:ea typeface="+mn-ea"/>
                          <a:cs typeface="+mn-cs"/>
                          <a:sym typeface="Arial"/>
                        </a:rPr>
                        <a:t>Fièvre, douleurs et tuméfactions </a:t>
                      </a: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fr-FR" sz="1200" b="1" i="0" dirty="0">
                          <a:solidFill>
                            <a:schemeClr val="tx1">
                              <a:lumMod val="50000"/>
                            </a:schemeClr>
                          </a:solidFill>
                        </a:rPr>
                        <a:t>&lt;10% </a:t>
                      </a:r>
                      <a:r>
                        <a:rPr lang="fr-FR" sz="1200" b="0" i="0" dirty="0">
                          <a:solidFill>
                            <a:schemeClr val="tx1">
                              <a:lumMod val="50000"/>
                            </a:schemeClr>
                          </a:solidFill>
                        </a:rPr>
                        <a:t>chez l’enfant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endParaRPr lang="fr-FR" sz="1200" b="0" i="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fr-FR" sz="1000" b="0" i="0" dirty="0">
                          <a:solidFill>
                            <a:schemeClr val="tx1">
                              <a:lumMod val="50000"/>
                            </a:schemeClr>
                          </a:solidFill>
                        </a:rPr>
                        <a:t>Douleurs localisées, myalgie ou</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fr-FR" sz="1000" b="0" i="0" dirty="0">
                          <a:solidFill>
                            <a:schemeClr val="tx1">
                              <a:lumMod val="50000"/>
                            </a:schemeClr>
                          </a:solidFill>
                        </a:rPr>
                        <a:t>fièvre transitoire</a:t>
                      </a:r>
                      <a:endParaRPr lang="en-US" sz="1000" b="0" i="0"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u="none" strike="noStrike" cap="none" dirty="0">
                          <a:solidFill>
                            <a:schemeClr val="tx1">
                              <a:lumMod val="50000"/>
                            </a:schemeClr>
                          </a:solidFill>
                          <a:latin typeface="+mn-lt"/>
                          <a:ea typeface="+mn-ea"/>
                          <a:cs typeface="+mn-cs"/>
                          <a:sym typeface="Arial"/>
                        </a:rPr>
                        <a:t>&gt;10%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200" b="0" i="0" u="none" strike="noStrike" cap="none" dirty="0">
                        <a:solidFill>
                          <a:schemeClr val="tx1">
                            <a:lumMod val="50000"/>
                          </a:schemeClr>
                        </a:solidFill>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b="0" i="0" u="none" strike="noStrike" cap="none" dirty="0">
                          <a:solidFill>
                            <a:schemeClr val="tx1">
                              <a:lumMod val="50000"/>
                            </a:schemeClr>
                          </a:solidFill>
                          <a:latin typeface="+mn-lt"/>
                          <a:ea typeface="+mn-ea"/>
                          <a:cs typeface="+mn-cs"/>
                          <a:sym typeface="Arial"/>
                        </a:rPr>
                        <a:t>Céphalées, douleurs localisées, diarrhée, myalgie</a:t>
                      </a: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chemeClr val="tx1">
                              <a:lumMod val="50000"/>
                            </a:schemeClr>
                          </a:solidFill>
                        </a:rPr>
                        <a:t>&gt;10%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200" b="1" i="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dirty="0" err="1">
                          <a:solidFill>
                            <a:schemeClr val="tx1">
                              <a:lumMod val="50000"/>
                            </a:schemeClr>
                          </a:solidFill>
                        </a:rPr>
                        <a:t>Douleurs</a:t>
                      </a:r>
                      <a:r>
                        <a:rPr lang="en-US" sz="1000" b="0" i="0" dirty="0">
                          <a:solidFill>
                            <a:schemeClr val="tx1">
                              <a:lumMod val="50000"/>
                            </a:schemeClr>
                          </a:solidFill>
                        </a:rPr>
                        <a:t> </a:t>
                      </a:r>
                      <a:r>
                        <a:rPr lang="en-US" sz="1000" b="0" i="0" dirty="0" err="1">
                          <a:solidFill>
                            <a:schemeClr val="tx1">
                              <a:lumMod val="50000"/>
                            </a:schemeClr>
                          </a:solidFill>
                        </a:rPr>
                        <a:t>localisées</a:t>
                      </a:r>
                      <a:r>
                        <a:rPr lang="en-US" sz="1000" b="0" i="0" dirty="0">
                          <a:solidFill>
                            <a:schemeClr val="tx1">
                              <a:lumMod val="50000"/>
                            </a:schemeClr>
                          </a:solidFill>
                        </a:rPr>
                        <a:t>, </a:t>
                      </a:r>
                      <a:r>
                        <a:rPr lang="en-US" sz="1000" b="0" i="0" dirty="0" err="1">
                          <a:solidFill>
                            <a:schemeClr val="tx1">
                              <a:lumMod val="50000"/>
                            </a:schemeClr>
                          </a:solidFill>
                        </a:rPr>
                        <a:t>fièvre</a:t>
                      </a:r>
                      <a:r>
                        <a:rPr lang="en-US" sz="1000" b="0" i="0" dirty="0">
                          <a:solidFill>
                            <a:schemeClr val="tx1">
                              <a:lumMod val="50000"/>
                            </a:schemeClr>
                          </a:solidFill>
                        </a:rPr>
                        <a:t>, </a:t>
                      </a:r>
                      <a:r>
                        <a:rPr lang="en-US" sz="1000" b="0" i="0" dirty="0" err="1">
                          <a:solidFill>
                            <a:schemeClr val="tx1">
                              <a:lumMod val="50000"/>
                            </a:schemeClr>
                          </a:solidFill>
                        </a:rPr>
                        <a:t>vomissements</a:t>
                      </a:r>
                      <a:endParaRPr lang="en-US" sz="1000" b="0" i="0"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b="0" i="1" dirty="0">
                          <a:solidFill>
                            <a:schemeClr val="tx1">
                              <a:lumMod val="50000"/>
                            </a:schemeClr>
                          </a:solidFill>
                        </a:rPr>
                        <a:t>Aucune information</a:t>
                      </a:r>
                      <a:endParaRPr lang="en-US" sz="1000" b="0" i="1"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0" i="0" dirty="0">
                          <a:solidFill>
                            <a:schemeClr val="tx1">
                              <a:lumMod val="50000"/>
                            </a:schemeClr>
                          </a:solidFill>
                        </a:rPr>
                        <a:t>Pas d’occurrence significative (vs. placebo)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000" b="0" i="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b="0" i="0" dirty="0">
                          <a:solidFill>
                            <a:schemeClr val="tx1">
                              <a:lumMod val="50000"/>
                            </a:schemeClr>
                          </a:solidFill>
                        </a:rPr>
                        <a:t>Légère gêne abdominale, des douleurs ou une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b="0" i="0" dirty="0">
                          <a:solidFill>
                            <a:schemeClr val="tx1">
                              <a:lumMod val="50000"/>
                            </a:schemeClr>
                          </a:solidFill>
                        </a:rPr>
                        <a:t>Diarrhée</a:t>
                      </a:r>
                      <a:endParaRPr lang="en-US" sz="1000" b="0" i="0"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3413052441"/>
                  </a:ext>
                </a:extLst>
              </a:tr>
              <a:tr h="1390541">
                <a:tc>
                  <a:txBody>
                    <a:bodyPr/>
                    <a:lstStyle/>
                    <a:p>
                      <a:pPr algn="ctr"/>
                      <a:r>
                        <a:rPr lang="fr-FR" sz="1100" dirty="0">
                          <a:solidFill>
                            <a:schemeClr val="tx1">
                              <a:lumMod val="50000"/>
                            </a:schemeClr>
                          </a:solidFill>
                        </a:rPr>
                        <a:t>Effets secondaires sévères</a:t>
                      </a:r>
                      <a:endParaRPr lang="en-US" sz="1100" dirty="0">
                        <a:solidFill>
                          <a:schemeClr val="tx1">
                            <a:lumMod val="50000"/>
                          </a:schemeClr>
                        </a:solidFill>
                      </a:endParaRPr>
                    </a:p>
                  </a:txBody>
                  <a:tcPr marT="22228" marB="22228"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chemeClr val="tx1">
                              <a:lumMod val="50000"/>
                            </a:schemeClr>
                          </a:solidFill>
                        </a:rPr>
                        <a:t>&lt; 1/30 000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200" b="1" i="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00" b="0" i="0" u="none" strike="noStrike" kern="0" cap="none" spc="0" normalizeH="0" baseline="0" noProof="0" dirty="0">
                          <a:ln>
                            <a:noFill/>
                          </a:ln>
                          <a:solidFill>
                            <a:srgbClr val="414141">
                              <a:lumMod val="50000"/>
                            </a:srgbClr>
                          </a:solidFill>
                          <a:effectLst/>
                          <a:uLnTx/>
                          <a:uFillTx/>
                          <a:latin typeface="+mn-lt"/>
                          <a:ea typeface="+mn-ea"/>
                          <a:cs typeface="+mn-cs"/>
                          <a:sym typeface="Arial"/>
                        </a:rPr>
                        <a:t>Thrombopénie</a:t>
                      </a:r>
                      <a:endParaRPr lang="fr-FR" sz="1200" b="1" i="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r>
                        <a:rPr lang="fr-FR" sz="1200" b="1" i="0" dirty="0">
                          <a:solidFill>
                            <a:schemeClr val="tx1">
                              <a:lumMod val="50000"/>
                            </a:schemeClr>
                          </a:solidFill>
                        </a:rPr>
                        <a:t>&lt; 1/1000</a:t>
                      </a:r>
                    </a:p>
                    <a:p>
                      <a:pPr algn="ctr" rtl="0">
                        <a:tabLst>
                          <a:tab pos="269875" algn="l"/>
                        </a:tabLst>
                      </a:pPr>
                      <a:endParaRPr lang="fr-FR" sz="1200" b="1" i="0" dirty="0">
                        <a:solidFill>
                          <a:schemeClr val="tx1">
                            <a:lumMod val="50000"/>
                          </a:schemeClr>
                        </a:solidFill>
                      </a:endParaRPr>
                    </a:p>
                    <a:p>
                      <a:pPr algn="ctr" rtl="0">
                        <a:tabLst>
                          <a:tab pos="269875" algn="l"/>
                        </a:tabLst>
                      </a:pPr>
                      <a:r>
                        <a:rPr lang="en-US" sz="1000" b="0" i="0" dirty="0">
                          <a:solidFill>
                            <a:schemeClr val="tx1">
                              <a:lumMod val="50000"/>
                            </a:schemeClr>
                          </a:solidFill>
                        </a:rPr>
                        <a:t>Ex: </a:t>
                      </a:r>
                      <a:r>
                        <a:rPr lang="en-US" sz="1000" b="0" i="0" dirty="0" err="1">
                          <a:solidFill>
                            <a:schemeClr val="tx1">
                              <a:lumMod val="50000"/>
                            </a:schemeClr>
                          </a:solidFill>
                        </a:rPr>
                        <a:t>appendicite</a:t>
                      </a:r>
                      <a:endParaRPr lang="en-US" sz="1000" b="0" i="0"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fr-FR" sz="1200" b="1" i="0" dirty="0">
                          <a:solidFill>
                            <a:schemeClr val="tx1">
                              <a:lumMod val="50000"/>
                            </a:schemeClr>
                          </a:solidFill>
                        </a:rPr>
                        <a:t>/</a:t>
                      </a: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fr-FR" sz="1200" b="1" i="0" dirty="0">
                          <a:solidFill>
                            <a:schemeClr val="tx1">
                              <a:lumMod val="50000"/>
                            </a:schemeClr>
                          </a:solidFill>
                        </a:rPr>
                        <a:t>1.1 / 1 000 000</a:t>
                      </a:r>
                    </a:p>
                    <a:p>
                      <a:pPr algn="ctr">
                        <a:tabLst>
                          <a:tab pos="269875" algn="l"/>
                        </a:tabLst>
                      </a:pPr>
                      <a:endParaRPr lang="fr-FR" sz="1200" b="1" i="0" dirty="0">
                        <a:solidFill>
                          <a:schemeClr val="tx1">
                            <a:lumMod val="50000"/>
                          </a:schemeClr>
                        </a:solidFill>
                      </a:endParaRPr>
                    </a:p>
                    <a:p>
                      <a:pPr algn="ctr">
                        <a:tabLst>
                          <a:tab pos="269875" algn="l"/>
                        </a:tabLst>
                      </a:pPr>
                      <a:r>
                        <a:rPr kumimoji="0" lang="fr-FR" sz="1000" b="0" i="0" u="none" strike="noStrike" kern="0" cap="none" spc="0" normalizeH="0" baseline="0" noProof="0" dirty="0">
                          <a:ln>
                            <a:noFill/>
                          </a:ln>
                          <a:solidFill>
                            <a:srgbClr val="414141">
                              <a:lumMod val="50000"/>
                            </a:srgbClr>
                          </a:solidFill>
                          <a:effectLst/>
                          <a:uLnTx/>
                          <a:uFillTx/>
                          <a:latin typeface="+mn-lt"/>
                          <a:ea typeface="+mn-ea"/>
                          <a:cs typeface="+mn-cs"/>
                          <a:sym typeface="Arial"/>
                        </a:rPr>
                        <a:t>Réactions anaphylactiques</a:t>
                      </a:r>
                      <a:endParaRPr lang="en-US" sz="1200" b="1" i="0"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200" b="1" i="0" u="none" strike="noStrike" cap="none" dirty="0">
                          <a:solidFill>
                            <a:schemeClr val="tx1">
                              <a:lumMod val="50000"/>
                            </a:schemeClr>
                          </a:solidFill>
                          <a:latin typeface="+mn-lt"/>
                          <a:ea typeface="+mn-ea"/>
                          <a:cs typeface="+mn-cs"/>
                          <a:sym typeface="Arial"/>
                        </a:rPr>
                        <a:t>&lt;1 / 100</a:t>
                      </a:r>
                      <a:r>
                        <a:rPr lang="en-US" sz="1200" b="1" i="0" u="none" strike="noStrike" cap="none" baseline="30000" dirty="0">
                          <a:solidFill>
                            <a:schemeClr val="tx1">
                              <a:lumMod val="50000"/>
                            </a:schemeClr>
                          </a:solidFill>
                          <a:latin typeface="+mn-lt"/>
                          <a:ea typeface="+mn-ea"/>
                          <a:cs typeface="+mn-cs"/>
                          <a:sym typeface="Arial"/>
                        </a:rPr>
                        <a:t>1</a:t>
                      </a:r>
                      <a:endParaRPr lang="en-US" sz="1200" b="1" i="0" u="none" strike="noStrike" cap="none" dirty="0">
                        <a:solidFill>
                          <a:schemeClr val="tx1">
                            <a:lumMod val="50000"/>
                          </a:schemeClr>
                        </a:solidFill>
                        <a:latin typeface="+mn-lt"/>
                        <a:ea typeface="+mn-ea"/>
                        <a:cs typeface="+mn-cs"/>
                        <a:sym typeface="Arial"/>
                      </a:endParaRPr>
                    </a:p>
                    <a:p>
                      <a:pPr algn="ctr"/>
                      <a:endParaRPr lang="en-US" sz="1000" b="0" i="0" u="none" strike="noStrike" cap="none" dirty="0">
                        <a:solidFill>
                          <a:schemeClr val="tx1">
                            <a:lumMod val="50000"/>
                          </a:schemeClr>
                        </a:solidFill>
                        <a:latin typeface="+mn-lt"/>
                        <a:ea typeface="+mn-ea"/>
                        <a:cs typeface="+mn-cs"/>
                        <a:sym typeface="Arial"/>
                      </a:endParaRPr>
                    </a:p>
                    <a:p>
                      <a:pPr algn="ctr"/>
                      <a:r>
                        <a:rPr lang="en-US" sz="1000" b="0" i="0" u="none" strike="noStrike" cap="none" dirty="0" err="1">
                          <a:solidFill>
                            <a:schemeClr val="tx1">
                              <a:lumMod val="50000"/>
                            </a:schemeClr>
                          </a:solidFill>
                          <a:latin typeface="+mn-lt"/>
                          <a:ea typeface="+mn-ea"/>
                          <a:cs typeface="+mn-cs"/>
                          <a:sym typeface="Arial"/>
                        </a:rPr>
                        <a:t>Appendicite</a:t>
                      </a:r>
                      <a:r>
                        <a:rPr lang="en-US" sz="1000" b="0" i="0" u="none" strike="noStrike" cap="none" dirty="0">
                          <a:solidFill>
                            <a:schemeClr val="tx1">
                              <a:lumMod val="50000"/>
                            </a:schemeClr>
                          </a:solidFill>
                          <a:latin typeface="+mn-lt"/>
                          <a:ea typeface="+mn-ea"/>
                          <a:cs typeface="+mn-cs"/>
                          <a:sym typeface="Arial"/>
                        </a:rPr>
                        <a:t>, </a:t>
                      </a:r>
                      <a:r>
                        <a:rPr lang="en-US" sz="1000" b="0" i="0" u="none" strike="noStrike" cap="none" dirty="0" err="1">
                          <a:solidFill>
                            <a:schemeClr val="tx1">
                              <a:lumMod val="50000"/>
                            </a:schemeClr>
                          </a:solidFill>
                          <a:latin typeface="+mn-lt"/>
                          <a:ea typeface="+mn-ea"/>
                          <a:cs typeface="+mn-cs"/>
                          <a:sym typeface="Arial"/>
                        </a:rPr>
                        <a:t>pneumonie</a:t>
                      </a:r>
                      <a:r>
                        <a:rPr lang="en-US" sz="1000" b="0" i="0" u="none" strike="noStrike" cap="none" dirty="0">
                          <a:solidFill>
                            <a:schemeClr val="tx1">
                              <a:lumMod val="50000"/>
                            </a:schemeClr>
                          </a:solidFill>
                          <a:latin typeface="+mn-lt"/>
                          <a:ea typeface="+mn-ea"/>
                          <a:cs typeface="+mn-cs"/>
                          <a:sym typeface="Arial"/>
                        </a:rPr>
                        <a:t>, infection </a:t>
                      </a:r>
                      <a:r>
                        <a:rPr lang="en-US" sz="1000" b="0" i="0" u="none" strike="noStrike" cap="none" dirty="0" err="1">
                          <a:solidFill>
                            <a:schemeClr val="tx1">
                              <a:lumMod val="50000"/>
                            </a:schemeClr>
                          </a:solidFill>
                          <a:latin typeface="+mn-lt"/>
                          <a:ea typeface="+mn-ea"/>
                          <a:cs typeface="+mn-cs"/>
                          <a:sym typeface="Arial"/>
                        </a:rPr>
                        <a:t>staphylocoque</a:t>
                      </a:r>
                      <a:r>
                        <a:rPr lang="en-US" sz="1000" b="0" i="0" u="none" strike="noStrike" cap="none" dirty="0">
                          <a:solidFill>
                            <a:schemeClr val="tx1">
                              <a:lumMod val="50000"/>
                            </a:schemeClr>
                          </a:solidFill>
                          <a:latin typeface="+mn-lt"/>
                          <a:ea typeface="+mn-ea"/>
                          <a:cs typeface="+mn-cs"/>
                          <a:sym typeface="Arial"/>
                        </a:rPr>
                        <a:t>, </a:t>
                      </a:r>
                      <a:r>
                        <a:rPr lang="en-US" sz="1000" b="0" i="0" u="none" strike="noStrike" cap="none" dirty="0" err="1">
                          <a:solidFill>
                            <a:schemeClr val="tx1">
                              <a:lumMod val="50000"/>
                            </a:schemeClr>
                          </a:solidFill>
                          <a:latin typeface="+mn-lt"/>
                          <a:ea typeface="+mn-ea"/>
                          <a:cs typeface="+mn-cs"/>
                          <a:sym typeface="Arial"/>
                        </a:rPr>
                        <a:t>déshydradation</a:t>
                      </a:r>
                      <a:r>
                        <a:rPr lang="en-US" sz="1000" b="0" i="0" u="none" strike="noStrike" cap="none" dirty="0">
                          <a:solidFill>
                            <a:schemeClr val="tx1">
                              <a:lumMod val="50000"/>
                            </a:schemeClr>
                          </a:solidFill>
                          <a:latin typeface="+mn-lt"/>
                          <a:ea typeface="+mn-ea"/>
                          <a:cs typeface="+mn-cs"/>
                          <a:sym typeface="Arial"/>
                        </a:rPr>
                        <a:t>,</a:t>
                      </a:r>
                    </a:p>
                    <a:p>
                      <a:pPr algn="ctr"/>
                      <a:r>
                        <a:rPr lang="en-US" sz="1000" b="0" i="0" u="none" strike="noStrike" cap="none" dirty="0">
                          <a:solidFill>
                            <a:schemeClr val="tx1">
                              <a:lumMod val="50000"/>
                            </a:schemeClr>
                          </a:solidFill>
                          <a:latin typeface="+mn-lt"/>
                          <a:ea typeface="+mn-ea"/>
                          <a:cs typeface="+mn-cs"/>
                          <a:sym typeface="Arial"/>
                        </a:rPr>
                        <a:t>convulsions </a:t>
                      </a:r>
                      <a:r>
                        <a:rPr lang="en-US" sz="1000" b="0" i="0" u="none" strike="noStrike" cap="none" dirty="0" err="1">
                          <a:solidFill>
                            <a:schemeClr val="tx1">
                              <a:lumMod val="50000"/>
                            </a:schemeClr>
                          </a:solidFill>
                          <a:latin typeface="+mn-lt"/>
                          <a:ea typeface="+mn-ea"/>
                          <a:cs typeface="+mn-cs"/>
                          <a:sym typeface="Arial"/>
                        </a:rPr>
                        <a:t>fébriles</a:t>
                      </a:r>
                      <a:r>
                        <a:rPr lang="en-US" sz="1000" b="0" i="0" u="none" strike="noStrike" cap="none" dirty="0">
                          <a:solidFill>
                            <a:schemeClr val="tx1">
                              <a:lumMod val="50000"/>
                            </a:schemeClr>
                          </a:solidFill>
                          <a:latin typeface="+mn-lt"/>
                          <a:ea typeface="+mn-ea"/>
                          <a:cs typeface="+mn-cs"/>
                          <a:sym typeface="Arial"/>
                        </a:rPr>
                        <a:t> et </a:t>
                      </a:r>
                      <a:r>
                        <a:rPr lang="en-US" sz="1000" b="0" i="0" u="none" strike="noStrike" cap="none" dirty="0" err="1">
                          <a:solidFill>
                            <a:schemeClr val="tx1">
                              <a:lumMod val="50000"/>
                            </a:schemeClr>
                          </a:solidFill>
                          <a:latin typeface="+mn-lt"/>
                          <a:ea typeface="+mn-ea"/>
                          <a:cs typeface="+mn-cs"/>
                          <a:sym typeface="Arial"/>
                        </a:rPr>
                        <a:t>toniques</a:t>
                      </a:r>
                      <a:endParaRPr lang="en-US" sz="1000" b="0" i="0" u="none" strike="noStrike" cap="none" dirty="0">
                        <a:solidFill>
                          <a:schemeClr val="tx1">
                            <a:lumMod val="50000"/>
                          </a:schemeClr>
                        </a:solidFill>
                        <a:latin typeface="+mn-lt"/>
                        <a:ea typeface="+mn-ea"/>
                        <a:cs typeface="+mn-cs"/>
                        <a:sym typeface="Arial"/>
                      </a:endParaRPr>
                    </a:p>
                  </a:txBody>
                  <a:tcPr marL="45720" marR="45720" marT="41804" marB="41804">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chemeClr val="tx1">
                              <a:lumMod val="50000"/>
                            </a:schemeClr>
                          </a:solidFill>
                        </a:rPr>
                        <a:t>&lt; 1/100,000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200" b="1" i="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kumimoji="0" lang="fr-FR" sz="1000" b="0" i="0" u="none" strike="noStrike" kern="0" cap="none" spc="0" normalizeH="0" baseline="0" noProof="0" dirty="0">
                          <a:ln>
                            <a:noFill/>
                          </a:ln>
                          <a:solidFill>
                            <a:srgbClr val="414141">
                              <a:lumMod val="50000"/>
                            </a:srgbClr>
                          </a:solidFill>
                          <a:effectLst/>
                          <a:uLnTx/>
                          <a:uFillTx/>
                          <a:latin typeface="+mn-lt"/>
                          <a:ea typeface="+mn-ea"/>
                          <a:cs typeface="+mn-cs"/>
                          <a:sym typeface="Arial"/>
                        </a:rPr>
                        <a:t>Réactions anaphylactiques</a:t>
                      </a:r>
                      <a:endParaRPr kumimoji="0" lang="en-US" sz="1200" b="1" i="0" u="none" strike="noStrike" kern="0" cap="none" spc="0" normalizeH="0" baseline="0" noProof="0" dirty="0">
                        <a:ln>
                          <a:noFill/>
                        </a:ln>
                        <a:solidFill>
                          <a:srgbClr val="414141">
                            <a:lumMod val="50000"/>
                          </a:srgbClr>
                        </a:solidFill>
                        <a:effectLst/>
                        <a:uLnTx/>
                        <a:uFillTx/>
                        <a:latin typeface="+mn-lt"/>
                        <a:ea typeface="+mn-ea"/>
                        <a:cs typeface="+mn-cs"/>
                        <a:sym typeface="Aria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00" b="0" i="1" dirty="0">
                          <a:solidFill>
                            <a:schemeClr val="tx1">
                              <a:lumMod val="50000"/>
                            </a:schemeClr>
                          </a:solidFill>
                        </a:rPr>
                        <a:t>Aucune information</a:t>
                      </a:r>
                      <a:endParaRPr lang="en-US" sz="1000" b="0" i="1"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dirty="0">
                          <a:solidFill>
                            <a:schemeClr val="tx1">
                              <a:lumMod val="50000"/>
                            </a:schemeClr>
                          </a:solidFill>
                        </a:rPr>
                        <a:t>/</a:t>
                      </a:r>
                      <a:endParaRPr lang="en-US" sz="1200"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3058877389"/>
                  </a:ext>
                </a:extLst>
              </a:tr>
              <a:tr h="1139936">
                <a:tc>
                  <a:txBody>
                    <a:bodyPr/>
                    <a:lstStyle/>
                    <a:p>
                      <a:pPr algn="ctr"/>
                      <a:r>
                        <a:rPr lang="fr-FR" sz="1100" dirty="0">
                          <a:solidFill>
                            <a:schemeClr val="tx1">
                              <a:lumMod val="50000"/>
                            </a:schemeClr>
                          </a:solidFill>
                        </a:rPr>
                        <a:t>Contre-indications</a:t>
                      </a:r>
                      <a:endParaRPr lang="en-US" sz="1100" dirty="0">
                        <a:solidFill>
                          <a:schemeClr val="tx1">
                            <a:lumMod val="50000"/>
                          </a:schemeClr>
                        </a:solidFill>
                      </a:endParaRPr>
                    </a:p>
                  </a:txBody>
                  <a:tcPr marT="22228" marB="22228"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tabLst>
                          <a:tab pos="269875" algn="l"/>
                        </a:tabLst>
                      </a:pPr>
                      <a:r>
                        <a:rPr lang="fr-FR" sz="1100" b="0" i="0" u="none" strike="noStrike" cap="none" dirty="0">
                          <a:solidFill>
                            <a:schemeClr val="tx1">
                              <a:lumMod val="50000"/>
                            </a:schemeClr>
                          </a:solidFill>
                          <a:latin typeface="+mn-lt"/>
                          <a:ea typeface="+mn-ea"/>
                          <a:cs typeface="+mn-cs"/>
                          <a:sym typeface="Arial"/>
                        </a:rPr>
                        <a:t>Femmes enceintes</a:t>
                      </a:r>
                    </a:p>
                    <a:p>
                      <a:pPr algn="ctr">
                        <a:tabLst>
                          <a:tab pos="269875" algn="l"/>
                        </a:tabLst>
                      </a:pPr>
                      <a:endParaRPr lang="fr-FR" sz="600" b="0" i="0" u="none" strike="noStrike" cap="none" dirty="0">
                        <a:solidFill>
                          <a:schemeClr val="tx1">
                            <a:lumMod val="50000"/>
                          </a:schemeClr>
                        </a:solidFill>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100" b="0" i="0" dirty="0">
                          <a:solidFill>
                            <a:schemeClr val="tx1">
                              <a:lumMod val="50000"/>
                            </a:schemeClr>
                          </a:solidFill>
                        </a:rPr>
                        <a:t>Sujets à antécédents d’allergie aux constituants</a:t>
                      </a:r>
                      <a:endParaRPr lang="en-US" sz="1100" b="0" i="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i="0" dirty="0">
                          <a:solidFill>
                            <a:schemeClr val="tx1">
                              <a:lumMod val="50000"/>
                            </a:schemeClr>
                          </a:solidFill>
                        </a:rPr>
                        <a:t>Sujets à antécédents d’allergie aux constituants</a:t>
                      </a:r>
                      <a:endParaRPr lang="en-US" sz="1100" b="0" i="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100" b="0" i="0" dirty="0">
                          <a:solidFill>
                            <a:schemeClr val="tx1">
                              <a:lumMod val="50000"/>
                            </a:schemeClr>
                          </a:solidFill>
                        </a:rPr>
                        <a:t>Sujets à antécédents d’allergie aux constituants</a:t>
                      </a:r>
                      <a:endParaRPr lang="en-US" sz="1100" b="0" i="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100" b="0" i="0" dirty="0">
                          <a:solidFill>
                            <a:schemeClr val="tx1">
                              <a:lumMod val="50000"/>
                            </a:schemeClr>
                          </a:solidFill>
                        </a:rPr>
                        <a:t>Sujets à antécédents d’allergie aux constituants</a:t>
                      </a:r>
                      <a:endParaRPr lang="en-US" sz="1100" b="0" i="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100" b="0" i="0" dirty="0">
                          <a:solidFill>
                            <a:schemeClr val="tx1">
                              <a:lumMod val="50000"/>
                            </a:schemeClr>
                          </a:solidFill>
                        </a:rPr>
                        <a:t>Sujets à antécédents d’allergie aux constituants</a:t>
                      </a:r>
                      <a:endParaRPr lang="en-US" sz="1100" b="0" i="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i="0" dirty="0">
                          <a:solidFill>
                            <a:schemeClr val="tx1">
                              <a:lumMod val="50000"/>
                            </a:schemeClr>
                          </a:solidFill>
                        </a:rPr>
                        <a:t>Sujets à antécédents d’allergie aux constituants</a:t>
                      </a:r>
                      <a:endParaRPr lang="en-US" sz="1100" b="0" i="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i="1" dirty="0">
                          <a:solidFill>
                            <a:schemeClr val="tx1">
                              <a:lumMod val="50000"/>
                            </a:schemeClr>
                          </a:solidFill>
                        </a:rPr>
                        <a:t>Aucune information</a:t>
                      </a:r>
                      <a:endParaRPr lang="en-US" sz="1100" b="0" i="1"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i="0" dirty="0">
                          <a:solidFill>
                            <a:schemeClr val="tx1">
                              <a:lumMod val="50000"/>
                            </a:schemeClr>
                          </a:solidFill>
                        </a:rPr>
                        <a:t>Sujets à antécédents d’allergie aux constituants</a:t>
                      </a:r>
                      <a:endParaRPr lang="en-US" sz="1100" b="0" i="1"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EAE7"/>
                    </a:solidFill>
                  </a:tcPr>
                </a:tc>
                <a:extLst>
                  <a:ext uri="{0D108BD9-81ED-4DB2-BD59-A6C34878D82A}">
                    <a16:rowId xmlns:a16="http://schemas.microsoft.com/office/drawing/2014/main" val="123791783"/>
                  </a:ext>
                </a:extLst>
              </a:tr>
            </a:tbl>
          </a:graphicData>
        </a:graphic>
      </p:graphicFrame>
      <p:sp>
        <p:nvSpPr>
          <p:cNvPr id="3" name="TextBox 11">
            <a:extLst>
              <a:ext uri="{FF2B5EF4-FFF2-40B4-BE49-F238E27FC236}">
                <a16:creationId xmlns:a16="http://schemas.microsoft.com/office/drawing/2014/main" id="{4BD0E6B5-418B-06B0-7662-E6330B8A2139}"/>
              </a:ext>
            </a:extLst>
          </p:cNvPr>
          <p:cNvSpPr txBox="1"/>
          <p:nvPr/>
        </p:nvSpPr>
        <p:spPr>
          <a:xfrm>
            <a:off x="500062" y="1393876"/>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Risque individuel</a:t>
            </a:r>
            <a:endParaRPr lang="fr-FR" sz="1050" dirty="0"/>
          </a:p>
        </p:txBody>
      </p:sp>
      <p:sp>
        <p:nvSpPr>
          <p:cNvPr id="4" name="Rectangle 3">
            <a:extLst>
              <a:ext uri="{FF2B5EF4-FFF2-40B4-BE49-F238E27FC236}">
                <a16:creationId xmlns:a16="http://schemas.microsoft.com/office/drawing/2014/main" id="{EFDF929A-6C26-AD23-69FA-D3E178F0FADF}"/>
              </a:ext>
            </a:extLst>
          </p:cNvPr>
          <p:cNvSpPr/>
          <p:nvPr/>
        </p:nvSpPr>
        <p:spPr>
          <a:xfrm>
            <a:off x="619750" y="1697450"/>
            <a:ext cx="11086934" cy="17459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bg1"/>
                </a:solidFill>
              </a:rPr>
              <a:t>Précaution : tous les vaccins présentés ont été jugés sûrs par l’OMS, les données d’effets secondaires sont affichées ici</a:t>
            </a:r>
            <a:endParaRPr lang="en-US" sz="1100" dirty="0">
              <a:solidFill>
                <a:schemeClr val="bg1"/>
              </a:solidFill>
            </a:endParaRPr>
          </a:p>
        </p:txBody>
      </p:sp>
    </p:spTree>
    <p:extLst>
      <p:ext uri="{BB962C8B-B14F-4D97-AF65-F5344CB8AC3E}">
        <p14:creationId xmlns:p14="http://schemas.microsoft.com/office/powerpoint/2010/main" val="3077237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fr-FR" sz="2400" u="none" strike="noStrike" kern="0" cap="none" spc="0" normalizeH="0" baseline="0" dirty="0">
                <a:ln>
                  <a:noFill/>
                </a:ln>
                <a:solidFill>
                  <a:schemeClr val="accent1"/>
                </a:solidFill>
                <a:effectLst/>
                <a:uLnTx/>
                <a:uFillTx/>
                <a:latin typeface="Lato" panose="020F0502020204030203" pitchFamily="34" charset="0"/>
                <a:cs typeface="Times New Roman" panose="02020603050405020304" pitchFamily="18" charset="0"/>
                <a:sym typeface="Lato"/>
              </a:rPr>
              <a:t>	Disponibilité des ressources humaines et techniques</a:t>
            </a:r>
            <a:endParaRPr kumimoji="0" lang="en-US" sz="2400" u="none" strike="noStrike" kern="0" cap="none" spc="0" normalizeH="0" baseline="0" dirty="0">
              <a:ln>
                <a:noFill/>
              </a:ln>
              <a:solidFill>
                <a:schemeClr val="accent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24</a:t>
            </a:fld>
            <a:endParaRPr lang="en-US"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Niveau d’exigences humaines et techniques par vaccin</a:t>
            </a:r>
            <a:endParaRPr lang="fr-FR" sz="1050" dirty="0"/>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50" dirty="0">
                <a:solidFill>
                  <a:schemeClr val="tx1">
                    <a:lumMod val="50000"/>
                  </a:schemeClr>
                </a:solidFill>
              </a:rPr>
              <a:t>Sources: SMT [Pays], Logistique du PEV, information sur les nouveaux vaccins</a:t>
            </a:r>
            <a:endParaRPr lang="en-US" sz="1050" dirty="0">
              <a:solidFill>
                <a:schemeClr val="tx1">
                  <a:lumMod val="50000"/>
                </a:schemeClr>
              </a:solidFill>
            </a:endParaRP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FR" sz="1600" dirty="0"/>
              <a:t>13</a:t>
            </a:r>
            <a:endParaRPr lang="en-US" sz="1600" dirty="0"/>
          </a:p>
        </p:txBody>
      </p:sp>
      <p:sp>
        <p:nvSpPr>
          <p:cNvPr id="11" name="Google Shape;427;p16">
            <a:extLst>
              <a:ext uri="{FF2B5EF4-FFF2-40B4-BE49-F238E27FC236}">
                <a16:creationId xmlns:a16="http://schemas.microsoft.com/office/drawing/2014/main" id="{6DF73599-4975-486B-BB7A-052B40F35499}"/>
              </a:ext>
            </a:extLst>
          </p:cNvPr>
          <p:cNvSpPr/>
          <p:nvPr/>
        </p:nvSpPr>
        <p:spPr>
          <a:xfrm>
            <a:off x="-9525" y="259371"/>
            <a:ext cx="235439" cy="655029"/>
          </a:xfrm>
          <a:prstGeom prst="rect">
            <a:avLst/>
          </a:prstGeom>
          <a:solidFill>
            <a:schemeClr val="accent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EEF8975-9F80-606D-2545-F318D18EAE72}"/>
              </a:ext>
            </a:extLst>
          </p:cNvPr>
          <p:cNvGraphicFramePr>
            <a:graphicFrameLocks noGrp="1"/>
          </p:cNvGraphicFramePr>
          <p:nvPr>
            <p:extLst>
              <p:ext uri="{D42A27DB-BD31-4B8C-83A1-F6EECF244321}">
                <p14:modId xmlns:p14="http://schemas.microsoft.com/office/powerpoint/2010/main" val="3451632163"/>
              </p:ext>
            </p:extLst>
          </p:nvPr>
        </p:nvGraphicFramePr>
        <p:xfrm>
          <a:off x="625642" y="1877100"/>
          <a:ext cx="11086936" cy="4174573"/>
        </p:xfrm>
        <a:graphic>
          <a:graphicData uri="http://schemas.openxmlformats.org/drawingml/2006/table">
            <a:tbl>
              <a:tblPr firstRow="1" bandRow="1">
                <a:tableStyleId>{93296810-A885-4BE3-A3E7-6D5BEEA58F35}</a:tableStyleId>
              </a:tblPr>
              <a:tblGrid>
                <a:gridCol w="1385867">
                  <a:extLst>
                    <a:ext uri="{9D8B030D-6E8A-4147-A177-3AD203B41FA5}">
                      <a16:colId xmlns:a16="http://schemas.microsoft.com/office/drawing/2014/main" val="4121088167"/>
                    </a:ext>
                  </a:extLst>
                </a:gridCol>
                <a:gridCol w="1385867">
                  <a:extLst>
                    <a:ext uri="{9D8B030D-6E8A-4147-A177-3AD203B41FA5}">
                      <a16:colId xmlns:a16="http://schemas.microsoft.com/office/drawing/2014/main" val="2287417990"/>
                    </a:ext>
                  </a:extLst>
                </a:gridCol>
                <a:gridCol w="1385867">
                  <a:extLst>
                    <a:ext uri="{9D8B030D-6E8A-4147-A177-3AD203B41FA5}">
                      <a16:colId xmlns:a16="http://schemas.microsoft.com/office/drawing/2014/main" val="3579905800"/>
                    </a:ext>
                  </a:extLst>
                </a:gridCol>
                <a:gridCol w="1385867">
                  <a:extLst>
                    <a:ext uri="{9D8B030D-6E8A-4147-A177-3AD203B41FA5}">
                      <a16:colId xmlns:a16="http://schemas.microsoft.com/office/drawing/2014/main" val="1791082469"/>
                    </a:ext>
                  </a:extLst>
                </a:gridCol>
                <a:gridCol w="1385867">
                  <a:extLst>
                    <a:ext uri="{9D8B030D-6E8A-4147-A177-3AD203B41FA5}">
                      <a16:colId xmlns:a16="http://schemas.microsoft.com/office/drawing/2014/main" val="2481231325"/>
                    </a:ext>
                  </a:extLst>
                </a:gridCol>
                <a:gridCol w="1385867">
                  <a:extLst>
                    <a:ext uri="{9D8B030D-6E8A-4147-A177-3AD203B41FA5}">
                      <a16:colId xmlns:a16="http://schemas.microsoft.com/office/drawing/2014/main" val="253142650"/>
                    </a:ext>
                  </a:extLst>
                </a:gridCol>
                <a:gridCol w="1385867">
                  <a:extLst>
                    <a:ext uri="{9D8B030D-6E8A-4147-A177-3AD203B41FA5}">
                      <a16:colId xmlns:a16="http://schemas.microsoft.com/office/drawing/2014/main" val="226409722"/>
                    </a:ext>
                  </a:extLst>
                </a:gridCol>
                <a:gridCol w="1385867">
                  <a:extLst>
                    <a:ext uri="{9D8B030D-6E8A-4147-A177-3AD203B41FA5}">
                      <a16:colId xmlns:a16="http://schemas.microsoft.com/office/drawing/2014/main" val="2231007804"/>
                    </a:ext>
                  </a:extLst>
                </a:gridCol>
              </a:tblGrid>
              <a:tr h="372857">
                <a:tc>
                  <a:txBody>
                    <a:bodyPr/>
                    <a:lstStyle/>
                    <a:p>
                      <a:pPr algn="ct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algn="ctr"/>
                      <a:r>
                        <a:rPr lang="fr-FR" sz="1100" dirty="0">
                          <a:solidFill>
                            <a:schemeClr val="tx1">
                              <a:lumMod val="50000"/>
                            </a:schemeClr>
                          </a:solidFill>
                        </a:rPr>
                        <a:t>[Vaccin 1]</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2]</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3]</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4]</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5]</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6]</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7]</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21511872"/>
                  </a:ext>
                </a:extLst>
              </a:tr>
              <a:tr h="913352">
                <a:tc>
                  <a:txBody>
                    <a:bodyPr/>
                    <a:lstStyle/>
                    <a:p>
                      <a:pPr algn="ctr"/>
                      <a:r>
                        <a:rPr lang="fr-FR" sz="1100" dirty="0">
                          <a:solidFill>
                            <a:schemeClr val="tx1">
                              <a:lumMod val="50000"/>
                            </a:schemeClr>
                          </a:solidFill>
                        </a:rPr>
                        <a:t>Formation d’agents en dehors des agents de santé déjà formés</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fr-FR" sz="1200" b="1" i="0" dirty="0">
                          <a:solidFill>
                            <a:srgbClr val="00B050"/>
                          </a:solidFill>
                        </a:rPr>
                        <a:t>Non</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fr-FR" sz="1200" b="1" i="0" dirty="0">
                          <a:solidFill>
                            <a:srgbClr val="C00000"/>
                          </a:solidFill>
                        </a:rPr>
                        <a:t>Oui</a:t>
                      </a:r>
                      <a:endParaRPr lang="fr-FR" sz="1200" b="0" i="0" dirty="0">
                        <a:solidFill>
                          <a:srgbClr val="C00000"/>
                        </a:solidFill>
                      </a:endParaRPr>
                    </a:p>
                    <a:p>
                      <a:pPr algn="ctr">
                        <a:tabLst>
                          <a:tab pos="269875" algn="l"/>
                        </a:tabLst>
                      </a:pPr>
                      <a:r>
                        <a:rPr lang="fr-FR" sz="1050" b="0" i="1" u="none" strike="noStrike" cap="none" dirty="0">
                          <a:solidFill>
                            <a:schemeClr val="tx1">
                              <a:lumMod val="50000"/>
                            </a:schemeClr>
                          </a:solidFill>
                          <a:latin typeface="+mn-lt"/>
                          <a:ea typeface="+mn-ea"/>
                          <a:cs typeface="+mn-cs"/>
                          <a:sym typeface="Arial"/>
                        </a:rPr>
                        <a:t>(ex: agents de santé scolaire)</a:t>
                      </a:r>
                      <a:endParaRPr lang="en-US" sz="1050" b="0" i="1" u="none" strike="noStrike" cap="none" dirty="0">
                        <a:solidFill>
                          <a:schemeClr val="tx1">
                            <a:lumMod val="50000"/>
                          </a:schemeClr>
                        </a:solidFill>
                        <a:latin typeface="+mn-lt"/>
                        <a:ea typeface="+mn-ea"/>
                        <a:cs typeface="+mn-cs"/>
                        <a:sym typeface="Aria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C00000"/>
                          </a:solidFill>
                        </a:rPr>
                        <a:t>Oui</a:t>
                      </a:r>
                      <a:endParaRPr lang="en-US" sz="1200" b="1" i="0" dirty="0">
                        <a:solidFill>
                          <a:srgbClr val="C00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fr-FR" sz="1200" b="1" i="0" dirty="0">
                          <a:solidFill>
                            <a:srgbClr val="00B050"/>
                          </a:solidFill>
                        </a:rPr>
                        <a:t>Non</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00B050"/>
                          </a:solidFill>
                        </a:rPr>
                        <a:t>Non</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00B050"/>
                          </a:solidFill>
                        </a:rPr>
                        <a:t>Non</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200" b="1" i="0" dirty="0">
                          <a:solidFill>
                            <a:schemeClr val="bg1">
                              <a:lumMod val="50000"/>
                            </a:schemeClr>
                          </a:solidFill>
                        </a:rPr>
                        <a:t>Inconnu</a:t>
                      </a:r>
                      <a:endParaRPr lang="en-US" sz="1200" b="1" i="0"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413052441"/>
                  </a:ext>
                </a:extLst>
              </a:tr>
              <a:tr h="1167970">
                <a:tc>
                  <a:txBody>
                    <a:bodyPr/>
                    <a:lstStyle/>
                    <a:p>
                      <a:pPr algn="ctr"/>
                      <a:r>
                        <a:rPr lang="fr-FR" sz="1100" dirty="0">
                          <a:solidFill>
                            <a:schemeClr val="tx1">
                              <a:lumMod val="50000"/>
                            </a:schemeClr>
                          </a:solidFill>
                        </a:rPr>
                        <a:t>Formation additionnelle du personnel existant</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00B050"/>
                          </a:solidFill>
                        </a:rPr>
                        <a:t>Mineure</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r>
                        <a:rPr lang="fr-FR" sz="1200" b="1" i="0" dirty="0">
                          <a:solidFill>
                            <a:srgbClr val="C00000"/>
                          </a:solidFill>
                        </a:rPr>
                        <a:t>Elevée</a:t>
                      </a:r>
                      <a:endParaRPr lang="fr-FR" sz="1200" b="0" i="0" dirty="0">
                        <a:solidFill>
                          <a:srgbClr val="C00000"/>
                        </a:solidFill>
                      </a:endParaRPr>
                    </a:p>
                    <a:p>
                      <a:pPr algn="ctr" rtl="0">
                        <a:tabLst>
                          <a:tab pos="269875" algn="l"/>
                        </a:tabLst>
                      </a:pPr>
                      <a:r>
                        <a:rPr lang="fr-FR" sz="1050" b="0" i="1" u="none" strike="noStrike" cap="none" dirty="0">
                          <a:solidFill>
                            <a:schemeClr val="tx1">
                              <a:lumMod val="50000"/>
                            </a:schemeClr>
                          </a:solidFill>
                          <a:latin typeface="+mn-lt"/>
                          <a:ea typeface="+mn-ea"/>
                          <a:cs typeface="+mn-cs"/>
                          <a:sym typeface="Arial"/>
                        </a:rPr>
                        <a:t>(ex: formation des enseignants)</a:t>
                      </a:r>
                      <a:endParaRPr lang="en-US" sz="1050" b="0" i="1" u="none" strike="noStrike" cap="none" dirty="0">
                        <a:solidFill>
                          <a:schemeClr val="tx1">
                            <a:lumMod val="50000"/>
                          </a:schemeClr>
                        </a:solidFill>
                        <a:latin typeface="+mn-lt"/>
                        <a:ea typeface="+mn-ea"/>
                        <a:cs typeface="+mn-cs"/>
                        <a:sym typeface="Aria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fr-FR" sz="1200" b="1" i="0" dirty="0">
                          <a:solidFill>
                            <a:srgbClr val="FFC000"/>
                          </a:solidFill>
                        </a:rPr>
                        <a:t>Moyenne</a:t>
                      </a:r>
                      <a:endParaRPr lang="en-US" sz="1200" b="1" i="0" dirty="0">
                        <a:solidFill>
                          <a:srgbClr val="FFC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fr-FR" sz="1200" b="1" i="0" dirty="0">
                          <a:solidFill>
                            <a:srgbClr val="FFC000"/>
                          </a:solidFill>
                        </a:rPr>
                        <a:t>Moyenne</a:t>
                      </a:r>
                      <a:endParaRPr lang="en-US" sz="1200" b="1" i="0" dirty="0">
                        <a:solidFill>
                          <a:srgbClr val="FFC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200" b="1" i="0" dirty="0">
                          <a:solidFill>
                            <a:srgbClr val="FFC000"/>
                          </a:solidFill>
                        </a:rPr>
                        <a:t>Moyenne</a:t>
                      </a:r>
                    </a:p>
                    <a:p>
                      <a:pPr algn="ctr"/>
                      <a:endParaRPr kumimoji="0" lang="fr-FR" sz="1050" b="0" i="1" u="none" strike="noStrike" kern="0" cap="none" spc="0" normalizeH="0" baseline="0" dirty="0">
                        <a:ln>
                          <a:noFill/>
                        </a:ln>
                        <a:solidFill>
                          <a:srgbClr val="414141">
                            <a:lumMod val="50000"/>
                          </a:srgbClr>
                        </a:solidFill>
                        <a:effectLst/>
                        <a:uLnTx/>
                        <a:uFillTx/>
                        <a:latin typeface="+mn-lt"/>
                        <a:ea typeface="+mn-ea"/>
                        <a:cs typeface="+mn-cs"/>
                        <a:sym typeface="Arial"/>
                      </a:endParaRPr>
                    </a:p>
                    <a:p>
                      <a:pPr algn="ctr"/>
                      <a:r>
                        <a:rPr kumimoji="0" lang="fr-FR" sz="1050" b="0" i="1" u="none" strike="noStrike" kern="0" cap="none" spc="0" normalizeH="0" baseline="0" dirty="0">
                          <a:ln>
                            <a:noFill/>
                          </a:ln>
                          <a:solidFill>
                            <a:srgbClr val="414141">
                              <a:lumMod val="50000"/>
                            </a:srgbClr>
                          </a:solidFill>
                          <a:effectLst/>
                          <a:uLnTx/>
                          <a:uFillTx/>
                          <a:latin typeface="+mn-lt"/>
                          <a:ea typeface="+mn-ea"/>
                          <a:cs typeface="+mn-cs"/>
                          <a:sym typeface="Arial"/>
                        </a:rPr>
                        <a:t>(une partie du personnel a été formé sur </a:t>
                      </a:r>
                      <a:r>
                        <a:rPr kumimoji="0" lang="fr-FR" sz="1050" b="0" i="1" u="none" strike="noStrike" kern="0" cap="none" spc="0" normalizeH="0" baseline="0" dirty="0" err="1">
                          <a:ln>
                            <a:noFill/>
                          </a:ln>
                          <a:solidFill>
                            <a:srgbClr val="414141">
                              <a:lumMod val="50000"/>
                            </a:srgbClr>
                          </a:solidFill>
                          <a:effectLst/>
                          <a:uLnTx/>
                          <a:uFillTx/>
                          <a:latin typeface="+mn-lt"/>
                          <a:ea typeface="+mn-ea"/>
                          <a:cs typeface="+mn-cs"/>
                          <a:sym typeface="Arial"/>
                        </a:rPr>
                        <a:t>MenAfriVac</a:t>
                      </a:r>
                      <a:r>
                        <a:rPr kumimoji="0" lang="fr-FR" sz="1050" b="0" i="1" u="none" strike="noStrike" kern="0" cap="none" spc="0" normalizeH="0" baseline="0" dirty="0">
                          <a:ln>
                            <a:noFill/>
                          </a:ln>
                          <a:solidFill>
                            <a:srgbClr val="414141">
                              <a:lumMod val="50000"/>
                            </a:srgbClr>
                          </a:solidFill>
                          <a:effectLst/>
                          <a:uLnTx/>
                          <a:uFillTx/>
                          <a:latin typeface="+mn-lt"/>
                          <a:ea typeface="+mn-ea"/>
                          <a:cs typeface="+mn-cs"/>
                          <a:sym typeface="Arial"/>
                        </a:rPr>
                        <a:t>)</a:t>
                      </a:r>
                      <a:endParaRPr kumimoji="0" lang="en-US" sz="1050" b="0" i="1" u="none" strike="noStrike" kern="0" cap="none" spc="0" normalizeH="0" baseline="0" dirty="0">
                        <a:ln>
                          <a:noFill/>
                        </a:ln>
                        <a:solidFill>
                          <a:srgbClr val="414141">
                            <a:lumMod val="50000"/>
                          </a:srgbClr>
                        </a:solidFill>
                        <a:effectLst/>
                        <a:uLnTx/>
                        <a:uFillTx/>
                        <a:latin typeface="+mn-lt"/>
                        <a:ea typeface="+mn-ea"/>
                        <a:cs typeface="+mn-cs"/>
                        <a:sym typeface="Aria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00B050"/>
                          </a:solidFill>
                        </a:rPr>
                        <a:t>Mineure</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200" b="1" i="0" dirty="0">
                          <a:solidFill>
                            <a:schemeClr val="bg1">
                              <a:lumMod val="50000"/>
                            </a:schemeClr>
                          </a:solidFill>
                        </a:rPr>
                        <a:t>Inconnue</a:t>
                      </a:r>
                      <a:endParaRPr lang="en-US" sz="1200" b="1" i="0"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058877389"/>
                  </a:ext>
                </a:extLst>
              </a:tr>
              <a:tr h="1682333">
                <a:tc>
                  <a:txBody>
                    <a:bodyPr/>
                    <a:lstStyle/>
                    <a:p>
                      <a:pPr algn="ctr"/>
                      <a:r>
                        <a:rPr lang="fr-FR" sz="1100" dirty="0">
                          <a:solidFill>
                            <a:schemeClr val="tx1">
                              <a:lumMod val="50000"/>
                            </a:schemeClr>
                          </a:solidFill>
                        </a:rPr>
                        <a:t>Impact attendu sur la charge de travail du personnel de santé</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tabLst>
                          <a:tab pos="269875" algn="l"/>
                        </a:tabLst>
                      </a:pPr>
                      <a:r>
                        <a:rPr lang="fr-FR" sz="1200" b="1" i="0" dirty="0">
                          <a:solidFill>
                            <a:schemeClr val="bg1">
                              <a:lumMod val="50000"/>
                            </a:schemeClr>
                          </a:solidFill>
                        </a:rPr>
                        <a:t>Nulle</a:t>
                      </a:r>
                      <a:endParaRPr lang="en-US" sz="1200" b="1" i="0" dirty="0">
                        <a:solidFill>
                          <a:srgbClr val="00B050"/>
                        </a:solidFil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fr-FR" sz="1200" b="1" i="0" dirty="0">
                          <a:solidFill>
                            <a:srgbClr val="C00000"/>
                          </a:solidFill>
                        </a:rPr>
                        <a:t>Augmentation forte de la charge</a:t>
                      </a:r>
                    </a:p>
                    <a:p>
                      <a:pPr algn="ctr"/>
                      <a:endParaRPr lang="fr-FR" sz="1200" b="0" i="0" dirty="0">
                        <a:solidFill>
                          <a:schemeClr val="tx1">
                            <a:lumMod val="50000"/>
                          </a:schemeClr>
                        </a:solidFill>
                      </a:endParaRPr>
                    </a:p>
                    <a:p>
                      <a:pPr algn="ctr"/>
                      <a:r>
                        <a:rPr lang="fr-FR" sz="1050" b="0" i="1" dirty="0">
                          <a:solidFill>
                            <a:schemeClr val="tx1">
                              <a:lumMod val="50000"/>
                            </a:schemeClr>
                          </a:solidFill>
                        </a:rPr>
                        <a:t>Organisation de séances dédiées pour les adolescentes et à l’école ; couplage avec des activités de sensibilisation de la santé sexuelle</a:t>
                      </a:r>
                      <a:endParaRPr lang="en-US" sz="1200" b="0" i="1" dirty="0">
                        <a:solidFill>
                          <a:schemeClr val="tx1">
                            <a:lumMod val="50000"/>
                          </a:schemeClr>
                        </a:solidFil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200" b="1" i="0" dirty="0">
                          <a:solidFill>
                            <a:srgbClr val="FFC000"/>
                          </a:solidFill>
                        </a:rPr>
                        <a:t>Augmentation de la charge de routine et forte pour campagnes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endParaRPr lang="fr-FR" sz="1200" b="1" i="0" dirty="0">
                        <a:solidFill>
                          <a:srgbClr val="C00000"/>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50" b="0" i="1" u="none" strike="noStrike" kern="0" cap="none" spc="0" normalizeH="0" baseline="0" noProof="0" dirty="0">
                          <a:ln>
                            <a:noFill/>
                          </a:ln>
                          <a:solidFill>
                            <a:srgbClr val="414141">
                              <a:lumMod val="50000"/>
                            </a:srgbClr>
                          </a:solidFill>
                          <a:effectLst/>
                          <a:uLnTx/>
                          <a:uFillTx/>
                          <a:latin typeface="+mn-lt"/>
                          <a:ea typeface="+mn-ea"/>
                          <a:cs typeface="+mn-cs"/>
                          <a:sym typeface="Arial"/>
                        </a:rPr>
                        <a:t>Organisation de campagnes de rattrapage des adolescents &lt;15 ans</a:t>
                      </a:r>
                      <a:endParaRPr kumimoji="0" lang="en-US" sz="1200" b="0" i="1" u="none" strike="noStrike" kern="0" cap="none" spc="0" normalizeH="0" baseline="0" noProof="0" dirty="0">
                        <a:ln>
                          <a:noFill/>
                        </a:ln>
                        <a:solidFill>
                          <a:srgbClr val="414141">
                            <a:lumMod val="50000"/>
                          </a:srgbClr>
                        </a:solidFill>
                        <a:effectLst/>
                        <a:uLnTx/>
                        <a:uFillTx/>
                        <a:latin typeface="+mn-lt"/>
                        <a:ea typeface="+mn-ea"/>
                        <a:cs typeface="+mn-cs"/>
                        <a:sym typeface="Aria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a:r>
                        <a:rPr lang="fr-FR" sz="1200" b="1" i="0" dirty="0">
                          <a:solidFill>
                            <a:srgbClr val="FFC000"/>
                          </a:solidFill>
                        </a:rPr>
                        <a:t>Augmentation légère de la charge</a:t>
                      </a:r>
                    </a:p>
                    <a:p>
                      <a:pPr algn="ctr" rtl="0"/>
                      <a:endParaRPr lang="fr-FR" sz="1200" b="1" i="0" dirty="0">
                        <a:solidFill>
                          <a:srgbClr val="FFC000"/>
                        </a:solidFill>
                      </a:endParaRPr>
                    </a:p>
                    <a:p>
                      <a:pPr algn="ctr" rtl="0"/>
                      <a:r>
                        <a:rPr kumimoji="0" lang="fr-FR" sz="1050" b="0" i="1" u="none" strike="noStrike" kern="0" cap="none" spc="0" normalizeH="0" baseline="0" dirty="0">
                          <a:ln>
                            <a:noFill/>
                          </a:ln>
                          <a:solidFill>
                            <a:srgbClr val="414141">
                              <a:lumMod val="50000"/>
                            </a:srgbClr>
                          </a:solidFill>
                          <a:effectLst/>
                          <a:uLnTx/>
                          <a:uFillTx/>
                          <a:latin typeface="+mn-lt"/>
                          <a:ea typeface="+mn-ea"/>
                          <a:cs typeface="+mn-cs"/>
                          <a:sym typeface="Arial"/>
                        </a:rPr>
                        <a:t>Ajout d’un vaccin à la naissance</a:t>
                      </a:r>
                      <a:endParaRPr kumimoji="0" lang="en-US" sz="1050" b="0" i="1" u="none" strike="noStrike" kern="0" cap="none" spc="0" normalizeH="0" baseline="0" dirty="0">
                        <a:ln>
                          <a:noFill/>
                        </a:ln>
                        <a:solidFill>
                          <a:srgbClr val="414141">
                            <a:lumMod val="50000"/>
                          </a:srgbClr>
                        </a:solidFill>
                        <a:effectLst/>
                        <a:uLnTx/>
                        <a:uFillTx/>
                        <a:latin typeface="+mn-lt"/>
                        <a:ea typeface="+mn-ea"/>
                        <a:cs typeface="+mn-cs"/>
                        <a:sym typeface="Aria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200" b="1" i="0" dirty="0">
                          <a:solidFill>
                            <a:srgbClr val="C00000"/>
                          </a:solidFill>
                        </a:rPr>
                        <a:t>Augmentation forte de la charge</a:t>
                      </a:r>
                    </a:p>
                    <a:p>
                      <a:pPr algn="ctr">
                        <a:tabLst>
                          <a:tab pos="269875" algn="l"/>
                        </a:tabLst>
                      </a:pPr>
                      <a:endParaRPr lang="en-US" sz="1200" b="1" i="0" dirty="0">
                        <a:solidFill>
                          <a:srgbClr val="FFC000"/>
                        </a:solidFill>
                      </a:endParaRPr>
                    </a:p>
                    <a:p>
                      <a:pPr algn="ctr">
                        <a:tabLst>
                          <a:tab pos="269875" algn="l"/>
                        </a:tabLst>
                      </a:pPr>
                      <a:r>
                        <a:rPr kumimoji="0" lang="fr-FR" sz="1050" b="0" i="1" u="none" strike="noStrike" kern="0" cap="none" spc="0" normalizeH="0" baseline="0" noProof="0" dirty="0">
                          <a:ln>
                            <a:noFill/>
                          </a:ln>
                          <a:solidFill>
                            <a:srgbClr val="414141">
                              <a:lumMod val="50000"/>
                            </a:srgbClr>
                          </a:solidFill>
                          <a:effectLst/>
                          <a:uLnTx/>
                          <a:uFillTx/>
                          <a:latin typeface="+mn-lt"/>
                          <a:ea typeface="+mn-ea"/>
                          <a:cs typeface="+mn-cs"/>
                          <a:sym typeface="Arial"/>
                        </a:rPr>
                        <a:t>Organisation de campagnes de rattrapage, cible potentiellement large</a:t>
                      </a:r>
                      <a:endParaRPr lang="en-US" sz="1050" b="1" i="0" dirty="0">
                        <a:solidFill>
                          <a:srgbClr val="FFC000"/>
                        </a:solidFil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fr-FR" sz="1200" b="1" i="0" dirty="0">
                          <a:solidFill>
                            <a:srgbClr val="00B050"/>
                          </a:solidFill>
                        </a:rPr>
                        <a:t>Diminution de la charge de travail</a:t>
                      </a:r>
                      <a:endParaRPr lang="fr-FR" sz="1200" b="0" i="0" dirty="0">
                        <a:solidFill>
                          <a:srgbClr val="00B050"/>
                        </a:solidFill>
                      </a:endParaRPr>
                    </a:p>
                    <a:p>
                      <a:pPr algn="ctr"/>
                      <a:endParaRPr lang="fr-FR" sz="1200" b="0" i="0" dirty="0">
                        <a:solidFill>
                          <a:schemeClr val="tx1">
                            <a:lumMod val="50000"/>
                          </a:schemeClr>
                        </a:solidFill>
                      </a:endParaRPr>
                    </a:p>
                    <a:p>
                      <a:pPr algn="ctr"/>
                      <a:r>
                        <a:rPr lang="fr-FR" sz="1050" b="0" i="1" dirty="0">
                          <a:solidFill>
                            <a:schemeClr val="tx1">
                              <a:lumMod val="50000"/>
                            </a:schemeClr>
                          </a:solidFill>
                        </a:rPr>
                        <a:t>Suppression de la vaccination VPI</a:t>
                      </a:r>
                      <a:endParaRPr lang="en-US" sz="1050" b="0" i="1" dirty="0">
                        <a:solidFill>
                          <a:schemeClr val="tx1">
                            <a:lumMod val="50000"/>
                          </a:schemeClr>
                        </a:solidFil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r>
                        <a:rPr lang="fr-FR" sz="1200" b="1" i="0" dirty="0">
                          <a:solidFill>
                            <a:schemeClr val="bg1">
                              <a:lumMod val="50000"/>
                            </a:schemeClr>
                          </a:solidFill>
                        </a:rPr>
                        <a:t>Inconnue</a:t>
                      </a:r>
                      <a:endParaRPr lang="en-US" sz="1200" b="1" i="0" dirty="0">
                        <a:solidFill>
                          <a:schemeClr val="bg1">
                            <a:lumMod val="50000"/>
                          </a:schemeClr>
                        </a:solidFill>
                      </a:endParaRPr>
                    </a:p>
                  </a:txBody>
                  <a:tcPr marT="25807" marB="25807">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3791783"/>
                  </a:ext>
                </a:extLst>
              </a:tr>
            </a:tbl>
          </a:graphicData>
        </a:graphic>
      </p:graphicFrame>
    </p:spTree>
    <p:extLst>
      <p:ext uri="{BB962C8B-B14F-4D97-AF65-F5344CB8AC3E}">
        <p14:creationId xmlns:p14="http://schemas.microsoft.com/office/powerpoint/2010/main" val="2505689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fr-FR" sz="2400" u="none" strike="noStrike" kern="0" cap="none" spc="0" normalizeH="0" baseline="0" dirty="0">
                <a:ln>
                  <a:noFill/>
                </a:ln>
                <a:solidFill>
                  <a:schemeClr val="accent1"/>
                </a:solidFill>
                <a:effectLst/>
                <a:uLnTx/>
                <a:uFillTx/>
                <a:latin typeface="Lato" panose="020F0502020204030203" pitchFamily="34" charset="0"/>
                <a:cs typeface="Times New Roman" panose="02020603050405020304" pitchFamily="18" charset="0"/>
                <a:sym typeface="Lato"/>
              </a:rPr>
              <a:t>	Compatibilité du dosage et calendrier: présentation des évidences</a:t>
            </a:r>
            <a:endParaRPr kumimoji="0" lang="en-US" sz="2400" u="none" strike="noStrike" kern="0" cap="none" spc="0" normalizeH="0" baseline="0" dirty="0">
              <a:ln>
                <a:noFill/>
              </a:ln>
              <a:solidFill>
                <a:schemeClr val="accent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smtClean="0">
                <a:latin typeface="+mj-lt"/>
              </a:rPr>
              <a:pPr algn="l" rtl="0"/>
              <a:t>25</a:t>
            </a:fld>
            <a:endParaRPr lang="en-US"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a:t>Compatibilité du dosage et du calendrier</a:t>
            </a:r>
            <a:endParaRPr lang="fr-FR" sz="1050" dirty="0"/>
          </a:p>
        </p:txBody>
      </p:sp>
      <p:sp>
        <p:nvSpPr>
          <p:cNvPr id="8" name="Rectangle 7">
            <a:extLst>
              <a:ext uri="{FF2B5EF4-FFF2-40B4-BE49-F238E27FC236}">
                <a16:creationId xmlns:a16="http://schemas.microsoft.com/office/drawing/2014/main" id="{BE74EDB5-41F7-4474-504E-591F3EE1C37F}"/>
              </a:ext>
            </a:extLst>
          </p:cNvPr>
          <p:cNvSpPr/>
          <p:nvPr/>
        </p:nvSpPr>
        <p:spPr>
          <a:xfrm>
            <a:off x="500062" y="6303701"/>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50" dirty="0">
                <a:solidFill>
                  <a:schemeClr val="tx1">
                    <a:lumMod val="50000"/>
                  </a:schemeClr>
                </a:solidFill>
              </a:rPr>
              <a:t>1. En cas d’association de l’hexavalent avec l’ajout d’un booster, un à trois contacts supplémentaires attendus</a:t>
            </a:r>
          </a:p>
          <a:p>
            <a:r>
              <a:rPr lang="fr-FR" sz="1050" dirty="0">
                <a:solidFill>
                  <a:schemeClr val="tx1">
                    <a:lumMod val="50000"/>
                  </a:schemeClr>
                </a:solidFill>
              </a:rPr>
              <a:t>Sources: SMT [Pays], Logistique du PEV, information sur les nouveaux vaccins</a:t>
            </a:r>
            <a:endParaRPr lang="en-US" sz="1050" dirty="0">
              <a:solidFill>
                <a:schemeClr val="tx1">
                  <a:lumMod val="50000"/>
                </a:schemeClr>
              </a:solidFill>
            </a:endParaRP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FR" sz="1600" dirty="0"/>
              <a:t>14</a:t>
            </a:r>
            <a:endParaRPr lang="en-US" sz="1600" dirty="0"/>
          </a:p>
        </p:txBody>
      </p:sp>
      <p:sp>
        <p:nvSpPr>
          <p:cNvPr id="11" name="Google Shape;427;p16">
            <a:extLst>
              <a:ext uri="{FF2B5EF4-FFF2-40B4-BE49-F238E27FC236}">
                <a16:creationId xmlns:a16="http://schemas.microsoft.com/office/drawing/2014/main" id="{6DF73599-4975-486B-BB7A-052B40F35499}"/>
              </a:ext>
            </a:extLst>
          </p:cNvPr>
          <p:cNvSpPr/>
          <p:nvPr/>
        </p:nvSpPr>
        <p:spPr>
          <a:xfrm>
            <a:off x="-9525" y="259371"/>
            <a:ext cx="235439" cy="655029"/>
          </a:xfrm>
          <a:prstGeom prst="rect">
            <a:avLst/>
          </a:prstGeom>
          <a:solidFill>
            <a:schemeClr val="accent1"/>
          </a:solidFill>
          <a:ln>
            <a:noFill/>
          </a:ln>
        </p:spPr>
        <p:txBody>
          <a:bodyPr spcFirstLastPara="1" wrap="square" lIns="91401" tIns="91401" rIns="91401" bIns="91401" anchor="ctr" anchorCtr="0">
            <a:noAutofit/>
          </a:bodyPr>
          <a:lstStyle/>
          <a:p>
            <a:pPr algn="l" rtl="0">
              <a:spcBef>
                <a:spcPct val="0"/>
              </a:spcBef>
              <a:spcAft>
                <a:spcPct val="0"/>
              </a:spcAft>
            </a:pPr>
            <a:endParaRPr lang="en-US" dirty="0">
              <a:latin typeface="Lato" panose="020F0502020204030203"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EEF8975-9F80-606D-2545-F318D18EAE72}"/>
              </a:ext>
            </a:extLst>
          </p:cNvPr>
          <p:cNvGraphicFramePr>
            <a:graphicFrameLocks noGrp="1"/>
          </p:cNvGraphicFramePr>
          <p:nvPr>
            <p:extLst>
              <p:ext uri="{D42A27DB-BD31-4B8C-83A1-F6EECF244321}">
                <p14:modId xmlns:p14="http://schemas.microsoft.com/office/powerpoint/2010/main" val="1376450786"/>
              </p:ext>
            </p:extLst>
          </p:nvPr>
        </p:nvGraphicFramePr>
        <p:xfrm>
          <a:off x="625642" y="1877101"/>
          <a:ext cx="11086936" cy="4360963"/>
        </p:xfrm>
        <a:graphic>
          <a:graphicData uri="http://schemas.openxmlformats.org/drawingml/2006/table">
            <a:tbl>
              <a:tblPr firstRow="1" bandRow="1">
                <a:tableStyleId>{93296810-A885-4BE3-A3E7-6D5BEEA58F35}</a:tableStyleId>
              </a:tblPr>
              <a:tblGrid>
                <a:gridCol w="1385867">
                  <a:extLst>
                    <a:ext uri="{9D8B030D-6E8A-4147-A177-3AD203B41FA5}">
                      <a16:colId xmlns:a16="http://schemas.microsoft.com/office/drawing/2014/main" val="4121088167"/>
                    </a:ext>
                  </a:extLst>
                </a:gridCol>
                <a:gridCol w="1385867">
                  <a:extLst>
                    <a:ext uri="{9D8B030D-6E8A-4147-A177-3AD203B41FA5}">
                      <a16:colId xmlns:a16="http://schemas.microsoft.com/office/drawing/2014/main" val="2287417990"/>
                    </a:ext>
                  </a:extLst>
                </a:gridCol>
                <a:gridCol w="1385867">
                  <a:extLst>
                    <a:ext uri="{9D8B030D-6E8A-4147-A177-3AD203B41FA5}">
                      <a16:colId xmlns:a16="http://schemas.microsoft.com/office/drawing/2014/main" val="3579905800"/>
                    </a:ext>
                  </a:extLst>
                </a:gridCol>
                <a:gridCol w="1385867">
                  <a:extLst>
                    <a:ext uri="{9D8B030D-6E8A-4147-A177-3AD203B41FA5}">
                      <a16:colId xmlns:a16="http://schemas.microsoft.com/office/drawing/2014/main" val="1791082469"/>
                    </a:ext>
                  </a:extLst>
                </a:gridCol>
                <a:gridCol w="1385867">
                  <a:extLst>
                    <a:ext uri="{9D8B030D-6E8A-4147-A177-3AD203B41FA5}">
                      <a16:colId xmlns:a16="http://schemas.microsoft.com/office/drawing/2014/main" val="2481231325"/>
                    </a:ext>
                  </a:extLst>
                </a:gridCol>
                <a:gridCol w="1385867">
                  <a:extLst>
                    <a:ext uri="{9D8B030D-6E8A-4147-A177-3AD203B41FA5}">
                      <a16:colId xmlns:a16="http://schemas.microsoft.com/office/drawing/2014/main" val="253142650"/>
                    </a:ext>
                  </a:extLst>
                </a:gridCol>
                <a:gridCol w="1385867">
                  <a:extLst>
                    <a:ext uri="{9D8B030D-6E8A-4147-A177-3AD203B41FA5}">
                      <a16:colId xmlns:a16="http://schemas.microsoft.com/office/drawing/2014/main" val="226409722"/>
                    </a:ext>
                  </a:extLst>
                </a:gridCol>
                <a:gridCol w="1385867">
                  <a:extLst>
                    <a:ext uri="{9D8B030D-6E8A-4147-A177-3AD203B41FA5}">
                      <a16:colId xmlns:a16="http://schemas.microsoft.com/office/drawing/2014/main" val="2231007804"/>
                    </a:ext>
                  </a:extLst>
                </a:gridCol>
              </a:tblGrid>
              <a:tr h="259547">
                <a:tc>
                  <a:txBody>
                    <a:bodyPr/>
                    <a:lstStyle/>
                    <a:p>
                      <a:pPr algn="ct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algn="ctr"/>
                      <a:r>
                        <a:rPr lang="fr-FR" sz="1100" dirty="0">
                          <a:solidFill>
                            <a:schemeClr val="tx1">
                              <a:lumMod val="50000"/>
                            </a:schemeClr>
                          </a:solidFill>
                        </a:rPr>
                        <a:t>[Vaccin 1]</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2]</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3]</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4]</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5]</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fr-FR" sz="1100" dirty="0">
                          <a:solidFill>
                            <a:schemeClr val="tx1">
                              <a:lumMod val="50000"/>
                            </a:schemeClr>
                          </a:solidFill>
                        </a:rPr>
                        <a:t>[Vaccin 6]</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fr-FR" sz="1100" dirty="0">
                          <a:solidFill>
                            <a:schemeClr val="tx1">
                              <a:lumMod val="50000"/>
                            </a:schemeClr>
                          </a:solidFill>
                        </a:rPr>
                        <a:t>[Vaccin 7]</a:t>
                      </a:r>
                      <a:endParaRPr lang="en-US" sz="110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21511872"/>
                  </a:ext>
                </a:extLst>
              </a:tr>
              <a:tr h="782685">
                <a:tc>
                  <a:txBody>
                    <a:bodyPr/>
                    <a:lstStyle/>
                    <a:p>
                      <a:pPr algn="ctr"/>
                      <a:r>
                        <a:rPr lang="fr-FR" sz="1100" dirty="0">
                          <a:solidFill>
                            <a:schemeClr val="tx1">
                              <a:lumMod val="50000"/>
                            </a:schemeClr>
                          </a:solidFill>
                        </a:rPr>
                        <a:t>Population cible actuellement couverte par le programme de vaccination</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00B050"/>
                          </a:solidFill>
                        </a:rPr>
                        <a:t>Oui</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fr-FR" sz="1200" b="1" i="0" dirty="0">
                          <a:solidFill>
                            <a:srgbClr val="C00000"/>
                          </a:solidFill>
                        </a:rPr>
                        <a:t>Non</a:t>
                      </a:r>
                      <a:endParaRPr lang="en-US" sz="1200" b="1" i="0" dirty="0">
                        <a:solidFill>
                          <a:srgbClr val="C00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FFC000"/>
                          </a:solidFill>
                        </a:rPr>
                        <a:t>Oui &amp; non</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fr-FR" sz="1200" b="1" i="0" dirty="0">
                          <a:solidFill>
                            <a:srgbClr val="00B050"/>
                          </a:solidFill>
                        </a:rPr>
                        <a:t>Oui</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FFC000"/>
                          </a:solidFill>
                        </a:rPr>
                        <a:t>Oui &amp; non</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00B050"/>
                          </a:solidFill>
                        </a:rPr>
                        <a:t>Oui</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0" i="1" dirty="0">
                          <a:solidFill>
                            <a:schemeClr val="tx1">
                              <a:lumMod val="50000"/>
                            </a:schemeClr>
                          </a:solidFill>
                        </a:rPr>
                        <a:t>Vaccin non disponible</a:t>
                      </a:r>
                      <a:endParaRPr lang="en-US" sz="1200" b="0" i="1"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413052441"/>
                  </a:ext>
                </a:extLst>
              </a:tr>
              <a:tr h="813028">
                <a:tc>
                  <a:txBody>
                    <a:bodyPr/>
                    <a:lstStyle/>
                    <a:p>
                      <a:pPr algn="ctr"/>
                      <a:r>
                        <a:rPr lang="fr-FR" sz="1100" dirty="0">
                          <a:solidFill>
                            <a:schemeClr val="tx1">
                              <a:lumMod val="50000"/>
                            </a:schemeClr>
                          </a:solidFill>
                        </a:rPr>
                        <a:t>Nombre de points de contacts additionnels requis</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00B050"/>
                          </a:solidFill>
                        </a:rPr>
                        <a:t>Zéro</a:t>
                      </a:r>
                      <a:endParaRPr lang="en-US" sz="1200" b="1" i="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r>
                        <a:rPr lang="fr-FR" sz="1200" b="1" i="0" dirty="0">
                          <a:solidFill>
                            <a:srgbClr val="FFC000"/>
                          </a:solidFill>
                        </a:rPr>
                        <a:t>Une </a:t>
                      </a:r>
                    </a:p>
                    <a:p>
                      <a:pPr algn="ctr" rtl="0">
                        <a:tabLst>
                          <a:tab pos="269875" algn="l"/>
                        </a:tabLst>
                      </a:pPr>
                      <a:r>
                        <a:rPr lang="fr-FR" sz="1200" b="1" i="0" dirty="0">
                          <a:solidFill>
                            <a:srgbClr val="C00000"/>
                          </a:solidFill>
                        </a:rPr>
                        <a:t>(à trois)</a:t>
                      </a:r>
                      <a:endParaRPr lang="en-US" sz="1200" b="1" i="0" dirty="0">
                        <a:solidFill>
                          <a:srgbClr val="C00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fr-FR" sz="1200" b="1" i="0" dirty="0">
                          <a:solidFill>
                            <a:srgbClr val="FFC000"/>
                          </a:solidFill>
                        </a:rPr>
                        <a:t>Un</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fr-FR" sz="1200" b="1" i="0" dirty="0">
                          <a:solidFill>
                            <a:srgbClr val="00B050"/>
                          </a:solidFill>
                        </a:rPr>
                        <a:t>Zéro</a:t>
                      </a:r>
                      <a:endParaRPr lang="en-US" sz="1200" b="1" i="0" dirty="0">
                        <a:solidFill>
                          <a:srgbClr val="FFC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fr-FR" sz="1200" b="1" i="0" dirty="0">
                          <a:solidFill>
                            <a:srgbClr val="FFC000"/>
                          </a:solidFill>
                        </a:rPr>
                        <a:t>Un </a:t>
                      </a:r>
                      <a:r>
                        <a:rPr lang="fr-FR" sz="1200" b="0" i="0" dirty="0">
                          <a:solidFill>
                            <a:schemeClr val="tx1">
                              <a:lumMod val="50000"/>
                            </a:schemeClr>
                          </a:solidFill>
                        </a:rPr>
                        <a:t>ou </a:t>
                      </a:r>
                      <a:r>
                        <a:rPr lang="fr-FR" sz="1200" b="1" i="0" dirty="0">
                          <a:solidFill>
                            <a:srgbClr val="C00000"/>
                          </a:solidFill>
                        </a:rPr>
                        <a:t>deux</a:t>
                      </a:r>
                      <a:r>
                        <a:rPr lang="fr-FR" sz="1200" b="0" i="0" dirty="0">
                          <a:solidFill>
                            <a:schemeClr val="tx1">
                              <a:lumMod val="50000"/>
                            </a:schemeClr>
                          </a:solidFill>
                        </a:rPr>
                        <a:t> en fonction de la cible retenue</a:t>
                      </a:r>
                      <a:endParaRPr lang="en-US" sz="1200" b="1" i="0" dirty="0">
                        <a:solidFill>
                          <a:srgbClr val="C00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dirty="0">
                          <a:solidFill>
                            <a:srgbClr val="00B050"/>
                          </a:solidFill>
                        </a:rPr>
                        <a:t>Zéro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u="none" strike="noStrike" cap="none" dirty="0">
                          <a:solidFill>
                            <a:srgbClr val="C00000"/>
                          </a:solidFill>
                          <a:latin typeface="+mn-lt"/>
                          <a:ea typeface="+mn-ea"/>
                          <a:cs typeface="+mn-cs"/>
                          <a:sym typeface="Arial"/>
                        </a:rPr>
                        <a:t>(à </a:t>
                      </a:r>
                      <a:r>
                        <a:rPr lang="fr-FR" sz="1200" b="1" i="0" baseline="0" dirty="0">
                          <a:solidFill>
                            <a:srgbClr val="C00000"/>
                          </a:solidFill>
                        </a:rPr>
                        <a:t>trois</a:t>
                      </a:r>
                      <a:r>
                        <a:rPr lang="fr-FR" sz="1200" b="1" i="0" baseline="30000" dirty="0">
                          <a:solidFill>
                            <a:srgbClr val="C00000"/>
                          </a:solidFill>
                        </a:rPr>
                        <a:t>1</a:t>
                      </a:r>
                      <a:r>
                        <a:rPr lang="fr-FR" sz="1200" b="1" i="0" baseline="0" dirty="0">
                          <a:solidFill>
                            <a:srgbClr val="C00000"/>
                          </a:solidFill>
                        </a:rPr>
                        <a:t>)</a:t>
                      </a:r>
                      <a:endParaRPr lang="en-US" sz="1200" b="1" i="0" dirty="0">
                        <a:solidFill>
                          <a:srgbClr val="C00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0" i="1" dirty="0">
                          <a:solidFill>
                            <a:schemeClr val="tx1">
                              <a:lumMod val="50000"/>
                            </a:schemeClr>
                          </a:solidFill>
                        </a:rPr>
                        <a:t>Vaccin non disponible</a:t>
                      </a:r>
                      <a:endParaRPr lang="en-US" sz="1200" b="0" i="1"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058877389"/>
                  </a:ext>
                </a:extLst>
              </a:tr>
              <a:tr h="2109799">
                <a:tc>
                  <a:txBody>
                    <a:bodyPr/>
                    <a:lstStyle/>
                    <a:p>
                      <a:pPr algn="ctr"/>
                      <a:r>
                        <a:rPr lang="fr-FR" sz="1100" dirty="0">
                          <a:solidFill>
                            <a:schemeClr val="tx1">
                              <a:lumMod val="50000"/>
                            </a:schemeClr>
                          </a:solidFill>
                        </a:rPr>
                        <a:t>Commentaires additionnels</a:t>
                      </a:r>
                      <a:endParaRPr lang="en-US" sz="110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tabLst>
                          <a:tab pos="269875" algn="l"/>
                        </a:tabLst>
                      </a:pPr>
                      <a:r>
                        <a:rPr lang="fr-FR" sz="1100" b="0" i="0" u="none" strike="noStrike" cap="none" dirty="0">
                          <a:solidFill>
                            <a:schemeClr val="tx1">
                              <a:lumMod val="50000"/>
                            </a:schemeClr>
                          </a:solidFill>
                          <a:latin typeface="+mn-lt"/>
                          <a:ea typeface="+mn-ea"/>
                          <a:cs typeface="+mn-cs"/>
                          <a:sym typeface="Arial"/>
                        </a:rPr>
                        <a:t>Remplace le XXX</a:t>
                      </a:r>
                      <a:endParaRPr lang="en-US" sz="1100" b="0" i="0" u="none" strike="noStrike" cap="none" dirty="0">
                        <a:solidFill>
                          <a:schemeClr val="tx1">
                            <a:lumMod val="50000"/>
                          </a:schemeClr>
                        </a:solidFill>
                        <a:latin typeface="+mn-lt"/>
                        <a:ea typeface="+mn-ea"/>
                        <a:cs typeface="+mn-cs"/>
                        <a:sym typeface="Aria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fr-FR" sz="1100" b="0" i="0" dirty="0">
                          <a:solidFill>
                            <a:schemeClr val="tx1">
                              <a:lumMod val="50000"/>
                            </a:schemeClr>
                          </a:solidFill>
                        </a:rPr>
                        <a:t>1 à 2 doses pour les jeunes filles (9-14) et femmes (15-20)</a:t>
                      </a:r>
                    </a:p>
                    <a:p>
                      <a:pPr algn="ctr"/>
                      <a:endParaRPr lang="fr-FR" sz="1100" b="0" i="0" dirty="0">
                        <a:solidFill>
                          <a:schemeClr val="tx1">
                            <a:lumMod val="50000"/>
                          </a:schemeClr>
                        </a:solidFill>
                      </a:endParaRPr>
                    </a:p>
                    <a:p>
                      <a:pPr algn="ctr"/>
                      <a:r>
                        <a:rPr lang="fr-FR" sz="1100" b="0" i="0" dirty="0">
                          <a:solidFill>
                            <a:schemeClr val="tx1">
                              <a:lumMod val="50000"/>
                            </a:schemeClr>
                          </a:solidFill>
                        </a:rPr>
                        <a:t>2 doses pour les femmes plus âgées (21+) </a:t>
                      </a:r>
                    </a:p>
                    <a:p>
                      <a:pPr algn="ctr"/>
                      <a:endParaRPr lang="fr-FR" sz="1100" b="0" i="0" dirty="0">
                        <a:solidFill>
                          <a:schemeClr val="tx1">
                            <a:lumMod val="50000"/>
                          </a:schemeClr>
                        </a:solidFill>
                      </a:endParaRPr>
                    </a:p>
                    <a:p>
                      <a:pPr algn="ctr"/>
                      <a:r>
                        <a:rPr lang="fr-FR" sz="1100" b="0" i="0" dirty="0">
                          <a:solidFill>
                            <a:schemeClr val="tx1">
                              <a:lumMod val="50000"/>
                            </a:schemeClr>
                          </a:solidFill>
                        </a:rPr>
                        <a:t>2 à 3 doses pour les immunodéprimés ou séropositifs au VIH</a:t>
                      </a:r>
                      <a:endParaRPr lang="en-US"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endParaRPr lang="en-US"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fr-FR" sz="1100" b="0" i="0" dirty="0">
                          <a:solidFill>
                            <a:schemeClr val="tx1">
                              <a:lumMod val="50000"/>
                            </a:schemeClr>
                          </a:solidFill>
                        </a:rPr>
                        <a:t>Administré à la naissance en même temps que le BCG</a:t>
                      </a:r>
                      <a:endParaRPr lang="en-US"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tabLst>
                          <a:tab pos="269875" algn="l"/>
                        </a:tabLst>
                      </a:pPr>
                      <a:r>
                        <a:rPr lang="fr-FR" sz="1100" b="0" i="0" u="none" strike="noStrike" cap="none" dirty="0">
                          <a:solidFill>
                            <a:schemeClr val="tx1">
                              <a:lumMod val="50000"/>
                            </a:schemeClr>
                          </a:solidFill>
                          <a:latin typeface="+mn-lt"/>
                          <a:ea typeface="+mn-ea"/>
                          <a:cs typeface="+mn-cs"/>
                          <a:sym typeface="Arial"/>
                        </a:rPr>
                        <a:t>Une dose pour la vaccination après 2 ans, deux doses pour la vaccination du nourrisson</a:t>
                      </a:r>
                      <a:endParaRPr lang="en-US" sz="1100" b="0" i="0" u="none" strike="noStrike" cap="none" dirty="0">
                        <a:solidFill>
                          <a:schemeClr val="tx1">
                            <a:lumMod val="50000"/>
                          </a:schemeClr>
                        </a:solidFill>
                        <a:latin typeface="+mn-lt"/>
                        <a:ea typeface="+mn-ea"/>
                        <a:cs typeface="+mn-cs"/>
                        <a:sym typeface="Aria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fr-FR" sz="1100" b="0" i="0" dirty="0">
                          <a:solidFill>
                            <a:schemeClr val="tx1">
                              <a:lumMod val="50000"/>
                            </a:schemeClr>
                          </a:solidFill>
                        </a:rPr>
                        <a:t>Remplace le Pentavalent, ajout d’une série de booster recommandé</a:t>
                      </a:r>
                      <a:endParaRPr lang="en-US" sz="1100" b="0" i="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i="1" dirty="0">
                          <a:solidFill>
                            <a:schemeClr val="tx1">
                              <a:lumMod val="50000"/>
                            </a:schemeClr>
                          </a:solidFill>
                        </a:rPr>
                        <a:t>Vaccin non disponible</a:t>
                      </a:r>
                      <a:endParaRPr lang="en-US" sz="1100" b="0" i="1"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3791783"/>
                  </a:ext>
                </a:extLst>
              </a:tr>
            </a:tbl>
          </a:graphicData>
        </a:graphic>
      </p:graphicFrame>
    </p:spTree>
    <p:extLst>
      <p:ext uri="{BB962C8B-B14F-4D97-AF65-F5344CB8AC3E}">
        <p14:creationId xmlns:p14="http://schemas.microsoft.com/office/powerpoint/2010/main" val="162253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6717B1-909D-B080-64D6-3026EE03359E}"/>
              </a:ext>
            </a:extLst>
          </p:cNvPr>
          <p:cNvSpPr/>
          <p:nvPr/>
        </p:nvSpPr>
        <p:spPr>
          <a:xfrm>
            <a:off x="6146800" y="0"/>
            <a:ext cx="6096000" cy="6858000"/>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5" name="Isosceles Triangle 24">
            <a:extLst>
              <a:ext uri="{FF2B5EF4-FFF2-40B4-BE49-F238E27FC236}">
                <a16:creationId xmlns:a16="http://schemas.microsoft.com/office/drawing/2014/main" id="{CDCA1FC1-37BF-E2E7-6974-73E2033632C2}"/>
              </a:ext>
            </a:extLst>
          </p:cNvPr>
          <p:cNvSpPr/>
          <p:nvPr/>
        </p:nvSpPr>
        <p:spPr>
          <a:xfrm rot="5400000">
            <a:off x="2862505" y="3294780"/>
            <a:ext cx="6832539" cy="26395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246076"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La collecte des données est une étape clé </a:t>
            </a:r>
            <a:r>
              <a:rPr lang="fr-FR" sz="2400" kern="0" noProof="0" dirty="0">
                <a:solidFill>
                  <a:schemeClr val="bg1"/>
                </a:solidFill>
                <a:latin typeface="Lato" panose="020F0502020204030203" pitchFamily="34" charset="0"/>
                <a:cs typeface="Times New Roman" panose="02020603050405020304" pitchFamily="18" charset="0"/>
                <a:sym typeface="Lato"/>
              </a:rPr>
              <a:t>du processus – elle permet au GTCV de </a:t>
            </a:r>
            <a:r>
              <a:rPr lang="fr-FR" sz="2400" kern="0" noProof="0" dirty="0">
                <a:solidFill>
                  <a:srgbClr val="0F5D61"/>
                </a:solidFill>
                <a:latin typeface="Lato" panose="020F0502020204030203" pitchFamily="34" charset="0"/>
                <a:cs typeface="Times New Roman" panose="02020603050405020304" pitchFamily="18" charset="0"/>
                <a:sym typeface="Lato"/>
              </a:rPr>
              <a:t>formuler par la suite des recommandations </a:t>
            </a:r>
            <a:r>
              <a:rPr lang="fr-FR" sz="2400" kern="0" noProof="0" dirty="0">
                <a:solidFill>
                  <a:schemeClr val="bg1"/>
                </a:solidFill>
                <a:latin typeface="Lato" panose="020F0502020204030203" pitchFamily="34" charset="0"/>
                <a:cs typeface="Times New Roman" panose="02020603050405020304" pitchFamily="18" charset="0"/>
                <a:sym typeface="Lato"/>
              </a:rPr>
              <a:t>fondées sur des évidences.</a:t>
            </a:r>
            <a:endParaRPr kumimoji="0" lang="fr-FR" sz="2400" u="none" strike="noStrike" kern="0" cap="none" spc="0" normalizeH="0" baseline="0" noProof="0" dirty="0">
              <a:ln>
                <a:noFill/>
              </a:ln>
              <a:solidFill>
                <a:schemeClr val="bg1"/>
              </a:solidFill>
              <a:effectLst/>
              <a:uLnTx/>
              <a:uFillTx/>
              <a:latin typeface="Lato" panose="020F0502020204030203" pitchFamily="34" charset="0"/>
              <a:cs typeface="Times New Roman" panose="02020603050405020304" pitchFamily="18" charset="0"/>
              <a:sym typeface="Lato"/>
            </a:endParaRPr>
          </a:p>
        </p:txBody>
      </p:sp>
      <p:sp>
        <p:nvSpPr>
          <p:cNvPr id="7" name="Google Shape;12;p19">
            <a:extLst>
              <a:ext uri="{FF2B5EF4-FFF2-40B4-BE49-F238E27FC236}">
                <a16:creationId xmlns:a16="http://schemas.microsoft.com/office/drawing/2014/main" id="{31228298-BC78-4B96-9796-7CCDC8A96D6C}"/>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3</a:t>
            </a:fld>
            <a:endParaRPr lang="fr-FR" noProof="0" dirty="0">
              <a:latin typeface="+mj-lt"/>
            </a:endParaRPr>
          </a:p>
        </p:txBody>
      </p:sp>
      <p:sp>
        <p:nvSpPr>
          <p:cNvPr id="6" name="Rectangle 5">
            <a:extLst>
              <a:ext uri="{FF2B5EF4-FFF2-40B4-BE49-F238E27FC236}">
                <a16:creationId xmlns:a16="http://schemas.microsoft.com/office/drawing/2014/main" id="{EBFBAFFA-063A-1DD9-F03E-00AA2BA752FC}"/>
              </a:ext>
            </a:extLst>
          </p:cNvPr>
          <p:cNvSpPr/>
          <p:nvPr/>
        </p:nvSpPr>
        <p:spPr>
          <a:xfrm>
            <a:off x="6758258" y="1376363"/>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1200"/>
              </a:spcBef>
            </a:pPr>
            <a:r>
              <a:rPr lang="fr-FR" sz="2000" b="1" u="sng" noProof="0" dirty="0">
                <a:solidFill>
                  <a:schemeClr val="bg1"/>
                </a:solidFill>
              </a:rPr>
              <a:t>Un processus en 5 étapes</a:t>
            </a:r>
          </a:p>
          <a:p>
            <a:pPr marL="342900" indent="-342900">
              <a:spcBef>
                <a:spcPts val="1200"/>
              </a:spcBef>
              <a:buFont typeface="+mj-lt"/>
              <a:buAutoNum type="arabicPeriod"/>
            </a:pPr>
            <a:r>
              <a:rPr lang="fr-FR" sz="1600" b="1" noProof="0" dirty="0">
                <a:solidFill>
                  <a:schemeClr val="bg1"/>
                </a:solidFill>
              </a:rPr>
              <a:t>Préparer et finaliser le plan de collecte des données lors de l’atelier n°1, en attribuant les responsabilités et en définissant les délais</a:t>
            </a:r>
          </a:p>
          <a:p>
            <a:pPr marL="342900" indent="-342900">
              <a:spcBef>
                <a:spcPts val="1200"/>
              </a:spcBef>
              <a:buFont typeface="+mj-lt"/>
              <a:buAutoNum type="arabicPeriod"/>
            </a:pPr>
            <a:r>
              <a:rPr lang="fr-FR" sz="1600" b="1" noProof="0" dirty="0">
                <a:solidFill>
                  <a:schemeClr val="bg1"/>
                </a:solidFill>
              </a:rPr>
              <a:t>Collecter les évidences et les données à partir de diverses sources</a:t>
            </a:r>
          </a:p>
          <a:p>
            <a:pPr marL="342900" indent="-342900">
              <a:spcBef>
                <a:spcPts val="1200"/>
              </a:spcBef>
              <a:buFont typeface="+mj-lt"/>
              <a:buAutoNum type="arabicPeriod"/>
            </a:pPr>
            <a:r>
              <a:rPr lang="fr-FR" sz="1600" b="1" noProof="0" dirty="0">
                <a:solidFill>
                  <a:schemeClr val="bg1"/>
                </a:solidFill>
              </a:rPr>
              <a:t>Nettoyer et préparer les données afin d'assurer leur cohérence entre les vaccins et leur adéquation aux critères sélectionnés</a:t>
            </a:r>
          </a:p>
          <a:p>
            <a:pPr marL="342900" indent="-342900">
              <a:spcBef>
                <a:spcPts val="1200"/>
              </a:spcBef>
              <a:buFont typeface="+mj-lt"/>
              <a:buAutoNum type="arabicPeriod"/>
            </a:pPr>
            <a:r>
              <a:rPr lang="fr-FR" sz="1600" b="1" noProof="0" dirty="0">
                <a:solidFill>
                  <a:schemeClr val="bg1"/>
                </a:solidFill>
              </a:rPr>
              <a:t>Préparer le contenu, notamment en utilisant des synthèses visuelles pour faciliter la comparaison entre les vaccins</a:t>
            </a:r>
          </a:p>
          <a:p>
            <a:pPr marL="342900" indent="-342900">
              <a:spcBef>
                <a:spcPts val="1200"/>
              </a:spcBef>
              <a:buFont typeface="+mj-lt"/>
              <a:buAutoNum type="arabicPeriod"/>
            </a:pPr>
            <a:r>
              <a:rPr lang="fr-FR" sz="1600" b="1" noProof="0" dirty="0">
                <a:solidFill>
                  <a:schemeClr val="bg1"/>
                </a:solidFill>
              </a:rPr>
              <a:t>Revoir et partager le contenu avant l’atelier n°2 afin que tout le monde dispose du même niveau d’information</a:t>
            </a:r>
          </a:p>
        </p:txBody>
      </p:sp>
      <p:sp>
        <p:nvSpPr>
          <p:cNvPr id="8" name="Rectangle 7">
            <a:extLst>
              <a:ext uri="{FF2B5EF4-FFF2-40B4-BE49-F238E27FC236}">
                <a16:creationId xmlns:a16="http://schemas.microsoft.com/office/drawing/2014/main" id="{973CBD53-490B-3829-2673-04AA3037B05E}"/>
              </a:ext>
            </a:extLst>
          </p:cNvPr>
          <p:cNvSpPr/>
          <p:nvPr/>
        </p:nvSpPr>
        <p:spPr>
          <a:xfrm>
            <a:off x="849059" y="1941922"/>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2400" b="1" noProof="0" dirty="0">
                <a:solidFill>
                  <a:srgbClr val="0F5D61"/>
                </a:solidFill>
              </a:rPr>
              <a:t>La collecte des données est l’étape la plus importante du processus de priorisation des vaccins</a:t>
            </a:r>
          </a:p>
        </p:txBody>
      </p:sp>
      <p:sp>
        <p:nvSpPr>
          <p:cNvPr id="9" name="Rectangle 8">
            <a:extLst>
              <a:ext uri="{FF2B5EF4-FFF2-40B4-BE49-F238E27FC236}">
                <a16:creationId xmlns:a16="http://schemas.microsoft.com/office/drawing/2014/main" id="{A7ADFB5E-FE87-CE41-72FF-F4714988C643}"/>
              </a:ext>
            </a:extLst>
          </p:cNvPr>
          <p:cNvSpPr/>
          <p:nvPr/>
        </p:nvSpPr>
        <p:spPr>
          <a:xfrm>
            <a:off x="849059" y="3997489"/>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2400" b="1" noProof="0" dirty="0">
                <a:solidFill>
                  <a:srgbClr val="0F5D61"/>
                </a:solidFill>
              </a:rPr>
              <a:t>Elle </a:t>
            </a:r>
            <a:r>
              <a:rPr lang="fr-FR" sz="2400" b="1" dirty="0">
                <a:solidFill>
                  <a:srgbClr val="0F5D61"/>
                </a:solidFill>
              </a:rPr>
              <a:t>fournit une base robuste de comparaison et de recommandations par le GTCV</a:t>
            </a:r>
            <a:endParaRPr lang="fr-FR" sz="2400" b="1" noProof="0" dirty="0">
              <a:solidFill>
                <a:srgbClr val="0F5D61"/>
              </a:solidFill>
            </a:endParaRPr>
          </a:p>
        </p:txBody>
      </p:sp>
    </p:spTree>
    <p:extLst>
      <p:ext uri="{BB962C8B-B14F-4D97-AF65-F5344CB8AC3E}">
        <p14:creationId xmlns:p14="http://schemas.microsoft.com/office/powerpoint/2010/main" val="102900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02809-B75E-BD83-7541-B4FED3F272FF}"/>
              </a:ext>
            </a:extLst>
          </p:cNvPr>
          <p:cNvSpPr/>
          <p:nvPr/>
        </p:nvSpPr>
        <p:spPr>
          <a:xfrm>
            <a:off x="690464" y="4590664"/>
            <a:ext cx="4553337" cy="19594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200" b="1" i="1" noProof="0" dirty="0">
                <a:solidFill>
                  <a:schemeClr val="tx1">
                    <a:lumMod val="50000"/>
                  </a:schemeClr>
                </a:solidFill>
              </a:rPr>
              <a:t>Ce que nous recommandons</a:t>
            </a:r>
          </a:p>
          <a:p>
            <a:endParaRPr lang="fr-FR" sz="1200" b="1" i="1" noProof="0" dirty="0">
              <a:solidFill>
                <a:schemeClr val="tx1">
                  <a:lumMod val="50000"/>
                </a:schemeClr>
              </a:solidFill>
            </a:endParaRPr>
          </a:p>
          <a:p>
            <a:r>
              <a:rPr lang="fr-FR" sz="1200" i="1" noProof="0" dirty="0">
                <a:solidFill>
                  <a:schemeClr val="tx1">
                    <a:lumMod val="50000"/>
                  </a:schemeClr>
                </a:solidFill>
              </a:rPr>
              <a:t>Identifier la nature des données et leurs sources dès le début du processus (à la fin du premier atelier) accélère le processus. Le faire </a:t>
            </a:r>
            <a:r>
              <a:rPr lang="fr-FR" sz="1200" i="1" u="sng" noProof="0" dirty="0">
                <a:solidFill>
                  <a:schemeClr val="tx1">
                    <a:lumMod val="50000"/>
                  </a:schemeClr>
                </a:solidFill>
              </a:rPr>
              <a:t>en présence de l’ensemble du GTCV </a:t>
            </a:r>
            <a:r>
              <a:rPr lang="fr-FR" sz="1200" i="1" noProof="0" dirty="0">
                <a:solidFill>
                  <a:schemeClr val="tx1">
                    <a:lumMod val="50000"/>
                  </a:schemeClr>
                </a:solidFill>
              </a:rPr>
              <a:t>permet également d’assurer l’accès aux sources les plus récentes et à un réseau plus large d’experts.</a:t>
            </a:r>
          </a:p>
          <a:p>
            <a:r>
              <a:rPr lang="fr-FR" sz="1200" i="1" noProof="0" dirty="0">
                <a:solidFill>
                  <a:schemeClr val="tx1">
                    <a:lumMod val="50000"/>
                  </a:schemeClr>
                </a:solidFill>
              </a:rPr>
              <a:t>L’identification de bases de données publiques ou partenaires peut également faciliter le processus en consolidant les informations à travers les maladies ou les critères.</a:t>
            </a:r>
          </a:p>
        </p:txBody>
      </p:sp>
      <p:sp>
        <p:nvSpPr>
          <p:cNvPr id="23" name="Rectangle 22">
            <a:extLst>
              <a:ext uri="{FF2B5EF4-FFF2-40B4-BE49-F238E27FC236}">
                <a16:creationId xmlns:a16="http://schemas.microsoft.com/office/drawing/2014/main" id="{22308E73-B265-1F7B-340A-C76F890F2BDE}"/>
              </a:ext>
            </a:extLst>
          </p:cNvPr>
          <p:cNvSpPr/>
          <p:nvPr/>
        </p:nvSpPr>
        <p:spPr>
          <a:xfrm>
            <a:off x="2920666" y="4526546"/>
            <a:ext cx="2463097" cy="3813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Élaborer un plan de collecte de données adéquat est essentiel – cela implique de définir la nature des données à collecter et leurs sources potentielles, les rôles de chaque partie prenante et le calendrier à suivre</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4</a:t>
            </a:fld>
            <a:endParaRPr lang="fr-FR" noProof="0" dirty="0">
              <a:latin typeface="+mj-lt"/>
            </a:endParaRPr>
          </a:p>
        </p:txBody>
      </p:sp>
      <p:sp>
        <p:nvSpPr>
          <p:cNvPr id="4" name="Rectangle 3">
            <a:extLst>
              <a:ext uri="{FF2B5EF4-FFF2-40B4-BE49-F238E27FC236}">
                <a16:creationId xmlns:a16="http://schemas.microsoft.com/office/drawing/2014/main" id="{C6FA3033-BD97-02E9-7E3E-B68CC3B3B717}"/>
              </a:ext>
            </a:extLst>
          </p:cNvPr>
          <p:cNvSpPr/>
          <p:nvPr/>
        </p:nvSpPr>
        <p:spPr>
          <a:xfrm>
            <a:off x="690464" y="1376363"/>
            <a:ext cx="4553337" cy="573735"/>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t>Donnée</a:t>
            </a:r>
          </a:p>
        </p:txBody>
      </p:sp>
      <p:sp>
        <p:nvSpPr>
          <p:cNvPr id="5" name="Rectangle 4">
            <a:extLst>
              <a:ext uri="{FF2B5EF4-FFF2-40B4-BE49-F238E27FC236}">
                <a16:creationId xmlns:a16="http://schemas.microsoft.com/office/drawing/2014/main" id="{02017AF3-DF08-B988-8B08-B12C1A412F53}"/>
              </a:ext>
            </a:extLst>
          </p:cNvPr>
          <p:cNvSpPr/>
          <p:nvPr/>
        </p:nvSpPr>
        <p:spPr>
          <a:xfrm>
            <a:off x="5517726" y="1376363"/>
            <a:ext cx="3122418" cy="573735"/>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t>Rôles</a:t>
            </a:r>
          </a:p>
        </p:txBody>
      </p:sp>
      <p:sp>
        <p:nvSpPr>
          <p:cNvPr id="6" name="Rectangle 5">
            <a:extLst>
              <a:ext uri="{FF2B5EF4-FFF2-40B4-BE49-F238E27FC236}">
                <a16:creationId xmlns:a16="http://schemas.microsoft.com/office/drawing/2014/main" id="{3C185585-0ACB-2A31-78E0-984F73E9C917}"/>
              </a:ext>
            </a:extLst>
          </p:cNvPr>
          <p:cNvSpPr/>
          <p:nvPr/>
        </p:nvSpPr>
        <p:spPr>
          <a:xfrm>
            <a:off x="8901403" y="1376363"/>
            <a:ext cx="2811171" cy="573735"/>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t>Calendrier</a:t>
            </a:r>
          </a:p>
        </p:txBody>
      </p:sp>
      <p:sp>
        <p:nvSpPr>
          <p:cNvPr id="8" name="Rectangle 7">
            <a:extLst>
              <a:ext uri="{FF2B5EF4-FFF2-40B4-BE49-F238E27FC236}">
                <a16:creationId xmlns:a16="http://schemas.microsoft.com/office/drawing/2014/main" id="{EF531893-ABA3-7D41-C97D-CA07E227325F}"/>
              </a:ext>
            </a:extLst>
          </p:cNvPr>
          <p:cNvSpPr/>
          <p:nvPr/>
        </p:nvSpPr>
        <p:spPr>
          <a:xfrm>
            <a:off x="5517727" y="4590664"/>
            <a:ext cx="3122418" cy="19594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200" b="1" i="1" noProof="0" dirty="0">
                <a:solidFill>
                  <a:schemeClr val="tx1">
                    <a:lumMod val="50000"/>
                  </a:schemeClr>
                </a:solidFill>
              </a:rPr>
              <a:t>Ce que nous recommandons</a:t>
            </a:r>
          </a:p>
          <a:p>
            <a:pPr>
              <a:spcBef>
                <a:spcPts val="300"/>
              </a:spcBef>
            </a:pPr>
            <a:r>
              <a:rPr lang="fr-FR" sz="1200" i="1" noProof="0" dirty="0">
                <a:solidFill>
                  <a:schemeClr val="tx1">
                    <a:lumMod val="50000"/>
                  </a:schemeClr>
                </a:solidFill>
              </a:rPr>
              <a:t>Désigner un </a:t>
            </a:r>
            <a:r>
              <a:rPr lang="fr-FR" sz="1200" i="1" u="sng" noProof="0" dirty="0">
                <a:solidFill>
                  <a:schemeClr val="tx1">
                    <a:lumMod val="50000"/>
                  </a:schemeClr>
                </a:solidFill>
              </a:rPr>
              <a:t>Responsable de la Collecte des Données</a:t>
            </a:r>
            <a:r>
              <a:rPr lang="fr-FR" sz="1200" i="1" noProof="0" dirty="0">
                <a:solidFill>
                  <a:schemeClr val="tx1">
                    <a:lumMod val="50000"/>
                  </a:schemeClr>
                </a:solidFill>
              </a:rPr>
              <a:t> qui supervisera le processus. Ensuite, tirer parti </a:t>
            </a:r>
            <a:r>
              <a:rPr lang="fr-FR" sz="1200" i="1" u="sng" noProof="0" dirty="0">
                <a:solidFill>
                  <a:schemeClr val="tx1">
                    <a:lumMod val="50000"/>
                  </a:schemeClr>
                </a:solidFill>
              </a:rPr>
              <a:t>des groupes de travail existants</a:t>
            </a:r>
            <a:r>
              <a:rPr lang="fr-FR" sz="1200" i="1" noProof="0" dirty="0">
                <a:solidFill>
                  <a:schemeClr val="tx1">
                    <a:lumMod val="50000"/>
                  </a:schemeClr>
                </a:solidFill>
              </a:rPr>
              <a:t>. S’il n’en existe pas, créer un groupe de travail du GTCV pour les données spécifiques au pays pour chaque critère. Désigner une personne du PEV pour les critères programmatiques et des partenaires (OMS, UNICEF, etc.) pour les données au niveau international.</a:t>
            </a:r>
          </a:p>
        </p:txBody>
      </p:sp>
      <p:sp>
        <p:nvSpPr>
          <p:cNvPr id="9" name="Rectangle 8">
            <a:extLst>
              <a:ext uri="{FF2B5EF4-FFF2-40B4-BE49-F238E27FC236}">
                <a16:creationId xmlns:a16="http://schemas.microsoft.com/office/drawing/2014/main" id="{78212F99-1F7F-8F69-E610-67DCD60BB9A6}"/>
              </a:ext>
            </a:extLst>
          </p:cNvPr>
          <p:cNvSpPr/>
          <p:nvPr/>
        </p:nvSpPr>
        <p:spPr>
          <a:xfrm>
            <a:off x="8901403" y="4590664"/>
            <a:ext cx="2811171" cy="19594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200" b="1" i="1" noProof="0" dirty="0">
                <a:solidFill>
                  <a:schemeClr val="tx1">
                    <a:lumMod val="50000"/>
                  </a:schemeClr>
                </a:solidFill>
              </a:rPr>
              <a:t>Ce que nous recommandons</a:t>
            </a:r>
          </a:p>
          <a:p>
            <a:pPr>
              <a:spcBef>
                <a:spcPts val="300"/>
              </a:spcBef>
            </a:pPr>
            <a:r>
              <a:rPr lang="fr-FR" sz="1200" i="1" u="sng" noProof="0" dirty="0">
                <a:solidFill>
                  <a:schemeClr val="tx1">
                    <a:lumMod val="50000"/>
                  </a:schemeClr>
                </a:solidFill>
              </a:rPr>
              <a:t>Un minimum de 2 mois, et une période idéale de 3 mois</a:t>
            </a:r>
            <a:r>
              <a:rPr lang="fr-FR" sz="1200" i="1" noProof="0" dirty="0">
                <a:solidFill>
                  <a:schemeClr val="tx1">
                    <a:lumMod val="50000"/>
                  </a:schemeClr>
                </a:solidFill>
              </a:rPr>
              <a:t>, permettent de disposer d’assez de temps pour contacter les parties prenantes concernées et rassembler les évidences ciblées.</a:t>
            </a:r>
          </a:p>
          <a:p>
            <a:r>
              <a:rPr lang="fr-FR" sz="1200" i="1" noProof="0" dirty="0">
                <a:solidFill>
                  <a:schemeClr val="tx1">
                    <a:lumMod val="50000"/>
                  </a:schemeClr>
                </a:solidFill>
              </a:rPr>
              <a:t>S'assurer que le responsable de la collecte des données organise des points de suivi réguliers (une fois par semaine) pour suivre l’avancement.</a:t>
            </a:r>
          </a:p>
        </p:txBody>
      </p:sp>
      <p:sp>
        <p:nvSpPr>
          <p:cNvPr id="12" name="Rectangle 11">
            <a:extLst>
              <a:ext uri="{FF2B5EF4-FFF2-40B4-BE49-F238E27FC236}">
                <a16:creationId xmlns:a16="http://schemas.microsoft.com/office/drawing/2014/main" id="{1467DA37-9F6D-2ECF-0DB6-1DE33ED6036E}"/>
              </a:ext>
            </a:extLst>
          </p:cNvPr>
          <p:cNvSpPr/>
          <p:nvPr/>
        </p:nvSpPr>
        <p:spPr>
          <a:xfrm>
            <a:off x="693814" y="2029959"/>
            <a:ext cx="2226854" cy="391886"/>
          </a:xfrm>
          <a:prstGeom prst="rect">
            <a:avLst/>
          </a:prstGeom>
          <a:solidFill>
            <a:srgbClr val="689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t>Nature</a:t>
            </a:r>
          </a:p>
        </p:txBody>
      </p:sp>
      <p:sp>
        <p:nvSpPr>
          <p:cNvPr id="13" name="Rectangle 12">
            <a:extLst>
              <a:ext uri="{FF2B5EF4-FFF2-40B4-BE49-F238E27FC236}">
                <a16:creationId xmlns:a16="http://schemas.microsoft.com/office/drawing/2014/main" id="{93EDA568-8599-0D16-BE82-377F72344F17}"/>
              </a:ext>
            </a:extLst>
          </p:cNvPr>
          <p:cNvSpPr/>
          <p:nvPr/>
        </p:nvSpPr>
        <p:spPr>
          <a:xfrm>
            <a:off x="3013595" y="2029959"/>
            <a:ext cx="2226855" cy="391886"/>
          </a:xfrm>
          <a:prstGeom prst="rect">
            <a:avLst/>
          </a:prstGeom>
          <a:solidFill>
            <a:srgbClr val="689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t>Sources</a:t>
            </a:r>
          </a:p>
        </p:txBody>
      </p:sp>
      <p:sp>
        <p:nvSpPr>
          <p:cNvPr id="14" name="Rectangle 13">
            <a:extLst>
              <a:ext uri="{FF2B5EF4-FFF2-40B4-BE49-F238E27FC236}">
                <a16:creationId xmlns:a16="http://schemas.microsoft.com/office/drawing/2014/main" id="{B20C295C-3DAE-2ABC-294A-3D8CBAE8DFAF}"/>
              </a:ext>
            </a:extLst>
          </p:cNvPr>
          <p:cNvSpPr/>
          <p:nvPr/>
        </p:nvSpPr>
        <p:spPr>
          <a:xfrm>
            <a:off x="5517726" y="2019996"/>
            <a:ext cx="3122418"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noProof="0" dirty="0">
                <a:solidFill>
                  <a:schemeClr val="tx1">
                    <a:lumMod val="50000"/>
                  </a:schemeClr>
                </a:solidFill>
              </a:rPr>
              <a:t>Membre du GTCV</a:t>
            </a:r>
            <a:endParaRPr lang="fr-FR" sz="1600" b="1" noProof="0" dirty="0">
              <a:solidFill>
                <a:schemeClr val="tx1">
                  <a:lumMod val="50000"/>
                </a:schemeClr>
              </a:solidFill>
            </a:endParaRPr>
          </a:p>
        </p:txBody>
      </p:sp>
      <p:sp>
        <p:nvSpPr>
          <p:cNvPr id="15" name="Rectangle 14">
            <a:extLst>
              <a:ext uri="{FF2B5EF4-FFF2-40B4-BE49-F238E27FC236}">
                <a16:creationId xmlns:a16="http://schemas.microsoft.com/office/drawing/2014/main" id="{321C2CB4-F96A-9562-7642-ED0C67A5491F}"/>
              </a:ext>
            </a:extLst>
          </p:cNvPr>
          <p:cNvSpPr/>
          <p:nvPr/>
        </p:nvSpPr>
        <p:spPr>
          <a:xfrm>
            <a:off x="5517726" y="2440901"/>
            <a:ext cx="3122418"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noProof="0" dirty="0">
                <a:solidFill>
                  <a:schemeClr val="tx1">
                    <a:lumMod val="50000"/>
                  </a:schemeClr>
                </a:solidFill>
              </a:rPr>
              <a:t>Secrétariat</a:t>
            </a:r>
            <a:r>
              <a:rPr lang="fr-FR" sz="1100" noProof="0" dirty="0">
                <a:solidFill>
                  <a:schemeClr val="tx1">
                    <a:lumMod val="50000"/>
                  </a:schemeClr>
                </a:solidFill>
              </a:rPr>
              <a:t> mieux placé pour les données programmatiques</a:t>
            </a:r>
            <a:endParaRPr lang="fr-FR" sz="1600" b="1" noProof="0" dirty="0">
              <a:solidFill>
                <a:schemeClr val="tx1">
                  <a:lumMod val="50000"/>
                </a:schemeClr>
              </a:solidFill>
            </a:endParaRPr>
          </a:p>
        </p:txBody>
      </p:sp>
      <p:sp>
        <p:nvSpPr>
          <p:cNvPr id="16" name="Rectangle 15">
            <a:extLst>
              <a:ext uri="{FF2B5EF4-FFF2-40B4-BE49-F238E27FC236}">
                <a16:creationId xmlns:a16="http://schemas.microsoft.com/office/drawing/2014/main" id="{D2799E8D-1936-CBEB-E1F2-5756E361A056}"/>
              </a:ext>
            </a:extLst>
          </p:cNvPr>
          <p:cNvSpPr/>
          <p:nvPr/>
        </p:nvSpPr>
        <p:spPr>
          <a:xfrm>
            <a:off x="5517726" y="2861806"/>
            <a:ext cx="3122418"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noProof="0" dirty="0">
                <a:solidFill>
                  <a:schemeClr val="tx1">
                    <a:lumMod val="50000"/>
                  </a:schemeClr>
                </a:solidFill>
              </a:rPr>
              <a:t>Les partenaires </a:t>
            </a:r>
            <a:r>
              <a:rPr lang="fr-FR" sz="1100" b="1" noProof="0" dirty="0" err="1">
                <a:solidFill>
                  <a:schemeClr val="tx1">
                    <a:lumMod val="50000"/>
                  </a:schemeClr>
                </a:solidFill>
              </a:rPr>
              <a:t>locau</a:t>
            </a:r>
            <a:r>
              <a:rPr lang="fr-FR" sz="1100" b="1" dirty="0">
                <a:solidFill>
                  <a:schemeClr val="tx1">
                    <a:lumMod val="50000"/>
                  </a:schemeClr>
                </a:solidFill>
              </a:rPr>
              <a:t>x</a:t>
            </a:r>
            <a:r>
              <a:rPr lang="fr-FR" sz="1100" noProof="0" dirty="0">
                <a:solidFill>
                  <a:schemeClr val="tx1">
                    <a:lumMod val="50000"/>
                  </a:schemeClr>
                </a:solidFill>
              </a:rPr>
              <a:t> peuvent appuyer la collecte des données (e.g. épidémiologie)</a:t>
            </a:r>
            <a:endParaRPr lang="fr-FR" sz="1600" b="1" noProof="0" dirty="0">
              <a:solidFill>
                <a:schemeClr val="tx1">
                  <a:lumMod val="50000"/>
                </a:schemeClr>
              </a:solidFill>
            </a:endParaRPr>
          </a:p>
        </p:txBody>
      </p:sp>
      <p:sp>
        <p:nvSpPr>
          <p:cNvPr id="17" name="Rectangle 16">
            <a:extLst>
              <a:ext uri="{FF2B5EF4-FFF2-40B4-BE49-F238E27FC236}">
                <a16:creationId xmlns:a16="http://schemas.microsoft.com/office/drawing/2014/main" id="{E417FC13-E875-3E09-9936-C7D84B037710}"/>
              </a:ext>
            </a:extLst>
          </p:cNvPr>
          <p:cNvSpPr/>
          <p:nvPr/>
        </p:nvSpPr>
        <p:spPr>
          <a:xfrm>
            <a:off x="5517726" y="3282711"/>
            <a:ext cx="3122418"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noProof="0" dirty="0">
                <a:solidFill>
                  <a:schemeClr val="tx1">
                    <a:lumMod val="50000"/>
                  </a:schemeClr>
                </a:solidFill>
              </a:rPr>
              <a:t>Les partenaires internationaux </a:t>
            </a:r>
            <a:r>
              <a:rPr lang="fr-FR" sz="1100" dirty="0">
                <a:solidFill>
                  <a:schemeClr val="tx1">
                    <a:lumMod val="50000"/>
                  </a:schemeClr>
                </a:solidFill>
              </a:rPr>
              <a:t>mieux placés pour les données spécifiques aux vaccins</a:t>
            </a:r>
            <a:endParaRPr lang="fr-FR" sz="1600" b="1" noProof="0" dirty="0">
              <a:solidFill>
                <a:schemeClr val="tx1">
                  <a:lumMod val="50000"/>
                </a:schemeClr>
              </a:solidFill>
            </a:endParaRPr>
          </a:p>
        </p:txBody>
      </p:sp>
      <p:sp>
        <p:nvSpPr>
          <p:cNvPr id="18" name="Rectangle 17">
            <a:extLst>
              <a:ext uri="{FF2B5EF4-FFF2-40B4-BE49-F238E27FC236}">
                <a16:creationId xmlns:a16="http://schemas.microsoft.com/office/drawing/2014/main" id="{93F30638-3E65-9521-6742-1EF6F7200E85}"/>
              </a:ext>
            </a:extLst>
          </p:cNvPr>
          <p:cNvSpPr/>
          <p:nvPr/>
        </p:nvSpPr>
        <p:spPr>
          <a:xfrm>
            <a:off x="5517726" y="4124521"/>
            <a:ext cx="3122418"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noProof="0" dirty="0">
                <a:solidFill>
                  <a:schemeClr val="tx1">
                    <a:lumMod val="50000"/>
                  </a:schemeClr>
                </a:solidFill>
              </a:rPr>
              <a:t>Les membres observateurs </a:t>
            </a:r>
            <a:r>
              <a:rPr lang="fr-FR" sz="1100" noProof="0" dirty="0">
                <a:solidFill>
                  <a:schemeClr val="tx1">
                    <a:lumMod val="50000"/>
                  </a:schemeClr>
                </a:solidFill>
              </a:rPr>
              <a:t>peuvent fournir des informations liées à des études récentes</a:t>
            </a:r>
            <a:endParaRPr lang="fr-FR" sz="1600" b="1" noProof="0" dirty="0">
              <a:solidFill>
                <a:schemeClr val="tx1">
                  <a:lumMod val="50000"/>
                </a:schemeClr>
              </a:solidFill>
            </a:endParaRPr>
          </a:p>
        </p:txBody>
      </p:sp>
      <p:sp>
        <p:nvSpPr>
          <p:cNvPr id="20" name="Rectangle 19">
            <a:extLst>
              <a:ext uri="{FF2B5EF4-FFF2-40B4-BE49-F238E27FC236}">
                <a16:creationId xmlns:a16="http://schemas.microsoft.com/office/drawing/2014/main" id="{12987DF2-52EC-E15F-EE59-8F1A30A450FA}"/>
              </a:ext>
            </a:extLst>
          </p:cNvPr>
          <p:cNvSpPr/>
          <p:nvPr/>
        </p:nvSpPr>
        <p:spPr>
          <a:xfrm>
            <a:off x="5517726" y="3703616"/>
            <a:ext cx="3122418"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noProof="0" dirty="0">
                <a:solidFill>
                  <a:schemeClr val="tx1">
                    <a:lumMod val="50000"/>
                  </a:schemeClr>
                </a:solidFill>
              </a:rPr>
              <a:t>Les bailleurs</a:t>
            </a:r>
            <a:r>
              <a:rPr lang="fr-FR" sz="1100" noProof="0" dirty="0">
                <a:solidFill>
                  <a:schemeClr val="tx1">
                    <a:lumMod val="50000"/>
                  </a:schemeClr>
                </a:solidFill>
              </a:rPr>
              <a:t> peuvent appuyer la collecte de données de marché / d’approvisionnement</a:t>
            </a:r>
          </a:p>
        </p:txBody>
      </p:sp>
      <p:sp>
        <p:nvSpPr>
          <p:cNvPr id="21" name="Multiplication Sign 20">
            <a:extLst>
              <a:ext uri="{FF2B5EF4-FFF2-40B4-BE49-F238E27FC236}">
                <a16:creationId xmlns:a16="http://schemas.microsoft.com/office/drawing/2014/main" id="{0EAFC70F-7498-D95C-59D6-4084E1CBE6E1}"/>
              </a:ext>
            </a:extLst>
          </p:cNvPr>
          <p:cNvSpPr/>
          <p:nvPr/>
        </p:nvSpPr>
        <p:spPr>
          <a:xfrm>
            <a:off x="5028575" y="1358251"/>
            <a:ext cx="710376" cy="600136"/>
          </a:xfrm>
          <a:prstGeom prst="mathMultiply">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2" name="Multiplication Sign 21">
            <a:extLst>
              <a:ext uri="{FF2B5EF4-FFF2-40B4-BE49-F238E27FC236}">
                <a16:creationId xmlns:a16="http://schemas.microsoft.com/office/drawing/2014/main" id="{D834E426-0E3F-5D09-86C4-E51BC5BD334A}"/>
              </a:ext>
            </a:extLst>
          </p:cNvPr>
          <p:cNvSpPr/>
          <p:nvPr/>
        </p:nvSpPr>
        <p:spPr>
          <a:xfrm>
            <a:off x="8415586" y="1358251"/>
            <a:ext cx="710376" cy="600136"/>
          </a:xfrm>
          <a:prstGeom prst="mathMultiply">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4" name="Rectangle 23">
            <a:extLst>
              <a:ext uri="{FF2B5EF4-FFF2-40B4-BE49-F238E27FC236}">
                <a16:creationId xmlns:a16="http://schemas.microsoft.com/office/drawing/2014/main" id="{4C4C7F8B-EAA2-997C-54E1-152C768530F2}"/>
              </a:ext>
            </a:extLst>
          </p:cNvPr>
          <p:cNvSpPr/>
          <p:nvPr/>
        </p:nvSpPr>
        <p:spPr>
          <a:xfrm>
            <a:off x="693814" y="2516418"/>
            <a:ext cx="2226852"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noProof="0" dirty="0">
                <a:solidFill>
                  <a:schemeClr val="tx1">
                    <a:lumMod val="50000"/>
                  </a:schemeClr>
                </a:solidFill>
              </a:rPr>
              <a:t>Données spécifiques au vaccin</a:t>
            </a:r>
            <a:endParaRPr lang="fr-FR" sz="1600" b="1" noProof="0" dirty="0">
              <a:solidFill>
                <a:schemeClr val="tx1">
                  <a:lumMod val="50000"/>
                </a:schemeClr>
              </a:solidFill>
            </a:endParaRPr>
          </a:p>
        </p:txBody>
      </p:sp>
      <p:sp>
        <p:nvSpPr>
          <p:cNvPr id="25" name="Rectangle 24">
            <a:extLst>
              <a:ext uri="{FF2B5EF4-FFF2-40B4-BE49-F238E27FC236}">
                <a16:creationId xmlns:a16="http://schemas.microsoft.com/office/drawing/2014/main" id="{587C04DB-DDC7-C247-8A1E-790A8181299F}"/>
              </a:ext>
            </a:extLst>
          </p:cNvPr>
          <p:cNvSpPr/>
          <p:nvPr/>
        </p:nvSpPr>
        <p:spPr>
          <a:xfrm>
            <a:off x="693814" y="2918444"/>
            <a:ext cx="2226852"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36000" rtlCol="0" anchor="ctr"/>
          <a:lstStyle/>
          <a:p>
            <a:pPr>
              <a:lnSpc>
                <a:spcPct val="80000"/>
              </a:lnSpc>
            </a:pPr>
            <a:r>
              <a:rPr lang="fr-FR" sz="1100" b="1" noProof="0" dirty="0">
                <a:solidFill>
                  <a:schemeClr val="tx1">
                    <a:lumMod val="50000"/>
                  </a:schemeClr>
                </a:solidFill>
              </a:rPr>
              <a:t>Données spécifiques à la maladie</a:t>
            </a:r>
            <a:endParaRPr lang="fr-FR" sz="1600" b="1" noProof="0" dirty="0">
              <a:solidFill>
                <a:schemeClr val="tx1">
                  <a:lumMod val="50000"/>
                </a:schemeClr>
              </a:solidFill>
            </a:endParaRPr>
          </a:p>
        </p:txBody>
      </p:sp>
      <p:sp>
        <p:nvSpPr>
          <p:cNvPr id="28" name="Rectangle 27">
            <a:extLst>
              <a:ext uri="{FF2B5EF4-FFF2-40B4-BE49-F238E27FC236}">
                <a16:creationId xmlns:a16="http://schemas.microsoft.com/office/drawing/2014/main" id="{8EF41388-5AD9-9AD4-DE45-35229F14A4EE}"/>
              </a:ext>
            </a:extLst>
          </p:cNvPr>
          <p:cNvSpPr/>
          <p:nvPr/>
        </p:nvSpPr>
        <p:spPr>
          <a:xfrm>
            <a:off x="3013595" y="2516418"/>
            <a:ext cx="2226855"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fr-FR" sz="1100" b="1" noProof="0" dirty="0">
                <a:solidFill>
                  <a:schemeClr val="tx1">
                    <a:lumMod val="50000"/>
                  </a:schemeClr>
                </a:solidFill>
              </a:rPr>
              <a:t>Publications scientifiques</a:t>
            </a:r>
            <a:endParaRPr lang="fr-FR" sz="1600" b="1" noProof="0" dirty="0">
              <a:solidFill>
                <a:schemeClr val="tx1">
                  <a:lumMod val="50000"/>
                </a:schemeClr>
              </a:solidFill>
            </a:endParaRPr>
          </a:p>
        </p:txBody>
      </p:sp>
      <p:sp>
        <p:nvSpPr>
          <p:cNvPr id="29" name="Rectangle 28">
            <a:extLst>
              <a:ext uri="{FF2B5EF4-FFF2-40B4-BE49-F238E27FC236}">
                <a16:creationId xmlns:a16="http://schemas.microsoft.com/office/drawing/2014/main" id="{C80511C0-83BA-AC89-416F-7E358E80A5A2}"/>
              </a:ext>
            </a:extLst>
          </p:cNvPr>
          <p:cNvSpPr/>
          <p:nvPr/>
        </p:nvSpPr>
        <p:spPr>
          <a:xfrm>
            <a:off x="3013595" y="2918444"/>
            <a:ext cx="2226855"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fr-FR" sz="1100" b="1" noProof="0" dirty="0">
                <a:solidFill>
                  <a:schemeClr val="tx1">
                    <a:lumMod val="50000"/>
                  </a:schemeClr>
                </a:solidFill>
              </a:rPr>
              <a:t>Rapports du MSP</a:t>
            </a:r>
            <a:endParaRPr lang="fr-FR" sz="1600" b="1" noProof="0" dirty="0">
              <a:solidFill>
                <a:schemeClr val="tx1">
                  <a:lumMod val="50000"/>
                </a:schemeClr>
              </a:solidFill>
            </a:endParaRPr>
          </a:p>
        </p:txBody>
      </p:sp>
      <p:sp>
        <p:nvSpPr>
          <p:cNvPr id="30" name="Rectangle 29">
            <a:extLst>
              <a:ext uri="{FF2B5EF4-FFF2-40B4-BE49-F238E27FC236}">
                <a16:creationId xmlns:a16="http://schemas.microsoft.com/office/drawing/2014/main" id="{E1DAF5FA-82D9-3D14-F57D-EA24DFF1B95F}"/>
              </a:ext>
            </a:extLst>
          </p:cNvPr>
          <p:cNvSpPr/>
          <p:nvPr/>
        </p:nvSpPr>
        <p:spPr>
          <a:xfrm>
            <a:off x="3013595" y="3320470"/>
            <a:ext cx="2226855"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fr-FR" sz="1100" b="1" noProof="0" dirty="0">
                <a:solidFill>
                  <a:schemeClr val="tx1">
                    <a:lumMod val="50000"/>
                  </a:schemeClr>
                </a:solidFill>
              </a:rPr>
              <a:t>Rapports de partenaires internationaux</a:t>
            </a:r>
            <a:endParaRPr lang="fr-FR" sz="1600" b="1" noProof="0" dirty="0">
              <a:solidFill>
                <a:schemeClr val="tx1">
                  <a:lumMod val="50000"/>
                </a:schemeClr>
              </a:solidFill>
            </a:endParaRPr>
          </a:p>
        </p:txBody>
      </p:sp>
      <p:sp>
        <p:nvSpPr>
          <p:cNvPr id="31" name="Rectangle 30">
            <a:extLst>
              <a:ext uri="{FF2B5EF4-FFF2-40B4-BE49-F238E27FC236}">
                <a16:creationId xmlns:a16="http://schemas.microsoft.com/office/drawing/2014/main" id="{CF1D857D-CC5C-34B1-5E5D-CE5D553AF6E2}"/>
              </a:ext>
            </a:extLst>
          </p:cNvPr>
          <p:cNvSpPr/>
          <p:nvPr/>
        </p:nvSpPr>
        <p:spPr>
          <a:xfrm>
            <a:off x="693814" y="3722496"/>
            <a:ext cx="2226852"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fr-FR" sz="1100" b="1" noProof="0" dirty="0">
                <a:solidFill>
                  <a:schemeClr val="tx1">
                    <a:lumMod val="50000"/>
                  </a:schemeClr>
                </a:solidFill>
              </a:rPr>
              <a:t>Données au niveau </a:t>
            </a:r>
            <a:r>
              <a:rPr lang="fr-FR" sz="1100" b="1" dirty="0">
                <a:solidFill>
                  <a:schemeClr val="tx1">
                    <a:lumMod val="50000"/>
                  </a:schemeClr>
                </a:solidFill>
              </a:rPr>
              <a:t>(s</a:t>
            </a:r>
            <a:r>
              <a:rPr lang="fr-FR" sz="1100" b="1" noProof="0" dirty="0" err="1">
                <a:solidFill>
                  <a:schemeClr val="tx1">
                    <a:lumMod val="50000"/>
                  </a:schemeClr>
                </a:solidFill>
              </a:rPr>
              <a:t>ous</a:t>
            </a:r>
            <a:r>
              <a:rPr lang="fr-FR" sz="1100" b="1" noProof="0" dirty="0">
                <a:solidFill>
                  <a:schemeClr val="tx1">
                    <a:lumMod val="50000"/>
                  </a:schemeClr>
                </a:solidFill>
              </a:rPr>
              <a:t>)-national</a:t>
            </a:r>
            <a:endParaRPr lang="fr-FR" sz="1600" b="1" noProof="0" dirty="0">
              <a:solidFill>
                <a:schemeClr val="tx1">
                  <a:lumMod val="50000"/>
                </a:schemeClr>
              </a:solidFill>
            </a:endParaRPr>
          </a:p>
        </p:txBody>
      </p:sp>
      <p:sp>
        <p:nvSpPr>
          <p:cNvPr id="32" name="Rectangle 31">
            <a:extLst>
              <a:ext uri="{FF2B5EF4-FFF2-40B4-BE49-F238E27FC236}">
                <a16:creationId xmlns:a16="http://schemas.microsoft.com/office/drawing/2014/main" id="{1840FDBF-B81B-056A-87D5-3DBD7D514E01}"/>
              </a:ext>
            </a:extLst>
          </p:cNvPr>
          <p:cNvSpPr/>
          <p:nvPr/>
        </p:nvSpPr>
        <p:spPr>
          <a:xfrm>
            <a:off x="3013595" y="3722496"/>
            <a:ext cx="2226855"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fr-FR" sz="1100" b="1" noProof="0" dirty="0">
                <a:solidFill>
                  <a:schemeClr val="tx1">
                    <a:lumMod val="50000"/>
                  </a:schemeClr>
                </a:solidFill>
              </a:rPr>
              <a:t>Requête directe à des experts / officiels</a:t>
            </a:r>
            <a:endParaRPr lang="fr-FR" sz="1600" b="1" noProof="0" dirty="0">
              <a:solidFill>
                <a:schemeClr val="tx1">
                  <a:lumMod val="50000"/>
                </a:schemeClr>
              </a:solidFill>
            </a:endParaRPr>
          </a:p>
        </p:txBody>
      </p:sp>
      <p:sp>
        <p:nvSpPr>
          <p:cNvPr id="33" name="Rectangle 32">
            <a:extLst>
              <a:ext uri="{FF2B5EF4-FFF2-40B4-BE49-F238E27FC236}">
                <a16:creationId xmlns:a16="http://schemas.microsoft.com/office/drawing/2014/main" id="{CA735F55-9DF6-F5CB-CCD7-882137198DA9}"/>
              </a:ext>
            </a:extLst>
          </p:cNvPr>
          <p:cNvSpPr/>
          <p:nvPr/>
        </p:nvSpPr>
        <p:spPr>
          <a:xfrm>
            <a:off x="3013595" y="4124521"/>
            <a:ext cx="2226855"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fr-FR" sz="1100" b="1" noProof="0" dirty="0">
                <a:solidFill>
                  <a:schemeClr val="tx1">
                    <a:lumMod val="50000"/>
                  </a:schemeClr>
                </a:solidFill>
              </a:rPr>
              <a:t>Observatoire des maladies, surveillance, instit. académiques</a:t>
            </a:r>
            <a:endParaRPr lang="fr-FR" sz="1600" b="1" noProof="0" dirty="0">
              <a:solidFill>
                <a:schemeClr val="tx1">
                  <a:lumMod val="50000"/>
                </a:schemeClr>
              </a:solidFill>
            </a:endParaRPr>
          </a:p>
        </p:txBody>
      </p:sp>
      <p:sp>
        <p:nvSpPr>
          <p:cNvPr id="34" name="Rectangle 33">
            <a:extLst>
              <a:ext uri="{FF2B5EF4-FFF2-40B4-BE49-F238E27FC236}">
                <a16:creationId xmlns:a16="http://schemas.microsoft.com/office/drawing/2014/main" id="{C6C8DB98-4D69-FABC-C53D-06B7046ECEA6}"/>
              </a:ext>
            </a:extLst>
          </p:cNvPr>
          <p:cNvSpPr/>
          <p:nvPr/>
        </p:nvSpPr>
        <p:spPr>
          <a:xfrm>
            <a:off x="693814" y="4124521"/>
            <a:ext cx="2226852"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noProof="0" dirty="0">
                <a:solidFill>
                  <a:schemeClr val="tx1">
                    <a:lumMod val="50000"/>
                  </a:schemeClr>
                </a:solidFill>
              </a:rPr>
              <a:t>Données internationales</a:t>
            </a:r>
            <a:endParaRPr lang="fr-FR" sz="1600" b="1" noProof="0" dirty="0">
              <a:solidFill>
                <a:schemeClr val="tx1">
                  <a:lumMod val="50000"/>
                </a:schemeClr>
              </a:solidFill>
            </a:endParaRPr>
          </a:p>
        </p:txBody>
      </p:sp>
      <p:sp>
        <p:nvSpPr>
          <p:cNvPr id="35" name="Rectangle 34">
            <a:extLst>
              <a:ext uri="{FF2B5EF4-FFF2-40B4-BE49-F238E27FC236}">
                <a16:creationId xmlns:a16="http://schemas.microsoft.com/office/drawing/2014/main" id="{64AF601A-21E0-30BE-7066-4393B3E723C3}"/>
              </a:ext>
            </a:extLst>
          </p:cNvPr>
          <p:cNvSpPr/>
          <p:nvPr/>
        </p:nvSpPr>
        <p:spPr>
          <a:xfrm>
            <a:off x="8914070" y="2019996"/>
            <a:ext cx="2811171"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dirty="0">
                <a:solidFill>
                  <a:schemeClr val="tx1">
                    <a:lumMod val="50000"/>
                  </a:schemeClr>
                </a:solidFill>
              </a:rPr>
              <a:t>Etape 1. Collecte des données</a:t>
            </a:r>
            <a:endParaRPr lang="fr-FR" sz="1600" b="1" noProof="0" dirty="0">
              <a:solidFill>
                <a:schemeClr val="tx1">
                  <a:lumMod val="50000"/>
                </a:schemeClr>
              </a:solidFill>
            </a:endParaRPr>
          </a:p>
        </p:txBody>
      </p:sp>
      <p:sp>
        <p:nvSpPr>
          <p:cNvPr id="36" name="Rectangle 35">
            <a:extLst>
              <a:ext uri="{FF2B5EF4-FFF2-40B4-BE49-F238E27FC236}">
                <a16:creationId xmlns:a16="http://schemas.microsoft.com/office/drawing/2014/main" id="{0602A36C-FEAB-6DE3-EBB0-C47FD6B52F7D}"/>
              </a:ext>
            </a:extLst>
          </p:cNvPr>
          <p:cNvSpPr/>
          <p:nvPr/>
        </p:nvSpPr>
        <p:spPr>
          <a:xfrm>
            <a:off x="8914070" y="2421845"/>
            <a:ext cx="2811171"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noProof="0" dirty="0">
                <a:solidFill>
                  <a:schemeClr val="tx1">
                    <a:lumMod val="50000"/>
                  </a:schemeClr>
                </a:solidFill>
              </a:rPr>
              <a:t>Etape 2. Préparation des données</a:t>
            </a:r>
            <a:r>
              <a:rPr lang="fr-FR" sz="1100" noProof="0" dirty="0">
                <a:solidFill>
                  <a:schemeClr val="tx1">
                    <a:lumMod val="50000"/>
                  </a:schemeClr>
                </a:solidFill>
              </a:rPr>
              <a:t> (calculs)</a:t>
            </a:r>
            <a:endParaRPr lang="fr-FR" sz="1600" b="1" noProof="0" dirty="0">
              <a:solidFill>
                <a:schemeClr val="tx1">
                  <a:lumMod val="50000"/>
                </a:schemeClr>
              </a:solidFill>
            </a:endParaRPr>
          </a:p>
        </p:txBody>
      </p:sp>
      <p:sp>
        <p:nvSpPr>
          <p:cNvPr id="37" name="Rectangle 36">
            <a:extLst>
              <a:ext uri="{FF2B5EF4-FFF2-40B4-BE49-F238E27FC236}">
                <a16:creationId xmlns:a16="http://schemas.microsoft.com/office/drawing/2014/main" id="{0D312F96-1051-FCA8-1B17-89013788F4DF}"/>
              </a:ext>
            </a:extLst>
          </p:cNvPr>
          <p:cNvSpPr/>
          <p:nvPr/>
        </p:nvSpPr>
        <p:spPr>
          <a:xfrm>
            <a:off x="8914070" y="2849545"/>
            <a:ext cx="2811171"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noProof="0" dirty="0">
                <a:solidFill>
                  <a:schemeClr val="tx1">
                    <a:lumMod val="50000"/>
                  </a:schemeClr>
                </a:solidFill>
              </a:rPr>
              <a:t>Etape 3. Synthèse </a:t>
            </a:r>
            <a:r>
              <a:rPr lang="fr-FR" sz="1100" noProof="0" dirty="0">
                <a:solidFill>
                  <a:schemeClr val="tx1">
                    <a:lumMod val="50000"/>
                  </a:schemeClr>
                </a:solidFill>
              </a:rPr>
              <a:t>(diapositives visuelles)</a:t>
            </a:r>
            <a:endParaRPr lang="fr-FR" sz="1600" b="1" noProof="0" dirty="0">
              <a:solidFill>
                <a:schemeClr val="tx1">
                  <a:lumMod val="50000"/>
                </a:schemeClr>
              </a:solidFill>
            </a:endParaRPr>
          </a:p>
        </p:txBody>
      </p:sp>
      <p:sp>
        <p:nvSpPr>
          <p:cNvPr id="38" name="Rectangle 37">
            <a:extLst>
              <a:ext uri="{FF2B5EF4-FFF2-40B4-BE49-F238E27FC236}">
                <a16:creationId xmlns:a16="http://schemas.microsoft.com/office/drawing/2014/main" id="{D8F1F55C-802A-AB11-7AD0-A6813086BDAE}"/>
              </a:ext>
            </a:extLst>
          </p:cNvPr>
          <p:cNvSpPr/>
          <p:nvPr/>
        </p:nvSpPr>
        <p:spPr>
          <a:xfrm>
            <a:off x="8914070" y="3261488"/>
            <a:ext cx="2811171"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noProof="0" dirty="0">
                <a:solidFill>
                  <a:schemeClr val="tx1">
                    <a:lumMod val="50000"/>
                  </a:schemeClr>
                </a:solidFill>
              </a:rPr>
              <a:t>Etape 4. Revue du contenu et partage</a:t>
            </a:r>
            <a:endParaRPr lang="fr-FR" sz="1600" b="1" noProof="0" dirty="0">
              <a:solidFill>
                <a:schemeClr val="tx1">
                  <a:lumMod val="50000"/>
                </a:schemeClr>
              </a:solidFill>
            </a:endParaRPr>
          </a:p>
        </p:txBody>
      </p:sp>
      <p:sp>
        <p:nvSpPr>
          <p:cNvPr id="2" name="Rectangle 1">
            <a:extLst>
              <a:ext uri="{FF2B5EF4-FFF2-40B4-BE49-F238E27FC236}">
                <a16:creationId xmlns:a16="http://schemas.microsoft.com/office/drawing/2014/main" id="{936CD1AE-C73F-EB85-C06C-EDA84622F363}"/>
              </a:ext>
            </a:extLst>
          </p:cNvPr>
          <p:cNvSpPr/>
          <p:nvPr/>
        </p:nvSpPr>
        <p:spPr>
          <a:xfrm>
            <a:off x="693814" y="3320470"/>
            <a:ext cx="2226852"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fr-FR" sz="1100" b="1" noProof="0" dirty="0">
                <a:solidFill>
                  <a:schemeClr val="tx1">
                    <a:lumMod val="50000"/>
                  </a:schemeClr>
                </a:solidFill>
              </a:rPr>
              <a:t>Données spécifiques au critère</a:t>
            </a:r>
            <a:endParaRPr lang="fr-FR" sz="1600" b="1" noProof="0" dirty="0">
              <a:solidFill>
                <a:schemeClr val="tx1">
                  <a:lumMod val="50000"/>
                </a:schemeClr>
              </a:solidFill>
            </a:endParaRPr>
          </a:p>
        </p:txBody>
      </p:sp>
      <p:sp>
        <p:nvSpPr>
          <p:cNvPr id="19" name="Rectangle 18">
            <a:extLst>
              <a:ext uri="{FF2B5EF4-FFF2-40B4-BE49-F238E27FC236}">
                <a16:creationId xmlns:a16="http://schemas.microsoft.com/office/drawing/2014/main" id="{C9B233DA-5B14-C835-DF49-FB4F93598A06}"/>
              </a:ext>
            </a:extLst>
          </p:cNvPr>
          <p:cNvSpPr/>
          <p:nvPr/>
        </p:nvSpPr>
        <p:spPr>
          <a:xfrm>
            <a:off x="3013595" y="4510183"/>
            <a:ext cx="2226855"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fr-FR" sz="1100" b="1" dirty="0">
                <a:solidFill>
                  <a:schemeClr val="tx1">
                    <a:lumMod val="50000"/>
                  </a:schemeClr>
                </a:solidFill>
              </a:rPr>
              <a:t>Bases de données</a:t>
            </a:r>
            <a:endParaRPr lang="fr-FR" sz="1600" b="1" noProof="0" dirty="0">
              <a:solidFill>
                <a:schemeClr val="tx1">
                  <a:lumMod val="50000"/>
                </a:schemeClr>
              </a:solidFill>
            </a:endParaRPr>
          </a:p>
        </p:txBody>
      </p:sp>
    </p:spTree>
    <p:extLst>
      <p:ext uri="{BB962C8B-B14F-4D97-AF65-F5344CB8AC3E}">
        <p14:creationId xmlns:p14="http://schemas.microsoft.com/office/powerpoint/2010/main" val="1817818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Le toolkit OPS-INV contient un modèle pour la collecte des données</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5</a:t>
            </a:fld>
            <a:endParaRPr lang="fr-FR" noProof="0" dirty="0">
              <a:latin typeface="+mj-lt"/>
            </a:endParaRPr>
          </a:p>
        </p:txBody>
      </p:sp>
      <p:sp>
        <p:nvSpPr>
          <p:cNvPr id="4" name="TextBox 3">
            <a:extLst>
              <a:ext uri="{FF2B5EF4-FFF2-40B4-BE49-F238E27FC236}">
                <a16:creationId xmlns:a16="http://schemas.microsoft.com/office/drawing/2014/main" id="{4DE6A548-856B-E9C8-AA02-92086AE3A960}"/>
              </a:ext>
            </a:extLst>
          </p:cNvPr>
          <p:cNvSpPr txBox="1"/>
          <p:nvPr/>
        </p:nvSpPr>
        <p:spPr>
          <a:xfrm>
            <a:off x="554182" y="1376363"/>
            <a:ext cx="12260118" cy="615553"/>
          </a:xfrm>
          <a:prstGeom prst="rect">
            <a:avLst/>
          </a:prstGeom>
          <a:noFill/>
        </p:spPr>
        <p:txBody>
          <a:bodyPr wrap="square" rtlCol="0">
            <a:spAutoFit/>
          </a:bodyPr>
          <a:lstStyle/>
          <a:p>
            <a:r>
              <a:rPr lang="fr-FR" b="1" u="sng" noProof="0" dirty="0"/>
              <a:t>1.5 OPS-INV - Phase 1 - Matrice de planification et collecte des données</a:t>
            </a:r>
          </a:p>
          <a:p>
            <a:r>
              <a:rPr lang="fr-FR" sz="1600" i="1" noProof="0" dirty="0"/>
              <a:t>Extrait</a:t>
            </a:r>
          </a:p>
        </p:txBody>
      </p:sp>
      <p:pic>
        <p:nvPicPr>
          <p:cNvPr id="3" name="Picture 2">
            <a:extLst>
              <a:ext uri="{FF2B5EF4-FFF2-40B4-BE49-F238E27FC236}">
                <a16:creationId xmlns:a16="http://schemas.microsoft.com/office/drawing/2014/main" id="{3B48543D-DD9A-0D57-D573-494E7016AD31}"/>
              </a:ext>
            </a:extLst>
          </p:cNvPr>
          <p:cNvPicPr>
            <a:picLocks noChangeAspect="1"/>
          </p:cNvPicPr>
          <p:nvPr/>
        </p:nvPicPr>
        <p:blipFill>
          <a:blip r:embed="rId2"/>
          <a:stretch>
            <a:fillRect/>
          </a:stretch>
        </p:blipFill>
        <p:spPr>
          <a:xfrm>
            <a:off x="622300" y="2411340"/>
            <a:ext cx="11049000" cy="3265560"/>
          </a:xfrm>
          <a:prstGeom prst="rect">
            <a:avLst/>
          </a:prstGeom>
        </p:spPr>
      </p:pic>
    </p:spTree>
    <p:extLst>
      <p:ext uri="{BB962C8B-B14F-4D97-AF65-F5344CB8AC3E}">
        <p14:creationId xmlns:p14="http://schemas.microsoft.com/office/powerpoint/2010/main" val="1622594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1" y="225239"/>
            <a:ext cx="11239613"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Les données peuvent être de nature variée et disponibles à différents niveaux – identifier les sources potentielles dès le début permet d’accélérer le processus</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6</a:t>
            </a:fld>
            <a:endParaRPr lang="fr-FR" noProof="0" dirty="0">
              <a:latin typeface="+mj-lt"/>
            </a:endParaRPr>
          </a:p>
        </p:txBody>
      </p:sp>
      <p:graphicFrame>
        <p:nvGraphicFramePr>
          <p:cNvPr id="2" name="Table 1">
            <a:extLst>
              <a:ext uri="{FF2B5EF4-FFF2-40B4-BE49-F238E27FC236}">
                <a16:creationId xmlns:a16="http://schemas.microsoft.com/office/drawing/2014/main" id="{CE4B9B47-3728-BCF8-8CCA-6BE50EFEBC3D}"/>
              </a:ext>
            </a:extLst>
          </p:cNvPr>
          <p:cNvGraphicFramePr>
            <a:graphicFrameLocks noGrp="1"/>
          </p:cNvGraphicFramePr>
          <p:nvPr>
            <p:extLst>
              <p:ext uri="{D42A27DB-BD31-4B8C-83A1-F6EECF244321}">
                <p14:modId xmlns:p14="http://schemas.microsoft.com/office/powerpoint/2010/main" val="2372630307"/>
              </p:ext>
            </p:extLst>
          </p:nvPr>
        </p:nvGraphicFramePr>
        <p:xfrm>
          <a:off x="476193" y="1158240"/>
          <a:ext cx="11239614" cy="5699760"/>
        </p:xfrm>
        <a:graphic>
          <a:graphicData uri="http://schemas.openxmlformats.org/drawingml/2006/table">
            <a:tbl>
              <a:tblPr firstRow="1" bandRow="1">
                <a:tableStyleId>{93296810-A885-4BE3-A3E7-6D5BEEA58F35}</a:tableStyleId>
              </a:tblPr>
              <a:tblGrid>
                <a:gridCol w="2287327">
                  <a:extLst>
                    <a:ext uri="{9D8B030D-6E8A-4147-A177-3AD203B41FA5}">
                      <a16:colId xmlns:a16="http://schemas.microsoft.com/office/drawing/2014/main" val="1554754645"/>
                    </a:ext>
                  </a:extLst>
                </a:gridCol>
                <a:gridCol w="3738880">
                  <a:extLst>
                    <a:ext uri="{9D8B030D-6E8A-4147-A177-3AD203B41FA5}">
                      <a16:colId xmlns:a16="http://schemas.microsoft.com/office/drawing/2014/main" val="2793128075"/>
                    </a:ext>
                  </a:extLst>
                </a:gridCol>
                <a:gridCol w="5213407">
                  <a:extLst>
                    <a:ext uri="{9D8B030D-6E8A-4147-A177-3AD203B41FA5}">
                      <a16:colId xmlns:a16="http://schemas.microsoft.com/office/drawing/2014/main" val="3019788618"/>
                    </a:ext>
                  </a:extLst>
                </a:gridCol>
              </a:tblGrid>
              <a:tr h="238635">
                <a:tc>
                  <a:txBody>
                    <a:bodyPr/>
                    <a:lstStyle/>
                    <a:p>
                      <a:r>
                        <a:rPr lang="fr-FR" noProof="0" dirty="0">
                          <a:solidFill>
                            <a:srgbClr val="0F5D61"/>
                          </a:solidFill>
                        </a:rPr>
                        <a:t>Type d’évidence</a:t>
                      </a:r>
                    </a:p>
                  </a:txBody>
                  <a:tcPr>
                    <a:lnB w="12700" cap="flat" cmpd="sng" algn="ctr">
                      <a:solidFill>
                        <a:srgbClr val="0F5D61"/>
                      </a:solidFill>
                      <a:prstDash val="solid"/>
                      <a:round/>
                      <a:headEnd type="none" w="med" len="med"/>
                      <a:tailEnd type="none" w="med" len="med"/>
                    </a:lnB>
                  </a:tcPr>
                </a:tc>
                <a:tc>
                  <a:txBody>
                    <a:bodyPr/>
                    <a:lstStyle/>
                    <a:p>
                      <a:r>
                        <a:rPr lang="fr-FR" noProof="0" dirty="0">
                          <a:solidFill>
                            <a:srgbClr val="0F5D61"/>
                          </a:solidFill>
                        </a:rPr>
                        <a:t>Parties prenantes clé</a:t>
                      </a:r>
                    </a:p>
                  </a:txBody>
                  <a:tcPr>
                    <a:lnB w="12700" cap="flat" cmpd="sng" algn="ctr">
                      <a:solidFill>
                        <a:srgbClr val="0F5D61"/>
                      </a:solidFill>
                      <a:prstDash val="solid"/>
                      <a:round/>
                      <a:headEnd type="none" w="med" len="med"/>
                      <a:tailEnd type="none" w="med" len="med"/>
                    </a:lnB>
                  </a:tcPr>
                </a:tc>
                <a:tc>
                  <a:txBody>
                    <a:bodyPr/>
                    <a:lstStyle/>
                    <a:p>
                      <a:r>
                        <a:rPr lang="fr-FR" noProof="0" dirty="0">
                          <a:solidFill>
                            <a:srgbClr val="0F5D61"/>
                          </a:solidFill>
                        </a:rPr>
                        <a:t>Sources clés</a:t>
                      </a:r>
                    </a:p>
                  </a:txBody>
                  <a:tcPr>
                    <a:lnB w="12700" cap="flat" cmpd="sng" algn="ctr">
                      <a:solidFill>
                        <a:srgbClr val="0F5D61"/>
                      </a:solidFill>
                      <a:prstDash val="solid"/>
                      <a:round/>
                      <a:headEnd type="none" w="med" len="med"/>
                      <a:tailEnd type="none" w="med" len="med"/>
                    </a:lnB>
                  </a:tcPr>
                </a:tc>
                <a:extLst>
                  <a:ext uri="{0D108BD9-81ED-4DB2-BD59-A6C34878D82A}">
                    <a16:rowId xmlns:a16="http://schemas.microsoft.com/office/drawing/2014/main" val="1297975126"/>
                  </a:ext>
                </a:extLst>
              </a:tr>
              <a:tr h="501133">
                <a:tc>
                  <a:txBody>
                    <a:bodyPr/>
                    <a:lstStyle/>
                    <a:p>
                      <a:r>
                        <a:rPr lang="fr-FR" sz="1200" noProof="0" dirty="0"/>
                        <a:t>Toutes</a:t>
                      </a:r>
                    </a:p>
                  </a:txBody>
                  <a:tcPr>
                    <a:lnT w="12700" cap="flat" cmpd="sng" algn="ctr">
                      <a:solidFill>
                        <a:srgbClr val="0F5D61"/>
                      </a:solidFill>
                      <a:prstDash val="solid"/>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t>Réseau Global des GTCV (GNN)</a:t>
                      </a:r>
                    </a:p>
                  </a:txBody>
                  <a:tcPr>
                    <a:lnT w="12700" cap="flat" cmpd="sng" algn="ctr">
                      <a:solidFill>
                        <a:srgbClr val="0F5D61"/>
                      </a:solidFill>
                      <a:prstDash val="solid"/>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b="0" i="0" u="sng" strike="noStrike" cap="none" noProof="0" dirty="0">
                          <a:solidFill>
                            <a:schemeClr val="dk1"/>
                          </a:solidFill>
                          <a:effectLst/>
                          <a:latin typeface="+mn-lt"/>
                          <a:ea typeface="+mn-ea"/>
                          <a:cs typeface="+mn-cs"/>
                          <a:sym typeface="Arial"/>
                          <a:hlinkClick r:id="rId2"/>
                        </a:rPr>
                        <a:t>Global NITAG Network Resource Center</a:t>
                      </a:r>
                      <a:r>
                        <a:rPr lang="fr-FR" sz="1200" b="0" i="0" u="none" strike="noStrike" cap="none" noProof="0" dirty="0">
                          <a:solidFill>
                            <a:schemeClr val="dk1"/>
                          </a:solidFill>
                          <a:effectLst/>
                          <a:latin typeface="+mn-lt"/>
                          <a:ea typeface="+mn-ea"/>
                          <a:cs typeface="+mn-cs"/>
                          <a:sym typeface="Arial"/>
                        </a:rPr>
                        <a:t> </a:t>
                      </a:r>
                    </a:p>
                    <a:p>
                      <a:pPr marL="285750" indent="-285750">
                        <a:buFont typeface="Arial" panose="020B0604020202020204" pitchFamily="34" charset="0"/>
                        <a:buChar char="•"/>
                      </a:pPr>
                      <a:r>
                        <a:rPr lang="fr-FR" sz="1200" b="0" i="0" u="sng" strike="noStrike" cap="none" noProof="0" dirty="0">
                          <a:solidFill>
                            <a:schemeClr val="dk1"/>
                          </a:solidFill>
                          <a:effectLst/>
                          <a:latin typeface="+mn-lt"/>
                          <a:ea typeface="+mn-ea"/>
                          <a:cs typeface="+mn-cs"/>
                          <a:sym typeface="Arial"/>
                          <a:hlinkClick r:id="rId3"/>
                        </a:rPr>
                        <a:t>Registre SYSVAC</a:t>
                      </a:r>
                      <a:endParaRPr lang="fr-FR" sz="1200" b="0" i="0" u="sng" strike="noStrike" cap="none" noProof="0" dirty="0">
                        <a:solidFill>
                          <a:schemeClr val="dk1"/>
                        </a:solidFill>
                        <a:effectLst/>
                        <a:latin typeface="+mn-lt"/>
                        <a:ea typeface="+mn-ea"/>
                        <a:cs typeface="+mn-cs"/>
                        <a:sym typeface="Arial"/>
                      </a:endParaRPr>
                    </a:p>
                    <a:p>
                      <a:pPr marL="285750" indent="-285750">
                        <a:buFont typeface="Arial" panose="020B0604020202020204" pitchFamily="34" charset="0"/>
                        <a:buChar char="•"/>
                      </a:pPr>
                      <a:r>
                        <a:rPr lang="fr-FR" sz="1200" noProof="0" dirty="0"/>
                        <a:t>Publications scientifiques sur les études pivot</a:t>
                      </a:r>
                    </a:p>
                  </a:txBody>
                  <a:tcPr>
                    <a:lnT w="12700" cap="flat" cmpd="sng" algn="ctr">
                      <a:solidFill>
                        <a:srgbClr val="0F5D61"/>
                      </a:solidFill>
                      <a:prstDash val="solid"/>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539018030"/>
                  </a:ext>
                </a:extLst>
              </a:tr>
              <a:tr h="644314">
                <a:tc>
                  <a:txBody>
                    <a:bodyPr/>
                    <a:lstStyle/>
                    <a:p>
                      <a:r>
                        <a:rPr lang="fr-FR" sz="1200" noProof="0" dirty="0"/>
                        <a:t>Fardeau de la maladie, épidémiologie</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t>Directions du MSP ( surveillance, MEV)</a:t>
                      </a:r>
                    </a:p>
                    <a:p>
                      <a:pPr marL="285750" indent="-285750">
                        <a:buFont typeface="Arial" panose="020B0604020202020204" pitchFamily="34" charset="0"/>
                        <a:buChar char="•"/>
                      </a:pPr>
                      <a:r>
                        <a:rPr lang="fr-FR" sz="1200" noProof="0" dirty="0"/>
                        <a:t>Observatoire des maladies ou initiatives d’éradication (ex: </a:t>
                      </a:r>
                      <a:r>
                        <a:rPr lang="fr-FR" sz="1200" noProof="0" dirty="0" err="1"/>
                        <a:t>Takeontyphoid</a:t>
                      </a:r>
                      <a:r>
                        <a:rPr lang="fr-FR" sz="1200" noProof="0" dirty="0"/>
                        <a:t>)</a:t>
                      </a:r>
                    </a:p>
                    <a:p>
                      <a:pPr marL="285750" indent="-285750">
                        <a:buFont typeface="Arial" panose="020B0604020202020204" pitchFamily="34" charset="0"/>
                        <a:buChar char="•"/>
                      </a:pPr>
                      <a:r>
                        <a:rPr lang="fr-FR" sz="1200" noProof="0" dirty="0"/>
                        <a:t>OMS</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t>DHIS2 ou d’autres bases de données nationales des maladies</a:t>
                      </a:r>
                    </a:p>
                    <a:p>
                      <a:pPr marL="285750" indent="-285750">
                        <a:buFont typeface="Arial" panose="020B0604020202020204" pitchFamily="34" charset="0"/>
                        <a:buChar char="•"/>
                      </a:pPr>
                      <a:r>
                        <a:rPr lang="fr-FR" sz="1200" noProof="0" dirty="0"/>
                        <a:t>Rapports annuels du MSP </a:t>
                      </a:r>
                    </a:p>
                    <a:p>
                      <a:pPr marL="285750" indent="-285750" rtl="0">
                        <a:buFont typeface="Arial" panose="020B0604020202020204" pitchFamily="34" charset="0"/>
                        <a:buChar char="•"/>
                      </a:pPr>
                      <a:r>
                        <a:rPr lang="fr-FR" sz="1200" noProof="0" dirty="0"/>
                        <a:t>Profil OMS des pays (ex: profil du pays sur le cancer du col)</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191038645"/>
                  </a:ext>
                </a:extLst>
              </a:tr>
              <a:tr h="357952">
                <a:tc>
                  <a:txBody>
                    <a:bodyPr/>
                    <a:lstStyle/>
                    <a:p>
                      <a:r>
                        <a:rPr lang="fr-FR" sz="1200" noProof="0" dirty="0"/>
                        <a:t>Finances &amp; économie</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t>UNICEF</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hlinkClick r:id="rId4"/>
                        </a:rPr>
                        <a:t>Documentation sur la SNV de l’UNICEF </a:t>
                      </a:r>
                      <a:r>
                        <a:rPr lang="fr-FR" sz="1200" noProof="0" dirty="0"/>
                        <a:t>ou </a:t>
                      </a:r>
                      <a:r>
                        <a:rPr lang="fr-FR" sz="1200" noProof="0" dirty="0">
                          <a:hlinkClick r:id="rId5"/>
                        </a:rPr>
                        <a:t>ici</a:t>
                      </a:r>
                      <a:endParaRPr lang="fr-FR" sz="1200" noProof="0" dirty="0"/>
                    </a:p>
                    <a:p>
                      <a:pPr marL="285750" indent="-285750">
                        <a:buFont typeface="Arial" panose="020B0604020202020204" pitchFamily="34" charset="0"/>
                        <a:buChar char="•"/>
                      </a:pPr>
                      <a:r>
                        <a:rPr lang="fr-FR" sz="1200" noProof="0" dirty="0" err="1">
                          <a:hlinkClick r:id="rId6"/>
                        </a:rPr>
                        <a:t>Ôutil</a:t>
                      </a:r>
                      <a:r>
                        <a:rPr lang="fr-FR" sz="1200" noProof="0" dirty="0">
                          <a:hlinkClick r:id="rId6"/>
                        </a:rPr>
                        <a:t> d’évaluation des coûts de la SNV de l’UNICEF</a:t>
                      </a:r>
                      <a:endParaRPr lang="fr-FR" sz="1200" noProof="0" dirty="0"/>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044276699"/>
                  </a:ext>
                </a:extLst>
              </a:tr>
              <a:tr h="501133">
                <a:tc>
                  <a:txBody>
                    <a:bodyPr/>
                    <a:lstStyle/>
                    <a:p>
                      <a:r>
                        <a:rPr lang="fr-FR" sz="1200" noProof="0" dirty="0"/>
                        <a:t>Marché et offre</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t>Partenaires internationaux (UNICEF, OMS, GAVI)</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hlinkClick r:id="rId7"/>
                        </a:rPr>
                        <a:t>OMS MI4A</a:t>
                      </a:r>
                      <a:endParaRPr lang="fr-FR" sz="1200" noProof="0" dirty="0"/>
                    </a:p>
                    <a:p>
                      <a:pPr marL="285750" indent="-285750">
                        <a:buFont typeface="Arial" panose="020B0604020202020204" pitchFamily="34" charset="0"/>
                        <a:buChar char="•"/>
                      </a:pPr>
                      <a:r>
                        <a:rPr lang="fr-FR" sz="1200" noProof="0" dirty="0">
                          <a:hlinkClick r:id="rId8"/>
                        </a:rPr>
                        <a:t>UNICEF </a:t>
                      </a:r>
                      <a:r>
                        <a:rPr lang="fr-FR" sz="1200" noProof="0" dirty="0" err="1">
                          <a:hlinkClick r:id="rId8"/>
                        </a:rPr>
                        <a:t>Market</a:t>
                      </a:r>
                      <a:r>
                        <a:rPr lang="fr-FR" sz="1200" noProof="0" dirty="0">
                          <a:hlinkClick r:id="rId8"/>
                        </a:rPr>
                        <a:t> and </a:t>
                      </a:r>
                      <a:r>
                        <a:rPr lang="fr-FR" sz="1200" noProof="0" dirty="0" err="1">
                          <a:hlinkClick r:id="rId8"/>
                        </a:rPr>
                        <a:t>Supply</a:t>
                      </a:r>
                      <a:r>
                        <a:rPr lang="fr-FR" sz="1200" noProof="0" dirty="0">
                          <a:hlinkClick r:id="rId8"/>
                        </a:rPr>
                        <a:t> Updates</a:t>
                      </a:r>
                      <a:endParaRPr lang="fr-FR" sz="1200" noProof="0" dirty="0"/>
                    </a:p>
                    <a:p>
                      <a:pPr marL="285750" indent="-285750">
                        <a:buFont typeface="Arial" panose="020B0604020202020204" pitchFamily="34" charset="0"/>
                        <a:buChar char="•"/>
                      </a:pPr>
                      <a:r>
                        <a:rPr lang="fr-FR" sz="1200" noProof="0" dirty="0">
                          <a:hlinkClick r:id="rId9"/>
                        </a:rPr>
                        <a:t>GAVI </a:t>
                      </a:r>
                      <a:r>
                        <a:rPr lang="fr-FR" sz="1200" noProof="0" dirty="0" err="1">
                          <a:hlinkClick r:id="rId9"/>
                        </a:rPr>
                        <a:t>Market</a:t>
                      </a:r>
                      <a:r>
                        <a:rPr lang="fr-FR" sz="1200" noProof="0" dirty="0">
                          <a:hlinkClick r:id="rId9"/>
                        </a:rPr>
                        <a:t> </a:t>
                      </a:r>
                      <a:r>
                        <a:rPr lang="fr-FR" sz="1200" noProof="0" dirty="0" err="1">
                          <a:hlinkClick r:id="rId9"/>
                        </a:rPr>
                        <a:t>shaping</a:t>
                      </a:r>
                      <a:r>
                        <a:rPr lang="fr-FR" sz="1200" noProof="0" dirty="0">
                          <a:hlinkClick r:id="rId9"/>
                        </a:rPr>
                        <a:t> roadmaps</a:t>
                      </a:r>
                      <a:endParaRPr lang="fr-FR" sz="1200" noProof="0" dirty="0"/>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995426845"/>
                  </a:ext>
                </a:extLst>
              </a:tr>
              <a:tr h="644314">
                <a:tc>
                  <a:txBody>
                    <a:bodyPr/>
                    <a:lstStyle/>
                    <a:p>
                      <a:r>
                        <a:rPr lang="fr-FR" sz="1200" noProof="0" dirty="0"/>
                        <a:t>Spécifications des vaccins, profils de sécurité vaccinale, etc. </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t>OMS</a:t>
                      </a:r>
                    </a:p>
                    <a:p>
                      <a:pPr marL="285750" indent="-285750">
                        <a:buFont typeface="Arial" panose="020B0604020202020204" pitchFamily="34" charset="0"/>
                        <a:buChar char="•"/>
                      </a:pPr>
                      <a:r>
                        <a:rPr lang="fr-FR" sz="1200" noProof="0" dirty="0"/>
                        <a:t>GAVI</a:t>
                      </a:r>
                    </a:p>
                    <a:p>
                      <a:pPr marL="285750" indent="-285750">
                        <a:buFont typeface="Arial" panose="020B0604020202020204" pitchFamily="34" charset="0"/>
                        <a:buChar char="•"/>
                      </a:pPr>
                      <a:r>
                        <a:rPr lang="fr-FR" sz="1200" noProof="0" dirty="0"/>
                        <a:t>Bases de données d’études revues par les pairs</a:t>
                      </a:r>
                    </a:p>
                    <a:p>
                      <a:pPr marL="285750" indent="-285750">
                        <a:buFont typeface="Arial" panose="020B0604020202020204" pitchFamily="34" charset="0"/>
                        <a:buChar char="•"/>
                      </a:pPr>
                      <a:r>
                        <a:rPr lang="fr-FR" sz="1200" noProof="0" dirty="0"/>
                        <a:t>Fabricants / Laboratoires</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hlinkClick r:id="rId10"/>
                        </a:rPr>
                        <a:t>Liste des vaccins préqualifiés par l’OMS</a:t>
                      </a:r>
                      <a:endParaRPr lang="fr-FR" sz="1200" noProof="0" dirty="0"/>
                    </a:p>
                    <a:p>
                      <a:pPr marL="285750" indent="-285750">
                        <a:buFont typeface="Arial" panose="020B0604020202020204" pitchFamily="34" charset="0"/>
                        <a:buChar char="•"/>
                      </a:pPr>
                      <a:r>
                        <a:rPr lang="fr-FR" sz="1200" noProof="0" dirty="0">
                          <a:hlinkClick r:id="rId11"/>
                        </a:rPr>
                        <a:t>Détails des produits GAVI</a:t>
                      </a:r>
                      <a:endParaRPr lang="fr-FR" sz="1200" noProof="0" dirty="0"/>
                    </a:p>
                    <a:p>
                      <a:pPr marL="285750" indent="-285750">
                        <a:buFont typeface="Arial" panose="020B0604020202020204" pitchFamily="34" charset="0"/>
                        <a:buChar char="•"/>
                      </a:pPr>
                      <a:r>
                        <a:rPr lang="fr-FR" sz="1200" noProof="0" dirty="0">
                          <a:hlinkClick r:id="rId12"/>
                        </a:rPr>
                        <a:t>Base de données des études NIH</a:t>
                      </a:r>
                      <a:endParaRPr lang="fr-FR" sz="1200" noProof="0" dirty="0"/>
                    </a:p>
                    <a:p>
                      <a:pPr marL="285750" indent="-285750">
                        <a:buFont typeface="Arial" panose="020B0604020202020204" pitchFamily="34" charset="0"/>
                        <a:buChar char="•"/>
                      </a:pPr>
                      <a:r>
                        <a:rPr lang="fr-FR" sz="1200" i="1" noProof="0" dirty="0"/>
                        <a:t>Secondaire: site des fabricants / laboratoires</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2421252023"/>
                  </a:ext>
                </a:extLst>
              </a:tr>
              <a:tr h="357952">
                <a:tc>
                  <a:txBody>
                    <a:bodyPr/>
                    <a:lstStyle/>
                    <a:p>
                      <a:r>
                        <a:rPr lang="fr-FR" sz="1200" noProof="0" dirty="0"/>
                        <a:t>Efficacité des vaccins, durée de la protection</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t>SAGE (OMS)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fr-FR" sz="1200" noProof="0" dirty="0"/>
                        <a:t>Bases de données d’études revues par les pairs</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hlinkClick r:id="rId13"/>
                        </a:rPr>
                        <a:t>WHO SAGE position </a:t>
                      </a:r>
                      <a:r>
                        <a:rPr lang="fr-FR" sz="1200" noProof="0" dirty="0" err="1">
                          <a:hlinkClick r:id="rId13"/>
                        </a:rPr>
                        <a:t>papers</a:t>
                      </a:r>
                      <a:r>
                        <a:rPr lang="fr-FR" sz="1200" noProof="0" dirty="0">
                          <a:hlinkClick r:id="rId13"/>
                        </a:rPr>
                        <a:t> et annexes (GRADE, ETR tables)</a:t>
                      </a:r>
                      <a:endParaRPr lang="fr-FR" sz="1200" noProof="0" dirty="0"/>
                    </a:p>
                    <a:p>
                      <a:pPr marL="285750" indent="-285750">
                        <a:buFont typeface="Arial" panose="020B0604020202020204" pitchFamily="34" charset="0"/>
                        <a:buChar char="•"/>
                      </a:pPr>
                      <a:r>
                        <a:rPr lang="fr-FR" sz="1200" noProof="0" dirty="0">
                          <a:hlinkClick r:id="rId12"/>
                        </a:rPr>
                        <a:t>Base de données des études NIH</a:t>
                      </a:r>
                      <a:endParaRPr lang="fr-FR" sz="1200" noProof="0" dirty="0"/>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159372537"/>
                  </a:ext>
                </a:extLst>
              </a:tr>
              <a:tr h="214771">
                <a:tc>
                  <a:txBody>
                    <a:bodyPr/>
                    <a:lstStyle/>
                    <a:p>
                      <a:r>
                        <a:rPr lang="fr-FR" sz="1200" noProof="0" dirty="0"/>
                        <a:t>Prestation de service</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t>OMS</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hlinkClick r:id="rId14"/>
                        </a:rPr>
                        <a:t>Recommandations de l’OMS pour la vaccination de routine</a:t>
                      </a:r>
                      <a:endParaRPr lang="fr-FR" sz="1200" noProof="0" dirty="0"/>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2633569603"/>
                  </a:ext>
                </a:extLst>
              </a:tr>
              <a:tr h="357952">
                <a:tc>
                  <a:txBody>
                    <a:bodyPr/>
                    <a:lstStyle/>
                    <a:p>
                      <a:r>
                        <a:rPr lang="fr-FR" sz="1200" noProof="0" dirty="0"/>
                        <a:t>Logistique et chaîne du froid</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t>Section logistique du PEV </a:t>
                      </a:r>
                    </a:p>
                    <a:p>
                      <a:pPr marL="285750" indent="-285750">
                        <a:buFont typeface="Arial" panose="020B0604020202020204" pitchFamily="34" charset="0"/>
                        <a:buChar char="•"/>
                      </a:pPr>
                      <a:r>
                        <a:rPr lang="fr-FR" sz="1200" noProof="0" dirty="0"/>
                        <a:t>UNICEF</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fr-FR" sz="1200" noProof="0" dirty="0"/>
                        <a:t>National Stock Management Tool (SMT)</a:t>
                      </a:r>
                    </a:p>
                    <a:p>
                      <a:pPr marL="285750" indent="-285750">
                        <a:buFont typeface="Arial" panose="020B0604020202020204" pitchFamily="34" charset="0"/>
                        <a:buChar char="•"/>
                      </a:pPr>
                      <a:r>
                        <a:rPr lang="fr-FR" sz="1200" noProof="0" dirty="0" err="1"/>
                        <a:t>eLMIS</a:t>
                      </a:r>
                      <a:endParaRPr lang="fr-FR" sz="1200" noProof="0" dirty="0"/>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232310314"/>
                  </a:ext>
                </a:extLst>
              </a:tr>
              <a:tr h="644314">
                <a:tc>
                  <a:txBody>
                    <a:bodyPr/>
                    <a:lstStyle/>
                    <a:p>
                      <a:r>
                        <a:rPr lang="fr-FR" sz="1200" noProof="0" dirty="0"/>
                        <a:t>Acceptabilité et demande</a:t>
                      </a:r>
                    </a:p>
                  </a:txBody>
                  <a:tcPr>
                    <a:lnT w="9525" cap="flat" cmpd="sng" algn="ctr">
                      <a:solidFill>
                        <a:srgbClr val="0F5D61"/>
                      </a:solidFill>
                      <a:prstDash val="sysDash"/>
                      <a:round/>
                      <a:headEnd type="none" w="med" len="med"/>
                      <a:tailEnd type="none" w="med" len="med"/>
                    </a:lnT>
                  </a:tcPr>
                </a:tc>
                <a:tc>
                  <a:txBody>
                    <a:bodyPr/>
                    <a:lstStyle/>
                    <a:p>
                      <a:pPr marL="285750" indent="-285750">
                        <a:buFont typeface="Arial" panose="020B0604020202020204" pitchFamily="34" charset="0"/>
                        <a:buChar char="•"/>
                      </a:pPr>
                      <a:r>
                        <a:rPr lang="fr-FR" sz="1200" noProof="0" dirty="0"/>
                        <a:t>Section de génération de la demande du PEV </a:t>
                      </a:r>
                    </a:p>
                    <a:p>
                      <a:pPr marL="285750" indent="-285750">
                        <a:buFont typeface="Arial" panose="020B0604020202020204" pitchFamily="34" charset="0"/>
                        <a:buChar char="•"/>
                      </a:pPr>
                      <a:r>
                        <a:rPr lang="fr-FR" sz="1200" noProof="0" dirty="0"/>
                        <a:t>Partenaires sur la demande </a:t>
                      </a:r>
                    </a:p>
                    <a:p>
                      <a:pPr marL="285750" indent="-285750">
                        <a:buFont typeface="Arial" panose="020B0604020202020204" pitchFamily="34" charset="0"/>
                        <a:buChar char="•"/>
                      </a:pPr>
                      <a:r>
                        <a:rPr lang="fr-FR" sz="1200" noProof="0" dirty="0"/>
                        <a:t>Etudes nationales</a:t>
                      </a:r>
                    </a:p>
                    <a:p>
                      <a:pPr marL="285750" indent="-285750">
                        <a:buFont typeface="Arial" panose="020B0604020202020204" pitchFamily="34" charset="0"/>
                        <a:buChar char="•"/>
                      </a:pPr>
                      <a:r>
                        <a:rPr lang="fr-FR" sz="1200" noProof="0" dirty="0"/>
                        <a:t>UNICEF</a:t>
                      </a:r>
                    </a:p>
                  </a:txBody>
                  <a:tcPr>
                    <a:lnT w="9525" cap="flat" cmpd="sng" algn="ctr">
                      <a:solidFill>
                        <a:srgbClr val="0F5D61"/>
                      </a:solidFill>
                      <a:prstDash val="sysDash"/>
                      <a:round/>
                      <a:headEnd type="none" w="med" len="med"/>
                      <a:tailEnd type="none" w="med" len="med"/>
                    </a:lnT>
                  </a:tcPr>
                </a:tc>
                <a:tc>
                  <a:txBody>
                    <a:bodyPr/>
                    <a:lstStyle/>
                    <a:p>
                      <a:pPr marL="285750" indent="-285750">
                        <a:buFont typeface="Arial" panose="020B0604020202020204" pitchFamily="34" charset="0"/>
                        <a:buChar char="•"/>
                      </a:pPr>
                      <a:r>
                        <a:rPr lang="fr-FR" sz="1200" noProof="0" dirty="0"/>
                        <a:t>Etudes de Couverture Vaccinale nationales (ECV) </a:t>
                      </a:r>
                    </a:p>
                    <a:p>
                      <a:pPr marL="285750" indent="-285750">
                        <a:buFont typeface="Arial" panose="020B0604020202020204" pitchFamily="34" charset="0"/>
                        <a:buChar char="•"/>
                      </a:pPr>
                      <a:r>
                        <a:rPr lang="fr-FR" sz="1200" noProof="0" dirty="0"/>
                        <a:t>Etudes CAP (Connaissances, Attitudes, Pratiques) de l’UNICEF</a:t>
                      </a:r>
                    </a:p>
                  </a:txBody>
                  <a:tcPr>
                    <a:lnT w="9525" cap="flat" cmpd="sng" algn="ctr">
                      <a:solidFill>
                        <a:srgbClr val="0F5D61"/>
                      </a:solidFill>
                      <a:prstDash val="sysDash"/>
                      <a:round/>
                      <a:headEnd type="none" w="med" len="med"/>
                      <a:tailEnd type="none" w="med" len="med"/>
                    </a:lnT>
                  </a:tcPr>
                </a:tc>
                <a:extLst>
                  <a:ext uri="{0D108BD9-81ED-4DB2-BD59-A6C34878D82A}">
                    <a16:rowId xmlns:a16="http://schemas.microsoft.com/office/drawing/2014/main" val="1108146784"/>
                  </a:ext>
                </a:extLst>
              </a:tr>
            </a:tbl>
          </a:graphicData>
        </a:graphic>
      </p:graphicFrame>
    </p:spTree>
    <p:extLst>
      <p:ext uri="{BB962C8B-B14F-4D97-AF65-F5344CB8AC3E}">
        <p14:creationId xmlns:p14="http://schemas.microsoft.com/office/powerpoint/2010/main" val="419967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Les données doivent être collectées de </a:t>
            </a:r>
            <a:r>
              <a:rPr lang="fr-FR" sz="2400" kern="0" dirty="0">
                <a:solidFill>
                  <a:srgbClr val="0F5D61"/>
                </a:solidFill>
                <a:latin typeface="Lato" panose="020F0502020204030203" pitchFamily="34" charset="0"/>
                <a:cs typeface="Times New Roman" panose="02020603050405020304" pitchFamily="18" charset="0"/>
                <a:sym typeface="Lato"/>
              </a:rPr>
              <a:t>manière homogène et détaillée pour facilité la traçabilité et la lisibilité</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7</a:t>
            </a:fld>
            <a:endParaRPr lang="fr-FR" noProof="0" dirty="0">
              <a:latin typeface="+mj-lt"/>
            </a:endParaRPr>
          </a:p>
        </p:txBody>
      </p:sp>
      <p:sp>
        <p:nvSpPr>
          <p:cNvPr id="4" name="TextBox 3">
            <a:extLst>
              <a:ext uri="{FF2B5EF4-FFF2-40B4-BE49-F238E27FC236}">
                <a16:creationId xmlns:a16="http://schemas.microsoft.com/office/drawing/2014/main" id="{4DE6A548-856B-E9C8-AA02-92086AE3A960}"/>
              </a:ext>
            </a:extLst>
          </p:cNvPr>
          <p:cNvSpPr txBox="1"/>
          <p:nvPr/>
        </p:nvSpPr>
        <p:spPr>
          <a:xfrm>
            <a:off x="554182" y="1376363"/>
            <a:ext cx="7607324" cy="615553"/>
          </a:xfrm>
          <a:prstGeom prst="rect">
            <a:avLst/>
          </a:prstGeom>
          <a:noFill/>
        </p:spPr>
        <p:txBody>
          <a:bodyPr wrap="square" rtlCol="0">
            <a:spAutoFit/>
          </a:bodyPr>
          <a:lstStyle/>
          <a:p>
            <a:r>
              <a:rPr lang="fr-FR" b="1" u="sng" noProof="0" dirty="0"/>
              <a:t>1.5 OPS-INV - Phase 1 - Matrice de planification et collecte des données</a:t>
            </a:r>
          </a:p>
          <a:p>
            <a:r>
              <a:rPr lang="fr-FR" sz="1600" i="1" noProof="0" dirty="0"/>
              <a:t>Extraits</a:t>
            </a:r>
          </a:p>
        </p:txBody>
      </p:sp>
      <p:sp>
        <p:nvSpPr>
          <p:cNvPr id="8" name="Rectangle 7">
            <a:extLst>
              <a:ext uri="{FF2B5EF4-FFF2-40B4-BE49-F238E27FC236}">
                <a16:creationId xmlns:a16="http://schemas.microsoft.com/office/drawing/2014/main" id="{5B306848-67E0-13B0-261E-6EE958D0836A}"/>
              </a:ext>
            </a:extLst>
          </p:cNvPr>
          <p:cNvSpPr/>
          <p:nvPr/>
        </p:nvSpPr>
        <p:spPr>
          <a:xfrm>
            <a:off x="656253" y="1991915"/>
            <a:ext cx="2282324" cy="163455"/>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noProof="0" dirty="0"/>
              <a:t>Version longue</a:t>
            </a:r>
          </a:p>
        </p:txBody>
      </p:sp>
      <p:sp>
        <p:nvSpPr>
          <p:cNvPr id="9" name="Rectangle 8">
            <a:extLst>
              <a:ext uri="{FF2B5EF4-FFF2-40B4-BE49-F238E27FC236}">
                <a16:creationId xmlns:a16="http://schemas.microsoft.com/office/drawing/2014/main" id="{1AB5A6D7-EFD6-2121-3E57-817E3C6777C4}"/>
              </a:ext>
            </a:extLst>
          </p:cNvPr>
          <p:cNvSpPr/>
          <p:nvPr/>
        </p:nvSpPr>
        <p:spPr>
          <a:xfrm>
            <a:off x="6574401" y="1991915"/>
            <a:ext cx="2282324" cy="163455"/>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noProof="0" dirty="0"/>
              <a:t>Version courte (recommandée)</a:t>
            </a:r>
          </a:p>
        </p:txBody>
      </p:sp>
      <p:pic>
        <p:nvPicPr>
          <p:cNvPr id="3" name="Picture 2">
            <a:extLst>
              <a:ext uri="{FF2B5EF4-FFF2-40B4-BE49-F238E27FC236}">
                <a16:creationId xmlns:a16="http://schemas.microsoft.com/office/drawing/2014/main" id="{670FAE45-DABE-0EAC-BE1F-FF2D75A62A57}"/>
              </a:ext>
            </a:extLst>
          </p:cNvPr>
          <p:cNvPicPr>
            <a:picLocks noChangeAspect="1"/>
          </p:cNvPicPr>
          <p:nvPr/>
        </p:nvPicPr>
        <p:blipFill>
          <a:blip r:embed="rId2"/>
          <a:stretch>
            <a:fillRect/>
          </a:stretch>
        </p:blipFill>
        <p:spPr>
          <a:xfrm>
            <a:off x="6574401" y="2411340"/>
            <a:ext cx="4938254" cy="3292125"/>
          </a:xfrm>
          <a:prstGeom prst="rect">
            <a:avLst/>
          </a:prstGeom>
        </p:spPr>
      </p:pic>
      <p:pic>
        <p:nvPicPr>
          <p:cNvPr id="12" name="Picture 11">
            <a:extLst>
              <a:ext uri="{FF2B5EF4-FFF2-40B4-BE49-F238E27FC236}">
                <a16:creationId xmlns:a16="http://schemas.microsoft.com/office/drawing/2014/main" id="{1B37CDB2-A017-A850-9E52-32017560961D}"/>
              </a:ext>
            </a:extLst>
          </p:cNvPr>
          <p:cNvPicPr>
            <a:picLocks noChangeAspect="1"/>
          </p:cNvPicPr>
          <p:nvPr/>
        </p:nvPicPr>
        <p:blipFill>
          <a:blip r:embed="rId3"/>
          <a:stretch>
            <a:fillRect/>
          </a:stretch>
        </p:blipFill>
        <p:spPr>
          <a:xfrm>
            <a:off x="679345" y="2411340"/>
            <a:ext cx="5534992" cy="4054960"/>
          </a:xfrm>
          <a:prstGeom prst="rect">
            <a:avLst/>
          </a:prstGeom>
        </p:spPr>
      </p:pic>
    </p:spTree>
    <p:extLst>
      <p:ext uri="{BB962C8B-B14F-4D97-AF65-F5344CB8AC3E}">
        <p14:creationId xmlns:p14="http://schemas.microsoft.com/office/powerpoint/2010/main" val="3234691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La qualité des évidences peut être prise en compte lors de la priorisation des INV, bien qu’elle n’ait pas besoin d’être aussi structurée ou complète que pour </a:t>
            </a:r>
            <a:r>
              <a:rPr lang="fr-FR" sz="2400" kern="0" noProof="0" dirty="0" err="1">
                <a:solidFill>
                  <a:srgbClr val="0F5D61"/>
                </a:solidFill>
                <a:latin typeface="Lato" panose="020F0502020204030203" pitchFamily="34" charset="0"/>
                <a:cs typeface="Times New Roman" panose="02020603050405020304" pitchFamily="18" charset="0"/>
                <a:sym typeface="Lato"/>
              </a:rPr>
              <a:t>l’EtR</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8</a:t>
            </a:fld>
            <a:endParaRPr lang="fr-FR" noProof="0" dirty="0">
              <a:latin typeface="+mj-lt"/>
            </a:endParaRPr>
          </a:p>
        </p:txBody>
      </p:sp>
      <p:sp>
        <p:nvSpPr>
          <p:cNvPr id="4" name="TextBox 3">
            <a:extLst>
              <a:ext uri="{FF2B5EF4-FFF2-40B4-BE49-F238E27FC236}">
                <a16:creationId xmlns:a16="http://schemas.microsoft.com/office/drawing/2014/main" id="{0676831C-36C9-DB61-B405-521E6BB220C2}"/>
              </a:ext>
            </a:extLst>
          </p:cNvPr>
          <p:cNvSpPr txBox="1"/>
          <p:nvPr/>
        </p:nvSpPr>
        <p:spPr>
          <a:xfrm>
            <a:off x="335946" y="2251978"/>
            <a:ext cx="4734108" cy="421058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nchor="ctr">
            <a:noAutofit/>
          </a:bodyPr>
          <a:lstStyle/>
          <a:p>
            <a:pPr marL="285750" indent="-285750">
              <a:lnSpc>
                <a:spcPct val="107000"/>
              </a:lnSpc>
              <a:spcAft>
                <a:spcPts val="800"/>
              </a:spcAft>
              <a:buFont typeface="Arial" panose="020B0604020202020204" pitchFamily="34" charset="0"/>
              <a:buChar char="•"/>
            </a:pPr>
            <a:r>
              <a:rPr lang="fr-FR" sz="1300" noProof="0" dirty="0">
                <a:effectLst/>
                <a:latin typeface="+mj-lt"/>
                <a:ea typeface="Calibri" panose="020F0502020204030204" pitchFamily="34" charset="0"/>
                <a:cs typeface="Arial" panose="020B0604020202020204" pitchFamily="34" charset="0"/>
              </a:rPr>
              <a:t>Au fur et à mesure que les évidences pertinentes sont identifiées, leur qualité et leur fiabilité sont évaluées par ceux qui effectuent la collecte de données</a:t>
            </a:r>
          </a:p>
          <a:p>
            <a:pPr marL="285750" indent="-285750">
              <a:lnSpc>
                <a:spcPct val="107000"/>
              </a:lnSpc>
              <a:spcAft>
                <a:spcPts val="800"/>
              </a:spcAft>
              <a:buFont typeface="Arial" panose="020B0604020202020204" pitchFamily="34" charset="0"/>
              <a:buChar char="•"/>
            </a:pPr>
            <a:r>
              <a:rPr lang="fr-FR" sz="1300" noProof="0" dirty="0">
                <a:effectLst/>
                <a:latin typeface="+mj-lt"/>
                <a:ea typeface="Calibri" panose="020F0502020204030204" pitchFamily="34" charset="0"/>
                <a:cs typeface="Arial" panose="020B0604020202020204" pitchFamily="34" charset="0"/>
              </a:rPr>
              <a:t>Pour le processus OPS-INV, l’évaluation des évidences n’est pas toujours nécessaire, car elle représente une charge de travail supplémentaire importante. Des raccourcis, comme vérifier si la qualité a déjà été évaluée par d'autres organisations, peuvent être utiles.</a:t>
            </a:r>
          </a:p>
          <a:p>
            <a:pPr marL="285750" indent="-285750">
              <a:lnSpc>
                <a:spcPct val="107000"/>
              </a:lnSpc>
              <a:spcAft>
                <a:spcPts val="800"/>
              </a:spcAft>
              <a:buFont typeface="Arial" panose="020B0604020202020204" pitchFamily="34" charset="0"/>
              <a:buChar char="•"/>
            </a:pPr>
            <a:r>
              <a:rPr lang="fr-FR" sz="1300" noProof="0" dirty="0">
                <a:effectLst/>
                <a:latin typeface="+mj-lt"/>
                <a:ea typeface="Calibri" panose="020F0502020204030204" pitchFamily="34" charset="0"/>
                <a:cs typeface="Arial" panose="020B0604020202020204" pitchFamily="34" charset="0"/>
              </a:rPr>
              <a:t>Le développement </a:t>
            </a:r>
            <a:r>
              <a:rPr lang="fr-FR" sz="1300" u="sng" noProof="0" dirty="0">
                <a:solidFill>
                  <a:srgbClr val="0563C1"/>
                </a:solidFill>
                <a:effectLst/>
                <a:latin typeface="+mj-lt"/>
                <a:ea typeface="Calibri" panose="020F0502020204030204" pitchFamily="34" charset="0"/>
                <a:cs typeface="Arial" panose="020B0604020202020204" pitchFamily="34" charset="0"/>
              </a:rPr>
              <a:t>Des politiques et orientations stratégiques de l'OMS </a:t>
            </a:r>
            <a:r>
              <a:rPr lang="fr-FR" sz="1300" noProof="0" dirty="0">
                <a:effectLst/>
                <a:latin typeface="+mj-lt"/>
                <a:ea typeface="Calibri" panose="020F0502020204030204" pitchFamily="34" charset="0"/>
                <a:cs typeface="Arial" panose="020B0604020202020204" pitchFamily="34" charset="0"/>
              </a:rPr>
              <a:t>en matière de vaccination fournit plusieurs outils à considérer pour évaluer la qualité des évidences</a:t>
            </a:r>
          </a:p>
          <a:p>
            <a:pPr marL="285750" indent="-285750">
              <a:lnSpc>
                <a:spcPct val="107000"/>
              </a:lnSpc>
              <a:spcAft>
                <a:spcPts val="800"/>
              </a:spcAft>
              <a:buFont typeface="Arial" panose="020B0604020202020204" pitchFamily="34" charset="0"/>
              <a:buChar char="•"/>
            </a:pPr>
            <a:r>
              <a:rPr lang="fr-FR" sz="1300" u="sng" noProof="0" dirty="0">
                <a:solidFill>
                  <a:srgbClr val="C00000"/>
                </a:solidFill>
                <a:effectLst/>
                <a:latin typeface="+mj-lt"/>
                <a:ea typeface="Calibri" panose="020F0502020204030204" pitchFamily="34" charset="0"/>
                <a:cs typeface="Arial" panose="020B0604020202020204" pitchFamily="34" charset="0"/>
              </a:rPr>
              <a:t>Attention :</a:t>
            </a:r>
            <a:r>
              <a:rPr lang="fr-FR" sz="1300" noProof="0" dirty="0">
                <a:solidFill>
                  <a:srgbClr val="C00000"/>
                </a:solidFill>
                <a:effectLst/>
                <a:latin typeface="+mj-lt"/>
                <a:ea typeface="Calibri" panose="020F0502020204030204" pitchFamily="34" charset="0"/>
                <a:cs typeface="Arial" panose="020B0604020202020204" pitchFamily="34" charset="0"/>
              </a:rPr>
              <a:t> L’évaluation optionnelle de la qualité des évidences réalisée lors du processus de priorisation ne doit pas se substituer à l’évaluation complète de la qualité des évidences menée par les GTCV lors de l’examen et de l’élaboration des recommandations vaccinales (</a:t>
            </a:r>
            <a:r>
              <a:rPr lang="fr-FR" sz="1300" noProof="0" dirty="0" err="1">
                <a:solidFill>
                  <a:srgbClr val="C00000"/>
                </a:solidFill>
                <a:effectLst/>
                <a:latin typeface="+mj-lt"/>
                <a:ea typeface="Calibri" panose="020F0502020204030204" pitchFamily="34" charset="0"/>
                <a:cs typeface="Arial" panose="020B0604020202020204" pitchFamily="34" charset="0"/>
              </a:rPr>
              <a:t>EtR</a:t>
            </a:r>
            <a:r>
              <a:rPr lang="fr-FR" sz="1300" noProof="0" dirty="0">
                <a:solidFill>
                  <a:srgbClr val="C00000"/>
                </a:solidFill>
                <a:effectLst/>
                <a:latin typeface="+mj-lt"/>
                <a:ea typeface="Calibri" panose="020F0502020204030204" pitchFamily="34" charset="0"/>
                <a:cs typeface="Arial" panose="020B0604020202020204" pitchFamily="34" charset="0"/>
              </a:rPr>
              <a:t>)</a:t>
            </a:r>
          </a:p>
        </p:txBody>
      </p:sp>
      <p:sp>
        <p:nvSpPr>
          <p:cNvPr id="6" name="TextBox 5">
            <a:extLst>
              <a:ext uri="{FF2B5EF4-FFF2-40B4-BE49-F238E27FC236}">
                <a16:creationId xmlns:a16="http://schemas.microsoft.com/office/drawing/2014/main" id="{8E7615D0-4BE5-3DEC-5C0D-B49AF112DE89}"/>
              </a:ext>
            </a:extLst>
          </p:cNvPr>
          <p:cNvSpPr txBox="1"/>
          <p:nvPr/>
        </p:nvSpPr>
        <p:spPr>
          <a:xfrm>
            <a:off x="5995686" y="1952084"/>
            <a:ext cx="6196313" cy="1065163"/>
          </a:xfrm>
          <a:prstGeom prst="rect">
            <a:avLst/>
          </a:prstGeom>
          <a:noFill/>
        </p:spPr>
        <p:txBody>
          <a:bodyPr wrap="square">
            <a:spAutoFit/>
          </a:bodyPr>
          <a:lstStyle/>
          <a:p>
            <a:pPr lvl="0" algn="just">
              <a:lnSpc>
                <a:spcPct val="107000"/>
              </a:lnSpc>
            </a:pPr>
            <a:r>
              <a:rPr lang="fr-FR" sz="1600" b="1" noProof="0" dirty="0">
                <a:effectLst/>
                <a:latin typeface="+mj-lt"/>
                <a:ea typeface="Calibri" panose="020F0502020204030204" pitchFamily="34" charset="0"/>
                <a:cs typeface="Arial" panose="020B0604020202020204" pitchFamily="34" charset="0"/>
              </a:rPr>
              <a:t>Biais d’étude ou de donnée</a:t>
            </a:r>
          </a:p>
          <a:p>
            <a:pPr marL="171450" indent="-171450" algn="just">
              <a:lnSpc>
                <a:spcPct val="107000"/>
              </a:lnSpc>
              <a:buFont typeface="Arial" panose="020B0604020202020204" pitchFamily="34" charset="0"/>
              <a:buChar char="•"/>
            </a:pPr>
            <a:r>
              <a:rPr lang="fr-FR" sz="1100" i="1" noProof="0" dirty="0">
                <a:solidFill>
                  <a:schemeClr val="bg1">
                    <a:lumMod val="65000"/>
                  </a:schemeClr>
                </a:solidFill>
                <a:latin typeface="+mj-lt"/>
                <a:cs typeface="Arial" panose="020B0604020202020204" pitchFamily="34" charset="0"/>
              </a:rPr>
              <a:t>Y a-t-il des limitations méthodologiques dans la conception ou l'exécution de l'étude qui pourraient avoir influencé les résultats ?</a:t>
            </a:r>
          </a:p>
          <a:p>
            <a:pPr marL="171450" indent="-171450" algn="just">
              <a:lnSpc>
                <a:spcPct val="107000"/>
              </a:lnSpc>
              <a:buFont typeface="Arial" panose="020B0604020202020204" pitchFamily="34" charset="0"/>
              <a:buChar char="•"/>
            </a:pPr>
            <a:r>
              <a:rPr lang="fr-FR" sz="1100" i="1" noProof="0" dirty="0">
                <a:solidFill>
                  <a:schemeClr val="bg1">
                    <a:lumMod val="65000"/>
                  </a:schemeClr>
                </a:solidFill>
                <a:latin typeface="+mj-lt"/>
                <a:cs typeface="Arial" panose="020B0604020202020204" pitchFamily="34" charset="0"/>
              </a:rPr>
              <a:t>Celles-ci sont-elles clairement décrites et des mesures d’atténuation des biais sont-elles expliquées ?</a:t>
            </a:r>
          </a:p>
          <a:p>
            <a:pPr marL="171450" indent="-171450" algn="just">
              <a:lnSpc>
                <a:spcPct val="107000"/>
              </a:lnSpc>
              <a:buFont typeface="Arial" panose="020B0604020202020204" pitchFamily="34" charset="0"/>
              <a:buChar char="•"/>
            </a:pPr>
            <a:r>
              <a:rPr lang="fr-FR" sz="1100" i="1" noProof="0" dirty="0">
                <a:solidFill>
                  <a:schemeClr val="bg1">
                    <a:lumMod val="65000"/>
                  </a:schemeClr>
                </a:solidFill>
                <a:latin typeface="+mj-lt"/>
                <a:cs typeface="Arial" panose="020B0604020202020204" pitchFamily="34" charset="0"/>
              </a:rPr>
              <a:t>De manière plus large, la personne évaluant les données est-elle en mesure de discerner leur qualité ?</a:t>
            </a:r>
          </a:p>
        </p:txBody>
      </p:sp>
      <p:sp>
        <p:nvSpPr>
          <p:cNvPr id="7" name="TextBox 6">
            <a:extLst>
              <a:ext uri="{FF2B5EF4-FFF2-40B4-BE49-F238E27FC236}">
                <a16:creationId xmlns:a16="http://schemas.microsoft.com/office/drawing/2014/main" id="{5BA42206-A7C7-54C0-21C6-E038F4685DE8}"/>
              </a:ext>
            </a:extLst>
          </p:cNvPr>
          <p:cNvSpPr txBox="1"/>
          <p:nvPr/>
        </p:nvSpPr>
        <p:spPr>
          <a:xfrm>
            <a:off x="5995686" y="3091395"/>
            <a:ext cx="5825305" cy="1065163"/>
          </a:xfrm>
          <a:prstGeom prst="rect">
            <a:avLst/>
          </a:prstGeom>
          <a:noFill/>
        </p:spPr>
        <p:txBody>
          <a:bodyPr wrap="square">
            <a:spAutoFit/>
          </a:bodyPr>
          <a:lstStyle/>
          <a:p>
            <a:pPr lvl="0" algn="just">
              <a:lnSpc>
                <a:spcPct val="107000"/>
              </a:lnSpc>
            </a:pPr>
            <a:r>
              <a:rPr lang="fr-FR" sz="1600" b="1" noProof="0" dirty="0">
                <a:latin typeface="+mj-lt"/>
                <a:cs typeface="Arial" panose="020B0604020202020204" pitchFamily="34" charset="0"/>
              </a:rPr>
              <a:t>Conflit d’intérêt</a:t>
            </a:r>
          </a:p>
          <a:p>
            <a:pPr marL="171450" lvl="0" indent="-171450" algn="just">
              <a:lnSpc>
                <a:spcPct val="107000"/>
              </a:lnSpc>
              <a:buFont typeface="Arial" panose="020B0604020202020204" pitchFamily="34" charset="0"/>
              <a:buChar char="•"/>
            </a:pPr>
            <a:r>
              <a:rPr lang="fr-FR" sz="1100" i="1" noProof="0" dirty="0">
                <a:solidFill>
                  <a:schemeClr val="bg1">
                    <a:lumMod val="65000"/>
                  </a:schemeClr>
                </a:solidFill>
                <a:latin typeface="+mj-lt"/>
                <a:cs typeface="Arial" panose="020B0604020202020204" pitchFamily="34" charset="0"/>
              </a:rPr>
              <a:t>Y a-t-il des intérêts particuliers que les auteurs, éditeurs ou financeurs pourraient avoir ?</a:t>
            </a:r>
          </a:p>
          <a:p>
            <a:pPr marL="171450" lvl="0" indent="-171450" algn="just">
              <a:lnSpc>
                <a:spcPct val="107000"/>
              </a:lnSpc>
              <a:buFont typeface="Arial" panose="020B0604020202020204" pitchFamily="34" charset="0"/>
              <a:buChar char="•"/>
            </a:pPr>
            <a:r>
              <a:rPr lang="fr-FR" sz="1100" i="1" noProof="0" dirty="0">
                <a:solidFill>
                  <a:schemeClr val="bg1">
                    <a:lumMod val="65000"/>
                  </a:schemeClr>
                </a:solidFill>
                <a:latin typeface="+mj-lt"/>
                <a:cs typeface="Arial" panose="020B0604020202020204" pitchFamily="34" charset="0"/>
              </a:rPr>
              <a:t>Ces intérêts potentiels sont-ils clairement divulgués ou reconnus ? Dans ce cas, ils doivent être identifiés, reconnus et discutés, sans pour autant entraîner automatiquement une dévalorisation de ces études.</a:t>
            </a:r>
          </a:p>
        </p:txBody>
      </p:sp>
      <p:sp>
        <p:nvSpPr>
          <p:cNvPr id="8" name="TextBox 7">
            <a:extLst>
              <a:ext uri="{FF2B5EF4-FFF2-40B4-BE49-F238E27FC236}">
                <a16:creationId xmlns:a16="http://schemas.microsoft.com/office/drawing/2014/main" id="{B2AE8DF4-733F-8A72-D74A-1B58B269FDE2}"/>
              </a:ext>
            </a:extLst>
          </p:cNvPr>
          <p:cNvSpPr txBox="1"/>
          <p:nvPr/>
        </p:nvSpPr>
        <p:spPr>
          <a:xfrm>
            <a:off x="5995686" y="4230706"/>
            <a:ext cx="5825305" cy="1246303"/>
          </a:xfrm>
          <a:prstGeom prst="rect">
            <a:avLst/>
          </a:prstGeom>
          <a:noFill/>
        </p:spPr>
        <p:txBody>
          <a:bodyPr wrap="square">
            <a:spAutoFit/>
          </a:bodyPr>
          <a:lstStyle/>
          <a:p>
            <a:pPr lvl="0" algn="just">
              <a:lnSpc>
                <a:spcPct val="107000"/>
              </a:lnSpc>
            </a:pPr>
            <a:r>
              <a:rPr lang="fr-FR" sz="1600" b="1" noProof="0" dirty="0">
                <a:latin typeface="+mj-lt"/>
                <a:cs typeface="Arial" panose="020B0604020202020204" pitchFamily="34" charset="0"/>
              </a:rPr>
              <a:t>Complétude</a:t>
            </a:r>
          </a:p>
          <a:p>
            <a:pPr marL="171450" indent="-171450" algn="just">
              <a:lnSpc>
                <a:spcPct val="107000"/>
              </a:lnSpc>
              <a:buFont typeface="Arial" panose="020B0604020202020204" pitchFamily="34" charset="0"/>
              <a:buChar char="•"/>
            </a:pPr>
            <a:r>
              <a:rPr lang="fr-FR" sz="1100" i="1" noProof="0" dirty="0">
                <a:solidFill>
                  <a:schemeClr val="bg1">
                    <a:lumMod val="65000"/>
                  </a:schemeClr>
                </a:solidFill>
                <a:latin typeface="+mj-lt"/>
                <a:cs typeface="Arial" panose="020B0604020202020204" pitchFamily="34" charset="0"/>
              </a:rPr>
              <a:t>L'étude est-elle basée sur des ensembles de données complets (c'est-à-dire avec des exclusions de cas limités), ou existe-t-il des limitations structurelles qui impactent les résultats (par exemple, un manque d'accès aux soins de santé ou un rapportage incomplet) ?</a:t>
            </a:r>
          </a:p>
          <a:p>
            <a:pPr marL="171450" indent="-171450" algn="just">
              <a:lnSpc>
                <a:spcPct val="107000"/>
              </a:lnSpc>
              <a:buFont typeface="Arial" panose="020B0604020202020204" pitchFamily="34" charset="0"/>
              <a:buChar char="•"/>
            </a:pPr>
            <a:r>
              <a:rPr lang="fr-FR" sz="1100" i="1" noProof="0" dirty="0">
                <a:solidFill>
                  <a:schemeClr val="bg1">
                    <a:lumMod val="65000"/>
                  </a:schemeClr>
                </a:solidFill>
                <a:latin typeface="+mj-lt"/>
                <a:cs typeface="Arial" panose="020B0604020202020204" pitchFamily="34" charset="0"/>
              </a:rPr>
              <a:t>Les études rapportent-elles des effets similaires et homogènes des vaccins ?</a:t>
            </a:r>
          </a:p>
          <a:p>
            <a:pPr marL="171450" indent="-171450" algn="just">
              <a:lnSpc>
                <a:spcPct val="107000"/>
              </a:lnSpc>
              <a:buFont typeface="Arial" panose="020B0604020202020204" pitchFamily="34" charset="0"/>
              <a:buChar char="•"/>
            </a:pPr>
            <a:r>
              <a:rPr lang="fr-FR" sz="1100" i="1" noProof="0" dirty="0">
                <a:solidFill>
                  <a:schemeClr val="bg1">
                    <a:lumMod val="65000"/>
                  </a:schemeClr>
                </a:solidFill>
                <a:latin typeface="+mj-lt"/>
                <a:cs typeface="Arial" panose="020B0604020202020204" pitchFamily="34" charset="0"/>
              </a:rPr>
              <a:t>Y a-t-il des préoccupations concernant la qualité des données sous-jacentes ?</a:t>
            </a:r>
          </a:p>
        </p:txBody>
      </p:sp>
      <p:sp>
        <p:nvSpPr>
          <p:cNvPr id="9" name="TextBox 8">
            <a:extLst>
              <a:ext uri="{FF2B5EF4-FFF2-40B4-BE49-F238E27FC236}">
                <a16:creationId xmlns:a16="http://schemas.microsoft.com/office/drawing/2014/main" id="{1F16B7FB-6503-07AC-0D55-2942810A195D}"/>
              </a:ext>
            </a:extLst>
          </p:cNvPr>
          <p:cNvSpPr txBox="1"/>
          <p:nvPr/>
        </p:nvSpPr>
        <p:spPr>
          <a:xfrm>
            <a:off x="5995686" y="5551156"/>
            <a:ext cx="5825305" cy="1098058"/>
          </a:xfrm>
          <a:prstGeom prst="rect">
            <a:avLst/>
          </a:prstGeom>
          <a:noFill/>
        </p:spPr>
        <p:txBody>
          <a:bodyPr wrap="square">
            <a:spAutoFit/>
          </a:bodyPr>
          <a:lstStyle/>
          <a:p>
            <a:pPr lvl="0" algn="just">
              <a:lnSpc>
                <a:spcPct val="107000"/>
              </a:lnSpc>
            </a:pPr>
            <a:r>
              <a:rPr lang="fr-FR" b="1" noProof="0" dirty="0">
                <a:effectLst/>
                <a:latin typeface="+mj-lt"/>
                <a:ea typeface="Calibri" panose="020F0502020204030204" pitchFamily="34" charset="0"/>
                <a:cs typeface="Arial" panose="020B0604020202020204" pitchFamily="34" charset="0"/>
              </a:rPr>
              <a:t>Transférabilité</a:t>
            </a:r>
          </a:p>
          <a:p>
            <a:pPr marL="171450" indent="-171450" algn="just">
              <a:lnSpc>
                <a:spcPct val="107000"/>
              </a:lnSpc>
              <a:buFont typeface="Arial" panose="020B0604020202020204" pitchFamily="34" charset="0"/>
              <a:buChar char="•"/>
            </a:pPr>
            <a:r>
              <a:rPr lang="fr-FR" sz="1100" i="1" noProof="0" dirty="0">
                <a:solidFill>
                  <a:schemeClr val="bg1">
                    <a:lumMod val="65000"/>
                  </a:schemeClr>
                </a:solidFill>
                <a:latin typeface="+mj-lt"/>
                <a:cs typeface="Arial" panose="020B0604020202020204" pitchFamily="34" charset="0"/>
              </a:rPr>
              <a:t>Les évidences sont-elles représentatives de la population cible et/ou du contexte du pays ?</a:t>
            </a:r>
          </a:p>
          <a:p>
            <a:pPr marL="171450" indent="-171450" algn="just">
              <a:lnSpc>
                <a:spcPct val="107000"/>
              </a:lnSpc>
              <a:buFont typeface="Arial" panose="020B0604020202020204" pitchFamily="34" charset="0"/>
              <a:buChar char="•"/>
            </a:pPr>
            <a:r>
              <a:rPr lang="fr-FR" sz="1100" i="1" noProof="0" dirty="0">
                <a:solidFill>
                  <a:schemeClr val="bg1">
                    <a:lumMod val="65000"/>
                  </a:schemeClr>
                </a:solidFill>
                <a:latin typeface="+mj-lt"/>
                <a:cs typeface="Arial" panose="020B0604020202020204" pitchFamily="34" charset="0"/>
              </a:rPr>
              <a:t>Le contexte dans lequel l'étude a été menée est-il pertinent ou comparable au pays envisageant l’introduction, ou y a-t-il suffisamment d’informations sur la population étudiée pour permettre une transférabilité à d’autres contextes ?</a:t>
            </a:r>
          </a:p>
        </p:txBody>
      </p:sp>
      <p:sp>
        <p:nvSpPr>
          <p:cNvPr id="13" name="TextBox 12">
            <a:extLst>
              <a:ext uri="{FF2B5EF4-FFF2-40B4-BE49-F238E27FC236}">
                <a16:creationId xmlns:a16="http://schemas.microsoft.com/office/drawing/2014/main" id="{2CD0653C-8B42-A1D4-6FDC-B341B6354EAB}"/>
              </a:ext>
            </a:extLst>
          </p:cNvPr>
          <p:cNvSpPr txBox="1"/>
          <p:nvPr/>
        </p:nvSpPr>
        <p:spPr>
          <a:xfrm>
            <a:off x="5220182" y="1327081"/>
            <a:ext cx="6342927" cy="584775"/>
          </a:xfrm>
          <a:prstGeom prst="rect">
            <a:avLst/>
          </a:prstGeom>
          <a:noFill/>
        </p:spPr>
        <p:txBody>
          <a:bodyPr wrap="square" rtlCol="0">
            <a:spAutoFit/>
          </a:bodyPr>
          <a:lstStyle>
            <a:defPPr>
              <a:defRPr lang="en-US"/>
            </a:defPPr>
            <a:lvl1pPr>
              <a:defRPr sz="1600" b="1">
                <a:solidFill>
                  <a:srgbClr val="0F5D61"/>
                </a:solidFill>
              </a:defRPr>
            </a:lvl1pPr>
          </a:lstStyle>
          <a:p>
            <a:r>
              <a:rPr lang="fr-FR" noProof="0" dirty="0"/>
              <a:t>Les éléments suivants </a:t>
            </a:r>
            <a:r>
              <a:rPr lang="fr-FR" noProof="0" dirty="0">
                <a:solidFill>
                  <a:srgbClr val="C00000"/>
                </a:solidFill>
              </a:rPr>
              <a:t>peuvent</a:t>
            </a:r>
            <a:r>
              <a:rPr lang="fr-FR" noProof="0" dirty="0"/>
              <a:t> être utilisés pour évaluer la qualité, l'exactitude et la fiabilité des évidences</a:t>
            </a:r>
          </a:p>
        </p:txBody>
      </p:sp>
      <p:pic>
        <p:nvPicPr>
          <p:cNvPr id="18" name="Graphic 17" descr="Head with gears with solid fill">
            <a:extLst>
              <a:ext uri="{FF2B5EF4-FFF2-40B4-BE49-F238E27FC236}">
                <a16:creationId xmlns:a16="http://schemas.microsoft.com/office/drawing/2014/main" id="{181A545E-FB97-83A3-B02B-CE2D55C5A1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6526" y="2087187"/>
            <a:ext cx="624548" cy="624548"/>
          </a:xfrm>
          <a:prstGeom prst="rect">
            <a:avLst/>
          </a:prstGeom>
        </p:spPr>
      </p:pic>
      <p:pic>
        <p:nvPicPr>
          <p:cNvPr id="20" name="Graphic 19" descr="Venn diagram with solid fill">
            <a:extLst>
              <a:ext uri="{FF2B5EF4-FFF2-40B4-BE49-F238E27FC236}">
                <a16:creationId xmlns:a16="http://schemas.microsoft.com/office/drawing/2014/main" id="{8CA76F2F-DF09-0F63-FEF4-4588437219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83545" y="5477009"/>
            <a:ext cx="567771" cy="567771"/>
          </a:xfrm>
          <a:prstGeom prst="rect">
            <a:avLst/>
          </a:prstGeom>
        </p:spPr>
      </p:pic>
      <p:pic>
        <p:nvPicPr>
          <p:cNvPr id="22" name="Graphic 21" descr="Completed with solid fill">
            <a:extLst>
              <a:ext uri="{FF2B5EF4-FFF2-40B4-BE49-F238E27FC236}">
                <a16:creationId xmlns:a16="http://schemas.microsoft.com/office/drawing/2014/main" id="{93968723-F1AA-135A-0D9D-C21C03BE48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6526" y="4106846"/>
            <a:ext cx="624548" cy="624548"/>
          </a:xfrm>
          <a:prstGeom prst="rect">
            <a:avLst/>
          </a:prstGeom>
        </p:spPr>
      </p:pic>
      <p:sp>
        <p:nvSpPr>
          <p:cNvPr id="23" name="TextBox 22">
            <a:extLst>
              <a:ext uri="{FF2B5EF4-FFF2-40B4-BE49-F238E27FC236}">
                <a16:creationId xmlns:a16="http://schemas.microsoft.com/office/drawing/2014/main" id="{8BD29155-1F54-4865-66BB-87CFE20B8557}"/>
              </a:ext>
            </a:extLst>
          </p:cNvPr>
          <p:cNvSpPr txBox="1"/>
          <p:nvPr/>
        </p:nvSpPr>
        <p:spPr>
          <a:xfrm>
            <a:off x="371011" y="1327080"/>
            <a:ext cx="4432483" cy="830997"/>
          </a:xfrm>
          <a:prstGeom prst="rect">
            <a:avLst/>
          </a:prstGeom>
          <a:noFill/>
        </p:spPr>
        <p:txBody>
          <a:bodyPr wrap="square" rtlCol="0">
            <a:spAutoFit/>
          </a:bodyPr>
          <a:lstStyle>
            <a:defPPr>
              <a:defRPr lang="en-US"/>
            </a:defPPr>
            <a:lvl1pPr>
              <a:defRPr sz="1600" b="1">
                <a:solidFill>
                  <a:srgbClr val="0F5D61"/>
                </a:solidFill>
              </a:defRPr>
            </a:lvl1pPr>
          </a:lstStyle>
          <a:p>
            <a:r>
              <a:rPr lang="fr-FR" noProof="0" dirty="0"/>
              <a:t>La qualité des évidences doit être prise en compte, </a:t>
            </a:r>
            <a:r>
              <a:rPr lang="fr-FR" b="0" noProof="0" dirty="0"/>
              <a:t>que ce soit de manière formelle ou informelle </a:t>
            </a:r>
            <a:r>
              <a:rPr lang="fr-FR" sz="1200" b="0" noProof="0" dirty="0"/>
              <a:t>(par ex: sous forme de discussion lors de l’atelier)</a:t>
            </a:r>
            <a:endParaRPr lang="fr-FR" b="0" noProof="0" dirty="0"/>
          </a:p>
        </p:txBody>
      </p:sp>
      <p:pic>
        <p:nvPicPr>
          <p:cNvPr id="25" name="Graphic 24" descr="Money with solid fill">
            <a:extLst>
              <a:ext uri="{FF2B5EF4-FFF2-40B4-BE49-F238E27FC236}">
                <a16:creationId xmlns:a16="http://schemas.microsoft.com/office/drawing/2014/main" id="{B82BF0C1-A155-304B-A33A-817B3B46A4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52334" y="3103153"/>
            <a:ext cx="516155" cy="516155"/>
          </a:xfrm>
          <a:prstGeom prst="rect">
            <a:avLst/>
          </a:prstGeom>
        </p:spPr>
      </p:pic>
    </p:spTree>
    <p:extLst>
      <p:ext uri="{BB962C8B-B14F-4D97-AF65-F5344CB8AC3E}">
        <p14:creationId xmlns:p14="http://schemas.microsoft.com/office/powerpoint/2010/main" val="1100278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Les GTCV doivent également décider de la marche à suivre en cas d’évidences manquantes, partielles ou inaccessibles</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9</a:t>
            </a:fld>
            <a:endParaRPr lang="fr-FR" noProof="0" dirty="0">
              <a:latin typeface="+mj-lt"/>
            </a:endParaRPr>
          </a:p>
        </p:txBody>
      </p:sp>
      <p:sp>
        <p:nvSpPr>
          <p:cNvPr id="2" name="TextBox 1">
            <a:extLst>
              <a:ext uri="{FF2B5EF4-FFF2-40B4-BE49-F238E27FC236}">
                <a16:creationId xmlns:a16="http://schemas.microsoft.com/office/drawing/2014/main" id="{25F663A4-9065-5670-D8AC-A9FBA5A17F96}"/>
              </a:ext>
            </a:extLst>
          </p:cNvPr>
          <p:cNvSpPr txBox="1"/>
          <p:nvPr/>
        </p:nvSpPr>
        <p:spPr>
          <a:xfrm>
            <a:off x="472962" y="1376362"/>
            <a:ext cx="5855730" cy="338554"/>
          </a:xfrm>
          <a:prstGeom prst="rect">
            <a:avLst/>
          </a:prstGeom>
          <a:noFill/>
        </p:spPr>
        <p:txBody>
          <a:bodyPr wrap="square" rtlCol="0">
            <a:spAutoFit/>
          </a:bodyPr>
          <a:lstStyle/>
          <a:p>
            <a:r>
              <a:rPr lang="fr-FR" sz="1600" b="1" noProof="0" dirty="0">
                <a:solidFill>
                  <a:srgbClr val="0F5D61"/>
                </a:solidFill>
              </a:rPr>
              <a:t>Les GTCV peuvent </a:t>
            </a:r>
            <a:r>
              <a:rPr lang="fr-FR" sz="1600" b="1" dirty="0">
                <a:solidFill>
                  <a:srgbClr val="0F5D61"/>
                </a:solidFill>
              </a:rPr>
              <a:t>rencontrer ces problèmes liés aux données</a:t>
            </a:r>
            <a:endParaRPr lang="fr-FR" sz="1600" b="1" noProof="0" dirty="0">
              <a:solidFill>
                <a:srgbClr val="0F5D61"/>
              </a:solidFill>
            </a:endParaRPr>
          </a:p>
        </p:txBody>
      </p:sp>
      <p:sp>
        <p:nvSpPr>
          <p:cNvPr id="3" name="Rectangle: Rounded Corners 2">
            <a:extLst>
              <a:ext uri="{FF2B5EF4-FFF2-40B4-BE49-F238E27FC236}">
                <a16:creationId xmlns:a16="http://schemas.microsoft.com/office/drawing/2014/main" id="{26ABEFE6-825C-4940-0BF9-A7B177C1D1D1}"/>
              </a:ext>
            </a:extLst>
          </p:cNvPr>
          <p:cNvSpPr/>
          <p:nvPr/>
        </p:nvSpPr>
        <p:spPr>
          <a:xfrm>
            <a:off x="722143" y="1920871"/>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noProof="0" dirty="0">
                <a:solidFill>
                  <a:schemeClr val="tx1">
                    <a:lumMod val="50000"/>
                  </a:schemeClr>
                </a:solidFill>
              </a:rPr>
              <a:t>Données manquantes</a:t>
            </a:r>
          </a:p>
        </p:txBody>
      </p:sp>
      <p:sp>
        <p:nvSpPr>
          <p:cNvPr id="4" name="Rectangle: Rounded Corners 3">
            <a:extLst>
              <a:ext uri="{FF2B5EF4-FFF2-40B4-BE49-F238E27FC236}">
                <a16:creationId xmlns:a16="http://schemas.microsoft.com/office/drawing/2014/main" id="{0F99C135-DF5A-3474-E595-11D5C9597385}"/>
              </a:ext>
            </a:extLst>
          </p:cNvPr>
          <p:cNvSpPr/>
          <p:nvPr/>
        </p:nvSpPr>
        <p:spPr>
          <a:xfrm>
            <a:off x="722143" y="2561585"/>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noProof="0" dirty="0">
                <a:solidFill>
                  <a:schemeClr val="tx1">
                    <a:lumMod val="50000"/>
                  </a:schemeClr>
                </a:solidFill>
              </a:rPr>
              <a:t>Données incomplètes (pour certains vaccins/maladies seulement)</a:t>
            </a:r>
          </a:p>
        </p:txBody>
      </p:sp>
      <p:sp>
        <p:nvSpPr>
          <p:cNvPr id="5" name="Rectangle: Rounded Corners 4">
            <a:extLst>
              <a:ext uri="{FF2B5EF4-FFF2-40B4-BE49-F238E27FC236}">
                <a16:creationId xmlns:a16="http://schemas.microsoft.com/office/drawing/2014/main" id="{0A12336D-E77A-C8AB-AD45-71C5F891D2B0}"/>
              </a:ext>
            </a:extLst>
          </p:cNvPr>
          <p:cNvSpPr/>
          <p:nvPr/>
        </p:nvSpPr>
        <p:spPr>
          <a:xfrm>
            <a:off x="722143" y="3202299"/>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noProof="0" dirty="0">
                <a:solidFill>
                  <a:schemeClr val="tx1">
                    <a:lumMod val="50000"/>
                  </a:schemeClr>
                </a:solidFill>
              </a:rPr>
              <a:t>Evidence inaccessible</a:t>
            </a:r>
          </a:p>
        </p:txBody>
      </p:sp>
      <p:sp>
        <p:nvSpPr>
          <p:cNvPr id="6" name="Rectangle: Rounded Corners 5">
            <a:extLst>
              <a:ext uri="{FF2B5EF4-FFF2-40B4-BE49-F238E27FC236}">
                <a16:creationId xmlns:a16="http://schemas.microsoft.com/office/drawing/2014/main" id="{98C2ACFC-2B62-186D-C53B-435E5663CE38}"/>
              </a:ext>
            </a:extLst>
          </p:cNvPr>
          <p:cNvSpPr/>
          <p:nvPr/>
        </p:nvSpPr>
        <p:spPr>
          <a:xfrm>
            <a:off x="722143" y="3843013"/>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dirty="0">
                <a:solidFill>
                  <a:schemeClr val="tx1">
                    <a:lumMod val="50000"/>
                  </a:schemeClr>
                </a:solidFill>
              </a:rPr>
              <a:t>Manque de clarté</a:t>
            </a:r>
            <a:endParaRPr lang="fr-FR" sz="1600" noProof="0" dirty="0">
              <a:solidFill>
                <a:schemeClr val="tx1">
                  <a:lumMod val="50000"/>
                </a:schemeClr>
              </a:solidFill>
            </a:endParaRPr>
          </a:p>
        </p:txBody>
      </p:sp>
      <p:sp>
        <p:nvSpPr>
          <p:cNvPr id="7" name="Rectangle: Rounded Corners 6">
            <a:extLst>
              <a:ext uri="{FF2B5EF4-FFF2-40B4-BE49-F238E27FC236}">
                <a16:creationId xmlns:a16="http://schemas.microsoft.com/office/drawing/2014/main" id="{FC783831-7018-B8C8-C088-51E87E2504DD}"/>
              </a:ext>
            </a:extLst>
          </p:cNvPr>
          <p:cNvSpPr/>
          <p:nvPr/>
        </p:nvSpPr>
        <p:spPr>
          <a:xfrm>
            <a:off x="6409173" y="1920871"/>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noProof="0" dirty="0">
                <a:solidFill>
                  <a:schemeClr val="tx1">
                    <a:lumMod val="50000"/>
                  </a:schemeClr>
                </a:solidFill>
              </a:rPr>
              <a:t>Retirer le critère ou le vaccin de la comparaison</a:t>
            </a:r>
          </a:p>
        </p:txBody>
      </p:sp>
      <p:sp>
        <p:nvSpPr>
          <p:cNvPr id="8" name="TextBox 7">
            <a:extLst>
              <a:ext uri="{FF2B5EF4-FFF2-40B4-BE49-F238E27FC236}">
                <a16:creationId xmlns:a16="http://schemas.microsoft.com/office/drawing/2014/main" id="{A797A7EF-0A79-8A53-931A-B7F3182A2F62}"/>
              </a:ext>
            </a:extLst>
          </p:cNvPr>
          <p:cNvSpPr txBox="1"/>
          <p:nvPr/>
        </p:nvSpPr>
        <p:spPr>
          <a:xfrm>
            <a:off x="6328692" y="1376362"/>
            <a:ext cx="5623038" cy="338554"/>
          </a:xfrm>
          <a:prstGeom prst="rect">
            <a:avLst/>
          </a:prstGeom>
          <a:noFill/>
        </p:spPr>
        <p:txBody>
          <a:bodyPr wrap="square" rtlCol="0">
            <a:spAutoFit/>
          </a:bodyPr>
          <a:lstStyle/>
          <a:p>
            <a:r>
              <a:rPr lang="fr-FR" sz="1600" b="1" noProof="0" dirty="0">
                <a:solidFill>
                  <a:srgbClr val="0F5D61"/>
                </a:solidFill>
              </a:rPr>
              <a:t>… et doivent donc définir les actions à suivre dans ces cas</a:t>
            </a:r>
          </a:p>
        </p:txBody>
      </p:sp>
      <p:sp>
        <p:nvSpPr>
          <p:cNvPr id="9" name="Rectangle: Rounded Corners 8">
            <a:extLst>
              <a:ext uri="{FF2B5EF4-FFF2-40B4-BE49-F238E27FC236}">
                <a16:creationId xmlns:a16="http://schemas.microsoft.com/office/drawing/2014/main" id="{511B4319-2D05-8EE1-62C5-065253B77505}"/>
              </a:ext>
            </a:extLst>
          </p:cNvPr>
          <p:cNvSpPr/>
          <p:nvPr/>
        </p:nvSpPr>
        <p:spPr>
          <a:xfrm>
            <a:off x="6409173" y="2561585"/>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noProof="0" dirty="0">
                <a:solidFill>
                  <a:schemeClr val="tx1">
                    <a:lumMod val="50000"/>
                  </a:schemeClr>
                </a:solidFill>
              </a:rPr>
              <a:t>Modéliser la donnée</a:t>
            </a:r>
          </a:p>
        </p:txBody>
      </p:sp>
      <p:sp>
        <p:nvSpPr>
          <p:cNvPr id="12" name="Rectangle: Rounded Corners 11">
            <a:extLst>
              <a:ext uri="{FF2B5EF4-FFF2-40B4-BE49-F238E27FC236}">
                <a16:creationId xmlns:a16="http://schemas.microsoft.com/office/drawing/2014/main" id="{5C0718F9-A489-3143-1730-FE3407F6ABAB}"/>
              </a:ext>
            </a:extLst>
          </p:cNvPr>
          <p:cNvSpPr/>
          <p:nvPr/>
        </p:nvSpPr>
        <p:spPr>
          <a:xfrm>
            <a:off x="6409173" y="3202299"/>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noProof="0" dirty="0">
                <a:solidFill>
                  <a:schemeClr val="tx1">
                    <a:lumMod val="50000"/>
                  </a:schemeClr>
                </a:solidFill>
              </a:rPr>
              <a:t>Utiliser des données de proxy (ex: régionales)</a:t>
            </a:r>
          </a:p>
        </p:txBody>
      </p:sp>
      <p:sp>
        <p:nvSpPr>
          <p:cNvPr id="13" name="Rectangle: Rounded Corners 12">
            <a:extLst>
              <a:ext uri="{FF2B5EF4-FFF2-40B4-BE49-F238E27FC236}">
                <a16:creationId xmlns:a16="http://schemas.microsoft.com/office/drawing/2014/main" id="{1D395B14-D882-2BD8-42C3-44C82386FE32}"/>
              </a:ext>
            </a:extLst>
          </p:cNvPr>
          <p:cNvSpPr/>
          <p:nvPr/>
        </p:nvSpPr>
        <p:spPr>
          <a:xfrm>
            <a:off x="6409173" y="3843013"/>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r>
              <a:rPr lang="fr-FR" sz="1600" noProof="0" dirty="0">
                <a:solidFill>
                  <a:schemeClr val="tx1">
                    <a:lumMod val="50000"/>
                  </a:schemeClr>
                </a:solidFill>
              </a:rPr>
              <a:t>Utiliser une échelle ou une source qualitative (expert)</a:t>
            </a:r>
          </a:p>
        </p:txBody>
      </p:sp>
      <p:sp>
        <p:nvSpPr>
          <p:cNvPr id="14" name="Rectangle: Rounded Corners 13">
            <a:extLst>
              <a:ext uri="{FF2B5EF4-FFF2-40B4-BE49-F238E27FC236}">
                <a16:creationId xmlns:a16="http://schemas.microsoft.com/office/drawing/2014/main" id="{D844F9AA-4C66-332F-8218-E32A1BB8E678}"/>
              </a:ext>
            </a:extLst>
          </p:cNvPr>
          <p:cNvSpPr/>
          <p:nvPr/>
        </p:nvSpPr>
        <p:spPr>
          <a:xfrm>
            <a:off x="6409173" y="4483727"/>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noProof="0" dirty="0">
                <a:solidFill>
                  <a:schemeClr val="tx1">
                    <a:lumMod val="50000"/>
                  </a:schemeClr>
                </a:solidFill>
              </a:rPr>
              <a:t>Réduire la pondération du critère</a:t>
            </a:r>
          </a:p>
        </p:txBody>
      </p:sp>
      <p:sp>
        <p:nvSpPr>
          <p:cNvPr id="16" name="Rectangle: Rounded Corners 15">
            <a:extLst>
              <a:ext uri="{FF2B5EF4-FFF2-40B4-BE49-F238E27FC236}">
                <a16:creationId xmlns:a16="http://schemas.microsoft.com/office/drawing/2014/main" id="{FC21D1A7-9ECD-963B-DF08-5D82F87B1366}"/>
              </a:ext>
            </a:extLst>
          </p:cNvPr>
          <p:cNvSpPr/>
          <p:nvPr/>
        </p:nvSpPr>
        <p:spPr>
          <a:xfrm>
            <a:off x="722143" y="4483727"/>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noProof="0" dirty="0">
                <a:solidFill>
                  <a:schemeClr val="tx1">
                    <a:lumMod val="50000"/>
                  </a:schemeClr>
                </a:solidFill>
              </a:rPr>
              <a:t>Données éparpillées</a:t>
            </a:r>
          </a:p>
        </p:txBody>
      </p:sp>
      <p:sp>
        <p:nvSpPr>
          <p:cNvPr id="17" name="Rectangle: Rounded Corners 16">
            <a:extLst>
              <a:ext uri="{FF2B5EF4-FFF2-40B4-BE49-F238E27FC236}">
                <a16:creationId xmlns:a16="http://schemas.microsoft.com/office/drawing/2014/main" id="{DA16B9CE-E427-2CD2-A072-F97DF51CA98F}"/>
              </a:ext>
            </a:extLst>
          </p:cNvPr>
          <p:cNvSpPr/>
          <p:nvPr/>
        </p:nvSpPr>
        <p:spPr>
          <a:xfrm>
            <a:off x="722143" y="5124441"/>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noProof="0" dirty="0">
                <a:solidFill>
                  <a:schemeClr val="tx1">
                    <a:lumMod val="50000"/>
                  </a:schemeClr>
                </a:solidFill>
              </a:rPr>
              <a:t>Données incohérentes</a:t>
            </a:r>
          </a:p>
        </p:txBody>
      </p:sp>
      <p:sp>
        <p:nvSpPr>
          <p:cNvPr id="18" name="Rectangle: Rounded Corners 17">
            <a:extLst>
              <a:ext uri="{FF2B5EF4-FFF2-40B4-BE49-F238E27FC236}">
                <a16:creationId xmlns:a16="http://schemas.microsoft.com/office/drawing/2014/main" id="{0212C7B3-5F17-7B35-E3D4-D3534ACFFEAD}"/>
              </a:ext>
            </a:extLst>
          </p:cNvPr>
          <p:cNvSpPr/>
          <p:nvPr/>
        </p:nvSpPr>
        <p:spPr>
          <a:xfrm>
            <a:off x="6409173" y="5124441"/>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noProof="0" dirty="0">
                <a:solidFill>
                  <a:schemeClr val="tx1">
                    <a:lumMod val="50000"/>
                  </a:schemeClr>
                </a:solidFill>
              </a:rPr>
              <a:t>Demander une étude complémentaire</a:t>
            </a:r>
          </a:p>
        </p:txBody>
      </p:sp>
      <p:sp>
        <p:nvSpPr>
          <p:cNvPr id="40" name="Rectangle: Rounded Corners 39">
            <a:extLst>
              <a:ext uri="{FF2B5EF4-FFF2-40B4-BE49-F238E27FC236}">
                <a16:creationId xmlns:a16="http://schemas.microsoft.com/office/drawing/2014/main" id="{30A74E30-66A1-DB23-C527-ED63FE9C6689}"/>
              </a:ext>
            </a:extLst>
          </p:cNvPr>
          <p:cNvSpPr/>
          <p:nvPr/>
        </p:nvSpPr>
        <p:spPr>
          <a:xfrm>
            <a:off x="6409173" y="5765157"/>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noProof="0" dirty="0">
                <a:solidFill>
                  <a:schemeClr val="tx1">
                    <a:lumMod val="50000"/>
                  </a:schemeClr>
                </a:solidFill>
              </a:rPr>
              <a:t>Ajouter un avertissement au contenu ou à la visualisation</a:t>
            </a:r>
          </a:p>
        </p:txBody>
      </p:sp>
      <p:sp>
        <p:nvSpPr>
          <p:cNvPr id="15" name="Rectangle: Rounded Corners 14">
            <a:extLst>
              <a:ext uri="{FF2B5EF4-FFF2-40B4-BE49-F238E27FC236}">
                <a16:creationId xmlns:a16="http://schemas.microsoft.com/office/drawing/2014/main" id="{F4C6B714-609E-B120-112E-D90FC4D2345F}"/>
              </a:ext>
            </a:extLst>
          </p:cNvPr>
          <p:cNvSpPr/>
          <p:nvPr/>
        </p:nvSpPr>
        <p:spPr>
          <a:xfrm>
            <a:off x="722143" y="5765157"/>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noProof="0" dirty="0">
                <a:solidFill>
                  <a:schemeClr val="tx1">
                    <a:lumMod val="50000"/>
                  </a:schemeClr>
                </a:solidFill>
              </a:rPr>
              <a:t>Données incomparables (extrapolation impossible)</a:t>
            </a:r>
          </a:p>
        </p:txBody>
      </p:sp>
    </p:spTree>
    <p:extLst>
      <p:ext uri="{BB962C8B-B14F-4D97-AF65-F5344CB8AC3E}">
        <p14:creationId xmlns:p14="http://schemas.microsoft.com/office/powerpoint/2010/main" val="1527364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Simple Light">
  <a:themeElements>
    <a:clrScheme name="Simple Light">
      <a:dk1>
        <a:srgbClr val="414141"/>
      </a:dk1>
      <a:lt1>
        <a:srgbClr val="FFFFFF"/>
      </a:lt1>
      <a:dk2>
        <a:srgbClr val="595959"/>
      </a:dk2>
      <a:lt2>
        <a:srgbClr val="EEEEEE"/>
      </a:lt2>
      <a:accent1>
        <a:srgbClr val="002878"/>
      </a:accent1>
      <a:accent2>
        <a:srgbClr val="145ABE"/>
      </a:accent2>
      <a:accent3>
        <a:srgbClr val="3C8CF0"/>
      </a:accent3>
      <a:accent4>
        <a:srgbClr val="50AAFA"/>
      </a:accent4>
      <a:accent5>
        <a:srgbClr val="64C8FA"/>
      </a:accent5>
      <a:accent6>
        <a:srgbClr val="FFFFFF"/>
      </a:accent6>
      <a:hlink>
        <a:srgbClr val="64C8FA"/>
      </a:hlink>
      <a:folHlink>
        <a:srgbClr val="0097A7"/>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2cef56f-da44-488f-8d9e-8b6f3c1d174e" xsi:nil="true"/>
    <Seasons xmlns="971568fa-a5f5-451f-8b70-f242365aa3a4" xsi:nil="true"/>
    <lcf76f155ced4ddcb4097134ff3c332f xmlns="971568fa-a5f5-451f-8b70-f242365aa3a4">
      <Terms xmlns="http://schemas.microsoft.com/office/infopath/2007/PartnerControls"/>
    </lcf76f155ced4ddcb4097134ff3c332f>
    <SharedWithUsers xmlns="72cef56f-da44-488f-8d9e-8b6f3c1d174e">
      <UserInfo>
        <DisplayName>Yusuf Yusufari</DisplayName>
        <AccountId>608</AccountId>
        <AccountType/>
      </UserInfo>
      <UserInfo>
        <DisplayName>Emily Nickels</DisplayName>
        <AccountId>47</AccountId>
        <AccountType/>
      </UserInfo>
      <UserInfo>
        <DisplayName>Liya Wondwossen</DisplayName>
        <AccountId>2002</AccountId>
        <AccountType/>
      </UserInfo>
      <UserInfo>
        <DisplayName>Chris Culver</DisplayName>
        <AccountId>541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24A3051011584F950AE2CC6F5E5BE5" ma:contentTypeVersion="18" ma:contentTypeDescription="Create a new document." ma:contentTypeScope="" ma:versionID="430ebc9db689783d456319d673f29f2d">
  <xsd:schema xmlns:xsd="http://www.w3.org/2001/XMLSchema" xmlns:xs="http://www.w3.org/2001/XMLSchema" xmlns:p="http://schemas.microsoft.com/office/2006/metadata/properties" xmlns:ns2="971568fa-a5f5-451f-8b70-f242365aa3a4" xmlns:ns3="72cef56f-da44-488f-8d9e-8b6f3c1d174e" targetNamespace="http://schemas.microsoft.com/office/2006/metadata/properties" ma:root="true" ma:fieldsID="0d4a49a7f24f40f6e2df39c6dc6bc8d1" ns2:_="" ns3:_="">
    <xsd:import namespace="971568fa-a5f5-451f-8b70-f242365aa3a4"/>
    <xsd:import namespace="72cef56f-da44-488f-8d9e-8b6f3c1d174e"/>
    <xsd:element name="properties">
      <xsd:complexType>
        <xsd:sequence>
          <xsd:element name="documentManagement">
            <xsd:complexType>
              <xsd:all>
                <xsd:element ref="ns2:MediaServiceMetadata" minOccurs="0"/>
                <xsd:element ref="ns2:MediaServiceFastMetadata" minOccurs="0"/>
                <xsd:element ref="ns2:Season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568fa-a5f5-451f-8b70-f242365aa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easons" ma:index="10" nillable="true" ma:displayName="Seasons" ma:format="Dropdown" ma:internalName="Seasons">
      <xsd:simpleType>
        <xsd:restriction base="dms:Choice">
          <xsd:enumeration value="Fall"/>
          <xsd:enumeration value="Summer"/>
          <xsd:enumeration value="Winter"/>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97590d4-f9cd-4952-aa38-5a1111e36f0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cef56f-da44-488f-8d9e-8b6f3c1d17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9deb003-9a44-4a4e-9d03-aa00ceff5f56}" ma:internalName="TaxCatchAll" ma:showField="CatchAllData" ma:web="72cef56f-da44-488f-8d9e-8b6f3c1d17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85C6E7-5815-40D1-9021-C0974D8B1BCF}">
  <ds:schemaRefs>
    <ds:schemaRef ds:uri="http://schemas.microsoft.com/sharepoint/v3/contenttype/forms"/>
  </ds:schemaRefs>
</ds:datastoreItem>
</file>

<file path=customXml/itemProps2.xml><?xml version="1.0" encoding="utf-8"?>
<ds:datastoreItem xmlns:ds="http://schemas.openxmlformats.org/officeDocument/2006/customXml" ds:itemID="{D8B374E8-4810-401F-874B-B3DA1F14D2F5}">
  <ds:schemaRefs>
    <ds:schemaRef ds:uri="http://schemas.microsoft.com/office/2006/metadata/properties"/>
    <ds:schemaRef ds:uri="http://schemas.microsoft.com/office/infopath/2007/PartnerControls"/>
    <ds:schemaRef ds:uri="72cef56f-da44-488f-8d9e-8b6f3c1d174e"/>
    <ds:schemaRef ds:uri="971568fa-a5f5-451f-8b70-f242365aa3a4"/>
  </ds:schemaRefs>
</ds:datastoreItem>
</file>

<file path=customXml/itemProps3.xml><?xml version="1.0" encoding="utf-8"?>
<ds:datastoreItem xmlns:ds="http://schemas.openxmlformats.org/officeDocument/2006/customXml" ds:itemID="{419197AF-1B9E-46DD-AC64-3AEF6FEE1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568fa-a5f5-451f-8b70-f242365aa3a4"/>
    <ds:schemaRef ds:uri="72cef56f-da44-488f-8d9e-8b6f3c1d1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48323</TotalTime>
  <Words>5353</Words>
  <Application>Microsoft Office PowerPoint</Application>
  <PresentationFormat>Widescreen</PresentationFormat>
  <Paragraphs>739</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Helvetica Neue</vt:lpstr>
      <vt:lpstr>Lato</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Florian Guiod</dc:creator>
  <cp:lastModifiedBy>Florian Guiod</cp:lastModifiedBy>
  <cp:revision>1443</cp:revision>
  <dcterms:created xsi:type="dcterms:W3CDTF">2022-06-29T11:27:31Z</dcterms:created>
  <dcterms:modified xsi:type="dcterms:W3CDTF">2025-02-10T16:28:31Z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0x0101004624A3051011584F950AE2CC6F5E5BE5</vt:lpwstr>
  </property>
  <property fmtid="{D5CDD505-2E9C-101B-9397-08002B2CF9AE}" pid="3" name="MediaServiceImageTags">
    <vt:lpwstr/>
  </property>
</Properties>
</file>