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1154106814" r:id="rId5"/>
    <p:sldId id="1154106839" r:id="rId6"/>
    <p:sldId id="1154106835" r:id="rId7"/>
    <p:sldId id="1154106815" r:id="rId8"/>
    <p:sldId id="1154106818" r:id="rId9"/>
    <p:sldId id="1154106816" r:id="rId10"/>
    <p:sldId id="1154106836" r:id="rId11"/>
    <p:sldId id="1154106837" r:id="rId12"/>
    <p:sldId id="1154106817" r:id="rId13"/>
    <p:sldId id="1154106838" r:id="rId14"/>
    <p:sldId id="1154106840" r:id="rId15"/>
    <p:sldId id="1154106847" r:id="rId16"/>
    <p:sldId id="1154106848" r:id="rId17"/>
    <p:sldId id="1154106849" r:id="rId18"/>
    <p:sldId id="1154106852" r:id="rId19"/>
    <p:sldId id="1154106850" r:id="rId20"/>
    <p:sldId id="1154106821" r:id="rId21"/>
    <p:sldId id="1154106851" r:id="rId22"/>
    <p:sldId id="1154106853" r:id="rId23"/>
    <p:sldId id="1154106828" r:id="rId24"/>
    <p:sldId id="1154106854" r:id="rId25"/>
    <p:sldId id="1154106855" r:id="rId26"/>
    <p:sldId id="1154106869" r:id="rId27"/>
    <p:sldId id="1154106833" r:id="rId28"/>
    <p:sldId id="11541068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78" userDrawn="1">
          <p15:clr>
            <a:srgbClr val="A4A3A4"/>
          </p15:clr>
        </p15:guide>
        <p15:guide id="2" pos="6403" userDrawn="1">
          <p15:clr>
            <a:srgbClr val="A4A3A4"/>
          </p15:clr>
        </p15:guide>
        <p15:guide id="4" orient="horz" pos="8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06A06-D1F9-E8CB-C379-83E8D8847C42}" name="Philippe Duclos" initials="PD" userId="8ad31b28183b21dc" providerId="Windows Live"/>
  <p188:author id="{692B3627-AF5E-556B-FAF7-A0D2C251DF07}" name="ARCHER, W. Roodly" initials="AWR" userId="S::archerw@who.int::01642cc6-42e4-4c92-8166-218ec14ef645" providerId="AD"/>
  <p188:author id="{96B00E2C-0269-1AE3-FB5E-1CC29E1802F7}" name="Jenna Groman" initials="JG" userId="cccde213d03f6991" providerId="Windows Live"/>
  <p188:author id="{33070C36-AA2C-CCAA-A764-485C297A2D0D}" name="STEFFEN, Christoph" initials="SC" userId="S::steffenc@who.int::9186f098-1053-4786-8852-64333531db63" providerId="AD"/>
  <p188:author id="{64496C3D-CE5B-3417-0F4B-6F5E8F88795A}" name="Nahad Sadr-Azodi" initials="NS" userId="S::NSadr-Azodi@Sabin.org::ebf4ebee-bee8-4fa8-948c-83bb8cadd255" providerId="AD"/>
  <p188:author id="{FFEA344E-C494-FB95-3A77-9D8678F16C83}" name="Jenna Groman" initials="JG" userId="VlcMPxBHKhNQKtBiUWebHAOp0Pp0aC6N1gkvkaSWVv0=" providerId="None"/>
  <p188:author id="{E425F44F-1D3A-0ADE-8199-12B666CA26ED}" name="Molly Sauer" initials="MS" userId="S::msauer3@jh.edu::c01a566d-2481-40b5-8fca-3cf83e6646d2" providerId="AD"/>
  <p188:author id="{C16C8E6A-F867-75BE-F84A-36F91CB142D2}" name="Florian Guiod" initials="FG" userId="467a635d1002deb1" providerId="Windows Live"/>
  <p188:author id="{316E26D6-2624-F9BB-3779-184A9DFD92E7}" name="HOMBACH, Joachim Maria" initials="HJM" userId="S::hombachj@who.int::e9b73b3f-1fe2-4b0b-8234-367e42778744" providerId="AD"/>
  <p188:author id="{3DF787E7-6AE6-D3C5-21B8-72124DEE5D1C}" name="Florian Guiod" initials="FG" userId="vzbpcdys6dinr02k8i5sfeuqfjbnfarj3pcpk3yfjhs"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5D61"/>
    <a:srgbClr val="F2F2F2"/>
    <a:srgbClr val="68999B"/>
    <a:srgbClr val="C2D6D7"/>
    <a:srgbClr val="8ABAF6"/>
    <a:srgbClr val="0B4649"/>
    <a:srgbClr val="E6E6E6"/>
    <a:srgbClr val="F9F9F9"/>
    <a:srgbClr val="000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D9BF7-A34F-4860-B2BA-08B5A4B1C119}" v="100" dt="2024-09-10T14:43:26.3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15" autoAdjust="0"/>
    <p:restoredTop sz="79122" autoAdjust="0"/>
  </p:normalViewPr>
  <p:slideViewPr>
    <p:cSldViewPr snapToGrid="0">
      <p:cViewPr varScale="1">
        <p:scale>
          <a:sx n="60" d="100"/>
          <a:sy n="60" d="100"/>
        </p:scale>
        <p:origin x="907" y="274"/>
      </p:cViewPr>
      <p:guideLst>
        <p:guide pos="7378"/>
        <p:guide pos="6403"/>
        <p:guide orient="horz" pos="867"/>
      </p:guideLst>
    </p:cSldViewPr>
  </p:slideViewPr>
  <p:notesTextViewPr>
    <p:cViewPr>
      <p:scale>
        <a:sx n="125" d="100"/>
        <a:sy n="125" d="100"/>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Fihman" userId="gKjjzaeFek3q2w3QZ6RdC9o4PnekWLt5ow23DCNMblI=" providerId="None" clId="Web-{412D9BF7-A34F-4860-B2BA-08B5A4B1C119}"/>
    <pc:docChg chg="addSld modSld">
      <pc:chgData name="Johanna Fihman" userId="gKjjzaeFek3q2w3QZ6RdC9o4PnekWLt5ow23DCNMblI=" providerId="None" clId="Web-{412D9BF7-A34F-4860-B2BA-08B5A4B1C119}" dt="2024-09-10T14:43:26.306" v="97" actId="20577"/>
      <pc:docMkLst>
        <pc:docMk/>
      </pc:docMkLst>
      <pc:sldChg chg="modSp new">
        <pc:chgData name="Johanna Fihman" userId="gKjjzaeFek3q2w3QZ6RdC9o4PnekWLt5ow23DCNMblI=" providerId="None" clId="Web-{412D9BF7-A34F-4860-B2BA-08B5A4B1C119}" dt="2024-09-10T14:43:26.306" v="97" actId="20577"/>
        <pc:sldMkLst>
          <pc:docMk/>
          <pc:sldMk cId="3787971127" sldId="1154106852"/>
        </pc:sldMkLst>
        <pc:spChg chg="mod">
          <ac:chgData name="Johanna Fihman" userId="gKjjzaeFek3q2w3QZ6RdC9o4PnekWLt5ow23DCNMblI=" providerId="None" clId="Web-{412D9BF7-A34F-4860-B2BA-08B5A4B1C119}" dt="2024-09-10T14:40:12.440" v="8" actId="20577"/>
          <ac:spMkLst>
            <pc:docMk/>
            <pc:sldMk cId="3787971127" sldId="1154106852"/>
            <ac:spMk id="2" creationId="{E777C0AA-FEE8-61C0-6A7E-C72D610C6D88}"/>
          </ac:spMkLst>
        </pc:spChg>
        <pc:spChg chg="mod">
          <ac:chgData name="Johanna Fihman" userId="gKjjzaeFek3q2w3QZ6RdC9o4PnekWLt5ow23DCNMblI=" providerId="None" clId="Web-{412D9BF7-A34F-4860-B2BA-08B5A4B1C119}" dt="2024-09-10T14:43:26.306" v="97" actId="20577"/>
          <ac:spMkLst>
            <pc:docMk/>
            <pc:sldMk cId="3787971127" sldId="1154106852"/>
            <ac:spMk id="3" creationId="{7927B165-EED3-4652-DB61-A3BEBEA5303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rgbClr val="009688"/>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E12-436E-B0FF-BED209AF57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Vaccine 1</c:v>
                </c:pt>
                <c:pt idx="1">
                  <c:v>Vaccine 2</c:v>
                </c:pt>
                <c:pt idx="2">
                  <c:v>Vaccine 3</c:v>
                </c:pt>
                <c:pt idx="3">
                  <c:v>Vaccine 4</c:v>
                </c:pt>
                <c:pt idx="4">
                  <c:v>Vaccine 5</c:v>
                </c:pt>
                <c:pt idx="5">
                  <c:v>Vaccine 6</c:v>
                </c:pt>
                <c:pt idx="6">
                  <c:v>Vaccine 7</c:v>
                </c:pt>
              </c:strCache>
            </c:strRef>
          </c:cat>
          <c:val>
            <c:numRef>
              <c:f>Sheet1!$B$2:$B$8</c:f>
              <c:numCache>
                <c:formatCode>General</c:formatCode>
                <c:ptCount val="7"/>
                <c:pt idx="0">
                  <c:v>55771</c:v>
                </c:pt>
                <c:pt idx="1">
                  <c:v>6670</c:v>
                </c:pt>
                <c:pt idx="2">
                  <c:v>276191</c:v>
                </c:pt>
                <c:pt idx="4">
                  <c:v>8515</c:v>
                </c:pt>
                <c:pt idx="5">
                  <c:v>4869</c:v>
                </c:pt>
                <c:pt idx="6">
                  <c:v>159051</c:v>
                </c:pt>
              </c:numCache>
            </c:numRef>
          </c:val>
          <c:extLst>
            <c:ext xmlns:c16="http://schemas.microsoft.com/office/drawing/2014/chart" uri="{C3380CC4-5D6E-409C-BE32-E72D297353CC}">
              <c16:uniqueId val="{00000000-78B5-4614-96FF-5DE689A29834}"/>
            </c:ext>
          </c:extLst>
        </c:ser>
        <c:ser>
          <c:idx val="1"/>
          <c:order val="1"/>
          <c:tx>
            <c:strRef>
              <c:f>Sheet1!$C$1</c:f>
              <c:strCache>
                <c:ptCount val="1"/>
                <c:pt idx="0">
                  <c:v>2022</c:v>
                </c:pt>
              </c:strCache>
            </c:strRef>
          </c:tx>
          <c:spPr>
            <a:solidFill>
              <a:srgbClr val="0F5D6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DE12-436E-B0FF-BED209AF57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Vaccine 1</c:v>
                </c:pt>
                <c:pt idx="1">
                  <c:v>Vaccine 2</c:v>
                </c:pt>
                <c:pt idx="2">
                  <c:v>Vaccine 3</c:v>
                </c:pt>
                <c:pt idx="3">
                  <c:v>Vaccine 4</c:v>
                </c:pt>
                <c:pt idx="4">
                  <c:v>Vaccine 5</c:v>
                </c:pt>
                <c:pt idx="5">
                  <c:v>Vaccine 6</c:v>
                </c:pt>
                <c:pt idx="6">
                  <c:v>Vaccine 7</c:v>
                </c:pt>
              </c:strCache>
            </c:strRef>
          </c:cat>
          <c:val>
            <c:numRef>
              <c:f>Sheet1!$C$2:$C$8</c:f>
              <c:numCache>
                <c:formatCode>General</c:formatCode>
                <c:ptCount val="7"/>
                <c:pt idx="0">
                  <c:v>146359</c:v>
                </c:pt>
                <c:pt idx="1">
                  <c:v>7772</c:v>
                </c:pt>
                <c:pt idx="2">
                  <c:v>388828</c:v>
                </c:pt>
                <c:pt idx="4">
                  <c:v>7297</c:v>
                </c:pt>
                <c:pt idx="5">
                  <c:v>3709</c:v>
                </c:pt>
              </c:numCache>
            </c:numRef>
          </c:val>
          <c:extLst>
            <c:ext xmlns:c16="http://schemas.microsoft.com/office/drawing/2014/chart" uri="{C3380CC4-5D6E-409C-BE32-E72D297353CC}">
              <c16:uniqueId val="{00000001-78B5-4614-96FF-5DE689A29834}"/>
            </c:ext>
          </c:extLst>
        </c:ser>
        <c:dLbls>
          <c:dLblPos val="outEnd"/>
          <c:showLegendKey val="0"/>
          <c:showVal val="1"/>
          <c:showCatName val="0"/>
          <c:showSerName val="0"/>
          <c:showPercent val="0"/>
          <c:showBubbleSize val="0"/>
        </c:dLbls>
        <c:gapWidth val="219"/>
        <c:overlap val="-70"/>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425040"/>
        <c:crosses val="autoZero"/>
        <c:auto val="1"/>
        <c:lblAlgn val="ctr"/>
        <c:lblOffset val="100"/>
        <c:noMultiLvlLbl val="0"/>
      </c:catAx>
      <c:valAx>
        <c:axId val="387425040"/>
        <c:scaling>
          <c:orientation val="minMax"/>
          <c:min val="0"/>
        </c:scaling>
        <c:delete val="1"/>
        <c:axPos val="l"/>
        <c:numFmt formatCode="General" sourceLinked="1"/>
        <c:majorTickMark val="out"/>
        <c:minorTickMark val="none"/>
        <c:tickLblPos val="nextTo"/>
        <c:crossAx val="38742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0F5D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Vaccine 1</c:v>
                </c:pt>
                <c:pt idx="1">
                  <c:v>Vaccine 2</c:v>
                </c:pt>
                <c:pt idx="2">
                  <c:v>Vaccine 3</c:v>
                </c:pt>
                <c:pt idx="3">
                  <c:v>Vaccine 4</c:v>
                </c:pt>
                <c:pt idx="4">
                  <c:v>Vaccine 5</c:v>
                </c:pt>
                <c:pt idx="5">
                  <c:v>Vaccine 6</c:v>
                </c:pt>
                <c:pt idx="6">
                  <c:v>Vaccine 7</c:v>
                </c:pt>
                <c:pt idx="7">
                  <c:v>Vaccine 8</c:v>
                </c:pt>
              </c:strCache>
            </c:strRef>
          </c:cat>
          <c:val>
            <c:numRef>
              <c:f>Sheet1!$B$2:$B$9</c:f>
              <c:numCache>
                <c:formatCode>0.00%</c:formatCode>
                <c:ptCount val="8"/>
                <c:pt idx="1">
                  <c:v>0.12</c:v>
                </c:pt>
                <c:pt idx="2">
                  <c:v>9.4000000000000004E-3</c:v>
                </c:pt>
                <c:pt idx="3">
                  <c:v>0.109</c:v>
                </c:pt>
                <c:pt idx="7">
                  <c:v>2E-3</c:v>
                </c:pt>
              </c:numCache>
            </c:numRef>
          </c:val>
          <c:extLst>
            <c:ext xmlns:c16="http://schemas.microsoft.com/office/drawing/2014/chart" uri="{C3380CC4-5D6E-409C-BE32-E72D297353CC}">
              <c16:uniqueId val="{00000000-78B5-4614-96FF-5DE689A29834}"/>
            </c:ext>
          </c:extLst>
        </c:ser>
        <c:dLbls>
          <c:dLblPos val="outEnd"/>
          <c:showLegendKey val="0"/>
          <c:showVal val="1"/>
          <c:showCatName val="0"/>
          <c:showSerName val="0"/>
          <c:showPercent val="0"/>
          <c:showBubbleSize val="0"/>
        </c:dLbls>
        <c:gapWidth val="219"/>
        <c:overlap val="-27"/>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425040"/>
        <c:crosses val="autoZero"/>
        <c:auto val="1"/>
        <c:lblAlgn val="ctr"/>
        <c:lblOffset val="100"/>
        <c:noMultiLvlLbl val="0"/>
      </c:catAx>
      <c:valAx>
        <c:axId val="387425040"/>
        <c:scaling>
          <c:orientation val="minMax"/>
          <c:min val="0"/>
        </c:scaling>
        <c:delete val="1"/>
        <c:axPos val="l"/>
        <c:numFmt formatCode="0.00%" sourceLinked="1"/>
        <c:majorTickMark val="none"/>
        <c:minorTickMark val="none"/>
        <c:tickLblPos val="nextTo"/>
        <c:crossAx val="38742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0F5D61"/>
            </a:solidFill>
            <a:ln>
              <a:noFill/>
            </a:ln>
            <a:effectLst/>
          </c:spPr>
          <c:invertIfNegative val="0"/>
          <c:dPt>
            <c:idx val="5"/>
            <c:invertIfNegative val="0"/>
            <c:bubble3D val="0"/>
            <c:spPr>
              <a:pattFill prst="wdUpDiag">
                <a:fgClr>
                  <a:srgbClr val="0F5D61"/>
                </a:fgClr>
                <a:bgClr>
                  <a:schemeClr val="bg1"/>
                </a:bgClr>
              </a:pattFill>
              <a:ln>
                <a:noFill/>
              </a:ln>
              <a:effectLst/>
            </c:spPr>
            <c:extLst>
              <c:ext xmlns:c16="http://schemas.microsoft.com/office/drawing/2014/chart" uri="{C3380CC4-5D6E-409C-BE32-E72D297353CC}">
                <c16:uniqueId val="{00000000-61FC-45CD-A603-1125ED83DD5A}"/>
              </c:ext>
            </c:extLst>
          </c:dPt>
          <c:dLbls>
            <c:dLbl>
              <c:idx val="1"/>
              <c:delete val="1"/>
              <c:extLst>
                <c:ext xmlns:c15="http://schemas.microsoft.com/office/drawing/2012/chart" uri="{CE6537A1-D6FC-4f65-9D91-7224C49458BB}"/>
                <c:ext xmlns:c16="http://schemas.microsoft.com/office/drawing/2014/chart" uri="{C3380CC4-5D6E-409C-BE32-E72D297353CC}">
                  <c16:uniqueId val="{00000000-DA70-4FEC-BBD8-85295C2BB587}"/>
                </c:ext>
              </c:extLst>
            </c:dLbl>
            <c:dLbl>
              <c:idx val="2"/>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DA70-4FEC-BBD8-85295C2BB58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Vaccine 1</c:v>
                </c:pt>
                <c:pt idx="1">
                  <c:v>Vaccine 2</c:v>
                </c:pt>
                <c:pt idx="2">
                  <c:v>Vaccine 3</c:v>
                </c:pt>
                <c:pt idx="3">
                  <c:v>Vaccine 4</c:v>
                </c:pt>
                <c:pt idx="4">
                  <c:v>Vaccine 5</c:v>
                </c:pt>
                <c:pt idx="5">
                  <c:v>Vaccine 6</c:v>
                </c:pt>
                <c:pt idx="6">
                  <c:v>Vaccine 7</c:v>
                </c:pt>
              </c:strCache>
            </c:strRef>
          </c:cat>
          <c:val>
            <c:numRef>
              <c:f>Sheet1!$B$2:$B$8</c:f>
              <c:numCache>
                <c:formatCode>0%</c:formatCode>
                <c:ptCount val="7"/>
                <c:pt idx="0" formatCode="0.00%">
                  <c:v>1.26E-2</c:v>
                </c:pt>
                <c:pt idx="1">
                  <c:v>0.2</c:v>
                </c:pt>
                <c:pt idx="2">
                  <c:v>4.0000000000000002E-4</c:v>
                </c:pt>
                <c:pt idx="4" formatCode="0.00%">
                  <c:v>7.5200000000000003E-2</c:v>
                </c:pt>
                <c:pt idx="5" formatCode="0.00%">
                  <c:v>7.4899999999999994E-2</c:v>
                </c:pt>
                <c:pt idx="6" formatCode="0.00%">
                  <c:v>2.47E-2</c:v>
                </c:pt>
              </c:numCache>
            </c:numRef>
          </c:val>
          <c:extLst>
            <c:ext xmlns:c16="http://schemas.microsoft.com/office/drawing/2014/chart" uri="{C3380CC4-5D6E-409C-BE32-E72D297353CC}">
              <c16:uniqueId val="{00000000-78B5-4614-96FF-5DE689A29834}"/>
            </c:ext>
          </c:extLst>
        </c:ser>
        <c:dLbls>
          <c:dLblPos val="outEnd"/>
          <c:showLegendKey val="0"/>
          <c:showVal val="1"/>
          <c:showCatName val="0"/>
          <c:showSerName val="0"/>
          <c:showPercent val="0"/>
          <c:showBubbleSize val="0"/>
        </c:dLbls>
        <c:gapWidth val="219"/>
        <c:overlap val="-27"/>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425040"/>
        <c:crosses val="autoZero"/>
        <c:auto val="1"/>
        <c:lblAlgn val="ctr"/>
        <c:lblOffset val="100"/>
        <c:noMultiLvlLbl val="0"/>
      </c:catAx>
      <c:valAx>
        <c:axId val="387425040"/>
        <c:scaling>
          <c:orientation val="minMax"/>
          <c:min val="0"/>
        </c:scaling>
        <c:delete val="1"/>
        <c:axPos val="l"/>
        <c:numFmt formatCode="0.00%" sourceLinked="1"/>
        <c:majorTickMark val="none"/>
        <c:minorTickMark val="none"/>
        <c:tickLblPos val="nextTo"/>
        <c:crossAx val="38742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High</c:v>
                </c:pt>
              </c:strCache>
            </c:strRef>
          </c:tx>
          <c:spPr>
            <a:ln w="28575" cap="rnd">
              <a:noFill/>
              <a:round/>
            </a:ln>
            <a:effectLst/>
          </c:spPr>
          <c:marker>
            <c:symbol val="none"/>
          </c:marker>
          <c:cat>
            <c:strRef>
              <c:f>Sheet1!$A$2:$A$9</c:f>
              <c:strCache>
                <c:ptCount val="8"/>
                <c:pt idx="0">
                  <c:v>Vaccine 1</c:v>
                </c:pt>
                <c:pt idx="1">
                  <c:v>Vaccine 2</c:v>
                </c:pt>
                <c:pt idx="2">
                  <c:v>Vaccine 3</c:v>
                </c:pt>
                <c:pt idx="3">
                  <c:v>Vaccine 4</c:v>
                </c:pt>
                <c:pt idx="4">
                  <c:v>Vaccine 5</c:v>
                </c:pt>
                <c:pt idx="5">
                  <c:v>Vaccine 6</c:v>
                </c:pt>
                <c:pt idx="6">
                  <c:v>Vaccine 7</c:v>
                </c:pt>
                <c:pt idx="7">
                  <c:v>Vaccine 8</c:v>
                </c:pt>
              </c:strCache>
            </c:strRef>
          </c:cat>
          <c:val>
            <c:numRef>
              <c:f>Sheet1!$B$2:$B$9</c:f>
              <c:numCache>
                <c:formatCode>General</c:formatCode>
                <c:ptCount val="8"/>
                <c:pt idx="0" formatCode="0.00%">
                  <c:v>0.92</c:v>
                </c:pt>
                <c:pt idx="2" formatCode="0%">
                  <c:v>0.88</c:v>
                </c:pt>
                <c:pt idx="3" formatCode="0.00%">
                  <c:v>0.95</c:v>
                </c:pt>
                <c:pt idx="4" formatCode="0%">
                  <c:v>0.9</c:v>
                </c:pt>
              </c:numCache>
            </c:numRef>
          </c:val>
          <c:smooth val="0"/>
          <c:extLst>
            <c:ext xmlns:c16="http://schemas.microsoft.com/office/drawing/2014/chart" uri="{C3380CC4-5D6E-409C-BE32-E72D297353CC}">
              <c16:uniqueId val="{00000000-CEC2-427A-A5CB-B79D7E9D8366}"/>
            </c:ext>
          </c:extLst>
        </c:ser>
        <c:ser>
          <c:idx val="1"/>
          <c:order val="1"/>
          <c:tx>
            <c:strRef>
              <c:f>Sheet1!$C$1</c:f>
              <c:strCache>
                <c:ptCount val="1"/>
                <c:pt idx="0">
                  <c:v>Low</c:v>
                </c:pt>
              </c:strCache>
            </c:strRef>
          </c:tx>
          <c:spPr>
            <a:ln w="28575" cap="rnd">
              <a:noFill/>
              <a:round/>
            </a:ln>
            <a:effectLst/>
          </c:spPr>
          <c:marker>
            <c:symbol val="none"/>
          </c:marker>
          <c:cat>
            <c:strRef>
              <c:f>Sheet1!$A$2:$A$9</c:f>
              <c:strCache>
                <c:ptCount val="8"/>
                <c:pt idx="0">
                  <c:v>Vaccine 1</c:v>
                </c:pt>
                <c:pt idx="1">
                  <c:v>Vaccine 2</c:v>
                </c:pt>
                <c:pt idx="2">
                  <c:v>Vaccine 3</c:v>
                </c:pt>
                <c:pt idx="3">
                  <c:v>Vaccine 4</c:v>
                </c:pt>
                <c:pt idx="4">
                  <c:v>Vaccine 5</c:v>
                </c:pt>
                <c:pt idx="5">
                  <c:v>Vaccine 6</c:v>
                </c:pt>
                <c:pt idx="6">
                  <c:v>Vaccine 7</c:v>
                </c:pt>
                <c:pt idx="7">
                  <c:v>Vaccine 8</c:v>
                </c:pt>
              </c:strCache>
            </c:strRef>
          </c:cat>
          <c:val>
            <c:numRef>
              <c:f>Sheet1!$C$2:$C$9</c:f>
              <c:numCache>
                <c:formatCode>General</c:formatCode>
                <c:ptCount val="8"/>
                <c:pt idx="0" formatCode="0.00%">
                  <c:v>0.99</c:v>
                </c:pt>
                <c:pt idx="2" formatCode="0%">
                  <c:v>0.66</c:v>
                </c:pt>
                <c:pt idx="3" formatCode="0.00%">
                  <c:v>0.75</c:v>
                </c:pt>
                <c:pt idx="4" formatCode="0%">
                  <c:v>0.6</c:v>
                </c:pt>
              </c:numCache>
            </c:numRef>
          </c:val>
          <c:smooth val="0"/>
          <c:extLst>
            <c:ext xmlns:c16="http://schemas.microsoft.com/office/drawing/2014/chart" uri="{C3380CC4-5D6E-409C-BE32-E72D297353CC}">
              <c16:uniqueId val="{00000001-CEC2-427A-A5CB-B79D7E9D8366}"/>
            </c:ext>
          </c:extLst>
        </c:ser>
        <c:ser>
          <c:idx val="2"/>
          <c:order val="2"/>
          <c:tx>
            <c:strRef>
              <c:f>Sheet1!$D$1</c:f>
              <c:strCache>
                <c:ptCount val="1"/>
                <c:pt idx="0">
                  <c:v>Avg.</c:v>
                </c:pt>
              </c:strCache>
            </c:strRef>
          </c:tx>
          <c:spPr>
            <a:ln w="28575" cap="rnd">
              <a:noFill/>
              <a:round/>
            </a:ln>
            <a:effectLst/>
          </c:spPr>
          <c:marker>
            <c:symbol val="dot"/>
            <c:size val="3"/>
            <c:spPr>
              <a:solidFill>
                <a:schemeClr val="accent3"/>
              </a:solidFill>
              <a:ln w="127000">
                <a:solidFill>
                  <a:srgbClr val="0F5D6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Vaccine 1</c:v>
                </c:pt>
                <c:pt idx="1">
                  <c:v>Vaccine 2</c:v>
                </c:pt>
                <c:pt idx="2">
                  <c:v>Vaccine 3</c:v>
                </c:pt>
                <c:pt idx="3">
                  <c:v>Vaccine 4</c:v>
                </c:pt>
                <c:pt idx="4">
                  <c:v>Vaccine 5</c:v>
                </c:pt>
                <c:pt idx="5">
                  <c:v>Vaccine 6</c:v>
                </c:pt>
                <c:pt idx="6">
                  <c:v>Vaccine 7</c:v>
                </c:pt>
                <c:pt idx="7">
                  <c:v>Vaccine 8</c:v>
                </c:pt>
              </c:strCache>
            </c:strRef>
          </c:cat>
          <c:val>
            <c:numRef>
              <c:f>Sheet1!$D$2:$D$9</c:f>
              <c:numCache>
                <c:formatCode>General</c:formatCode>
                <c:ptCount val="8"/>
                <c:pt idx="0" formatCode="0.00%">
                  <c:v>0.97</c:v>
                </c:pt>
                <c:pt idx="2" formatCode="0%">
                  <c:v>0.8</c:v>
                </c:pt>
                <c:pt idx="3" formatCode="0.00%">
                  <c:v>0.85</c:v>
                </c:pt>
                <c:pt idx="4" formatCode="0%">
                  <c:v>0.88</c:v>
                </c:pt>
              </c:numCache>
            </c:numRef>
          </c:val>
          <c:smooth val="0"/>
          <c:extLst>
            <c:ext xmlns:c16="http://schemas.microsoft.com/office/drawing/2014/chart" uri="{C3380CC4-5D6E-409C-BE32-E72D297353CC}">
              <c16:uniqueId val="{00000002-CEC2-427A-A5CB-B79D7E9D836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oval"/>
              <a:tailEnd type="oval"/>
            </a:ln>
            <a:effectLst/>
          </c:spPr>
        </c:hiLowLines>
        <c:axId val="897252912"/>
        <c:axId val="897255072"/>
      </c:stockChart>
      <c:catAx>
        <c:axId val="897252912"/>
        <c:scaling>
          <c:orientation val="minMax"/>
        </c:scaling>
        <c:delete val="0"/>
        <c:axPos val="b"/>
        <c:majorGridlines>
          <c:spPr>
            <a:ln w="9525" cap="flat" cmpd="sng" algn="ctr">
              <a:solidFill>
                <a:schemeClr val="tx1">
                  <a:lumMod val="15000"/>
                  <a:lumOff val="85000"/>
                </a:schemeClr>
              </a:solidFill>
              <a:prstDash val="sysDot"/>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7255072"/>
        <c:crosses val="autoZero"/>
        <c:auto val="1"/>
        <c:lblAlgn val="ctr"/>
        <c:lblOffset val="100"/>
        <c:noMultiLvlLbl val="0"/>
      </c:catAx>
      <c:valAx>
        <c:axId val="897255072"/>
        <c:scaling>
          <c:orientation val="minMax"/>
          <c:max val="1"/>
        </c:scaling>
        <c:delete val="1"/>
        <c:axPos val="l"/>
        <c:numFmt formatCode="0.00%" sourceLinked="1"/>
        <c:majorTickMark val="out"/>
        <c:minorTickMark val="none"/>
        <c:tickLblPos val="nextTo"/>
        <c:crossAx val="8972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02334197851057E-2"/>
          <c:y val="3.5207584878128077E-2"/>
          <c:w val="0.96739533160429791"/>
          <c:h val="0.74313636811000561"/>
        </c:manualLayout>
      </c:layout>
      <c:barChart>
        <c:barDir val="col"/>
        <c:grouping val="stacked"/>
        <c:varyColors val="0"/>
        <c:ser>
          <c:idx val="0"/>
          <c:order val="0"/>
          <c:tx>
            <c:strRef>
              <c:f>Sheet1!$B$1</c:f>
              <c:strCache>
                <c:ptCount val="1"/>
                <c:pt idx="0">
                  <c:v>Durée de protection minimum prouvée</c:v>
                </c:pt>
              </c:strCache>
            </c:strRef>
          </c:tx>
          <c:spPr>
            <a:solidFill>
              <a:srgbClr val="00968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Vaccine 1</c:v>
                </c:pt>
                <c:pt idx="1">
                  <c:v>Vaccine 2</c:v>
                </c:pt>
                <c:pt idx="2">
                  <c:v>Vaccine 3</c:v>
                </c:pt>
                <c:pt idx="3">
                  <c:v>Vaccine 4</c:v>
                </c:pt>
                <c:pt idx="4">
                  <c:v>Vaccine 5</c:v>
                </c:pt>
                <c:pt idx="5">
                  <c:v>Vaccine 6</c:v>
                </c:pt>
                <c:pt idx="6">
                  <c:v>Vaccine 7</c:v>
                </c:pt>
              </c:strCache>
            </c:strRef>
          </c:cat>
          <c:val>
            <c:numRef>
              <c:f>Sheet1!$B$2:$B$8</c:f>
              <c:numCache>
                <c:formatCode>General</c:formatCode>
                <c:ptCount val="7"/>
                <c:pt idx="0">
                  <c:v>20</c:v>
                </c:pt>
                <c:pt idx="1">
                  <c:v>6</c:v>
                </c:pt>
                <c:pt idx="2">
                  <c:v>5</c:v>
                </c:pt>
                <c:pt idx="3">
                  <c:v>35</c:v>
                </c:pt>
                <c:pt idx="4">
                  <c:v>3</c:v>
                </c:pt>
                <c:pt idx="5">
                  <c:v>5</c:v>
                </c:pt>
              </c:numCache>
            </c:numRef>
          </c:val>
          <c:extLst>
            <c:ext xmlns:c16="http://schemas.microsoft.com/office/drawing/2014/chart" uri="{C3380CC4-5D6E-409C-BE32-E72D297353CC}">
              <c16:uniqueId val="{00000001-DE3A-442F-9D3D-EAF0D0A4B04E}"/>
            </c:ext>
          </c:extLst>
        </c:ser>
        <c:ser>
          <c:idx val="1"/>
          <c:order val="1"/>
          <c:tx>
            <c:strRef>
              <c:f>Sheet1!$C$1</c:f>
              <c:strCache>
                <c:ptCount val="1"/>
                <c:pt idx="0">
                  <c:v>Durée de protection additionnelle en fonction des vaccins</c:v>
                </c:pt>
              </c:strCache>
            </c:strRef>
          </c:tx>
          <c:spPr>
            <a:pattFill prst="wdUpDiag">
              <a:fgClr>
                <a:srgbClr val="0F5D61"/>
              </a:fgClr>
              <a:bgClr>
                <a:schemeClr val="bg1"/>
              </a:bgClr>
            </a:pattFill>
            <a:ln>
              <a:noFill/>
            </a:ln>
            <a:effectLst/>
          </c:spPr>
          <c:invertIfNegative val="0"/>
          <c:dLbls>
            <c:delete val="1"/>
          </c:dLbls>
          <c:cat>
            <c:strRef>
              <c:f>Sheet1!$A$2:$A$8</c:f>
              <c:strCache>
                <c:ptCount val="7"/>
                <c:pt idx="0">
                  <c:v>Vaccine 1</c:v>
                </c:pt>
                <c:pt idx="1">
                  <c:v>Vaccine 2</c:v>
                </c:pt>
                <c:pt idx="2">
                  <c:v>Vaccine 3</c:v>
                </c:pt>
                <c:pt idx="3">
                  <c:v>Vaccine 4</c:v>
                </c:pt>
                <c:pt idx="4">
                  <c:v>Vaccine 5</c:v>
                </c:pt>
                <c:pt idx="5">
                  <c:v>Vaccine 6</c:v>
                </c:pt>
                <c:pt idx="6">
                  <c:v>Vaccine 7</c:v>
                </c:pt>
              </c:strCache>
            </c:strRef>
          </c:cat>
          <c:val>
            <c:numRef>
              <c:f>Sheet1!$C$2:$C$8</c:f>
              <c:numCache>
                <c:formatCode>General</c:formatCode>
                <c:ptCount val="7"/>
                <c:pt idx="1">
                  <c:v>6</c:v>
                </c:pt>
                <c:pt idx="4">
                  <c:v>2</c:v>
                </c:pt>
                <c:pt idx="5">
                  <c:v>5</c:v>
                </c:pt>
              </c:numCache>
            </c:numRef>
          </c:val>
          <c:extLst>
            <c:ext xmlns:c16="http://schemas.microsoft.com/office/drawing/2014/chart" uri="{C3380CC4-5D6E-409C-BE32-E72D297353CC}">
              <c16:uniqueId val="{00000000-E501-4B83-9F96-474D2594EDE9}"/>
            </c:ext>
          </c:extLst>
        </c:ser>
        <c:dLbls>
          <c:showLegendKey val="0"/>
          <c:showVal val="1"/>
          <c:showCatName val="0"/>
          <c:showSerName val="0"/>
          <c:showPercent val="0"/>
          <c:showBubbleSize val="0"/>
        </c:dLbls>
        <c:gapWidth val="219"/>
        <c:overlap val="100"/>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425040"/>
        <c:crosses val="autoZero"/>
        <c:auto val="1"/>
        <c:lblAlgn val="ctr"/>
        <c:lblOffset val="100"/>
        <c:noMultiLvlLbl val="0"/>
      </c:catAx>
      <c:valAx>
        <c:axId val="387425040"/>
        <c:scaling>
          <c:orientation val="minMax"/>
          <c:min val="0"/>
        </c:scaling>
        <c:delete val="1"/>
        <c:axPos val="l"/>
        <c:numFmt formatCode="General" sourceLinked="1"/>
        <c:majorTickMark val="out"/>
        <c:minorTickMark val="none"/>
        <c:tickLblPos val="nextTo"/>
        <c:crossAx val="38742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Routine</c:v>
                </c:pt>
              </c:strCache>
            </c:strRef>
          </c:tx>
          <c:spPr>
            <a:solidFill>
              <a:srgbClr val="C00000"/>
            </a:solidFill>
            <a:ln>
              <a:noFill/>
            </a:ln>
            <a:effectLst/>
          </c:spPr>
          <c:invertIfNegative val="0"/>
          <c:dPt>
            <c:idx val="5"/>
            <c:invertIfNegative val="0"/>
            <c:bubble3D val="0"/>
            <c:spPr>
              <a:solidFill>
                <a:srgbClr val="00B050"/>
              </a:solidFill>
              <a:ln>
                <a:noFill/>
              </a:ln>
              <a:effectLst/>
            </c:spPr>
            <c:extLst>
              <c:ext xmlns:c16="http://schemas.microsoft.com/office/drawing/2014/chart" uri="{C3380CC4-5D6E-409C-BE32-E72D297353CC}">
                <c16:uniqueId val="{00000003-82FB-4886-89F6-750DC10E63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Vaccine 1</c:v>
                </c:pt>
                <c:pt idx="1">
                  <c:v>Vaccine 2</c:v>
                </c:pt>
                <c:pt idx="2">
                  <c:v>Vaccine 3</c:v>
                </c:pt>
                <c:pt idx="3">
                  <c:v>Vaccine 4</c:v>
                </c:pt>
                <c:pt idx="4">
                  <c:v>Vaccine 5</c:v>
                </c:pt>
                <c:pt idx="5">
                  <c:v>Vaccine 6</c:v>
                </c:pt>
                <c:pt idx="6">
                  <c:v>Vaccine 7</c:v>
                </c:pt>
                <c:pt idx="7">
                  <c:v>Vaccine 8</c:v>
                </c:pt>
              </c:strCache>
            </c:strRef>
          </c:cat>
          <c:val>
            <c:numRef>
              <c:f>Sheet1!$B$2:$B$9</c:f>
              <c:numCache>
                <c:formatCode>General</c:formatCode>
                <c:ptCount val="8"/>
                <c:pt idx="1">
                  <c:v>31.1</c:v>
                </c:pt>
                <c:pt idx="2">
                  <c:v>4.7</c:v>
                </c:pt>
                <c:pt idx="3">
                  <c:v>4</c:v>
                </c:pt>
                <c:pt idx="4">
                  <c:v>20.3</c:v>
                </c:pt>
                <c:pt idx="5">
                  <c:v>-15.7</c:v>
                </c:pt>
                <c:pt idx="6">
                  <c:v>0</c:v>
                </c:pt>
                <c:pt idx="7">
                  <c:v>33.799999999999997</c:v>
                </c:pt>
              </c:numCache>
            </c:numRef>
          </c:val>
          <c:extLst>
            <c:ext xmlns:c16="http://schemas.microsoft.com/office/drawing/2014/chart" uri="{C3380CC4-5D6E-409C-BE32-E72D297353CC}">
              <c16:uniqueId val="{00000002-82FB-4886-89F6-750DC10E6356}"/>
            </c:ext>
          </c:extLst>
        </c:ser>
        <c:ser>
          <c:idx val="1"/>
          <c:order val="1"/>
          <c:tx>
            <c:strRef>
              <c:f>Sheet1!$C$1</c:f>
              <c:strCache>
                <c:ptCount val="1"/>
                <c:pt idx="0">
                  <c:v>Campagne/Rappel</c:v>
                </c:pt>
              </c:strCache>
            </c:strRef>
          </c:tx>
          <c:spPr>
            <a:solidFill>
              <a:schemeClr val="accent2"/>
            </a:solidFill>
            <a:ln>
              <a:noFill/>
            </a:ln>
            <a:effectLst/>
          </c:spPr>
          <c:invertIfNegative val="0"/>
          <c:dPt>
            <c:idx val="2"/>
            <c:invertIfNegative val="0"/>
            <c:bubble3D val="0"/>
            <c:spPr>
              <a:pattFill prst="wdUpDiag">
                <a:fgClr>
                  <a:srgbClr val="C00000"/>
                </a:fgClr>
                <a:bgClr>
                  <a:schemeClr val="bg1"/>
                </a:bgClr>
              </a:pattFill>
              <a:ln>
                <a:noFill/>
              </a:ln>
              <a:effectLst/>
            </c:spPr>
            <c:extLst>
              <c:ext xmlns:c16="http://schemas.microsoft.com/office/drawing/2014/chart" uri="{C3380CC4-5D6E-409C-BE32-E72D297353CC}">
                <c16:uniqueId val="{00000003-F3F4-4130-81C9-599B4B4B9FD3}"/>
              </c:ext>
            </c:extLst>
          </c:dPt>
          <c:dPt>
            <c:idx val="5"/>
            <c:invertIfNegative val="0"/>
            <c:bubble3D val="0"/>
            <c:spPr>
              <a:pattFill prst="wdUpDiag">
                <a:fgClr>
                  <a:srgbClr val="00B050"/>
                </a:fgClr>
                <a:bgClr>
                  <a:schemeClr val="bg1"/>
                </a:bgClr>
              </a:pattFill>
              <a:ln>
                <a:noFill/>
              </a:ln>
              <a:effectLst/>
            </c:spPr>
            <c:extLst>
              <c:ext xmlns:c16="http://schemas.microsoft.com/office/drawing/2014/chart" uri="{C3380CC4-5D6E-409C-BE32-E72D297353CC}">
                <c16:uniqueId val="{00000004-B0EC-4679-BD85-195303C12ADC}"/>
              </c:ext>
            </c:extLst>
          </c:dPt>
          <c:dLbls>
            <c:dLbl>
              <c:idx val="5"/>
              <c:delete val="1"/>
              <c:extLst>
                <c:ext xmlns:c15="http://schemas.microsoft.com/office/drawing/2012/chart" uri="{CE6537A1-D6FC-4f65-9D91-7224C49458BB}"/>
                <c:ext xmlns:c16="http://schemas.microsoft.com/office/drawing/2014/chart" uri="{C3380CC4-5D6E-409C-BE32-E72D297353CC}">
                  <c16:uniqueId val="{00000004-B0EC-4679-BD85-195303C12ADC}"/>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Vaccine 1</c:v>
                </c:pt>
                <c:pt idx="1">
                  <c:v>Vaccine 2</c:v>
                </c:pt>
                <c:pt idx="2">
                  <c:v>Vaccine 3</c:v>
                </c:pt>
                <c:pt idx="3">
                  <c:v>Vaccine 4</c:v>
                </c:pt>
                <c:pt idx="4">
                  <c:v>Vaccine 5</c:v>
                </c:pt>
                <c:pt idx="5">
                  <c:v>Vaccine 6</c:v>
                </c:pt>
                <c:pt idx="6">
                  <c:v>Vaccine 7</c:v>
                </c:pt>
                <c:pt idx="7">
                  <c:v>Vaccine 8</c:v>
                </c:pt>
              </c:strCache>
            </c:strRef>
          </c:cat>
          <c:val>
            <c:numRef>
              <c:f>Sheet1!$C$2:$C$9</c:f>
              <c:numCache>
                <c:formatCode>General</c:formatCode>
                <c:ptCount val="8"/>
                <c:pt idx="2">
                  <c:v>14.7</c:v>
                </c:pt>
                <c:pt idx="5">
                  <c:v>-3</c:v>
                </c:pt>
              </c:numCache>
            </c:numRef>
          </c:val>
          <c:extLst>
            <c:ext xmlns:c16="http://schemas.microsoft.com/office/drawing/2014/chart" uri="{C3380CC4-5D6E-409C-BE32-E72D297353CC}">
              <c16:uniqueId val="{00000002-F3F4-4130-81C9-599B4B4B9FD3}"/>
            </c:ext>
          </c:extLst>
        </c:ser>
        <c:dLbls>
          <c:showLegendKey val="0"/>
          <c:showVal val="1"/>
          <c:showCatName val="0"/>
          <c:showSerName val="0"/>
          <c:showPercent val="0"/>
          <c:showBubbleSize val="0"/>
        </c:dLbls>
        <c:gapWidth val="219"/>
        <c:overlap val="100"/>
        <c:axId val="387421440"/>
        <c:axId val="387425040"/>
      </c:barChart>
      <c:catAx>
        <c:axId val="3874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425040"/>
        <c:crosses val="autoZero"/>
        <c:auto val="1"/>
        <c:lblAlgn val="ctr"/>
        <c:lblOffset val="100"/>
        <c:noMultiLvlLbl val="0"/>
      </c:catAx>
      <c:valAx>
        <c:axId val="387425040"/>
        <c:scaling>
          <c:orientation val="minMax"/>
          <c:max val="120"/>
          <c:min val="-3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8742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0.67095</cdr:x>
      <cdr:y>0.89126</cdr:y>
    </cdr:from>
    <cdr:to>
      <cdr:x>0.71414</cdr:x>
      <cdr:y>0.95575</cdr:y>
    </cdr:to>
    <cdr:sp macro="" textlink="">
      <cdr:nvSpPr>
        <cdr:cNvPr id="2" name="TextBox 1">
          <a:extLst xmlns:a="http://schemas.openxmlformats.org/drawingml/2006/main">
            <a:ext uri="{FF2B5EF4-FFF2-40B4-BE49-F238E27FC236}">
              <a16:creationId xmlns:a16="http://schemas.microsoft.com/office/drawing/2014/main" id="{3F4F7695-07F5-9553-6AFE-529F7F1FE0CE}"/>
            </a:ext>
          </a:extLst>
        </cdr:cNvPr>
        <cdr:cNvSpPr txBox="1"/>
      </cdr:nvSpPr>
      <cdr:spPr>
        <a:xfrm xmlns:a="http://schemas.openxmlformats.org/drawingml/2006/main">
          <a:off x="5762349" y="3327805"/>
          <a:ext cx="370923" cy="2407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200" dirty="0"/>
            <a:t>-20</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FD8F4-6785-498F-8D92-B2F6B34A16C4}" type="datetimeFigureOut">
              <a:rPr lang="fr-FR" smtClean="0"/>
              <a:t>10/02/2025</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3418-E3CD-458E-8280-75CFF9992402}" type="slidenum">
              <a:rPr lang="fr-FR" smtClean="0"/>
              <a:t>‹#›</a:t>
            </a:fld>
            <a:endParaRPr lang="fr-FR" dirty="0"/>
          </a:p>
        </p:txBody>
      </p:sp>
    </p:spTree>
    <p:extLst>
      <p:ext uri="{BB962C8B-B14F-4D97-AF65-F5344CB8AC3E}">
        <p14:creationId xmlns:p14="http://schemas.microsoft.com/office/powerpoint/2010/main" val="19507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624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Examples</a:t>
            </a:r>
            <a:r>
              <a:rPr lang="fr-FR" dirty="0"/>
              <a:t> of:</a:t>
            </a:r>
          </a:p>
          <a:p>
            <a:pPr marL="171450" indent="-171450">
              <a:buFont typeface="Arial" panose="020B0604020202020204" pitchFamily="34" charset="0"/>
              <a:buChar char="•"/>
            </a:pPr>
            <a:r>
              <a:rPr lang="fr-FR" dirty="0" err="1"/>
              <a:t>Missing</a:t>
            </a:r>
            <a:r>
              <a:rPr lang="fr-FR" dirty="0"/>
              <a:t> data: shigella not </a:t>
            </a:r>
            <a:r>
              <a:rPr lang="fr-FR" dirty="0" err="1"/>
              <a:t>monitored</a:t>
            </a:r>
            <a:r>
              <a:rPr lang="fr-FR" dirty="0"/>
              <a:t> by the surveillance system</a:t>
            </a:r>
          </a:p>
          <a:p>
            <a:pPr marL="171450" indent="-171450">
              <a:buFont typeface="Arial" panose="020B0604020202020204" pitchFamily="34" charset="0"/>
              <a:buChar char="•"/>
            </a:pPr>
            <a:r>
              <a:rPr lang="fr-FR" dirty="0" err="1"/>
              <a:t>Incomplete</a:t>
            </a:r>
            <a:r>
              <a:rPr lang="fr-FR" dirty="0"/>
              <a:t> data: </a:t>
            </a:r>
            <a:r>
              <a:rPr lang="fr-FR" dirty="0" err="1"/>
              <a:t>disease</a:t>
            </a:r>
            <a:r>
              <a:rPr lang="fr-FR" dirty="0"/>
              <a:t> </a:t>
            </a:r>
            <a:r>
              <a:rPr lang="fr-FR" dirty="0" err="1"/>
              <a:t>knowledge</a:t>
            </a:r>
            <a:r>
              <a:rPr lang="fr-FR" dirty="0"/>
              <a:t> and attitude </a:t>
            </a:r>
            <a:r>
              <a:rPr lang="fr-FR" dirty="0" err="1"/>
              <a:t>study</a:t>
            </a:r>
            <a:r>
              <a:rPr lang="fr-FR" dirty="0"/>
              <a:t> for some diseases </a:t>
            </a:r>
            <a:r>
              <a:rPr lang="fr-FR" dirty="0" err="1"/>
              <a:t>only</a:t>
            </a:r>
            <a:endParaRPr lang="fr-FR" dirty="0"/>
          </a:p>
          <a:p>
            <a:pPr marL="171450" indent="-171450">
              <a:buFont typeface="Arial" panose="020B0604020202020204" pitchFamily="34" charset="0"/>
              <a:buChar char="•"/>
            </a:pPr>
            <a:r>
              <a:rPr lang="fr-FR" dirty="0"/>
              <a:t>Inaccessible evidence: experts / people with </a:t>
            </a:r>
            <a:r>
              <a:rPr lang="fr-FR" dirty="0" err="1"/>
              <a:t>access</a:t>
            </a:r>
            <a:r>
              <a:rPr lang="fr-FR" dirty="0"/>
              <a:t> to the evidence not </a:t>
            </a:r>
            <a:r>
              <a:rPr lang="fr-FR" dirty="0" err="1"/>
              <a:t>responding</a:t>
            </a:r>
            <a:endParaRPr lang="fr-FR" dirty="0"/>
          </a:p>
          <a:p>
            <a:pPr marL="171450" indent="-171450">
              <a:buFont typeface="Arial" panose="020B0604020202020204" pitchFamily="34" charset="0"/>
              <a:buChar char="•"/>
            </a:pPr>
            <a:r>
              <a:rPr lang="fr-FR" dirty="0" err="1"/>
              <a:t>Lack</a:t>
            </a:r>
            <a:r>
              <a:rPr lang="fr-FR" dirty="0"/>
              <a:t> of </a:t>
            </a:r>
            <a:r>
              <a:rPr lang="fr-FR" dirty="0" err="1"/>
              <a:t>clarity</a:t>
            </a:r>
            <a:r>
              <a:rPr lang="fr-FR" dirty="0"/>
              <a:t>: </a:t>
            </a:r>
            <a:r>
              <a:rPr lang="fr-FR" dirty="0" err="1"/>
              <a:t>evidence</a:t>
            </a:r>
            <a:r>
              <a:rPr lang="fr-FR" dirty="0"/>
              <a:t> data </a:t>
            </a:r>
            <a:r>
              <a:rPr lang="fr-FR" dirty="0" err="1"/>
              <a:t>does</a:t>
            </a:r>
            <a:r>
              <a:rPr lang="fr-FR" dirty="0"/>
              <a:t> not have a </a:t>
            </a:r>
            <a:r>
              <a:rPr lang="fr-FR" dirty="0" err="1"/>
              <a:t>clear</a:t>
            </a:r>
            <a:r>
              <a:rPr lang="fr-FR" dirty="0"/>
              <a:t> source, </a:t>
            </a:r>
            <a:r>
              <a:rPr lang="fr-FR" dirty="0" err="1"/>
              <a:t>clear</a:t>
            </a:r>
            <a:r>
              <a:rPr lang="fr-FR" dirty="0"/>
              <a:t> </a:t>
            </a:r>
            <a:r>
              <a:rPr lang="fr-FR" dirty="0" err="1"/>
              <a:t>legend</a:t>
            </a:r>
            <a:r>
              <a:rPr lang="fr-FR" dirty="0"/>
              <a:t> ; </a:t>
            </a:r>
          </a:p>
          <a:p>
            <a:pPr marL="171450" indent="-171450">
              <a:buFont typeface="Arial" panose="020B0604020202020204" pitchFamily="34" charset="0"/>
              <a:buChar char="•"/>
            </a:pPr>
            <a:r>
              <a:rPr lang="fr-FR" dirty="0" err="1"/>
              <a:t>Scattered</a:t>
            </a:r>
            <a:r>
              <a:rPr lang="fr-FR" dirty="0"/>
              <a:t> data: information for one </a:t>
            </a:r>
            <a:r>
              <a:rPr lang="fr-FR" dirty="0" err="1"/>
              <a:t>criteria</a:t>
            </a:r>
            <a:r>
              <a:rPr lang="fr-FR" dirty="0"/>
              <a:t> </a:t>
            </a:r>
            <a:r>
              <a:rPr lang="fr-FR" dirty="0" err="1"/>
              <a:t>comes</a:t>
            </a:r>
            <a:r>
              <a:rPr lang="fr-FR" dirty="0"/>
              <a:t> from </a:t>
            </a:r>
            <a:r>
              <a:rPr lang="fr-FR" dirty="0" err="1"/>
              <a:t>various</a:t>
            </a:r>
            <a:r>
              <a:rPr lang="fr-FR" dirty="0"/>
              <a:t> sources </a:t>
            </a:r>
            <a:r>
              <a:rPr lang="fr-FR" dirty="0" err="1"/>
              <a:t>depending</a:t>
            </a:r>
            <a:r>
              <a:rPr lang="fr-FR" dirty="0"/>
              <a:t> on the </a:t>
            </a:r>
            <a:r>
              <a:rPr lang="fr-FR" dirty="0" err="1"/>
              <a:t>disease</a:t>
            </a:r>
            <a:endParaRPr lang="fr-FR" dirty="0"/>
          </a:p>
          <a:p>
            <a:pPr marL="171450" indent="-171450">
              <a:buFont typeface="Arial" panose="020B0604020202020204" pitchFamily="34" charset="0"/>
              <a:buChar char="•"/>
            </a:pPr>
            <a:r>
              <a:rPr lang="fr-FR" dirty="0" err="1"/>
              <a:t>Inconsistent</a:t>
            </a:r>
            <a:r>
              <a:rPr lang="fr-FR" dirty="0"/>
              <a:t> data: </a:t>
            </a:r>
            <a:r>
              <a:rPr lang="fr-FR" dirty="0" err="1"/>
              <a:t>studies</a:t>
            </a:r>
            <a:r>
              <a:rPr lang="fr-FR" dirty="0"/>
              <a:t> </a:t>
            </a:r>
            <a:r>
              <a:rPr lang="fr-FR" dirty="0" err="1"/>
              <a:t>find</a:t>
            </a:r>
            <a:r>
              <a:rPr lang="fr-FR" dirty="0"/>
              <a:t> different vaccine </a:t>
            </a:r>
            <a:r>
              <a:rPr lang="fr-FR" dirty="0" err="1"/>
              <a:t>effectiveness</a:t>
            </a:r>
            <a:r>
              <a:rPr lang="fr-FR" dirty="0"/>
              <a:t> </a:t>
            </a:r>
            <a:r>
              <a:rPr lang="fr-FR" dirty="0" err="1"/>
              <a:t>levels</a:t>
            </a:r>
            <a:r>
              <a:rPr lang="fr-FR" dirty="0"/>
              <a:t> </a:t>
            </a:r>
            <a:r>
              <a:rPr lang="fr-FR" dirty="0" err="1"/>
              <a:t>depening</a:t>
            </a:r>
            <a:r>
              <a:rPr lang="fr-FR" dirty="0"/>
              <a:t> on </a:t>
            </a:r>
            <a:r>
              <a:rPr lang="fr-FR" dirty="0" err="1"/>
              <a:t>context</a:t>
            </a:r>
            <a:endParaRPr lang="fr-FR" dirty="0"/>
          </a:p>
          <a:p>
            <a:pPr marL="171450" indent="-171450">
              <a:buFont typeface="Arial" panose="020B0604020202020204" pitchFamily="34" charset="0"/>
              <a:buChar char="•"/>
            </a:pPr>
            <a:r>
              <a:rPr lang="fr-FR" dirty="0"/>
              <a:t>Incomparable data: cholera data from Bangladesh (</a:t>
            </a:r>
            <a:r>
              <a:rPr lang="fr-FR" dirty="0" err="1"/>
              <a:t>endemic</a:t>
            </a:r>
            <a:r>
              <a:rPr lang="fr-FR" dirty="0"/>
              <a:t> </a:t>
            </a:r>
            <a:r>
              <a:rPr lang="fr-FR" dirty="0" err="1"/>
              <a:t>context</a:t>
            </a:r>
            <a:r>
              <a:rPr lang="fr-FR" dirty="0"/>
              <a:t>)</a:t>
            </a:r>
          </a:p>
        </p:txBody>
      </p:sp>
      <p:sp>
        <p:nvSpPr>
          <p:cNvPr id="4" name="Slide Number Placeholder 3"/>
          <p:cNvSpPr>
            <a:spLocks noGrp="1"/>
          </p:cNvSpPr>
          <p:nvPr>
            <p:ph type="sldNum" sz="quarter" idx="5"/>
          </p:nvPr>
        </p:nvSpPr>
        <p:spPr/>
        <p:txBody>
          <a:bodyPr/>
          <a:lstStyle/>
          <a:p>
            <a:fld id="{969C3418-E3CD-458E-8280-75CFF9992402}" type="slidenum">
              <a:rPr lang="fr-FR" smtClean="0"/>
              <a:t>9</a:t>
            </a:fld>
            <a:endParaRPr lang="fr-FR" dirty="0"/>
          </a:p>
        </p:txBody>
      </p:sp>
    </p:spTree>
    <p:extLst>
      <p:ext uri="{BB962C8B-B14F-4D97-AF65-F5344CB8AC3E}">
        <p14:creationId xmlns:p14="http://schemas.microsoft.com/office/powerpoint/2010/main" val="333820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415637" y="992767"/>
            <a:ext cx="113615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9"/>
          <p:cNvSpPr txBox="1">
            <a:spLocks noGrp="1"/>
          </p:cNvSpPr>
          <p:nvPr>
            <p:ph type="subTitle" idx="1"/>
          </p:nvPr>
        </p:nvSpPr>
        <p:spPr>
          <a:xfrm>
            <a:off x="415626" y="3778833"/>
            <a:ext cx="113615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 name="Google Shape;12;p19">
            <a:extLst>
              <a:ext uri="{FF2B5EF4-FFF2-40B4-BE49-F238E27FC236}">
                <a16:creationId xmlns:a16="http://schemas.microsoft.com/office/drawing/2014/main" id="{B11D06FB-8C12-4435-BB1E-CCAAA692A644}"/>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6068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 name="Google Shape;19;p21"/>
          <p:cNvSpPr txBox="1">
            <a:spLocks noGrp="1"/>
          </p:cNvSpPr>
          <p:nvPr>
            <p:ph type="body" idx="1"/>
          </p:nvPr>
        </p:nvSpPr>
        <p:spPr>
          <a:xfrm>
            <a:off x="415626"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0" name="Google Shape;20;p21"/>
          <p:cNvSpPr txBox="1">
            <a:spLocks noGrp="1"/>
          </p:cNvSpPr>
          <p:nvPr>
            <p:ph type="body" idx="2"/>
          </p:nvPr>
        </p:nvSpPr>
        <p:spPr>
          <a:xfrm>
            <a:off x="6443610"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1" name="Google Shape;21;p21"/>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2374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15626" y="740800"/>
            <a:ext cx="37443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 name="Google Shape;24;p22"/>
          <p:cNvSpPr txBox="1">
            <a:spLocks noGrp="1"/>
          </p:cNvSpPr>
          <p:nvPr>
            <p:ph type="body" idx="1"/>
          </p:nvPr>
        </p:nvSpPr>
        <p:spPr>
          <a:xfrm>
            <a:off x="415626" y="1852800"/>
            <a:ext cx="37443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p22"/>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66609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53708" y="600200"/>
            <a:ext cx="84910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8" name="Google Shape;28;p23"/>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95234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24"/>
          <p:cNvSpPr/>
          <p:nvPr/>
        </p:nvSpPr>
        <p:spPr>
          <a:xfrm>
            <a:off x="6096387" y="-167"/>
            <a:ext cx="60963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sp>
        <p:nvSpPr>
          <p:cNvPr id="31" name="Google Shape;31;p24"/>
          <p:cNvSpPr txBox="1">
            <a:spLocks noGrp="1"/>
          </p:cNvSpPr>
          <p:nvPr>
            <p:ph type="title"/>
          </p:nvPr>
        </p:nvSpPr>
        <p:spPr>
          <a:xfrm>
            <a:off x="354022" y="1644233"/>
            <a:ext cx="53939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2" name="Google Shape;32;p24"/>
          <p:cNvSpPr txBox="1">
            <a:spLocks noGrp="1"/>
          </p:cNvSpPr>
          <p:nvPr>
            <p:ph type="subTitle" idx="1"/>
          </p:nvPr>
        </p:nvSpPr>
        <p:spPr>
          <a:xfrm>
            <a:off x="354022" y="3737433"/>
            <a:ext cx="53939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24"/>
          <p:cNvSpPr txBox="1">
            <a:spLocks noGrp="1"/>
          </p:cNvSpPr>
          <p:nvPr>
            <p:ph type="body" idx="2"/>
          </p:nvPr>
        </p:nvSpPr>
        <p:spPr>
          <a:xfrm>
            <a:off x="6586419" y="965433"/>
            <a:ext cx="51163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p24"/>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5745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15626" y="5640767"/>
            <a:ext cx="79988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p25"/>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536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26"/>
          <p:cNvSpPr txBox="1">
            <a:spLocks noGrp="1"/>
          </p:cNvSpPr>
          <p:nvPr>
            <p:ph type="title" hasCustomPrompt="1"/>
          </p:nvPr>
        </p:nvSpPr>
        <p:spPr>
          <a:xfrm>
            <a:off x="415626" y="1474833"/>
            <a:ext cx="113615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0" name="Google Shape;40;p26"/>
          <p:cNvSpPr txBox="1">
            <a:spLocks noGrp="1"/>
          </p:cNvSpPr>
          <p:nvPr>
            <p:ph type="body" idx="1"/>
          </p:nvPr>
        </p:nvSpPr>
        <p:spPr>
          <a:xfrm>
            <a:off x="415626" y="4202967"/>
            <a:ext cx="113615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41" name="Google Shape;41;p26"/>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5822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42d34dc66_9_10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616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0"/>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 name="Google Shape;16;p20"/>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411885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7" name="Google Shape;7;p18"/>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8" name="Google Shape;8;p18"/>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47052482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STXinwei" panose="020B0503020204020204"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Lato"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unicef.org/supply/market-notes-and-updates" TargetMode="External"/><Relationship Id="rId13" Type="http://schemas.openxmlformats.org/officeDocument/2006/relationships/hyperlink" Target="https://www.who.int/teams/immunization-vaccines-and-biologicals/policies/position-papers" TargetMode="External"/><Relationship Id="rId3" Type="http://schemas.openxmlformats.org/officeDocument/2006/relationships/hyperlink" Target="https://www.nitag-resource.org/sysvac-systematic-reviews/about" TargetMode="External"/><Relationship Id="rId7" Type="http://schemas.openxmlformats.org/officeDocument/2006/relationships/hyperlink" Target="https://www.who.int/teams/immunization-vaccines-and-biologicals/vaccine-access/mi4a/mi4a-market-studies" TargetMode="External"/><Relationship Id="rId12" Type="http://schemas.openxmlformats.org/officeDocument/2006/relationships/hyperlink" Target="https://www.ncbi.nlm.nih.gov/" TargetMode="External"/><Relationship Id="rId2" Type="http://schemas.openxmlformats.org/officeDocument/2006/relationships/hyperlink" Target="https://www.nitag-resource.org/resources" TargetMode="External"/><Relationship Id="rId1" Type="http://schemas.openxmlformats.org/officeDocument/2006/relationships/slideLayout" Target="../slideLayouts/slideLayout9.xml"/><Relationship Id="rId6" Type="http://schemas.openxmlformats.org/officeDocument/2006/relationships/hyperlink" Target="https://immunizationeconomics.org/recent-activity/2022/4/1/niscost-app-and-user-guide/" TargetMode="External"/><Relationship Id="rId11" Type="http://schemas.openxmlformats.org/officeDocument/2006/relationships/hyperlink" Target="https://www.gavi.org/our-alliance/market-shaping/product-information-vaccines-cold-chain-equipment" TargetMode="External"/><Relationship Id="rId5" Type="http://schemas.openxmlformats.org/officeDocument/2006/relationships/hyperlink" Target="https://www.dropbox.com/scl/fo/1wv8574can3mdhehk0w6z/h?rlkey=dhqueeq5163dm4ebpliqr9th4&amp;e=1&amp;dl=0" TargetMode="External"/><Relationship Id="rId10" Type="http://schemas.openxmlformats.org/officeDocument/2006/relationships/hyperlink" Target="https://extranet.who.int/prequal/vaccines/list-prequalified-vaccines" TargetMode="External"/><Relationship Id="rId4" Type="http://schemas.openxmlformats.org/officeDocument/2006/relationships/hyperlink" Target="https://immunizationeconomics.org/unicef-nis" TargetMode="External"/><Relationship Id="rId9" Type="http://schemas.openxmlformats.org/officeDocument/2006/relationships/hyperlink" Target="https://www.gavi.org/our-alliance/market-shaping/market-shaping-roadmaps" TargetMode="External"/><Relationship Id="rId14" Type="http://schemas.openxmlformats.org/officeDocument/2006/relationships/hyperlink" Target="https://www.who.int/teams/immunization-vaccines-and-biologicals/policies/who-recommendations-for-routine-immunization---summary-tabl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who.int/publications/i/item/9789240090729" TargetMode="External"/><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8" name="Google Shape;48;p1"/>
          <p:cNvSpPr/>
          <p:nvPr/>
        </p:nvSpPr>
        <p:spPr>
          <a:xfrm>
            <a:off x="2099363" y="1516400"/>
            <a:ext cx="373500" cy="1867200"/>
          </a:xfrm>
          <a:prstGeom prst="rect">
            <a:avLst/>
          </a:prstGeom>
          <a:solidFill>
            <a:srgbClr val="0F5D61"/>
          </a:solidFill>
          <a:ln>
            <a:noFill/>
          </a:ln>
        </p:spPr>
        <p:txBody>
          <a:bodyPr spcFirstLastPara="1" wrap="square" lIns="91425" tIns="91425" rIns="91425" bIns="91425" anchor="ctr" anchorCtr="0">
            <a:noAutofit/>
          </a:bodyPr>
          <a:lstStyle/>
          <a:p>
            <a:pPr>
              <a:buClr>
                <a:srgbClr val="000000"/>
              </a:buClr>
              <a:buSzPts val="1400"/>
            </a:pPr>
            <a:endParaRPr lang="en-US" sz="1400" noProof="0" dirty="0">
              <a:solidFill>
                <a:srgbClr val="000000"/>
              </a:solidFill>
              <a:latin typeface="Times New Roman"/>
              <a:ea typeface="Times New Roman"/>
              <a:cs typeface="Times New Roman"/>
              <a:sym typeface="Times New Roman"/>
            </a:endParaRPr>
          </a:p>
        </p:txBody>
      </p:sp>
      <p:sp>
        <p:nvSpPr>
          <p:cNvPr id="5" name="Google Shape;47;p1">
            <a:extLst>
              <a:ext uri="{FF2B5EF4-FFF2-40B4-BE49-F238E27FC236}">
                <a16:creationId xmlns:a16="http://schemas.microsoft.com/office/drawing/2014/main" id="{EB2B3FD3-5DE2-0F68-F062-F699B5C84D63}"/>
              </a:ext>
            </a:extLst>
          </p:cNvPr>
          <p:cNvSpPr txBox="1"/>
          <p:nvPr/>
        </p:nvSpPr>
        <p:spPr>
          <a:xfrm>
            <a:off x="2752725" y="1538000"/>
            <a:ext cx="9180963" cy="2091600"/>
          </a:xfrm>
          <a:prstGeom prst="rect">
            <a:avLst/>
          </a:prstGeom>
          <a:noFill/>
          <a:ln>
            <a:noFill/>
          </a:ln>
        </p:spPr>
        <p:txBody>
          <a:bodyPr spcFirstLastPara="1" wrap="square" lIns="0" tIns="0" rIns="0" bIns="0" anchor="t" anchorCtr="0">
            <a:noAutofit/>
          </a:bodyPr>
          <a:lstStyle/>
          <a:p>
            <a:pPr>
              <a:buClr>
                <a:srgbClr val="000000"/>
              </a:buClr>
              <a:buSzPts val="3200"/>
            </a:pPr>
            <a:r>
              <a:rPr lang="en-US" sz="3200" b="1" noProof="0" dirty="0">
                <a:solidFill>
                  <a:srgbClr val="0F5D61"/>
                </a:solidFill>
                <a:latin typeface="Lato" panose="020F0502020204030203" pitchFamily="34" charset="0"/>
                <a:ea typeface="Times New Roman"/>
                <a:cs typeface="Times New Roman"/>
                <a:sym typeface="Times New Roman"/>
              </a:rPr>
              <a:t>New Vaccines Introduction Prioritization and Sequencing Tool (NVI-PST)</a:t>
            </a:r>
            <a:endParaRPr lang="en-US" sz="1200" noProof="0" dirty="0">
              <a:solidFill>
                <a:srgbClr val="0F5D61"/>
              </a:solidFill>
              <a:latin typeface="Lato" panose="020F0502020204030203" pitchFamily="34" charset="0"/>
              <a:ea typeface="Arial"/>
              <a:cs typeface="Arial"/>
              <a:sym typeface="Arial"/>
            </a:endParaRPr>
          </a:p>
          <a:p>
            <a:pPr>
              <a:buClr>
                <a:srgbClr val="000000"/>
              </a:buClr>
              <a:buSzPts val="2000"/>
            </a:pPr>
            <a:endParaRPr lang="en-US" sz="2000" i="1" noProof="0" dirty="0">
              <a:solidFill>
                <a:srgbClr val="0F5D61"/>
              </a:solidFill>
              <a:latin typeface="Lato" panose="020F0502020204030203" pitchFamily="34" charset="0"/>
              <a:ea typeface="Arial"/>
              <a:cs typeface="Arial"/>
              <a:sym typeface="Arial"/>
            </a:endParaRPr>
          </a:p>
          <a:p>
            <a:pPr>
              <a:buClr>
                <a:srgbClr val="000000"/>
              </a:buClr>
              <a:buSzPts val="2000"/>
            </a:pPr>
            <a:r>
              <a:rPr lang="en-US" sz="2000" i="1" noProof="0" dirty="0">
                <a:solidFill>
                  <a:srgbClr val="0F5D61"/>
                </a:solidFill>
                <a:latin typeface="Lato" panose="020F0502020204030203" pitchFamily="34" charset="0"/>
                <a:ea typeface="Arial"/>
                <a:cs typeface="Arial"/>
                <a:sym typeface="Arial"/>
              </a:rPr>
              <a:t>Collecting evidence and building content for workshop #2</a:t>
            </a:r>
          </a:p>
        </p:txBody>
      </p:sp>
      <p:pic>
        <p:nvPicPr>
          <p:cNvPr id="4" name="Picture 3" descr="A zebra with text on it&#10;&#10;Description automatically generated">
            <a:extLst>
              <a:ext uri="{FF2B5EF4-FFF2-40B4-BE49-F238E27FC236}">
                <a16:creationId xmlns:a16="http://schemas.microsoft.com/office/drawing/2014/main" id="{4342DEAD-0050-1F12-44C0-E107F158149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112" t="32500" r="24112" b="32500"/>
          <a:stretch/>
        </p:blipFill>
        <p:spPr>
          <a:xfrm>
            <a:off x="8671133" y="4760121"/>
            <a:ext cx="2683865" cy="1119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Finally, data and content preparation is a critical step that enables easy comparison between vaccines</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10</a:t>
            </a:fld>
            <a:endParaRPr lang="en-US" noProof="0" dirty="0">
              <a:latin typeface="+mj-lt"/>
            </a:endParaRPr>
          </a:p>
        </p:txBody>
      </p:sp>
      <p:sp>
        <p:nvSpPr>
          <p:cNvPr id="2" name="TextBox 1">
            <a:extLst>
              <a:ext uri="{FF2B5EF4-FFF2-40B4-BE49-F238E27FC236}">
                <a16:creationId xmlns:a16="http://schemas.microsoft.com/office/drawing/2014/main" id="{6C06E7FD-A4A3-FAAF-9CB5-D5907FFE1559}"/>
              </a:ext>
            </a:extLst>
          </p:cNvPr>
          <p:cNvSpPr txBox="1"/>
          <p:nvPr/>
        </p:nvSpPr>
        <p:spPr>
          <a:xfrm>
            <a:off x="472962" y="1376363"/>
            <a:ext cx="5216638" cy="584775"/>
          </a:xfrm>
          <a:prstGeom prst="rect">
            <a:avLst/>
          </a:prstGeom>
          <a:noFill/>
        </p:spPr>
        <p:txBody>
          <a:bodyPr wrap="square" rtlCol="0">
            <a:spAutoFit/>
          </a:bodyPr>
          <a:lstStyle/>
          <a:p>
            <a:r>
              <a:rPr lang="en-US" sz="1600" b="1" noProof="0" dirty="0">
                <a:solidFill>
                  <a:srgbClr val="0F5D61"/>
                </a:solidFill>
              </a:rPr>
              <a:t>Data needs to be cleaned and processed to ensure robustness and readability…</a:t>
            </a:r>
          </a:p>
        </p:txBody>
      </p:sp>
      <p:sp>
        <p:nvSpPr>
          <p:cNvPr id="3" name="TextBox 2">
            <a:extLst>
              <a:ext uri="{FF2B5EF4-FFF2-40B4-BE49-F238E27FC236}">
                <a16:creationId xmlns:a16="http://schemas.microsoft.com/office/drawing/2014/main" id="{AFA12F90-6750-4837-0DD6-D1257904C828}"/>
              </a:ext>
            </a:extLst>
          </p:cNvPr>
          <p:cNvSpPr txBox="1"/>
          <p:nvPr/>
        </p:nvSpPr>
        <p:spPr>
          <a:xfrm>
            <a:off x="6502402" y="1376363"/>
            <a:ext cx="5216638" cy="584775"/>
          </a:xfrm>
          <a:prstGeom prst="rect">
            <a:avLst/>
          </a:prstGeom>
          <a:noFill/>
        </p:spPr>
        <p:txBody>
          <a:bodyPr wrap="square" rtlCol="0">
            <a:spAutoFit/>
          </a:bodyPr>
          <a:lstStyle/>
          <a:p>
            <a:r>
              <a:rPr lang="en-US" sz="1600" b="1" noProof="0" dirty="0">
                <a:solidFill>
                  <a:srgbClr val="0F5D61"/>
                </a:solidFill>
              </a:rPr>
              <a:t>… and translated into visual content to facilitate efficient discussions during workshop 2</a:t>
            </a:r>
          </a:p>
        </p:txBody>
      </p:sp>
      <p:pic>
        <p:nvPicPr>
          <p:cNvPr id="5" name="Picture 4">
            <a:extLst>
              <a:ext uri="{FF2B5EF4-FFF2-40B4-BE49-F238E27FC236}">
                <a16:creationId xmlns:a16="http://schemas.microsoft.com/office/drawing/2014/main" id="{83A87037-200D-43B1-953C-CAFC3CD99096}"/>
              </a:ext>
            </a:extLst>
          </p:cNvPr>
          <p:cNvPicPr>
            <a:picLocks noChangeAspect="1"/>
          </p:cNvPicPr>
          <p:nvPr/>
        </p:nvPicPr>
        <p:blipFill>
          <a:blip r:embed="rId2"/>
          <a:stretch>
            <a:fillRect/>
          </a:stretch>
        </p:blipFill>
        <p:spPr>
          <a:xfrm>
            <a:off x="6223015" y="1976963"/>
            <a:ext cx="4322712" cy="216256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72F9CB1-A43B-ABE8-BD5A-1075FD64E9C2}"/>
              </a:ext>
            </a:extLst>
          </p:cNvPr>
          <p:cNvPicPr>
            <a:picLocks noChangeAspect="1"/>
          </p:cNvPicPr>
          <p:nvPr/>
        </p:nvPicPr>
        <p:blipFill>
          <a:blip r:embed="rId3"/>
          <a:stretch>
            <a:fillRect/>
          </a:stretch>
        </p:blipFill>
        <p:spPr>
          <a:xfrm>
            <a:off x="6901563" y="4329622"/>
            <a:ext cx="4774962" cy="2200368"/>
          </a:xfrm>
          <a:prstGeom prst="rect">
            <a:avLst/>
          </a:prstGeom>
          <a:effectLst>
            <a:outerShdw blurRad="50800" dist="38100" dir="2700000" algn="tl" rotWithShape="0">
              <a:prstClr val="black">
                <a:alpha val="40000"/>
              </a:prstClr>
            </a:outerShdw>
          </a:effectLst>
        </p:spPr>
      </p:pic>
      <p:sp>
        <p:nvSpPr>
          <p:cNvPr id="8" name="Isosceles Triangle 7">
            <a:extLst>
              <a:ext uri="{FF2B5EF4-FFF2-40B4-BE49-F238E27FC236}">
                <a16:creationId xmlns:a16="http://schemas.microsoft.com/office/drawing/2014/main" id="{2BE2F40D-C526-6891-2DF4-772C3418AD36}"/>
              </a:ext>
            </a:extLst>
          </p:cNvPr>
          <p:cNvSpPr/>
          <p:nvPr/>
        </p:nvSpPr>
        <p:spPr>
          <a:xfrm rot="5400000">
            <a:off x="5538946" y="1554445"/>
            <a:ext cx="741680" cy="290166"/>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9BD26493-D4EB-2FE3-5336-0DDB3311D42A}"/>
              </a:ext>
            </a:extLst>
          </p:cNvPr>
          <p:cNvPicPr>
            <a:picLocks noChangeAspect="1"/>
          </p:cNvPicPr>
          <p:nvPr/>
        </p:nvPicPr>
        <p:blipFill>
          <a:blip r:embed="rId4"/>
          <a:stretch>
            <a:fillRect/>
          </a:stretch>
        </p:blipFill>
        <p:spPr>
          <a:xfrm>
            <a:off x="423999" y="2456026"/>
            <a:ext cx="5170598" cy="1587439"/>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4BE89448-D50E-754B-5B03-E25D01F1110E}"/>
              </a:ext>
            </a:extLst>
          </p:cNvPr>
          <p:cNvPicPr>
            <a:picLocks noChangeAspect="1"/>
          </p:cNvPicPr>
          <p:nvPr/>
        </p:nvPicPr>
        <p:blipFill>
          <a:blip r:embed="rId5"/>
          <a:stretch>
            <a:fillRect/>
          </a:stretch>
        </p:blipFill>
        <p:spPr>
          <a:xfrm>
            <a:off x="739161" y="4612640"/>
            <a:ext cx="4960837" cy="188690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F3BE9A1-E8BC-2362-63DE-72EA557C09B1}"/>
              </a:ext>
            </a:extLst>
          </p:cNvPr>
          <p:cNvSpPr txBox="1"/>
          <p:nvPr/>
        </p:nvSpPr>
        <p:spPr>
          <a:xfrm>
            <a:off x="659026" y="2180508"/>
            <a:ext cx="4106014" cy="261610"/>
          </a:xfrm>
          <a:prstGeom prst="rect">
            <a:avLst/>
          </a:prstGeom>
          <a:noFill/>
        </p:spPr>
        <p:txBody>
          <a:bodyPr wrap="square" rtlCol="0">
            <a:spAutoFit/>
          </a:bodyPr>
          <a:lstStyle/>
          <a:p>
            <a:r>
              <a:rPr lang="en-US" sz="1100" b="1" i="1" noProof="0" dirty="0">
                <a:solidFill>
                  <a:schemeClr val="bg1">
                    <a:lumMod val="50000"/>
                  </a:schemeClr>
                </a:solidFill>
              </a:rPr>
              <a:t>Ex: cold chain volume calculations</a:t>
            </a:r>
          </a:p>
        </p:txBody>
      </p:sp>
      <p:sp>
        <p:nvSpPr>
          <p:cNvPr id="16" name="TextBox 15">
            <a:extLst>
              <a:ext uri="{FF2B5EF4-FFF2-40B4-BE49-F238E27FC236}">
                <a16:creationId xmlns:a16="http://schemas.microsoft.com/office/drawing/2014/main" id="{FE0047B4-6278-483B-8609-624E1125B2AC}"/>
              </a:ext>
            </a:extLst>
          </p:cNvPr>
          <p:cNvSpPr txBox="1"/>
          <p:nvPr/>
        </p:nvSpPr>
        <p:spPr>
          <a:xfrm>
            <a:off x="882913" y="4328288"/>
            <a:ext cx="4106014" cy="261610"/>
          </a:xfrm>
          <a:prstGeom prst="rect">
            <a:avLst/>
          </a:prstGeom>
          <a:noFill/>
        </p:spPr>
        <p:txBody>
          <a:bodyPr wrap="square" rtlCol="0">
            <a:spAutoFit/>
          </a:bodyPr>
          <a:lstStyle/>
          <a:p>
            <a:r>
              <a:rPr lang="en-US" sz="1100" b="1" i="1" noProof="0" dirty="0">
                <a:solidFill>
                  <a:schemeClr val="bg1">
                    <a:lumMod val="50000"/>
                  </a:schemeClr>
                </a:solidFill>
              </a:rPr>
              <a:t>Ex: market weight calculations</a:t>
            </a:r>
          </a:p>
        </p:txBody>
      </p:sp>
      <p:sp>
        <p:nvSpPr>
          <p:cNvPr id="17" name="TextBox 16">
            <a:extLst>
              <a:ext uri="{FF2B5EF4-FFF2-40B4-BE49-F238E27FC236}">
                <a16:creationId xmlns:a16="http://schemas.microsoft.com/office/drawing/2014/main" id="{81AFFA7C-B173-7493-95AF-233AECACEC32}"/>
              </a:ext>
            </a:extLst>
          </p:cNvPr>
          <p:cNvSpPr txBox="1"/>
          <p:nvPr/>
        </p:nvSpPr>
        <p:spPr>
          <a:xfrm>
            <a:off x="10408778" y="2037790"/>
            <a:ext cx="1000395" cy="430887"/>
          </a:xfrm>
          <a:prstGeom prst="rect">
            <a:avLst/>
          </a:prstGeom>
          <a:noFill/>
        </p:spPr>
        <p:txBody>
          <a:bodyPr wrap="square" rtlCol="0">
            <a:spAutoFit/>
          </a:bodyPr>
          <a:lstStyle/>
          <a:p>
            <a:r>
              <a:rPr lang="en-US" sz="1100" b="1" i="1" noProof="0" dirty="0">
                <a:solidFill>
                  <a:schemeClr val="bg1">
                    <a:lumMod val="50000"/>
                  </a:schemeClr>
                </a:solidFill>
              </a:rPr>
              <a:t>Ex: vaccine effectiveness</a:t>
            </a:r>
          </a:p>
        </p:txBody>
      </p:sp>
      <p:sp>
        <p:nvSpPr>
          <p:cNvPr id="18" name="TextBox 17">
            <a:extLst>
              <a:ext uri="{FF2B5EF4-FFF2-40B4-BE49-F238E27FC236}">
                <a16:creationId xmlns:a16="http://schemas.microsoft.com/office/drawing/2014/main" id="{997E8406-7F53-FAB4-FE96-236B2A34AF50}"/>
              </a:ext>
            </a:extLst>
          </p:cNvPr>
          <p:cNvSpPr txBox="1"/>
          <p:nvPr/>
        </p:nvSpPr>
        <p:spPr>
          <a:xfrm>
            <a:off x="6096000" y="4413028"/>
            <a:ext cx="843505" cy="430887"/>
          </a:xfrm>
          <a:prstGeom prst="rect">
            <a:avLst/>
          </a:prstGeom>
          <a:noFill/>
        </p:spPr>
        <p:txBody>
          <a:bodyPr wrap="square" rtlCol="0">
            <a:spAutoFit/>
          </a:bodyPr>
          <a:lstStyle/>
          <a:p>
            <a:pPr algn="r"/>
            <a:r>
              <a:rPr lang="en-US" sz="1100" b="1" i="1" noProof="0" dirty="0">
                <a:solidFill>
                  <a:schemeClr val="bg1">
                    <a:lumMod val="50000"/>
                  </a:schemeClr>
                </a:solidFill>
              </a:rPr>
              <a:t>Ex: disease inequity</a:t>
            </a:r>
          </a:p>
        </p:txBody>
      </p:sp>
    </p:spTree>
    <p:extLst>
      <p:ext uri="{BB962C8B-B14F-4D97-AF65-F5344CB8AC3E}">
        <p14:creationId xmlns:p14="http://schemas.microsoft.com/office/powerpoint/2010/main" val="3165516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3506863"/>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379858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3762206"/>
            <a:ext cx="485628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solidFill>
                  <a:srgbClr val="FFFFFF"/>
                </a:solidFill>
              </a:rPr>
              <a:t>Example of summary slides</a:t>
            </a:r>
          </a:p>
        </p:txBody>
      </p:sp>
      <p:sp>
        <p:nvSpPr>
          <p:cNvPr id="5" name="Rounded Rectangle 38">
            <a:extLst>
              <a:ext uri="{FF2B5EF4-FFF2-40B4-BE49-F238E27FC236}">
                <a16:creationId xmlns:a16="http://schemas.microsoft.com/office/drawing/2014/main" id="{3C0D90CC-9911-F390-F306-9B49500BCF41}"/>
              </a:ext>
            </a:extLst>
          </p:cNvPr>
          <p:cNvSpPr/>
          <p:nvPr/>
        </p:nvSpPr>
        <p:spPr>
          <a:xfrm>
            <a:off x="2178943" y="2458744"/>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23D112C9-830F-20A7-DD0F-D917BEF94A77}"/>
              </a:ext>
            </a:extLst>
          </p:cNvPr>
          <p:cNvSpPr/>
          <p:nvPr/>
        </p:nvSpPr>
        <p:spPr>
          <a:xfrm>
            <a:off x="2410569" y="2750464"/>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9" name="TextBox 8">
            <a:extLst>
              <a:ext uri="{FF2B5EF4-FFF2-40B4-BE49-F238E27FC236}">
                <a16:creationId xmlns:a16="http://schemas.microsoft.com/office/drawing/2014/main" id="{C7BD9D40-8A0F-23DD-FD9C-2825E6A884EF}"/>
              </a:ext>
            </a:extLst>
          </p:cNvPr>
          <p:cNvSpPr txBox="1"/>
          <p:nvPr/>
        </p:nvSpPr>
        <p:spPr>
          <a:xfrm>
            <a:off x="2837445" y="2714087"/>
            <a:ext cx="6752949" cy="369332"/>
          </a:xfrm>
          <a:prstGeom prst="rect">
            <a:avLst/>
          </a:prstGeom>
          <a:noFill/>
        </p:spPr>
        <p:txBody>
          <a:bodyPr wrap="square" rtlCol="0">
            <a:spAutoFit/>
          </a:bodyPr>
          <a:lstStyle>
            <a:defPPr>
              <a:defRPr lang="en-US"/>
            </a:defPPr>
            <a:lvl1pPr>
              <a:defRPr>
                <a:solidFill>
                  <a:schemeClr val="bg1"/>
                </a:solidFill>
                <a:latin typeface="Lato" panose="020F0502020204030203" pitchFamily="34" charset="0"/>
                <a:cs typeface="Times New Roman" panose="02020603050405020304" pitchFamily="18" charset="0"/>
              </a:defRPr>
            </a:lvl1pPr>
          </a:lstStyle>
          <a:p>
            <a:r>
              <a:rPr lang="en-US" noProof="0" dirty="0">
                <a:solidFill>
                  <a:schemeClr val="tx1">
                    <a:lumMod val="50000"/>
                  </a:schemeClr>
                </a:solidFill>
              </a:rPr>
              <a:t>Introduction on evidence collection and content preparation</a:t>
            </a:r>
          </a:p>
        </p:txBody>
      </p:sp>
      <p:sp>
        <p:nvSpPr>
          <p:cNvPr id="2" name="TextBox 1">
            <a:extLst>
              <a:ext uri="{FF2B5EF4-FFF2-40B4-BE49-F238E27FC236}">
                <a16:creationId xmlns:a16="http://schemas.microsoft.com/office/drawing/2014/main" id="{25F950EB-A50C-EB10-436A-BB0A766AE0AC}"/>
              </a:ext>
            </a:extLst>
          </p:cNvPr>
          <p:cNvSpPr txBox="1"/>
          <p:nvPr/>
        </p:nvSpPr>
        <p:spPr>
          <a:xfrm>
            <a:off x="2410569" y="4554674"/>
            <a:ext cx="7271313" cy="1477328"/>
          </a:xfrm>
          <a:prstGeom prst="rect">
            <a:avLst/>
          </a:prstGeom>
          <a:noFill/>
        </p:spPr>
        <p:txBody>
          <a:bodyPr wrap="square" rtlCol="0">
            <a:spAutoFit/>
          </a:bodyPr>
          <a:lstStyle/>
          <a:p>
            <a:r>
              <a:rPr lang="en-US" b="1" u="sng" noProof="0" dirty="0">
                <a:solidFill>
                  <a:srgbClr val="FF0000"/>
                </a:solidFill>
              </a:rPr>
              <a:t>Note: </a:t>
            </a:r>
            <a:r>
              <a:rPr lang="en-US" noProof="0" dirty="0">
                <a:solidFill>
                  <a:srgbClr val="FF0000"/>
                </a:solidFill>
              </a:rPr>
              <a:t>the following slides provide format examples on how to summarize content for one criteria across several vaccines. Data has been anonymized. Do not reuse data contained in those slides as they may not be relevant to your context and/or up-to-date. Content can be in different languages due to the original language of the example.</a:t>
            </a:r>
          </a:p>
        </p:txBody>
      </p:sp>
    </p:spTree>
    <p:extLst>
      <p:ext uri="{BB962C8B-B14F-4D97-AF65-F5344CB8AC3E}">
        <p14:creationId xmlns:p14="http://schemas.microsoft.com/office/powerpoint/2010/main" val="341599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46EF68-37AD-D8BE-8CA3-22BDE61301EF}"/>
              </a:ext>
            </a:extLst>
          </p:cNvPr>
          <p:cNvSpPr/>
          <p:nvPr/>
        </p:nvSpPr>
        <p:spPr>
          <a:xfrm>
            <a:off x="2181666" y="2552701"/>
            <a:ext cx="898258" cy="26384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Data for Disease 2a</a:t>
            </a:r>
          </a:p>
        </p:txBody>
      </p:sp>
      <p:sp>
        <p:nvSpPr>
          <p:cNvPr id="2" name="Rectangle 1">
            <a:extLst>
              <a:ext uri="{FF2B5EF4-FFF2-40B4-BE49-F238E27FC236}">
                <a16:creationId xmlns:a16="http://schemas.microsoft.com/office/drawing/2014/main" id="{18E4220E-C36B-6893-816F-569124A62E67}"/>
              </a:ext>
            </a:extLst>
          </p:cNvPr>
          <p:cNvSpPr/>
          <p:nvPr/>
        </p:nvSpPr>
        <p:spPr>
          <a:xfrm>
            <a:off x="4592271" y="2552700"/>
            <a:ext cx="898258" cy="26384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No data</a:t>
            </a:r>
          </a:p>
        </p:txBody>
      </p:sp>
      <p:sp>
        <p:nvSpPr>
          <p:cNvPr id="9" name="Rectangle 8">
            <a:extLst>
              <a:ext uri="{FF2B5EF4-FFF2-40B4-BE49-F238E27FC236}">
                <a16:creationId xmlns:a16="http://schemas.microsoft.com/office/drawing/2014/main" id="{58ACA32C-8484-96F4-F8BD-98737A8DD01A}"/>
              </a:ext>
            </a:extLst>
          </p:cNvPr>
          <p:cNvSpPr/>
          <p:nvPr/>
        </p:nvSpPr>
        <p:spPr>
          <a:xfrm>
            <a:off x="3171996" y="3016282"/>
            <a:ext cx="86128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noProof="0" dirty="0">
                <a:solidFill>
                  <a:schemeClr val="tx1">
                    <a:lumMod val="50000"/>
                  </a:schemeClr>
                </a:solidFill>
              </a:rPr>
              <a:t>1 380 955</a:t>
            </a:r>
          </a:p>
        </p:txBody>
      </p:sp>
      <p:sp>
        <p:nvSpPr>
          <p:cNvPr id="10" name="Rectangle 9">
            <a:extLst>
              <a:ext uri="{FF2B5EF4-FFF2-40B4-BE49-F238E27FC236}">
                <a16:creationId xmlns:a16="http://schemas.microsoft.com/office/drawing/2014/main" id="{FF15CD46-36EC-22F7-2DFB-98D615C076DC}"/>
              </a:ext>
            </a:extLst>
          </p:cNvPr>
          <p:cNvSpPr/>
          <p:nvPr/>
        </p:nvSpPr>
        <p:spPr>
          <a:xfrm>
            <a:off x="3602638" y="2226991"/>
            <a:ext cx="86128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noProof="0" dirty="0">
                <a:solidFill>
                  <a:schemeClr val="tx1">
                    <a:lumMod val="50000"/>
                  </a:schemeClr>
                </a:solidFill>
              </a:rPr>
              <a:t>1 944 140</a:t>
            </a:r>
          </a:p>
        </p:txBody>
      </p:sp>
      <p:grpSp>
        <p:nvGrpSpPr>
          <p:cNvPr id="14" name="Group 13">
            <a:extLst>
              <a:ext uri="{FF2B5EF4-FFF2-40B4-BE49-F238E27FC236}">
                <a16:creationId xmlns:a16="http://schemas.microsoft.com/office/drawing/2014/main" id="{F5D0FA71-08B3-32D5-91A5-6FEEA6A2E0FD}"/>
              </a:ext>
            </a:extLst>
          </p:cNvPr>
          <p:cNvGrpSpPr/>
          <p:nvPr/>
        </p:nvGrpSpPr>
        <p:grpSpPr>
          <a:xfrm>
            <a:off x="3477764" y="3473278"/>
            <a:ext cx="357640" cy="175591"/>
            <a:chOff x="3924300" y="3473278"/>
            <a:chExt cx="409575" cy="175591"/>
          </a:xfrm>
        </p:grpSpPr>
        <p:cxnSp>
          <p:nvCxnSpPr>
            <p:cNvPr id="12" name="Straight Connector 11">
              <a:extLst>
                <a:ext uri="{FF2B5EF4-FFF2-40B4-BE49-F238E27FC236}">
                  <a16:creationId xmlns:a16="http://schemas.microsoft.com/office/drawing/2014/main" id="{49D2DE4F-7FA1-A8D4-9D4D-A66145D06618}"/>
                </a:ext>
              </a:extLst>
            </p:cNvPr>
            <p:cNvCxnSpPr/>
            <p:nvPr/>
          </p:nvCxnSpPr>
          <p:spPr>
            <a:xfrm flipV="1">
              <a:off x="3924300" y="347327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0F6029-8887-9DB0-913B-22F937C57054}"/>
                </a:ext>
              </a:extLst>
            </p:cNvPr>
            <p:cNvCxnSpPr/>
            <p:nvPr/>
          </p:nvCxnSpPr>
          <p:spPr>
            <a:xfrm flipV="1">
              <a:off x="3924300" y="353180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090AF82-78B1-1A3D-3FC2-71738A6F31CC}"/>
              </a:ext>
            </a:extLst>
          </p:cNvPr>
          <p:cNvGrpSpPr/>
          <p:nvPr/>
        </p:nvGrpSpPr>
        <p:grpSpPr>
          <a:xfrm>
            <a:off x="3854457" y="3441328"/>
            <a:ext cx="357640" cy="175591"/>
            <a:chOff x="3924300" y="3473278"/>
            <a:chExt cx="409575" cy="175591"/>
          </a:xfrm>
        </p:grpSpPr>
        <p:cxnSp>
          <p:nvCxnSpPr>
            <p:cNvPr id="16" name="Straight Connector 15">
              <a:extLst>
                <a:ext uri="{FF2B5EF4-FFF2-40B4-BE49-F238E27FC236}">
                  <a16:creationId xmlns:a16="http://schemas.microsoft.com/office/drawing/2014/main" id="{9E0A1DEE-C09D-4DA5-94E2-40F3583E0100}"/>
                </a:ext>
              </a:extLst>
            </p:cNvPr>
            <p:cNvCxnSpPr/>
            <p:nvPr/>
          </p:nvCxnSpPr>
          <p:spPr>
            <a:xfrm flipV="1">
              <a:off x="3924300" y="347327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CD92EF-68F2-C2A5-15DC-B4ED0BBBF8E2}"/>
                </a:ext>
              </a:extLst>
            </p:cNvPr>
            <p:cNvCxnSpPr/>
            <p:nvPr/>
          </p:nvCxnSpPr>
          <p:spPr>
            <a:xfrm flipV="1">
              <a:off x="3924300" y="353180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4" name="Chart 3">
            <a:extLst>
              <a:ext uri="{FF2B5EF4-FFF2-40B4-BE49-F238E27FC236}">
                <a16:creationId xmlns:a16="http://schemas.microsoft.com/office/drawing/2014/main" id="{A7CF4509-1C7F-B1CE-5DA5-4D912F8EA67B}"/>
              </a:ext>
            </a:extLst>
          </p:cNvPr>
          <p:cNvGraphicFramePr/>
          <p:nvPr>
            <p:extLst>
              <p:ext uri="{D42A27DB-BD31-4B8C-83A1-F6EECF244321}">
                <p14:modId xmlns:p14="http://schemas.microsoft.com/office/powerpoint/2010/main" val="2098137553"/>
              </p:ext>
            </p:extLst>
          </p:nvPr>
        </p:nvGraphicFramePr>
        <p:xfrm>
          <a:off x="708025" y="1928080"/>
          <a:ext cx="8569325" cy="3967895"/>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	Incidence: summary of evidence</a:t>
            </a: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12</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Number of new cases for each disease covered by vaccine candidates</a:t>
            </a:r>
          </a:p>
          <a:p>
            <a:r>
              <a:rPr lang="en-US" sz="1050" noProof="0" dirty="0"/>
              <a:t>Nb cases, all age, 2021-2022</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xxx</a:t>
            </a:r>
          </a:p>
        </p:txBody>
      </p:sp>
      <p:sp>
        <p:nvSpPr>
          <p:cNvPr id="18" name="Speech Bubble: Rectangle 17">
            <a:extLst>
              <a:ext uri="{FF2B5EF4-FFF2-40B4-BE49-F238E27FC236}">
                <a16:creationId xmlns:a16="http://schemas.microsoft.com/office/drawing/2014/main" id="{1469DEE4-B830-8260-3449-1A9F579B7959}"/>
              </a:ext>
            </a:extLst>
          </p:cNvPr>
          <p:cNvSpPr/>
          <p:nvPr/>
        </p:nvSpPr>
        <p:spPr>
          <a:xfrm>
            <a:off x="6148378" y="4178606"/>
            <a:ext cx="1004467" cy="558189"/>
          </a:xfrm>
          <a:prstGeom prst="wedgeRectCallou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noProof="0" dirty="0">
                <a:solidFill>
                  <a:schemeClr val="tx1">
                    <a:lumMod val="50000"/>
                  </a:schemeClr>
                </a:solidFill>
              </a:rPr>
              <a:t>Data for Disease 6a et Dis 6b not available</a:t>
            </a:r>
          </a:p>
        </p:txBody>
      </p:sp>
      <p:sp>
        <p:nvSpPr>
          <p:cNvPr id="21" name="Rectangle 20">
            <a:extLst>
              <a:ext uri="{FF2B5EF4-FFF2-40B4-BE49-F238E27FC236}">
                <a16:creationId xmlns:a16="http://schemas.microsoft.com/office/drawing/2014/main" id="{62815997-EACE-8F10-74E2-884374C7FBAB}"/>
              </a:ext>
            </a:extLst>
          </p:cNvPr>
          <p:cNvSpPr/>
          <p:nvPr/>
        </p:nvSpPr>
        <p:spPr>
          <a:xfrm>
            <a:off x="9277350" y="1628555"/>
            <a:ext cx="2435225" cy="426742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b="1" i="1" noProof="0" dirty="0">
                <a:solidFill>
                  <a:schemeClr val="tx1">
                    <a:lumMod val="50000"/>
                  </a:schemeClr>
                </a:solidFill>
              </a:rPr>
              <a:t>Comments</a:t>
            </a:r>
          </a:p>
          <a:p>
            <a:endParaRPr lang="en-US" sz="1100" b="1" i="1" noProof="0" dirty="0">
              <a:solidFill>
                <a:schemeClr val="tx1">
                  <a:lumMod val="50000"/>
                </a:schemeClr>
              </a:solidFill>
            </a:endParaRPr>
          </a:p>
          <a:p>
            <a:pPr marL="171450" indent="-171450">
              <a:buFont typeface="Arial" panose="020B0604020202020204" pitchFamily="34" charset="0"/>
              <a:buChar char="•"/>
            </a:pPr>
            <a:r>
              <a:rPr lang="en-US" sz="1100" noProof="0" dirty="0">
                <a:solidFill>
                  <a:schemeClr val="tx1">
                    <a:lumMod val="50000"/>
                  </a:schemeClr>
                </a:solidFill>
              </a:rPr>
              <a:t>Disease 1: Disease 1a accounts for approximately 2-3% of the cumulative suspected </a:t>
            </a:r>
          </a:p>
          <a:p>
            <a:pPr marL="171450" indent="-171450">
              <a:buFont typeface="Arial" panose="020B0604020202020204" pitchFamily="34" charset="0"/>
              <a:buChar char="•"/>
            </a:pPr>
            <a:endParaRPr lang="en-US" sz="1100" noProof="0" dirty="0">
              <a:solidFill>
                <a:schemeClr val="tx1">
                  <a:lumMod val="50000"/>
                </a:schemeClr>
              </a:solidFill>
            </a:endParaRPr>
          </a:p>
          <a:p>
            <a:pPr marL="171450" indent="-171450">
              <a:buFont typeface="Arial" panose="020B0604020202020204" pitchFamily="34" charset="0"/>
              <a:buChar char="•"/>
            </a:pPr>
            <a:r>
              <a:rPr lang="en-US" sz="1100" noProof="0" dirty="0">
                <a:solidFill>
                  <a:schemeClr val="tx1">
                    <a:lumMod val="50000"/>
                  </a:schemeClr>
                </a:solidFill>
              </a:rPr>
              <a:t>[Vaccine 1] cases and 21% of confirmed cases. Vaccine 2: Data for cervical cancer, 2020 and 2023.</a:t>
            </a:r>
          </a:p>
          <a:p>
            <a:pPr marL="171450" indent="-171450">
              <a:buFont typeface="Arial" panose="020B0604020202020204" pitchFamily="34" charset="0"/>
              <a:buChar char="•"/>
            </a:pPr>
            <a:endParaRPr lang="en-US" sz="1100" noProof="0" dirty="0">
              <a:solidFill>
                <a:schemeClr val="tx1">
                  <a:lumMod val="50000"/>
                </a:schemeClr>
              </a:solidFill>
            </a:endParaRPr>
          </a:p>
          <a:p>
            <a:pPr marL="171450" indent="-171450">
              <a:buFont typeface="Arial" panose="020B0604020202020204" pitchFamily="34" charset="0"/>
              <a:buChar char="•"/>
            </a:pPr>
            <a:r>
              <a:rPr lang="en-US" sz="1100" noProof="0" dirty="0">
                <a:solidFill>
                  <a:schemeClr val="tx1">
                    <a:lumMod val="50000"/>
                  </a:schemeClr>
                </a:solidFill>
              </a:rPr>
              <a:t>Disease 3: Prevalence data available, no incidence data.</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1</a:t>
            </a:r>
          </a:p>
        </p:txBody>
      </p:sp>
    </p:spTree>
    <p:extLst>
      <p:ext uri="{BB962C8B-B14F-4D97-AF65-F5344CB8AC3E}">
        <p14:creationId xmlns:p14="http://schemas.microsoft.com/office/powerpoint/2010/main" val="426800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7CF4509-1C7F-B1CE-5DA5-4D912F8EA67B}"/>
              </a:ext>
            </a:extLst>
          </p:cNvPr>
          <p:cNvGraphicFramePr/>
          <p:nvPr>
            <p:extLst>
              <p:ext uri="{D42A27DB-BD31-4B8C-83A1-F6EECF244321}">
                <p14:modId xmlns:p14="http://schemas.microsoft.com/office/powerpoint/2010/main" val="2208505151"/>
              </p:ext>
            </p:extLst>
          </p:nvPr>
        </p:nvGraphicFramePr>
        <p:xfrm>
          <a:off x="708025" y="1928080"/>
          <a:ext cx="10026650" cy="3967895"/>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	Prevalence</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t>
            </a:r>
            <a:r>
              <a:rPr lang="en-US" sz="2400" kern="0" noProof="0" dirty="0">
                <a:solidFill>
                  <a:srgbClr val="0F5D61"/>
                </a:solidFill>
                <a:latin typeface="Lato" panose="020F0502020204030203" pitchFamily="34" charset="0"/>
                <a:cs typeface="Times New Roman" panose="02020603050405020304" pitchFamily="18" charset="0"/>
                <a:sym typeface="Lato"/>
              </a:rPr>
              <a:t> summary of evidence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13</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Share of the population affected with each disease covered by vaccine candidates</a:t>
            </a:r>
          </a:p>
          <a:p>
            <a:r>
              <a:rPr lang="en-US" sz="1050" noProof="0" dirty="0"/>
              <a:t>%,</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a:t>
            </a:r>
            <a:r>
              <a:rPr lang="en-US" sz="1050" noProof="0" dirty="0" err="1">
                <a:solidFill>
                  <a:schemeClr val="tx1">
                    <a:lumMod val="50000"/>
                  </a:schemeClr>
                </a:solidFill>
              </a:rPr>
              <a:t>yyy</a:t>
            </a:r>
            <a:endParaRPr lang="en-US" sz="1050" noProof="0" dirty="0">
              <a:solidFill>
                <a:schemeClr val="tx1">
                  <a:lumMod val="50000"/>
                </a:schemeClr>
              </a:solidFill>
            </a:endParaRPr>
          </a:p>
        </p:txBody>
      </p:sp>
      <p:sp>
        <p:nvSpPr>
          <p:cNvPr id="2" name="Oval 1">
            <a:extLst>
              <a:ext uri="{FF2B5EF4-FFF2-40B4-BE49-F238E27FC236}">
                <a16:creationId xmlns:a16="http://schemas.microsoft.com/office/drawing/2014/main" id="{A9D1FE31-822D-3CD5-05C6-D3D67DD58BC4}"/>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2</a:t>
            </a:r>
          </a:p>
        </p:txBody>
      </p:sp>
      <p:sp>
        <p:nvSpPr>
          <p:cNvPr id="10" name="Speech Bubble: Rectangle 9">
            <a:extLst>
              <a:ext uri="{FF2B5EF4-FFF2-40B4-BE49-F238E27FC236}">
                <a16:creationId xmlns:a16="http://schemas.microsoft.com/office/drawing/2014/main" id="{16DE55B6-2738-5E55-09FD-C32C22AB616B}"/>
              </a:ext>
            </a:extLst>
          </p:cNvPr>
          <p:cNvSpPr/>
          <p:nvPr/>
        </p:nvSpPr>
        <p:spPr>
          <a:xfrm>
            <a:off x="4985375" y="2173743"/>
            <a:ext cx="575581" cy="317085"/>
          </a:xfrm>
          <a:prstGeom prst="wedgeRectCallout">
            <a:avLst>
              <a:gd name="adj1" fmla="val -27049"/>
              <a:gd name="adj2" fmla="val 79395"/>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noProof="0" dirty="0">
                <a:solidFill>
                  <a:schemeClr val="tx1">
                    <a:lumMod val="50000"/>
                  </a:schemeClr>
                </a:solidFill>
              </a:rPr>
              <a:t>2022</a:t>
            </a:r>
          </a:p>
        </p:txBody>
      </p:sp>
      <p:sp>
        <p:nvSpPr>
          <p:cNvPr id="11" name="Rectangle 10">
            <a:extLst>
              <a:ext uri="{FF2B5EF4-FFF2-40B4-BE49-F238E27FC236}">
                <a16:creationId xmlns:a16="http://schemas.microsoft.com/office/drawing/2014/main" id="{EA36B087-DCA7-053C-3F78-217E84935771}"/>
              </a:ext>
            </a:extLst>
          </p:cNvPr>
          <p:cNvSpPr/>
          <p:nvPr/>
        </p:nvSpPr>
        <p:spPr>
          <a:xfrm>
            <a:off x="1073832" y="2548480"/>
            <a:ext cx="798440"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Not available / not relevant</a:t>
            </a:r>
          </a:p>
        </p:txBody>
      </p:sp>
      <p:grpSp>
        <p:nvGrpSpPr>
          <p:cNvPr id="9" name="Group 8">
            <a:extLst>
              <a:ext uri="{FF2B5EF4-FFF2-40B4-BE49-F238E27FC236}">
                <a16:creationId xmlns:a16="http://schemas.microsoft.com/office/drawing/2014/main" id="{C9D8253C-289B-EB18-BB26-59E499D4F6A6}"/>
              </a:ext>
            </a:extLst>
          </p:cNvPr>
          <p:cNvGrpSpPr/>
          <p:nvPr/>
        </p:nvGrpSpPr>
        <p:grpSpPr>
          <a:xfrm>
            <a:off x="5921626" y="2548480"/>
            <a:ext cx="3241464" cy="2995069"/>
            <a:chOff x="6712242" y="2548480"/>
            <a:chExt cx="3569265" cy="2995069"/>
          </a:xfrm>
        </p:grpSpPr>
        <p:sp>
          <p:nvSpPr>
            <p:cNvPr id="14" name="Rectangle 13">
              <a:extLst>
                <a:ext uri="{FF2B5EF4-FFF2-40B4-BE49-F238E27FC236}">
                  <a16:creationId xmlns:a16="http://schemas.microsoft.com/office/drawing/2014/main" id="{ABDC2AA1-07B4-AC71-C73E-E586EBC41462}"/>
                </a:ext>
              </a:extLst>
            </p:cNvPr>
            <p:cNvSpPr/>
            <p:nvPr/>
          </p:nvSpPr>
          <p:spPr>
            <a:xfrm>
              <a:off x="6712242" y="2548480"/>
              <a:ext cx="879183"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Not available / not relevant</a:t>
              </a:r>
            </a:p>
          </p:txBody>
        </p:sp>
        <p:sp>
          <p:nvSpPr>
            <p:cNvPr id="15" name="Rectangle 14">
              <a:extLst>
                <a:ext uri="{FF2B5EF4-FFF2-40B4-BE49-F238E27FC236}">
                  <a16:creationId xmlns:a16="http://schemas.microsoft.com/office/drawing/2014/main" id="{791FE521-E9CF-0466-CDC5-6AAA2C934D33}"/>
                </a:ext>
              </a:extLst>
            </p:cNvPr>
            <p:cNvSpPr/>
            <p:nvPr/>
          </p:nvSpPr>
          <p:spPr>
            <a:xfrm>
              <a:off x="8064792" y="2548480"/>
              <a:ext cx="879183"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Not available / not relevant</a:t>
              </a:r>
            </a:p>
          </p:txBody>
        </p:sp>
        <p:sp>
          <p:nvSpPr>
            <p:cNvPr id="16" name="Rectangle 15">
              <a:extLst>
                <a:ext uri="{FF2B5EF4-FFF2-40B4-BE49-F238E27FC236}">
                  <a16:creationId xmlns:a16="http://schemas.microsoft.com/office/drawing/2014/main" id="{74C31D04-5E20-0810-B249-C68D6CC68C11}"/>
                </a:ext>
              </a:extLst>
            </p:cNvPr>
            <p:cNvSpPr/>
            <p:nvPr/>
          </p:nvSpPr>
          <p:spPr>
            <a:xfrm>
              <a:off x="9402324" y="2548480"/>
              <a:ext cx="879183" cy="29950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Not available / not relevant</a:t>
              </a:r>
            </a:p>
          </p:txBody>
        </p:sp>
      </p:grpSp>
      <p:sp>
        <p:nvSpPr>
          <p:cNvPr id="17" name="Speech Bubble: Rectangle 16">
            <a:extLst>
              <a:ext uri="{FF2B5EF4-FFF2-40B4-BE49-F238E27FC236}">
                <a16:creationId xmlns:a16="http://schemas.microsoft.com/office/drawing/2014/main" id="{EE362914-D629-CB90-0973-5E66975D6BE7}"/>
              </a:ext>
            </a:extLst>
          </p:cNvPr>
          <p:cNvSpPr/>
          <p:nvPr/>
        </p:nvSpPr>
        <p:spPr>
          <a:xfrm>
            <a:off x="2674486" y="1863235"/>
            <a:ext cx="478290" cy="317085"/>
          </a:xfrm>
          <a:prstGeom prst="wedgeRectCallout">
            <a:avLst>
              <a:gd name="adj1" fmla="val -27049"/>
              <a:gd name="adj2" fmla="val 79395"/>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noProof="0" dirty="0">
                <a:solidFill>
                  <a:schemeClr val="tx1">
                    <a:lumMod val="50000"/>
                  </a:schemeClr>
                </a:solidFill>
              </a:rPr>
              <a:t>2019</a:t>
            </a:r>
          </a:p>
        </p:txBody>
      </p:sp>
    </p:spTree>
    <p:extLst>
      <p:ext uri="{BB962C8B-B14F-4D97-AF65-F5344CB8AC3E}">
        <p14:creationId xmlns:p14="http://schemas.microsoft.com/office/powerpoint/2010/main" val="294503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0B294-FC2A-57D1-F17C-D1D730202FFD}"/>
              </a:ext>
            </a:extLst>
          </p:cNvPr>
          <p:cNvSpPr/>
          <p:nvPr/>
        </p:nvSpPr>
        <p:spPr>
          <a:xfrm>
            <a:off x="3551704" y="4774131"/>
            <a:ext cx="385049" cy="741142"/>
          </a:xfrm>
          <a:prstGeom prst="rect">
            <a:avLst/>
          </a:prstGeom>
          <a:pattFill prst="wdUpDiag">
            <a:fgClr>
              <a:srgbClr val="0F5D6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	Mortality &amp; lethality: summary of evidence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14</a:t>
            </a:fld>
            <a:endParaRPr lang="en-US" noProof="0" dirty="0">
              <a:latin typeface="+mj-lt"/>
            </a:endParaRPr>
          </a:p>
        </p:txBody>
      </p:sp>
      <p:graphicFrame>
        <p:nvGraphicFramePr>
          <p:cNvPr id="4" name="Chart 3">
            <a:extLst>
              <a:ext uri="{FF2B5EF4-FFF2-40B4-BE49-F238E27FC236}">
                <a16:creationId xmlns:a16="http://schemas.microsoft.com/office/drawing/2014/main" id="{A7CF4509-1C7F-B1CE-5DA5-4D912F8EA67B}"/>
              </a:ext>
            </a:extLst>
          </p:cNvPr>
          <p:cNvGraphicFramePr/>
          <p:nvPr>
            <p:extLst>
              <p:ext uri="{D42A27DB-BD31-4B8C-83A1-F6EECF244321}">
                <p14:modId xmlns:p14="http://schemas.microsoft.com/office/powerpoint/2010/main" val="3965648513"/>
              </p:ext>
            </p:extLst>
          </p:nvPr>
        </p:nvGraphicFramePr>
        <p:xfrm>
          <a:off x="708025" y="2338627"/>
          <a:ext cx="8588375" cy="35573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Mortality and case fatality rate of each disease covered by candidate vaccines in XXX</a:t>
            </a:r>
          </a:p>
          <a:p>
            <a:r>
              <a:rPr lang="en-US" sz="1050" noProof="0" dirty="0"/>
              <a:t>Case fatality rate, % &amp; Nb de deaths (</a:t>
            </a:r>
            <a:r>
              <a:rPr lang="en-US" sz="1050" noProof="0" dirty="0" err="1"/>
              <a:t>nb</a:t>
            </a:r>
            <a:r>
              <a:rPr lang="en-US" sz="1050" noProof="0" dirty="0"/>
              <a:t>), most recent available data</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1. 2023; 2. 2019</a:t>
            </a:r>
          </a:p>
          <a:p>
            <a:r>
              <a:rPr lang="en-US" sz="1050" noProof="0" dirty="0">
                <a:solidFill>
                  <a:schemeClr val="tx1">
                    <a:lumMod val="50000"/>
                  </a:schemeClr>
                </a:solidFill>
              </a:rPr>
              <a:t>Sources: </a:t>
            </a:r>
            <a:r>
              <a:rPr lang="en-US" sz="1050" noProof="0" dirty="0" err="1">
                <a:solidFill>
                  <a:schemeClr val="tx1">
                    <a:lumMod val="50000"/>
                  </a:schemeClr>
                </a:solidFill>
              </a:rPr>
              <a:t>aaa</a:t>
            </a:r>
            <a:endParaRPr lang="en-US" sz="1050" noProof="0" dirty="0">
              <a:solidFill>
                <a:schemeClr val="tx1">
                  <a:lumMod val="50000"/>
                </a:schemeClr>
              </a:solidFill>
            </a:endParaRPr>
          </a:p>
        </p:txBody>
      </p:sp>
      <p:sp>
        <p:nvSpPr>
          <p:cNvPr id="2" name="Rectangle 1">
            <a:extLst>
              <a:ext uri="{FF2B5EF4-FFF2-40B4-BE49-F238E27FC236}">
                <a16:creationId xmlns:a16="http://schemas.microsoft.com/office/drawing/2014/main" id="{37209827-B16F-51B7-F265-3F8D96F135BA}"/>
              </a:ext>
            </a:extLst>
          </p:cNvPr>
          <p:cNvSpPr/>
          <p:nvPr/>
        </p:nvSpPr>
        <p:spPr>
          <a:xfrm>
            <a:off x="9277350" y="1628555"/>
            <a:ext cx="2435225" cy="426742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en-US" sz="1100" b="1" i="1" noProof="0" dirty="0">
                <a:solidFill>
                  <a:schemeClr val="tx1">
                    <a:lumMod val="50000"/>
                  </a:schemeClr>
                </a:solidFill>
              </a:rPr>
              <a:t>Comments</a:t>
            </a:r>
          </a:p>
          <a:p>
            <a:pPr>
              <a:spcBef>
                <a:spcPts val="600"/>
              </a:spcBef>
            </a:pPr>
            <a:endParaRPr lang="en-US" sz="1100" noProof="0" dirty="0">
              <a:solidFill>
                <a:schemeClr val="tx1">
                  <a:lumMod val="50000"/>
                </a:schemeClr>
              </a:solidFill>
            </a:endParaRPr>
          </a:p>
          <a:p>
            <a:pPr marL="171450" indent="-171450">
              <a:spcBef>
                <a:spcPts val="600"/>
              </a:spcBef>
              <a:buFont typeface="Arial" panose="020B0604020202020204" pitchFamily="34" charset="0"/>
              <a:buChar char="•"/>
            </a:pPr>
            <a:r>
              <a:rPr lang="en-US" sz="1100" b="1" noProof="0" dirty="0">
                <a:solidFill>
                  <a:schemeClr val="tx1">
                    <a:lumMod val="50000"/>
                  </a:schemeClr>
                </a:solidFill>
              </a:rPr>
              <a:t>Vaccine 1:</a:t>
            </a:r>
            <a:r>
              <a:rPr lang="en-US" sz="1100" noProof="0" dirty="0">
                <a:solidFill>
                  <a:schemeClr val="tx1">
                    <a:lumMod val="50000"/>
                  </a:schemeClr>
                </a:solidFill>
              </a:rPr>
              <a:t> The figure is 1.86% in 2023.</a:t>
            </a:r>
          </a:p>
          <a:p>
            <a:pPr marL="171450" indent="-171450">
              <a:spcBef>
                <a:spcPts val="600"/>
              </a:spcBef>
              <a:buFont typeface="Arial" panose="020B0604020202020204" pitchFamily="34" charset="0"/>
              <a:buChar char="•"/>
            </a:pPr>
            <a:r>
              <a:rPr lang="en-US" sz="1100" b="1" noProof="0" dirty="0">
                <a:solidFill>
                  <a:schemeClr val="tx1">
                    <a:lumMod val="50000"/>
                  </a:schemeClr>
                </a:solidFill>
              </a:rPr>
              <a:t>Vaccine 2:</a:t>
            </a:r>
            <a:r>
              <a:rPr lang="en-US" sz="1100" noProof="0" dirty="0">
                <a:solidFill>
                  <a:schemeClr val="tx1">
                    <a:lumMod val="50000"/>
                  </a:schemeClr>
                </a:solidFill>
              </a:rPr>
              <a:t> The reported mortality reflects the mortality associated with Disease 2. Mortality relative to the carrier population is approximately 0.03%.</a:t>
            </a:r>
          </a:p>
          <a:p>
            <a:pPr marL="171450" indent="-171450">
              <a:spcBef>
                <a:spcPts val="600"/>
              </a:spcBef>
              <a:buFont typeface="Arial" panose="020B0604020202020204" pitchFamily="34" charset="0"/>
              <a:buChar char="•"/>
            </a:pPr>
            <a:r>
              <a:rPr lang="en-US" sz="1100" b="1" noProof="0" dirty="0">
                <a:solidFill>
                  <a:schemeClr val="tx1">
                    <a:lumMod val="50000"/>
                  </a:schemeClr>
                </a:solidFill>
              </a:rPr>
              <a:t>Vaccine 3:</a:t>
            </a:r>
            <a:r>
              <a:rPr lang="en-US" sz="1100" noProof="0" dirty="0">
                <a:solidFill>
                  <a:schemeClr val="tx1">
                    <a:lumMod val="50000"/>
                  </a:schemeClr>
                </a:solidFill>
              </a:rPr>
              <a:t> Disease 3 has a fatality rate ranging from 1% (with antibiotic treatment) to 10% (without treatment). In XXX, it was 4.7% during the 2021 outbreak and approximately 6% for hospitalized individuals.</a:t>
            </a:r>
          </a:p>
        </p:txBody>
      </p:sp>
      <p:sp>
        <p:nvSpPr>
          <p:cNvPr id="3" name="Rectangle 2">
            <a:extLst>
              <a:ext uri="{FF2B5EF4-FFF2-40B4-BE49-F238E27FC236}">
                <a16:creationId xmlns:a16="http://schemas.microsoft.com/office/drawing/2014/main" id="{82E66FDC-8B3D-10C4-1644-3F4B4EB20B0C}"/>
              </a:ext>
            </a:extLst>
          </p:cNvPr>
          <p:cNvSpPr/>
          <p:nvPr/>
        </p:nvSpPr>
        <p:spPr>
          <a:xfrm>
            <a:off x="4547669" y="2539026"/>
            <a:ext cx="879183" cy="29800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noProof="0" dirty="0">
                <a:solidFill>
                  <a:schemeClr val="tx1">
                    <a:lumMod val="50000"/>
                  </a:schemeClr>
                </a:solidFill>
              </a:rPr>
              <a:t>No data</a:t>
            </a:r>
          </a:p>
        </p:txBody>
      </p:sp>
      <p:sp>
        <p:nvSpPr>
          <p:cNvPr id="10" name="Speech Bubble: Rectangle 9">
            <a:extLst>
              <a:ext uri="{FF2B5EF4-FFF2-40B4-BE49-F238E27FC236}">
                <a16:creationId xmlns:a16="http://schemas.microsoft.com/office/drawing/2014/main" id="{516F428A-0DB3-C5D2-00DF-BE3E03661783}"/>
              </a:ext>
            </a:extLst>
          </p:cNvPr>
          <p:cNvSpPr/>
          <p:nvPr/>
        </p:nvSpPr>
        <p:spPr>
          <a:xfrm>
            <a:off x="6833893" y="3495973"/>
            <a:ext cx="1004467" cy="742950"/>
          </a:xfrm>
          <a:prstGeom prst="wedgeRectCallout">
            <a:avLst>
              <a:gd name="adj1" fmla="val 18046"/>
              <a:gd name="adj2" fmla="val 66066"/>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noProof="0" dirty="0">
                <a:solidFill>
                  <a:schemeClr val="tx1">
                    <a:lumMod val="50000"/>
                  </a:schemeClr>
                </a:solidFill>
              </a:rPr>
              <a:t>Only data for disease 6a, 6b and 6c is available</a:t>
            </a:r>
          </a:p>
        </p:txBody>
      </p:sp>
      <p:graphicFrame>
        <p:nvGraphicFramePr>
          <p:cNvPr id="11" name="Table 10">
            <a:extLst>
              <a:ext uri="{FF2B5EF4-FFF2-40B4-BE49-F238E27FC236}">
                <a16:creationId xmlns:a16="http://schemas.microsoft.com/office/drawing/2014/main" id="{28DAE764-A8F5-AAF0-E0E3-62D5C5F22C39}"/>
              </a:ext>
            </a:extLst>
          </p:cNvPr>
          <p:cNvGraphicFramePr>
            <a:graphicFrameLocks noGrp="1"/>
          </p:cNvGraphicFramePr>
          <p:nvPr>
            <p:extLst>
              <p:ext uri="{D42A27DB-BD31-4B8C-83A1-F6EECF244321}">
                <p14:modId xmlns:p14="http://schemas.microsoft.com/office/powerpoint/2010/main" val="1633951439"/>
              </p:ext>
            </p:extLst>
          </p:nvPr>
        </p:nvGraphicFramePr>
        <p:xfrm>
          <a:off x="519312" y="1857791"/>
          <a:ext cx="8644995" cy="370840"/>
        </p:xfrm>
        <a:graphic>
          <a:graphicData uri="http://schemas.openxmlformats.org/drawingml/2006/table">
            <a:tbl>
              <a:tblPr firstRow="1" bandRow="1">
                <a:tableStyleId>{93296810-A885-4BE3-A3E7-6D5BEEA58F35}</a:tableStyleId>
              </a:tblPr>
              <a:tblGrid>
                <a:gridCol w="798385">
                  <a:extLst>
                    <a:ext uri="{9D8B030D-6E8A-4147-A177-3AD203B41FA5}">
                      <a16:colId xmlns:a16="http://schemas.microsoft.com/office/drawing/2014/main" val="1421430783"/>
                    </a:ext>
                  </a:extLst>
                </a:gridCol>
                <a:gridCol w="642236">
                  <a:extLst>
                    <a:ext uri="{9D8B030D-6E8A-4147-A177-3AD203B41FA5}">
                      <a16:colId xmlns:a16="http://schemas.microsoft.com/office/drawing/2014/main" val="2287417990"/>
                    </a:ext>
                  </a:extLst>
                </a:gridCol>
                <a:gridCol w="1200729">
                  <a:extLst>
                    <a:ext uri="{9D8B030D-6E8A-4147-A177-3AD203B41FA5}">
                      <a16:colId xmlns:a16="http://schemas.microsoft.com/office/drawing/2014/main" val="3579905800"/>
                    </a:ext>
                  </a:extLst>
                </a:gridCol>
                <a:gridCol w="1200729">
                  <a:extLst>
                    <a:ext uri="{9D8B030D-6E8A-4147-A177-3AD203B41FA5}">
                      <a16:colId xmlns:a16="http://schemas.microsoft.com/office/drawing/2014/main" val="1791082469"/>
                    </a:ext>
                  </a:extLst>
                </a:gridCol>
                <a:gridCol w="1200729">
                  <a:extLst>
                    <a:ext uri="{9D8B030D-6E8A-4147-A177-3AD203B41FA5}">
                      <a16:colId xmlns:a16="http://schemas.microsoft.com/office/drawing/2014/main" val="2481231325"/>
                    </a:ext>
                  </a:extLst>
                </a:gridCol>
                <a:gridCol w="1200729">
                  <a:extLst>
                    <a:ext uri="{9D8B030D-6E8A-4147-A177-3AD203B41FA5}">
                      <a16:colId xmlns:a16="http://schemas.microsoft.com/office/drawing/2014/main" val="253142650"/>
                    </a:ext>
                  </a:extLst>
                </a:gridCol>
                <a:gridCol w="1200729">
                  <a:extLst>
                    <a:ext uri="{9D8B030D-6E8A-4147-A177-3AD203B41FA5}">
                      <a16:colId xmlns:a16="http://schemas.microsoft.com/office/drawing/2014/main" val="226409722"/>
                    </a:ext>
                  </a:extLst>
                </a:gridCol>
                <a:gridCol w="1200729">
                  <a:extLst>
                    <a:ext uri="{9D8B030D-6E8A-4147-A177-3AD203B41FA5}">
                      <a16:colId xmlns:a16="http://schemas.microsoft.com/office/drawing/2014/main" val="2231007804"/>
                    </a:ext>
                  </a:extLst>
                </a:gridCol>
              </a:tblGrid>
              <a:tr h="370840">
                <a:tc>
                  <a:txBody>
                    <a:bodyPr/>
                    <a:lstStyle/>
                    <a:p>
                      <a:pPr algn="l"/>
                      <a:r>
                        <a:rPr lang="en-US" sz="1050" b="1" i="1" noProof="0" dirty="0">
                          <a:solidFill>
                            <a:schemeClr val="tx1">
                              <a:lumMod val="50000"/>
                            </a:schemeClr>
                          </a:solidFill>
                        </a:rPr>
                        <a:t>Nb deaths</a:t>
                      </a:r>
                    </a:p>
                  </a:txBody>
                  <a:tcPr anchor="ctr"/>
                </a:tc>
                <a:tc>
                  <a:txBody>
                    <a:bodyPr/>
                    <a:lstStyle/>
                    <a:p>
                      <a:pPr algn="ctr"/>
                      <a:r>
                        <a:rPr lang="en-US" sz="1200" noProof="0" dirty="0">
                          <a:solidFill>
                            <a:schemeClr val="tx1">
                              <a:lumMod val="50000"/>
                            </a:schemeClr>
                          </a:solidFill>
                        </a:rPr>
                        <a:t>1875</a:t>
                      </a:r>
                    </a:p>
                  </a:txBody>
                  <a:tcPr anchor="ctr">
                    <a:lnR w="6350" cap="flat" cmpd="sng" algn="ctr">
                      <a:solidFill>
                        <a:schemeClr val="tx1"/>
                      </a:solidFill>
                      <a:prstDash val="sysDash"/>
                      <a:round/>
                      <a:headEnd type="none" w="med" len="med"/>
                      <a:tailEnd type="none" w="med" len="med"/>
                    </a:lnR>
                  </a:tcPr>
                </a:tc>
                <a:tc>
                  <a:txBody>
                    <a:bodyPr/>
                    <a:lstStyle/>
                    <a:p>
                      <a:pPr algn="ctr"/>
                      <a:r>
                        <a:rPr lang="en-US" sz="1200" noProof="0" dirty="0">
                          <a:solidFill>
                            <a:schemeClr val="tx1">
                              <a:lumMod val="50000"/>
                            </a:schemeClr>
                          </a:solidFill>
                        </a:rPr>
                        <a:t>5548</a:t>
                      </a:r>
                      <a:r>
                        <a:rPr lang="en-US" sz="1200" baseline="30000" noProof="0" dirty="0">
                          <a:solidFill>
                            <a:schemeClr val="tx1">
                              <a:lumMod val="50000"/>
                            </a:schemeClr>
                          </a:solidFill>
                        </a:rPr>
                        <a:t>1</a:t>
                      </a:r>
                      <a:endParaRPr lang="en-US" sz="1200" noProof="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200" noProof="0" dirty="0">
                          <a:solidFill>
                            <a:schemeClr val="tx1">
                              <a:lumMod val="50000"/>
                            </a:schemeClr>
                          </a:solidFill>
                        </a:rPr>
                        <a:t>813</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200" noProof="0" dirty="0">
                          <a:solidFill>
                            <a:schemeClr val="tx1">
                              <a:lumMod val="50000"/>
                            </a:schemeClr>
                          </a:solidFill>
                        </a:rPr>
                        <a:t>4460</a:t>
                      </a:r>
                      <a:r>
                        <a:rPr lang="en-US" sz="1200" baseline="30000" noProof="0" dirty="0">
                          <a:solidFill>
                            <a:schemeClr val="tx1">
                              <a:lumMod val="50000"/>
                            </a:schemeClr>
                          </a:solidFill>
                        </a:rPr>
                        <a:t>2</a:t>
                      </a:r>
                      <a:endParaRPr lang="en-US" sz="1200" noProof="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200" noProof="0" dirty="0">
                          <a:solidFill>
                            <a:schemeClr val="tx1">
                              <a:lumMod val="50000"/>
                            </a:schemeClr>
                          </a:solidFill>
                        </a:rPr>
                        <a:t>549</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200" noProof="0" dirty="0">
                          <a:solidFill>
                            <a:schemeClr val="tx1">
                              <a:lumMod val="50000"/>
                            </a:schemeClr>
                          </a:solidFill>
                        </a:rPr>
                        <a:t>245</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200" noProof="0" dirty="0">
                          <a:solidFill>
                            <a:schemeClr val="tx1">
                              <a:lumMod val="50000"/>
                            </a:schemeClr>
                          </a:solidFill>
                        </a:rPr>
                        <a:t>4993</a:t>
                      </a:r>
                      <a:r>
                        <a:rPr lang="en-US" sz="1200" baseline="30000" noProof="0" dirty="0">
                          <a:solidFill>
                            <a:schemeClr val="tx1">
                              <a:lumMod val="50000"/>
                            </a:schemeClr>
                          </a:solidFill>
                        </a:rPr>
                        <a:t>1</a:t>
                      </a:r>
                    </a:p>
                  </a:txBody>
                  <a:tcPr anchor="ctr">
                    <a:lnL w="635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21511872"/>
                  </a:ext>
                </a:extLst>
              </a:tr>
            </a:tbl>
          </a:graphicData>
        </a:graphic>
      </p:graphicFrame>
      <p:sp>
        <p:nvSpPr>
          <p:cNvPr id="13" name="Rectangle 12">
            <a:extLst>
              <a:ext uri="{FF2B5EF4-FFF2-40B4-BE49-F238E27FC236}">
                <a16:creationId xmlns:a16="http://schemas.microsoft.com/office/drawing/2014/main" id="{7A4F48E8-B699-B7C5-2B9E-69B8F106AD14}"/>
              </a:ext>
            </a:extLst>
          </p:cNvPr>
          <p:cNvSpPr/>
          <p:nvPr/>
        </p:nvSpPr>
        <p:spPr>
          <a:xfrm>
            <a:off x="2200925" y="2843158"/>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noProof="0" dirty="0">
                <a:solidFill>
                  <a:schemeClr val="tx1"/>
                </a:solidFill>
              </a:rPr>
              <a:t>71.0%</a:t>
            </a:r>
          </a:p>
        </p:txBody>
      </p:sp>
      <p:grpSp>
        <p:nvGrpSpPr>
          <p:cNvPr id="14" name="Group 13">
            <a:extLst>
              <a:ext uri="{FF2B5EF4-FFF2-40B4-BE49-F238E27FC236}">
                <a16:creationId xmlns:a16="http://schemas.microsoft.com/office/drawing/2014/main" id="{85D3C8BD-D4F2-51A2-4D6E-E484F6F891E4}"/>
              </a:ext>
            </a:extLst>
          </p:cNvPr>
          <p:cNvGrpSpPr/>
          <p:nvPr/>
        </p:nvGrpSpPr>
        <p:grpSpPr>
          <a:xfrm>
            <a:off x="2429894" y="3253409"/>
            <a:ext cx="385050" cy="175591"/>
            <a:chOff x="3924300" y="3473278"/>
            <a:chExt cx="409575" cy="175591"/>
          </a:xfrm>
        </p:grpSpPr>
        <p:cxnSp>
          <p:nvCxnSpPr>
            <p:cNvPr id="15" name="Straight Connector 14">
              <a:extLst>
                <a:ext uri="{FF2B5EF4-FFF2-40B4-BE49-F238E27FC236}">
                  <a16:creationId xmlns:a16="http://schemas.microsoft.com/office/drawing/2014/main" id="{46A3315E-4705-7DB4-C0A7-32F2CCC04365}"/>
                </a:ext>
              </a:extLst>
            </p:cNvPr>
            <p:cNvCxnSpPr/>
            <p:nvPr/>
          </p:nvCxnSpPr>
          <p:spPr>
            <a:xfrm flipV="1">
              <a:off x="3924300" y="347327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61E115-8880-6FA7-0108-BF12C841ADEE}"/>
                </a:ext>
              </a:extLst>
            </p:cNvPr>
            <p:cNvCxnSpPr/>
            <p:nvPr/>
          </p:nvCxnSpPr>
          <p:spPr>
            <a:xfrm flipV="1">
              <a:off x="3924300" y="3531808"/>
              <a:ext cx="409575" cy="1170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DE2496BE-5912-67A6-AC7F-E45BA8220EDA}"/>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3</a:t>
            </a:r>
          </a:p>
        </p:txBody>
      </p:sp>
      <p:cxnSp>
        <p:nvCxnSpPr>
          <p:cNvPr id="20" name="Straight Connector 19">
            <a:extLst>
              <a:ext uri="{FF2B5EF4-FFF2-40B4-BE49-F238E27FC236}">
                <a16:creationId xmlns:a16="http://schemas.microsoft.com/office/drawing/2014/main" id="{0E8AA830-E377-3DED-E85E-42EBD08E444D}"/>
              </a:ext>
            </a:extLst>
          </p:cNvPr>
          <p:cNvCxnSpPr/>
          <p:nvPr/>
        </p:nvCxnSpPr>
        <p:spPr>
          <a:xfrm>
            <a:off x="1953928"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9DF0E3-A7B5-2922-0D60-C661BB4E3654}"/>
              </a:ext>
            </a:extLst>
          </p:cNvPr>
          <p:cNvCxnSpPr/>
          <p:nvPr/>
        </p:nvCxnSpPr>
        <p:spPr>
          <a:xfrm>
            <a:off x="3166711"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01E2A0-DEF5-9F3A-DA97-CA8EE5052130}"/>
              </a:ext>
            </a:extLst>
          </p:cNvPr>
          <p:cNvCxnSpPr/>
          <p:nvPr/>
        </p:nvCxnSpPr>
        <p:spPr>
          <a:xfrm>
            <a:off x="4350619"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1C3DCC-1F8B-9D50-36A8-A1FC78B19460}"/>
              </a:ext>
            </a:extLst>
          </p:cNvPr>
          <p:cNvCxnSpPr/>
          <p:nvPr/>
        </p:nvCxnSpPr>
        <p:spPr>
          <a:xfrm>
            <a:off x="5563402"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C34F2E-BCDC-F83B-E87C-BF29534922BC}"/>
              </a:ext>
            </a:extLst>
          </p:cNvPr>
          <p:cNvCxnSpPr/>
          <p:nvPr/>
        </p:nvCxnSpPr>
        <p:spPr>
          <a:xfrm>
            <a:off x="6766518"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E54815-7957-D76E-6D57-A8AA5D25E019}"/>
              </a:ext>
            </a:extLst>
          </p:cNvPr>
          <p:cNvCxnSpPr/>
          <p:nvPr/>
        </p:nvCxnSpPr>
        <p:spPr>
          <a:xfrm>
            <a:off x="7969677" y="2526813"/>
            <a:ext cx="0" cy="29884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C020364-E391-8AC1-5926-B730E234C8A2}"/>
              </a:ext>
            </a:extLst>
          </p:cNvPr>
          <p:cNvSpPr/>
          <p:nvPr/>
        </p:nvSpPr>
        <p:spPr>
          <a:xfrm>
            <a:off x="3350318" y="4526562"/>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noProof="0" dirty="0">
                <a:solidFill>
                  <a:schemeClr val="tx1"/>
                </a:solidFill>
              </a:rPr>
              <a:t>5-6%</a:t>
            </a:r>
          </a:p>
        </p:txBody>
      </p:sp>
      <p:sp>
        <p:nvSpPr>
          <p:cNvPr id="17" name="Rectangle 16">
            <a:extLst>
              <a:ext uri="{FF2B5EF4-FFF2-40B4-BE49-F238E27FC236}">
                <a16:creationId xmlns:a16="http://schemas.microsoft.com/office/drawing/2014/main" id="{C1A7CA10-A3EA-5708-DE1B-7F42D73CD72D}"/>
              </a:ext>
            </a:extLst>
          </p:cNvPr>
          <p:cNvSpPr/>
          <p:nvPr/>
        </p:nvSpPr>
        <p:spPr>
          <a:xfrm>
            <a:off x="2203977" y="5278227"/>
            <a:ext cx="842991" cy="275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noProof="0" dirty="0">
                <a:solidFill>
                  <a:schemeClr val="bg1"/>
                </a:solidFill>
              </a:rPr>
              <a:t>0.03%</a:t>
            </a:r>
          </a:p>
        </p:txBody>
      </p:sp>
    </p:spTree>
    <p:extLst>
      <p:ext uri="{BB962C8B-B14F-4D97-AF65-F5344CB8AC3E}">
        <p14:creationId xmlns:p14="http://schemas.microsoft.com/office/powerpoint/2010/main" val="391010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1">
              <a:buClr>
                <a:srgbClr val="000000"/>
              </a:buClr>
              <a:tabLst>
                <a:tab pos="355600" algn="l"/>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Outbreak risk: summary of evidence</a:t>
            </a: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15</a:t>
            </a:fld>
            <a:endParaRPr lang="en-US" noProof="0"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a:t>
            </a:r>
            <a:r>
              <a:rPr lang="en-US" sz="1050" noProof="0" dirty="0" err="1">
                <a:solidFill>
                  <a:schemeClr val="tx1">
                    <a:lumMod val="50000"/>
                  </a:schemeClr>
                </a:solidFill>
              </a:rPr>
              <a:t>yyy</a:t>
            </a:r>
            <a:endParaRPr lang="en-US" sz="1050" noProof="0" dirty="0">
              <a:solidFill>
                <a:schemeClr val="tx1">
                  <a:lumMod val="50000"/>
                </a:schemeClr>
              </a:solidFill>
            </a:endParaRP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4</a:t>
            </a:r>
          </a:p>
        </p:txBody>
      </p:sp>
      <p:graphicFrame>
        <p:nvGraphicFramePr>
          <p:cNvPr id="9" name="Table 8">
            <a:extLst>
              <a:ext uri="{FF2B5EF4-FFF2-40B4-BE49-F238E27FC236}">
                <a16:creationId xmlns:a16="http://schemas.microsoft.com/office/drawing/2014/main" id="{69B33AC7-4D08-51D7-43A7-F0AD6FE056D3}"/>
              </a:ext>
            </a:extLst>
          </p:cNvPr>
          <p:cNvGraphicFramePr>
            <a:graphicFrameLocks noGrp="1"/>
          </p:cNvGraphicFramePr>
          <p:nvPr>
            <p:extLst>
              <p:ext uri="{D42A27DB-BD31-4B8C-83A1-F6EECF244321}">
                <p14:modId xmlns:p14="http://schemas.microsoft.com/office/powerpoint/2010/main" val="3980539141"/>
              </p:ext>
            </p:extLst>
          </p:nvPr>
        </p:nvGraphicFramePr>
        <p:xfrm>
          <a:off x="625642" y="1705650"/>
          <a:ext cx="11086936" cy="4235116"/>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405688">
                <a:tc>
                  <a:txBody>
                    <a:bodyPr/>
                    <a:lstStyle/>
                    <a:p>
                      <a:pPr algn="ctr"/>
                      <a:endParaRPr lang="en-US" sz="1200" noProof="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en-US" sz="1100" noProof="0" dirty="0">
                          <a:solidFill>
                            <a:schemeClr val="tx1">
                              <a:lumMod val="50000"/>
                            </a:schemeClr>
                          </a:solidFill>
                        </a:rPr>
                        <a:t>Vaccine 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7</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993776">
                <a:tc>
                  <a:txBody>
                    <a:bodyPr/>
                    <a:lstStyle/>
                    <a:p>
                      <a:pPr algn="ctr"/>
                      <a:r>
                        <a:rPr lang="en-US" sz="1200" noProof="0" dirty="0">
                          <a:solidFill>
                            <a:schemeClr val="tx1">
                              <a:lumMod val="50000"/>
                            </a:schemeClr>
                          </a:solidFill>
                        </a:rPr>
                        <a:t>Outbreak risk</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kumimoji="0" lang="en-US" sz="1200" b="1" i="0" u="none" strike="noStrike" kern="0" cap="none" spc="0" normalizeH="0" baseline="0" noProof="0" dirty="0">
                          <a:ln>
                            <a:noFill/>
                          </a:ln>
                          <a:solidFill>
                            <a:srgbClr val="C00000"/>
                          </a:solidFill>
                          <a:effectLst/>
                          <a:uLnTx/>
                          <a:uFillTx/>
                          <a:latin typeface="Lato"/>
                          <a:ea typeface="+mn-ea"/>
                          <a:cs typeface="+mn-cs"/>
                          <a:sym typeface="Arial"/>
                        </a:rPr>
                        <a:t>Yes</a:t>
                      </a:r>
                      <a:endParaRPr lang="en-US" sz="1200" b="1" i="0" noProof="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kumimoji="0" lang="en-US" sz="1200" b="0" i="1" u="none" strike="noStrike" kern="0" cap="none" spc="0" normalizeH="0" baseline="0" noProof="0" dirty="0">
                          <a:ln>
                            <a:noFill/>
                          </a:ln>
                          <a:solidFill>
                            <a:srgbClr val="414141">
                              <a:lumMod val="50000"/>
                            </a:srgbClr>
                          </a:solidFill>
                          <a:effectLst/>
                          <a:uLnTx/>
                          <a:uFillTx/>
                          <a:latin typeface="Lato"/>
                          <a:ea typeface="+mn-ea"/>
                          <a:cs typeface="+mn-cs"/>
                          <a:sym typeface="Arial"/>
                        </a:rPr>
                        <a:t>No</a:t>
                      </a:r>
                      <a:endParaRPr lang="en-US" sz="1050" b="0" i="1"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C00000"/>
                          </a:solidFill>
                          <a:effectLst/>
                          <a:uLnTx/>
                          <a:uFillTx/>
                          <a:latin typeface="+mn-lt"/>
                          <a:ea typeface="+mn-ea"/>
                          <a:cs typeface="+mn-cs"/>
                          <a:sym typeface="Arial"/>
                        </a:rPr>
                        <a:t>Yes</a:t>
                      </a:r>
                      <a:endParaRPr lang="en-US" sz="105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kumimoji="0" lang="en-US" sz="1200" b="0" i="1" u="none" strike="noStrike" kern="0" cap="none" spc="0" normalizeH="0" baseline="0" noProof="0" dirty="0">
                          <a:ln>
                            <a:noFill/>
                          </a:ln>
                          <a:solidFill>
                            <a:srgbClr val="414141">
                              <a:lumMod val="50000"/>
                            </a:srgbClr>
                          </a:solidFill>
                          <a:effectLst/>
                          <a:uLnTx/>
                          <a:uFillTx/>
                          <a:latin typeface="+mn-lt"/>
                          <a:ea typeface="+mn-ea"/>
                          <a:cs typeface="+mn-cs"/>
                          <a:sym typeface="Arial"/>
                        </a:rPr>
                        <a:t>No</a:t>
                      </a: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kumimoji="0" lang="en-US" sz="1200" b="1" i="0" u="none" strike="noStrike" kern="0" cap="none" spc="0" normalizeH="0" baseline="0" noProof="0" dirty="0">
                          <a:ln>
                            <a:noFill/>
                          </a:ln>
                          <a:solidFill>
                            <a:srgbClr val="C00000"/>
                          </a:solidFill>
                          <a:effectLst/>
                          <a:uLnTx/>
                          <a:uFillTx/>
                          <a:latin typeface="+mn-lt"/>
                          <a:ea typeface="+mn-ea"/>
                          <a:cs typeface="+mn-cs"/>
                          <a:sym typeface="Arial"/>
                        </a:rPr>
                        <a:t>Yes</a:t>
                      </a: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kumimoji="0" lang="en-US" sz="1200" b="1" i="0" u="none" strike="noStrike" kern="0" cap="none" spc="0" normalizeH="0" baseline="0" noProof="0" dirty="0">
                          <a:ln>
                            <a:noFill/>
                          </a:ln>
                          <a:solidFill>
                            <a:srgbClr val="C00000"/>
                          </a:solidFill>
                          <a:effectLst/>
                          <a:uLnTx/>
                          <a:uFillTx/>
                          <a:latin typeface="+mn-lt"/>
                          <a:ea typeface="+mn-ea"/>
                          <a:cs typeface="+mn-cs"/>
                          <a:sym typeface="Arial"/>
                        </a:rPr>
                        <a:t>Yes</a:t>
                      </a: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No</a:t>
                      </a:r>
                      <a:endParaRPr lang="en-US" sz="9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1005183">
                <a:tc>
                  <a:txBody>
                    <a:bodyPr/>
                    <a:lstStyle/>
                    <a:p>
                      <a:pPr algn="ctr"/>
                      <a:r>
                        <a:rPr lang="en-US" sz="1200" noProof="0" dirty="0">
                          <a:solidFill>
                            <a:schemeClr val="tx1">
                              <a:lumMod val="50000"/>
                            </a:schemeClr>
                          </a:solidFill>
                        </a:rPr>
                        <a:t>Health Districts with outbreak in 2023</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400" b="1" i="0" noProof="0" dirty="0">
                          <a:solidFill>
                            <a:schemeClr val="tx1">
                              <a:lumMod val="50000"/>
                            </a:schemeClr>
                          </a:solidFill>
                        </a:rPr>
                        <a:t>221-225</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endParaRPr lang="en-US" sz="11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400" b="1" noProof="0" dirty="0">
                          <a:solidFill>
                            <a:schemeClr val="tx1">
                              <a:lumMod val="50000"/>
                            </a:schemeClr>
                          </a:solidFill>
                        </a:rPr>
                        <a:t>178 </a:t>
                      </a:r>
                      <a:r>
                        <a:rPr lang="en-US" sz="1400" noProof="0" dirty="0">
                          <a:solidFill>
                            <a:schemeClr val="tx1">
                              <a:lumMod val="50000"/>
                            </a:schemeClr>
                          </a:solidFill>
                        </a:rPr>
                        <a:t>HZ with high incidence </a:t>
                      </a:r>
                      <a:r>
                        <a:rPr lang="en-US" sz="1100" noProof="0" dirty="0">
                          <a:solidFill>
                            <a:schemeClr val="tx1">
                              <a:lumMod val="50000"/>
                            </a:schemeClr>
                          </a:solidFill>
                        </a:rPr>
                        <a:t>(&gt;100/100 000)</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endParaRPr lang="en-US" sz="14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400" b="1" noProof="0" dirty="0">
                          <a:solidFill>
                            <a:schemeClr val="tx1">
                              <a:lumMod val="50000"/>
                            </a:schemeClr>
                          </a:solidFill>
                        </a:rPr>
                        <a:t>5</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50" i="1" noProof="0" dirty="0">
                          <a:solidFill>
                            <a:schemeClr val="tx1">
                              <a:lumMod val="50000"/>
                            </a:schemeClr>
                          </a:solidFill>
                        </a:rPr>
                        <a:t>No data</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4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1830469">
                <a:tc>
                  <a:txBody>
                    <a:bodyPr/>
                    <a:lstStyle/>
                    <a:p>
                      <a:pPr algn="ctr"/>
                      <a:r>
                        <a:rPr lang="en-US" sz="1200" noProof="0" dirty="0">
                          <a:solidFill>
                            <a:schemeClr val="tx1">
                              <a:lumMod val="50000"/>
                            </a:schemeClr>
                          </a:solidFill>
                        </a:rPr>
                        <a:t>Other elements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a:tabLst>
                          <a:tab pos="269875" algn="l"/>
                        </a:tabLst>
                      </a:pPr>
                      <a:endParaRPr lang="en-US" sz="1050" noProof="0"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50" noProof="0" dirty="0">
                          <a:solidFill>
                            <a:schemeClr val="tx1">
                              <a:lumMod val="50000"/>
                            </a:schemeClr>
                          </a:solidFill>
                        </a:rPr>
                        <a:t>Two outbreak in 2021: XX &amp; </a:t>
                      </a:r>
                      <a:r>
                        <a:rPr lang="en-US" sz="1050" noProof="0" dirty="0" err="1">
                          <a:solidFill>
                            <a:schemeClr val="tx1">
                              <a:lumMod val="50000"/>
                            </a:schemeClr>
                          </a:solidFill>
                        </a:rPr>
                        <a:t>yy</a:t>
                      </a: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l">
                        <a:tabLst>
                          <a:tab pos="269875" algn="l"/>
                        </a:tabLst>
                      </a:pPr>
                      <a:r>
                        <a:rPr lang="en-US" sz="1050" noProof="0" dirty="0">
                          <a:solidFill>
                            <a:schemeClr val="tx1">
                              <a:lumMod val="50000"/>
                            </a:schemeClr>
                          </a:solidFill>
                        </a:rPr>
                        <a:t>5 HZ with ongoing outbreak in 2021</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pic>
        <p:nvPicPr>
          <p:cNvPr id="11" name="Graphic 10" descr="Germ with solid fill">
            <a:extLst>
              <a:ext uri="{FF2B5EF4-FFF2-40B4-BE49-F238E27FC236}">
                <a16:creationId xmlns:a16="http://schemas.microsoft.com/office/drawing/2014/main" id="{2DF72DBA-8F69-0354-AEEE-DC98598B22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9610" y="2382438"/>
            <a:ext cx="426575" cy="426575"/>
          </a:xfrm>
          <a:prstGeom prst="rect">
            <a:avLst/>
          </a:prstGeom>
        </p:spPr>
      </p:pic>
      <p:pic>
        <p:nvPicPr>
          <p:cNvPr id="12" name="Graphic 11" descr="Germ with solid fill">
            <a:extLst>
              <a:ext uri="{FF2B5EF4-FFF2-40B4-BE49-F238E27FC236}">
                <a16:creationId xmlns:a16="http://schemas.microsoft.com/office/drawing/2014/main" id="{BCD4DE8C-123F-42A8-FA7B-27A8424593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0937" y="2382438"/>
            <a:ext cx="426575" cy="426575"/>
          </a:xfrm>
          <a:prstGeom prst="rect">
            <a:avLst/>
          </a:prstGeom>
        </p:spPr>
      </p:pic>
      <p:pic>
        <p:nvPicPr>
          <p:cNvPr id="13" name="Graphic 12" descr="Germ with solid fill">
            <a:extLst>
              <a:ext uri="{FF2B5EF4-FFF2-40B4-BE49-F238E27FC236}">
                <a16:creationId xmlns:a16="http://schemas.microsoft.com/office/drawing/2014/main" id="{27179724-B376-4F43-172F-C88BF4F7A7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6011" y="2382438"/>
            <a:ext cx="426575" cy="426575"/>
          </a:xfrm>
          <a:prstGeom prst="rect">
            <a:avLst/>
          </a:prstGeom>
        </p:spPr>
      </p:pic>
      <p:pic>
        <p:nvPicPr>
          <p:cNvPr id="14" name="Graphic 13" descr="Germ with solid fill">
            <a:extLst>
              <a:ext uri="{FF2B5EF4-FFF2-40B4-BE49-F238E27FC236}">
                <a16:creationId xmlns:a16="http://schemas.microsoft.com/office/drawing/2014/main" id="{49DD35B7-9FD5-958C-6BBB-050C157F0A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2798" y="2382438"/>
            <a:ext cx="426575" cy="426575"/>
          </a:xfrm>
          <a:prstGeom prst="rect">
            <a:avLst/>
          </a:prstGeom>
        </p:spPr>
      </p:pic>
      <p:sp>
        <p:nvSpPr>
          <p:cNvPr id="15" name="TextBox 11">
            <a:extLst>
              <a:ext uri="{FF2B5EF4-FFF2-40B4-BE49-F238E27FC236}">
                <a16:creationId xmlns:a16="http://schemas.microsoft.com/office/drawing/2014/main" id="{C6DBC558-9304-4F0B-E941-FECAA237B494}"/>
              </a:ext>
            </a:extLst>
          </p:cNvPr>
          <p:cNvSpPr txBox="1"/>
          <p:nvPr/>
        </p:nvSpPr>
        <p:spPr>
          <a:xfrm>
            <a:off x="509687" y="1384251"/>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Outbreak potential of diseases covered by candidate vaccines</a:t>
            </a:r>
            <a:endParaRPr lang="en-US" sz="1050" noProof="0" dirty="0">
              <a:highlight>
                <a:srgbClr val="FFFF00"/>
              </a:highlight>
            </a:endParaRPr>
          </a:p>
        </p:txBody>
      </p:sp>
    </p:spTree>
    <p:extLst>
      <p:ext uri="{BB962C8B-B14F-4D97-AF65-F5344CB8AC3E}">
        <p14:creationId xmlns:p14="http://schemas.microsoft.com/office/powerpoint/2010/main" val="33839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74EDB5-41F7-4474-504E-591F3EE1C37F}"/>
              </a:ext>
            </a:extLst>
          </p:cNvPr>
          <p:cNvSpPr/>
          <p:nvPr/>
        </p:nvSpPr>
        <p:spPr>
          <a:xfrm>
            <a:off x="472962" y="6515742"/>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noProof="0" dirty="0">
                <a:solidFill>
                  <a:schemeClr val="tx1">
                    <a:lumMod val="50000"/>
                  </a:schemeClr>
                </a:solidFill>
              </a:rPr>
              <a:t>Sources: </a:t>
            </a:r>
            <a:r>
              <a:rPr lang="en-US" sz="1000" noProof="0" dirty="0" err="1">
                <a:solidFill>
                  <a:schemeClr val="tx1">
                    <a:lumMod val="50000"/>
                  </a:schemeClr>
                </a:solidFill>
              </a:rPr>
              <a:t>aaa</a:t>
            </a:r>
            <a:endParaRPr lang="en-US" sz="1000" noProof="0" dirty="0">
              <a:solidFill>
                <a:schemeClr val="tx1">
                  <a:lumMod val="50000"/>
                </a:schemeClr>
              </a:solidFill>
            </a:endParaRPr>
          </a:p>
        </p:txBody>
      </p:sp>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	Burden inequity: summary of evidence</a:t>
            </a: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16</a:t>
            </a:fld>
            <a:endParaRPr lang="en-US" noProof="0" dirty="0">
              <a:latin typeface="+mj-lt"/>
            </a:endParaRP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5</a:t>
            </a:r>
          </a:p>
        </p:txBody>
      </p:sp>
      <p:graphicFrame>
        <p:nvGraphicFramePr>
          <p:cNvPr id="3" name="Table 2">
            <a:extLst>
              <a:ext uri="{FF2B5EF4-FFF2-40B4-BE49-F238E27FC236}">
                <a16:creationId xmlns:a16="http://schemas.microsoft.com/office/drawing/2014/main" id="{496092E4-9DFD-C5B5-89FA-1E477A0F971D}"/>
              </a:ext>
            </a:extLst>
          </p:cNvPr>
          <p:cNvGraphicFramePr>
            <a:graphicFrameLocks noGrp="1"/>
          </p:cNvGraphicFramePr>
          <p:nvPr>
            <p:extLst>
              <p:ext uri="{D42A27DB-BD31-4B8C-83A1-F6EECF244321}">
                <p14:modId xmlns:p14="http://schemas.microsoft.com/office/powerpoint/2010/main" val="4245009524"/>
              </p:ext>
            </p:extLst>
          </p:nvPr>
        </p:nvGraphicFramePr>
        <p:xfrm>
          <a:off x="625642" y="1685771"/>
          <a:ext cx="11086936" cy="4474462"/>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89728">
                <a:tc>
                  <a:txBody>
                    <a:bodyPr/>
                    <a:lstStyle/>
                    <a:p>
                      <a:pPr algn="ctr"/>
                      <a:r>
                        <a:rPr lang="en-US" sz="1100" noProof="0" dirty="0">
                          <a:solidFill>
                            <a:schemeClr val="tx1">
                              <a:lumMod val="50000"/>
                            </a:schemeClr>
                          </a:solidFill>
                        </a:rPr>
                        <a:t>Type of inequality</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en-US" sz="1100" noProof="0" dirty="0">
                          <a:solidFill>
                            <a:schemeClr val="tx1">
                              <a:lumMod val="50000"/>
                            </a:schemeClr>
                          </a:solidFill>
                        </a:rPr>
                        <a:t>Vaccine 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7</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954679">
                <a:tc>
                  <a:txBody>
                    <a:bodyPr/>
                    <a:lstStyle/>
                    <a:p>
                      <a:r>
                        <a:rPr lang="en-US" sz="1050" b="1" noProof="0" dirty="0"/>
                        <a:t>Gender Inequity</a:t>
                      </a:r>
                      <a:endParaRPr lang="en-US" sz="1050" noProof="0" dirty="0"/>
                    </a:p>
                  </a:txBody>
                  <a:tcPr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R="0" algn="l" rtl="0">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tabLst>
                          <a:tab pos="271463" algn="l"/>
                        </a:tabLst>
                      </a:pPr>
                      <a:r>
                        <a:rPr lang="en-US" sz="1050" noProof="0" dirty="0"/>
                        <a:t>	Very strong inequality: women represent 90% of cancers related to [Vaccine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R="0" algn="l" rtl="0">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tabLst>
                          <a:tab pos="361950" algn="l"/>
                        </a:tabLst>
                      </a:pPr>
                      <a:r>
                        <a:rPr lang="en-US" sz="1050" noProof="0" dirty="0"/>
                        <a:t>	Higher 	prevalence of the disease in men than in women</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R="0" algn="l" rtl="0">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tabLst>
                          <a:tab pos="361950" algn="l"/>
                        </a:tabLst>
                      </a:pPr>
                      <a:r>
                        <a:rPr lang="en-US" sz="1050" noProof="0" dirty="0"/>
                        <a:t>	Higher 	prevalence of the disease in men</a:t>
                      </a:r>
                    </a:p>
                  </a:txBody>
                  <a:tcPr marL="45720" marR="45720">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1266401">
                <a:tc>
                  <a:txBody>
                    <a:bodyPr/>
                    <a:lstStyle/>
                    <a:p>
                      <a:r>
                        <a:rPr lang="en-US" sz="1050" b="1" noProof="0" dirty="0"/>
                        <a:t>Socioeconomic Inequities</a:t>
                      </a:r>
                      <a:endParaRPr lang="en-US" sz="1050" noProof="0" dirty="0"/>
                    </a:p>
                  </a:txBody>
                  <a:tcPr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tabLst>
                          <a:tab pos="271463" algn="l"/>
                        </a:tabLst>
                      </a:pPr>
                      <a:r>
                        <a:rPr lang="en-US" sz="1050" noProof="0" dirty="0"/>
                        <a:t>	Existence of 	slight inequality related to undernutrition</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tabLst>
                          <a:tab pos="271463" algn="l"/>
                        </a:tabLst>
                      </a:pPr>
                      <a:r>
                        <a:rPr lang="en-US" sz="1050" noProof="0" dirty="0"/>
                        <a:t>	Existence of 	slight inequality linked to a higher likelihood of risky sexual behaviors in poorer populations and lower awareness of risks</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tabLst>
                          <a:tab pos="271463" algn="l"/>
                        </a:tabLst>
                      </a:pPr>
                      <a:r>
                        <a:rPr lang="en-US" sz="1050" noProof="0" dirty="0"/>
                        <a:t>	Existence of an 	inequality linked to access to modern water, sanitation, and hygiene facilities</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tabLst>
                          <a:tab pos="271463" algn="l"/>
                        </a:tabLst>
                      </a:pPr>
                      <a:r>
                        <a:rPr lang="en-US" sz="1050" noProof="0" dirty="0"/>
                        <a:t>	Existence of 	slight inequality linked to more limited access to obstetric care in poorer populations and less access to antivirals</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tabLst>
                          <a:tab pos="271463" algn="l"/>
                        </a:tabLst>
                      </a:pPr>
                      <a:r>
                        <a:rPr lang="en-US" sz="1050" noProof="0" dirty="0"/>
                        <a:t>	Existence of 	slight inequality, particularly among displaced or migrant populations (higher risk of virus spread)</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tabLst>
                          <a:tab pos="271463" algn="l"/>
                        </a:tabLst>
                      </a:pPr>
                      <a:r>
                        <a:rPr lang="en-US" sz="1050" i="1" noProof="0" dirty="0">
                          <a:solidFill>
                            <a:schemeClr val="bg1">
                              <a:lumMod val="50000"/>
                            </a:schemeClr>
                          </a:solidFill>
                        </a:rPr>
                        <a:t>No significant inequality</a:t>
                      </a:r>
                    </a:p>
                  </a:txBody>
                  <a:tcPr marL="45720" marR="45720">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tabLst>
                          <a:tab pos="271463" algn="l"/>
                        </a:tabLst>
                      </a:pPr>
                      <a:r>
                        <a:rPr lang="en-US" sz="1050" noProof="0" dirty="0"/>
                        <a:t>	Existence of an 	inequality linked to undernutrition, poverty, HIV prevalence, and the use of poorly ventilated spaces</a:t>
                      </a:r>
                    </a:p>
                  </a:txBody>
                  <a:tcPr marL="45720" marR="45720">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1758455">
                <a:tc>
                  <a:txBody>
                    <a:bodyPr/>
                    <a:lstStyle/>
                    <a:p>
                      <a:r>
                        <a:rPr lang="en-US" sz="1050" b="1" noProof="0" dirty="0"/>
                        <a:t>Geographic Inequity</a:t>
                      </a:r>
                    </a:p>
                  </a:txBody>
                  <a:tcPr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tabLst>
                          <a:tab pos="271463" algn="l"/>
                        </a:tabLst>
                      </a:pPr>
                      <a:r>
                        <a:rPr lang="en-US" sz="1050" b="0" i="0" u="none" strike="noStrike" noProof="0" dirty="0">
                          <a:solidFill>
                            <a:srgbClr val="000000"/>
                          </a:solidFill>
                          <a:effectLst/>
                          <a:latin typeface="Aptos Narrow" panose="020B0004020202020204" pitchFamily="34" charset="0"/>
                        </a:rPr>
                        <a:t>Some provinces have an incidence far above the average: Sankuru (7 times the average incidence), Tanganyika, Haut-Lomami</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R="0" algn="l" rtl="0" fontAlgn="ctr">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l" fontAlgn="ctr">
                        <a:tabLst>
                          <a:tab pos="271463" algn="l"/>
                        </a:tabLst>
                      </a:pPr>
                      <a:endParaRPr lang="en-US" sz="1050" b="0" i="0" u="none" strike="noStrike" noProof="0" dirty="0">
                        <a:solidFill>
                          <a:srgbClr val="000000"/>
                        </a:solidFill>
                        <a:effectLst/>
                        <a:latin typeface="Aptos Narrow" panose="020B0004020202020204" pitchFamily="34" charset="0"/>
                      </a:endParaRPr>
                    </a:p>
                    <a:p>
                      <a:pPr algn="l" fontAlgn="ctr">
                        <a:tabLst>
                          <a:tab pos="271463" algn="l"/>
                        </a:tabLst>
                      </a:pPr>
                      <a:endParaRPr lang="en-US" sz="1050" b="0" i="0" u="none" strike="noStrike" noProof="0" dirty="0">
                        <a:solidFill>
                          <a:srgbClr val="000000"/>
                        </a:solidFill>
                        <a:effectLst/>
                        <a:latin typeface="Aptos Narrow" panose="020B0004020202020204" pitchFamily="34" charset="0"/>
                      </a:endParaRPr>
                    </a:p>
                    <a:p>
                      <a:pPr algn="l" fontAlgn="ctr">
                        <a:tabLst>
                          <a:tab pos="271463" algn="l"/>
                        </a:tabLst>
                      </a:pPr>
                      <a:r>
                        <a:rPr lang="en-US" sz="1050" b="0" i="0" u="none" strike="noStrike" noProof="0" dirty="0">
                          <a:solidFill>
                            <a:srgbClr val="000000"/>
                          </a:solidFill>
                          <a:effectLst/>
                          <a:latin typeface="Aptos Narrow" panose="020B0004020202020204" pitchFamily="34" charset="0"/>
                        </a:rPr>
                        <a:t>Some provinces, especially urban ones, have a slightly higher incidence than average: Kinshasa (2.8 times the average incidence), Lualaba, Haut Katanga, and major urban areas</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R="0" algn="l" rtl="0" fontAlgn="ctr">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l" fontAlgn="ctr">
                        <a:tabLst>
                          <a:tab pos="271463" algn="l"/>
                        </a:tabLst>
                      </a:pPr>
                      <a:endParaRPr lang="en-US" sz="1050" b="0" i="0" u="none" strike="noStrike" noProof="0" dirty="0">
                        <a:solidFill>
                          <a:srgbClr val="000000"/>
                        </a:solidFill>
                        <a:effectLst/>
                        <a:latin typeface="Aptos Narrow" panose="020B0004020202020204" pitchFamily="34" charset="0"/>
                      </a:endParaRPr>
                    </a:p>
                    <a:p>
                      <a:pPr algn="l" fontAlgn="ctr">
                        <a:tabLst>
                          <a:tab pos="271463" algn="l"/>
                        </a:tabLst>
                      </a:pPr>
                      <a:r>
                        <a:rPr lang="en-US" sz="1050" b="0" i="0" u="none" strike="noStrike" noProof="0" dirty="0">
                          <a:solidFill>
                            <a:srgbClr val="000000"/>
                          </a:solidFill>
                          <a:effectLst/>
                          <a:latin typeface="Aptos Narrow" panose="020B0004020202020204" pitchFamily="34" charset="0"/>
                        </a:rPr>
                        <a:t>Few inequalities despite the meningitis belt's epidemiological characteristics; Equateur has an incidence 3.4 times higher than average</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R="0" algn="l" rtl="0" fontAlgn="ctr">
                        <a:lnSpc>
                          <a:spcPct val="100000"/>
                        </a:lnSpc>
                        <a:spcBef>
                          <a:spcPts val="0"/>
                        </a:spcBef>
                        <a:spcAft>
                          <a:spcPts val="0"/>
                        </a:spcAft>
                        <a:buClr>
                          <a:srgbClr val="000000"/>
                        </a:buClr>
                        <a:buFont typeface="Arial"/>
                      </a:pPr>
                      <a:r>
                        <a:rPr lang="en-US" sz="1050" b="0" i="1" u="none" strike="noStrike" cap="none" noProof="0" dirty="0">
                          <a:solidFill>
                            <a:schemeClr val="bg1">
                              <a:lumMod val="50000"/>
                            </a:schemeClr>
                          </a:solidFill>
                          <a:latin typeface="+mn-lt"/>
                          <a:ea typeface="+mn-ea"/>
                          <a:cs typeface="+mn-cs"/>
                          <a:sym typeface="Arial"/>
                        </a:rPr>
                        <a:t>No significant inequality</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l" fontAlgn="ctr">
                        <a:tabLst>
                          <a:tab pos="271463" algn="l"/>
                        </a:tabLst>
                      </a:pPr>
                      <a:endParaRPr lang="en-US" sz="1050" b="0" i="0" u="none" strike="noStrike" noProof="0" dirty="0">
                        <a:solidFill>
                          <a:srgbClr val="000000"/>
                        </a:solidFill>
                        <a:effectLst/>
                        <a:latin typeface="Aptos Narrow" panose="020B0004020202020204" pitchFamily="34" charset="0"/>
                      </a:endParaRPr>
                    </a:p>
                    <a:p>
                      <a:pPr algn="l" fontAlgn="ctr">
                        <a:tabLst>
                          <a:tab pos="271463" algn="l"/>
                        </a:tabLst>
                      </a:pPr>
                      <a:endParaRPr lang="en-US" sz="1050" b="0" i="0" u="none" strike="noStrike" noProof="0" dirty="0">
                        <a:solidFill>
                          <a:srgbClr val="000000"/>
                        </a:solidFill>
                        <a:effectLst/>
                        <a:latin typeface="Aptos Narrow" panose="020B0004020202020204" pitchFamily="34" charset="0"/>
                      </a:endParaRPr>
                    </a:p>
                    <a:p>
                      <a:pPr algn="l" fontAlgn="ctr">
                        <a:tabLst>
                          <a:tab pos="271463" algn="l"/>
                        </a:tabLst>
                      </a:pPr>
                      <a:r>
                        <a:rPr lang="en-US" sz="1050" b="0" i="0" u="none" strike="noStrike" noProof="0" dirty="0">
                          <a:solidFill>
                            <a:srgbClr val="000000"/>
                          </a:solidFill>
                          <a:effectLst/>
                          <a:latin typeface="Aptos Narrow" panose="020B0004020202020204" pitchFamily="34" charset="0"/>
                        </a:rPr>
                        <a:t>Higher burden in provinces with a high prevalence of HIV</a:t>
                      </a:r>
                    </a:p>
                  </a:txBody>
                  <a:tcPr marL="45720" marR="45720">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sp>
        <p:nvSpPr>
          <p:cNvPr id="4" name="TextBox 11">
            <a:extLst>
              <a:ext uri="{FF2B5EF4-FFF2-40B4-BE49-F238E27FC236}">
                <a16:creationId xmlns:a16="http://schemas.microsoft.com/office/drawing/2014/main" id="{15A6CB79-F8FB-F851-BA40-C87421BABC98}"/>
              </a:ext>
            </a:extLst>
          </p:cNvPr>
          <p:cNvSpPr txBox="1"/>
          <p:nvPr/>
        </p:nvSpPr>
        <p:spPr>
          <a:xfrm>
            <a:off x="509687" y="1364373"/>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Existence of various inequities linked to diseases covered by candidate vaccines</a:t>
            </a:r>
            <a:endParaRPr lang="en-US" sz="1050" noProof="0" dirty="0">
              <a:highlight>
                <a:srgbClr val="FFFF00"/>
              </a:highlight>
            </a:endParaRPr>
          </a:p>
        </p:txBody>
      </p:sp>
      <p:pic>
        <p:nvPicPr>
          <p:cNvPr id="9" name="Graphic 8" descr="Weights Uneven with solid fill">
            <a:extLst>
              <a:ext uri="{FF2B5EF4-FFF2-40B4-BE49-F238E27FC236}">
                <a16:creationId xmlns:a16="http://schemas.microsoft.com/office/drawing/2014/main" id="{91A740BE-E886-D7D9-4735-AC96E7ED0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9586" y="4434343"/>
            <a:ext cx="320492" cy="320492"/>
          </a:xfrm>
          <a:prstGeom prst="rect">
            <a:avLst/>
          </a:prstGeom>
        </p:spPr>
      </p:pic>
      <p:pic>
        <p:nvPicPr>
          <p:cNvPr id="12" name="Graphic 11" descr="Weights Uneven with solid fill">
            <a:extLst>
              <a:ext uri="{FF2B5EF4-FFF2-40B4-BE49-F238E27FC236}">
                <a16:creationId xmlns:a16="http://schemas.microsoft.com/office/drawing/2014/main" id="{6DCE88E8-C19E-5F24-7ABA-D3ED9EA35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6257" y="4434343"/>
            <a:ext cx="320492" cy="320492"/>
          </a:xfrm>
          <a:prstGeom prst="rect">
            <a:avLst/>
          </a:prstGeom>
        </p:spPr>
      </p:pic>
      <p:pic>
        <p:nvPicPr>
          <p:cNvPr id="13" name="Graphic 12" descr="Weights Uneven with solid fill">
            <a:extLst>
              <a:ext uri="{FF2B5EF4-FFF2-40B4-BE49-F238E27FC236}">
                <a16:creationId xmlns:a16="http://schemas.microsoft.com/office/drawing/2014/main" id="{A5BD3C14-798B-0699-D7E5-7F8DD9F7AC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8180" y="4436748"/>
            <a:ext cx="320492" cy="320492"/>
          </a:xfrm>
          <a:prstGeom prst="rect">
            <a:avLst/>
          </a:prstGeom>
        </p:spPr>
      </p:pic>
      <p:pic>
        <p:nvPicPr>
          <p:cNvPr id="14" name="Graphic 13" descr="Weights Uneven with solid fill">
            <a:extLst>
              <a:ext uri="{FF2B5EF4-FFF2-40B4-BE49-F238E27FC236}">
                <a16:creationId xmlns:a16="http://schemas.microsoft.com/office/drawing/2014/main" id="{62CAD4CB-5800-FA57-F09C-AA1B23C48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538" y="3056533"/>
            <a:ext cx="320492" cy="320492"/>
          </a:xfrm>
          <a:prstGeom prst="rect">
            <a:avLst/>
          </a:prstGeom>
        </p:spPr>
      </p:pic>
      <p:pic>
        <p:nvPicPr>
          <p:cNvPr id="15" name="Graphic 14" descr="Weights Uneven with solid fill">
            <a:extLst>
              <a:ext uri="{FF2B5EF4-FFF2-40B4-BE49-F238E27FC236}">
                <a16:creationId xmlns:a16="http://schemas.microsoft.com/office/drawing/2014/main" id="{3830D463-06A6-09B6-42B4-324CEB8728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560" y="3056533"/>
            <a:ext cx="320492" cy="320492"/>
          </a:xfrm>
          <a:prstGeom prst="rect">
            <a:avLst/>
          </a:prstGeom>
        </p:spPr>
      </p:pic>
      <p:pic>
        <p:nvPicPr>
          <p:cNvPr id="16" name="Graphic 15" descr="Weights Uneven with solid fill">
            <a:extLst>
              <a:ext uri="{FF2B5EF4-FFF2-40B4-BE49-F238E27FC236}">
                <a16:creationId xmlns:a16="http://schemas.microsoft.com/office/drawing/2014/main" id="{AD4ADDD4-A5E0-B743-A93C-A0442A2838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9696" y="2095444"/>
            <a:ext cx="291356" cy="291356"/>
          </a:xfrm>
          <a:prstGeom prst="rect">
            <a:avLst/>
          </a:prstGeom>
        </p:spPr>
      </p:pic>
      <p:grpSp>
        <p:nvGrpSpPr>
          <p:cNvPr id="24" name="Group 23">
            <a:extLst>
              <a:ext uri="{FF2B5EF4-FFF2-40B4-BE49-F238E27FC236}">
                <a16:creationId xmlns:a16="http://schemas.microsoft.com/office/drawing/2014/main" id="{0E9496C4-11DC-BCC3-16C2-9F2E1EE37ADB}"/>
              </a:ext>
            </a:extLst>
          </p:cNvPr>
          <p:cNvGrpSpPr/>
          <p:nvPr/>
        </p:nvGrpSpPr>
        <p:grpSpPr>
          <a:xfrm>
            <a:off x="747993" y="6136123"/>
            <a:ext cx="4752402" cy="317319"/>
            <a:chOff x="6212346" y="6307502"/>
            <a:chExt cx="4752402" cy="320492"/>
          </a:xfrm>
        </p:grpSpPr>
        <p:sp>
          <p:nvSpPr>
            <p:cNvPr id="20" name="TextBox 19">
              <a:extLst>
                <a:ext uri="{FF2B5EF4-FFF2-40B4-BE49-F238E27FC236}">
                  <a16:creationId xmlns:a16="http://schemas.microsoft.com/office/drawing/2014/main" id="{47DABF58-B4AB-EF76-D26E-EF8749C43A0F}"/>
                </a:ext>
              </a:extLst>
            </p:cNvPr>
            <p:cNvSpPr txBox="1"/>
            <p:nvPr/>
          </p:nvSpPr>
          <p:spPr>
            <a:xfrm>
              <a:off x="6501627" y="6329249"/>
              <a:ext cx="1156086" cy="279769"/>
            </a:xfrm>
            <a:prstGeom prst="rect">
              <a:avLst/>
            </a:prstGeom>
            <a:noFill/>
          </p:spPr>
          <p:txBody>
            <a:bodyPr wrap="none" rtlCol="0">
              <a:spAutoFit/>
            </a:bodyPr>
            <a:lstStyle/>
            <a:p>
              <a:r>
                <a:rPr lang="en-US" sz="1200" i="1" noProof="0" dirty="0"/>
                <a:t>Strong inequity</a:t>
              </a:r>
            </a:p>
          </p:txBody>
        </p:sp>
        <p:pic>
          <p:nvPicPr>
            <p:cNvPr id="17" name="Graphic 16" descr="Weights Uneven with solid fill">
              <a:extLst>
                <a:ext uri="{FF2B5EF4-FFF2-40B4-BE49-F238E27FC236}">
                  <a16:creationId xmlns:a16="http://schemas.microsoft.com/office/drawing/2014/main" id="{690FD685-8BA8-DB8E-42C2-D40467CFFF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2346" y="6322070"/>
              <a:ext cx="291356" cy="291356"/>
            </a:xfrm>
            <a:prstGeom prst="rect">
              <a:avLst/>
            </a:prstGeom>
          </p:spPr>
        </p:pic>
        <p:pic>
          <p:nvPicPr>
            <p:cNvPr id="19" name="Graphic 18" descr="Weights Uneven with solid fill">
              <a:extLst>
                <a:ext uri="{FF2B5EF4-FFF2-40B4-BE49-F238E27FC236}">
                  <a16:creationId xmlns:a16="http://schemas.microsoft.com/office/drawing/2014/main" id="{5F393713-5703-317C-59BB-F2363976B7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6851" y="6307502"/>
              <a:ext cx="320492" cy="320492"/>
            </a:xfrm>
            <a:prstGeom prst="rect">
              <a:avLst/>
            </a:prstGeom>
          </p:spPr>
        </p:pic>
        <p:pic>
          <p:nvPicPr>
            <p:cNvPr id="21" name="Graphic 20" descr="Weights Uneven with solid fill">
              <a:extLst>
                <a:ext uri="{FF2B5EF4-FFF2-40B4-BE49-F238E27FC236}">
                  <a16:creationId xmlns:a16="http://schemas.microsoft.com/office/drawing/2014/main" id="{4308E505-C65C-792B-0D05-53AB3BB207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6619" y="6307502"/>
              <a:ext cx="320492" cy="320492"/>
            </a:xfrm>
            <a:prstGeom prst="rect">
              <a:avLst/>
            </a:prstGeom>
          </p:spPr>
        </p:pic>
        <p:sp>
          <p:nvSpPr>
            <p:cNvPr id="22" name="TextBox 21">
              <a:extLst>
                <a:ext uri="{FF2B5EF4-FFF2-40B4-BE49-F238E27FC236}">
                  <a16:creationId xmlns:a16="http://schemas.microsoft.com/office/drawing/2014/main" id="{845FF210-BF9B-8C70-F50B-BE907267A0B2}"/>
                </a:ext>
              </a:extLst>
            </p:cNvPr>
            <p:cNvSpPr txBox="1"/>
            <p:nvPr/>
          </p:nvSpPr>
          <p:spPr>
            <a:xfrm>
              <a:off x="8199305" y="6329249"/>
              <a:ext cx="1261884" cy="279769"/>
            </a:xfrm>
            <a:prstGeom prst="rect">
              <a:avLst/>
            </a:prstGeom>
            <a:noFill/>
          </p:spPr>
          <p:txBody>
            <a:bodyPr wrap="none" rtlCol="0">
              <a:spAutoFit/>
            </a:bodyPr>
            <a:lstStyle/>
            <a:p>
              <a:r>
                <a:rPr lang="en-US" sz="1200" i="1" noProof="0" dirty="0"/>
                <a:t>Medium inequity</a:t>
              </a:r>
            </a:p>
          </p:txBody>
        </p:sp>
        <p:sp>
          <p:nvSpPr>
            <p:cNvPr id="23" name="TextBox 22">
              <a:extLst>
                <a:ext uri="{FF2B5EF4-FFF2-40B4-BE49-F238E27FC236}">
                  <a16:creationId xmlns:a16="http://schemas.microsoft.com/office/drawing/2014/main" id="{313D74DB-8588-6432-AFAD-DDF563F5B33F}"/>
                </a:ext>
              </a:extLst>
            </p:cNvPr>
            <p:cNvSpPr txBox="1"/>
            <p:nvPr/>
          </p:nvSpPr>
          <p:spPr>
            <a:xfrm>
              <a:off x="9856752" y="6329249"/>
              <a:ext cx="1107996" cy="279769"/>
            </a:xfrm>
            <a:prstGeom prst="rect">
              <a:avLst/>
            </a:prstGeom>
            <a:noFill/>
          </p:spPr>
          <p:txBody>
            <a:bodyPr wrap="none" rtlCol="0">
              <a:spAutoFit/>
            </a:bodyPr>
            <a:lstStyle/>
            <a:p>
              <a:r>
                <a:rPr lang="en-US" sz="1200" i="1" noProof="0" dirty="0"/>
                <a:t>Weak inequity</a:t>
              </a:r>
            </a:p>
          </p:txBody>
        </p:sp>
      </p:grpSp>
      <p:pic>
        <p:nvPicPr>
          <p:cNvPr id="25" name="Graphic 24" descr="Weights Uneven with solid fill">
            <a:extLst>
              <a:ext uri="{FF2B5EF4-FFF2-40B4-BE49-F238E27FC236}">
                <a16:creationId xmlns:a16="http://schemas.microsoft.com/office/drawing/2014/main" id="{4E6770F0-77F9-9C6E-8A25-3F8FAAD65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3184" y="2091643"/>
            <a:ext cx="320492" cy="320492"/>
          </a:xfrm>
          <a:prstGeom prst="rect">
            <a:avLst/>
          </a:prstGeom>
        </p:spPr>
      </p:pic>
      <p:pic>
        <p:nvPicPr>
          <p:cNvPr id="26" name="Graphic 25" descr="Weights Uneven with solid fill">
            <a:extLst>
              <a:ext uri="{FF2B5EF4-FFF2-40B4-BE49-F238E27FC236}">
                <a16:creationId xmlns:a16="http://schemas.microsoft.com/office/drawing/2014/main" id="{DC75FD3A-8130-4497-2B2A-3425249A73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3184" y="3056533"/>
            <a:ext cx="320492" cy="320492"/>
          </a:xfrm>
          <a:prstGeom prst="rect">
            <a:avLst/>
          </a:prstGeom>
        </p:spPr>
      </p:pic>
      <p:pic>
        <p:nvPicPr>
          <p:cNvPr id="10" name="Graphic 9" descr="Weights Uneven with solid fill">
            <a:extLst>
              <a:ext uri="{FF2B5EF4-FFF2-40B4-BE49-F238E27FC236}">
                <a16:creationId xmlns:a16="http://schemas.microsoft.com/office/drawing/2014/main" id="{0D6C25A6-9474-47DB-E7A4-A2426CF8BD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2187" y="3056533"/>
            <a:ext cx="320492" cy="320492"/>
          </a:xfrm>
          <a:prstGeom prst="rect">
            <a:avLst/>
          </a:prstGeom>
        </p:spPr>
      </p:pic>
      <p:pic>
        <p:nvPicPr>
          <p:cNvPr id="11" name="Graphic 10" descr="Weights Uneven with solid fill">
            <a:extLst>
              <a:ext uri="{FF2B5EF4-FFF2-40B4-BE49-F238E27FC236}">
                <a16:creationId xmlns:a16="http://schemas.microsoft.com/office/drawing/2014/main" id="{4876EF0A-B053-8123-FE32-46F51BBCB5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5114" y="3056533"/>
            <a:ext cx="320492" cy="320492"/>
          </a:xfrm>
          <a:prstGeom prst="rect">
            <a:avLst/>
          </a:prstGeom>
        </p:spPr>
      </p:pic>
      <p:pic>
        <p:nvPicPr>
          <p:cNvPr id="18" name="Graphic 17" descr="Weights Uneven with solid fill">
            <a:extLst>
              <a:ext uri="{FF2B5EF4-FFF2-40B4-BE49-F238E27FC236}">
                <a16:creationId xmlns:a16="http://schemas.microsoft.com/office/drawing/2014/main" id="{347E99CF-351E-F106-1559-B11475884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5114" y="2110693"/>
            <a:ext cx="320492" cy="320492"/>
          </a:xfrm>
          <a:prstGeom prst="rect">
            <a:avLst/>
          </a:prstGeom>
        </p:spPr>
      </p:pic>
      <p:pic>
        <p:nvPicPr>
          <p:cNvPr id="7" name="Graphic 6" descr="Weights Uneven with solid fill">
            <a:extLst>
              <a:ext uri="{FF2B5EF4-FFF2-40B4-BE49-F238E27FC236}">
                <a16:creationId xmlns:a16="http://schemas.microsoft.com/office/drawing/2014/main" id="{F7290EA2-D433-EA8B-A97D-60FA614DAD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3114" y="3056533"/>
            <a:ext cx="320492" cy="320492"/>
          </a:xfrm>
          <a:prstGeom prst="rect">
            <a:avLst/>
          </a:prstGeom>
        </p:spPr>
      </p:pic>
      <p:pic>
        <p:nvPicPr>
          <p:cNvPr id="27" name="Graphic 26" descr="Weights Uneven with solid fill">
            <a:extLst>
              <a:ext uri="{FF2B5EF4-FFF2-40B4-BE49-F238E27FC236}">
                <a16:creationId xmlns:a16="http://schemas.microsoft.com/office/drawing/2014/main" id="{F45A8474-357A-3448-84DA-F6CF8BF6F0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9467" y="4436748"/>
            <a:ext cx="320492" cy="320492"/>
          </a:xfrm>
          <a:prstGeom prst="rect">
            <a:avLst/>
          </a:prstGeom>
        </p:spPr>
      </p:pic>
    </p:spTree>
    <p:extLst>
      <p:ext uri="{BB962C8B-B14F-4D97-AF65-F5344CB8AC3E}">
        <p14:creationId xmlns:p14="http://schemas.microsoft.com/office/powerpoint/2010/main" val="41998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	Coverage of active serotypes: summary of evidence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17</a:t>
            </a:fld>
            <a:endParaRPr lang="en-US" noProof="0"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8998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Rapport </a:t>
            </a:r>
            <a:r>
              <a:rPr lang="en-US" sz="1050" noProof="0" dirty="0" err="1">
                <a:solidFill>
                  <a:schemeClr val="tx1">
                    <a:lumMod val="50000"/>
                  </a:schemeClr>
                </a:solidFill>
              </a:rPr>
              <a:t>annuel</a:t>
            </a:r>
            <a:r>
              <a:rPr lang="en-US" sz="1050" noProof="0" dirty="0">
                <a:solidFill>
                  <a:schemeClr val="tx1">
                    <a:lumMod val="50000"/>
                  </a:schemeClr>
                </a:solidFill>
              </a:rPr>
              <a:t> DSE 2022, Prevalence and Distribution of Human Papillomavirus Genotypes Among Women in Kinshasa, [Country] (2019), Microbiological, clinical and molecular findings of non-typhoidal Salmonella bloodstream infections associated with malaria, Oriental Province (2016), [Country], Non-typhoidal Salmonella bloodstream infections in </a:t>
            </a:r>
            <a:r>
              <a:rPr lang="en-US" sz="1050" noProof="0" dirty="0" err="1">
                <a:solidFill>
                  <a:schemeClr val="tx1">
                    <a:lumMod val="50000"/>
                  </a:schemeClr>
                </a:solidFill>
              </a:rPr>
              <a:t>Kisantu</a:t>
            </a:r>
            <a:r>
              <a:rPr lang="en-US" sz="1050" noProof="0" dirty="0">
                <a:solidFill>
                  <a:schemeClr val="tx1">
                    <a:lumMod val="50000"/>
                  </a:schemeClr>
                </a:solidFill>
              </a:rPr>
              <a:t>, [Country]: Emergence of O5-negative Salmonella Typhimurium and extensive drug resistance (2020)</a:t>
            </a: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6</a:t>
            </a:r>
          </a:p>
        </p:txBody>
      </p:sp>
      <p:graphicFrame>
        <p:nvGraphicFramePr>
          <p:cNvPr id="7" name="Table 6">
            <a:extLst>
              <a:ext uri="{FF2B5EF4-FFF2-40B4-BE49-F238E27FC236}">
                <a16:creationId xmlns:a16="http://schemas.microsoft.com/office/drawing/2014/main" id="{7D42FA77-150C-5308-02F3-E1EDC61DC1DE}"/>
              </a:ext>
            </a:extLst>
          </p:cNvPr>
          <p:cNvGraphicFramePr>
            <a:graphicFrameLocks noGrp="1"/>
          </p:cNvGraphicFramePr>
          <p:nvPr>
            <p:extLst>
              <p:ext uri="{D42A27DB-BD31-4B8C-83A1-F6EECF244321}">
                <p14:modId xmlns:p14="http://schemas.microsoft.com/office/powerpoint/2010/main" val="324956272"/>
              </p:ext>
            </p:extLst>
          </p:nvPr>
        </p:nvGraphicFramePr>
        <p:xfrm>
          <a:off x="625642" y="1378657"/>
          <a:ext cx="11086936" cy="4516446"/>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88787">
                <a:tc>
                  <a:txBody>
                    <a:bodyPr/>
                    <a:lstStyle/>
                    <a:p>
                      <a:pPr algn="ctr"/>
                      <a:endParaRPr lang="en-US" sz="1100" noProof="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en-US" sz="1100" noProof="0" dirty="0">
                          <a:solidFill>
                            <a:schemeClr val="tx1">
                              <a:lumMod val="50000"/>
                            </a:schemeClr>
                          </a:solidFill>
                        </a:rPr>
                        <a:t>Vaccine 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7</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1102634">
                <a:tc>
                  <a:txBody>
                    <a:bodyPr/>
                    <a:lstStyle/>
                    <a:p>
                      <a:pPr algn="ctr"/>
                      <a:r>
                        <a:rPr lang="en-US" sz="1100" noProof="0" dirty="0">
                          <a:solidFill>
                            <a:schemeClr val="tx1">
                              <a:lumMod val="50000"/>
                            </a:schemeClr>
                          </a:solidFill>
                        </a:rPr>
                        <a:t>Serogroups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050" noProof="0" dirty="0">
                          <a:solidFill>
                            <a:schemeClr val="tx1">
                              <a:lumMod val="50000"/>
                            </a:schemeClr>
                          </a:solidFill>
                        </a:rPr>
                        <a:t>Serogroup 1, Serogroup 2</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tc>
                  <a:txBody>
                    <a:bodyPr/>
                    <a:lstStyle/>
                    <a:p>
                      <a:pPr algn="ctr"/>
                      <a:r>
                        <a:rPr lang="en-US" sz="1050" noProof="0" dirty="0"/>
                        <a:t>100+ genotypes</a:t>
                      </a:r>
                      <a:br>
                        <a:rPr lang="en-US" sz="1050" noProof="0" dirty="0"/>
                      </a:br>
                      <a:r>
                        <a:rPr lang="en-US" sz="1050" noProof="0" dirty="0"/>
                        <a:t>(13 with a high risk of cancer)</a:t>
                      </a:r>
                    </a:p>
                    <a:p>
                      <a:pPr algn="ctr"/>
                      <a:r>
                        <a:rPr lang="en-US" sz="1050" noProof="0" dirty="0"/>
                        <a:t>In [Country]: 68/58/52/53/35/45/16/18/31/66</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50" noProof="0" dirty="0">
                          <a:solidFill>
                            <a:schemeClr val="tx1">
                              <a:lumMod val="50000"/>
                            </a:schemeClr>
                          </a:solidFill>
                        </a:rPr>
                        <a:t>Typhi, Typhimurium, Enteritidis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schemeClr val="bg1"/>
                      </a:bgClr>
                    </a:pattFill>
                  </a:tcPr>
                </a:tc>
                <a:tc>
                  <a:txBody>
                    <a:bodyPr/>
                    <a:lstStyle/>
                    <a:p>
                      <a:pPr algn="ctr"/>
                      <a:r>
                        <a:rPr lang="en-US" sz="1050" noProof="0" dirty="0"/>
                        <a:t>A/C/W/X/Y, in [Country], the most prevalent serogroups are W and C.</a:t>
                      </a:r>
                      <a:endParaRPr lang="en-US" sz="105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50" noProof="0" dirty="0">
                          <a:solidFill>
                            <a:schemeClr val="tx1">
                              <a:lumMod val="50000"/>
                            </a:schemeClr>
                          </a:solidFill>
                        </a:rPr>
                        <a:t>Polio 1/2/3</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1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extLst>
                  <a:ext uri="{0D108BD9-81ED-4DB2-BD59-A6C34878D82A}">
                    <a16:rowId xmlns:a16="http://schemas.microsoft.com/office/drawing/2014/main" val="3413052441"/>
                  </a:ext>
                </a:extLst>
              </a:tr>
              <a:tr h="1217872">
                <a:tc>
                  <a:txBody>
                    <a:bodyPr/>
                    <a:lstStyle/>
                    <a:p>
                      <a:pPr algn="ctr" rtl="0"/>
                      <a:r>
                        <a:rPr lang="en-US" sz="1100" noProof="0" dirty="0">
                          <a:solidFill>
                            <a:schemeClr val="tx1">
                              <a:lumMod val="50000"/>
                            </a:schemeClr>
                          </a:solidFill>
                        </a:rPr>
                        <a:t>Coverage of serogroups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100" i="1" noProof="0" dirty="0">
                          <a:solidFill>
                            <a:schemeClr val="tx1">
                              <a:lumMod val="50000"/>
                            </a:schemeClr>
                          </a:solidFill>
                        </a:rPr>
                        <a:t>100%</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tc>
                  <a:txBody>
                    <a:bodyPr/>
                    <a:lstStyle/>
                    <a:p>
                      <a:pPr algn="ctr"/>
                      <a:r>
                        <a:rPr lang="en-US" sz="1000" noProof="0" dirty="0">
                          <a:solidFill>
                            <a:schemeClr val="tx1">
                              <a:lumMod val="50000"/>
                            </a:schemeClr>
                          </a:solidFill>
                        </a:rPr>
                        <a:t>Bivalent: 16, 18</a:t>
                      </a:r>
                    </a:p>
                    <a:p>
                      <a:pPr algn="ctr"/>
                      <a:endParaRPr lang="en-US" sz="1000" noProof="0" dirty="0">
                        <a:solidFill>
                          <a:schemeClr val="tx1">
                            <a:lumMod val="50000"/>
                          </a:schemeClr>
                        </a:solidFill>
                      </a:endParaRPr>
                    </a:p>
                    <a:p>
                      <a:pPr algn="ctr"/>
                      <a:r>
                        <a:rPr lang="en-US" sz="1000" noProof="0" dirty="0">
                          <a:solidFill>
                            <a:schemeClr val="tx1">
                              <a:lumMod val="50000"/>
                            </a:schemeClr>
                          </a:solidFill>
                        </a:rPr>
                        <a:t>Quadrivalent: 6, 11, 16, 18</a:t>
                      </a:r>
                    </a:p>
                    <a:p>
                      <a:pPr algn="ctr"/>
                      <a:endParaRPr lang="en-US" sz="1000" noProof="0" dirty="0">
                        <a:solidFill>
                          <a:schemeClr val="tx1">
                            <a:lumMod val="50000"/>
                          </a:schemeClr>
                        </a:solidFill>
                      </a:endParaRPr>
                    </a:p>
                    <a:p>
                      <a:pPr algn="ctr"/>
                      <a:r>
                        <a:rPr lang="en-US" sz="1000" noProof="0" dirty="0" err="1">
                          <a:solidFill>
                            <a:schemeClr val="tx1">
                              <a:lumMod val="50000"/>
                            </a:schemeClr>
                          </a:solidFill>
                        </a:rPr>
                        <a:t>Nonavalent</a:t>
                      </a:r>
                      <a:r>
                        <a:rPr lang="en-US" sz="1000" noProof="0" dirty="0">
                          <a:solidFill>
                            <a:schemeClr val="tx1">
                              <a:lumMod val="50000"/>
                            </a:schemeClr>
                          </a:solidFill>
                        </a:rPr>
                        <a:t>: 6, 11, 16, 18, 31, 33, 45, 52, 58</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noProof="0" dirty="0">
                          <a:solidFill>
                            <a:schemeClr val="tx1">
                              <a:lumMod val="50000"/>
                            </a:schemeClr>
                          </a:solidFill>
                        </a:rPr>
                        <a:t>&lt;50%</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i="1" noProof="0" dirty="0">
                          <a:solidFill>
                            <a:schemeClr val="tx1">
                              <a:lumMod val="50000"/>
                            </a:schemeClr>
                          </a:solidFill>
                        </a:rPr>
                        <a:t>100%</a:t>
                      </a: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schemeClr val="bg1"/>
                      </a:bgClr>
                    </a:pattFill>
                  </a:tcPr>
                </a:tc>
                <a:tc>
                  <a:txBody>
                    <a:bodyPr/>
                    <a:lstStyle/>
                    <a:p>
                      <a:pPr algn="ctr"/>
                      <a:r>
                        <a:rPr lang="en-US" sz="1000" noProof="0" dirty="0"/>
                        <a:t>95% pour le Tetravalent</a:t>
                      </a:r>
                    </a:p>
                    <a:p>
                      <a:pPr algn="ctr"/>
                      <a:endParaRPr lang="en-US" sz="1000" noProof="0" dirty="0"/>
                    </a:p>
                    <a:p>
                      <a:pPr algn="ctr"/>
                      <a:r>
                        <a:rPr lang="en-US" sz="1000" noProof="0" dirty="0"/>
                        <a:t>100% pour le Men5CV</a:t>
                      </a: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100%</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50" i="0" noProof="0" dirty="0">
                          <a:solidFill>
                            <a:schemeClr val="tx1">
                              <a:lumMod val="50000"/>
                            </a:schemeClr>
                          </a:solidFill>
                        </a:rPr>
                        <a:t>100%</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pattFill prst="dkUpDiag">
                      <a:fgClr>
                        <a:schemeClr val="bg1">
                          <a:lumMod val="85000"/>
                        </a:schemeClr>
                      </a:fgClr>
                      <a:bgClr>
                        <a:prstClr val="white"/>
                      </a:bgClr>
                    </a:pattFill>
                  </a:tcPr>
                </a:tc>
                <a:extLst>
                  <a:ext uri="{0D108BD9-81ED-4DB2-BD59-A6C34878D82A}">
                    <a16:rowId xmlns:a16="http://schemas.microsoft.com/office/drawing/2014/main" val="3058877389"/>
                  </a:ext>
                </a:extLst>
              </a:tr>
              <a:tr h="1754211">
                <a:tc>
                  <a:txBody>
                    <a:bodyPr/>
                    <a:lstStyle/>
                    <a:p>
                      <a:pPr algn="ctr"/>
                      <a:r>
                        <a:rPr lang="en-US" sz="1100" noProof="0" dirty="0">
                          <a:solidFill>
                            <a:schemeClr val="tx1">
                              <a:lumMod val="50000"/>
                            </a:schemeClr>
                          </a:solidFill>
                        </a:rPr>
                        <a:t>Comments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a:tabLst>
                          <a:tab pos="269875" algn="l"/>
                        </a:tabLst>
                      </a:pPr>
                      <a:endParaRPr lang="en-US" sz="1000" noProof="0"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dkUpDiag">
                      <a:fgClr>
                        <a:schemeClr val="bg1">
                          <a:lumMod val="85000"/>
                        </a:schemeClr>
                      </a:fgClr>
                      <a:bgClr>
                        <a:prstClr val="white"/>
                      </a:bgClr>
                    </a:pattFill>
                  </a:tcPr>
                </a:tc>
                <a:tc>
                  <a:txBody>
                    <a:bodyPr/>
                    <a:lstStyle/>
                    <a:p>
                      <a:pPr algn="ctr"/>
                      <a:r>
                        <a:rPr lang="en-US" sz="1000" noProof="0" dirty="0"/>
                        <a:t>Types 16 and 18 are responsible for 70% of cervical cancers globally, followed by type 45 (6%), type 31 (4%), and type 33 (4%).</a:t>
                      </a: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00" noProof="0" dirty="0"/>
                        <a:t>Non-typhoidal strains are increasingly prevalent among children.</a:t>
                      </a: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dkUpDiag">
                      <a:fgClr>
                        <a:schemeClr val="bg1">
                          <a:lumMod val="85000"/>
                        </a:schemeClr>
                      </a:fgClr>
                      <a:bgClr>
                        <a:schemeClr val="bg1"/>
                      </a:bgClr>
                    </a:pattFill>
                  </a:tcPr>
                </a:tc>
                <a:tc>
                  <a:txBody>
                    <a:bodyPr/>
                    <a:lstStyle/>
                    <a:p>
                      <a:pPr algn="ctr">
                        <a:tabLst>
                          <a:tab pos="269875" algn="l"/>
                        </a:tabLst>
                      </a:pPr>
                      <a:r>
                        <a:rPr lang="en-US" sz="1000" noProof="0" dirty="0"/>
                        <a:t>The main serotypes in [Country] are C and W; however, serogroup X is increasing in the region.</a:t>
                      </a: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dkUpDiag">
                      <a:fgClr>
                        <a:schemeClr val="bg1">
                          <a:lumMod val="85000"/>
                        </a:schemeClr>
                      </a:fgClr>
                      <a:bgClr>
                        <a:prstClr val="white"/>
                      </a:bgClr>
                    </a:pattFill>
                  </a:tcPr>
                </a:tc>
                <a:extLst>
                  <a:ext uri="{0D108BD9-81ED-4DB2-BD59-A6C34878D82A}">
                    <a16:rowId xmlns:a16="http://schemas.microsoft.com/office/drawing/2014/main" val="123791783"/>
                  </a:ext>
                </a:extLst>
              </a:tr>
            </a:tbl>
          </a:graphicData>
        </a:graphic>
      </p:graphicFrame>
    </p:spTree>
    <p:extLst>
      <p:ext uri="{BB962C8B-B14F-4D97-AF65-F5344CB8AC3E}">
        <p14:creationId xmlns:p14="http://schemas.microsoft.com/office/powerpoint/2010/main" val="145293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4CFBA8B-3A60-8524-BB32-55CE5902A180}"/>
              </a:ext>
            </a:extLst>
          </p:cNvPr>
          <p:cNvGrpSpPr/>
          <p:nvPr/>
        </p:nvGrpSpPr>
        <p:grpSpPr>
          <a:xfrm>
            <a:off x="791387" y="2418854"/>
            <a:ext cx="7019113" cy="3221451"/>
            <a:chOff x="800912" y="2130357"/>
            <a:chExt cx="9241274" cy="3333767"/>
          </a:xfrm>
        </p:grpSpPr>
        <p:sp>
          <p:nvSpPr>
            <p:cNvPr id="20" name="Rectangle 19">
              <a:extLst>
                <a:ext uri="{FF2B5EF4-FFF2-40B4-BE49-F238E27FC236}">
                  <a16:creationId xmlns:a16="http://schemas.microsoft.com/office/drawing/2014/main" id="{FACA1677-7CF0-F179-F5E3-D4796987E4D5}"/>
                </a:ext>
              </a:extLst>
            </p:cNvPr>
            <p:cNvSpPr/>
            <p:nvPr/>
          </p:nvSpPr>
          <p:spPr>
            <a:xfrm>
              <a:off x="3440349"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0E0FA560-6DE6-4CD8-7F06-A4947BE18201}"/>
                </a:ext>
              </a:extLst>
            </p:cNvPr>
            <p:cNvSpPr/>
            <p:nvPr/>
          </p:nvSpPr>
          <p:spPr>
            <a:xfrm>
              <a:off x="6079786"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4FA354C9-B5B0-4F49-3F66-511439175A61}"/>
                </a:ext>
              </a:extLst>
            </p:cNvPr>
            <p:cNvSpPr/>
            <p:nvPr/>
          </p:nvSpPr>
          <p:spPr>
            <a:xfrm>
              <a:off x="8719224"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i="1" noProof="0" dirty="0">
                  <a:solidFill>
                    <a:schemeClr val="bg1">
                      <a:lumMod val="50000"/>
                    </a:schemeClr>
                  </a:solidFill>
                </a:rPr>
                <a:t>Non disponible (phase III </a:t>
              </a:r>
              <a:r>
                <a:rPr lang="en-US" sz="900" i="1" noProof="0" dirty="0" err="1">
                  <a:solidFill>
                    <a:schemeClr val="bg1">
                      <a:lumMod val="50000"/>
                    </a:schemeClr>
                  </a:solidFill>
                </a:rPr>
                <a:t>en</a:t>
              </a:r>
              <a:r>
                <a:rPr lang="en-US" sz="900" i="1" noProof="0" dirty="0">
                  <a:solidFill>
                    <a:schemeClr val="bg1">
                      <a:lumMod val="50000"/>
                    </a:schemeClr>
                  </a:solidFill>
                </a:rPr>
                <a:t> 2024)</a:t>
              </a:r>
            </a:p>
          </p:txBody>
        </p:sp>
        <p:sp>
          <p:nvSpPr>
            <p:cNvPr id="23" name="Rectangle 22">
              <a:extLst>
                <a:ext uri="{FF2B5EF4-FFF2-40B4-BE49-F238E27FC236}">
                  <a16:creationId xmlns:a16="http://schemas.microsoft.com/office/drawing/2014/main" id="{D5E1AB04-3370-A9EB-71B9-87B2D357C829}"/>
                </a:ext>
              </a:extLst>
            </p:cNvPr>
            <p:cNvSpPr/>
            <p:nvPr/>
          </p:nvSpPr>
          <p:spPr>
            <a:xfrm>
              <a:off x="800912" y="2130357"/>
              <a:ext cx="1322962" cy="33337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aphicFrame>
        <p:nvGraphicFramePr>
          <p:cNvPr id="19" name="Chart 18">
            <a:extLst>
              <a:ext uri="{FF2B5EF4-FFF2-40B4-BE49-F238E27FC236}">
                <a16:creationId xmlns:a16="http://schemas.microsoft.com/office/drawing/2014/main" id="{C2335B6A-2977-702C-2BB6-0FF3A3D38604}"/>
              </a:ext>
            </a:extLst>
          </p:cNvPr>
          <p:cNvGraphicFramePr/>
          <p:nvPr>
            <p:extLst>
              <p:ext uri="{D42A27DB-BD31-4B8C-83A1-F6EECF244321}">
                <p14:modId xmlns:p14="http://schemas.microsoft.com/office/powerpoint/2010/main" val="3675209616"/>
              </p:ext>
            </p:extLst>
          </p:nvPr>
        </p:nvGraphicFramePr>
        <p:xfrm>
          <a:off x="657428" y="2423727"/>
          <a:ext cx="8286547" cy="3927761"/>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	Effectiveness of the vaccine: summary of evidence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18</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Effectiveness against diseases covered by candidate vaccines</a:t>
            </a:r>
          </a:p>
          <a:p>
            <a:r>
              <a:rPr lang="en-US" sz="1050" noProof="0" dirty="0"/>
              <a:t>In %</a:t>
            </a:r>
          </a:p>
        </p:txBody>
      </p:sp>
      <p:sp>
        <p:nvSpPr>
          <p:cNvPr id="8" name="Rectangle 7">
            <a:extLst>
              <a:ext uri="{FF2B5EF4-FFF2-40B4-BE49-F238E27FC236}">
                <a16:creationId xmlns:a16="http://schemas.microsoft.com/office/drawing/2014/main" id="{BE74EDB5-41F7-4474-504E-591F3EE1C37F}"/>
              </a:ext>
            </a:extLst>
          </p:cNvPr>
          <p:cNvSpPr/>
          <p:nvPr/>
        </p:nvSpPr>
        <p:spPr>
          <a:xfrm>
            <a:off x="472961" y="6371367"/>
            <a:ext cx="10824367"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noProof="0" dirty="0">
                <a:solidFill>
                  <a:schemeClr val="tx1">
                    <a:lumMod val="50000"/>
                  </a:schemeClr>
                </a:solidFill>
              </a:rPr>
              <a:t>1. For Disease 1, the data varies depending on the age at which the vaccine is administered. 2. In the context of responding to an epidemic.</a:t>
            </a:r>
          </a:p>
          <a:p>
            <a:r>
              <a:rPr lang="en-US" sz="900" noProof="0" dirty="0">
                <a:solidFill>
                  <a:schemeClr val="tx1">
                    <a:lumMod val="50000"/>
                  </a:schemeClr>
                </a:solidFill>
              </a:rPr>
              <a:t>Sources: WHO Position Paper on XXX.</a:t>
            </a:r>
            <a:endParaRPr lang="en-US" sz="900" i="1" noProof="0" dirty="0">
              <a:solidFill>
                <a:schemeClr val="tx1">
                  <a:lumMod val="50000"/>
                </a:schemeClr>
              </a:solidFill>
            </a:endParaRPr>
          </a:p>
        </p:txBody>
      </p:sp>
      <p:sp>
        <p:nvSpPr>
          <p:cNvPr id="2" name="Oval 1">
            <a:extLst>
              <a:ext uri="{FF2B5EF4-FFF2-40B4-BE49-F238E27FC236}">
                <a16:creationId xmlns:a16="http://schemas.microsoft.com/office/drawing/2014/main" id="{22FEB6B7-191E-3CD5-3E0B-63BC5B3F3B10}"/>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7</a:t>
            </a:r>
          </a:p>
        </p:txBody>
      </p:sp>
      <p:sp>
        <p:nvSpPr>
          <p:cNvPr id="10" name="Rectangle 9">
            <a:extLst>
              <a:ext uri="{FF2B5EF4-FFF2-40B4-BE49-F238E27FC236}">
                <a16:creationId xmlns:a16="http://schemas.microsoft.com/office/drawing/2014/main" id="{CCAC3AB5-E82C-799E-F8F8-C8281114EC74}"/>
              </a:ext>
            </a:extLst>
          </p:cNvPr>
          <p:cNvSpPr/>
          <p:nvPr/>
        </p:nvSpPr>
        <p:spPr>
          <a:xfrm>
            <a:off x="9277350" y="1593108"/>
            <a:ext cx="2435225" cy="486148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en-US" sz="1100" b="1" i="1" noProof="0" dirty="0">
                <a:solidFill>
                  <a:schemeClr val="tx1">
                    <a:lumMod val="50000"/>
                  </a:schemeClr>
                </a:solidFill>
              </a:rPr>
              <a:t>Comments</a:t>
            </a:r>
          </a:p>
          <a:p>
            <a:pPr marL="171450" indent="-171450">
              <a:spcBef>
                <a:spcPts val="600"/>
              </a:spcBef>
              <a:buFont typeface="Arial" panose="020B0604020202020204" pitchFamily="34" charset="0"/>
              <a:buChar char="•"/>
            </a:pPr>
            <a:r>
              <a:rPr lang="en-US" sz="1050" noProof="0" dirty="0">
                <a:solidFill>
                  <a:schemeClr val="tx1">
                    <a:lumMod val="50000"/>
                  </a:schemeClr>
                </a:solidFill>
              </a:rPr>
              <a:t>Vaccine 1: The actual effectiveness depends on the target population, the specific pathology considered, and the number of doses.</a:t>
            </a:r>
          </a:p>
          <a:p>
            <a:pPr marL="171450" indent="-171450">
              <a:spcBef>
                <a:spcPts val="600"/>
              </a:spcBef>
              <a:buFont typeface="Arial" panose="020B0604020202020204" pitchFamily="34" charset="0"/>
              <a:buChar char="•"/>
            </a:pPr>
            <a:r>
              <a:rPr lang="en-US" sz="1050" noProof="0" dirty="0">
                <a:solidFill>
                  <a:schemeClr val="tx1">
                    <a:lumMod val="50000"/>
                  </a:schemeClr>
                </a:solidFill>
              </a:rPr>
              <a:t>Vaccine 2: Effectiveness data from phase IV is consistent with the data from the study in Malawi (79%-88%).</a:t>
            </a:r>
          </a:p>
          <a:p>
            <a:pPr marL="171450" indent="-171450">
              <a:spcBef>
                <a:spcPts val="600"/>
              </a:spcBef>
              <a:buFont typeface="Arial" panose="020B0604020202020204" pitchFamily="34" charset="0"/>
              <a:buChar char="•"/>
            </a:pPr>
            <a:r>
              <a:rPr lang="en-US" sz="1050" noProof="0" dirty="0">
                <a:solidFill>
                  <a:schemeClr val="tx1">
                    <a:lumMod val="50000"/>
                  </a:schemeClr>
                </a:solidFill>
              </a:rPr>
              <a:t>Vaccine 3: Here, the effectiveness of the vaccine dose in preventing the transmission of Disease 3 from mother to child at birth is considered.</a:t>
            </a:r>
          </a:p>
          <a:p>
            <a:pPr marL="171450" indent="-171450">
              <a:spcBef>
                <a:spcPts val="600"/>
              </a:spcBef>
              <a:buFont typeface="Arial" panose="020B0604020202020204" pitchFamily="34" charset="0"/>
              <a:buChar char="•"/>
            </a:pPr>
            <a:r>
              <a:rPr lang="en-US" sz="1050" noProof="0" dirty="0">
                <a:solidFill>
                  <a:schemeClr val="tx1">
                    <a:lumMod val="50000"/>
                  </a:schemeClr>
                </a:solidFill>
              </a:rPr>
              <a:t>Vaccine 5: Limited data on the use of the pentavalent vaccine, but its effectiveness is at least equal to that of the tetravalent vaccine.</a:t>
            </a:r>
          </a:p>
          <a:p>
            <a:pPr marL="171450" indent="-171450">
              <a:spcBef>
                <a:spcPts val="600"/>
              </a:spcBef>
              <a:buFont typeface="Arial" panose="020B0604020202020204" pitchFamily="34" charset="0"/>
              <a:buChar char="•"/>
            </a:pPr>
            <a:r>
              <a:rPr lang="en-US" sz="1050" noProof="0" dirty="0">
                <a:solidFill>
                  <a:schemeClr val="tx1">
                    <a:lumMod val="50000"/>
                  </a:schemeClr>
                </a:solidFill>
              </a:rPr>
              <a:t>Vaccine 6: Offers similar protection to the pentavalent vaccine: 85% protection against whooping cough and 95% for other diseases.</a:t>
            </a:r>
          </a:p>
          <a:p>
            <a:pPr marL="171450" indent="-171450">
              <a:spcBef>
                <a:spcPts val="600"/>
              </a:spcBef>
              <a:buFont typeface="Arial" panose="020B0604020202020204" pitchFamily="34" charset="0"/>
              <a:buChar char="•"/>
            </a:pPr>
            <a:r>
              <a:rPr lang="en-US" sz="1050" noProof="0" dirty="0">
                <a:solidFill>
                  <a:schemeClr val="tx1">
                    <a:lumMod val="50000"/>
                  </a:schemeClr>
                </a:solidFill>
              </a:rPr>
              <a:t>Vaccine 8: Effectiveness depends on the vaccine, the number of doses, and declines rapidly over time; studies show heterogeneous results.</a:t>
            </a:r>
          </a:p>
        </p:txBody>
      </p:sp>
      <p:sp>
        <p:nvSpPr>
          <p:cNvPr id="3" name="Rectangle 2">
            <a:extLst>
              <a:ext uri="{FF2B5EF4-FFF2-40B4-BE49-F238E27FC236}">
                <a16:creationId xmlns:a16="http://schemas.microsoft.com/office/drawing/2014/main" id="{C7EE03E3-D5EC-B802-1F73-7C6171666C07}"/>
              </a:ext>
            </a:extLst>
          </p:cNvPr>
          <p:cNvSpPr/>
          <p:nvPr/>
        </p:nvSpPr>
        <p:spPr>
          <a:xfrm>
            <a:off x="792826" y="1969594"/>
            <a:ext cx="7991251" cy="3402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noProof="0" dirty="0">
                <a:solidFill>
                  <a:schemeClr val="bg1"/>
                </a:solidFill>
              </a:rPr>
              <a:t>Caveat: </a:t>
            </a:r>
            <a:r>
              <a:rPr lang="en-US" sz="1100" noProof="0" dirty="0">
                <a:solidFill>
                  <a:schemeClr val="bg1"/>
                </a:solidFill>
              </a:rPr>
              <a:t>The data presented here includes information of varying nature and certainty (some come from limited studies on specific populations, others from aggregated studies, including Phase IV).</a:t>
            </a:r>
          </a:p>
        </p:txBody>
      </p:sp>
      <p:cxnSp>
        <p:nvCxnSpPr>
          <p:cNvPr id="46" name="Straight Connector 45">
            <a:extLst>
              <a:ext uri="{FF2B5EF4-FFF2-40B4-BE49-F238E27FC236}">
                <a16:creationId xmlns:a16="http://schemas.microsoft.com/office/drawing/2014/main" id="{E2F775DA-0C69-88C4-A3BE-92420B8C954D}"/>
              </a:ext>
            </a:extLst>
          </p:cNvPr>
          <p:cNvCxnSpPr>
            <a:cxnSpLocks/>
          </p:cNvCxnSpPr>
          <p:nvPr/>
        </p:nvCxnSpPr>
        <p:spPr>
          <a:xfrm>
            <a:off x="6003135" y="2437601"/>
            <a:ext cx="0" cy="50438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663E91-1859-D04F-3CEA-742C485CF296}"/>
              </a:ext>
            </a:extLst>
          </p:cNvPr>
          <p:cNvCxnSpPr>
            <a:cxnSpLocks/>
          </p:cNvCxnSpPr>
          <p:nvPr/>
        </p:nvCxnSpPr>
        <p:spPr>
          <a:xfrm>
            <a:off x="6466339" y="2745162"/>
            <a:ext cx="0" cy="50438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E12AA11-732E-332F-C477-DCC49387C4DC}"/>
              </a:ext>
            </a:extLst>
          </p:cNvPr>
          <p:cNvSpPr/>
          <p:nvPr/>
        </p:nvSpPr>
        <p:spPr>
          <a:xfrm>
            <a:off x="1784237" y="3861769"/>
            <a:ext cx="534406" cy="469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Disease 2a</a:t>
            </a:r>
          </a:p>
        </p:txBody>
      </p:sp>
      <p:cxnSp>
        <p:nvCxnSpPr>
          <p:cNvPr id="16" name="Straight Connector 15">
            <a:extLst>
              <a:ext uri="{FF2B5EF4-FFF2-40B4-BE49-F238E27FC236}">
                <a16:creationId xmlns:a16="http://schemas.microsoft.com/office/drawing/2014/main" id="{FCEDED06-EBC9-B3D3-7F74-3790FEA1D3FA}"/>
              </a:ext>
            </a:extLst>
          </p:cNvPr>
          <p:cNvCxnSpPr>
            <a:cxnSpLocks/>
          </p:cNvCxnSpPr>
          <p:nvPr/>
        </p:nvCxnSpPr>
        <p:spPr>
          <a:xfrm>
            <a:off x="2048383" y="2941983"/>
            <a:ext cx="0" cy="167576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D452B3-7DCF-3F48-30CA-E68C45449A39}"/>
              </a:ext>
            </a:extLst>
          </p:cNvPr>
          <p:cNvCxnSpPr>
            <a:cxnSpLocks/>
          </p:cNvCxnSpPr>
          <p:nvPr/>
        </p:nvCxnSpPr>
        <p:spPr>
          <a:xfrm>
            <a:off x="2460785" y="2604052"/>
            <a:ext cx="0" cy="1858618"/>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A626138-F204-335A-756B-A617FA426776}"/>
              </a:ext>
            </a:extLst>
          </p:cNvPr>
          <p:cNvSpPr/>
          <p:nvPr/>
        </p:nvSpPr>
        <p:spPr>
          <a:xfrm>
            <a:off x="2207835" y="3533361"/>
            <a:ext cx="534406" cy="624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Disease 2b</a:t>
            </a:r>
          </a:p>
        </p:txBody>
      </p:sp>
      <p:sp>
        <p:nvSpPr>
          <p:cNvPr id="27" name="Rectangle 26">
            <a:extLst>
              <a:ext uri="{FF2B5EF4-FFF2-40B4-BE49-F238E27FC236}">
                <a16:creationId xmlns:a16="http://schemas.microsoft.com/office/drawing/2014/main" id="{E2A09A45-DE15-8211-4E77-83586A5F4BFD}"/>
              </a:ext>
            </a:extLst>
          </p:cNvPr>
          <p:cNvSpPr/>
          <p:nvPr/>
        </p:nvSpPr>
        <p:spPr>
          <a:xfrm>
            <a:off x="1882692" y="4632469"/>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34%</a:t>
            </a:r>
          </a:p>
        </p:txBody>
      </p:sp>
      <p:sp>
        <p:nvSpPr>
          <p:cNvPr id="28" name="Rectangle 27">
            <a:extLst>
              <a:ext uri="{FF2B5EF4-FFF2-40B4-BE49-F238E27FC236}">
                <a16:creationId xmlns:a16="http://schemas.microsoft.com/office/drawing/2014/main" id="{E7F5C035-5DAA-B9A3-3437-3FC5899BF81F}"/>
              </a:ext>
            </a:extLst>
          </p:cNvPr>
          <p:cNvSpPr/>
          <p:nvPr/>
        </p:nvSpPr>
        <p:spPr>
          <a:xfrm>
            <a:off x="1882692" y="2579262"/>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87%</a:t>
            </a:r>
          </a:p>
        </p:txBody>
      </p:sp>
      <p:sp>
        <p:nvSpPr>
          <p:cNvPr id="30" name="Rectangle 29">
            <a:extLst>
              <a:ext uri="{FF2B5EF4-FFF2-40B4-BE49-F238E27FC236}">
                <a16:creationId xmlns:a16="http://schemas.microsoft.com/office/drawing/2014/main" id="{588B400D-3ADC-A138-1F48-8D0A829CB8B3}"/>
              </a:ext>
            </a:extLst>
          </p:cNvPr>
          <p:cNvSpPr/>
          <p:nvPr/>
        </p:nvSpPr>
        <p:spPr>
          <a:xfrm>
            <a:off x="2314176" y="2276976"/>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97%</a:t>
            </a:r>
          </a:p>
        </p:txBody>
      </p:sp>
      <p:sp>
        <p:nvSpPr>
          <p:cNvPr id="31" name="Rectangle 30">
            <a:extLst>
              <a:ext uri="{FF2B5EF4-FFF2-40B4-BE49-F238E27FC236}">
                <a16:creationId xmlns:a16="http://schemas.microsoft.com/office/drawing/2014/main" id="{3106B58C-D3CD-EB01-E1F5-E0B67D751B8E}"/>
              </a:ext>
            </a:extLst>
          </p:cNvPr>
          <p:cNvSpPr/>
          <p:nvPr/>
        </p:nvSpPr>
        <p:spPr>
          <a:xfrm>
            <a:off x="2314176" y="4484824"/>
            <a:ext cx="365007" cy="3527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39%</a:t>
            </a:r>
          </a:p>
        </p:txBody>
      </p:sp>
      <p:sp>
        <p:nvSpPr>
          <p:cNvPr id="33" name="Oval 32">
            <a:extLst>
              <a:ext uri="{FF2B5EF4-FFF2-40B4-BE49-F238E27FC236}">
                <a16:creationId xmlns:a16="http://schemas.microsoft.com/office/drawing/2014/main" id="{5D90B321-C377-6FA0-7FF7-08CE6B66B668}"/>
              </a:ext>
            </a:extLst>
          </p:cNvPr>
          <p:cNvSpPr/>
          <p:nvPr/>
        </p:nvSpPr>
        <p:spPr>
          <a:xfrm>
            <a:off x="1991443" y="3643108"/>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E8105C2C-8567-BE66-BBDF-960C9C97356B}"/>
              </a:ext>
            </a:extLst>
          </p:cNvPr>
          <p:cNvSpPr/>
          <p:nvPr/>
        </p:nvSpPr>
        <p:spPr>
          <a:xfrm>
            <a:off x="2397364" y="3429000"/>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CEA05861-FABF-35B4-47A9-0C05E9CAAB7D}"/>
              </a:ext>
            </a:extLst>
          </p:cNvPr>
          <p:cNvSpPr/>
          <p:nvPr/>
        </p:nvSpPr>
        <p:spPr>
          <a:xfrm>
            <a:off x="2758453" y="5002880"/>
            <a:ext cx="946734"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i="1" noProof="0" dirty="0">
                <a:solidFill>
                  <a:schemeClr val="tx1"/>
                </a:solidFill>
              </a:rPr>
              <a:t>Study in Malawi</a:t>
            </a:r>
          </a:p>
        </p:txBody>
      </p:sp>
      <p:sp>
        <p:nvSpPr>
          <p:cNvPr id="36" name="Rectangle 35">
            <a:extLst>
              <a:ext uri="{FF2B5EF4-FFF2-40B4-BE49-F238E27FC236}">
                <a16:creationId xmlns:a16="http://schemas.microsoft.com/office/drawing/2014/main" id="{0AC96B17-FAC9-535F-9304-E9949DCB0FDC}"/>
              </a:ext>
            </a:extLst>
          </p:cNvPr>
          <p:cNvSpPr/>
          <p:nvPr/>
        </p:nvSpPr>
        <p:spPr>
          <a:xfrm>
            <a:off x="1802419" y="5002880"/>
            <a:ext cx="946734" cy="4133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i="1" noProof="0" dirty="0">
                <a:solidFill>
                  <a:schemeClr val="tx1"/>
                </a:solidFill>
              </a:rPr>
              <a:t>Long study in the UK</a:t>
            </a:r>
          </a:p>
        </p:txBody>
      </p:sp>
      <p:sp>
        <p:nvSpPr>
          <p:cNvPr id="37" name="Rectangle 36">
            <a:extLst>
              <a:ext uri="{FF2B5EF4-FFF2-40B4-BE49-F238E27FC236}">
                <a16:creationId xmlns:a16="http://schemas.microsoft.com/office/drawing/2014/main" id="{767ACBAB-47DA-BB7D-6435-562C695B90F8}"/>
              </a:ext>
            </a:extLst>
          </p:cNvPr>
          <p:cNvSpPr/>
          <p:nvPr/>
        </p:nvSpPr>
        <p:spPr>
          <a:xfrm>
            <a:off x="3853967" y="5002880"/>
            <a:ext cx="946734"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i="1" noProof="0" dirty="0">
                <a:solidFill>
                  <a:schemeClr val="tx1"/>
                </a:solidFill>
              </a:rPr>
              <a:t>Review of two studies by WHO</a:t>
            </a:r>
          </a:p>
        </p:txBody>
      </p:sp>
      <p:sp>
        <p:nvSpPr>
          <p:cNvPr id="38" name="Rectangle 37">
            <a:extLst>
              <a:ext uri="{FF2B5EF4-FFF2-40B4-BE49-F238E27FC236}">
                <a16:creationId xmlns:a16="http://schemas.microsoft.com/office/drawing/2014/main" id="{121E817B-0814-46F4-FFDF-E03747CD3AEC}"/>
              </a:ext>
            </a:extLst>
          </p:cNvPr>
          <p:cNvSpPr/>
          <p:nvPr/>
        </p:nvSpPr>
        <p:spPr>
          <a:xfrm>
            <a:off x="4783133" y="5002880"/>
            <a:ext cx="946734"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i="1" noProof="0" dirty="0">
                <a:solidFill>
                  <a:schemeClr val="tx1"/>
                </a:solidFill>
              </a:rPr>
              <a:t>Expected effectiveness by WHO &amp; </a:t>
            </a:r>
            <a:r>
              <a:rPr lang="en-US" sz="900" i="1" noProof="0" dirty="0" err="1">
                <a:solidFill>
                  <a:schemeClr val="tx1"/>
                </a:solidFill>
              </a:rPr>
              <a:t>corean</a:t>
            </a:r>
            <a:r>
              <a:rPr lang="en-US" sz="900" i="1" noProof="0" dirty="0">
                <a:solidFill>
                  <a:schemeClr val="tx1"/>
                </a:solidFill>
              </a:rPr>
              <a:t> study</a:t>
            </a:r>
          </a:p>
        </p:txBody>
      </p:sp>
      <p:sp>
        <p:nvSpPr>
          <p:cNvPr id="39" name="Oval 38">
            <a:extLst>
              <a:ext uri="{FF2B5EF4-FFF2-40B4-BE49-F238E27FC236}">
                <a16:creationId xmlns:a16="http://schemas.microsoft.com/office/drawing/2014/main" id="{3304CEED-C407-8471-3006-8B9EDDA3AD34}"/>
              </a:ext>
            </a:extLst>
          </p:cNvPr>
          <p:cNvSpPr/>
          <p:nvPr/>
        </p:nvSpPr>
        <p:spPr>
          <a:xfrm>
            <a:off x="6398226" y="2932044"/>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a:extLst>
              <a:ext uri="{FF2B5EF4-FFF2-40B4-BE49-F238E27FC236}">
                <a16:creationId xmlns:a16="http://schemas.microsoft.com/office/drawing/2014/main" id="{1362EACF-A083-127B-FF87-25951C498AAD}"/>
              </a:ext>
            </a:extLst>
          </p:cNvPr>
          <p:cNvSpPr/>
          <p:nvPr/>
        </p:nvSpPr>
        <p:spPr>
          <a:xfrm>
            <a:off x="6137234" y="3256133"/>
            <a:ext cx="711295"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Disease 6</a:t>
            </a:r>
          </a:p>
        </p:txBody>
      </p:sp>
      <p:sp>
        <p:nvSpPr>
          <p:cNvPr id="41" name="Rectangle 40">
            <a:extLst>
              <a:ext uri="{FF2B5EF4-FFF2-40B4-BE49-F238E27FC236}">
                <a16:creationId xmlns:a16="http://schemas.microsoft.com/office/drawing/2014/main" id="{78705599-9FE1-B1DF-074C-31F2E9FFB363}"/>
              </a:ext>
            </a:extLst>
          </p:cNvPr>
          <p:cNvSpPr/>
          <p:nvPr/>
        </p:nvSpPr>
        <p:spPr>
          <a:xfrm>
            <a:off x="6551040" y="2855920"/>
            <a:ext cx="646632"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noProof="0" dirty="0">
                <a:solidFill>
                  <a:schemeClr val="tx1"/>
                </a:solidFill>
              </a:rPr>
              <a:t>85%</a:t>
            </a:r>
          </a:p>
        </p:txBody>
      </p:sp>
      <p:sp>
        <p:nvSpPr>
          <p:cNvPr id="42" name="Rectangle 41">
            <a:extLst>
              <a:ext uri="{FF2B5EF4-FFF2-40B4-BE49-F238E27FC236}">
                <a16:creationId xmlns:a16="http://schemas.microsoft.com/office/drawing/2014/main" id="{052FC1BD-5513-8F17-5F7D-C188DC6E768F}"/>
              </a:ext>
            </a:extLst>
          </p:cNvPr>
          <p:cNvSpPr/>
          <p:nvPr/>
        </p:nvSpPr>
        <p:spPr>
          <a:xfrm>
            <a:off x="5841721" y="2964225"/>
            <a:ext cx="441658"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Other</a:t>
            </a:r>
          </a:p>
        </p:txBody>
      </p:sp>
      <p:sp>
        <p:nvSpPr>
          <p:cNvPr id="44" name="Oval 43">
            <a:extLst>
              <a:ext uri="{FF2B5EF4-FFF2-40B4-BE49-F238E27FC236}">
                <a16:creationId xmlns:a16="http://schemas.microsoft.com/office/drawing/2014/main" id="{90FF9901-47DD-9DBB-6CB0-068950B056E6}"/>
              </a:ext>
            </a:extLst>
          </p:cNvPr>
          <p:cNvSpPr/>
          <p:nvPr/>
        </p:nvSpPr>
        <p:spPr>
          <a:xfrm>
            <a:off x="5946120" y="2633939"/>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a:extLst>
              <a:ext uri="{FF2B5EF4-FFF2-40B4-BE49-F238E27FC236}">
                <a16:creationId xmlns:a16="http://schemas.microsoft.com/office/drawing/2014/main" id="{2311624F-541F-827E-8E18-5A05B82DC238}"/>
              </a:ext>
            </a:extLst>
          </p:cNvPr>
          <p:cNvSpPr/>
          <p:nvPr/>
        </p:nvSpPr>
        <p:spPr>
          <a:xfrm>
            <a:off x="6081887" y="2549099"/>
            <a:ext cx="362907" cy="30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noProof="0" dirty="0">
                <a:solidFill>
                  <a:schemeClr val="tx1"/>
                </a:solidFill>
              </a:rPr>
              <a:t>95%</a:t>
            </a:r>
          </a:p>
        </p:txBody>
      </p:sp>
      <p:cxnSp>
        <p:nvCxnSpPr>
          <p:cNvPr id="14" name="Straight Connector 13">
            <a:extLst>
              <a:ext uri="{FF2B5EF4-FFF2-40B4-BE49-F238E27FC236}">
                <a16:creationId xmlns:a16="http://schemas.microsoft.com/office/drawing/2014/main" id="{C3EEFB21-2240-1A50-2C64-8E36A71A77ED}"/>
              </a:ext>
            </a:extLst>
          </p:cNvPr>
          <p:cNvCxnSpPr>
            <a:cxnSpLocks/>
          </p:cNvCxnSpPr>
          <p:nvPr/>
        </p:nvCxnSpPr>
        <p:spPr>
          <a:xfrm>
            <a:off x="8027510" y="3155273"/>
            <a:ext cx="0" cy="147719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096BFC-7232-5267-36C7-3262F8A24FCE}"/>
              </a:ext>
            </a:extLst>
          </p:cNvPr>
          <p:cNvCxnSpPr>
            <a:cxnSpLocks/>
          </p:cNvCxnSpPr>
          <p:nvPr/>
        </p:nvCxnSpPr>
        <p:spPr>
          <a:xfrm>
            <a:off x="8489240" y="2997353"/>
            <a:ext cx="0" cy="222881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B93BB64-D7DA-1C9B-30D9-0DD768A79318}"/>
              </a:ext>
            </a:extLst>
          </p:cNvPr>
          <p:cNvSpPr/>
          <p:nvPr/>
        </p:nvSpPr>
        <p:spPr>
          <a:xfrm>
            <a:off x="8422601" y="3594579"/>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B8F81F71-EE25-B1CC-01DA-556D2BA7BC15}"/>
              </a:ext>
            </a:extLst>
          </p:cNvPr>
          <p:cNvSpPr/>
          <p:nvPr/>
        </p:nvSpPr>
        <p:spPr>
          <a:xfrm>
            <a:off x="8161609" y="2655636"/>
            <a:ext cx="711295"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2 doses</a:t>
            </a:r>
          </a:p>
        </p:txBody>
      </p:sp>
      <p:sp>
        <p:nvSpPr>
          <p:cNvPr id="25" name="Rectangle 24">
            <a:extLst>
              <a:ext uri="{FF2B5EF4-FFF2-40B4-BE49-F238E27FC236}">
                <a16:creationId xmlns:a16="http://schemas.microsoft.com/office/drawing/2014/main" id="{68097BE5-899D-BBB7-6ADA-A706CEA23E9F}"/>
              </a:ext>
            </a:extLst>
          </p:cNvPr>
          <p:cNvSpPr/>
          <p:nvPr/>
        </p:nvSpPr>
        <p:spPr>
          <a:xfrm>
            <a:off x="7866096" y="2858512"/>
            <a:ext cx="441658" cy="29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1" noProof="0" dirty="0">
                <a:solidFill>
                  <a:schemeClr val="tx1"/>
                </a:solidFill>
              </a:rPr>
              <a:t>1 dose</a:t>
            </a:r>
          </a:p>
        </p:txBody>
      </p:sp>
      <p:sp>
        <p:nvSpPr>
          <p:cNvPr id="32" name="Oval 31">
            <a:extLst>
              <a:ext uri="{FF2B5EF4-FFF2-40B4-BE49-F238E27FC236}">
                <a16:creationId xmlns:a16="http://schemas.microsoft.com/office/drawing/2014/main" id="{FD6414E8-5176-C4A2-8D3E-F7A9B775A0DA}"/>
              </a:ext>
            </a:extLst>
          </p:cNvPr>
          <p:cNvSpPr/>
          <p:nvPr/>
        </p:nvSpPr>
        <p:spPr>
          <a:xfrm>
            <a:off x="7974428" y="3681897"/>
            <a:ext cx="133278" cy="139148"/>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3C3F6C24-14EA-CC7D-D9A6-F3DF05FF734D}"/>
              </a:ext>
            </a:extLst>
          </p:cNvPr>
          <p:cNvSpPr/>
          <p:nvPr/>
        </p:nvSpPr>
        <p:spPr>
          <a:xfrm>
            <a:off x="7804532" y="3810901"/>
            <a:ext cx="627593"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noProof="0" dirty="0">
                <a:solidFill>
                  <a:schemeClr val="tx1"/>
                </a:solidFill>
              </a:rPr>
              <a:t>40-80%</a:t>
            </a:r>
            <a:r>
              <a:rPr lang="en-US" sz="1200" baseline="30000" noProof="0" dirty="0">
                <a:solidFill>
                  <a:schemeClr val="tx1"/>
                </a:solidFill>
              </a:rPr>
              <a:t>2</a:t>
            </a:r>
            <a:endParaRPr lang="en-US" sz="1200" noProof="0" dirty="0">
              <a:solidFill>
                <a:schemeClr val="tx1"/>
              </a:solidFill>
            </a:endParaRPr>
          </a:p>
        </p:txBody>
      </p:sp>
      <p:sp>
        <p:nvSpPr>
          <p:cNvPr id="51" name="Rectangle 50">
            <a:extLst>
              <a:ext uri="{FF2B5EF4-FFF2-40B4-BE49-F238E27FC236}">
                <a16:creationId xmlns:a16="http://schemas.microsoft.com/office/drawing/2014/main" id="{A63D8963-D508-D745-BCB2-FFE7E7984852}"/>
              </a:ext>
            </a:extLst>
          </p:cNvPr>
          <p:cNvSpPr/>
          <p:nvPr/>
        </p:nvSpPr>
        <p:spPr>
          <a:xfrm>
            <a:off x="8597891" y="3498323"/>
            <a:ext cx="370329" cy="30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noProof="0" dirty="0">
                <a:solidFill>
                  <a:schemeClr val="tx1"/>
                </a:solidFill>
              </a:rPr>
              <a:t>63%</a:t>
            </a:r>
          </a:p>
        </p:txBody>
      </p:sp>
      <p:sp>
        <p:nvSpPr>
          <p:cNvPr id="52" name="Rectangle 51">
            <a:extLst>
              <a:ext uri="{FF2B5EF4-FFF2-40B4-BE49-F238E27FC236}">
                <a16:creationId xmlns:a16="http://schemas.microsoft.com/office/drawing/2014/main" id="{147CA5F2-2D4E-229E-2D4C-8ACB3B7D25B2}"/>
              </a:ext>
            </a:extLst>
          </p:cNvPr>
          <p:cNvSpPr/>
          <p:nvPr/>
        </p:nvSpPr>
        <p:spPr>
          <a:xfrm>
            <a:off x="7859322" y="5002880"/>
            <a:ext cx="951091" cy="3892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900" i="1" noProof="0" dirty="0">
                <a:solidFill>
                  <a:schemeClr val="tx1"/>
                </a:solidFill>
              </a:rPr>
              <a:t>Studies in Bangladesh,     India,  Sudan and Haiti</a:t>
            </a:r>
          </a:p>
        </p:txBody>
      </p:sp>
    </p:spTree>
    <p:extLst>
      <p:ext uri="{BB962C8B-B14F-4D97-AF65-F5344CB8AC3E}">
        <p14:creationId xmlns:p14="http://schemas.microsoft.com/office/powerpoint/2010/main" val="65383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4A594A-022E-EB8D-E50D-11BCAFB141C8}"/>
              </a:ext>
            </a:extLst>
          </p:cNvPr>
          <p:cNvSpPr/>
          <p:nvPr/>
        </p:nvSpPr>
        <p:spPr>
          <a:xfrm>
            <a:off x="8102766" y="2884035"/>
            <a:ext cx="879183" cy="27091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i="1" noProof="0" dirty="0">
                <a:solidFill>
                  <a:schemeClr val="bg1">
                    <a:lumMod val="50000"/>
                  </a:schemeClr>
                </a:solidFill>
              </a:rPr>
              <a:t>Not available (phase III in 2024)</a:t>
            </a:r>
          </a:p>
        </p:txBody>
      </p:sp>
      <p:cxnSp>
        <p:nvCxnSpPr>
          <p:cNvPr id="12" name="Straight Connector 11">
            <a:extLst>
              <a:ext uri="{FF2B5EF4-FFF2-40B4-BE49-F238E27FC236}">
                <a16:creationId xmlns:a16="http://schemas.microsoft.com/office/drawing/2014/main" id="{84B59B68-0B9E-56BA-62BE-69E5E39AD011}"/>
              </a:ext>
            </a:extLst>
          </p:cNvPr>
          <p:cNvCxnSpPr/>
          <p:nvPr/>
        </p:nvCxnSpPr>
        <p:spPr>
          <a:xfrm>
            <a:off x="1925353"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A03487-FB36-23B8-7E7D-2D79191766CC}"/>
              </a:ext>
            </a:extLst>
          </p:cNvPr>
          <p:cNvCxnSpPr/>
          <p:nvPr/>
        </p:nvCxnSpPr>
        <p:spPr>
          <a:xfrm>
            <a:off x="3138136"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D3413-4D58-8712-B810-446DF228C18B}"/>
              </a:ext>
            </a:extLst>
          </p:cNvPr>
          <p:cNvCxnSpPr/>
          <p:nvPr/>
        </p:nvCxnSpPr>
        <p:spPr>
          <a:xfrm>
            <a:off x="4350619"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F7FD22-73F4-AD19-7D5D-6524D67F2559}"/>
              </a:ext>
            </a:extLst>
          </p:cNvPr>
          <p:cNvCxnSpPr/>
          <p:nvPr/>
        </p:nvCxnSpPr>
        <p:spPr>
          <a:xfrm>
            <a:off x="5563402"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0DED8-8C37-45DD-BC88-2F5FF609B5B4}"/>
              </a:ext>
            </a:extLst>
          </p:cNvPr>
          <p:cNvCxnSpPr/>
          <p:nvPr/>
        </p:nvCxnSpPr>
        <p:spPr>
          <a:xfrm>
            <a:off x="6766518"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1539E5-7A7D-4F49-4D36-84D42E0509C3}"/>
              </a:ext>
            </a:extLst>
          </p:cNvPr>
          <p:cNvCxnSpPr/>
          <p:nvPr/>
        </p:nvCxnSpPr>
        <p:spPr>
          <a:xfrm>
            <a:off x="7969677" y="2872202"/>
            <a:ext cx="0" cy="271678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Google Shape;427;p16">
            <a:extLst>
              <a:ext uri="{FF2B5EF4-FFF2-40B4-BE49-F238E27FC236}">
                <a16:creationId xmlns:a16="http://schemas.microsoft.com/office/drawing/2014/main" id="{7C45A2BD-824F-A49C-CA13-A8FC77CFBEF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1">
              <a:buClr>
                <a:srgbClr val="000000"/>
              </a:buClr>
              <a:tabLst>
                <a:tab pos="355600" algn="l"/>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Duration of protection: summary of evidence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19</a:t>
            </a:fld>
            <a:endParaRPr lang="en-US" noProof="0"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Note from the Public Health Division of Canada on meningococcal </a:t>
            </a:r>
            <a:r>
              <a:rPr lang="en-US" sz="1050" noProof="0" dirty="0" err="1">
                <a:solidFill>
                  <a:schemeClr val="tx1">
                    <a:lumMod val="50000"/>
                  </a:schemeClr>
                </a:solidFill>
              </a:rPr>
              <a:t>vaccinesWHO</a:t>
            </a:r>
            <a:r>
              <a:rPr lang="en-US" sz="1050" noProof="0" dirty="0">
                <a:solidFill>
                  <a:schemeClr val="tx1">
                    <a:lumMod val="50000"/>
                  </a:schemeClr>
                </a:solidFill>
              </a:rPr>
              <a:t> Position Paper on </a:t>
            </a:r>
            <a:r>
              <a:rPr lang="en-US" sz="1050" noProof="0" dirty="0" err="1">
                <a:solidFill>
                  <a:schemeClr val="tx1">
                    <a:lumMod val="50000"/>
                  </a:schemeClr>
                </a:solidFill>
              </a:rPr>
              <a:t>RubellaHBV</a:t>
            </a:r>
            <a:r>
              <a:rPr lang="en-US" sz="1050" noProof="0" dirty="0">
                <a:solidFill>
                  <a:schemeClr val="tx1">
                    <a:lumMod val="50000"/>
                  </a:schemeClr>
                </a:solidFill>
              </a:rPr>
              <a:t>-BD Guide for NITAGS 2022Post-hoc analysis of RCT on [Vaccine 2] </a:t>
            </a:r>
            <a:r>
              <a:rPr lang="en-US" sz="1050" noProof="0" dirty="0" err="1">
                <a:solidFill>
                  <a:schemeClr val="tx1">
                    <a:lumMod val="50000"/>
                  </a:schemeClr>
                </a:solidFill>
              </a:rPr>
              <a:t>vaccinesWHO</a:t>
            </a:r>
            <a:r>
              <a:rPr lang="en-US" sz="1050" noProof="0" dirty="0">
                <a:solidFill>
                  <a:schemeClr val="tx1">
                    <a:lumMod val="50000"/>
                  </a:schemeClr>
                </a:solidFill>
              </a:rPr>
              <a:t> Position Paper on [Vaccine 3]</a:t>
            </a:r>
          </a:p>
        </p:txBody>
      </p:sp>
      <p:sp>
        <p:nvSpPr>
          <p:cNvPr id="2" name="Oval 1">
            <a:extLst>
              <a:ext uri="{FF2B5EF4-FFF2-40B4-BE49-F238E27FC236}">
                <a16:creationId xmlns:a16="http://schemas.microsoft.com/office/drawing/2014/main" id="{8A21B797-F78A-F78A-46BE-49771A42679B}"/>
              </a:ext>
            </a:extLst>
          </p:cNvPr>
          <p:cNvSpPr/>
          <p:nvPr/>
        </p:nvSpPr>
        <p:spPr>
          <a:xfrm>
            <a:off x="446675" y="228937"/>
            <a:ext cx="346151" cy="352541"/>
          </a:xfrm>
          <a:prstGeom prst="ellips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8</a:t>
            </a:r>
          </a:p>
        </p:txBody>
      </p:sp>
      <p:sp>
        <p:nvSpPr>
          <p:cNvPr id="4" name="TextBox 11">
            <a:extLst>
              <a:ext uri="{FF2B5EF4-FFF2-40B4-BE49-F238E27FC236}">
                <a16:creationId xmlns:a16="http://schemas.microsoft.com/office/drawing/2014/main" id="{FC9398FB-7DDB-C4AB-B9B1-6AEEE9900D1C}"/>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Vulnerability period and duration of protection by candidate vaccines [Country]</a:t>
            </a:r>
          </a:p>
          <a:p>
            <a:r>
              <a:rPr lang="en-US" sz="1050" noProof="0" dirty="0"/>
              <a:t>Established duration of protection in years</a:t>
            </a:r>
          </a:p>
        </p:txBody>
      </p:sp>
      <p:graphicFrame>
        <p:nvGraphicFramePr>
          <p:cNvPr id="7" name="Chart 6">
            <a:extLst>
              <a:ext uri="{FF2B5EF4-FFF2-40B4-BE49-F238E27FC236}">
                <a16:creationId xmlns:a16="http://schemas.microsoft.com/office/drawing/2014/main" id="{A61A9DB2-5729-3368-D7DE-A56D4A451047}"/>
              </a:ext>
            </a:extLst>
          </p:cNvPr>
          <p:cNvGraphicFramePr/>
          <p:nvPr>
            <p:extLst>
              <p:ext uri="{D42A27DB-BD31-4B8C-83A1-F6EECF244321}">
                <p14:modId xmlns:p14="http://schemas.microsoft.com/office/powerpoint/2010/main" val="613690880"/>
              </p:ext>
            </p:extLst>
          </p:nvPr>
        </p:nvGraphicFramePr>
        <p:xfrm>
          <a:off x="708025" y="1956655"/>
          <a:ext cx="8569325" cy="4267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64090370-CC00-0874-6FC7-23615ED3A996}"/>
              </a:ext>
            </a:extLst>
          </p:cNvPr>
          <p:cNvGraphicFramePr>
            <a:graphicFrameLocks noGrp="1"/>
          </p:cNvGraphicFramePr>
          <p:nvPr>
            <p:extLst>
              <p:ext uri="{D42A27DB-BD31-4B8C-83A1-F6EECF244321}">
                <p14:modId xmlns:p14="http://schemas.microsoft.com/office/powerpoint/2010/main" val="2462786060"/>
              </p:ext>
            </p:extLst>
          </p:nvPr>
        </p:nvGraphicFramePr>
        <p:xfrm>
          <a:off x="708026" y="1943264"/>
          <a:ext cx="8484105" cy="548640"/>
        </p:xfrm>
        <a:graphic>
          <a:graphicData uri="http://schemas.openxmlformats.org/drawingml/2006/table">
            <a:tbl>
              <a:tblPr firstRow="1" bandRow="1">
                <a:tableStyleId>{93296810-A885-4BE3-A3E7-6D5BEEA58F35}</a:tableStyleId>
              </a:tblPr>
              <a:tblGrid>
                <a:gridCol w="1212015">
                  <a:extLst>
                    <a:ext uri="{9D8B030D-6E8A-4147-A177-3AD203B41FA5}">
                      <a16:colId xmlns:a16="http://schemas.microsoft.com/office/drawing/2014/main" val="2287417990"/>
                    </a:ext>
                  </a:extLst>
                </a:gridCol>
                <a:gridCol w="1212015">
                  <a:extLst>
                    <a:ext uri="{9D8B030D-6E8A-4147-A177-3AD203B41FA5}">
                      <a16:colId xmlns:a16="http://schemas.microsoft.com/office/drawing/2014/main" val="3579905800"/>
                    </a:ext>
                  </a:extLst>
                </a:gridCol>
                <a:gridCol w="1212015">
                  <a:extLst>
                    <a:ext uri="{9D8B030D-6E8A-4147-A177-3AD203B41FA5}">
                      <a16:colId xmlns:a16="http://schemas.microsoft.com/office/drawing/2014/main" val="1791082469"/>
                    </a:ext>
                  </a:extLst>
                </a:gridCol>
                <a:gridCol w="1212015">
                  <a:extLst>
                    <a:ext uri="{9D8B030D-6E8A-4147-A177-3AD203B41FA5}">
                      <a16:colId xmlns:a16="http://schemas.microsoft.com/office/drawing/2014/main" val="2481231325"/>
                    </a:ext>
                  </a:extLst>
                </a:gridCol>
                <a:gridCol w="1212015">
                  <a:extLst>
                    <a:ext uri="{9D8B030D-6E8A-4147-A177-3AD203B41FA5}">
                      <a16:colId xmlns:a16="http://schemas.microsoft.com/office/drawing/2014/main" val="253142650"/>
                    </a:ext>
                  </a:extLst>
                </a:gridCol>
                <a:gridCol w="1212015">
                  <a:extLst>
                    <a:ext uri="{9D8B030D-6E8A-4147-A177-3AD203B41FA5}">
                      <a16:colId xmlns:a16="http://schemas.microsoft.com/office/drawing/2014/main" val="226409722"/>
                    </a:ext>
                  </a:extLst>
                </a:gridCol>
                <a:gridCol w="1212015">
                  <a:extLst>
                    <a:ext uri="{9D8B030D-6E8A-4147-A177-3AD203B41FA5}">
                      <a16:colId xmlns:a16="http://schemas.microsoft.com/office/drawing/2014/main" val="2231007804"/>
                    </a:ext>
                  </a:extLst>
                </a:gridCol>
              </a:tblGrid>
              <a:tr h="370840">
                <a:tc>
                  <a:txBody>
                    <a:bodyPr/>
                    <a:lstStyle/>
                    <a:p>
                      <a:pPr algn="ctr"/>
                      <a:r>
                        <a:rPr lang="en-US" sz="1000" baseline="0" noProof="0" dirty="0">
                          <a:solidFill>
                            <a:schemeClr val="tx1">
                              <a:lumMod val="50000"/>
                            </a:schemeClr>
                          </a:solidFill>
                        </a:rPr>
                        <a:t>Childhood (dis 1) &amp; reproductive period (dis 2)</a:t>
                      </a:r>
                    </a:p>
                  </a:txBody>
                  <a:tcPr anchor="ctr">
                    <a:lnR w="6350" cap="flat" cmpd="sng" algn="ctr">
                      <a:solidFill>
                        <a:schemeClr val="tx1"/>
                      </a:solidFill>
                      <a:prstDash val="sysDash"/>
                      <a:round/>
                      <a:headEnd type="none" w="med" len="med"/>
                      <a:tailEnd type="none" w="med" len="med"/>
                    </a:lnR>
                  </a:tcPr>
                </a:tc>
                <a:tc>
                  <a:txBody>
                    <a:bodyPr/>
                    <a:lstStyle/>
                    <a:p>
                      <a:pPr algn="ctr"/>
                      <a:r>
                        <a:rPr lang="en-US" sz="1000" baseline="0" noProof="0" dirty="0">
                          <a:solidFill>
                            <a:schemeClr val="tx1">
                              <a:lumMod val="50000"/>
                            </a:schemeClr>
                          </a:solidFill>
                        </a:rPr>
                        <a:t>Period of active sexuality</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rtl="0"/>
                      <a:r>
                        <a:rPr lang="en-US" sz="1000" baseline="0" noProof="0" dirty="0">
                          <a:solidFill>
                            <a:schemeClr val="tx1">
                              <a:lumMod val="50000"/>
                            </a:schemeClr>
                          </a:solidFill>
                        </a:rPr>
                        <a:t>Childhood (&lt;5y) &amp; adolescence </a:t>
                      </a:r>
                    </a:p>
                    <a:p>
                      <a:pPr algn="ctr"/>
                      <a:r>
                        <a:rPr lang="en-US" sz="1000" baseline="0" noProof="0" dirty="0">
                          <a:solidFill>
                            <a:schemeClr val="tx1">
                              <a:lumMod val="50000"/>
                            </a:schemeClr>
                          </a:solidFill>
                        </a:rPr>
                        <a:t>(&lt; 14y)</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000" baseline="0" noProof="0" dirty="0">
                          <a:solidFill>
                            <a:schemeClr val="tx1">
                              <a:lumMod val="50000"/>
                            </a:schemeClr>
                          </a:solidFill>
                        </a:rPr>
                        <a:t>Birth/Childhood</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rtl="0"/>
                      <a:r>
                        <a:rPr lang="en-US" sz="1000" baseline="0" noProof="0" dirty="0">
                          <a:solidFill>
                            <a:schemeClr val="tx1">
                              <a:lumMod val="50000"/>
                            </a:schemeClr>
                          </a:solidFill>
                        </a:rPr>
                        <a:t>Childhood &amp; adolescence </a:t>
                      </a:r>
                    </a:p>
                    <a:p>
                      <a:pPr algn="ctr"/>
                      <a:r>
                        <a:rPr lang="en-US" sz="1000" baseline="0" noProof="0" dirty="0">
                          <a:solidFill>
                            <a:schemeClr val="tx1">
                              <a:lumMod val="50000"/>
                            </a:schemeClr>
                          </a:solidFill>
                        </a:rPr>
                        <a:t>(&lt; 19y)</a:t>
                      </a:r>
                      <a:endParaRPr lang="en-US" sz="1000" i="0" baseline="0" noProof="0" dirty="0">
                        <a:solidFill>
                          <a:schemeClr val="tx1">
                            <a:lumMod val="50000"/>
                          </a:schemeClr>
                        </a:solidFill>
                      </a:endParaRP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rtl="0"/>
                      <a:r>
                        <a:rPr lang="en-US" sz="1000" baseline="0" noProof="0" dirty="0">
                          <a:solidFill>
                            <a:schemeClr val="tx1">
                              <a:lumMod val="50000"/>
                            </a:schemeClr>
                          </a:solidFill>
                        </a:rPr>
                        <a:t>Childhood (&lt;5y)</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rtl="0"/>
                      <a:r>
                        <a:rPr lang="en-US" sz="1000" baseline="0" noProof="0" dirty="0">
                          <a:solidFill>
                            <a:schemeClr val="tx1">
                              <a:lumMod val="50000"/>
                            </a:schemeClr>
                          </a:solidFill>
                        </a:rPr>
                        <a:t>Childhood (&lt;5y) &amp; young adults</a:t>
                      </a:r>
                    </a:p>
                  </a:txBody>
                  <a:tcPr anchor="ctr">
                    <a:lnL w="635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21511872"/>
                  </a:ext>
                </a:extLst>
              </a:tr>
            </a:tbl>
          </a:graphicData>
        </a:graphic>
      </p:graphicFrame>
      <p:sp>
        <p:nvSpPr>
          <p:cNvPr id="9" name="Rectangle 8">
            <a:extLst>
              <a:ext uri="{FF2B5EF4-FFF2-40B4-BE49-F238E27FC236}">
                <a16:creationId xmlns:a16="http://schemas.microsoft.com/office/drawing/2014/main" id="{385216D5-38E4-C246-EA45-5FCFF0306199}"/>
              </a:ext>
            </a:extLst>
          </p:cNvPr>
          <p:cNvSpPr/>
          <p:nvPr/>
        </p:nvSpPr>
        <p:spPr>
          <a:xfrm>
            <a:off x="9277350" y="1628555"/>
            <a:ext cx="2435225" cy="4267420"/>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en-US" sz="1100" b="1" i="1" noProof="0" dirty="0">
                <a:solidFill>
                  <a:schemeClr val="tx1">
                    <a:lumMod val="50000"/>
                  </a:schemeClr>
                </a:solidFill>
              </a:rPr>
              <a:t>Comments</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2]: Persistent seropositivity for at least 12 years with the bivalent vaccine, 6 years with the </a:t>
            </a:r>
            <a:r>
              <a:rPr lang="en-US" sz="1100" noProof="0" dirty="0" err="1">
                <a:solidFill>
                  <a:schemeClr val="tx1">
                    <a:lumMod val="50000"/>
                  </a:schemeClr>
                </a:solidFill>
              </a:rPr>
              <a:t>nonavalent</a:t>
            </a:r>
            <a:r>
              <a:rPr lang="en-US" sz="1100" noProof="0" dirty="0">
                <a:solidFill>
                  <a:schemeClr val="tx1">
                    <a:lumMod val="50000"/>
                  </a:schemeClr>
                </a:solidFill>
              </a:rPr>
              <a:t> vaccine.</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1]: Persistent seropositivity after 20 years.</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3]: Protection lasts for at least 5 years.</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4]: Limited data on the duration of protection. For the tetravalent vaccine, boosters are recommended every 3 to 5 years.</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5]: Limited data on the duration of protection, but boosters are recommended every 5 to 10 years.</a:t>
            </a:r>
          </a:p>
        </p:txBody>
      </p:sp>
      <p:sp>
        <p:nvSpPr>
          <p:cNvPr id="18" name="TextBox 17">
            <a:extLst>
              <a:ext uri="{FF2B5EF4-FFF2-40B4-BE49-F238E27FC236}">
                <a16:creationId xmlns:a16="http://schemas.microsoft.com/office/drawing/2014/main" id="{3AAEFF11-8C01-18D5-6151-06758EC9D7A7}"/>
              </a:ext>
            </a:extLst>
          </p:cNvPr>
          <p:cNvSpPr txBox="1"/>
          <p:nvPr/>
        </p:nvSpPr>
        <p:spPr>
          <a:xfrm>
            <a:off x="2447925" y="4019550"/>
            <a:ext cx="348172" cy="261610"/>
          </a:xfrm>
          <a:prstGeom prst="rect">
            <a:avLst/>
          </a:prstGeom>
          <a:noFill/>
        </p:spPr>
        <p:txBody>
          <a:bodyPr wrap="none" rtlCol="0">
            <a:spAutoFit/>
          </a:bodyPr>
          <a:lstStyle/>
          <a:p>
            <a:r>
              <a:rPr lang="en-US" sz="1100" noProof="0" dirty="0"/>
              <a:t>12</a:t>
            </a:r>
          </a:p>
        </p:txBody>
      </p:sp>
      <p:sp>
        <p:nvSpPr>
          <p:cNvPr id="19" name="TextBox 18">
            <a:extLst>
              <a:ext uri="{FF2B5EF4-FFF2-40B4-BE49-F238E27FC236}">
                <a16:creationId xmlns:a16="http://schemas.microsoft.com/office/drawing/2014/main" id="{D67367F2-5DDF-CD95-09F8-9FF2EFB12F1C}"/>
              </a:ext>
            </a:extLst>
          </p:cNvPr>
          <p:cNvSpPr txBox="1"/>
          <p:nvPr/>
        </p:nvSpPr>
        <p:spPr>
          <a:xfrm>
            <a:off x="7170330" y="4152900"/>
            <a:ext cx="348172" cy="261610"/>
          </a:xfrm>
          <a:prstGeom prst="rect">
            <a:avLst/>
          </a:prstGeom>
          <a:noFill/>
        </p:spPr>
        <p:txBody>
          <a:bodyPr wrap="none" rtlCol="0">
            <a:spAutoFit/>
          </a:bodyPr>
          <a:lstStyle/>
          <a:p>
            <a:r>
              <a:rPr lang="en-US" sz="1100" noProof="0" dirty="0"/>
              <a:t>10</a:t>
            </a:r>
          </a:p>
        </p:txBody>
      </p:sp>
      <p:sp>
        <p:nvSpPr>
          <p:cNvPr id="20" name="TextBox 19">
            <a:extLst>
              <a:ext uri="{FF2B5EF4-FFF2-40B4-BE49-F238E27FC236}">
                <a16:creationId xmlns:a16="http://schemas.microsoft.com/office/drawing/2014/main" id="{D6DB87E0-59C7-56B1-7ED4-BA1D8F11D395}"/>
              </a:ext>
            </a:extLst>
          </p:cNvPr>
          <p:cNvSpPr txBox="1"/>
          <p:nvPr/>
        </p:nvSpPr>
        <p:spPr>
          <a:xfrm>
            <a:off x="6034420" y="4553197"/>
            <a:ext cx="266420" cy="261610"/>
          </a:xfrm>
          <a:prstGeom prst="rect">
            <a:avLst/>
          </a:prstGeom>
          <a:noFill/>
        </p:spPr>
        <p:txBody>
          <a:bodyPr wrap="none" rtlCol="0">
            <a:spAutoFit/>
          </a:bodyPr>
          <a:lstStyle/>
          <a:p>
            <a:r>
              <a:rPr lang="en-US" sz="1100" noProof="0" dirty="0"/>
              <a:t>5</a:t>
            </a:r>
          </a:p>
        </p:txBody>
      </p:sp>
    </p:spTree>
    <p:extLst>
      <p:ext uri="{BB962C8B-B14F-4D97-AF65-F5344CB8AC3E}">
        <p14:creationId xmlns:p14="http://schemas.microsoft.com/office/powerpoint/2010/main" val="228902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4" name="Rounded Rectangle 38">
            <a:extLst>
              <a:ext uri="{FF2B5EF4-FFF2-40B4-BE49-F238E27FC236}">
                <a16:creationId xmlns:a16="http://schemas.microsoft.com/office/drawing/2014/main" id="{9A53BEB2-314C-8A5D-4B79-BF0687D44842}"/>
              </a:ext>
            </a:extLst>
          </p:cNvPr>
          <p:cNvSpPr/>
          <p:nvPr/>
        </p:nvSpPr>
        <p:spPr>
          <a:xfrm>
            <a:off x="2178943" y="3506863"/>
            <a:ext cx="7411451" cy="875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6AA0607B-6A86-4E9E-3B98-E20CA4B7EB21}"/>
              </a:ext>
            </a:extLst>
          </p:cNvPr>
          <p:cNvSpPr/>
          <p:nvPr/>
        </p:nvSpPr>
        <p:spPr>
          <a:xfrm>
            <a:off x="2410569" y="3798583"/>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449423D2-C1BC-334B-6848-839FDE53728D}"/>
              </a:ext>
            </a:extLst>
          </p:cNvPr>
          <p:cNvSpPr txBox="1"/>
          <p:nvPr/>
        </p:nvSpPr>
        <p:spPr>
          <a:xfrm>
            <a:off x="2837445" y="3762206"/>
            <a:ext cx="4856287" cy="369332"/>
          </a:xfrm>
          <a:prstGeom prst="rect">
            <a:avLst/>
          </a:prstGeom>
          <a:noFill/>
        </p:spPr>
        <p:txBody>
          <a:bodyPr wrap="square" rtlCol="0">
            <a:spAutoFit/>
          </a:bodyPr>
          <a:lstStyle>
            <a:defPPr>
              <a:defRPr lang="en-US"/>
            </a:defPPr>
            <a:lvl1pPr>
              <a:defRPr>
                <a:latin typeface="Lato" panose="020F0502020204030203" pitchFamily="34" charset="0"/>
                <a:cs typeface="Times New Roman" panose="02020603050405020304" pitchFamily="18" charset="0"/>
              </a:defRPr>
            </a:lvl1pPr>
          </a:lstStyle>
          <a:p>
            <a:r>
              <a:rPr lang="en-US" noProof="0" dirty="0"/>
              <a:t>Example of summary slides</a:t>
            </a:r>
          </a:p>
        </p:txBody>
      </p:sp>
      <p:sp>
        <p:nvSpPr>
          <p:cNvPr id="5" name="Rounded Rectangle 38">
            <a:extLst>
              <a:ext uri="{FF2B5EF4-FFF2-40B4-BE49-F238E27FC236}">
                <a16:creationId xmlns:a16="http://schemas.microsoft.com/office/drawing/2014/main" id="{3C0D90CC-9911-F390-F306-9B49500BCF41}"/>
              </a:ext>
            </a:extLst>
          </p:cNvPr>
          <p:cNvSpPr/>
          <p:nvPr/>
        </p:nvSpPr>
        <p:spPr>
          <a:xfrm>
            <a:off x="2178943" y="2458744"/>
            <a:ext cx="7411451" cy="87593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23D112C9-830F-20A7-DD0F-D917BEF94A77}"/>
              </a:ext>
            </a:extLst>
          </p:cNvPr>
          <p:cNvSpPr/>
          <p:nvPr/>
        </p:nvSpPr>
        <p:spPr>
          <a:xfrm>
            <a:off x="2410569" y="2750464"/>
            <a:ext cx="313618" cy="3048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1</a:t>
            </a:r>
          </a:p>
        </p:txBody>
      </p:sp>
      <p:sp>
        <p:nvSpPr>
          <p:cNvPr id="9" name="TextBox 8">
            <a:extLst>
              <a:ext uri="{FF2B5EF4-FFF2-40B4-BE49-F238E27FC236}">
                <a16:creationId xmlns:a16="http://schemas.microsoft.com/office/drawing/2014/main" id="{C7BD9D40-8A0F-23DD-FD9C-2825E6A884EF}"/>
              </a:ext>
            </a:extLst>
          </p:cNvPr>
          <p:cNvSpPr txBox="1"/>
          <p:nvPr/>
        </p:nvSpPr>
        <p:spPr>
          <a:xfrm>
            <a:off x="2837445" y="2714087"/>
            <a:ext cx="6752949" cy="369332"/>
          </a:xfrm>
          <a:prstGeom prst="rect">
            <a:avLst/>
          </a:prstGeom>
          <a:noFill/>
        </p:spPr>
        <p:txBody>
          <a:bodyPr wrap="square" rtlCol="0">
            <a:spAutoFit/>
          </a:bodyPr>
          <a:lstStyle>
            <a:defPPr>
              <a:defRPr lang="en-US"/>
            </a:defPPr>
            <a:lvl1pPr>
              <a:defRPr>
                <a:solidFill>
                  <a:schemeClr val="bg1"/>
                </a:solidFill>
                <a:latin typeface="Lato" panose="020F0502020204030203" pitchFamily="34" charset="0"/>
                <a:cs typeface="Times New Roman" panose="02020603050405020304" pitchFamily="18" charset="0"/>
              </a:defRPr>
            </a:lvl1pPr>
          </a:lstStyle>
          <a:p>
            <a:r>
              <a:rPr lang="en-US" noProof="0" dirty="0"/>
              <a:t>Introduction on evidence collection and content preparation</a:t>
            </a:r>
          </a:p>
        </p:txBody>
      </p:sp>
    </p:spTree>
    <p:extLst>
      <p:ext uri="{BB962C8B-B14F-4D97-AF65-F5344CB8AC3E}">
        <p14:creationId xmlns:p14="http://schemas.microsoft.com/office/powerpoint/2010/main" val="412720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CEFFF2-72F6-8814-A893-320A8CAECFD2}"/>
              </a:ext>
            </a:extLst>
          </p:cNvPr>
          <p:cNvGraphicFramePr>
            <a:graphicFrameLocks noGrp="1"/>
          </p:cNvGraphicFramePr>
          <p:nvPr>
            <p:extLst>
              <p:ext uri="{D42A27DB-BD31-4B8C-83A1-F6EECF244321}">
                <p14:modId xmlns:p14="http://schemas.microsoft.com/office/powerpoint/2010/main" val="3428219532"/>
              </p:ext>
            </p:extLst>
          </p:nvPr>
        </p:nvGraphicFramePr>
        <p:xfrm>
          <a:off x="625642" y="1495731"/>
          <a:ext cx="11086935" cy="4700371"/>
        </p:xfrm>
        <a:graphic>
          <a:graphicData uri="http://schemas.openxmlformats.org/drawingml/2006/table">
            <a:tbl>
              <a:tblPr firstRow="1" bandRow="1">
                <a:tableStyleId>{93296810-A885-4BE3-A3E7-6D5BEEA58F35}</a:tableStyleId>
              </a:tblPr>
              <a:tblGrid>
                <a:gridCol w="1301631">
                  <a:extLst>
                    <a:ext uri="{9D8B030D-6E8A-4147-A177-3AD203B41FA5}">
                      <a16:colId xmlns:a16="http://schemas.microsoft.com/office/drawing/2014/main" val="4121088167"/>
                    </a:ext>
                  </a:extLst>
                </a:gridCol>
                <a:gridCol w="1223163">
                  <a:extLst>
                    <a:ext uri="{9D8B030D-6E8A-4147-A177-3AD203B41FA5}">
                      <a16:colId xmlns:a16="http://schemas.microsoft.com/office/drawing/2014/main" val="2287417990"/>
                    </a:ext>
                  </a:extLst>
                </a:gridCol>
                <a:gridCol w="1223163">
                  <a:extLst>
                    <a:ext uri="{9D8B030D-6E8A-4147-A177-3AD203B41FA5}">
                      <a16:colId xmlns:a16="http://schemas.microsoft.com/office/drawing/2014/main" val="3579905800"/>
                    </a:ext>
                  </a:extLst>
                </a:gridCol>
                <a:gridCol w="1223163">
                  <a:extLst>
                    <a:ext uri="{9D8B030D-6E8A-4147-A177-3AD203B41FA5}">
                      <a16:colId xmlns:a16="http://schemas.microsoft.com/office/drawing/2014/main" val="1791082469"/>
                    </a:ext>
                  </a:extLst>
                </a:gridCol>
                <a:gridCol w="1223163">
                  <a:extLst>
                    <a:ext uri="{9D8B030D-6E8A-4147-A177-3AD203B41FA5}">
                      <a16:colId xmlns:a16="http://schemas.microsoft.com/office/drawing/2014/main" val="2481231325"/>
                    </a:ext>
                  </a:extLst>
                </a:gridCol>
                <a:gridCol w="1223163">
                  <a:extLst>
                    <a:ext uri="{9D8B030D-6E8A-4147-A177-3AD203B41FA5}">
                      <a16:colId xmlns:a16="http://schemas.microsoft.com/office/drawing/2014/main" val="253142650"/>
                    </a:ext>
                  </a:extLst>
                </a:gridCol>
                <a:gridCol w="1223163">
                  <a:extLst>
                    <a:ext uri="{9D8B030D-6E8A-4147-A177-3AD203B41FA5}">
                      <a16:colId xmlns:a16="http://schemas.microsoft.com/office/drawing/2014/main" val="226409722"/>
                    </a:ext>
                  </a:extLst>
                </a:gridCol>
                <a:gridCol w="1223163">
                  <a:extLst>
                    <a:ext uri="{9D8B030D-6E8A-4147-A177-3AD203B41FA5}">
                      <a16:colId xmlns:a16="http://schemas.microsoft.com/office/drawing/2014/main" val="2231007804"/>
                    </a:ext>
                  </a:extLst>
                </a:gridCol>
                <a:gridCol w="1223163">
                  <a:extLst>
                    <a:ext uri="{9D8B030D-6E8A-4147-A177-3AD203B41FA5}">
                      <a16:colId xmlns:a16="http://schemas.microsoft.com/office/drawing/2014/main" val="3359714346"/>
                    </a:ext>
                  </a:extLst>
                </a:gridCol>
              </a:tblGrid>
              <a:tr h="243942">
                <a:tc>
                  <a:txBody>
                    <a:bodyPr/>
                    <a:lstStyle/>
                    <a:p>
                      <a:pPr algn="ctr"/>
                      <a:endParaRPr lang="en-US" sz="1100" noProof="0" dirty="0">
                        <a:solidFill>
                          <a:schemeClr val="tx1">
                            <a:lumMod val="50000"/>
                          </a:schemeClr>
                        </a:solidFill>
                      </a:endParaRP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en-US" sz="1100" noProof="0" dirty="0">
                          <a:solidFill>
                            <a:schemeClr val="tx1">
                              <a:lumMod val="50000"/>
                            </a:schemeClr>
                          </a:solidFill>
                        </a:rPr>
                        <a:t>Vaccine 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7</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8</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321511872"/>
                  </a:ext>
                </a:extLst>
              </a:tr>
              <a:tr h="538107">
                <a:tc>
                  <a:txBody>
                    <a:bodyPr/>
                    <a:lstStyle/>
                    <a:p>
                      <a:pPr algn="l" rtl="0"/>
                      <a:r>
                        <a:rPr lang="en-US" sz="1050" b="1" noProof="0" dirty="0">
                          <a:solidFill>
                            <a:schemeClr val="tx1">
                              <a:lumMod val="50000"/>
                            </a:schemeClr>
                          </a:solidFill>
                        </a:rPr>
                        <a:t>No of suppliers </a:t>
                      </a:r>
                      <a:r>
                        <a:rPr lang="en-US" sz="1050" b="0" noProof="0" dirty="0">
                          <a:solidFill>
                            <a:schemeClr val="tx1">
                              <a:lumMod val="50000"/>
                            </a:schemeClr>
                          </a:solidFill>
                        </a:rPr>
                        <a:t>(UNICEF)</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000" noProof="0" dirty="0">
                          <a:solidFill>
                            <a:schemeClr val="tx1">
                              <a:lumMod val="50000"/>
                            </a:schemeClr>
                          </a:solidFill>
                        </a:rPr>
                        <a:t>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noProof="0" dirty="0">
                          <a:solidFill>
                            <a:schemeClr val="tx1">
                              <a:lumMod val="50000"/>
                            </a:schemeClr>
                          </a:solidFill>
                        </a:rPr>
                        <a:t>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2</a:t>
                      </a:r>
                    </a:p>
                    <a:p>
                      <a:pPr algn="ctr"/>
                      <a:r>
                        <a:rPr lang="en-US" sz="1000" noProof="0" dirty="0">
                          <a:solidFill>
                            <a:schemeClr val="tx1">
                              <a:lumMod val="50000"/>
                            </a:schemeClr>
                          </a:solidFill>
                        </a:rPr>
                        <a:t>(/4 PQ OMS)</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noProof="0" dirty="0">
                          <a:solidFill>
                            <a:schemeClr val="tx1">
                              <a:lumMod val="50000"/>
                            </a:schemeClr>
                          </a:solidFill>
                        </a:rPr>
                        <a:t>3 (Tetravalent)</a:t>
                      </a:r>
                    </a:p>
                    <a:p>
                      <a:pPr algn="ctr"/>
                      <a:r>
                        <a:rPr lang="en-US" sz="1000" noProof="0" dirty="0">
                          <a:solidFill>
                            <a:schemeClr val="tx1">
                              <a:lumMod val="50000"/>
                            </a:schemeClr>
                          </a:solidFill>
                        </a:rPr>
                        <a:t>1 (Pentavalent) not yet with UNICEF</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noProof="0" dirty="0">
                          <a:solidFill>
                            <a:schemeClr val="tx1">
                              <a:lumMod val="50000"/>
                            </a:schemeClr>
                          </a:solidFill>
                        </a:rPr>
                        <a:t>0</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2</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413052441"/>
                  </a:ext>
                </a:extLst>
              </a:tr>
              <a:tr h="3874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noProof="0" dirty="0">
                          <a:solidFill>
                            <a:schemeClr val="tx1">
                              <a:lumMod val="50000"/>
                            </a:schemeClr>
                          </a:solidFill>
                        </a:rPr>
                        <a:t>No of countries supply by </a:t>
                      </a:r>
                      <a:r>
                        <a:rPr lang="en-US" sz="1050" b="0" noProof="0" dirty="0">
                          <a:solidFill>
                            <a:schemeClr val="tx1">
                              <a:lumMod val="50000"/>
                            </a:schemeClr>
                          </a:solidFill>
                        </a:rPr>
                        <a:t>UNICEF</a:t>
                      </a:r>
                      <a:endParaRPr lang="en-US" sz="1050" b="1" noProof="0" dirty="0">
                        <a:solidFill>
                          <a:schemeClr val="tx1">
                            <a:lumMod val="50000"/>
                          </a:schemeClr>
                        </a:solidFill>
                      </a:endParaRP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000" noProof="0" dirty="0">
                          <a:solidFill>
                            <a:schemeClr val="tx1">
                              <a:lumMod val="50000"/>
                            </a:schemeClr>
                          </a:solidFill>
                        </a:rPr>
                        <a:t>35 (2021)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20 (2020)</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noProof="0" dirty="0">
                          <a:solidFill>
                            <a:schemeClr val="tx1">
                              <a:lumMod val="50000"/>
                            </a:schemeClr>
                          </a:solidFill>
                        </a:rPr>
                        <a:t>5 (2022)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b="0" i="1" noProof="0" dirty="0">
                          <a:solidFill>
                            <a:schemeClr val="tx1">
                              <a:lumMod val="50000"/>
                            </a:schemeClr>
                          </a:solidFill>
                        </a:rPr>
                        <a:t>Unknown</a:t>
                      </a:r>
                      <a:endParaRPr lang="en-US" sz="100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noProof="0" dirty="0">
                          <a:solidFill>
                            <a:schemeClr val="tx1">
                              <a:lumMod val="50000"/>
                            </a:schemeClr>
                          </a:solidFill>
                        </a:rPr>
                        <a:t>Unknown</a:t>
                      </a:r>
                      <a:endParaRPr lang="en-US" sz="100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0 (2023)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noProof="0" dirty="0">
                          <a:solidFill>
                            <a:schemeClr val="tx1">
                              <a:lumMod val="50000"/>
                            </a:schemeClr>
                          </a:solidFill>
                        </a:rPr>
                        <a:t>0</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noProof="0" dirty="0">
                          <a:solidFill>
                            <a:schemeClr val="tx1">
                              <a:lumMod val="50000"/>
                            </a:schemeClr>
                          </a:solidFill>
                        </a:rPr>
                        <a:t>20 (2021)</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058877389"/>
                  </a:ext>
                </a:extLst>
              </a:tr>
              <a:tr h="538107">
                <a:tc>
                  <a:txBody>
                    <a:bodyPr/>
                    <a:lstStyle/>
                    <a:p>
                      <a:pPr algn="l"/>
                      <a:r>
                        <a:rPr lang="en-US" sz="1050" b="1" noProof="0" dirty="0">
                          <a:solidFill>
                            <a:schemeClr val="tx1">
                              <a:lumMod val="50000"/>
                            </a:schemeClr>
                          </a:solidFill>
                        </a:rPr>
                        <a:t>Secured volumes through </a:t>
                      </a:r>
                      <a:r>
                        <a:rPr lang="en-US" sz="1050" b="0" noProof="0" dirty="0">
                          <a:solidFill>
                            <a:schemeClr val="tx1">
                              <a:lumMod val="50000"/>
                            </a:schemeClr>
                          </a:solidFill>
                        </a:rPr>
                        <a:t>UNICEF</a:t>
                      </a:r>
                      <a:r>
                        <a:rPr lang="en-US" sz="1050" b="1" noProof="0" dirty="0">
                          <a:solidFill>
                            <a:schemeClr val="tx1">
                              <a:lumMod val="50000"/>
                            </a:schemeClr>
                          </a:solidFill>
                        </a:rPr>
                        <a:t> </a:t>
                      </a:r>
                      <a:r>
                        <a:rPr lang="en-US" sz="1050" b="0" noProof="0" dirty="0">
                          <a:solidFill>
                            <a:schemeClr val="tx1">
                              <a:lumMod val="50000"/>
                            </a:schemeClr>
                          </a:solidFill>
                        </a:rPr>
                        <a:t>(LTAs)</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542925" indent="0" algn="l">
                        <a:tabLst>
                          <a:tab pos="269875" algn="l"/>
                        </a:tabLst>
                      </a:pPr>
                      <a:r>
                        <a:rPr lang="en-US" sz="1000" noProof="0" dirty="0">
                          <a:solidFill>
                            <a:schemeClr val="tx1">
                              <a:lumMod val="50000"/>
                            </a:schemeClr>
                          </a:solidFill>
                        </a:rPr>
                        <a:t>154 M</a:t>
                      </a:r>
                    </a:p>
                    <a:p>
                      <a:pPr marL="542925" indent="0" algn="l">
                        <a:tabLst>
                          <a:tab pos="269875" algn="l"/>
                        </a:tabLst>
                      </a:pPr>
                      <a:r>
                        <a:rPr lang="en-US" sz="1000" noProof="0" dirty="0">
                          <a:solidFill>
                            <a:schemeClr val="tx1">
                              <a:lumMod val="50000"/>
                            </a:schemeClr>
                          </a:solidFill>
                        </a:rPr>
                        <a:t>(2021-23)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447675" indent="0" algn="l"/>
                      <a:r>
                        <a:rPr lang="en-US" sz="1000" noProof="0" dirty="0">
                          <a:solidFill>
                            <a:schemeClr val="tx1">
                              <a:lumMod val="50000"/>
                            </a:schemeClr>
                          </a:solidFill>
                        </a:rPr>
                        <a:t>21M</a:t>
                      </a:r>
                    </a:p>
                    <a:p>
                      <a:pPr marL="447675" indent="0" algn="l"/>
                      <a:r>
                        <a:rPr lang="en-US" sz="1000" noProof="0" dirty="0">
                          <a:solidFill>
                            <a:schemeClr val="tx1">
                              <a:lumMod val="50000"/>
                            </a:schemeClr>
                          </a:solidFill>
                        </a:rPr>
                        <a:t>(2021-25)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447675"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00" noProof="0" dirty="0">
                          <a:solidFill>
                            <a:schemeClr val="tx1">
                              <a:lumMod val="50000"/>
                            </a:schemeClr>
                          </a:solidFill>
                        </a:rPr>
                        <a:t>13M</a:t>
                      </a:r>
                    </a:p>
                    <a:p>
                      <a:pPr marL="447675"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00" noProof="0" dirty="0">
                          <a:solidFill>
                            <a:schemeClr val="tx1">
                              <a:lumMod val="50000"/>
                            </a:schemeClr>
                          </a:solidFill>
                        </a:rPr>
                        <a:t>(2022-24)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a:r>
                        <a:rPr lang="en-US" sz="1000" noProof="0" dirty="0">
                          <a:solidFill>
                            <a:schemeClr val="tx1">
                              <a:lumMod val="50000"/>
                            </a:schemeClr>
                          </a:solidFill>
                        </a:rPr>
                        <a:t>~15M</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542925" indent="0" algn="l">
                        <a:tabLst>
                          <a:tab pos="269875" algn="l"/>
                        </a:tabLst>
                      </a:pPr>
                      <a:r>
                        <a:rPr lang="en-US" sz="1000" noProof="0" dirty="0">
                          <a:solidFill>
                            <a:schemeClr val="tx1">
                              <a:lumMod val="50000"/>
                            </a:schemeClr>
                          </a:solidFill>
                        </a:rPr>
                        <a:t>1-2M?</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a:r>
                        <a:rPr lang="en-US" sz="1000" noProof="0" dirty="0">
                          <a:solidFill>
                            <a:schemeClr val="tx1">
                              <a:lumMod val="50000"/>
                            </a:schemeClr>
                          </a:solidFill>
                        </a:rPr>
                        <a:t>0M</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542925" indent="0" algn="l"/>
                      <a:r>
                        <a:rPr lang="en-US" sz="1000" noProof="0" dirty="0">
                          <a:solidFill>
                            <a:schemeClr val="tx1">
                              <a:lumMod val="50000"/>
                            </a:schemeClr>
                          </a:solidFill>
                        </a:rPr>
                        <a:t>0M</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a:r>
                        <a:rPr lang="en-US" sz="1000" noProof="0" dirty="0">
                          <a:solidFill>
                            <a:schemeClr val="tx1">
                              <a:lumMod val="50000"/>
                            </a:schemeClr>
                          </a:solidFill>
                        </a:rPr>
                        <a:t>37M</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123791783"/>
                  </a:ext>
                </a:extLst>
              </a:tr>
              <a:tr h="688777">
                <a:tc>
                  <a:txBody>
                    <a:bodyPr/>
                    <a:lstStyle/>
                    <a:p>
                      <a:pPr algn="l"/>
                      <a:r>
                        <a:rPr lang="en-US" sz="1050" b="1" noProof="0" dirty="0">
                          <a:solidFill>
                            <a:schemeClr val="tx1">
                              <a:lumMod val="50000"/>
                            </a:schemeClr>
                          </a:solidFill>
                        </a:rPr>
                        <a:t>Weight of XX’s demand on overall demand</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tabLst>
                          <a:tab pos="269875" algn="l"/>
                        </a:tabLst>
                      </a:pPr>
                      <a:r>
                        <a:rPr lang="en-US" sz="1100" b="1" noProof="0" dirty="0">
                          <a:solidFill>
                            <a:schemeClr val="tx1">
                              <a:lumMod val="50000"/>
                            </a:schemeClr>
                          </a:solidFill>
                        </a:rPr>
                        <a:t>~4%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100" b="1" noProof="0" dirty="0">
                          <a:solidFill>
                            <a:schemeClr val="tx1">
                              <a:lumMod val="50000"/>
                            </a:schemeClr>
                          </a:solidFill>
                        </a:rPr>
                        <a:t>~6%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100" b="1" noProof="0" dirty="0">
                          <a:solidFill>
                            <a:schemeClr val="tx1">
                              <a:lumMod val="50000"/>
                            </a:schemeClr>
                          </a:solidFill>
                        </a:rPr>
                        <a:t>~3%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100" b="1" noProof="0" dirty="0">
                          <a:solidFill>
                            <a:schemeClr val="tx1">
                              <a:lumMod val="50000"/>
                            </a:schemeClr>
                          </a:solidFill>
                        </a:rPr>
                        <a:t>~8%</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100" b="0" i="1" noProof="0" dirty="0">
                          <a:solidFill>
                            <a:schemeClr val="tx1">
                              <a:lumMod val="50000"/>
                            </a:schemeClr>
                          </a:solidFill>
                        </a:rPr>
                        <a:t>Unknown</a:t>
                      </a:r>
                      <a:endParaRPr lang="en-US" sz="110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100" b="1" noProof="0" dirty="0">
                          <a:solidFill>
                            <a:schemeClr val="tx1">
                              <a:lumMod val="50000"/>
                            </a:schemeClr>
                          </a:solidFill>
                        </a:rPr>
                        <a:t>~15%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1" noProof="0" dirty="0">
                          <a:solidFill>
                            <a:schemeClr val="tx1">
                              <a:lumMod val="50000"/>
                            </a:schemeClr>
                          </a:solidFill>
                        </a:rPr>
                        <a:t>Unknown</a:t>
                      </a:r>
                      <a:endParaRPr lang="en-US" sz="110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100" b="1" i="0" noProof="0" dirty="0">
                          <a:solidFill>
                            <a:schemeClr val="tx1">
                              <a:lumMod val="50000"/>
                            </a:schemeClr>
                          </a:solidFill>
                        </a:rPr>
                        <a:t>~5%</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2791678438"/>
                  </a:ext>
                </a:extLst>
              </a:tr>
              <a:tr h="384469">
                <a:tc>
                  <a:txBody>
                    <a:bodyPr/>
                    <a:lstStyle/>
                    <a:p>
                      <a:pPr algn="l"/>
                      <a:r>
                        <a:rPr lang="en-US" sz="1050" b="1" noProof="0" dirty="0">
                          <a:solidFill>
                            <a:schemeClr val="tx1">
                              <a:lumMod val="50000"/>
                            </a:schemeClr>
                          </a:solidFill>
                        </a:rPr>
                        <a:t>Available supply for consumption</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542925" indent="0" algn="l">
                        <a:tabLst>
                          <a:tab pos="269875" algn="l"/>
                        </a:tabLst>
                      </a:pPr>
                      <a:r>
                        <a:rPr lang="en-US" sz="1000" noProof="0" dirty="0">
                          <a:solidFill>
                            <a:schemeClr val="tx1">
                              <a:lumMod val="50000"/>
                            </a:schemeClr>
                          </a:solidFill>
                        </a:rPr>
                        <a:t>800M (2020)</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447675" indent="0" algn="l" rtl="0"/>
                      <a:r>
                        <a:rPr lang="en-US" sz="1000" noProof="0" dirty="0">
                          <a:solidFill>
                            <a:schemeClr val="tx1">
                              <a:lumMod val="50000"/>
                            </a:schemeClr>
                          </a:solidFill>
                        </a:rPr>
                        <a:t>80M (2022)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447675" marR="0" lvl="0" indent="0" algn="l"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00" noProof="0" dirty="0">
                          <a:solidFill>
                            <a:schemeClr val="tx1">
                              <a:lumMod val="50000"/>
                            </a:schemeClr>
                          </a:solidFill>
                        </a:rPr>
                        <a:t>60M-120M (2021)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noProof="0" dirty="0">
                          <a:solidFill>
                            <a:schemeClr val="tx1">
                              <a:lumMod val="50000"/>
                            </a:schemeClr>
                          </a:solidFill>
                        </a:rPr>
                        <a:t>Unknown</a:t>
                      </a:r>
                      <a:endParaRPr lang="en-US" sz="100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361950" indent="0" algn="l" rtl="0">
                        <a:tabLst>
                          <a:tab pos="269875" algn="l"/>
                        </a:tabLst>
                      </a:pPr>
                      <a:r>
                        <a:rPr lang="en-US" sz="1000" noProof="0" dirty="0">
                          <a:solidFill>
                            <a:schemeClr val="tx1">
                              <a:lumMod val="50000"/>
                            </a:schemeClr>
                          </a:solidFill>
                        </a:rPr>
                        <a:t>~65M (2019)</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noProof="0" dirty="0">
                          <a:solidFill>
                            <a:schemeClr val="tx1">
                              <a:lumMod val="50000"/>
                            </a:schemeClr>
                          </a:solidFill>
                        </a:rPr>
                        <a:t>Unknown</a:t>
                      </a:r>
                      <a:endParaRPr lang="en-US" sz="100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542925" indent="0" algn="l" rtl="0"/>
                      <a:r>
                        <a:rPr lang="en-US" sz="1000" noProof="0" dirty="0">
                          <a:solidFill>
                            <a:schemeClr val="tx1">
                              <a:lumMod val="50000"/>
                            </a:schemeClr>
                          </a:solidFill>
                        </a:rPr>
                        <a:t>0M</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542925" indent="0" algn="l" rtl="0"/>
                      <a:r>
                        <a:rPr lang="en-US" sz="1000" noProof="0" dirty="0">
                          <a:solidFill>
                            <a:schemeClr val="tx1">
                              <a:lumMod val="50000"/>
                            </a:schemeClr>
                          </a:solidFill>
                        </a:rPr>
                        <a:t>35-40M</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377783114"/>
                  </a:ext>
                </a:extLst>
              </a:tr>
              <a:tr h="803574">
                <a:tc>
                  <a:txBody>
                    <a:bodyPr/>
                    <a:lstStyle/>
                    <a:p>
                      <a:pPr algn="l"/>
                      <a:r>
                        <a:rPr lang="en-US" sz="1050" b="1" noProof="0" dirty="0">
                          <a:solidFill>
                            <a:schemeClr val="tx1">
                              <a:lumMod val="50000"/>
                            </a:schemeClr>
                          </a:solidFill>
                        </a:rPr>
                        <a:t>UNICEF/GAVI summarized assessment on availability</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000" noProof="0" dirty="0"/>
                        <a:t>The market </a:t>
                      </a:r>
                      <a:r>
                        <a:rPr lang="en-US" sz="1000" b="1" noProof="0" dirty="0">
                          <a:solidFill>
                            <a:srgbClr val="00B050"/>
                          </a:solidFill>
                        </a:rPr>
                        <a:t>has the capacity </a:t>
                      </a:r>
                      <a:r>
                        <a:rPr lang="en-US" sz="1000" noProof="0" dirty="0"/>
                        <a:t>to accommodate a mass introduction.</a:t>
                      </a: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b="1" baseline="0" noProof="0" dirty="0">
                          <a:solidFill>
                            <a:srgbClr val="FFC000"/>
                          </a:solidFill>
                        </a:rPr>
                        <a:t>Limited availability </a:t>
                      </a:r>
                      <a:r>
                        <a:rPr lang="en-US" sz="1000" baseline="0" noProof="0" dirty="0">
                          <a:solidFill>
                            <a:schemeClr val="tx1">
                              <a:lumMod val="50000"/>
                            </a:schemeClr>
                          </a:solidFill>
                        </a:rPr>
                        <a:t>in 2024-2025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b="1" noProof="0" dirty="0">
                          <a:solidFill>
                            <a:srgbClr val="92D050"/>
                          </a:solidFill>
                        </a:rPr>
                        <a:t>Sufficient availability with anticipation </a:t>
                      </a:r>
                      <a:r>
                        <a:rPr lang="en-US" sz="1000" noProof="0" dirty="0"/>
                        <a:t>(12-15 months).</a:t>
                      </a: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1" noProof="0" dirty="0">
                          <a:solidFill>
                            <a:srgbClr val="00B050"/>
                          </a:solidFill>
                        </a:rPr>
                        <a:t>Availability is sufficient (greater than demand)</a:t>
                      </a:r>
                      <a:endParaRPr lang="en-US" sz="1000" b="1" baseline="0" noProof="0" dirty="0">
                        <a:solidFill>
                          <a:srgbClr val="00B050"/>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b="1" i="0" baseline="0" noProof="0" dirty="0">
                          <a:solidFill>
                            <a:srgbClr val="C00000"/>
                          </a:solidFill>
                        </a:rPr>
                        <a:t>Very limited availability </a:t>
                      </a:r>
                      <a:r>
                        <a:rPr lang="en-US" sz="1000" b="0" i="0" u="none" strike="noStrike" cap="none" baseline="0" noProof="0" dirty="0">
                          <a:solidFill>
                            <a:schemeClr val="tx1">
                              <a:lumMod val="50000"/>
                            </a:schemeClr>
                          </a:solidFill>
                          <a:latin typeface="+mn-lt"/>
                          <a:ea typeface="+mn-ea"/>
                          <a:cs typeface="+mn-cs"/>
                          <a:sym typeface="Arial"/>
                        </a:rPr>
                        <a:t>of the pentavalent and tetravalent.</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r>
                        <a:rPr lang="en-US" sz="1000" b="1" i="0" u="none" strike="noStrike" cap="none" noProof="0" dirty="0">
                          <a:solidFill>
                            <a:srgbClr val="FFC000"/>
                          </a:solidFill>
                          <a:latin typeface="+mn-lt"/>
                          <a:ea typeface="+mn-ea"/>
                          <a:cs typeface="+mn-cs"/>
                          <a:sym typeface="Arial"/>
                        </a:rPr>
                        <a:t>Availability expected from Q2 2024 </a:t>
                      </a:r>
                      <a:r>
                        <a:rPr lang="en-US" sz="1000" noProof="0" dirty="0"/>
                        <a:t>for Gavi</a:t>
                      </a: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000" b="1" i="0" baseline="0" noProof="0" dirty="0">
                          <a:solidFill>
                            <a:schemeClr val="tx1">
                              <a:lumMod val="50000"/>
                            </a:schemeClr>
                          </a:solidFill>
                        </a:rPr>
                        <a:t>Not available</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r>
                        <a:rPr lang="en-US" sz="1000" b="1" noProof="0" dirty="0">
                          <a:solidFill>
                            <a:srgbClr val="FFC000"/>
                          </a:solidFill>
                        </a:rPr>
                        <a:t>Limited availability</a:t>
                      </a:r>
                      <a:r>
                        <a:rPr lang="en-US" sz="1000" noProof="0" dirty="0"/>
                        <a:t>, increasing demand, decreasing supply</a:t>
                      </a:r>
                      <a:endParaRPr lang="en-US" sz="1000" b="1" i="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010203406"/>
                  </a:ext>
                </a:extLst>
              </a:tr>
              <a:tr h="947069">
                <a:tc>
                  <a:txBody>
                    <a:bodyPr/>
                    <a:lstStyle/>
                    <a:p>
                      <a:pPr algn="l"/>
                      <a:r>
                        <a:rPr lang="en-US" sz="1050" b="1" noProof="0" dirty="0">
                          <a:solidFill>
                            <a:schemeClr val="tx1">
                              <a:lumMod val="50000"/>
                            </a:schemeClr>
                          </a:solidFill>
                        </a:rPr>
                        <a:t>Other elements</a:t>
                      </a:r>
                    </a:p>
                  </a:txBody>
                  <a:tcPr marL="45720" marR="45720"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000" noProof="0" dirty="0"/>
                        <a:t>Simultaneous transition in [Country], ETH, and NIG represents a risk to availability.</a:t>
                      </a: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sz="1000" noProof="0" dirty="0"/>
                        <a:t>One country is responsible for the majority of UNICEF purchases to date.</a:t>
                      </a: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i="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endParaRPr lang="en-US" sz="100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endParaRPr lang="en-US" sz="1000" b="0" i="1"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sz="1000" noProof="0" dirty="0"/>
                        <a:t>Demand is expected to increase significantly starting in 2024 (supported by GAVI).</a:t>
                      </a:r>
                      <a:endParaRPr lang="en-US" sz="1000" b="0" i="0" baseline="0" noProof="0" dirty="0">
                        <a:solidFill>
                          <a:schemeClr val="tx1">
                            <a:lumMod val="50000"/>
                          </a:schemeClr>
                        </a:solidFill>
                      </a:endParaRP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2203033080"/>
                  </a:ext>
                </a:extLst>
              </a:tr>
            </a:tbl>
          </a:graphicData>
        </a:graphic>
      </p:graphicFrame>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rPr>
              <a:t>	Current availability of the vaccine: summary of evidence</a:t>
            </a: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960637"/>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Market information for each vaccine</a:t>
            </a:r>
            <a:endParaRPr lang="en-US" sz="1050" noProof="0" dirty="0"/>
          </a:p>
        </p:txBody>
      </p:sp>
      <p:sp>
        <p:nvSpPr>
          <p:cNvPr id="8" name="Rectangle 7">
            <a:extLst>
              <a:ext uri="{FF2B5EF4-FFF2-40B4-BE49-F238E27FC236}">
                <a16:creationId xmlns:a16="http://schemas.microsoft.com/office/drawing/2014/main" id="{BE74EDB5-41F7-4474-504E-591F3EE1C37F}"/>
              </a:ext>
            </a:extLst>
          </p:cNvPr>
          <p:cNvSpPr/>
          <p:nvPr/>
        </p:nvSpPr>
        <p:spPr>
          <a:xfrm>
            <a:off x="472962" y="6390817"/>
            <a:ext cx="11239614"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noProof="0" dirty="0">
                <a:solidFill>
                  <a:schemeClr val="tx1">
                    <a:lumMod val="50000"/>
                  </a:schemeClr>
                </a:solidFill>
              </a:rPr>
              <a:t>Sources: Measles &amp; Rubella Supply &amp; Demand update 2022, [Vaccine 2] Supply &amp; Demand update 2020, Typhoid Supply &amp; Demand update 2022, WHO MI4A Global Market Study Typhoid, WHO MI4A Global Market Study [Vaccine 2], WHO MI4A Global Market Study Measles containing vaccines, Diphtheria-Tetanus-Pertussis-Vaccine-Containing Market </a:t>
            </a:r>
            <a:r>
              <a:rPr lang="en-US" sz="900" noProof="0" dirty="0" err="1">
                <a:solidFill>
                  <a:schemeClr val="tx1">
                    <a:lumMod val="50000"/>
                  </a:schemeClr>
                </a:solidFill>
              </a:rPr>
              <a:t>sypply</a:t>
            </a:r>
            <a:r>
              <a:rPr lang="en-US" sz="900" noProof="0" dirty="0">
                <a:solidFill>
                  <a:schemeClr val="tx1">
                    <a:lumMod val="50000"/>
                  </a:schemeClr>
                </a:solidFill>
              </a:rPr>
              <a:t> &amp; demand 2023, Meningococcal Vaccines Supply &amp; Demand update 2019, </a:t>
            </a:r>
            <a:r>
              <a:rPr lang="en-US" sz="900" noProof="0" dirty="0" err="1">
                <a:solidFill>
                  <a:schemeClr val="tx1">
                    <a:lumMod val="50000"/>
                  </a:schemeClr>
                </a:solidFill>
              </a:rPr>
              <a:t>HepB</a:t>
            </a:r>
            <a:r>
              <a:rPr lang="en-US" sz="900" noProof="0" dirty="0">
                <a:solidFill>
                  <a:schemeClr val="tx1">
                    <a:lumMod val="50000"/>
                  </a:schemeClr>
                </a:solidFill>
              </a:rPr>
              <a:t> Market &amp; supply update, OCV Market &amp; Supply Update by UNICEF, Gavi Alliance MS Roadmap for Oral Cholera Vaccines, </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9</a:t>
            </a:r>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38203A95-2D9B-3365-9CA3-838B50B10D37}"/>
              </a:ext>
            </a:extLst>
          </p:cNvPr>
          <p:cNvSpPr/>
          <p:nvPr/>
        </p:nvSpPr>
        <p:spPr>
          <a:xfrm>
            <a:off x="2017395" y="2836017"/>
            <a:ext cx="360000" cy="360000"/>
          </a:xfrm>
          <a:prstGeom prst="ellipse">
            <a:avLst/>
          </a:prstGeom>
          <a:solidFill>
            <a:srgbClr val="002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12E81E69-65AF-D982-3D03-5673B168264B}"/>
              </a:ext>
            </a:extLst>
          </p:cNvPr>
          <p:cNvSpPr/>
          <p:nvPr/>
        </p:nvSpPr>
        <p:spPr>
          <a:xfrm>
            <a:off x="3312896" y="2923649"/>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36401586-F199-F261-8865-C4004367F60E}"/>
              </a:ext>
            </a:extLst>
          </p:cNvPr>
          <p:cNvSpPr/>
          <p:nvPr/>
        </p:nvSpPr>
        <p:spPr>
          <a:xfrm>
            <a:off x="4550551" y="2952929"/>
            <a:ext cx="126177" cy="12617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87170B57-7E2A-DE4C-E223-58CB308C410F}"/>
              </a:ext>
            </a:extLst>
          </p:cNvPr>
          <p:cNvSpPr/>
          <p:nvPr/>
        </p:nvSpPr>
        <p:spPr>
          <a:xfrm>
            <a:off x="2017395" y="4067168"/>
            <a:ext cx="360000" cy="360000"/>
          </a:xfrm>
          <a:prstGeom prst="ellipse">
            <a:avLst/>
          </a:prstGeom>
          <a:solidFill>
            <a:srgbClr val="002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F1DE48C9-A9F6-5597-A95E-64B0B7BB1250}"/>
              </a:ext>
            </a:extLst>
          </p:cNvPr>
          <p:cNvSpPr/>
          <p:nvPr/>
        </p:nvSpPr>
        <p:spPr>
          <a:xfrm>
            <a:off x="3312896" y="4154800"/>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3A44026-3E53-56B7-2FC0-0BE349263F35}"/>
              </a:ext>
            </a:extLst>
          </p:cNvPr>
          <p:cNvSpPr/>
          <p:nvPr/>
        </p:nvSpPr>
        <p:spPr>
          <a:xfrm>
            <a:off x="4521270" y="4154800"/>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53B772D7-B53E-BE3F-3806-5875D8F7B378}"/>
              </a:ext>
            </a:extLst>
          </p:cNvPr>
          <p:cNvSpPr/>
          <p:nvPr/>
        </p:nvSpPr>
        <p:spPr>
          <a:xfrm>
            <a:off x="6927987" y="4154800"/>
            <a:ext cx="184737" cy="18473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BC06B9E6-4D12-33DE-3AEF-0ECF3F365B66}"/>
              </a:ext>
            </a:extLst>
          </p:cNvPr>
          <p:cNvSpPr/>
          <p:nvPr/>
        </p:nvSpPr>
        <p:spPr>
          <a:xfrm>
            <a:off x="5804743" y="2952929"/>
            <a:ext cx="126177" cy="12617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Rounded Corners 1">
            <a:extLst>
              <a:ext uri="{FF2B5EF4-FFF2-40B4-BE49-F238E27FC236}">
                <a16:creationId xmlns:a16="http://schemas.microsoft.com/office/drawing/2014/main" id="{05F2A9DE-09CA-6F2D-0010-B4D7ED3E51E5}"/>
              </a:ext>
            </a:extLst>
          </p:cNvPr>
          <p:cNvSpPr/>
          <p:nvPr/>
        </p:nvSpPr>
        <p:spPr>
          <a:xfrm>
            <a:off x="593803" y="4380779"/>
            <a:ext cx="11128332" cy="829257"/>
          </a:xfrm>
          <a:prstGeom prst="roundRect">
            <a:avLst/>
          </a:prstGeom>
          <a:noFill/>
          <a:ln>
            <a:solidFill>
              <a:srgbClr val="002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2">
            <a:extLst>
              <a:ext uri="{FF2B5EF4-FFF2-40B4-BE49-F238E27FC236}">
                <a16:creationId xmlns:a16="http://schemas.microsoft.com/office/drawing/2014/main" id="{A5AA7BC3-C812-42E5-3BA3-C860280369CF}"/>
              </a:ext>
            </a:extLst>
          </p:cNvPr>
          <p:cNvSpPr/>
          <p:nvPr/>
        </p:nvSpPr>
        <p:spPr>
          <a:xfrm>
            <a:off x="619750" y="1284943"/>
            <a:ext cx="11086934" cy="19205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noProof="0" dirty="0"/>
              <a:t>Caution: The data presented are estimates made from modeled elements based on publicly available data.</a:t>
            </a:r>
            <a:endParaRPr lang="en-US" sz="1100" noProof="0" dirty="0">
              <a:solidFill>
                <a:schemeClr val="bg1"/>
              </a:solidFill>
            </a:endParaRPr>
          </a:p>
        </p:txBody>
      </p:sp>
      <p:sp>
        <p:nvSpPr>
          <p:cNvPr id="4" name="Oval 3">
            <a:extLst>
              <a:ext uri="{FF2B5EF4-FFF2-40B4-BE49-F238E27FC236}">
                <a16:creationId xmlns:a16="http://schemas.microsoft.com/office/drawing/2014/main" id="{946537C0-B68A-BF07-335B-0F65B3D16E97}"/>
              </a:ext>
            </a:extLst>
          </p:cNvPr>
          <p:cNvSpPr/>
          <p:nvPr/>
        </p:nvSpPr>
        <p:spPr>
          <a:xfrm>
            <a:off x="10710117" y="4184080"/>
            <a:ext cx="126177" cy="12617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AF4E2608-B658-0D20-4EF5-23286E83CE50}"/>
              </a:ext>
            </a:extLst>
          </p:cNvPr>
          <p:cNvSpPr/>
          <p:nvPr/>
        </p:nvSpPr>
        <p:spPr>
          <a:xfrm>
            <a:off x="10661438" y="2904251"/>
            <a:ext cx="223532" cy="22353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4987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1">
              <a:buClr>
                <a:srgbClr val="000000"/>
              </a:buClr>
              <a:tabLst>
                <a:tab pos="355600" algn="l"/>
              </a:tabLst>
              <a:defRPr/>
            </a:pPr>
            <a:r>
              <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rPr>
              <a:t>Availability of funding</a:t>
            </a:r>
            <a:r>
              <a:rPr lang="en-US" sz="2400" kern="0" noProof="0" dirty="0">
                <a:solidFill>
                  <a:schemeClr val="accent1"/>
                </a:solidFill>
                <a:latin typeface="Lato" panose="020F0502020204030203" pitchFamily="34" charset="0"/>
                <a:cs typeface="Times New Roman" panose="02020603050405020304" pitchFamily="18" charset="0"/>
                <a:sym typeface="Lato"/>
              </a:rPr>
              <a:t>: summary of evidence</a:t>
            </a:r>
            <a:endPar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21</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Available funding for each candidate vaccine</a:t>
            </a:r>
          </a:p>
        </p:txBody>
      </p:sp>
      <p:sp>
        <p:nvSpPr>
          <p:cNvPr id="8" name="Rectangle 7">
            <a:extLst>
              <a:ext uri="{FF2B5EF4-FFF2-40B4-BE49-F238E27FC236}">
                <a16:creationId xmlns:a16="http://schemas.microsoft.com/office/drawing/2014/main" id="{BE74EDB5-41F7-4474-504E-591F3EE1C37F}"/>
              </a:ext>
            </a:extLst>
          </p:cNvPr>
          <p:cNvSpPr/>
          <p:nvPr/>
        </p:nvSpPr>
        <p:spPr>
          <a:xfrm>
            <a:off x="525970" y="6318218"/>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1. At least 80% coverage for the first dose of VAR or 80% coverage during the last measles campaign.</a:t>
            </a:r>
          </a:p>
          <a:p>
            <a:r>
              <a:rPr lang="en-US" sz="1050" noProof="0" dirty="0">
                <a:solidFill>
                  <a:schemeClr val="tx1">
                    <a:lumMod val="50000"/>
                  </a:schemeClr>
                </a:solidFill>
              </a:rPr>
              <a:t>Sources: GAVI Application Process Guidelines</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noProof="0" dirty="0"/>
              <a:t>10</a:t>
            </a:r>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A9150DC-54C7-764C-2103-90FBBA8CBF00}"/>
              </a:ext>
            </a:extLst>
          </p:cNvPr>
          <p:cNvGraphicFramePr>
            <a:graphicFrameLocks noGrp="1"/>
          </p:cNvGraphicFramePr>
          <p:nvPr>
            <p:extLst>
              <p:ext uri="{D42A27DB-BD31-4B8C-83A1-F6EECF244321}">
                <p14:modId xmlns:p14="http://schemas.microsoft.com/office/powerpoint/2010/main" val="3974499343"/>
              </p:ext>
            </p:extLst>
          </p:nvPr>
        </p:nvGraphicFramePr>
        <p:xfrm>
          <a:off x="625642" y="1867575"/>
          <a:ext cx="11086937" cy="4067421"/>
        </p:xfrm>
        <a:graphic>
          <a:graphicData uri="http://schemas.openxmlformats.org/drawingml/2006/table">
            <a:tbl>
              <a:tblPr firstRow="1" bandRow="1">
                <a:tableStyleId>{93296810-A885-4BE3-A3E7-6D5BEEA58F35}</a:tableStyleId>
              </a:tblPr>
              <a:tblGrid>
                <a:gridCol w="692934">
                  <a:extLst>
                    <a:ext uri="{9D8B030D-6E8A-4147-A177-3AD203B41FA5}">
                      <a16:colId xmlns:a16="http://schemas.microsoft.com/office/drawing/2014/main" val="4121088167"/>
                    </a:ext>
                  </a:extLst>
                </a:gridCol>
                <a:gridCol w="692934">
                  <a:extLst>
                    <a:ext uri="{9D8B030D-6E8A-4147-A177-3AD203B41FA5}">
                      <a16:colId xmlns:a16="http://schemas.microsoft.com/office/drawing/2014/main" val="4194184358"/>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05099">
                <a:tc gridSpan="2">
                  <a:txBody>
                    <a:bodyPr/>
                    <a:lstStyle/>
                    <a:p>
                      <a:pPr algn="ctr"/>
                      <a:endParaRPr lang="en-US" sz="1100" noProof="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100" noProof="0" dirty="0">
                          <a:solidFill>
                            <a:schemeClr val="tx1">
                              <a:lumMod val="50000"/>
                            </a:schemeClr>
                          </a:solidFill>
                        </a:rPr>
                        <a:t>Vaccine 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7</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747373">
                <a:tc gridSpan="2">
                  <a:txBody>
                    <a:bodyPr/>
                    <a:lstStyle/>
                    <a:p>
                      <a:pPr algn="ctr"/>
                      <a:r>
                        <a:rPr lang="en-US" sz="1100" noProof="0" dirty="0">
                          <a:solidFill>
                            <a:schemeClr val="tx1">
                              <a:lumMod val="50000"/>
                            </a:schemeClr>
                          </a:solidFill>
                        </a:rPr>
                        <a:t>GAVI Eligibility</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200" b="1" i="0" noProof="0" dirty="0">
                          <a:solidFill>
                            <a:srgbClr val="C00000"/>
                          </a:solidFill>
                        </a:rPr>
                        <a:t>Under condition</a:t>
                      </a:r>
                      <a:r>
                        <a:rPr lang="en-US" sz="1200" b="1" i="0" baseline="30000" noProof="0" dirty="0">
                          <a:solidFill>
                            <a:srgbClr val="C00000"/>
                          </a:solidFill>
                        </a:rPr>
                        <a:t>1</a:t>
                      </a:r>
                      <a:r>
                        <a:rPr lang="en-US" sz="1200" b="1" i="0" baseline="0" noProof="0" dirty="0">
                          <a:solidFill>
                            <a:srgbClr val="C00000"/>
                          </a:solidFill>
                        </a:rPr>
                        <a:t> </a:t>
                      </a:r>
                      <a:r>
                        <a:rPr lang="en-US" sz="900" b="0" i="0" baseline="0" noProof="0" dirty="0">
                          <a:solidFill>
                            <a:srgbClr val="C00000"/>
                          </a:solidFill>
                        </a:rPr>
                        <a:t>Currently not fulfilled </a:t>
                      </a:r>
                      <a:r>
                        <a:rPr lang="en-US" sz="900" b="0" i="0" baseline="0" noProof="0" dirty="0">
                          <a:solidFill>
                            <a:srgbClr val="FFC000"/>
                          </a:solidFill>
                        </a:rPr>
                        <a:t>for routine, campaign, and ongoing survey.</a:t>
                      </a:r>
                      <a:endParaRPr lang="en-US" sz="1200" b="0" i="0" baseline="30000" noProof="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200" b="1" i="0" noProof="0" dirty="0">
                          <a:solidFill>
                            <a:srgbClr val="00B05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en-US" sz="1200" b="1" i="0" noProof="0" dirty="0">
                          <a:solidFill>
                            <a:srgbClr val="FFC000"/>
                          </a:solidFill>
                        </a:rPr>
                        <a:t>Pending </a:t>
                      </a:r>
                      <a:r>
                        <a:rPr lang="en-US" sz="1200" b="0" i="0" noProof="0" dirty="0">
                          <a:solidFill>
                            <a:srgbClr val="FFC000"/>
                          </a:solidFill>
                        </a:rPr>
                        <a:t>(principle agreement in 2018)</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FFC000"/>
                          </a:solidFill>
                        </a:rPr>
                        <a:t>Pending </a:t>
                      </a:r>
                      <a:r>
                        <a:rPr lang="en-US" sz="1200" b="0" i="0" noProof="0" dirty="0">
                          <a:solidFill>
                            <a:srgbClr val="FFC000"/>
                          </a:solidFill>
                        </a:rPr>
                        <a:t>(principle agreement in 2018)</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1" noProof="0" dirty="0">
                          <a:solidFill>
                            <a:schemeClr val="bg1">
                              <a:lumMod val="50000"/>
                            </a:schemeClr>
                          </a:solidFill>
                        </a:rPr>
                        <a:t>Not available</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955720">
                <a:tc gridSpan="2">
                  <a:txBody>
                    <a:bodyPr/>
                    <a:lstStyle/>
                    <a:p>
                      <a:pPr algn="ctr"/>
                      <a:r>
                        <a:rPr lang="en-US" sz="1100" noProof="0" dirty="0">
                          <a:solidFill>
                            <a:schemeClr val="tx1">
                              <a:lumMod val="50000"/>
                            </a:schemeClr>
                          </a:solidFill>
                        </a:rPr>
                        <a:t>Expected co-financing</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chemeClr val="tx1">
                              <a:lumMod val="50000"/>
                            </a:schemeClr>
                          </a:solidFill>
                        </a:rPr>
                        <a:t>0.30$/dose</a:t>
                      </a:r>
                      <a:endParaRPr lang="en-US" sz="1200" b="1" i="0" noProof="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en-US" sz="1200" b="1" i="0" noProof="0" dirty="0">
                          <a:solidFill>
                            <a:schemeClr val="tx1">
                              <a:lumMod val="50000"/>
                            </a:schemeClr>
                          </a:solidFill>
                        </a:rPr>
                        <a:t>0.20$/dose</a:t>
                      </a:r>
                      <a:endParaRPr lang="en-US" sz="1200" b="1" i="0" noProof="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200" b="1" i="0" noProof="0" dirty="0">
                          <a:solidFill>
                            <a:schemeClr val="tx1">
                              <a:lumMod val="50000"/>
                            </a:schemeClr>
                          </a:solidFill>
                        </a:rPr>
                        <a:t>0.20$/dose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1" noProof="0" dirty="0">
                          <a:solidFill>
                            <a:schemeClr val="bg1">
                              <a:lumMod val="50000"/>
                            </a:schemeClr>
                          </a:solidFill>
                        </a:rPr>
                        <a:t>0.20$/dose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1" noProof="0" dirty="0">
                          <a:solidFill>
                            <a:schemeClr val="bg1">
                              <a:lumMod val="50000"/>
                            </a:schemeClr>
                          </a:solidFill>
                        </a:rPr>
                        <a:t>0.20$/dose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noProof="0" dirty="0">
                          <a:solidFill>
                            <a:schemeClr val="tx1">
                              <a:lumMod val="50000"/>
                            </a:schemeClr>
                          </a:solidFill>
                        </a:rPr>
                        <a:t>Same contribution as [Vaccine 8] (0.20$)</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1" noProof="0" dirty="0">
                          <a:solidFill>
                            <a:schemeClr val="bg1">
                              <a:lumMod val="50000"/>
                            </a:schemeClr>
                          </a:solidFill>
                        </a:rPr>
                        <a:t>Not available</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352485">
                <a:tc rowSpan="3">
                  <a:txBody>
                    <a:bodyPr/>
                    <a:lstStyle/>
                    <a:p>
                      <a:pPr algn="ctr" rtl="0"/>
                      <a:r>
                        <a:rPr lang="en-US" sz="1100" noProof="0" dirty="0">
                          <a:solidFill>
                            <a:schemeClr val="tx1">
                              <a:lumMod val="50000"/>
                            </a:schemeClr>
                          </a:solidFill>
                        </a:rPr>
                        <a:t>GAVI Subsidies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rtl="0"/>
                      <a:r>
                        <a:rPr lang="en-US" sz="1100" noProof="0" dirty="0">
                          <a:solidFill>
                            <a:schemeClr val="tx1">
                              <a:lumMod val="50000"/>
                            </a:schemeClr>
                          </a:solidFill>
                        </a:rPr>
                        <a:t>SIV</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rtl="0">
                        <a:tabLst>
                          <a:tab pos="269875" algn="l"/>
                        </a:tabLst>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050" b="0" i="1" noProof="0" dirty="0">
                          <a:solidFill>
                            <a:schemeClr val="bg1">
                              <a:lumMod val="50000"/>
                            </a:schemeClr>
                          </a:solidFill>
                        </a:rPr>
                        <a:t>TBC</a:t>
                      </a:r>
                      <a:endParaRPr lang="en-US" sz="8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100" b="0" i="1" noProof="0" dirty="0">
                          <a:solidFill>
                            <a:schemeClr val="bg1">
                              <a:lumMod val="50000"/>
                            </a:schemeClr>
                          </a:solidFill>
                        </a:rPr>
                        <a:t>TBC</a:t>
                      </a:r>
                      <a:endParaRPr lang="en-US" sz="9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noProof="0" dirty="0">
                          <a:solidFill>
                            <a:schemeClr val="tx1">
                              <a:lumMod val="50000"/>
                            </a:schemeClr>
                          </a:solidFill>
                        </a:rPr>
                        <a:t>Booster</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50" b="0" i="1" noProof="0" dirty="0">
                          <a:solidFill>
                            <a:schemeClr val="bg1">
                              <a:lumMod val="50000"/>
                            </a:schemeClr>
                          </a:solidFill>
                        </a:rPr>
                        <a:t>TBC</a:t>
                      </a:r>
                      <a:endParaRPr lang="en-US" sz="8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807310244"/>
                  </a:ext>
                </a:extLst>
              </a:tr>
              <a:tr h="352484">
                <a:tc vMerge="1">
                  <a:txBody>
                    <a:bodyPr/>
                    <a:lstStyle/>
                    <a:p>
                      <a:endParaRPr lang="en-US"/>
                    </a:p>
                  </a:txBody>
                  <a:tcPr/>
                </a:tc>
                <a:tc>
                  <a:txBody>
                    <a:bodyPr/>
                    <a:lstStyle/>
                    <a:p>
                      <a:pPr algn="ctr" rtl="0"/>
                      <a:r>
                        <a:rPr lang="en-US" sz="1100" noProof="0" dirty="0">
                          <a:solidFill>
                            <a:schemeClr val="tx1">
                              <a:lumMod val="50000"/>
                            </a:schemeClr>
                          </a:solidFill>
                        </a:rPr>
                        <a:t>Ops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noProof="0" dirty="0">
                          <a:solidFill>
                            <a:schemeClr val="tx1">
                              <a:lumMod val="50000"/>
                            </a:schemeClr>
                          </a:solidFill>
                        </a:rPr>
                        <a:t>FU campaign</a:t>
                      </a:r>
                      <a:endParaRPr lang="en-US" sz="1100" b="1" i="0" noProof="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r" rtl="0">
                        <a:tabLst>
                          <a:tab pos="269875" algn="l"/>
                        </a:tabLst>
                      </a:pPr>
                      <a:r>
                        <a:rPr lang="en-US" sz="1100" b="0" i="0" noProof="0" dirty="0">
                          <a:solidFill>
                            <a:schemeClr val="tx1">
                              <a:lumMod val="50000"/>
                            </a:schemeClr>
                          </a:solidFill>
                        </a:rPr>
                        <a:t>Multi-age </a:t>
                      </a:r>
                      <a:r>
                        <a:rPr lang="en-US" sz="1100" b="0" i="0" noProof="0" dirty="0" err="1">
                          <a:solidFill>
                            <a:schemeClr val="tx1">
                              <a:lumMod val="50000"/>
                            </a:schemeClr>
                          </a:solidFill>
                        </a:rPr>
                        <a:t>coh</a:t>
                      </a:r>
                      <a:r>
                        <a:rPr lang="en-US" sz="1100" b="0" i="0" noProof="0" dirty="0">
                          <a:solidFill>
                            <a:schemeClr val="tx1">
                              <a:lumMod val="50000"/>
                            </a:schemeClr>
                          </a:solidFill>
                        </a:rPr>
                        <a:t>.</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rtl="0">
                        <a:tabLst>
                          <a:tab pos="269875" algn="l"/>
                        </a:tabLst>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050" b="0" i="1" noProof="0" dirty="0">
                          <a:solidFill>
                            <a:schemeClr val="bg1">
                              <a:lumMod val="50000"/>
                            </a:schemeClr>
                          </a:solidFill>
                        </a:rPr>
                        <a:t>TBC</a:t>
                      </a:r>
                      <a:endParaRPr lang="en-US" sz="8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50" b="0" i="1" noProof="0" dirty="0">
                          <a:solidFill>
                            <a:schemeClr val="bg1">
                              <a:lumMod val="50000"/>
                            </a:schemeClr>
                          </a:solidFill>
                        </a:rPr>
                        <a:t>TBC</a:t>
                      </a:r>
                      <a:endParaRPr lang="en-US" sz="8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050" b="0" i="1" noProof="0" dirty="0">
                          <a:solidFill>
                            <a:schemeClr val="bg1">
                              <a:lumMod val="50000"/>
                            </a:schemeClr>
                          </a:solidFill>
                        </a:rPr>
                        <a:t>TBC</a:t>
                      </a:r>
                      <a:endParaRPr lang="en-US" sz="8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403085661"/>
                  </a:ext>
                </a:extLst>
              </a:tr>
              <a:tr h="352485">
                <a:tc vMerge="1">
                  <a:txBody>
                    <a:bodyPr/>
                    <a:lstStyle/>
                    <a:p>
                      <a:endParaRPr lang="en-US"/>
                    </a:p>
                  </a:txBody>
                  <a:tcPr/>
                </a:tc>
                <a:tc>
                  <a:txBody>
                    <a:bodyPr/>
                    <a:lstStyle/>
                    <a:p>
                      <a:pPr algn="ctr" rtl="0"/>
                      <a:r>
                        <a:rPr lang="en-US" sz="1100" noProof="0" dirty="0">
                          <a:solidFill>
                            <a:schemeClr val="tx1">
                              <a:lumMod val="50000"/>
                            </a:schemeClr>
                          </a:solidFill>
                        </a:rPr>
                        <a:t>Chang</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1" i="0" noProof="0" dirty="0">
                        <a:solidFill>
                          <a:srgbClr val="00B05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rtl="0">
                        <a:tabLst>
                          <a:tab pos="269875" algn="l"/>
                        </a:tabLst>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endParaRPr lang="en-US" sz="1100" b="1" i="0" noProof="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100" b="1" i="0" noProof="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1" noProof="0" dirty="0">
                        <a:solidFill>
                          <a:schemeClr val="bg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013255642"/>
                  </a:ext>
                </a:extLst>
              </a:tr>
              <a:tr h="955720">
                <a:tc gridSpan="2">
                  <a:txBody>
                    <a:bodyPr/>
                    <a:lstStyle/>
                    <a:p>
                      <a:pPr algn="ctr"/>
                      <a:r>
                        <a:rPr lang="en-US" sz="1100" noProof="0" dirty="0">
                          <a:solidFill>
                            <a:schemeClr val="tx1">
                              <a:lumMod val="50000"/>
                            </a:schemeClr>
                          </a:solidFill>
                        </a:rPr>
                        <a:t>Funding amount</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en-US" sz="1200" b="0" i="0" noProof="0" dirty="0">
                          <a:solidFill>
                            <a:schemeClr val="tx1">
                              <a:lumMod val="50000"/>
                            </a:schemeClr>
                          </a:solidFill>
                        </a:rPr>
                        <a:t>2.40$/girl or 100,000 USD </a:t>
                      </a:r>
                    </a:p>
                    <a:p>
                      <a:pPr algn="ctr" rtl="0">
                        <a:tabLst>
                          <a:tab pos="269875" algn="l"/>
                        </a:tabLst>
                      </a:pPr>
                      <a:endParaRPr lang="en-US" sz="1200" b="0" i="0" noProof="0" dirty="0">
                        <a:solidFill>
                          <a:schemeClr val="tx1">
                            <a:lumMod val="50000"/>
                          </a:schemeClr>
                        </a:solidFill>
                      </a:endParaRPr>
                    </a:p>
                    <a:p>
                      <a:pPr algn="ctr" rtl="0">
                        <a:tabLst>
                          <a:tab pos="269875" algn="l"/>
                        </a:tabLst>
                      </a:pPr>
                      <a:r>
                        <a:rPr lang="en-US" sz="1200" b="0" i="0" noProof="0" dirty="0">
                          <a:solidFill>
                            <a:schemeClr val="tx1">
                              <a:lumMod val="50000"/>
                            </a:schemeClr>
                          </a:solidFill>
                        </a:rPr>
                        <a:t> 0.65$/person multi-age cohort</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200" b="0" i="0" noProof="0" dirty="0">
                          <a:solidFill>
                            <a:schemeClr val="tx1">
                              <a:lumMod val="50000"/>
                            </a:schemeClr>
                          </a:solidFill>
                        </a:rPr>
                        <a:t>0.80$/child or 100,000 USD</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endParaRPr lang="en-US" sz="12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endParaRPr lang="en-US" sz="12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noProof="0" dirty="0">
                          <a:solidFill>
                            <a:schemeClr val="tx1">
                              <a:lumMod val="50000"/>
                            </a:schemeClr>
                          </a:solidFill>
                        </a:rPr>
                        <a:t>0.25$/child or 30,000 USD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noProof="0" dirty="0">
                          <a:solidFill>
                            <a:schemeClr val="tx1">
                              <a:lumMod val="50000"/>
                            </a:schemeClr>
                          </a:solidFill>
                        </a:rPr>
                        <a:t> 0.80$/child or 100,000 USD</a:t>
                      </a:r>
                      <a:r>
                        <a:rPr lang="en-US" sz="1200" b="0" i="0" baseline="30000" noProof="0" dirty="0">
                          <a:solidFill>
                            <a:schemeClr val="tx1">
                              <a:lumMod val="50000"/>
                            </a:schemeClr>
                          </a:solidFill>
                        </a:rPr>
                        <a:t>1</a:t>
                      </a:r>
                      <a:endParaRPr lang="en-US" sz="12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815882910"/>
                  </a:ext>
                </a:extLst>
              </a:tr>
            </a:tbl>
          </a:graphicData>
        </a:graphic>
      </p:graphicFrame>
      <p:pic>
        <p:nvPicPr>
          <p:cNvPr id="3" name="Graphic 2" descr="Checkmark with solid fill">
            <a:extLst>
              <a:ext uri="{FF2B5EF4-FFF2-40B4-BE49-F238E27FC236}">
                <a16:creationId xmlns:a16="http://schemas.microsoft.com/office/drawing/2014/main" id="{CBB4DB45-C85D-32AF-1779-1EC9684E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2069" y="3925957"/>
            <a:ext cx="298174" cy="298174"/>
          </a:xfrm>
          <a:prstGeom prst="rect">
            <a:avLst/>
          </a:prstGeom>
        </p:spPr>
      </p:pic>
      <p:pic>
        <p:nvPicPr>
          <p:cNvPr id="5" name="Graphic 4" descr="Checkmark with solid fill">
            <a:extLst>
              <a:ext uri="{FF2B5EF4-FFF2-40B4-BE49-F238E27FC236}">
                <a16:creationId xmlns:a16="http://schemas.microsoft.com/office/drawing/2014/main" id="{64F6877B-7CF1-6133-A571-C350FF582C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2069" y="4279254"/>
            <a:ext cx="298174" cy="298174"/>
          </a:xfrm>
          <a:prstGeom prst="rect">
            <a:avLst/>
          </a:prstGeom>
        </p:spPr>
      </p:pic>
      <p:pic>
        <p:nvPicPr>
          <p:cNvPr id="15" name="Graphic 14" descr="Checkmark with solid fill">
            <a:extLst>
              <a:ext uri="{FF2B5EF4-FFF2-40B4-BE49-F238E27FC236}">
                <a16:creationId xmlns:a16="http://schemas.microsoft.com/office/drawing/2014/main" id="{5B33D28D-A4D1-AA17-78A8-139089AC3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5790" y="3925957"/>
            <a:ext cx="298174" cy="298174"/>
          </a:xfrm>
          <a:prstGeom prst="rect">
            <a:avLst/>
          </a:prstGeom>
        </p:spPr>
      </p:pic>
      <p:pic>
        <p:nvPicPr>
          <p:cNvPr id="16" name="Graphic 15" descr="Checkmark with solid fill">
            <a:extLst>
              <a:ext uri="{FF2B5EF4-FFF2-40B4-BE49-F238E27FC236}">
                <a16:creationId xmlns:a16="http://schemas.microsoft.com/office/drawing/2014/main" id="{1E37950D-6304-7810-7E24-44CF6962B7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321" y="3925957"/>
            <a:ext cx="298174" cy="298174"/>
          </a:xfrm>
          <a:prstGeom prst="rect">
            <a:avLst/>
          </a:prstGeom>
        </p:spPr>
      </p:pic>
      <p:pic>
        <p:nvPicPr>
          <p:cNvPr id="17" name="Graphic 16" descr="Checkmark with solid fill">
            <a:extLst>
              <a:ext uri="{FF2B5EF4-FFF2-40B4-BE49-F238E27FC236}">
                <a16:creationId xmlns:a16="http://schemas.microsoft.com/office/drawing/2014/main" id="{62ADEDCB-48AC-29AF-EED7-40C995640F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321" y="4617184"/>
            <a:ext cx="298174" cy="298174"/>
          </a:xfrm>
          <a:prstGeom prst="rect">
            <a:avLst/>
          </a:prstGeom>
        </p:spPr>
      </p:pic>
      <p:pic>
        <p:nvPicPr>
          <p:cNvPr id="18" name="Graphic 17" descr="Checkmark with solid fill">
            <a:extLst>
              <a:ext uri="{FF2B5EF4-FFF2-40B4-BE49-F238E27FC236}">
                <a16:creationId xmlns:a16="http://schemas.microsoft.com/office/drawing/2014/main" id="{4F794444-962B-CEDE-C467-8C04636598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291" y="4279254"/>
            <a:ext cx="298174" cy="298174"/>
          </a:xfrm>
          <a:prstGeom prst="rect">
            <a:avLst/>
          </a:prstGeom>
        </p:spPr>
      </p:pic>
    </p:spTree>
    <p:extLst>
      <p:ext uri="{BB962C8B-B14F-4D97-AF65-F5344CB8AC3E}">
        <p14:creationId xmlns:p14="http://schemas.microsoft.com/office/powerpoint/2010/main" val="162895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9C85E9-F260-BDBF-AAF0-1A7A85BBBEDD}"/>
              </a:ext>
            </a:extLst>
          </p:cNvPr>
          <p:cNvSpPr/>
          <p:nvPr/>
        </p:nvSpPr>
        <p:spPr>
          <a:xfrm>
            <a:off x="7151833" y="2300171"/>
            <a:ext cx="879183" cy="27485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endParaRPr lang="en-US" sz="1100" i="1" noProof="0" dirty="0">
              <a:solidFill>
                <a:schemeClr val="tx1">
                  <a:lumMod val="50000"/>
                </a:schemeClr>
              </a:solidFill>
            </a:endParaRPr>
          </a:p>
          <a:p>
            <a:pPr algn="ctr"/>
            <a:r>
              <a:rPr lang="en-US" sz="1100" i="1" noProof="0" dirty="0">
                <a:solidFill>
                  <a:schemeClr val="tx1">
                    <a:lumMod val="50000"/>
                  </a:schemeClr>
                </a:solidFill>
              </a:rPr>
              <a:t>Inconnu</a:t>
            </a:r>
          </a:p>
        </p:txBody>
      </p:sp>
      <p:cxnSp>
        <p:nvCxnSpPr>
          <p:cNvPr id="9" name="Straight Connector 8">
            <a:extLst>
              <a:ext uri="{FF2B5EF4-FFF2-40B4-BE49-F238E27FC236}">
                <a16:creationId xmlns:a16="http://schemas.microsoft.com/office/drawing/2014/main" id="{AED6C408-5713-BF27-4262-B6C8FF238CEF}"/>
              </a:ext>
            </a:extLst>
          </p:cNvPr>
          <p:cNvCxnSpPr>
            <a:cxnSpLocks/>
          </p:cNvCxnSpPr>
          <p:nvPr/>
        </p:nvCxnSpPr>
        <p:spPr>
          <a:xfrm>
            <a:off x="1476375" y="2676525"/>
            <a:ext cx="7562850" cy="0"/>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0C13A2-17F8-7015-2709-E41E0FCECF82}"/>
              </a:ext>
            </a:extLst>
          </p:cNvPr>
          <p:cNvCxnSpPr>
            <a:cxnSpLocks/>
          </p:cNvCxnSpPr>
          <p:nvPr/>
        </p:nvCxnSpPr>
        <p:spPr>
          <a:xfrm>
            <a:off x="1476375" y="3762375"/>
            <a:ext cx="7562850" cy="0"/>
          </a:xfrm>
          <a:prstGeom prst="line">
            <a:avLst/>
          </a:prstGeom>
          <a:ln w="12700">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1">
              <a:buClr>
                <a:srgbClr val="000000"/>
              </a:buClr>
              <a:tabLst>
                <a:tab pos="355600" algn="l"/>
              </a:tabLst>
              <a:defRPr/>
            </a:pPr>
            <a:r>
              <a:rPr lang="en-US" sz="2400" kern="0" noProof="0" dirty="0">
                <a:solidFill>
                  <a:schemeClr val="accent1"/>
                </a:solidFill>
                <a:latin typeface="Lato" panose="020F0502020204030203" pitchFamily="34" charset="0"/>
                <a:cs typeface="Times New Roman" panose="02020603050405020304" pitchFamily="18" charset="0"/>
                <a:sym typeface="Lato"/>
              </a:rPr>
              <a:t>Availability of cold chain equipment: summary of evidence</a:t>
            </a:r>
            <a:endPar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endParaRP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22</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4693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Additional required cold chain capacity for each candidate vaccine</a:t>
            </a:r>
          </a:p>
          <a:p>
            <a:r>
              <a:rPr lang="en-US" sz="1050" noProof="0" dirty="0"/>
              <a:t>M</a:t>
            </a:r>
            <a:r>
              <a:rPr lang="en-US" sz="1050" baseline="30000" noProof="0" dirty="0"/>
              <a:t>3</a:t>
            </a:r>
            <a:r>
              <a:rPr lang="en-US" sz="1050" noProof="0" dirty="0"/>
              <a:t>, positive cold chain, 2024</a:t>
            </a:r>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SMT [Country], Logistics of the DI, Information on new vaccines, World Bank data on [Country]</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noProof="0" dirty="0"/>
              <a:t>11</a:t>
            </a:r>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F850EE1C-8B51-3385-B406-C35CB61B495F}"/>
              </a:ext>
            </a:extLst>
          </p:cNvPr>
          <p:cNvGraphicFramePr/>
          <p:nvPr>
            <p:extLst>
              <p:ext uri="{D42A27DB-BD31-4B8C-83A1-F6EECF244321}">
                <p14:modId xmlns:p14="http://schemas.microsoft.com/office/powerpoint/2010/main" val="1568714315"/>
              </p:ext>
            </p:extLst>
          </p:nvPr>
        </p:nvGraphicFramePr>
        <p:xfrm>
          <a:off x="708025" y="2162173"/>
          <a:ext cx="8588375" cy="37338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8B8D525-9BC4-4059-2DCD-64CCEEEA5BDF}"/>
              </a:ext>
            </a:extLst>
          </p:cNvPr>
          <p:cNvSpPr/>
          <p:nvPr/>
        </p:nvSpPr>
        <p:spPr>
          <a:xfrm>
            <a:off x="9277350" y="1628555"/>
            <a:ext cx="2435225" cy="4742812"/>
          </a:xfrm>
          <a:prstGeom prst="rect">
            <a:avLst/>
          </a:prstGeom>
          <a:solidFill>
            <a:srgbClr val="00968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b="1" i="1" noProof="0" dirty="0">
                <a:solidFill>
                  <a:schemeClr val="tx1">
                    <a:lumMod val="50000"/>
                  </a:schemeClr>
                </a:solidFill>
              </a:rPr>
              <a:t>Comments</a:t>
            </a:r>
          </a:p>
          <a:p>
            <a:endParaRPr lang="en-US" sz="1100" u="sng" noProof="0" dirty="0">
              <a:solidFill>
                <a:schemeClr val="tx1">
                  <a:lumMod val="50000"/>
                </a:schemeClr>
              </a:solidFill>
            </a:endParaRPr>
          </a:p>
          <a:p>
            <a:pPr marL="171450" indent="-171450">
              <a:spcBef>
                <a:spcPts val="600"/>
              </a:spcBef>
              <a:buFont typeface="Arial" panose="020B0604020202020204" pitchFamily="34" charset="0"/>
              <a:buChar char="•"/>
            </a:pPr>
            <a:r>
              <a:rPr lang="en-US" sz="1100" noProof="0" dirty="0">
                <a:solidFill>
                  <a:schemeClr val="tx1">
                    <a:lumMod val="50000"/>
                  </a:schemeClr>
                </a:solidFill>
              </a:rPr>
              <a:t>The maximum available space at the central level is approximately 108m³ and between 5 and 30m³ at the regional depot levels.</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2]: The volume required for one dose is 15cm³, which explains the importance of the total volume; vaccination coverage for this calculation is set at 70%, and the values correspond to a single-age cohort.</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5]: The use of [Vaccine 5] helps free up space currently occupied by the VPI vaccine, but the OPV remains necessary – the introduction of a booster slightly reduces the positive effect.</a:t>
            </a:r>
          </a:p>
          <a:p>
            <a:pPr marL="171450" indent="-171450">
              <a:spcBef>
                <a:spcPts val="600"/>
              </a:spcBef>
              <a:buFont typeface="Arial" panose="020B0604020202020204" pitchFamily="34" charset="0"/>
              <a:buChar char="•"/>
            </a:pPr>
            <a:r>
              <a:rPr lang="en-US" sz="1100" noProof="0" dirty="0">
                <a:solidFill>
                  <a:schemeClr val="tx1">
                    <a:lumMod val="50000"/>
                  </a:schemeClr>
                </a:solidFill>
              </a:rPr>
              <a:t>[Vaccine 7] In the absence of data (vaccine currently unavailable), the impact is considered negligible.</a:t>
            </a:r>
          </a:p>
        </p:txBody>
      </p:sp>
      <p:sp>
        <p:nvSpPr>
          <p:cNvPr id="5" name="Speech Bubble: Rectangle 4">
            <a:extLst>
              <a:ext uri="{FF2B5EF4-FFF2-40B4-BE49-F238E27FC236}">
                <a16:creationId xmlns:a16="http://schemas.microsoft.com/office/drawing/2014/main" id="{0F0ABDEE-3902-928D-7EFF-90FFFF630A2C}"/>
              </a:ext>
            </a:extLst>
          </p:cNvPr>
          <p:cNvSpPr/>
          <p:nvPr/>
        </p:nvSpPr>
        <p:spPr>
          <a:xfrm>
            <a:off x="3935909" y="4053861"/>
            <a:ext cx="1176932" cy="516876"/>
          </a:xfrm>
          <a:prstGeom prst="wedgeRectCallout">
            <a:avLst>
              <a:gd name="adj1" fmla="val -62009"/>
              <a:gd name="adj2" fmla="val 29377"/>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US" sz="1000" noProof="0" dirty="0">
                <a:solidFill>
                  <a:schemeClr val="tx1">
                    <a:lumMod val="50000"/>
                  </a:schemeClr>
                </a:solidFill>
              </a:rPr>
              <a:t>Volume required for the catch up campaign 9-14</a:t>
            </a:r>
          </a:p>
        </p:txBody>
      </p:sp>
      <p:sp>
        <p:nvSpPr>
          <p:cNvPr id="13" name="TextBox 12">
            <a:extLst>
              <a:ext uri="{FF2B5EF4-FFF2-40B4-BE49-F238E27FC236}">
                <a16:creationId xmlns:a16="http://schemas.microsoft.com/office/drawing/2014/main" id="{7C9C788B-3B1C-610E-206C-5C4E66F75B06}"/>
              </a:ext>
            </a:extLst>
          </p:cNvPr>
          <p:cNvSpPr txBox="1"/>
          <p:nvPr/>
        </p:nvSpPr>
        <p:spPr>
          <a:xfrm>
            <a:off x="7124700" y="2371725"/>
            <a:ext cx="1952625" cy="523605"/>
          </a:xfrm>
          <a:prstGeom prst="rect">
            <a:avLst/>
          </a:prstGeom>
          <a:noFill/>
        </p:spPr>
        <p:txBody>
          <a:bodyPr wrap="square" rtlCol="0">
            <a:spAutoFit/>
          </a:bodyPr>
          <a:lstStyle/>
          <a:p>
            <a:pPr>
              <a:lnSpc>
                <a:spcPct val="150000"/>
              </a:lnSpc>
            </a:pPr>
            <a:r>
              <a:rPr lang="en-US" sz="1000" noProof="0" dirty="0"/>
              <a:t>Maximum available capacity </a:t>
            </a:r>
          </a:p>
          <a:p>
            <a:pPr>
              <a:lnSpc>
                <a:spcPct val="150000"/>
              </a:lnSpc>
            </a:pPr>
            <a:r>
              <a:rPr lang="en-US" sz="1000" noProof="0" dirty="0"/>
              <a:t>at the central level = 108 m</a:t>
            </a:r>
            <a:r>
              <a:rPr lang="en-US" sz="1000" baseline="30000" noProof="0" dirty="0"/>
              <a:t>3</a:t>
            </a:r>
            <a:endParaRPr lang="en-US" sz="1000" noProof="0" dirty="0"/>
          </a:p>
        </p:txBody>
      </p:sp>
      <p:sp>
        <p:nvSpPr>
          <p:cNvPr id="14" name="TextBox 13">
            <a:extLst>
              <a:ext uri="{FF2B5EF4-FFF2-40B4-BE49-F238E27FC236}">
                <a16:creationId xmlns:a16="http://schemas.microsoft.com/office/drawing/2014/main" id="{4FB7E5E2-FCB2-3EDC-286F-B65FB256FC42}"/>
              </a:ext>
            </a:extLst>
          </p:cNvPr>
          <p:cNvSpPr txBox="1"/>
          <p:nvPr/>
        </p:nvSpPr>
        <p:spPr>
          <a:xfrm>
            <a:off x="7124700" y="3467376"/>
            <a:ext cx="1952625" cy="523605"/>
          </a:xfrm>
          <a:prstGeom prst="rect">
            <a:avLst/>
          </a:prstGeom>
          <a:noFill/>
        </p:spPr>
        <p:txBody>
          <a:bodyPr wrap="square" rtlCol="0">
            <a:spAutoFit/>
          </a:bodyPr>
          <a:lstStyle/>
          <a:p>
            <a:pPr>
              <a:lnSpc>
                <a:spcPct val="150000"/>
              </a:lnSpc>
            </a:pPr>
            <a:r>
              <a:rPr lang="en-US" sz="1000" noProof="0" dirty="0"/>
              <a:t>Maximum available capacity </a:t>
            </a:r>
          </a:p>
          <a:p>
            <a:pPr>
              <a:lnSpc>
                <a:spcPct val="150000"/>
              </a:lnSpc>
            </a:pPr>
            <a:r>
              <a:rPr lang="en-US" sz="1000" noProof="0" dirty="0"/>
              <a:t>considering occupation = 57 m</a:t>
            </a:r>
            <a:r>
              <a:rPr lang="en-US" sz="1000" baseline="30000" noProof="0" dirty="0"/>
              <a:t>3</a:t>
            </a:r>
            <a:endParaRPr lang="en-US" sz="1000" noProof="0" dirty="0"/>
          </a:p>
        </p:txBody>
      </p:sp>
      <p:sp>
        <p:nvSpPr>
          <p:cNvPr id="4" name="Speech Bubble: Rectangle 3">
            <a:extLst>
              <a:ext uri="{FF2B5EF4-FFF2-40B4-BE49-F238E27FC236}">
                <a16:creationId xmlns:a16="http://schemas.microsoft.com/office/drawing/2014/main" id="{E765DA69-5DD3-3FC9-6329-8C15C37CFDE9}"/>
              </a:ext>
            </a:extLst>
          </p:cNvPr>
          <p:cNvSpPr/>
          <p:nvPr/>
        </p:nvSpPr>
        <p:spPr>
          <a:xfrm>
            <a:off x="1289860" y="4237769"/>
            <a:ext cx="973186" cy="516876"/>
          </a:xfrm>
          <a:prstGeom prst="wedgeRectCallout">
            <a:avLst>
              <a:gd name="adj1" fmla="val -13375"/>
              <a:gd name="adj2" fmla="val 77290"/>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US" sz="1000" noProof="0" dirty="0">
                <a:solidFill>
                  <a:schemeClr val="tx1">
                    <a:lumMod val="50000"/>
                  </a:schemeClr>
                </a:solidFill>
              </a:rPr>
              <a:t>Replacement w/o additional volume</a:t>
            </a:r>
          </a:p>
        </p:txBody>
      </p:sp>
      <p:sp>
        <p:nvSpPr>
          <p:cNvPr id="15" name="Speech Bubble: Rectangle 14">
            <a:extLst>
              <a:ext uri="{FF2B5EF4-FFF2-40B4-BE49-F238E27FC236}">
                <a16:creationId xmlns:a16="http://schemas.microsoft.com/office/drawing/2014/main" id="{A2DFCCA0-E37C-E812-C0B4-EC91EE2D6BAA}"/>
              </a:ext>
            </a:extLst>
          </p:cNvPr>
          <p:cNvSpPr/>
          <p:nvPr/>
        </p:nvSpPr>
        <p:spPr>
          <a:xfrm>
            <a:off x="6924080" y="5466333"/>
            <a:ext cx="1176932" cy="566625"/>
          </a:xfrm>
          <a:prstGeom prst="wedgeRectCallout">
            <a:avLst>
              <a:gd name="adj1" fmla="val -56098"/>
              <a:gd name="adj2" fmla="val -34079"/>
            </a:avLst>
          </a:prstGeom>
          <a:noFill/>
          <a:ln w="63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US" sz="1000" noProof="0" dirty="0">
                <a:solidFill>
                  <a:schemeClr val="tx1">
                    <a:lumMod val="50000"/>
                  </a:schemeClr>
                </a:solidFill>
              </a:rPr>
              <a:t>Volume freed: 20m</a:t>
            </a:r>
            <a:r>
              <a:rPr lang="en-US" sz="1000" baseline="30000" noProof="0" dirty="0">
                <a:solidFill>
                  <a:schemeClr val="tx1">
                    <a:lumMod val="50000"/>
                  </a:schemeClr>
                </a:solidFill>
              </a:rPr>
              <a:t>3</a:t>
            </a:r>
            <a:r>
              <a:rPr lang="en-US" sz="1000" noProof="0" dirty="0">
                <a:solidFill>
                  <a:schemeClr val="tx1">
                    <a:lumMod val="50000"/>
                  </a:schemeClr>
                </a:solidFill>
              </a:rPr>
              <a:t> without booster and 16m</a:t>
            </a:r>
            <a:r>
              <a:rPr lang="en-US" sz="1000" baseline="30000" noProof="0" dirty="0">
                <a:solidFill>
                  <a:schemeClr val="tx1">
                    <a:lumMod val="50000"/>
                  </a:schemeClr>
                </a:solidFill>
              </a:rPr>
              <a:t>3</a:t>
            </a:r>
            <a:r>
              <a:rPr lang="en-US" sz="1000" noProof="0" dirty="0">
                <a:solidFill>
                  <a:schemeClr val="tx1">
                    <a:lumMod val="50000"/>
                  </a:schemeClr>
                </a:solidFill>
              </a:rPr>
              <a:t> with booster</a:t>
            </a:r>
          </a:p>
        </p:txBody>
      </p:sp>
    </p:spTree>
    <p:extLst>
      <p:ext uri="{BB962C8B-B14F-4D97-AF65-F5344CB8AC3E}">
        <p14:creationId xmlns:p14="http://schemas.microsoft.com/office/powerpoint/2010/main" val="75681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1">
              <a:buClr>
                <a:srgbClr val="000000"/>
              </a:buClr>
              <a:tabLst>
                <a:tab pos="355600" algn="l"/>
              </a:tabLst>
              <a:defRPr/>
            </a:pPr>
            <a:r>
              <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rPr>
              <a:t>Individual risk: summary of evidence</a:t>
            </a: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23</a:t>
            </a:fld>
            <a:endParaRPr lang="en-US" noProof="0" dirty="0">
              <a:latin typeface="+mj-lt"/>
            </a:endParaRPr>
          </a:p>
        </p:txBody>
      </p:sp>
      <p:sp>
        <p:nvSpPr>
          <p:cNvPr id="8" name="Rectangle 7">
            <a:extLst>
              <a:ext uri="{FF2B5EF4-FFF2-40B4-BE49-F238E27FC236}">
                <a16:creationId xmlns:a16="http://schemas.microsoft.com/office/drawing/2014/main" id="{BE74EDB5-41F7-4474-504E-591F3EE1C37F}"/>
              </a:ext>
            </a:extLst>
          </p:cNvPr>
          <p:cNvSpPr/>
          <p:nvPr/>
        </p:nvSpPr>
        <p:spPr>
          <a:xfrm>
            <a:off x="500062" y="6379901"/>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sz="900" noProof="0" dirty="0">
                <a:solidFill>
                  <a:schemeClr val="tx1">
                    <a:lumMod val="50000"/>
                  </a:schemeClr>
                </a:solidFill>
              </a:rPr>
              <a:t>Depending on the duration of observation post-administration.</a:t>
            </a:r>
          </a:p>
          <a:p>
            <a:pPr marL="228600" indent="-228600">
              <a:buAutoNum type="arabicPeriod"/>
            </a:pPr>
            <a:r>
              <a:rPr lang="en-US" sz="900" noProof="0" dirty="0">
                <a:solidFill>
                  <a:schemeClr val="tx1">
                    <a:lumMod val="50000"/>
                  </a:schemeClr>
                </a:solidFill>
              </a:rPr>
              <a:t>Sources: WHO </a:t>
            </a:r>
            <a:r>
              <a:rPr lang="en-US" sz="900" noProof="0" dirty="0" err="1">
                <a:solidFill>
                  <a:schemeClr val="tx1">
                    <a:lumMod val="50000"/>
                  </a:schemeClr>
                </a:solidFill>
              </a:rPr>
              <a:t>HepB</a:t>
            </a:r>
            <a:r>
              <a:rPr lang="en-US" sz="900" noProof="0" dirty="0">
                <a:solidFill>
                  <a:schemeClr val="tx1">
                    <a:lumMod val="50000"/>
                  </a:schemeClr>
                </a:solidFill>
              </a:rPr>
              <a:t> Position Paper 2017, WHO Rubella Position Paper 2020, Vaccine package inserts (Menveo, MR), WHO Typhoid Position Paper 2018, WHO [Vaccine 2] Position </a:t>
            </a:r>
            <a:r>
              <a:rPr lang="en-US" sz="900" noProof="0" dirty="0" err="1">
                <a:solidFill>
                  <a:schemeClr val="tx1">
                    <a:lumMod val="50000"/>
                  </a:schemeClr>
                </a:solidFill>
              </a:rPr>
              <a:t>Papyer</a:t>
            </a:r>
            <a:r>
              <a:rPr lang="en-US" sz="900" noProof="0" dirty="0">
                <a:solidFill>
                  <a:schemeClr val="tx1">
                    <a:lumMod val="50000"/>
                  </a:schemeClr>
                </a:solidFill>
              </a:rPr>
              <a:t> 2022, WHO Meningitis position paper 2024, Menveo Safety profile,;</a:t>
            </a:r>
            <a:r>
              <a:rPr lang="en-US" sz="900" i="1" noProof="0" dirty="0">
                <a:solidFill>
                  <a:schemeClr val="tx1">
                    <a:lumMod val="50000"/>
                  </a:schemeClr>
                </a:solidFill>
              </a:rPr>
              <a:t> Moreira ED et al. Safety profile of the 9-valent [Vaccine 2] vaccine: a combined analysis of 7 phase III clinical trials. Pediatrics.2016;138(2).; </a:t>
            </a:r>
            <a:r>
              <a:rPr lang="en-US" sz="900" i="1" noProof="0" dirty="0" err="1">
                <a:solidFill>
                  <a:schemeClr val="tx1">
                    <a:lumMod val="50000"/>
                  </a:schemeClr>
                </a:solidFill>
              </a:rPr>
              <a:t>Infovac</a:t>
            </a:r>
            <a:r>
              <a:rPr lang="en-US" sz="900" i="1" noProof="0" dirty="0">
                <a:solidFill>
                  <a:schemeClr val="tx1">
                    <a:lumMod val="50000"/>
                  </a:schemeClr>
                </a:solidFill>
              </a:rPr>
              <a:t> France fiche sur l’[Vaccine 5], Infanrix </a:t>
            </a:r>
            <a:r>
              <a:rPr lang="en-US" sz="900" i="1" noProof="0" dirty="0" err="1">
                <a:solidFill>
                  <a:schemeClr val="tx1">
                    <a:lumMod val="50000"/>
                  </a:schemeClr>
                </a:solidFill>
              </a:rPr>
              <a:t>hexa</a:t>
            </a:r>
            <a:r>
              <a:rPr lang="en-US" sz="900" i="1" noProof="0" dirty="0">
                <a:solidFill>
                  <a:schemeClr val="tx1">
                    <a:lumMod val="50000"/>
                  </a:schemeClr>
                </a:solidFill>
              </a:rPr>
              <a:t> fiche </a:t>
            </a:r>
            <a:r>
              <a:rPr lang="en-US" sz="900" i="1" noProof="0" dirty="0" err="1">
                <a:solidFill>
                  <a:schemeClr val="tx1">
                    <a:lumMod val="50000"/>
                  </a:schemeClr>
                </a:solidFill>
              </a:rPr>
              <a:t>vaccin</a:t>
            </a:r>
            <a:r>
              <a:rPr lang="en-US" sz="900" i="1" noProof="0" dirty="0">
                <a:solidFill>
                  <a:schemeClr val="tx1">
                    <a:lumMod val="50000"/>
                  </a:schemeClr>
                </a:solidFill>
              </a:rPr>
              <a:t>; </a:t>
            </a:r>
            <a:r>
              <a:rPr lang="en-US" sz="900" i="1" noProof="0" dirty="0" err="1">
                <a:solidFill>
                  <a:schemeClr val="tx1">
                    <a:lumMod val="50000"/>
                  </a:schemeClr>
                </a:solidFill>
              </a:rPr>
              <a:t>Hexasiil</a:t>
            </a:r>
            <a:r>
              <a:rPr lang="en-US" sz="900" i="1" noProof="0" dirty="0">
                <a:solidFill>
                  <a:schemeClr val="tx1">
                    <a:lumMod val="50000"/>
                  </a:schemeClr>
                </a:solidFill>
              </a:rPr>
              <a:t> safety profile</a:t>
            </a: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noProof="0" dirty="0"/>
              <a:t>12</a:t>
            </a:r>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F486CE-5C46-E416-DD3C-F48D301D8678}"/>
              </a:ext>
            </a:extLst>
          </p:cNvPr>
          <p:cNvGraphicFramePr>
            <a:graphicFrameLocks noGrp="1"/>
          </p:cNvGraphicFramePr>
          <p:nvPr>
            <p:extLst>
              <p:ext uri="{D42A27DB-BD31-4B8C-83A1-F6EECF244321}">
                <p14:modId xmlns:p14="http://schemas.microsoft.com/office/powerpoint/2010/main" val="3251710497"/>
              </p:ext>
            </p:extLst>
          </p:nvPr>
        </p:nvGraphicFramePr>
        <p:xfrm>
          <a:off x="625642" y="1893024"/>
          <a:ext cx="11086938" cy="4393390"/>
        </p:xfrm>
        <a:graphic>
          <a:graphicData uri="http://schemas.openxmlformats.org/drawingml/2006/table">
            <a:tbl>
              <a:tblPr firstRow="1" bandRow="1">
                <a:tableStyleId>{93296810-A885-4BE3-A3E7-6D5BEEA58F35}</a:tableStyleId>
              </a:tblPr>
              <a:tblGrid>
                <a:gridCol w="1231882">
                  <a:extLst>
                    <a:ext uri="{9D8B030D-6E8A-4147-A177-3AD203B41FA5}">
                      <a16:colId xmlns:a16="http://schemas.microsoft.com/office/drawing/2014/main" val="4121088167"/>
                    </a:ext>
                  </a:extLst>
                </a:gridCol>
                <a:gridCol w="1231882">
                  <a:extLst>
                    <a:ext uri="{9D8B030D-6E8A-4147-A177-3AD203B41FA5}">
                      <a16:colId xmlns:a16="http://schemas.microsoft.com/office/drawing/2014/main" val="2287417990"/>
                    </a:ext>
                  </a:extLst>
                </a:gridCol>
                <a:gridCol w="1231882">
                  <a:extLst>
                    <a:ext uri="{9D8B030D-6E8A-4147-A177-3AD203B41FA5}">
                      <a16:colId xmlns:a16="http://schemas.microsoft.com/office/drawing/2014/main" val="3579905800"/>
                    </a:ext>
                  </a:extLst>
                </a:gridCol>
                <a:gridCol w="1231882">
                  <a:extLst>
                    <a:ext uri="{9D8B030D-6E8A-4147-A177-3AD203B41FA5}">
                      <a16:colId xmlns:a16="http://schemas.microsoft.com/office/drawing/2014/main" val="1791082469"/>
                    </a:ext>
                  </a:extLst>
                </a:gridCol>
                <a:gridCol w="1231882">
                  <a:extLst>
                    <a:ext uri="{9D8B030D-6E8A-4147-A177-3AD203B41FA5}">
                      <a16:colId xmlns:a16="http://schemas.microsoft.com/office/drawing/2014/main" val="2481231325"/>
                    </a:ext>
                  </a:extLst>
                </a:gridCol>
                <a:gridCol w="1231882">
                  <a:extLst>
                    <a:ext uri="{9D8B030D-6E8A-4147-A177-3AD203B41FA5}">
                      <a16:colId xmlns:a16="http://schemas.microsoft.com/office/drawing/2014/main" val="253142650"/>
                    </a:ext>
                  </a:extLst>
                </a:gridCol>
                <a:gridCol w="1231882">
                  <a:extLst>
                    <a:ext uri="{9D8B030D-6E8A-4147-A177-3AD203B41FA5}">
                      <a16:colId xmlns:a16="http://schemas.microsoft.com/office/drawing/2014/main" val="226409722"/>
                    </a:ext>
                  </a:extLst>
                </a:gridCol>
                <a:gridCol w="1127218">
                  <a:extLst>
                    <a:ext uri="{9D8B030D-6E8A-4147-A177-3AD203B41FA5}">
                      <a16:colId xmlns:a16="http://schemas.microsoft.com/office/drawing/2014/main" val="2231007804"/>
                    </a:ext>
                  </a:extLst>
                </a:gridCol>
                <a:gridCol w="1336546">
                  <a:extLst>
                    <a:ext uri="{9D8B030D-6E8A-4147-A177-3AD203B41FA5}">
                      <a16:colId xmlns:a16="http://schemas.microsoft.com/office/drawing/2014/main" val="1807997831"/>
                    </a:ext>
                  </a:extLst>
                </a:gridCol>
              </a:tblGrid>
              <a:tr h="355417">
                <a:tc>
                  <a:txBody>
                    <a:bodyPr/>
                    <a:lstStyle/>
                    <a:p>
                      <a:pPr algn="ctr"/>
                      <a:endParaRPr lang="en-US" sz="1100" noProof="0" dirty="0">
                        <a:solidFill>
                          <a:schemeClr val="tx1">
                            <a:lumMod val="50000"/>
                          </a:schemeClr>
                        </a:solidFill>
                      </a:endParaRP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algn="ctr"/>
                      <a:r>
                        <a:rPr lang="en-US" sz="1100" noProof="0" dirty="0">
                          <a:solidFill>
                            <a:schemeClr val="tx1">
                              <a:lumMod val="50000"/>
                            </a:schemeClr>
                          </a:solidFill>
                        </a:rPr>
                        <a:t>Vaccine 1</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2</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3</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4</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5</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6</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algn="ctr"/>
                      <a:r>
                        <a:rPr lang="en-US" sz="1100" noProof="0" dirty="0">
                          <a:solidFill>
                            <a:schemeClr val="tx1">
                              <a:lumMod val="50000"/>
                            </a:schemeClr>
                          </a:solidFill>
                        </a:rPr>
                        <a:t>Vaccine 7</a:t>
                      </a:r>
                    </a:p>
                  </a:txBody>
                  <a:tcPr marL="45720" marR="4572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ctr"/>
                      <a:r>
                        <a:rPr lang="en-US" sz="1100" noProof="0" dirty="0">
                          <a:solidFill>
                            <a:schemeClr val="tx1">
                              <a:lumMod val="50000"/>
                            </a:schemeClr>
                          </a:solidFill>
                        </a:rPr>
                        <a:t>Vaccine 8</a:t>
                      </a:r>
                    </a:p>
                  </a:txBody>
                  <a:tcPr marL="45720" marR="45720"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321511872"/>
                  </a:ext>
                </a:extLst>
              </a:tr>
              <a:tr h="1268312">
                <a:tc>
                  <a:txBody>
                    <a:bodyPr/>
                    <a:lstStyle/>
                    <a:p>
                      <a:pPr algn="ctr"/>
                      <a:r>
                        <a:rPr lang="en-US" sz="1100" noProof="0" dirty="0">
                          <a:solidFill>
                            <a:schemeClr val="tx1">
                              <a:lumMod val="50000"/>
                            </a:schemeClr>
                          </a:solidFill>
                        </a:rPr>
                        <a:t>Light AEFIs (incidence and nature)</a:t>
                      </a: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noProof="0" dirty="0">
                          <a:solidFill>
                            <a:schemeClr val="tx1">
                              <a:lumMod val="50000"/>
                            </a:schemeClr>
                          </a:solidFill>
                          <a:latin typeface="+mn-lt"/>
                          <a:ea typeface="+mn-ea"/>
                          <a:cs typeface="+mn-cs"/>
                          <a:sym typeface="Arial"/>
                        </a:rPr>
                        <a:t>&lt;10% </a:t>
                      </a:r>
                      <a:r>
                        <a:rPr lang="en-US" sz="1200" b="0" i="0" u="none" strike="noStrike" cap="none" noProof="0" dirty="0">
                          <a:solidFill>
                            <a:schemeClr val="tx1">
                              <a:lumMod val="50000"/>
                            </a:schemeClr>
                          </a:solidFill>
                          <a:latin typeface="+mn-lt"/>
                          <a:ea typeface="+mn-ea"/>
                          <a:cs typeface="+mn-cs"/>
                          <a:sym typeface="Arial"/>
                        </a:rPr>
                        <a:t>for children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1" i="0" u="none" strike="noStrike" cap="none" noProof="0"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noProof="0" dirty="0"/>
                        <a:t>Localized pain and redness; mild fever, rash.</a:t>
                      </a:r>
                      <a:endParaRPr lang="en-US" sz="1000" b="0" i="0" u="none" strike="noStrike" cap="none" noProof="0" dirty="0">
                        <a:solidFill>
                          <a:schemeClr val="tx1">
                            <a:lumMod val="50000"/>
                          </a:schemeClr>
                        </a:solidFill>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0" u="none" strike="noStrike" cap="none" noProof="0" dirty="0">
                          <a:solidFill>
                            <a:schemeClr val="tx1">
                              <a:lumMod val="50000"/>
                            </a:schemeClr>
                          </a:solidFill>
                          <a:latin typeface="+mn-lt"/>
                          <a:ea typeface="+mn-ea"/>
                          <a:cs typeface="+mn-cs"/>
                          <a:sym typeface="Arial"/>
                        </a:rPr>
                        <a:t>49-69% </a:t>
                      </a:r>
                      <a:r>
                        <a:rPr lang="en-US" sz="1200" b="0" i="0" u="none" strike="noStrike" cap="none" noProof="0" dirty="0">
                          <a:solidFill>
                            <a:schemeClr val="tx1">
                              <a:lumMod val="50000"/>
                            </a:schemeClr>
                          </a:solidFill>
                          <a:latin typeface="+mn-lt"/>
                          <a:ea typeface="+mn-ea"/>
                          <a:cs typeface="+mn-cs"/>
                          <a:sym typeface="Arial"/>
                        </a:rPr>
                        <a:t>according to the vaccines</a:t>
                      </a:r>
                    </a:p>
                    <a:p>
                      <a:pPr algn="ctr">
                        <a:tabLst>
                          <a:tab pos="269875" algn="l"/>
                        </a:tabLst>
                      </a:pPr>
                      <a:endParaRPr lang="en-US" sz="1000" b="1" i="0" u="none" strike="noStrike" cap="none" noProof="0" dirty="0">
                        <a:solidFill>
                          <a:schemeClr val="tx1">
                            <a:lumMod val="50000"/>
                          </a:schemeClr>
                        </a:solidFill>
                        <a:latin typeface="+mn-lt"/>
                        <a:ea typeface="+mn-ea"/>
                        <a:cs typeface="+mn-cs"/>
                        <a:sym typeface="Arial"/>
                      </a:endParaRPr>
                    </a:p>
                    <a:p>
                      <a:pPr algn="ctr">
                        <a:tabLst>
                          <a:tab pos="269875" algn="l"/>
                        </a:tabLst>
                      </a:pPr>
                      <a:r>
                        <a:rPr lang="en-US" sz="1000" noProof="0" dirty="0"/>
                        <a:t>Headaches, dizziness, myalgia, arthralgia, and gastrointestinal symptoms.</a:t>
                      </a:r>
                      <a:r>
                        <a:rPr lang="en-US" sz="1000" b="0" i="0" u="none" strike="noStrike" cap="none" noProof="0" dirty="0">
                          <a:solidFill>
                            <a:schemeClr val="tx1">
                              <a:lumMod val="50000"/>
                            </a:schemeClr>
                          </a:solidFill>
                          <a:latin typeface="+mn-lt"/>
                          <a:ea typeface="+mn-ea"/>
                          <a:cs typeface="+mn-cs"/>
                          <a:sym typeface="Arial"/>
                        </a:rPr>
                        <a:t> </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noProof="0" dirty="0">
                          <a:solidFill>
                            <a:schemeClr val="tx1">
                              <a:lumMod val="50000"/>
                            </a:schemeClr>
                          </a:solidFill>
                          <a:latin typeface="+mn-lt"/>
                          <a:ea typeface="+mn-ea"/>
                          <a:cs typeface="+mn-cs"/>
                          <a:sym typeface="Arial"/>
                        </a:rPr>
                        <a:t>1-10%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noProof="0"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noProof="0"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noProof="0"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noProof="0" dirty="0"/>
                        <a:t>Fever, pain, and swelling.</a:t>
                      </a:r>
                      <a:endParaRPr lang="en-US" sz="1000" b="0" i="0" u="none" strike="noStrike" cap="none" noProof="0" dirty="0">
                        <a:solidFill>
                          <a:schemeClr val="tx1">
                            <a:lumMod val="50000"/>
                          </a:schemeClr>
                        </a:solidFill>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en-US" sz="1200" b="1" i="0" noProof="0" dirty="0">
                          <a:solidFill>
                            <a:schemeClr val="tx1">
                              <a:lumMod val="50000"/>
                            </a:schemeClr>
                          </a:solidFill>
                        </a:rPr>
                        <a:t>&lt;10% </a:t>
                      </a:r>
                      <a:r>
                        <a:rPr lang="en-US" sz="1200" b="0" i="0" noProof="0" dirty="0">
                          <a:solidFill>
                            <a:schemeClr val="tx1">
                              <a:lumMod val="50000"/>
                            </a:schemeClr>
                          </a:solidFill>
                        </a:rPr>
                        <a:t>for children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endParaRPr lang="en-US" sz="1200" b="0"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en-US" sz="1000" noProof="0" dirty="0"/>
                        <a:t>Localized pain, myalgia, or transient fever.</a:t>
                      </a:r>
                      <a:endParaRPr lang="en-US" sz="1000" b="0" i="0" noProof="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noProof="0" dirty="0">
                          <a:solidFill>
                            <a:schemeClr val="tx1">
                              <a:lumMod val="50000"/>
                            </a:schemeClr>
                          </a:solidFill>
                          <a:latin typeface="+mn-lt"/>
                          <a:ea typeface="+mn-ea"/>
                          <a:cs typeface="+mn-cs"/>
                          <a:sym typeface="Arial"/>
                        </a:rPr>
                        <a:t>&gt;10%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noProof="0" dirty="0">
                        <a:solidFill>
                          <a:schemeClr val="tx1">
                            <a:lumMod val="50000"/>
                          </a:schemeClr>
                        </a:solidFill>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noProof="0" dirty="0"/>
                        <a:t>Headaches, localized pain, diarrhea, myalgia.</a:t>
                      </a:r>
                      <a:endParaRPr lang="en-US" sz="1000" b="0" i="0" u="none" strike="noStrike" cap="none" noProof="0" dirty="0">
                        <a:solidFill>
                          <a:schemeClr val="tx1">
                            <a:lumMod val="50000"/>
                          </a:schemeClr>
                        </a:solidFill>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chemeClr val="tx1">
                              <a:lumMod val="50000"/>
                            </a:schemeClr>
                          </a:solidFill>
                        </a:rPr>
                        <a:t>&gt;10%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noProof="0" dirty="0"/>
                        <a:t>Localized pain, fever, vomiting.</a:t>
                      </a:r>
                      <a:endParaRPr lang="en-US" sz="1000" b="0" i="0" noProof="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noProof="0" dirty="0">
                          <a:solidFill>
                            <a:schemeClr val="tx1">
                              <a:lumMod val="50000"/>
                            </a:schemeClr>
                          </a:solidFill>
                        </a:rPr>
                        <a:t>No information</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dirty="0"/>
                        <a:t>No significant occurrence (vs. placebo).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noProof="0" dirty="0"/>
                        <a:t>Mild abdominal discomfort, pain, or diarrhea</a:t>
                      </a:r>
                      <a:endParaRPr lang="en-US" sz="1000" b="0" i="0" noProof="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413052441"/>
                  </a:ext>
                </a:extLst>
              </a:tr>
              <a:tr h="1390541">
                <a:tc>
                  <a:txBody>
                    <a:bodyPr/>
                    <a:lstStyle/>
                    <a:p>
                      <a:pPr algn="ctr"/>
                      <a:r>
                        <a:rPr lang="en-US" sz="1100" noProof="0" dirty="0">
                          <a:solidFill>
                            <a:schemeClr val="tx1">
                              <a:lumMod val="50000"/>
                            </a:schemeClr>
                          </a:solidFill>
                        </a:rPr>
                        <a:t>Severe AEFIs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noProof="0" dirty="0">
                          <a:solidFill>
                            <a:schemeClr val="tx1">
                              <a:lumMod val="50000"/>
                            </a:schemeClr>
                          </a:solidFill>
                        </a:rPr>
                        <a:t>(incidence and nature)</a:t>
                      </a: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chemeClr val="tx1">
                              <a:lumMod val="50000"/>
                            </a:schemeClr>
                          </a:solidFill>
                        </a:rPr>
                        <a:t>&lt; 1/30 000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noProof="0" dirty="0"/>
                        <a:t>Thrombocytopenia</a:t>
                      </a:r>
                      <a:endParaRPr lang="en-US" sz="1200" b="0" i="0" noProof="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en-US" sz="1200" b="1" i="0" noProof="0" dirty="0">
                          <a:solidFill>
                            <a:schemeClr val="tx1">
                              <a:lumMod val="50000"/>
                            </a:schemeClr>
                          </a:solidFill>
                        </a:rPr>
                        <a:t>&lt; 1/1000</a:t>
                      </a:r>
                    </a:p>
                    <a:p>
                      <a:pPr algn="ctr" rtl="0">
                        <a:tabLst>
                          <a:tab pos="269875" algn="l"/>
                        </a:tabLst>
                      </a:pPr>
                      <a:endParaRPr lang="en-US" sz="1200" b="1" i="0" noProof="0" dirty="0">
                        <a:solidFill>
                          <a:schemeClr val="tx1">
                            <a:lumMod val="50000"/>
                          </a:schemeClr>
                        </a:solidFill>
                      </a:endParaRPr>
                    </a:p>
                    <a:p>
                      <a:pPr algn="ctr" rtl="0">
                        <a:tabLst>
                          <a:tab pos="269875" algn="l"/>
                        </a:tabLst>
                      </a:pPr>
                      <a:r>
                        <a:rPr lang="en-US" sz="1000" b="0" i="0" noProof="0" dirty="0">
                          <a:solidFill>
                            <a:schemeClr val="tx1">
                              <a:lumMod val="50000"/>
                            </a:schemeClr>
                          </a:solidFill>
                        </a:rPr>
                        <a:t>Ex: appendicitis</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200" b="1" i="0" noProof="0" dirty="0">
                          <a:solidFill>
                            <a:schemeClr val="tx1">
                              <a:lumMod val="50000"/>
                            </a:schemeClr>
                          </a:solidFill>
                        </a:rPr>
                        <a:t>/</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0" noProof="0" dirty="0">
                          <a:solidFill>
                            <a:schemeClr val="tx1">
                              <a:lumMod val="50000"/>
                            </a:schemeClr>
                          </a:solidFill>
                        </a:rPr>
                        <a:t>1.1 / 1 000 000</a:t>
                      </a:r>
                    </a:p>
                    <a:p>
                      <a:pPr algn="ctr">
                        <a:tabLst>
                          <a:tab pos="269875" algn="l"/>
                        </a:tabLst>
                      </a:pPr>
                      <a:endParaRPr lang="en-US" sz="1200" b="1" i="0" noProof="0" dirty="0">
                        <a:solidFill>
                          <a:schemeClr val="tx1">
                            <a:lumMod val="50000"/>
                          </a:schemeClr>
                        </a:solidFill>
                      </a:endParaRPr>
                    </a:p>
                    <a:p>
                      <a:pPr algn="ctr">
                        <a:tabLst>
                          <a:tab pos="269875" algn="l"/>
                        </a:tabLst>
                      </a:pPr>
                      <a:r>
                        <a:rPr lang="en-US" sz="1000" noProof="0" dirty="0"/>
                        <a:t>Anaphylactic reactions.</a:t>
                      </a:r>
                      <a:endParaRPr lang="en-US" sz="1200" b="1" i="0" noProof="0" dirty="0">
                        <a:solidFill>
                          <a:schemeClr val="tx1">
                            <a:lumMod val="50000"/>
                          </a:schemeClr>
                        </a:solidFil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0" u="none" strike="noStrike" cap="none" noProof="0" dirty="0">
                          <a:solidFill>
                            <a:schemeClr val="tx1">
                              <a:lumMod val="50000"/>
                            </a:schemeClr>
                          </a:solidFill>
                          <a:latin typeface="+mn-lt"/>
                          <a:ea typeface="+mn-ea"/>
                          <a:cs typeface="+mn-cs"/>
                          <a:sym typeface="Arial"/>
                        </a:rPr>
                        <a:t>&lt;1 / 100</a:t>
                      </a:r>
                      <a:r>
                        <a:rPr lang="en-US" sz="1200" b="1" i="0" u="none" strike="noStrike" cap="none" baseline="30000" noProof="0" dirty="0">
                          <a:solidFill>
                            <a:schemeClr val="tx1">
                              <a:lumMod val="50000"/>
                            </a:schemeClr>
                          </a:solidFill>
                          <a:latin typeface="+mn-lt"/>
                          <a:ea typeface="+mn-ea"/>
                          <a:cs typeface="+mn-cs"/>
                          <a:sym typeface="Arial"/>
                        </a:rPr>
                        <a:t>1</a:t>
                      </a:r>
                      <a:endParaRPr lang="en-US" sz="1200" b="1" i="0" u="none" strike="noStrike" cap="none" noProof="0" dirty="0">
                        <a:solidFill>
                          <a:schemeClr val="tx1">
                            <a:lumMod val="50000"/>
                          </a:schemeClr>
                        </a:solidFill>
                        <a:latin typeface="+mn-lt"/>
                        <a:ea typeface="+mn-ea"/>
                        <a:cs typeface="+mn-cs"/>
                        <a:sym typeface="Arial"/>
                      </a:endParaRPr>
                    </a:p>
                    <a:p>
                      <a:pPr algn="ctr"/>
                      <a:endParaRPr lang="en-US" sz="1000" b="0" i="0" u="none" strike="noStrike" cap="none" noProof="0" dirty="0">
                        <a:solidFill>
                          <a:schemeClr val="tx1">
                            <a:lumMod val="50000"/>
                          </a:schemeClr>
                        </a:solidFill>
                        <a:latin typeface="+mn-lt"/>
                        <a:ea typeface="+mn-ea"/>
                        <a:cs typeface="+mn-cs"/>
                        <a:sym typeface="Arial"/>
                      </a:endParaRPr>
                    </a:p>
                    <a:p>
                      <a:pPr algn="ctr"/>
                      <a:r>
                        <a:rPr lang="en-US" sz="1000" noProof="0" dirty="0"/>
                        <a:t>Appendicitis, pneumonia, staphylococcal infection, dehydration, febrile and tonic seizures.</a:t>
                      </a:r>
                      <a:endParaRPr lang="en-US" sz="1000" b="0" i="0" u="none" strike="noStrike" cap="none" noProof="0" dirty="0">
                        <a:solidFill>
                          <a:schemeClr val="tx1">
                            <a:lumMod val="50000"/>
                          </a:schemeClr>
                        </a:solidFill>
                        <a:latin typeface="+mn-lt"/>
                        <a:ea typeface="+mn-ea"/>
                        <a:cs typeface="+mn-cs"/>
                        <a:sym typeface="Arial"/>
                      </a:endParaRPr>
                    </a:p>
                  </a:txBody>
                  <a:tcPr marL="45720" marR="45720" marT="41804" marB="41804">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chemeClr val="tx1">
                              <a:lumMod val="50000"/>
                            </a:schemeClr>
                          </a:solidFill>
                        </a:rPr>
                        <a:t>&lt; 1/100,000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i="0" noProof="0" dirty="0">
                        <a:solidFill>
                          <a:schemeClr val="tx1">
                            <a:lumMod val="50000"/>
                          </a:schemeClr>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00" noProof="0" dirty="0"/>
                        <a:t>Anaphylactic reactions.</a:t>
                      </a:r>
                      <a:endParaRPr kumimoji="0" lang="en-US" sz="1200" b="1" i="0" u="none" strike="noStrike" kern="0" cap="none" spc="0" normalizeH="0" baseline="0" noProof="0" dirty="0">
                        <a:ln>
                          <a:noFill/>
                        </a:ln>
                        <a:solidFill>
                          <a:srgbClr val="414141">
                            <a:lumMod val="50000"/>
                          </a:srgbClr>
                        </a:solidFill>
                        <a:effectLst/>
                        <a:uLnTx/>
                        <a:uFillTx/>
                        <a:latin typeface="+mn-lt"/>
                        <a:ea typeface="+mn-ea"/>
                        <a:cs typeface="+mn-cs"/>
                        <a:sym typeface="Arial"/>
                      </a:endParaRP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noProof="0" dirty="0">
                          <a:solidFill>
                            <a:schemeClr val="tx1">
                              <a:lumMod val="50000"/>
                            </a:schemeClr>
                          </a:solidFill>
                        </a:rPr>
                        <a:t>No information</a:t>
                      </a:r>
                    </a:p>
                  </a:txBody>
                  <a:tcPr marT="22228" marB="22228">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dirty="0">
                          <a:solidFill>
                            <a:schemeClr val="tx1">
                              <a:lumMod val="50000"/>
                            </a:schemeClr>
                          </a:solidFill>
                        </a:rPr>
                        <a:t>/</a:t>
                      </a:r>
                    </a:p>
                  </a:txBody>
                  <a:tcPr marT="22228" marB="22228">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CCEAE7"/>
                    </a:solidFill>
                  </a:tcPr>
                </a:tc>
                <a:extLst>
                  <a:ext uri="{0D108BD9-81ED-4DB2-BD59-A6C34878D82A}">
                    <a16:rowId xmlns:a16="http://schemas.microsoft.com/office/drawing/2014/main" val="3058877389"/>
                  </a:ext>
                </a:extLst>
              </a:tr>
              <a:tr h="1139936">
                <a:tc>
                  <a:txBody>
                    <a:bodyPr/>
                    <a:lstStyle/>
                    <a:p>
                      <a:pPr algn="ctr"/>
                      <a:r>
                        <a:rPr lang="en-US" sz="1100" noProof="0" dirty="0">
                          <a:solidFill>
                            <a:schemeClr val="tx1">
                              <a:lumMod val="50000"/>
                            </a:schemeClr>
                          </a:solidFill>
                        </a:rPr>
                        <a:t>Contra-indications</a:t>
                      </a:r>
                    </a:p>
                  </a:txBody>
                  <a:tcPr marT="22228" marB="22228"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100" noProof="0" dirty="0"/>
                        <a:t>Pregnant women</a:t>
                      </a:r>
                    </a:p>
                    <a:p>
                      <a:endParaRPr lang="en-US" sz="1100" noProof="0" dirty="0"/>
                    </a:p>
                    <a:p>
                      <a:r>
                        <a:rPr lang="en-US" sz="1100" noProof="0" dirty="0"/>
                        <a:t>Individuals with a history of allergy to the components.</a:t>
                      </a: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t>Individuals with a history of allergy to the components.</a:t>
                      </a:r>
                      <a:endParaRPr lang="en-US" sz="900" b="0" i="0" noProof="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50" noProof="0" dirty="0"/>
                        <a:t>Individuals with a history of allergy to the components.</a:t>
                      </a:r>
                      <a:endParaRPr lang="en-US" sz="900" b="0" i="0" noProof="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50" noProof="0" dirty="0"/>
                        <a:t>Individuals with a history of allergy to the components.</a:t>
                      </a:r>
                      <a:endParaRPr lang="en-US" sz="900" b="0" i="0" noProof="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050" noProof="0" dirty="0"/>
                        <a:t>Individuals with a history of allergy to the components.</a:t>
                      </a:r>
                      <a:endParaRPr lang="en-US" sz="900" b="0" i="0" noProof="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t>Individuals with a history of allergy to the components.</a:t>
                      </a:r>
                      <a:endParaRPr lang="en-US" sz="900" b="0" i="0" noProof="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1" noProof="0" dirty="0">
                          <a:solidFill>
                            <a:schemeClr val="tx1">
                              <a:lumMod val="50000"/>
                            </a:schemeClr>
                          </a:solidFill>
                        </a:rPr>
                        <a:t>No information</a:t>
                      </a:r>
                    </a:p>
                  </a:txBody>
                  <a:tcPr marT="22228" marB="22228"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dirty="0"/>
                        <a:t>Individuals with a history of allergy to the components.</a:t>
                      </a:r>
                      <a:endParaRPr lang="en-US" sz="1050" b="0" i="0" noProof="0" dirty="0">
                        <a:solidFill>
                          <a:schemeClr val="tx1">
                            <a:lumMod val="50000"/>
                          </a:schemeClr>
                        </a:solidFill>
                      </a:endParaRPr>
                    </a:p>
                  </a:txBody>
                  <a:tcPr marT="22228" marB="22228"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EAE7"/>
                    </a:solidFill>
                  </a:tcPr>
                </a:tc>
                <a:extLst>
                  <a:ext uri="{0D108BD9-81ED-4DB2-BD59-A6C34878D82A}">
                    <a16:rowId xmlns:a16="http://schemas.microsoft.com/office/drawing/2014/main" val="123791783"/>
                  </a:ext>
                </a:extLst>
              </a:tr>
            </a:tbl>
          </a:graphicData>
        </a:graphic>
      </p:graphicFrame>
      <p:sp>
        <p:nvSpPr>
          <p:cNvPr id="3" name="TextBox 11">
            <a:extLst>
              <a:ext uri="{FF2B5EF4-FFF2-40B4-BE49-F238E27FC236}">
                <a16:creationId xmlns:a16="http://schemas.microsoft.com/office/drawing/2014/main" id="{4BD0E6B5-418B-06B0-7662-E6330B8A2139}"/>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Individual risk</a:t>
            </a:r>
            <a:endParaRPr lang="en-US" sz="1050" noProof="0" dirty="0"/>
          </a:p>
        </p:txBody>
      </p:sp>
      <p:sp>
        <p:nvSpPr>
          <p:cNvPr id="4" name="Rectangle 3">
            <a:extLst>
              <a:ext uri="{FF2B5EF4-FFF2-40B4-BE49-F238E27FC236}">
                <a16:creationId xmlns:a16="http://schemas.microsoft.com/office/drawing/2014/main" id="{EFDF929A-6C26-AD23-69FA-D3E178F0FADF}"/>
              </a:ext>
            </a:extLst>
          </p:cNvPr>
          <p:cNvSpPr/>
          <p:nvPr/>
        </p:nvSpPr>
        <p:spPr>
          <a:xfrm>
            <a:off x="619750" y="1697450"/>
            <a:ext cx="11086934" cy="17459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noProof="0" dirty="0"/>
              <a:t>Caution: All the vaccines presented have been deemed safe by the WHO, and the side effect data are displayed here.</a:t>
            </a:r>
            <a:endParaRPr lang="en-US" sz="1100" noProof="0" dirty="0">
              <a:solidFill>
                <a:schemeClr val="bg1"/>
              </a:solidFill>
            </a:endParaRPr>
          </a:p>
        </p:txBody>
      </p:sp>
    </p:spTree>
    <p:extLst>
      <p:ext uri="{BB962C8B-B14F-4D97-AF65-F5344CB8AC3E}">
        <p14:creationId xmlns:p14="http://schemas.microsoft.com/office/powerpoint/2010/main" val="26893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rPr>
              <a:t>	Availability of human and technical resources: summary of evidence</a:t>
            </a: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24</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Level of human and technical requirement by vaccine</a:t>
            </a:r>
            <a:endParaRPr lang="en-US" sz="1050" noProof="0" dirty="0"/>
          </a:p>
        </p:txBody>
      </p:sp>
      <p:sp>
        <p:nvSpPr>
          <p:cNvPr id="8" name="Rectangle 7">
            <a:extLst>
              <a:ext uri="{FF2B5EF4-FFF2-40B4-BE49-F238E27FC236}">
                <a16:creationId xmlns:a16="http://schemas.microsoft.com/office/drawing/2014/main" id="{BE74EDB5-41F7-4474-504E-591F3EE1C37F}"/>
              </a:ext>
            </a:extLst>
          </p:cNvPr>
          <p:cNvSpPr/>
          <p:nvPr/>
        </p:nvSpPr>
        <p:spPr>
          <a:xfrm>
            <a:off x="472962" y="6371367"/>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Sources: SMT [Pays], </a:t>
            </a:r>
            <a:r>
              <a:rPr lang="en-US" sz="1050" noProof="0" dirty="0" err="1">
                <a:solidFill>
                  <a:schemeClr val="tx1">
                    <a:lumMod val="50000"/>
                  </a:schemeClr>
                </a:solidFill>
              </a:rPr>
              <a:t>Logistique</a:t>
            </a:r>
            <a:r>
              <a:rPr lang="en-US" sz="1050" noProof="0" dirty="0">
                <a:solidFill>
                  <a:schemeClr val="tx1">
                    <a:lumMod val="50000"/>
                  </a:schemeClr>
                </a:solidFill>
              </a:rPr>
              <a:t> du PEV, information sur les nouveaux </a:t>
            </a:r>
            <a:r>
              <a:rPr lang="en-US" sz="1050" noProof="0" dirty="0" err="1">
                <a:solidFill>
                  <a:schemeClr val="tx1">
                    <a:lumMod val="50000"/>
                  </a:schemeClr>
                </a:solidFill>
              </a:rPr>
              <a:t>vaccins</a:t>
            </a:r>
            <a:endParaRPr lang="en-US" sz="1050" noProof="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noProof="0" dirty="0"/>
              <a:t>13</a:t>
            </a:r>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EEF8975-9F80-606D-2545-F318D18EAE72}"/>
              </a:ext>
            </a:extLst>
          </p:cNvPr>
          <p:cNvGraphicFramePr>
            <a:graphicFrameLocks noGrp="1"/>
          </p:cNvGraphicFramePr>
          <p:nvPr>
            <p:extLst>
              <p:ext uri="{D42A27DB-BD31-4B8C-83A1-F6EECF244321}">
                <p14:modId xmlns:p14="http://schemas.microsoft.com/office/powerpoint/2010/main" val="3031651891"/>
              </p:ext>
            </p:extLst>
          </p:nvPr>
        </p:nvGraphicFramePr>
        <p:xfrm>
          <a:off x="625642" y="1877100"/>
          <a:ext cx="11086936" cy="4151713"/>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372857">
                <a:tc>
                  <a:txBody>
                    <a:bodyPr/>
                    <a:lstStyle/>
                    <a:p>
                      <a:pPr algn="ctr"/>
                      <a:endParaRPr lang="en-US" sz="1100" noProof="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1]</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2]</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3]</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4]</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5]</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6]</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7]</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913352">
                <a:tc>
                  <a:txBody>
                    <a:bodyPr/>
                    <a:lstStyle/>
                    <a:p>
                      <a:pPr algn="ctr"/>
                      <a:r>
                        <a:rPr lang="en-US" sz="1100" noProof="0" dirty="0">
                          <a:solidFill>
                            <a:schemeClr val="tx1">
                              <a:lumMod val="50000"/>
                            </a:schemeClr>
                          </a:solidFill>
                        </a:rPr>
                        <a:t>Training of new health workers beyond already trained health workers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algn="ctr"/>
                      <a:r>
                        <a:rPr lang="en-US" sz="1200" b="1" i="0" noProof="0" dirty="0">
                          <a:solidFill>
                            <a:srgbClr val="00B050"/>
                          </a:solidFill>
                        </a:rPr>
                        <a:t>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0" noProof="0" dirty="0">
                          <a:solidFill>
                            <a:srgbClr val="C00000"/>
                          </a:solidFill>
                        </a:rPr>
                        <a:t>Yes</a:t>
                      </a:r>
                      <a:endParaRPr lang="en-US" sz="1200" b="0" i="0" noProof="0" dirty="0">
                        <a:solidFill>
                          <a:srgbClr val="C00000"/>
                        </a:solidFill>
                      </a:endParaRPr>
                    </a:p>
                    <a:p>
                      <a:pPr algn="ctr">
                        <a:tabLst>
                          <a:tab pos="269875" algn="l"/>
                        </a:tabLst>
                      </a:pPr>
                      <a:r>
                        <a:rPr lang="en-US" sz="1050" b="0" i="1" u="none" strike="noStrike" cap="none" noProof="0" dirty="0">
                          <a:solidFill>
                            <a:schemeClr val="tx1">
                              <a:lumMod val="50000"/>
                            </a:schemeClr>
                          </a:solidFill>
                          <a:latin typeface="+mn-lt"/>
                          <a:ea typeface="+mn-ea"/>
                          <a:cs typeface="+mn-cs"/>
                          <a:sym typeface="Arial"/>
                        </a:rPr>
                        <a:t>(ex: school health workers)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C0000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en-US" sz="1200" b="1" i="0" noProof="0" dirty="0">
                          <a:solidFill>
                            <a:srgbClr val="00B050"/>
                          </a:solidFill>
                        </a:rPr>
                        <a:t>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0" noProof="0" dirty="0">
                          <a:solidFill>
                            <a:schemeClr val="bg1">
                              <a:lumMod val="50000"/>
                            </a:schemeClr>
                          </a:solidFill>
                        </a:rPr>
                        <a:t>Unknown</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1167970">
                <a:tc>
                  <a:txBody>
                    <a:bodyPr/>
                    <a:lstStyle/>
                    <a:p>
                      <a:pPr algn="ctr"/>
                      <a:r>
                        <a:rPr lang="en-US" sz="1100" noProof="0" dirty="0">
                          <a:solidFill>
                            <a:schemeClr val="tx1">
                              <a:lumMod val="50000"/>
                            </a:schemeClr>
                          </a:solidFill>
                        </a:rPr>
                        <a:t>Additional training for current health personnel</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Minor</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en-US" sz="1200" b="1" i="0" noProof="0" dirty="0">
                          <a:solidFill>
                            <a:srgbClr val="C00000"/>
                          </a:solidFill>
                        </a:rPr>
                        <a:t>High</a:t>
                      </a:r>
                      <a:endParaRPr lang="en-US" sz="1200" b="0" i="0" noProof="0" dirty="0">
                        <a:solidFill>
                          <a:srgbClr val="C00000"/>
                        </a:solidFill>
                      </a:endParaRPr>
                    </a:p>
                    <a:p>
                      <a:pPr algn="ctr" rtl="0">
                        <a:tabLst>
                          <a:tab pos="269875" algn="l"/>
                        </a:tabLst>
                      </a:pPr>
                      <a:r>
                        <a:rPr lang="en-US" sz="1050" b="0" i="1" u="none" strike="noStrike" cap="none" noProof="0" dirty="0">
                          <a:solidFill>
                            <a:schemeClr val="tx1">
                              <a:lumMod val="50000"/>
                            </a:schemeClr>
                          </a:solidFill>
                          <a:latin typeface="+mn-lt"/>
                          <a:ea typeface="+mn-ea"/>
                          <a:cs typeface="+mn-cs"/>
                          <a:sym typeface="Arial"/>
                        </a:rPr>
                        <a:t>(ex: teachers training)</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200" b="1" i="0" noProof="0" dirty="0">
                          <a:solidFill>
                            <a:srgbClr val="FFC000"/>
                          </a:solidFill>
                        </a:rPr>
                        <a:t>Average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0" noProof="0" dirty="0">
                          <a:solidFill>
                            <a:srgbClr val="FFC000"/>
                          </a:solidFill>
                        </a:rPr>
                        <a:t>Average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0" noProof="0" dirty="0">
                          <a:solidFill>
                            <a:srgbClr val="FFC000"/>
                          </a:solidFill>
                        </a:rPr>
                        <a:t>Average</a:t>
                      </a:r>
                    </a:p>
                    <a:p>
                      <a:pPr algn="ctr"/>
                      <a:endPar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endParaRPr>
                    </a:p>
                    <a:p>
                      <a:pPr algn="ctr"/>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(part of the </a:t>
                      </a:r>
                      <a:r>
                        <a:rPr kumimoji="0" lang="en-US" sz="1050" b="0" i="1" u="none" strike="noStrike" kern="0" cap="none" spc="0" normalizeH="0" baseline="0" noProof="0" dirty="0" err="1">
                          <a:ln>
                            <a:noFill/>
                          </a:ln>
                          <a:solidFill>
                            <a:srgbClr val="414141">
                              <a:lumMod val="50000"/>
                            </a:srgbClr>
                          </a:solidFill>
                          <a:effectLst/>
                          <a:uLnTx/>
                          <a:uFillTx/>
                          <a:latin typeface="+mn-lt"/>
                          <a:ea typeface="+mn-ea"/>
                          <a:cs typeface="+mn-cs"/>
                          <a:sym typeface="Arial"/>
                        </a:rPr>
                        <a:t>personel</a:t>
                      </a:r>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 has been trained on [</a:t>
                      </a:r>
                      <a:r>
                        <a:rPr kumimoji="0" lang="en-US" sz="1050" b="0" i="1" u="none" strike="noStrike" kern="0" cap="none" spc="0" normalizeH="0" baseline="0" noProof="0" dirty="0" err="1">
                          <a:ln>
                            <a:noFill/>
                          </a:ln>
                          <a:solidFill>
                            <a:srgbClr val="414141">
                              <a:lumMod val="50000"/>
                            </a:srgbClr>
                          </a:solidFill>
                          <a:effectLst/>
                          <a:uLnTx/>
                          <a:uFillTx/>
                          <a:latin typeface="+mn-lt"/>
                          <a:ea typeface="+mn-ea"/>
                          <a:cs typeface="+mn-cs"/>
                          <a:sym typeface="Arial"/>
                        </a:rPr>
                        <a:t>Porduct</a:t>
                      </a:r>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 5b]</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Minor</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0" noProof="0" dirty="0">
                          <a:solidFill>
                            <a:schemeClr val="bg1">
                              <a:lumMod val="50000"/>
                            </a:schemeClr>
                          </a:solidFill>
                        </a:rPr>
                        <a:t>Unknown</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1682333">
                <a:tc>
                  <a:txBody>
                    <a:bodyPr/>
                    <a:lstStyle/>
                    <a:p>
                      <a:pPr algn="ctr"/>
                      <a:r>
                        <a:rPr lang="en-US" sz="1100" noProof="0" dirty="0">
                          <a:solidFill>
                            <a:schemeClr val="tx1">
                              <a:lumMod val="50000"/>
                            </a:schemeClr>
                          </a:solidFill>
                        </a:rPr>
                        <a:t>Expected impact on health personnel workload</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tabLst>
                          <a:tab pos="269875" algn="l"/>
                        </a:tabLst>
                      </a:pPr>
                      <a:r>
                        <a:rPr lang="en-US" sz="1200" b="1" i="0" noProof="0" dirty="0">
                          <a:solidFill>
                            <a:schemeClr val="bg1">
                              <a:lumMod val="50000"/>
                            </a:schemeClr>
                          </a:solidFill>
                        </a:rPr>
                        <a:t>Null</a:t>
                      </a:r>
                      <a:endParaRPr lang="en-US" sz="1200" b="1" i="0" noProof="0" dirty="0">
                        <a:solidFill>
                          <a:srgbClr val="00B050"/>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sz="1200" b="1" i="0" noProof="0" dirty="0">
                          <a:solidFill>
                            <a:srgbClr val="C00000"/>
                          </a:solidFill>
                        </a:rPr>
                        <a:t>Strong increase of workload</a:t>
                      </a:r>
                      <a:endParaRPr lang="en-US" sz="1200" b="0" i="0" noProof="0" dirty="0">
                        <a:solidFill>
                          <a:schemeClr val="tx1">
                            <a:lumMod val="50000"/>
                          </a:schemeClr>
                        </a:solidFill>
                      </a:endParaRPr>
                    </a:p>
                    <a:p>
                      <a:pPr algn="ctr"/>
                      <a:endParaRPr lang="en-US" sz="1050" b="0" i="1" noProof="0" dirty="0">
                        <a:solidFill>
                          <a:schemeClr val="tx1">
                            <a:lumMod val="50000"/>
                          </a:schemeClr>
                        </a:solidFill>
                      </a:endParaRPr>
                    </a:p>
                    <a:p>
                      <a:pPr algn="ctr" rtl="0"/>
                      <a:r>
                        <a:rPr lang="en-US" sz="1050" b="0" i="1" noProof="0" dirty="0">
                          <a:solidFill>
                            <a:schemeClr val="tx1">
                              <a:lumMod val="50000"/>
                            </a:schemeClr>
                          </a:solidFill>
                        </a:rPr>
                        <a:t>Organization of dedicated sessions for young girls and at school, pairing with sexual health sensitization activities</a:t>
                      </a:r>
                      <a:endParaRPr lang="en-US" sz="1200" b="0" i="1" noProof="0" dirty="0">
                        <a:solidFill>
                          <a:schemeClr val="tx1">
                            <a:lumMod val="50000"/>
                          </a:schemeClr>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200" b="1" i="0" noProof="0" dirty="0">
                          <a:solidFill>
                            <a:srgbClr val="FFC000"/>
                          </a:solidFill>
                        </a:rPr>
                        <a:t>Increase of routine workload and strong increase for campaigns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endParaRPr lang="en-US" sz="1200" b="1" i="0" noProof="0" dirty="0">
                        <a:solidFill>
                          <a:srgbClr val="C00000"/>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Organization of catch-up campaigns for teenagers &lt; 15 </a:t>
                      </a:r>
                      <a:r>
                        <a:rPr kumimoji="0" lang="en-US" sz="1050" b="0" i="1" u="none" strike="noStrike" kern="0" cap="none" spc="0" normalizeH="0" baseline="0" noProof="0" dirty="0" err="1">
                          <a:ln>
                            <a:noFill/>
                          </a:ln>
                          <a:solidFill>
                            <a:srgbClr val="414141">
                              <a:lumMod val="50000"/>
                            </a:srgbClr>
                          </a:solidFill>
                          <a:effectLst/>
                          <a:uLnTx/>
                          <a:uFillTx/>
                          <a:latin typeface="+mn-lt"/>
                          <a:ea typeface="+mn-ea"/>
                          <a:cs typeface="+mn-cs"/>
                          <a:sym typeface="Arial"/>
                        </a:rPr>
                        <a:t>yo</a:t>
                      </a:r>
                      <a:endParaRPr kumimoji="0" lang="en-US" sz="1200" b="0" i="1" u="none" strike="noStrike" kern="0" cap="none" spc="0" normalizeH="0" baseline="0" noProof="0" dirty="0">
                        <a:ln>
                          <a:noFill/>
                        </a:ln>
                        <a:solidFill>
                          <a:srgbClr val="414141">
                            <a:lumMod val="50000"/>
                          </a:srgbClr>
                        </a:solidFill>
                        <a:effectLst/>
                        <a:uLnTx/>
                        <a:uFillTx/>
                        <a:latin typeface="+mn-lt"/>
                        <a:ea typeface="+mn-ea"/>
                        <a:cs typeface="+mn-cs"/>
                        <a:sym typeface="Aria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a:r>
                        <a:rPr lang="en-US" sz="1200" b="1" i="0" noProof="0" dirty="0" err="1">
                          <a:solidFill>
                            <a:srgbClr val="FFC000"/>
                          </a:solidFill>
                        </a:rPr>
                        <a:t>Ligh</a:t>
                      </a:r>
                      <a:r>
                        <a:rPr lang="en-US" sz="1200" b="1" i="0" noProof="0" dirty="0">
                          <a:solidFill>
                            <a:srgbClr val="FFC000"/>
                          </a:solidFill>
                        </a:rPr>
                        <a:t> increase of workload</a:t>
                      </a:r>
                    </a:p>
                    <a:p>
                      <a:pPr algn="ctr" rtl="0"/>
                      <a:endParaRPr lang="en-US" sz="1200" b="1" i="0" noProof="0" dirty="0">
                        <a:solidFill>
                          <a:srgbClr val="FFC000"/>
                        </a:solidFill>
                      </a:endParaRPr>
                    </a:p>
                    <a:p>
                      <a:pPr algn="ctr" rtl="0"/>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Addition of a vaccine to be administered at birth</a:t>
                      </a: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r>
                        <a:rPr lang="en-US" sz="1200" b="1" i="0" noProof="0" dirty="0">
                          <a:solidFill>
                            <a:srgbClr val="C00000"/>
                          </a:solidFill>
                        </a:rPr>
                        <a:t>Strong increase of workload</a:t>
                      </a:r>
                      <a:endParaRPr lang="en-US" sz="1200" b="0" i="0" noProof="0" dirty="0">
                        <a:solidFill>
                          <a:schemeClr val="tx1">
                            <a:lumMod val="50000"/>
                          </a:schemeClr>
                        </a:solidFill>
                      </a:endParaRPr>
                    </a:p>
                    <a:p>
                      <a:pPr algn="ctr">
                        <a:tabLst>
                          <a:tab pos="269875" algn="l"/>
                        </a:tabLst>
                      </a:pPr>
                      <a:endParaRPr lang="en-US" sz="1200" b="1" i="0" noProof="0" dirty="0">
                        <a:solidFill>
                          <a:srgbClr val="FFC000"/>
                        </a:solidFill>
                      </a:endParaRPr>
                    </a:p>
                    <a:p>
                      <a:pPr algn="ctr">
                        <a:tabLst>
                          <a:tab pos="269875" algn="l"/>
                        </a:tabLst>
                      </a:pPr>
                      <a:r>
                        <a:rPr kumimoji="0" lang="en-US" sz="1050" b="0" i="1" u="none" strike="noStrike" kern="0" cap="none" spc="0" normalizeH="0" baseline="0" noProof="0" dirty="0">
                          <a:ln>
                            <a:noFill/>
                          </a:ln>
                          <a:solidFill>
                            <a:srgbClr val="414141">
                              <a:lumMod val="50000"/>
                            </a:srgbClr>
                          </a:solidFill>
                          <a:effectLst/>
                          <a:uLnTx/>
                          <a:uFillTx/>
                          <a:latin typeface="+mn-lt"/>
                          <a:ea typeface="+mn-ea"/>
                          <a:cs typeface="+mn-cs"/>
                          <a:sym typeface="Arial"/>
                        </a:rPr>
                        <a:t>Catch-up campaigns, potentially wide target</a:t>
                      </a:r>
                      <a:endParaRPr lang="en-US" sz="1050" b="1" i="0" noProof="0" dirty="0">
                        <a:solidFill>
                          <a:srgbClr val="FFC000"/>
                        </a:solidFill>
                      </a:endParaRP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sz="1200" b="1" i="0" noProof="0" dirty="0">
                          <a:solidFill>
                            <a:srgbClr val="00B050"/>
                          </a:solidFill>
                        </a:rPr>
                        <a:t>Decrease of workload</a:t>
                      </a:r>
                    </a:p>
                    <a:p>
                      <a:pPr algn="ctr"/>
                      <a:endParaRPr lang="en-US" sz="1200" b="0" i="0" noProof="0" dirty="0">
                        <a:solidFill>
                          <a:schemeClr val="tx1">
                            <a:lumMod val="50000"/>
                          </a:schemeClr>
                        </a:solidFill>
                      </a:endParaRPr>
                    </a:p>
                    <a:p>
                      <a:pPr algn="ctr"/>
                      <a:r>
                        <a:rPr lang="en-US" sz="1050" b="0" i="1" noProof="0" dirty="0">
                          <a:solidFill>
                            <a:schemeClr val="tx1">
                              <a:lumMod val="50000"/>
                            </a:schemeClr>
                          </a:solidFill>
                        </a:rPr>
                        <a:t>Removing the need for IPV vaccination</a:t>
                      </a:r>
                    </a:p>
                  </a:txBody>
                  <a:tcPr marT="25807" marB="25807">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r>
                        <a:rPr lang="en-US" sz="1200" b="1" i="0" noProof="0" dirty="0">
                          <a:solidFill>
                            <a:schemeClr val="bg1">
                              <a:lumMod val="50000"/>
                            </a:schemeClr>
                          </a:solidFill>
                        </a:rPr>
                        <a:t>Unknown</a:t>
                      </a:r>
                    </a:p>
                  </a:txBody>
                  <a:tcPr marT="25807" marB="25807">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spTree>
    <p:extLst>
      <p:ext uri="{BB962C8B-B14F-4D97-AF65-F5344CB8AC3E}">
        <p14:creationId xmlns:p14="http://schemas.microsoft.com/office/powerpoint/2010/main" val="250568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6;p14">
            <a:extLst>
              <a:ext uri="{FF2B5EF4-FFF2-40B4-BE49-F238E27FC236}">
                <a16:creationId xmlns:a16="http://schemas.microsoft.com/office/drawing/2014/main" id="{518B8935-447F-2E48-C1A8-2E9DA0DEE1E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55600" algn="l"/>
              </a:tabLst>
              <a:defRPr/>
            </a:pPr>
            <a:r>
              <a:rPr kumimoji="0" lang="en-US" sz="2400" u="none" strike="noStrike" kern="0" cap="none" spc="0" normalizeH="0" baseline="0" noProof="0" dirty="0">
                <a:ln>
                  <a:noFill/>
                </a:ln>
                <a:solidFill>
                  <a:schemeClr val="accent1"/>
                </a:solidFill>
                <a:effectLst/>
                <a:uLnTx/>
                <a:uFillTx/>
                <a:latin typeface="Lato" panose="020F0502020204030203" pitchFamily="34" charset="0"/>
                <a:cs typeface="Times New Roman" panose="02020603050405020304" pitchFamily="18" charset="0"/>
                <a:sym typeface="Lato"/>
              </a:rPr>
              <a:t>	Compatibility of dosing and schedule: summary of evidence</a:t>
            </a:r>
          </a:p>
        </p:txBody>
      </p:sp>
      <p:sp>
        <p:nvSpPr>
          <p:cNvPr id="29" name="Google Shape;12;p19">
            <a:extLst>
              <a:ext uri="{FF2B5EF4-FFF2-40B4-BE49-F238E27FC236}">
                <a16:creationId xmlns:a16="http://schemas.microsoft.com/office/drawing/2014/main" id="{392ED7B2-7007-2FCF-93F2-F738CC63D453}"/>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en-US" noProof="0" smtClean="0">
                <a:latin typeface="+mj-lt"/>
              </a:rPr>
              <a:pPr algn="l" rtl="0"/>
              <a:t>25</a:t>
            </a:fld>
            <a:endParaRPr lang="en-US" noProof="0" dirty="0">
              <a:latin typeface="+mj-lt"/>
            </a:endParaRPr>
          </a:p>
        </p:txBody>
      </p:sp>
      <p:sp>
        <p:nvSpPr>
          <p:cNvPr id="7" name="TextBox 11">
            <a:extLst>
              <a:ext uri="{FF2B5EF4-FFF2-40B4-BE49-F238E27FC236}">
                <a16:creationId xmlns:a16="http://schemas.microsoft.com/office/drawing/2014/main" id="{F03864D7-4ED4-0EA8-FB42-B152FDAF8FFA}"/>
              </a:ext>
            </a:extLst>
          </p:cNvPr>
          <p:cNvSpPr txBox="1"/>
          <p:nvPr/>
        </p:nvSpPr>
        <p:spPr>
          <a:xfrm>
            <a:off x="500062" y="1393876"/>
            <a:ext cx="70913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noProof="0" dirty="0"/>
              <a:t>Compatibility of dosing and schedule</a:t>
            </a:r>
            <a:endParaRPr lang="en-US" sz="1050" noProof="0" dirty="0"/>
          </a:p>
        </p:txBody>
      </p:sp>
      <p:sp>
        <p:nvSpPr>
          <p:cNvPr id="8" name="Rectangle 7">
            <a:extLst>
              <a:ext uri="{FF2B5EF4-FFF2-40B4-BE49-F238E27FC236}">
                <a16:creationId xmlns:a16="http://schemas.microsoft.com/office/drawing/2014/main" id="{BE74EDB5-41F7-4474-504E-591F3EE1C37F}"/>
              </a:ext>
            </a:extLst>
          </p:cNvPr>
          <p:cNvSpPr/>
          <p:nvPr/>
        </p:nvSpPr>
        <p:spPr>
          <a:xfrm>
            <a:off x="500062" y="6303701"/>
            <a:ext cx="10175988" cy="352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noProof="0" dirty="0">
                <a:solidFill>
                  <a:schemeClr val="tx1">
                    <a:lumMod val="50000"/>
                  </a:schemeClr>
                </a:solidFill>
              </a:rPr>
              <a:t>1. En </a:t>
            </a:r>
            <a:r>
              <a:rPr lang="en-US" sz="1050" noProof="0" dirty="0" err="1">
                <a:solidFill>
                  <a:schemeClr val="tx1">
                    <a:lumMod val="50000"/>
                  </a:schemeClr>
                </a:solidFill>
              </a:rPr>
              <a:t>cas</a:t>
            </a:r>
            <a:r>
              <a:rPr lang="en-US" sz="1050" noProof="0" dirty="0">
                <a:solidFill>
                  <a:schemeClr val="tx1">
                    <a:lumMod val="50000"/>
                  </a:schemeClr>
                </a:solidFill>
              </a:rPr>
              <a:t> </a:t>
            </a:r>
            <a:r>
              <a:rPr lang="en-US" sz="1050" noProof="0" dirty="0" err="1">
                <a:solidFill>
                  <a:schemeClr val="tx1">
                    <a:lumMod val="50000"/>
                  </a:schemeClr>
                </a:solidFill>
              </a:rPr>
              <a:t>d’association</a:t>
            </a:r>
            <a:r>
              <a:rPr lang="en-US" sz="1050" noProof="0" dirty="0">
                <a:solidFill>
                  <a:schemeClr val="tx1">
                    <a:lumMod val="50000"/>
                  </a:schemeClr>
                </a:solidFill>
              </a:rPr>
              <a:t> de </a:t>
            </a:r>
            <a:r>
              <a:rPr lang="en-US" sz="1050" noProof="0" dirty="0" err="1">
                <a:solidFill>
                  <a:schemeClr val="tx1">
                    <a:lumMod val="50000"/>
                  </a:schemeClr>
                </a:solidFill>
              </a:rPr>
              <a:t>l’hexavalent</a:t>
            </a:r>
            <a:r>
              <a:rPr lang="en-US" sz="1050" noProof="0" dirty="0">
                <a:solidFill>
                  <a:schemeClr val="tx1">
                    <a:lumMod val="50000"/>
                  </a:schemeClr>
                </a:solidFill>
              </a:rPr>
              <a:t> avec </a:t>
            </a:r>
            <a:r>
              <a:rPr lang="en-US" sz="1050" noProof="0" dirty="0" err="1">
                <a:solidFill>
                  <a:schemeClr val="tx1">
                    <a:lumMod val="50000"/>
                  </a:schemeClr>
                </a:solidFill>
              </a:rPr>
              <a:t>l’ajout</a:t>
            </a:r>
            <a:r>
              <a:rPr lang="en-US" sz="1050" noProof="0" dirty="0">
                <a:solidFill>
                  <a:schemeClr val="tx1">
                    <a:lumMod val="50000"/>
                  </a:schemeClr>
                </a:solidFill>
              </a:rPr>
              <a:t> d’un booster, un à trois contacts </a:t>
            </a:r>
            <a:r>
              <a:rPr lang="en-US" sz="1050" noProof="0" dirty="0" err="1">
                <a:solidFill>
                  <a:schemeClr val="tx1">
                    <a:lumMod val="50000"/>
                  </a:schemeClr>
                </a:solidFill>
              </a:rPr>
              <a:t>supplémentaires</a:t>
            </a:r>
            <a:r>
              <a:rPr lang="en-US" sz="1050" noProof="0" dirty="0">
                <a:solidFill>
                  <a:schemeClr val="tx1">
                    <a:lumMod val="50000"/>
                  </a:schemeClr>
                </a:solidFill>
              </a:rPr>
              <a:t> </a:t>
            </a:r>
            <a:r>
              <a:rPr lang="en-US" sz="1050" noProof="0" dirty="0" err="1">
                <a:solidFill>
                  <a:schemeClr val="tx1">
                    <a:lumMod val="50000"/>
                  </a:schemeClr>
                </a:solidFill>
              </a:rPr>
              <a:t>attendus</a:t>
            </a:r>
            <a:endParaRPr lang="en-US" sz="1050" noProof="0" dirty="0">
              <a:solidFill>
                <a:schemeClr val="tx1">
                  <a:lumMod val="50000"/>
                </a:schemeClr>
              </a:solidFill>
            </a:endParaRPr>
          </a:p>
          <a:p>
            <a:r>
              <a:rPr lang="en-US" sz="1050" noProof="0" dirty="0">
                <a:solidFill>
                  <a:schemeClr val="tx1">
                    <a:lumMod val="50000"/>
                  </a:schemeClr>
                </a:solidFill>
              </a:rPr>
              <a:t>Sources: SMT [Pays], </a:t>
            </a:r>
            <a:r>
              <a:rPr lang="en-US" sz="1050" noProof="0" dirty="0" err="1">
                <a:solidFill>
                  <a:schemeClr val="tx1">
                    <a:lumMod val="50000"/>
                  </a:schemeClr>
                </a:solidFill>
              </a:rPr>
              <a:t>Logistique</a:t>
            </a:r>
            <a:r>
              <a:rPr lang="en-US" sz="1050" noProof="0" dirty="0">
                <a:solidFill>
                  <a:schemeClr val="tx1">
                    <a:lumMod val="50000"/>
                  </a:schemeClr>
                </a:solidFill>
              </a:rPr>
              <a:t> du PEV, information sur les nouveaux </a:t>
            </a:r>
            <a:r>
              <a:rPr lang="en-US" sz="1050" noProof="0" dirty="0" err="1">
                <a:solidFill>
                  <a:schemeClr val="tx1">
                    <a:lumMod val="50000"/>
                  </a:schemeClr>
                </a:solidFill>
              </a:rPr>
              <a:t>vaccins</a:t>
            </a:r>
            <a:endParaRPr lang="en-US" sz="1050" noProof="0" dirty="0">
              <a:solidFill>
                <a:schemeClr val="tx1">
                  <a:lumMod val="50000"/>
                </a:schemeClr>
              </a:solidFill>
            </a:endParaRPr>
          </a:p>
        </p:txBody>
      </p:sp>
      <p:sp>
        <p:nvSpPr>
          <p:cNvPr id="22" name="Oval 21">
            <a:extLst>
              <a:ext uri="{FF2B5EF4-FFF2-40B4-BE49-F238E27FC236}">
                <a16:creationId xmlns:a16="http://schemas.microsoft.com/office/drawing/2014/main" id="{81ACDC02-8413-9412-2FEC-670B0B1EF303}"/>
              </a:ext>
            </a:extLst>
          </p:cNvPr>
          <p:cNvSpPr/>
          <p:nvPr/>
        </p:nvSpPr>
        <p:spPr>
          <a:xfrm>
            <a:off x="446675" y="228937"/>
            <a:ext cx="346151" cy="35254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noProof="0" dirty="0"/>
              <a:t>14</a:t>
            </a:r>
          </a:p>
        </p:txBody>
      </p:sp>
      <p:sp>
        <p:nvSpPr>
          <p:cNvPr id="11" name="Google Shape;427;p16">
            <a:extLst>
              <a:ext uri="{FF2B5EF4-FFF2-40B4-BE49-F238E27FC236}">
                <a16:creationId xmlns:a16="http://schemas.microsoft.com/office/drawing/2014/main" id="{6DF73599-4975-486B-BB7A-052B40F35499}"/>
              </a:ext>
            </a:extLst>
          </p:cNvPr>
          <p:cNvSpPr/>
          <p:nvPr/>
        </p:nvSpPr>
        <p:spPr>
          <a:xfrm>
            <a:off x="-9525" y="259371"/>
            <a:ext cx="235439" cy="655029"/>
          </a:xfrm>
          <a:prstGeom prst="rect">
            <a:avLst/>
          </a:prstGeom>
          <a:solidFill>
            <a:schemeClr val="accent1"/>
          </a:solidFill>
          <a:ln>
            <a:noFill/>
          </a:ln>
        </p:spPr>
        <p:txBody>
          <a:bodyPr spcFirstLastPara="1" wrap="square" lIns="91401" tIns="91401" rIns="91401" bIns="91401" anchor="ctr" anchorCtr="0">
            <a:noAutofit/>
          </a:bodyPr>
          <a:lstStyle/>
          <a:p>
            <a:pPr algn="l" rtl="0">
              <a:spcBef>
                <a:spcPct val="0"/>
              </a:spcBef>
              <a:spcAft>
                <a:spcPct val="0"/>
              </a:spcAft>
            </a:pPr>
            <a:endParaRPr lang="en-US" noProof="0" dirty="0">
              <a:latin typeface="Lato" panose="020F0502020204030203"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EEF8975-9F80-606D-2545-F318D18EAE72}"/>
              </a:ext>
            </a:extLst>
          </p:cNvPr>
          <p:cNvGraphicFramePr>
            <a:graphicFrameLocks noGrp="1"/>
          </p:cNvGraphicFramePr>
          <p:nvPr>
            <p:extLst>
              <p:ext uri="{D42A27DB-BD31-4B8C-83A1-F6EECF244321}">
                <p14:modId xmlns:p14="http://schemas.microsoft.com/office/powerpoint/2010/main" val="3554461846"/>
              </p:ext>
            </p:extLst>
          </p:nvPr>
        </p:nvGraphicFramePr>
        <p:xfrm>
          <a:off x="625642" y="1877101"/>
          <a:ext cx="11086936" cy="3965059"/>
        </p:xfrm>
        <a:graphic>
          <a:graphicData uri="http://schemas.openxmlformats.org/drawingml/2006/table">
            <a:tbl>
              <a:tblPr firstRow="1" bandRow="1">
                <a:tableStyleId>{93296810-A885-4BE3-A3E7-6D5BEEA58F35}</a:tableStyleId>
              </a:tblPr>
              <a:tblGrid>
                <a:gridCol w="1385867">
                  <a:extLst>
                    <a:ext uri="{9D8B030D-6E8A-4147-A177-3AD203B41FA5}">
                      <a16:colId xmlns:a16="http://schemas.microsoft.com/office/drawing/2014/main" val="4121088167"/>
                    </a:ext>
                  </a:extLst>
                </a:gridCol>
                <a:gridCol w="1385867">
                  <a:extLst>
                    <a:ext uri="{9D8B030D-6E8A-4147-A177-3AD203B41FA5}">
                      <a16:colId xmlns:a16="http://schemas.microsoft.com/office/drawing/2014/main" val="2287417990"/>
                    </a:ext>
                  </a:extLst>
                </a:gridCol>
                <a:gridCol w="1385867">
                  <a:extLst>
                    <a:ext uri="{9D8B030D-6E8A-4147-A177-3AD203B41FA5}">
                      <a16:colId xmlns:a16="http://schemas.microsoft.com/office/drawing/2014/main" val="3579905800"/>
                    </a:ext>
                  </a:extLst>
                </a:gridCol>
                <a:gridCol w="1385867">
                  <a:extLst>
                    <a:ext uri="{9D8B030D-6E8A-4147-A177-3AD203B41FA5}">
                      <a16:colId xmlns:a16="http://schemas.microsoft.com/office/drawing/2014/main" val="1791082469"/>
                    </a:ext>
                  </a:extLst>
                </a:gridCol>
                <a:gridCol w="1385867">
                  <a:extLst>
                    <a:ext uri="{9D8B030D-6E8A-4147-A177-3AD203B41FA5}">
                      <a16:colId xmlns:a16="http://schemas.microsoft.com/office/drawing/2014/main" val="2481231325"/>
                    </a:ext>
                  </a:extLst>
                </a:gridCol>
                <a:gridCol w="1385867">
                  <a:extLst>
                    <a:ext uri="{9D8B030D-6E8A-4147-A177-3AD203B41FA5}">
                      <a16:colId xmlns:a16="http://schemas.microsoft.com/office/drawing/2014/main" val="253142650"/>
                    </a:ext>
                  </a:extLst>
                </a:gridCol>
                <a:gridCol w="1385867">
                  <a:extLst>
                    <a:ext uri="{9D8B030D-6E8A-4147-A177-3AD203B41FA5}">
                      <a16:colId xmlns:a16="http://schemas.microsoft.com/office/drawing/2014/main" val="226409722"/>
                    </a:ext>
                  </a:extLst>
                </a:gridCol>
                <a:gridCol w="1385867">
                  <a:extLst>
                    <a:ext uri="{9D8B030D-6E8A-4147-A177-3AD203B41FA5}">
                      <a16:colId xmlns:a16="http://schemas.microsoft.com/office/drawing/2014/main" val="2231007804"/>
                    </a:ext>
                  </a:extLst>
                </a:gridCol>
              </a:tblGrid>
              <a:tr h="259547">
                <a:tc>
                  <a:txBody>
                    <a:bodyPr/>
                    <a:lstStyle/>
                    <a:p>
                      <a:pPr algn="ctr"/>
                      <a:endParaRPr lang="en-US" sz="1100" noProof="0" dirty="0">
                        <a:solidFill>
                          <a:schemeClr val="tx1">
                            <a:lumMod val="50000"/>
                          </a:schemeClr>
                        </a:solidFill>
                      </a:endParaRP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1]</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2]</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3]</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4]</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5]</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6]</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414141">
                              <a:lumMod val="50000"/>
                            </a:srgbClr>
                          </a:solidFill>
                          <a:effectLst/>
                          <a:uLnTx/>
                          <a:uFillTx/>
                          <a:latin typeface="Lato"/>
                          <a:ea typeface="+mn-ea"/>
                          <a:cs typeface="+mn-cs"/>
                          <a:sym typeface="Arial"/>
                        </a:rPr>
                        <a:t>[Vaccine 7]</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21511872"/>
                  </a:ext>
                </a:extLst>
              </a:tr>
              <a:tr h="782685">
                <a:tc>
                  <a:txBody>
                    <a:bodyPr/>
                    <a:lstStyle/>
                    <a:p>
                      <a:pPr algn="ctr"/>
                      <a:r>
                        <a:rPr lang="en-US" sz="1100" noProof="0" dirty="0">
                          <a:solidFill>
                            <a:schemeClr val="tx1">
                              <a:lumMod val="50000"/>
                            </a:schemeClr>
                          </a:solidFill>
                        </a:rPr>
                        <a:t>Target population already covered by immunization program</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0" noProof="0" dirty="0">
                          <a:solidFill>
                            <a:srgbClr val="C00000"/>
                          </a:solidFill>
                        </a:rPr>
                        <a:t>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FFC000"/>
                          </a:solidFill>
                        </a:rPr>
                        <a:t>Yes &amp; 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6700" algn="l"/>
                        </a:tabLst>
                        <a:defRPr/>
                      </a:pPr>
                      <a:r>
                        <a:rPr lang="en-US" sz="1200" b="1" i="0" noProof="0" dirty="0">
                          <a:solidFill>
                            <a:srgbClr val="00B05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FFC000"/>
                          </a:solidFill>
                        </a:rPr>
                        <a:t>Yes &amp; No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Yes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1" noProof="0" dirty="0">
                          <a:solidFill>
                            <a:schemeClr val="tx1">
                              <a:lumMod val="50000"/>
                            </a:schemeClr>
                          </a:solidFill>
                        </a:rPr>
                        <a:t>Vaccine not yet available</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413052441"/>
                  </a:ext>
                </a:extLst>
              </a:tr>
              <a:tr h="813028">
                <a:tc>
                  <a:txBody>
                    <a:bodyPr/>
                    <a:lstStyle/>
                    <a:p>
                      <a:pPr algn="ctr"/>
                      <a:r>
                        <a:rPr lang="en-US" sz="1100" noProof="0" dirty="0">
                          <a:solidFill>
                            <a:schemeClr val="tx1">
                              <a:lumMod val="50000"/>
                            </a:schemeClr>
                          </a:solidFill>
                        </a:rPr>
                        <a:t>Number of additional contact points with target population</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Zero</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rtl="0">
                        <a:tabLst>
                          <a:tab pos="269875" algn="l"/>
                        </a:tabLst>
                      </a:pPr>
                      <a:r>
                        <a:rPr lang="en-US" sz="1200" b="1" i="0" noProof="0" dirty="0">
                          <a:solidFill>
                            <a:srgbClr val="FFC000"/>
                          </a:solidFill>
                        </a:rPr>
                        <a:t>One</a:t>
                      </a:r>
                    </a:p>
                    <a:p>
                      <a:pPr algn="ctr" rtl="0">
                        <a:tabLst>
                          <a:tab pos="269875" algn="l"/>
                        </a:tabLst>
                      </a:pPr>
                      <a:r>
                        <a:rPr lang="en-US" sz="1200" b="1" i="0" noProof="0" dirty="0">
                          <a:solidFill>
                            <a:srgbClr val="C00000"/>
                          </a:solidFill>
                        </a:rPr>
                        <a:t>(to three)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tabLst>
                          <a:tab pos="269875" algn="l"/>
                        </a:tabLst>
                      </a:pPr>
                      <a:r>
                        <a:rPr lang="en-US" sz="1200" b="1" i="0" noProof="0" dirty="0">
                          <a:solidFill>
                            <a:srgbClr val="FFC000"/>
                          </a:solidFill>
                        </a:rPr>
                        <a:t>One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a:tabLst>
                          <a:tab pos="269875" algn="l"/>
                        </a:tabLst>
                      </a:pPr>
                      <a:r>
                        <a:rPr lang="en-US" sz="1200" b="1" i="0" noProof="0" dirty="0">
                          <a:solidFill>
                            <a:srgbClr val="00B050"/>
                          </a:solidFill>
                        </a:rPr>
                        <a:t>Zero</a:t>
                      </a:r>
                      <a:endParaRPr lang="en-US" sz="1200" b="1" i="0" noProof="0" dirty="0">
                        <a:solidFill>
                          <a:srgbClr val="FFC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algn="ctr"/>
                      <a:r>
                        <a:rPr lang="en-US" sz="1200" b="1" i="0" noProof="0" dirty="0">
                          <a:solidFill>
                            <a:srgbClr val="FFC000"/>
                          </a:solidFill>
                        </a:rPr>
                        <a:t>One </a:t>
                      </a:r>
                      <a:r>
                        <a:rPr lang="en-US" sz="1200" b="0" i="0" noProof="0" dirty="0">
                          <a:solidFill>
                            <a:schemeClr val="tx1">
                              <a:lumMod val="50000"/>
                            </a:schemeClr>
                          </a:solidFill>
                        </a:rPr>
                        <a:t>or </a:t>
                      </a:r>
                      <a:r>
                        <a:rPr lang="en-US" sz="1200" b="1" i="0" noProof="0" dirty="0">
                          <a:solidFill>
                            <a:srgbClr val="C00000"/>
                          </a:solidFill>
                        </a:rPr>
                        <a:t>two </a:t>
                      </a:r>
                      <a:r>
                        <a:rPr lang="en-US" sz="1200" b="0" i="0" noProof="0" dirty="0">
                          <a:solidFill>
                            <a:schemeClr val="tx1">
                              <a:lumMod val="50000"/>
                            </a:schemeClr>
                          </a:solidFill>
                        </a:rPr>
                        <a:t>based on selected target</a:t>
                      </a:r>
                      <a:endParaRPr lang="en-US" sz="1200" b="1" i="0" noProof="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noProof="0" dirty="0">
                          <a:solidFill>
                            <a:srgbClr val="00B050"/>
                          </a:solidFill>
                        </a:rPr>
                        <a:t>Zero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i="0" u="none" strike="noStrike" cap="none" noProof="0" dirty="0">
                          <a:solidFill>
                            <a:srgbClr val="C00000"/>
                          </a:solidFill>
                          <a:latin typeface="+mn-lt"/>
                          <a:ea typeface="+mn-ea"/>
                          <a:cs typeface="+mn-cs"/>
                          <a:sym typeface="Arial"/>
                        </a:rPr>
                        <a:t>(to three</a:t>
                      </a:r>
                      <a:r>
                        <a:rPr lang="en-US" sz="1200" b="1" i="0" baseline="30000" noProof="0" dirty="0">
                          <a:solidFill>
                            <a:srgbClr val="C00000"/>
                          </a:solidFill>
                        </a:rPr>
                        <a:t>1</a:t>
                      </a:r>
                      <a:r>
                        <a:rPr lang="en-US" sz="1200" b="1" i="0" baseline="0" noProof="0" dirty="0">
                          <a:solidFill>
                            <a:srgbClr val="C00000"/>
                          </a:solidFill>
                        </a:rPr>
                        <a:t>)</a:t>
                      </a:r>
                      <a:endParaRPr lang="en-US" sz="1200" b="1" i="0" noProof="0" dirty="0">
                        <a:solidFill>
                          <a:srgbClr val="C00000"/>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a:ln>
                            <a:noFill/>
                          </a:ln>
                          <a:solidFill>
                            <a:srgbClr val="414141">
                              <a:lumMod val="50000"/>
                            </a:srgbClr>
                          </a:solidFill>
                          <a:effectLst/>
                          <a:uLnTx/>
                          <a:uFillTx/>
                          <a:latin typeface="Lato"/>
                          <a:ea typeface="+mn-ea"/>
                          <a:cs typeface="+mn-cs"/>
                          <a:sym typeface="Arial"/>
                        </a:rPr>
                        <a:t>Vaccine not yet available</a:t>
                      </a:r>
                      <a:endParaRPr kumimoji="0" lang="en-US" sz="1200" b="0" i="1" u="none" strike="noStrike" kern="0" cap="none" spc="0" normalizeH="0" baseline="0" noProof="0" dirty="0">
                        <a:ln>
                          <a:noFill/>
                        </a:ln>
                        <a:solidFill>
                          <a:srgbClr val="414141">
                            <a:lumMod val="50000"/>
                          </a:srgbClr>
                        </a:solidFill>
                        <a:effectLst/>
                        <a:uLnTx/>
                        <a:uFillTx/>
                        <a:latin typeface="Lato"/>
                        <a:ea typeface="+mn-ea"/>
                        <a:cs typeface="+mn-cs"/>
                        <a:sym typeface="Arial"/>
                      </a:endParaRP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58877389"/>
                  </a:ext>
                </a:extLst>
              </a:tr>
              <a:tr h="2109799">
                <a:tc>
                  <a:txBody>
                    <a:bodyPr/>
                    <a:lstStyle/>
                    <a:p>
                      <a:pPr algn="ctr"/>
                      <a:r>
                        <a:rPr lang="en-US" sz="1100" noProof="0" dirty="0">
                          <a:solidFill>
                            <a:schemeClr val="tx1">
                              <a:lumMod val="50000"/>
                            </a:schemeClr>
                          </a:solidFill>
                        </a:rPr>
                        <a:t>Additional comments</a:t>
                      </a:r>
                    </a:p>
                  </a:txBody>
                  <a:tcPr marT="25807" marB="25807" anchor="ctr">
                    <a:lnL w="3175" cap="flat" cmpd="sng" algn="ctr">
                      <a:solidFill>
                        <a:schemeClr val="bg1">
                          <a:lumMod val="50000"/>
                        </a:schemeClr>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tabLst>
                          <a:tab pos="269875" algn="l"/>
                        </a:tabLst>
                      </a:pPr>
                      <a:r>
                        <a:rPr lang="en-US" sz="1100" b="0" i="0" u="none" strike="noStrike" cap="none" noProof="0" dirty="0">
                          <a:solidFill>
                            <a:schemeClr val="tx1">
                              <a:lumMod val="50000"/>
                            </a:schemeClr>
                          </a:solidFill>
                          <a:latin typeface="+mn-lt"/>
                          <a:ea typeface="+mn-ea"/>
                          <a:cs typeface="+mn-cs"/>
                          <a:sym typeface="Arial"/>
                        </a:rPr>
                        <a:t>Replace XXX</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sz="1100" b="0" i="0" noProof="0" dirty="0">
                          <a:solidFill>
                            <a:schemeClr val="tx1">
                              <a:lumMod val="50000"/>
                            </a:schemeClr>
                          </a:solidFill>
                        </a:rPr>
                        <a:t>1 to 2 doses pour young girls (9-14) et women (15-20)</a:t>
                      </a:r>
                    </a:p>
                    <a:p>
                      <a:pPr algn="ctr"/>
                      <a:endParaRPr lang="en-US" sz="1100" b="0" i="0" noProof="0" dirty="0">
                        <a:solidFill>
                          <a:schemeClr val="tx1">
                            <a:lumMod val="50000"/>
                          </a:schemeClr>
                        </a:solidFill>
                      </a:endParaRPr>
                    </a:p>
                    <a:p>
                      <a:pPr algn="ctr" rtl="0"/>
                      <a:r>
                        <a:rPr lang="en-US" sz="1100" b="0" i="0" noProof="0" dirty="0">
                          <a:solidFill>
                            <a:schemeClr val="tx1">
                              <a:lumMod val="50000"/>
                            </a:schemeClr>
                          </a:solidFill>
                        </a:rPr>
                        <a:t>2 doses for older women (21+) </a:t>
                      </a:r>
                    </a:p>
                    <a:p>
                      <a:pPr algn="ctr"/>
                      <a:endParaRPr lang="en-US" sz="1100" b="0" i="0" noProof="0" dirty="0">
                        <a:solidFill>
                          <a:schemeClr val="tx1">
                            <a:lumMod val="50000"/>
                          </a:schemeClr>
                        </a:solidFill>
                      </a:endParaRPr>
                    </a:p>
                    <a:p>
                      <a:pPr algn="ctr"/>
                      <a:r>
                        <a:rPr lang="en-US" sz="1100" b="0" i="0" noProof="0" dirty="0">
                          <a:solidFill>
                            <a:schemeClr val="tx1">
                              <a:lumMod val="50000"/>
                            </a:schemeClr>
                          </a:solidFill>
                        </a:rPr>
                        <a:t>2 to 3 doses pour immuno-depressed or HIV-positive</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endParaRPr lang="en-US" sz="1100" b="0" i="0" noProof="0" dirty="0">
                        <a:solidFill>
                          <a:schemeClr val="tx1">
                            <a:lumMod val="50000"/>
                          </a:schemeClr>
                        </a:solidFill>
                      </a:endParaRP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269875" algn="l"/>
                        </a:tabLst>
                        <a:defRPr/>
                      </a:pPr>
                      <a:r>
                        <a:rPr lang="en-US" sz="1100" b="0" i="0" noProof="0" dirty="0">
                          <a:solidFill>
                            <a:schemeClr val="tx1">
                              <a:lumMod val="50000"/>
                            </a:schemeClr>
                          </a:solidFill>
                        </a:rPr>
                        <a:t>Administered at birth with BCG</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algn="ctr">
                        <a:tabLst>
                          <a:tab pos="269875" algn="l"/>
                        </a:tabLst>
                      </a:pPr>
                      <a:r>
                        <a:rPr lang="en-US" sz="1100" b="0" i="0" u="none" strike="noStrike" cap="none" noProof="0" dirty="0">
                          <a:solidFill>
                            <a:schemeClr val="tx1">
                              <a:lumMod val="50000"/>
                            </a:schemeClr>
                          </a:solidFill>
                          <a:latin typeface="+mn-lt"/>
                          <a:ea typeface="+mn-ea"/>
                          <a:cs typeface="+mn-cs"/>
                          <a:sym typeface="Arial"/>
                        </a:rPr>
                        <a:t>One dose for vaccination after 2yo, two doses for vaccination of infants</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sz="1100" b="0" i="0" noProof="0" dirty="0">
                          <a:solidFill>
                            <a:schemeClr val="tx1">
                              <a:lumMod val="50000"/>
                            </a:schemeClr>
                          </a:solidFill>
                        </a:rPr>
                        <a:t>Replace Pentavalent, addition of a series of boosters is recommended</a:t>
                      </a:r>
                    </a:p>
                  </a:txBody>
                  <a:tcPr marT="25807" marB="25807"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68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14141">
                              <a:lumMod val="50000"/>
                            </a:srgbClr>
                          </a:solidFill>
                          <a:effectLst/>
                          <a:uLnTx/>
                          <a:uFillTx/>
                          <a:latin typeface="Lato"/>
                          <a:ea typeface="+mn-ea"/>
                          <a:cs typeface="+mn-cs"/>
                          <a:sym typeface="Arial"/>
                        </a:rPr>
                        <a:t>Vaccine not yet available</a:t>
                      </a:r>
                    </a:p>
                  </a:txBody>
                  <a:tcPr marT="25807" marB="25807" anchor="ctr">
                    <a:lnL w="6350" cap="flat" cmpd="sng" algn="ctr">
                      <a:solidFill>
                        <a:schemeClr val="tx1"/>
                      </a:solid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rgbClr val="0F5D61"/>
                      </a:solidFill>
                      <a:prstDash val="sysDash"/>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91783"/>
                  </a:ext>
                </a:extLst>
              </a:tr>
            </a:tbl>
          </a:graphicData>
        </a:graphic>
      </p:graphicFrame>
    </p:spTree>
    <p:extLst>
      <p:ext uri="{BB962C8B-B14F-4D97-AF65-F5344CB8AC3E}">
        <p14:creationId xmlns:p14="http://schemas.microsoft.com/office/powerpoint/2010/main" val="162253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6717B1-909D-B080-64D6-3026EE03359E}"/>
              </a:ext>
            </a:extLst>
          </p:cNvPr>
          <p:cNvSpPr/>
          <p:nvPr/>
        </p:nvSpPr>
        <p:spPr>
          <a:xfrm>
            <a:off x="6146800" y="0"/>
            <a:ext cx="6096000" cy="68580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Isosceles Triangle 24">
            <a:extLst>
              <a:ext uri="{FF2B5EF4-FFF2-40B4-BE49-F238E27FC236}">
                <a16:creationId xmlns:a16="http://schemas.microsoft.com/office/drawing/2014/main" id="{CDCA1FC1-37BF-E2E7-6974-73E2033632C2}"/>
              </a:ext>
            </a:extLst>
          </p:cNvPr>
          <p:cNvSpPr/>
          <p:nvPr/>
        </p:nvSpPr>
        <p:spPr>
          <a:xfrm rot="5400000">
            <a:off x="2862505" y="3294780"/>
            <a:ext cx="6832539" cy="26395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246076"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Data collection is a key step of the process </a:t>
            </a:r>
            <a:r>
              <a:rPr lang="en-US" sz="2400" kern="0" noProof="0" dirty="0">
                <a:solidFill>
                  <a:schemeClr val="bg1"/>
                </a:solidFill>
                <a:latin typeface="Lato" panose="020F0502020204030203" pitchFamily="34" charset="0"/>
                <a:cs typeface="Times New Roman" panose="02020603050405020304" pitchFamily="18" charset="0"/>
                <a:sym typeface="Lato"/>
              </a:rPr>
              <a:t>– it enables the NITAG to later make </a:t>
            </a:r>
            <a:r>
              <a:rPr lang="en-US" sz="2400" kern="0" noProof="0" dirty="0">
                <a:solidFill>
                  <a:srgbClr val="0F5D61"/>
                </a:solidFill>
                <a:latin typeface="Lato" panose="020F0502020204030203" pitchFamily="34" charset="0"/>
                <a:cs typeface="Times New Roman" panose="02020603050405020304" pitchFamily="18" charset="0"/>
                <a:sym typeface="Lato"/>
              </a:rPr>
              <a:t>evidence-based recommendations</a:t>
            </a:r>
            <a:endParaRPr kumimoji="0" lang="en-US"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endParaRP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a:t>
            </a:fld>
            <a:endParaRPr lang="en-US" noProof="0" dirty="0">
              <a:latin typeface="+mj-lt"/>
            </a:endParaRPr>
          </a:p>
        </p:txBody>
      </p:sp>
      <p:sp>
        <p:nvSpPr>
          <p:cNvPr id="6" name="Rectangle 5">
            <a:extLst>
              <a:ext uri="{FF2B5EF4-FFF2-40B4-BE49-F238E27FC236}">
                <a16:creationId xmlns:a16="http://schemas.microsoft.com/office/drawing/2014/main" id="{EBFBAFFA-063A-1DD9-F03E-00AA2BA752FC}"/>
              </a:ext>
            </a:extLst>
          </p:cNvPr>
          <p:cNvSpPr/>
          <p:nvPr/>
        </p:nvSpPr>
        <p:spPr>
          <a:xfrm>
            <a:off x="6758258" y="1376363"/>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200"/>
              </a:spcBef>
            </a:pPr>
            <a:r>
              <a:rPr lang="en-US" sz="2000" b="1" u="sng" noProof="0" dirty="0">
                <a:solidFill>
                  <a:schemeClr val="bg1"/>
                </a:solidFill>
              </a:rPr>
              <a:t>A 5-step process</a:t>
            </a:r>
          </a:p>
          <a:p>
            <a:pPr marL="342900" indent="-342900">
              <a:spcBef>
                <a:spcPts val="1200"/>
              </a:spcBef>
              <a:buFont typeface="+mj-lt"/>
              <a:buAutoNum type="arabicPeriod"/>
            </a:pPr>
            <a:r>
              <a:rPr lang="en-US" sz="1600" b="1" noProof="0" dirty="0">
                <a:solidFill>
                  <a:schemeClr val="bg1"/>
                </a:solidFill>
              </a:rPr>
              <a:t>Prepare and finalize the data collection plan</a:t>
            </a:r>
            <a:r>
              <a:rPr lang="en-US" sz="1600" noProof="0" dirty="0">
                <a:solidFill>
                  <a:schemeClr val="bg1"/>
                </a:solidFill>
              </a:rPr>
              <a:t> during workshop #1, assigning responsibilities and defining timelines</a:t>
            </a:r>
          </a:p>
          <a:p>
            <a:pPr marL="342900" indent="-342900">
              <a:spcBef>
                <a:spcPts val="1200"/>
              </a:spcBef>
              <a:buFont typeface="+mj-lt"/>
              <a:buAutoNum type="arabicPeriod"/>
            </a:pPr>
            <a:r>
              <a:rPr lang="en-US" sz="1600" b="1" noProof="0" dirty="0">
                <a:solidFill>
                  <a:schemeClr val="bg1"/>
                </a:solidFill>
              </a:rPr>
              <a:t>Collect evidence and data</a:t>
            </a:r>
            <a:r>
              <a:rPr lang="en-US" sz="1600" noProof="0" dirty="0">
                <a:solidFill>
                  <a:schemeClr val="bg1"/>
                </a:solidFill>
              </a:rPr>
              <a:t> through various sources</a:t>
            </a:r>
            <a:endParaRPr lang="en-US" sz="1600" b="1" noProof="0" dirty="0">
              <a:solidFill>
                <a:schemeClr val="bg1"/>
              </a:solidFill>
            </a:endParaRPr>
          </a:p>
          <a:p>
            <a:pPr marL="342900" indent="-342900">
              <a:spcBef>
                <a:spcPts val="1200"/>
              </a:spcBef>
              <a:buFont typeface="+mj-lt"/>
              <a:buAutoNum type="arabicPeriod"/>
            </a:pPr>
            <a:r>
              <a:rPr lang="en-US" sz="1600" b="1" noProof="0" dirty="0">
                <a:solidFill>
                  <a:schemeClr val="bg1"/>
                </a:solidFill>
              </a:rPr>
              <a:t>Clean and prepare data</a:t>
            </a:r>
            <a:r>
              <a:rPr lang="en-US" sz="1600" noProof="0" dirty="0">
                <a:solidFill>
                  <a:schemeClr val="bg1"/>
                </a:solidFill>
              </a:rPr>
              <a:t> to ensure consistency across vaccines and adequacy of data to the selected criteria</a:t>
            </a:r>
            <a:endParaRPr lang="en-US" sz="1600" b="1" noProof="0" dirty="0">
              <a:solidFill>
                <a:schemeClr val="bg1"/>
              </a:solidFill>
            </a:endParaRPr>
          </a:p>
          <a:p>
            <a:pPr marL="342900" indent="-342900">
              <a:spcBef>
                <a:spcPts val="1200"/>
              </a:spcBef>
              <a:buFont typeface="+mj-lt"/>
              <a:buAutoNum type="arabicPeriod"/>
            </a:pPr>
            <a:r>
              <a:rPr lang="en-US" sz="1600" b="1" noProof="0" dirty="0">
                <a:solidFill>
                  <a:schemeClr val="bg1"/>
                </a:solidFill>
              </a:rPr>
              <a:t>Prepare content</a:t>
            </a:r>
            <a:r>
              <a:rPr lang="en-US" sz="1600" noProof="0" dirty="0">
                <a:solidFill>
                  <a:schemeClr val="bg1"/>
                </a:solidFill>
              </a:rPr>
              <a:t>, especially using visualization to facilitate comparison between vaccines</a:t>
            </a:r>
            <a:endParaRPr lang="en-US" sz="1600" b="1" noProof="0" dirty="0">
              <a:solidFill>
                <a:schemeClr val="bg1"/>
              </a:solidFill>
            </a:endParaRPr>
          </a:p>
          <a:p>
            <a:pPr marL="342900" indent="-342900">
              <a:spcBef>
                <a:spcPts val="1200"/>
              </a:spcBef>
              <a:buFont typeface="+mj-lt"/>
              <a:buAutoNum type="arabicPeriod"/>
            </a:pPr>
            <a:r>
              <a:rPr lang="en-US" sz="1600" b="1" noProof="0" dirty="0">
                <a:solidFill>
                  <a:schemeClr val="bg1"/>
                </a:solidFill>
              </a:rPr>
              <a:t>Review and share content</a:t>
            </a:r>
            <a:r>
              <a:rPr lang="en-US" sz="1600" noProof="0" dirty="0">
                <a:solidFill>
                  <a:schemeClr val="bg1"/>
                </a:solidFill>
              </a:rPr>
              <a:t> ahead of workshop #2 so that everyone is on the same information level</a:t>
            </a:r>
            <a:endParaRPr lang="en-US" sz="1600" b="1" noProof="0" dirty="0">
              <a:solidFill>
                <a:schemeClr val="bg1"/>
              </a:solidFill>
            </a:endParaRPr>
          </a:p>
        </p:txBody>
      </p:sp>
      <p:sp>
        <p:nvSpPr>
          <p:cNvPr id="8" name="Rectangle 7">
            <a:extLst>
              <a:ext uri="{FF2B5EF4-FFF2-40B4-BE49-F238E27FC236}">
                <a16:creationId xmlns:a16="http://schemas.microsoft.com/office/drawing/2014/main" id="{973CBD53-490B-3829-2673-04AA3037B05E}"/>
              </a:ext>
            </a:extLst>
          </p:cNvPr>
          <p:cNvSpPr/>
          <p:nvPr/>
        </p:nvSpPr>
        <p:spPr>
          <a:xfrm>
            <a:off x="849059" y="1941922"/>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noProof="0" dirty="0">
                <a:solidFill>
                  <a:srgbClr val="0F5D61"/>
                </a:solidFill>
              </a:rPr>
              <a:t>Data collection is the most important part of the new vaccine introduction prioritization process</a:t>
            </a:r>
          </a:p>
        </p:txBody>
      </p:sp>
      <p:sp>
        <p:nvSpPr>
          <p:cNvPr id="9" name="Rectangle 8">
            <a:extLst>
              <a:ext uri="{FF2B5EF4-FFF2-40B4-BE49-F238E27FC236}">
                <a16:creationId xmlns:a16="http://schemas.microsoft.com/office/drawing/2014/main" id="{A7ADFB5E-FE87-CE41-72FF-F4714988C643}"/>
              </a:ext>
            </a:extLst>
          </p:cNvPr>
          <p:cNvSpPr/>
          <p:nvPr/>
        </p:nvSpPr>
        <p:spPr>
          <a:xfrm>
            <a:off x="849059" y="3997489"/>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noProof="0" dirty="0">
                <a:solidFill>
                  <a:srgbClr val="0F5D61"/>
                </a:solidFill>
              </a:rPr>
              <a:t>It provides a robust basis for comparison and recommendations by the NITAG</a:t>
            </a:r>
          </a:p>
        </p:txBody>
      </p:sp>
    </p:spTree>
    <p:extLst>
      <p:ext uri="{BB962C8B-B14F-4D97-AF65-F5344CB8AC3E}">
        <p14:creationId xmlns:p14="http://schemas.microsoft.com/office/powerpoint/2010/main" val="10290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02809-B75E-BD83-7541-B4FED3F272FF}"/>
              </a:ext>
            </a:extLst>
          </p:cNvPr>
          <p:cNvSpPr/>
          <p:nvPr/>
        </p:nvSpPr>
        <p:spPr>
          <a:xfrm>
            <a:off x="690464" y="4590664"/>
            <a:ext cx="4553337" cy="19594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i="1" noProof="0" dirty="0">
                <a:solidFill>
                  <a:schemeClr val="tx1">
                    <a:lumMod val="50000"/>
                  </a:schemeClr>
                </a:solidFill>
              </a:rPr>
              <a:t>What we recommend</a:t>
            </a:r>
          </a:p>
          <a:p>
            <a:endParaRPr lang="en-US" sz="1200" b="1" i="1" noProof="0" dirty="0">
              <a:solidFill>
                <a:schemeClr val="tx1">
                  <a:lumMod val="50000"/>
                </a:schemeClr>
              </a:solidFill>
            </a:endParaRPr>
          </a:p>
          <a:p>
            <a:r>
              <a:rPr lang="en-US" sz="1200" i="1" noProof="0" dirty="0">
                <a:solidFill>
                  <a:schemeClr val="tx1">
                    <a:lumMod val="50000"/>
                  </a:schemeClr>
                </a:solidFill>
              </a:rPr>
              <a:t>Identifying nature and sources early in the process (at the end of workshop one) speeds up the process. Doing so </a:t>
            </a:r>
            <a:r>
              <a:rPr lang="en-US" sz="1200" i="1" u="sng" noProof="0" dirty="0">
                <a:solidFill>
                  <a:schemeClr val="tx1">
                    <a:lumMod val="50000"/>
                  </a:schemeClr>
                </a:solidFill>
              </a:rPr>
              <a:t>in the presence of the entire NITAG </a:t>
            </a:r>
            <a:r>
              <a:rPr lang="en-US" sz="1200" i="1" noProof="0" dirty="0">
                <a:solidFill>
                  <a:schemeClr val="tx1">
                    <a:lumMod val="50000"/>
                  </a:schemeClr>
                </a:solidFill>
              </a:rPr>
              <a:t>also helps ensure access to latest available sources and to a wider network of experts. </a:t>
            </a:r>
          </a:p>
          <a:p>
            <a:r>
              <a:rPr lang="en-US" sz="1200" i="1" noProof="0" dirty="0">
                <a:solidFill>
                  <a:schemeClr val="tx1">
                    <a:lumMod val="50000"/>
                  </a:schemeClr>
                </a:solidFill>
              </a:rPr>
              <a:t>Identification of public or partner databases can also facilitate the process by consolidating information across diseases or across criteria</a:t>
            </a:r>
          </a:p>
        </p:txBody>
      </p:sp>
      <p:sp>
        <p:nvSpPr>
          <p:cNvPr id="23" name="Rectangle 22">
            <a:extLst>
              <a:ext uri="{FF2B5EF4-FFF2-40B4-BE49-F238E27FC236}">
                <a16:creationId xmlns:a16="http://schemas.microsoft.com/office/drawing/2014/main" id="{22308E73-B265-1F7B-340A-C76F890F2BDE}"/>
              </a:ext>
            </a:extLst>
          </p:cNvPr>
          <p:cNvSpPr/>
          <p:nvPr/>
        </p:nvSpPr>
        <p:spPr>
          <a:xfrm>
            <a:off x="2920666" y="4526546"/>
            <a:ext cx="2463097" cy="381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Building an adequate data collection plan is key – it involves defining the nature of data to collect and potential sources, the roles of each stakeholder and the timeline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4</a:t>
            </a:fld>
            <a:endParaRPr lang="en-US" noProof="0" dirty="0">
              <a:latin typeface="+mj-lt"/>
            </a:endParaRPr>
          </a:p>
        </p:txBody>
      </p:sp>
      <p:sp>
        <p:nvSpPr>
          <p:cNvPr id="4" name="Rectangle 3">
            <a:extLst>
              <a:ext uri="{FF2B5EF4-FFF2-40B4-BE49-F238E27FC236}">
                <a16:creationId xmlns:a16="http://schemas.microsoft.com/office/drawing/2014/main" id="{C6FA3033-BD97-02E9-7E3E-B68CC3B3B717}"/>
              </a:ext>
            </a:extLst>
          </p:cNvPr>
          <p:cNvSpPr/>
          <p:nvPr/>
        </p:nvSpPr>
        <p:spPr>
          <a:xfrm>
            <a:off x="690464" y="1376363"/>
            <a:ext cx="4553337" cy="57373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Data</a:t>
            </a:r>
          </a:p>
        </p:txBody>
      </p:sp>
      <p:sp>
        <p:nvSpPr>
          <p:cNvPr id="5" name="Rectangle 4">
            <a:extLst>
              <a:ext uri="{FF2B5EF4-FFF2-40B4-BE49-F238E27FC236}">
                <a16:creationId xmlns:a16="http://schemas.microsoft.com/office/drawing/2014/main" id="{02017AF3-DF08-B988-8B08-B12C1A412F53}"/>
              </a:ext>
            </a:extLst>
          </p:cNvPr>
          <p:cNvSpPr/>
          <p:nvPr/>
        </p:nvSpPr>
        <p:spPr>
          <a:xfrm>
            <a:off x="5517726" y="1376363"/>
            <a:ext cx="3122418" cy="57373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Roles</a:t>
            </a:r>
          </a:p>
        </p:txBody>
      </p:sp>
      <p:sp>
        <p:nvSpPr>
          <p:cNvPr id="6" name="Rectangle 5">
            <a:extLst>
              <a:ext uri="{FF2B5EF4-FFF2-40B4-BE49-F238E27FC236}">
                <a16:creationId xmlns:a16="http://schemas.microsoft.com/office/drawing/2014/main" id="{3C185585-0ACB-2A31-78E0-984F73E9C917}"/>
              </a:ext>
            </a:extLst>
          </p:cNvPr>
          <p:cNvSpPr/>
          <p:nvPr/>
        </p:nvSpPr>
        <p:spPr>
          <a:xfrm>
            <a:off x="8901403" y="1376363"/>
            <a:ext cx="2811171" cy="57373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Timeline</a:t>
            </a:r>
          </a:p>
        </p:txBody>
      </p:sp>
      <p:sp>
        <p:nvSpPr>
          <p:cNvPr id="8" name="Rectangle 7">
            <a:extLst>
              <a:ext uri="{FF2B5EF4-FFF2-40B4-BE49-F238E27FC236}">
                <a16:creationId xmlns:a16="http://schemas.microsoft.com/office/drawing/2014/main" id="{EF531893-ABA3-7D41-C97D-CA07E227325F}"/>
              </a:ext>
            </a:extLst>
          </p:cNvPr>
          <p:cNvSpPr/>
          <p:nvPr/>
        </p:nvSpPr>
        <p:spPr>
          <a:xfrm>
            <a:off x="5517727" y="4590664"/>
            <a:ext cx="3122418" cy="19594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i="1" noProof="0" dirty="0">
                <a:solidFill>
                  <a:schemeClr val="tx1">
                    <a:lumMod val="50000"/>
                  </a:schemeClr>
                </a:solidFill>
              </a:rPr>
              <a:t>What we recommend</a:t>
            </a:r>
          </a:p>
          <a:p>
            <a:endParaRPr lang="en-US" sz="1200" b="1" i="1" noProof="0" dirty="0">
              <a:solidFill>
                <a:schemeClr val="tx1">
                  <a:lumMod val="50000"/>
                </a:schemeClr>
              </a:solidFill>
            </a:endParaRPr>
          </a:p>
          <a:p>
            <a:r>
              <a:rPr lang="en-US" sz="1200" i="1" noProof="0" dirty="0">
                <a:solidFill>
                  <a:schemeClr val="tx1">
                    <a:lumMod val="50000"/>
                  </a:schemeClr>
                </a:solidFill>
              </a:rPr>
              <a:t>Appoint </a:t>
            </a:r>
            <a:r>
              <a:rPr lang="en-US" sz="1200" i="1" u="sng" noProof="0" dirty="0">
                <a:solidFill>
                  <a:schemeClr val="tx1">
                    <a:lumMod val="50000"/>
                  </a:schemeClr>
                </a:solidFill>
              </a:rPr>
              <a:t>a Data Collection Lead </a:t>
            </a:r>
            <a:r>
              <a:rPr lang="en-US" sz="1200" i="1" noProof="0" dirty="0">
                <a:solidFill>
                  <a:schemeClr val="tx1">
                    <a:lumMod val="50000"/>
                  </a:schemeClr>
                </a:solidFill>
              </a:rPr>
              <a:t>who will oversee the process. Then leverage any </a:t>
            </a:r>
            <a:r>
              <a:rPr lang="en-US" sz="1200" i="1" u="sng" noProof="0" dirty="0">
                <a:solidFill>
                  <a:schemeClr val="tx1">
                    <a:lumMod val="50000"/>
                  </a:schemeClr>
                </a:solidFill>
              </a:rPr>
              <a:t>preexisting working groups </a:t>
            </a:r>
            <a:r>
              <a:rPr lang="en-US" sz="1200" i="1" noProof="0" dirty="0">
                <a:solidFill>
                  <a:schemeClr val="tx1">
                    <a:lumMod val="50000"/>
                  </a:schemeClr>
                </a:solidFill>
              </a:rPr>
              <a:t>(e.g. NITAG WG per vaccine). If there are none, create a NITAG working group for country-specific data for each criteria. Appoint someone from the EPI for programmatic criteria and partners (WHO, UNICEF, etc.) for international-level data</a:t>
            </a:r>
          </a:p>
        </p:txBody>
      </p:sp>
      <p:sp>
        <p:nvSpPr>
          <p:cNvPr id="9" name="Rectangle 8">
            <a:extLst>
              <a:ext uri="{FF2B5EF4-FFF2-40B4-BE49-F238E27FC236}">
                <a16:creationId xmlns:a16="http://schemas.microsoft.com/office/drawing/2014/main" id="{78212F99-1F7F-8F69-E610-67DCD60BB9A6}"/>
              </a:ext>
            </a:extLst>
          </p:cNvPr>
          <p:cNvSpPr/>
          <p:nvPr/>
        </p:nvSpPr>
        <p:spPr>
          <a:xfrm>
            <a:off x="8901403" y="4590664"/>
            <a:ext cx="2811171" cy="19594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i="1" noProof="0" dirty="0">
                <a:solidFill>
                  <a:schemeClr val="tx1">
                    <a:lumMod val="50000"/>
                  </a:schemeClr>
                </a:solidFill>
              </a:rPr>
              <a:t>What we recommend</a:t>
            </a:r>
          </a:p>
          <a:p>
            <a:endParaRPr lang="en-US" sz="1200" i="1" noProof="0" dirty="0">
              <a:solidFill>
                <a:schemeClr val="tx1">
                  <a:lumMod val="50000"/>
                </a:schemeClr>
              </a:solidFill>
            </a:endParaRPr>
          </a:p>
          <a:p>
            <a:r>
              <a:rPr lang="en-US" sz="1200" i="1" u="sng" noProof="0" dirty="0">
                <a:solidFill>
                  <a:schemeClr val="tx1">
                    <a:lumMod val="50000"/>
                  </a:schemeClr>
                </a:solidFill>
              </a:rPr>
              <a:t>A minimum of 2 months, and an ideal period of 3 months</a:t>
            </a:r>
            <a:r>
              <a:rPr lang="en-US" sz="1200" i="1" noProof="0" dirty="0">
                <a:solidFill>
                  <a:schemeClr val="tx1">
                    <a:lumMod val="50000"/>
                  </a:schemeClr>
                </a:solidFill>
              </a:rPr>
              <a:t> provide enough time to reach out to the relevant stakeholders and gather the targeted evidence.</a:t>
            </a:r>
          </a:p>
          <a:p>
            <a:r>
              <a:rPr lang="en-US" sz="1200" i="1" noProof="0" dirty="0">
                <a:solidFill>
                  <a:schemeClr val="tx1">
                    <a:lumMod val="50000"/>
                  </a:schemeClr>
                </a:solidFill>
              </a:rPr>
              <a:t>Ensure the data collection lead has regular check-ins (once a week) to track progress</a:t>
            </a:r>
          </a:p>
        </p:txBody>
      </p:sp>
      <p:sp>
        <p:nvSpPr>
          <p:cNvPr id="12" name="Rectangle 11">
            <a:extLst>
              <a:ext uri="{FF2B5EF4-FFF2-40B4-BE49-F238E27FC236}">
                <a16:creationId xmlns:a16="http://schemas.microsoft.com/office/drawing/2014/main" id="{1467DA37-9F6D-2ECF-0DB6-1DE33ED6036E}"/>
              </a:ext>
            </a:extLst>
          </p:cNvPr>
          <p:cNvSpPr/>
          <p:nvPr/>
        </p:nvSpPr>
        <p:spPr>
          <a:xfrm>
            <a:off x="693814" y="2029959"/>
            <a:ext cx="2226854" cy="391886"/>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Nature</a:t>
            </a:r>
          </a:p>
        </p:txBody>
      </p:sp>
      <p:sp>
        <p:nvSpPr>
          <p:cNvPr id="13" name="Rectangle 12">
            <a:extLst>
              <a:ext uri="{FF2B5EF4-FFF2-40B4-BE49-F238E27FC236}">
                <a16:creationId xmlns:a16="http://schemas.microsoft.com/office/drawing/2014/main" id="{93EDA568-8599-0D16-BE82-377F72344F17}"/>
              </a:ext>
            </a:extLst>
          </p:cNvPr>
          <p:cNvSpPr/>
          <p:nvPr/>
        </p:nvSpPr>
        <p:spPr>
          <a:xfrm>
            <a:off x="3013595" y="2029959"/>
            <a:ext cx="2226855" cy="391886"/>
          </a:xfrm>
          <a:prstGeom prst="rect">
            <a:avLst/>
          </a:prstGeom>
          <a:solidFill>
            <a:srgbClr val="68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Sources</a:t>
            </a:r>
          </a:p>
        </p:txBody>
      </p:sp>
      <p:sp>
        <p:nvSpPr>
          <p:cNvPr id="14" name="Rectangle 13">
            <a:extLst>
              <a:ext uri="{FF2B5EF4-FFF2-40B4-BE49-F238E27FC236}">
                <a16:creationId xmlns:a16="http://schemas.microsoft.com/office/drawing/2014/main" id="{B20C295C-3DAE-2ABC-294A-3D8CBAE8DFAF}"/>
              </a:ext>
            </a:extLst>
          </p:cNvPr>
          <p:cNvSpPr/>
          <p:nvPr/>
        </p:nvSpPr>
        <p:spPr>
          <a:xfrm>
            <a:off x="5517726" y="2019996"/>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NITAG members</a:t>
            </a:r>
            <a:r>
              <a:rPr lang="en-US" sz="1100" noProof="0" dirty="0">
                <a:solidFill>
                  <a:schemeClr val="tx1">
                    <a:lumMod val="50000"/>
                  </a:schemeClr>
                </a:solidFill>
              </a:rPr>
              <a:t> </a:t>
            </a:r>
            <a:endParaRPr lang="en-US" sz="1600" b="1" noProof="0" dirty="0">
              <a:solidFill>
                <a:schemeClr val="tx1">
                  <a:lumMod val="50000"/>
                </a:schemeClr>
              </a:solidFill>
            </a:endParaRPr>
          </a:p>
        </p:txBody>
      </p:sp>
      <p:sp>
        <p:nvSpPr>
          <p:cNvPr id="15" name="Rectangle 14">
            <a:extLst>
              <a:ext uri="{FF2B5EF4-FFF2-40B4-BE49-F238E27FC236}">
                <a16:creationId xmlns:a16="http://schemas.microsoft.com/office/drawing/2014/main" id="{321C2CB4-F96A-9562-7642-ED0C67A5491F}"/>
              </a:ext>
            </a:extLst>
          </p:cNvPr>
          <p:cNvSpPr/>
          <p:nvPr/>
        </p:nvSpPr>
        <p:spPr>
          <a:xfrm>
            <a:off x="5517726" y="2440901"/>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Secretariat</a:t>
            </a:r>
            <a:r>
              <a:rPr lang="en-US" sz="1100" noProof="0" dirty="0">
                <a:solidFill>
                  <a:schemeClr val="tx1">
                    <a:lumMod val="50000"/>
                  </a:schemeClr>
                </a:solidFill>
              </a:rPr>
              <a:t> best suited for programmatic criteria</a:t>
            </a:r>
            <a:endParaRPr lang="en-US" sz="1600" b="1" noProof="0" dirty="0">
              <a:solidFill>
                <a:schemeClr val="tx1">
                  <a:lumMod val="50000"/>
                </a:schemeClr>
              </a:solidFill>
            </a:endParaRPr>
          </a:p>
        </p:txBody>
      </p:sp>
      <p:sp>
        <p:nvSpPr>
          <p:cNvPr id="16" name="Rectangle 15">
            <a:extLst>
              <a:ext uri="{FF2B5EF4-FFF2-40B4-BE49-F238E27FC236}">
                <a16:creationId xmlns:a16="http://schemas.microsoft.com/office/drawing/2014/main" id="{D2799E8D-1936-CBEB-E1F2-5756E361A056}"/>
              </a:ext>
            </a:extLst>
          </p:cNvPr>
          <p:cNvSpPr/>
          <p:nvPr/>
        </p:nvSpPr>
        <p:spPr>
          <a:xfrm>
            <a:off x="5517726" y="2861806"/>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Local partners</a:t>
            </a:r>
            <a:r>
              <a:rPr lang="en-US" sz="1100" noProof="0" dirty="0">
                <a:solidFill>
                  <a:schemeClr val="tx1">
                    <a:lumMod val="50000"/>
                  </a:schemeClr>
                </a:solidFill>
              </a:rPr>
              <a:t> can support the collection of national data (e.g. epidemiology)</a:t>
            </a:r>
            <a:endParaRPr lang="en-US" sz="1600" b="1" noProof="0" dirty="0">
              <a:solidFill>
                <a:schemeClr val="tx1">
                  <a:lumMod val="50000"/>
                </a:schemeClr>
              </a:solidFill>
            </a:endParaRPr>
          </a:p>
        </p:txBody>
      </p:sp>
      <p:sp>
        <p:nvSpPr>
          <p:cNvPr id="17" name="Rectangle 16">
            <a:extLst>
              <a:ext uri="{FF2B5EF4-FFF2-40B4-BE49-F238E27FC236}">
                <a16:creationId xmlns:a16="http://schemas.microsoft.com/office/drawing/2014/main" id="{E417FC13-E875-3E09-9936-C7D84B037710}"/>
              </a:ext>
            </a:extLst>
          </p:cNvPr>
          <p:cNvSpPr/>
          <p:nvPr/>
        </p:nvSpPr>
        <p:spPr>
          <a:xfrm>
            <a:off x="5517726" y="3282711"/>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International partners</a:t>
            </a:r>
            <a:r>
              <a:rPr lang="en-US" sz="1100" noProof="0" dirty="0">
                <a:solidFill>
                  <a:schemeClr val="tx1">
                    <a:lumMod val="50000"/>
                  </a:schemeClr>
                </a:solidFill>
              </a:rPr>
              <a:t> best suited for vaccine-level data (e.g. effectiveness, availability)</a:t>
            </a:r>
            <a:endParaRPr lang="en-US" sz="1600" b="1" noProof="0" dirty="0">
              <a:solidFill>
                <a:schemeClr val="tx1">
                  <a:lumMod val="50000"/>
                </a:schemeClr>
              </a:solidFill>
            </a:endParaRPr>
          </a:p>
        </p:txBody>
      </p:sp>
      <p:sp>
        <p:nvSpPr>
          <p:cNvPr id="18" name="Rectangle 17">
            <a:extLst>
              <a:ext uri="{FF2B5EF4-FFF2-40B4-BE49-F238E27FC236}">
                <a16:creationId xmlns:a16="http://schemas.microsoft.com/office/drawing/2014/main" id="{93F30638-3E65-9521-6742-1EF6F7200E85}"/>
              </a:ext>
            </a:extLst>
          </p:cNvPr>
          <p:cNvSpPr/>
          <p:nvPr/>
        </p:nvSpPr>
        <p:spPr>
          <a:xfrm>
            <a:off x="5517726" y="4124521"/>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Observer members</a:t>
            </a:r>
            <a:r>
              <a:rPr lang="en-US" sz="1100" noProof="0" dirty="0">
                <a:solidFill>
                  <a:schemeClr val="tx1">
                    <a:lumMod val="50000"/>
                  </a:schemeClr>
                </a:solidFill>
              </a:rPr>
              <a:t> can provide insights on latest national/regional studies</a:t>
            </a:r>
            <a:endParaRPr lang="en-US" sz="1600" b="1" noProof="0" dirty="0">
              <a:solidFill>
                <a:schemeClr val="tx1">
                  <a:lumMod val="50000"/>
                </a:schemeClr>
              </a:solidFill>
            </a:endParaRPr>
          </a:p>
        </p:txBody>
      </p:sp>
      <p:sp>
        <p:nvSpPr>
          <p:cNvPr id="20" name="Rectangle 19">
            <a:extLst>
              <a:ext uri="{FF2B5EF4-FFF2-40B4-BE49-F238E27FC236}">
                <a16:creationId xmlns:a16="http://schemas.microsoft.com/office/drawing/2014/main" id="{12987DF2-52EC-E15F-EE59-8F1A30A450FA}"/>
              </a:ext>
            </a:extLst>
          </p:cNvPr>
          <p:cNvSpPr/>
          <p:nvPr/>
        </p:nvSpPr>
        <p:spPr>
          <a:xfrm>
            <a:off x="5517726" y="3703616"/>
            <a:ext cx="3122418"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Donors</a:t>
            </a:r>
            <a:r>
              <a:rPr lang="en-US" sz="1100" noProof="0" dirty="0">
                <a:solidFill>
                  <a:schemeClr val="tx1">
                    <a:lumMod val="50000"/>
                  </a:schemeClr>
                </a:solidFill>
              </a:rPr>
              <a:t> can support collection of market and supply data (incl. Logistics)</a:t>
            </a:r>
            <a:endParaRPr lang="en-US" sz="1600" b="1" noProof="0" dirty="0">
              <a:solidFill>
                <a:schemeClr val="tx1">
                  <a:lumMod val="50000"/>
                </a:schemeClr>
              </a:solidFill>
            </a:endParaRPr>
          </a:p>
        </p:txBody>
      </p:sp>
      <p:sp>
        <p:nvSpPr>
          <p:cNvPr id="21" name="Multiplication Sign 20">
            <a:extLst>
              <a:ext uri="{FF2B5EF4-FFF2-40B4-BE49-F238E27FC236}">
                <a16:creationId xmlns:a16="http://schemas.microsoft.com/office/drawing/2014/main" id="{0EAFC70F-7498-D95C-59D6-4084E1CBE6E1}"/>
              </a:ext>
            </a:extLst>
          </p:cNvPr>
          <p:cNvSpPr/>
          <p:nvPr/>
        </p:nvSpPr>
        <p:spPr>
          <a:xfrm>
            <a:off x="5028575" y="1358251"/>
            <a:ext cx="710376" cy="600136"/>
          </a:xfrm>
          <a:prstGeom prst="mathMultiply">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Multiplication Sign 21">
            <a:extLst>
              <a:ext uri="{FF2B5EF4-FFF2-40B4-BE49-F238E27FC236}">
                <a16:creationId xmlns:a16="http://schemas.microsoft.com/office/drawing/2014/main" id="{D834E426-0E3F-5D09-86C4-E51BC5BD334A}"/>
              </a:ext>
            </a:extLst>
          </p:cNvPr>
          <p:cNvSpPr/>
          <p:nvPr/>
        </p:nvSpPr>
        <p:spPr>
          <a:xfrm>
            <a:off x="8415586" y="1358251"/>
            <a:ext cx="710376" cy="600136"/>
          </a:xfrm>
          <a:prstGeom prst="mathMultiply">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4C4C7F8B-EAA2-997C-54E1-152C768530F2}"/>
              </a:ext>
            </a:extLst>
          </p:cNvPr>
          <p:cNvSpPr/>
          <p:nvPr/>
        </p:nvSpPr>
        <p:spPr>
          <a:xfrm>
            <a:off x="693814" y="2516418"/>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Vaccine-specific data</a:t>
            </a:r>
            <a:endParaRPr lang="en-US" sz="1600" b="1" noProof="0" dirty="0">
              <a:solidFill>
                <a:schemeClr val="tx1">
                  <a:lumMod val="50000"/>
                </a:schemeClr>
              </a:solidFill>
            </a:endParaRPr>
          </a:p>
        </p:txBody>
      </p:sp>
      <p:sp>
        <p:nvSpPr>
          <p:cNvPr id="25" name="Rectangle 24">
            <a:extLst>
              <a:ext uri="{FF2B5EF4-FFF2-40B4-BE49-F238E27FC236}">
                <a16:creationId xmlns:a16="http://schemas.microsoft.com/office/drawing/2014/main" id="{587C04DB-DDC7-C247-8A1E-790A8181299F}"/>
              </a:ext>
            </a:extLst>
          </p:cNvPr>
          <p:cNvSpPr/>
          <p:nvPr/>
        </p:nvSpPr>
        <p:spPr>
          <a:xfrm>
            <a:off x="693814" y="2918444"/>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Disease-specific data</a:t>
            </a:r>
            <a:endParaRPr lang="en-US" sz="1600" b="1" noProof="0" dirty="0">
              <a:solidFill>
                <a:schemeClr val="tx1">
                  <a:lumMod val="50000"/>
                </a:schemeClr>
              </a:solidFill>
            </a:endParaRPr>
          </a:p>
        </p:txBody>
      </p:sp>
      <p:sp>
        <p:nvSpPr>
          <p:cNvPr id="28" name="Rectangle 27">
            <a:extLst>
              <a:ext uri="{FF2B5EF4-FFF2-40B4-BE49-F238E27FC236}">
                <a16:creationId xmlns:a16="http://schemas.microsoft.com/office/drawing/2014/main" id="{8EF41388-5AD9-9AD4-DE45-35229F14A4EE}"/>
              </a:ext>
            </a:extLst>
          </p:cNvPr>
          <p:cNvSpPr/>
          <p:nvPr/>
        </p:nvSpPr>
        <p:spPr>
          <a:xfrm>
            <a:off x="3013595" y="2516418"/>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en-US" sz="1100" b="1" noProof="0" dirty="0">
                <a:solidFill>
                  <a:schemeClr val="tx1">
                    <a:lumMod val="50000"/>
                  </a:schemeClr>
                </a:solidFill>
              </a:rPr>
              <a:t>Public scientific publications</a:t>
            </a:r>
            <a:endParaRPr lang="en-US" sz="1600" b="1" noProof="0" dirty="0">
              <a:solidFill>
                <a:schemeClr val="tx1">
                  <a:lumMod val="50000"/>
                </a:schemeClr>
              </a:solidFill>
            </a:endParaRPr>
          </a:p>
        </p:txBody>
      </p:sp>
      <p:sp>
        <p:nvSpPr>
          <p:cNvPr id="29" name="Rectangle 28">
            <a:extLst>
              <a:ext uri="{FF2B5EF4-FFF2-40B4-BE49-F238E27FC236}">
                <a16:creationId xmlns:a16="http://schemas.microsoft.com/office/drawing/2014/main" id="{C80511C0-83BA-AC89-416F-7E358E80A5A2}"/>
              </a:ext>
            </a:extLst>
          </p:cNvPr>
          <p:cNvSpPr/>
          <p:nvPr/>
        </p:nvSpPr>
        <p:spPr>
          <a:xfrm>
            <a:off x="3013595" y="2918444"/>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en-US" sz="1100" b="1" noProof="0" dirty="0">
                <a:solidFill>
                  <a:schemeClr val="tx1">
                    <a:lumMod val="50000"/>
                  </a:schemeClr>
                </a:solidFill>
              </a:rPr>
              <a:t>Reports from the MoH</a:t>
            </a:r>
            <a:endParaRPr lang="en-US" sz="1600" b="1" noProof="0" dirty="0">
              <a:solidFill>
                <a:schemeClr val="tx1">
                  <a:lumMod val="50000"/>
                </a:schemeClr>
              </a:solidFill>
            </a:endParaRPr>
          </a:p>
        </p:txBody>
      </p:sp>
      <p:sp>
        <p:nvSpPr>
          <p:cNvPr id="30" name="Rectangle 29">
            <a:extLst>
              <a:ext uri="{FF2B5EF4-FFF2-40B4-BE49-F238E27FC236}">
                <a16:creationId xmlns:a16="http://schemas.microsoft.com/office/drawing/2014/main" id="{E1DAF5FA-82D9-3D14-F57D-EA24DFF1B95F}"/>
              </a:ext>
            </a:extLst>
          </p:cNvPr>
          <p:cNvSpPr/>
          <p:nvPr/>
        </p:nvSpPr>
        <p:spPr>
          <a:xfrm>
            <a:off x="3013595" y="3320470"/>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en-US" sz="1100" b="1" noProof="0" dirty="0">
                <a:solidFill>
                  <a:schemeClr val="tx1">
                    <a:lumMod val="50000"/>
                  </a:schemeClr>
                </a:solidFill>
              </a:rPr>
              <a:t>Reports from international partners</a:t>
            </a:r>
            <a:endParaRPr lang="en-US" sz="1600" b="1" noProof="0" dirty="0">
              <a:solidFill>
                <a:schemeClr val="tx1">
                  <a:lumMod val="50000"/>
                </a:schemeClr>
              </a:solidFill>
            </a:endParaRPr>
          </a:p>
        </p:txBody>
      </p:sp>
      <p:sp>
        <p:nvSpPr>
          <p:cNvPr id="31" name="Rectangle 30">
            <a:extLst>
              <a:ext uri="{FF2B5EF4-FFF2-40B4-BE49-F238E27FC236}">
                <a16:creationId xmlns:a16="http://schemas.microsoft.com/office/drawing/2014/main" id="{CF1D857D-CC5C-34B1-5E5D-CE5D553AF6E2}"/>
              </a:ext>
            </a:extLst>
          </p:cNvPr>
          <p:cNvSpPr/>
          <p:nvPr/>
        </p:nvSpPr>
        <p:spPr>
          <a:xfrm>
            <a:off x="693814" y="3722496"/>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(Sub-)National-level data</a:t>
            </a:r>
            <a:endParaRPr lang="en-US" sz="1600" b="1" noProof="0" dirty="0">
              <a:solidFill>
                <a:schemeClr val="tx1">
                  <a:lumMod val="50000"/>
                </a:schemeClr>
              </a:solidFill>
            </a:endParaRPr>
          </a:p>
        </p:txBody>
      </p:sp>
      <p:sp>
        <p:nvSpPr>
          <p:cNvPr id="32" name="Rectangle 31">
            <a:extLst>
              <a:ext uri="{FF2B5EF4-FFF2-40B4-BE49-F238E27FC236}">
                <a16:creationId xmlns:a16="http://schemas.microsoft.com/office/drawing/2014/main" id="{1840FDBF-B81B-056A-87D5-3DBD7D514E01}"/>
              </a:ext>
            </a:extLst>
          </p:cNvPr>
          <p:cNvSpPr/>
          <p:nvPr/>
        </p:nvSpPr>
        <p:spPr>
          <a:xfrm>
            <a:off x="3013595" y="3722496"/>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en-US" sz="1100" b="1" noProof="0" dirty="0">
                <a:solidFill>
                  <a:schemeClr val="tx1">
                    <a:lumMod val="50000"/>
                  </a:schemeClr>
                </a:solidFill>
              </a:rPr>
              <a:t>Direct requests to knowledgeable experts/officials</a:t>
            </a:r>
            <a:endParaRPr lang="en-US" sz="1600" b="1" noProof="0" dirty="0">
              <a:solidFill>
                <a:schemeClr val="tx1">
                  <a:lumMod val="50000"/>
                </a:schemeClr>
              </a:solidFill>
            </a:endParaRPr>
          </a:p>
        </p:txBody>
      </p:sp>
      <p:sp>
        <p:nvSpPr>
          <p:cNvPr id="33" name="Rectangle 32">
            <a:extLst>
              <a:ext uri="{FF2B5EF4-FFF2-40B4-BE49-F238E27FC236}">
                <a16:creationId xmlns:a16="http://schemas.microsoft.com/office/drawing/2014/main" id="{CA735F55-9DF6-F5CB-CCD7-882137198DA9}"/>
              </a:ext>
            </a:extLst>
          </p:cNvPr>
          <p:cNvSpPr/>
          <p:nvPr/>
        </p:nvSpPr>
        <p:spPr>
          <a:xfrm>
            <a:off x="3013595" y="4124521"/>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en-US" sz="1100" b="1" noProof="0" dirty="0">
                <a:solidFill>
                  <a:schemeClr val="tx1">
                    <a:lumMod val="50000"/>
                  </a:schemeClr>
                </a:solidFill>
              </a:rPr>
              <a:t>Disease observatories, surveillance, academic institutions</a:t>
            </a:r>
            <a:endParaRPr lang="en-US" sz="1600" b="1" noProof="0" dirty="0">
              <a:solidFill>
                <a:schemeClr val="tx1">
                  <a:lumMod val="50000"/>
                </a:schemeClr>
              </a:solidFill>
            </a:endParaRPr>
          </a:p>
        </p:txBody>
      </p:sp>
      <p:sp>
        <p:nvSpPr>
          <p:cNvPr id="34" name="Rectangle 33">
            <a:extLst>
              <a:ext uri="{FF2B5EF4-FFF2-40B4-BE49-F238E27FC236}">
                <a16:creationId xmlns:a16="http://schemas.microsoft.com/office/drawing/2014/main" id="{C6C8DB98-4D69-FABC-C53D-06B7046ECEA6}"/>
              </a:ext>
            </a:extLst>
          </p:cNvPr>
          <p:cNvSpPr/>
          <p:nvPr/>
        </p:nvSpPr>
        <p:spPr>
          <a:xfrm>
            <a:off x="693814" y="4124521"/>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International-level data</a:t>
            </a:r>
            <a:endParaRPr lang="en-US" sz="1600" b="1" noProof="0" dirty="0">
              <a:solidFill>
                <a:schemeClr val="tx1">
                  <a:lumMod val="50000"/>
                </a:schemeClr>
              </a:solidFill>
            </a:endParaRPr>
          </a:p>
        </p:txBody>
      </p:sp>
      <p:sp>
        <p:nvSpPr>
          <p:cNvPr id="35" name="Rectangle 34">
            <a:extLst>
              <a:ext uri="{FF2B5EF4-FFF2-40B4-BE49-F238E27FC236}">
                <a16:creationId xmlns:a16="http://schemas.microsoft.com/office/drawing/2014/main" id="{64AF601A-21E0-30BE-7066-4393B3E723C3}"/>
              </a:ext>
            </a:extLst>
          </p:cNvPr>
          <p:cNvSpPr/>
          <p:nvPr/>
        </p:nvSpPr>
        <p:spPr>
          <a:xfrm>
            <a:off x="8914070" y="2019996"/>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Step 1. Data collection</a:t>
            </a:r>
            <a:endParaRPr lang="en-US" sz="1600" b="1" noProof="0" dirty="0">
              <a:solidFill>
                <a:schemeClr val="tx1">
                  <a:lumMod val="50000"/>
                </a:schemeClr>
              </a:solidFill>
            </a:endParaRPr>
          </a:p>
        </p:txBody>
      </p:sp>
      <p:sp>
        <p:nvSpPr>
          <p:cNvPr id="36" name="Rectangle 35">
            <a:extLst>
              <a:ext uri="{FF2B5EF4-FFF2-40B4-BE49-F238E27FC236}">
                <a16:creationId xmlns:a16="http://schemas.microsoft.com/office/drawing/2014/main" id="{0602A36C-FEAB-6DE3-EBB0-C47FD6B52F7D}"/>
              </a:ext>
            </a:extLst>
          </p:cNvPr>
          <p:cNvSpPr/>
          <p:nvPr/>
        </p:nvSpPr>
        <p:spPr>
          <a:xfrm>
            <a:off x="8914070" y="2421845"/>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Step 2. Data preparation</a:t>
            </a:r>
            <a:r>
              <a:rPr lang="en-US" sz="1100" noProof="0" dirty="0">
                <a:solidFill>
                  <a:schemeClr val="tx1">
                    <a:lumMod val="50000"/>
                  </a:schemeClr>
                </a:solidFill>
              </a:rPr>
              <a:t> (e.g. calculations)</a:t>
            </a:r>
            <a:endParaRPr lang="en-US" sz="1600" b="1" noProof="0" dirty="0">
              <a:solidFill>
                <a:schemeClr val="tx1">
                  <a:lumMod val="50000"/>
                </a:schemeClr>
              </a:solidFill>
            </a:endParaRPr>
          </a:p>
        </p:txBody>
      </p:sp>
      <p:sp>
        <p:nvSpPr>
          <p:cNvPr id="37" name="Rectangle 36">
            <a:extLst>
              <a:ext uri="{FF2B5EF4-FFF2-40B4-BE49-F238E27FC236}">
                <a16:creationId xmlns:a16="http://schemas.microsoft.com/office/drawing/2014/main" id="{0D312F96-1051-FCA8-1B17-89013788F4DF}"/>
              </a:ext>
            </a:extLst>
          </p:cNvPr>
          <p:cNvSpPr/>
          <p:nvPr/>
        </p:nvSpPr>
        <p:spPr>
          <a:xfrm>
            <a:off x="8914070" y="2849545"/>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Step 3. Content preparation</a:t>
            </a:r>
            <a:r>
              <a:rPr lang="en-US" sz="1100" noProof="0" dirty="0">
                <a:solidFill>
                  <a:schemeClr val="tx1">
                    <a:lumMod val="50000"/>
                  </a:schemeClr>
                </a:solidFill>
              </a:rPr>
              <a:t> (e.g. slides)</a:t>
            </a:r>
            <a:endParaRPr lang="en-US" sz="1600" b="1" noProof="0" dirty="0">
              <a:solidFill>
                <a:schemeClr val="tx1">
                  <a:lumMod val="50000"/>
                </a:schemeClr>
              </a:solidFill>
            </a:endParaRPr>
          </a:p>
        </p:txBody>
      </p:sp>
      <p:sp>
        <p:nvSpPr>
          <p:cNvPr id="38" name="Rectangle 37">
            <a:extLst>
              <a:ext uri="{FF2B5EF4-FFF2-40B4-BE49-F238E27FC236}">
                <a16:creationId xmlns:a16="http://schemas.microsoft.com/office/drawing/2014/main" id="{D8F1F55C-802A-AB11-7AD0-A6813086BDAE}"/>
              </a:ext>
            </a:extLst>
          </p:cNvPr>
          <p:cNvSpPr/>
          <p:nvPr/>
        </p:nvSpPr>
        <p:spPr>
          <a:xfrm>
            <a:off x="8914070" y="3261488"/>
            <a:ext cx="2811171"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Step 4. Content review &amp; sharing</a:t>
            </a:r>
            <a:endParaRPr lang="en-US" sz="1600" b="1" noProof="0" dirty="0">
              <a:solidFill>
                <a:schemeClr val="tx1">
                  <a:lumMod val="50000"/>
                </a:schemeClr>
              </a:solidFill>
            </a:endParaRPr>
          </a:p>
        </p:txBody>
      </p:sp>
      <p:sp>
        <p:nvSpPr>
          <p:cNvPr id="2" name="Rectangle 1">
            <a:extLst>
              <a:ext uri="{FF2B5EF4-FFF2-40B4-BE49-F238E27FC236}">
                <a16:creationId xmlns:a16="http://schemas.microsoft.com/office/drawing/2014/main" id="{936CD1AE-C73F-EB85-C06C-EDA84622F363}"/>
              </a:ext>
            </a:extLst>
          </p:cNvPr>
          <p:cNvSpPr/>
          <p:nvPr/>
        </p:nvSpPr>
        <p:spPr>
          <a:xfrm>
            <a:off x="693814" y="3320470"/>
            <a:ext cx="2226852"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sz="1100" b="1" noProof="0" dirty="0">
                <a:solidFill>
                  <a:schemeClr val="tx1">
                    <a:lumMod val="50000"/>
                  </a:schemeClr>
                </a:solidFill>
              </a:rPr>
              <a:t>Criteria-specific data</a:t>
            </a:r>
            <a:endParaRPr lang="en-US" sz="1600" b="1" noProof="0" dirty="0">
              <a:solidFill>
                <a:schemeClr val="tx1">
                  <a:lumMod val="50000"/>
                </a:schemeClr>
              </a:solidFill>
            </a:endParaRPr>
          </a:p>
        </p:txBody>
      </p:sp>
      <p:sp>
        <p:nvSpPr>
          <p:cNvPr id="19" name="Rectangle 18">
            <a:extLst>
              <a:ext uri="{FF2B5EF4-FFF2-40B4-BE49-F238E27FC236}">
                <a16:creationId xmlns:a16="http://schemas.microsoft.com/office/drawing/2014/main" id="{C9B233DA-5B14-C835-DF49-FB4F93598A06}"/>
              </a:ext>
            </a:extLst>
          </p:cNvPr>
          <p:cNvSpPr/>
          <p:nvPr/>
        </p:nvSpPr>
        <p:spPr>
          <a:xfrm>
            <a:off x="3013595" y="4510183"/>
            <a:ext cx="2226855" cy="343798"/>
          </a:xfrm>
          <a:prstGeom prst="rect">
            <a:avLst/>
          </a:prstGeom>
          <a:noFill/>
          <a:ln w="19050">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80000"/>
              </a:lnSpc>
            </a:pPr>
            <a:r>
              <a:rPr lang="en-US" sz="1100" b="1" noProof="0" dirty="0">
                <a:solidFill>
                  <a:schemeClr val="tx1">
                    <a:lumMod val="50000"/>
                  </a:schemeClr>
                </a:solidFill>
              </a:rPr>
              <a:t>Databases</a:t>
            </a:r>
            <a:endParaRPr lang="en-US" sz="1600" b="1" noProof="0" dirty="0">
              <a:solidFill>
                <a:schemeClr val="tx1">
                  <a:lumMod val="50000"/>
                </a:schemeClr>
              </a:solidFill>
            </a:endParaRPr>
          </a:p>
        </p:txBody>
      </p:sp>
    </p:spTree>
    <p:extLst>
      <p:ext uri="{BB962C8B-B14F-4D97-AF65-F5344CB8AC3E}">
        <p14:creationId xmlns:p14="http://schemas.microsoft.com/office/powerpoint/2010/main" val="1817818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The NVI-PST toolkit equips NITAGs with a template for data collection</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5</a:t>
            </a:fld>
            <a:endParaRPr lang="en-US" noProof="0" dirty="0">
              <a:latin typeface="+mj-lt"/>
            </a:endParaRPr>
          </a:p>
        </p:txBody>
      </p:sp>
      <p:sp>
        <p:nvSpPr>
          <p:cNvPr id="4" name="TextBox 3">
            <a:extLst>
              <a:ext uri="{FF2B5EF4-FFF2-40B4-BE49-F238E27FC236}">
                <a16:creationId xmlns:a16="http://schemas.microsoft.com/office/drawing/2014/main" id="{4DE6A548-856B-E9C8-AA02-92086AE3A960}"/>
              </a:ext>
            </a:extLst>
          </p:cNvPr>
          <p:cNvSpPr txBox="1"/>
          <p:nvPr/>
        </p:nvSpPr>
        <p:spPr>
          <a:xfrm>
            <a:off x="554182" y="1376363"/>
            <a:ext cx="6266496" cy="615553"/>
          </a:xfrm>
          <a:prstGeom prst="rect">
            <a:avLst/>
          </a:prstGeom>
          <a:noFill/>
        </p:spPr>
        <p:txBody>
          <a:bodyPr wrap="square" rtlCol="0">
            <a:spAutoFit/>
          </a:bodyPr>
          <a:lstStyle/>
          <a:p>
            <a:r>
              <a:rPr lang="en-US" b="1" u="sng" noProof="0" dirty="0"/>
              <a:t>1.5 NVI PST - Phase 1 - Data collection planning matrix</a:t>
            </a:r>
          </a:p>
          <a:p>
            <a:r>
              <a:rPr lang="en-US" sz="1600" i="1" noProof="0" dirty="0"/>
              <a:t>Extract</a:t>
            </a:r>
          </a:p>
        </p:txBody>
      </p:sp>
      <p:pic>
        <p:nvPicPr>
          <p:cNvPr id="5" name="Picture 4">
            <a:extLst>
              <a:ext uri="{FF2B5EF4-FFF2-40B4-BE49-F238E27FC236}">
                <a16:creationId xmlns:a16="http://schemas.microsoft.com/office/drawing/2014/main" id="{B60F9520-38F0-2576-D48E-2B69054DE5C3}"/>
              </a:ext>
            </a:extLst>
          </p:cNvPr>
          <p:cNvPicPr>
            <a:picLocks noChangeAspect="1"/>
          </p:cNvPicPr>
          <p:nvPr/>
        </p:nvPicPr>
        <p:blipFill>
          <a:blip r:embed="rId2"/>
          <a:stretch>
            <a:fillRect/>
          </a:stretch>
        </p:blipFill>
        <p:spPr>
          <a:xfrm>
            <a:off x="577371" y="2387391"/>
            <a:ext cx="11037258" cy="3471988"/>
          </a:xfrm>
          <a:prstGeom prst="rect">
            <a:avLst/>
          </a:prstGeom>
        </p:spPr>
      </p:pic>
    </p:spTree>
    <p:extLst>
      <p:ext uri="{BB962C8B-B14F-4D97-AF65-F5344CB8AC3E}">
        <p14:creationId xmlns:p14="http://schemas.microsoft.com/office/powerpoint/2010/main" val="1622594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1" y="225239"/>
            <a:ext cx="11239613"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Data can be of various nature and be available at various levels – identifying the potential sources early helps speeding up the process</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6</a:t>
            </a:fld>
            <a:endParaRPr lang="en-US" noProof="0" dirty="0">
              <a:latin typeface="+mj-lt"/>
            </a:endParaRPr>
          </a:p>
        </p:txBody>
      </p:sp>
      <p:graphicFrame>
        <p:nvGraphicFramePr>
          <p:cNvPr id="2" name="Table 1">
            <a:extLst>
              <a:ext uri="{FF2B5EF4-FFF2-40B4-BE49-F238E27FC236}">
                <a16:creationId xmlns:a16="http://schemas.microsoft.com/office/drawing/2014/main" id="{CE4B9B47-3728-BCF8-8CCA-6BE50EFEBC3D}"/>
              </a:ext>
            </a:extLst>
          </p:cNvPr>
          <p:cNvGraphicFramePr>
            <a:graphicFrameLocks noGrp="1"/>
          </p:cNvGraphicFramePr>
          <p:nvPr>
            <p:extLst>
              <p:ext uri="{D42A27DB-BD31-4B8C-83A1-F6EECF244321}">
                <p14:modId xmlns:p14="http://schemas.microsoft.com/office/powerpoint/2010/main" val="176379110"/>
              </p:ext>
            </p:extLst>
          </p:nvPr>
        </p:nvGraphicFramePr>
        <p:xfrm>
          <a:off x="476193" y="1158240"/>
          <a:ext cx="11239614" cy="5699760"/>
        </p:xfrm>
        <a:graphic>
          <a:graphicData uri="http://schemas.openxmlformats.org/drawingml/2006/table">
            <a:tbl>
              <a:tblPr firstRow="1" bandRow="1">
                <a:tableStyleId>{93296810-A885-4BE3-A3E7-6D5BEEA58F35}</a:tableStyleId>
              </a:tblPr>
              <a:tblGrid>
                <a:gridCol w="2287327">
                  <a:extLst>
                    <a:ext uri="{9D8B030D-6E8A-4147-A177-3AD203B41FA5}">
                      <a16:colId xmlns:a16="http://schemas.microsoft.com/office/drawing/2014/main" val="1554754645"/>
                    </a:ext>
                  </a:extLst>
                </a:gridCol>
                <a:gridCol w="3738880">
                  <a:extLst>
                    <a:ext uri="{9D8B030D-6E8A-4147-A177-3AD203B41FA5}">
                      <a16:colId xmlns:a16="http://schemas.microsoft.com/office/drawing/2014/main" val="2793128075"/>
                    </a:ext>
                  </a:extLst>
                </a:gridCol>
                <a:gridCol w="5213407">
                  <a:extLst>
                    <a:ext uri="{9D8B030D-6E8A-4147-A177-3AD203B41FA5}">
                      <a16:colId xmlns:a16="http://schemas.microsoft.com/office/drawing/2014/main" val="3019788618"/>
                    </a:ext>
                  </a:extLst>
                </a:gridCol>
              </a:tblGrid>
              <a:tr h="238635">
                <a:tc>
                  <a:txBody>
                    <a:bodyPr/>
                    <a:lstStyle/>
                    <a:p>
                      <a:r>
                        <a:rPr lang="en-US" noProof="0" dirty="0">
                          <a:solidFill>
                            <a:srgbClr val="0F5D61"/>
                          </a:solidFill>
                        </a:rPr>
                        <a:t>Type of evidence</a:t>
                      </a:r>
                    </a:p>
                  </a:txBody>
                  <a:tcPr>
                    <a:lnB w="12700" cap="flat" cmpd="sng" algn="ctr">
                      <a:solidFill>
                        <a:srgbClr val="0F5D61"/>
                      </a:solidFill>
                      <a:prstDash val="solid"/>
                      <a:round/>
                      <a:headEnd type="none" w="med" len="med"/>
                      <a:tailEnd type="none" w="med" len="med"/>
                    </a:lnB>
                  </a:tcPr>
                </a:tc>
                <a:tc>
                  <a:txBody>
                    <a:bodyPr/>
                    <a:lstStyle/>
                    <a:p>
                      <a:r>
                        <a:rPr lang="en-US" noProof="0" dirty="0">
                          <a:solidFill>
                            <a:srgbClr val="0F5D61"/>
                          </a:solidFill>
                        </a:rPr>
                        <a:t>Key stakeholders</a:t>
                      </a:r>
                    </a:p>
                  </a:txBody>
                  <a:tcPr>
                    <a:lnB w="12700" cap="flat" cmpd="sng" algn="ctr">
                      <a:solidFill>
                        <a:srgbClr val="0F5D61"/>
                      </a:solidFill>
                      <a:prstDash val="solid"/>
                      <a:round/>
                      <a:headEnd type="none" w="med" len="med"/>
                      <a:tailEnd type="none" w="med" len="med"/>
                    </a:lnB>
                  </a:tcPr>
                </a:tc>
                <a:tc>
                  <a:txBody>
                    <a:bodyPr/>
                    <a:lstStyle/>
                    <a:p>
                      <a:r>
                        <a:rPr lang="en-US" noProof="0" dirty="0">
                          <a:solidFill>
                            <a:srgbClr val="0F5D61"/>
                          </a:solidFill>
                        </a:rPr>
                        <a:t>Key sources</a:t>
                      </a:r>
                    </a:p>
                  </a:txBody>
                  <a:tcPr>
                    <a:lnB w="12700" cap="flat" cmpd="sng" algn="ctr">
                      <a:solidFill>
                        <a:srgbClr val="0F5D61"/>
                      </a:solidFill>
                      <a:prstDash val="solid"/>
                      <a:round/>
                      <a:headEnd type="none" w="med" len="med"/>
                      <a:tailEnd type="none" w="med" len="med"/>
                    </a:lnB>
                  </a:tcPr>
                </a:tc>
                <a:extLst>
                  <a:ext uri="{0D108BD9-81ED-4DB2-BD59-A6C34878D82A}">
                    <a16:rowId xmlns:a16="http://schemas.microsoft.com/office/drawing/2014/main" val="1297975126"/>
                  </a:ext>
                </a:extLst>
              </a:tr>
              <a:tr h="501133">
                <a:tc>
                  <a:txBody>
                    <a:bodyPr/>
                    <a:lstStyle/>
                    <a:p>
                      <a:r>
                        <a:rPr lang="en-US" sz="1200" noProof="0" dirty="0"/>
                        <a:t>All</a:t>
                      </a:r>
                    </a:p>
                  </a:txBody>
                  <a:tcPr>
                    <a:lnT w="12700" cap="flat" cmpd="sng" algn="ctr">
                      <a:solidFill>
                        <a:srgbClr val="0F5D61"/>
                      </a:solidFill>
                      <a:prstDash val="solid"/>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GNN</a:t>
                      </a:r>
                    </a:p>
                  </a:txBody>
                  <a:tcPr>
                    <a:lnT w="12700" cap="flat" cmpd="sng" algn="ctr">
                      <a:solidFill>
                        <a:srgbClr val="0F5D61"/>
                      </a:solidFill>
                      <a:prstDash val="solid"/>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b="0" i="0" u="sng" strike="noStrike" cap="none" noProof="0" dirty="0">
                          <a:solidFill>
                            <a:schemeClr val="dk1"/>
                          </a:solidFill>
                          <a:effectLst/>
                          <a:latin typeface="+mn-lt"/>
                          <a:ea typeface="+mn-ea"/>
                          <a:cs typeface="+mn-cs"/>
                          <a:sym typeface="Arial"/>
                          <a:hlinkClick r:id="rId2"/>
                        </a:rPr>
                        <a:t>Global NITAG Network Resource Center</a:t>
                      </a:r>
                      <a:r>
                        <a:rPr lang="en-US" sz="1200" b="0" i="0" u="none" strike="noStrike" cap="none" noProof="0" dirty="0">
                          <a:solidFill>
                            <a:schemeClr val="dk1"/>
                          </a:solidFill>
                          <a:effectLst/>
                          <a:latin typeface="+mn-lt"/>
                          <a:ea typeface="+mn-ea"/>
                          <a:cs typeface="+mn-cs"/>
                          <a:sym typeface="Arial"/>
                        </a:rPr>
                        <a:t> </a:t>
                      </a:r>
                    </a:p>
                    <a:p>
                      <a:pPr marL="285750" indent="-285750">
                        <a:buFont typeface="Arial" panose="020B0604020202020204" pitchFamily="34" charset="0"/>
                        <a:buChar char="•"/>
                      </a:pPr>
                      <a:r>
                        <a:rPr lang="en-US" sz="1200" b="0" i="0" u="sng" strike="noStrike" cap="none" noProof="0" dirty="0">
                          <a:solidFill>
                            <a:schemeClr val="dk1"/>
                          </a:solidFill>
                          <a:effectLst/>
                          <a:latin typeface="+mn-lt"/>
                          <a:ea typeface="+mn-ea"/>
                          <a:cs typeface="+mn-cs"/>
                          <a:sym typeface="Arial"/>
                          <a:hlinkClick r:id="rId3"/>
                        </a:rPr>
                        <a:t>SYSVAC registry</a:t>
                      </a:r>
                      <a:endParaRPr lang="en-US" sz="1200" b="0" i="0" u="sng" strike="noStrike" cap="none" noProof="0"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en-US" sz="1200" noProof="0" dirty="0"/>
                        <a:t>Scientific publications on pivotal trials</a:t>
                      </a:r>
                    </a:p>
                  </a:txBody>
                  <a:tcPr>
                    <a:lnT w="12700" cap="flat" cmpd="sng" algn="ctr">
                      <a:solidFill>
                        <a:srgbClr val="0F5D61"/>
                      </a:solidFill>
                      <a:prstDash val="solid"/>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539018030"/>
                  </a:ext>
                </a:extLst>
              </a:tr>
              <a:tr h="644314">
                <a:tc>
                  <a:txBody>
                    <a:bodyPr/>
                    <a:lstStyle/>
                    <a:p>
                      <a:r>
                        <a:rPr lang="en-US" sz="1200" noProof="0" dirty="0"/>
                        <a:t>Burden of disease, epidemiology</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MoH directions (surveillance, VPD)</a:t>
                      </a:r>
                    </a:p>
                    <a:p>
                      <a:pPr marL="285750" indent="-285750">
                        <a:buFont typeface="Arial" panose="020B0604020202020204" pitchFamily="34" charset="0"/>
                        <a:buChar char="•"/>
                      </a:pPr>
                      <a:r>
                        <a:rPr lang="en-US" sz="1200" noProof="0" dirty="0"/>
                        <a:t>Disease observatories or eradication initiatives (e.g. </a:t>
                      </a:r>
                      <a:r>
                        <a:rPr lang="en-US" sz="1200" noProof="0" dirty="0" err="1"/>
                        <a:t>Takeontyphoid</a:t>
                      </a:r>
                      <a:r>
                        <a:rPr lang="en-US" sz="1200" noProof="0" dirty="0"/>
                        <a:t>)</a:t>
                      </a:r>
                    </a:p>
                    <a:p>
                      <a:pPr marL="285750" indent="-285750">
                        <a:buFont typeface="Arial" panose="020B0604020202020204" pitchFamily="34" charset="0"/>
                        <a:buChar char="•"/>
                      </a:pPr>
                      <a:r>
                        <a:rPr lang="en-US" sz="1200" noProof="0" dirty="0"/>
                        <a:t>WHO</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DHIS2 or other national disease databases</a:t>
                      </a:r>
                    </a:p>
                    <a:p>
                      <a:pPr marL="285750" indent="-285750">
                        <a:buFont typeface="Arial" panose="020B0604020202020204" pitchFamily="34" charset="0"/>
                        <a:buChar char="•"/>
                      </a:pPr>
                      <a:r>
                        <a:rPr lang="en-US" sz="1200" noProof="0" dirty="0"/>
                        <a:t>MoH annual disease reports</a:t>
                      </a:r>
                    </a:p>
                    <a:p>
                      <a:pPr marL="285750" indent="-285750">
                        <a:buFont typeface="Arial" panose="020B0604020202020204" pitchFamily="34" charset="0"/>
                        <a:buChar char="•"/>
                      </a:pPr>
                      <a:r>
                        <a:rPr lang="en-US" sz="1200" noProof="0" dirty="0"/>
                        <a:t>WHO Country profiles (e.g. cervical cancer country profile)</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191038645"/>
                  </a:ext>
                </a:extLst>
              </a:tr>
              <a:tr h="357952">
                <a:tc>
                  <a:txBody>
                    <a:bodyPr/>
                    <a:lstStyle/>
                    <a:p>
                      <a:r>
                        <a:rPr lang="en-US" sz="1200" noProof="0" dirty="0"/>
                        <a:t>Finances &amp; economics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UNICEF</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hlinkClick r:id="rId4"/>
                        </a:rPr>
                        <a:t>UNICEF NIS Material</a:t>
                      </a:r>
                      <a:r>
                        <a:rPr lang="en-US" sz="1200" noProof="0" dirty="0"/>
                        <a:t> or </a:t>
                      </a:r>
                      <a:r>
                        <a:rPr lang="en-US" sz="1200" noProof="0" dirty="0">
                          <a:hlinkClick r:id="rId5"/>
                        </a:rPr>
                        <a:t>here</a:t>
                      </a:r>
                      <a:endParaRPr lang="en-US" sz="1200" noProof="0" dirty="0"/>
                    </a:p>
                    <a:p>
                      <a:pPr marL="285750" indent="-285750">
                        <a:buFont typeface="Arial" panose="020B0604020202020204" pitchFamily="34" charset="0"/>
                        <a:buChar char="•"/>
                      </a:pPr>
                      <a:r>
                        <a:rPr lang="en-US" sz="1200" noProof="0" dirty="0">
                          <a:hlinkClick r:id="rId6"/>
                        </a:rPr>
                        <a:t>UNICEF NIS Costing tool</a:t>
                      </a:r>
                      <a:endParaRPr lang="en-US"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044276699"/>
                  </a:ext>
                </a:extLst>
              </a:tr>
              <a:tr h="501133">
                <a:tc>
                  <a:txBody>
                    <a:bodyPr/>
                    <a:lstStyle/>
                    <a:p>
                      <a:r>
                        <a:rPr lang="en-US" sz="1200" noProof="0" dirty="0"/>
                        <a:t>Market and supply</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International partners (UNICEF, WHO, GAVI)</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hlinkClick r:id="rId7"/>
                        </a:rPr>
                        <a:t>WHO MI4A</a:t>
                      </a:r>
                      <a:endParaRPr lang="en-US" sz="1200" noProof="0" dirty="0"/>
                    </a:p>
                    <a:p>
                      <a:pPr marL="285750" indent="-285750">
                        <a:buFont typeface="Arial" panose="020B0604020202020204" pitchFamily="34" charset="0"/>
                        <a:buChar char="•"/>
                      </a:pPr>
                      <a:r>
                        <a:rPr lang="en-US" sz="1200" noProof="0" dirty="0">
                          <a:hlinkClick r:id="rId8"/>
                        </a:rPr>
                        <a:t>UNICEF Market and Supply Updates</a:t>
                      </a:r>
                      <a:endParaRPr lang="en-US" sz="1200" noProof="0" dirty="0"/>
                    </a:p>
                    <a:p>
                      <a:pPr marL="285750" indent="-285750">
                        <a:buFont typeface="Arial" panose="020B0604020202020204" pitchFamily="34" charset="0"/>
                        <a:buChar char="•"/>
                      </a:pPr>
                      <a:r>
                        <a:rPr lang="en-US" sz="1200" noProof="0" dirty="0">
                          <a:hlinkClick r:id="rId9"/>
                        </a:rPr>
                        <a:t>GAVI Market shaping roadmaps</a:t>
                      </a:r>
                      <a:endParaRPr lang="en-US"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995426845"/>
                  </a:ext>
                </a:extLst>
              </a:tr>
              <a:tr h="644314">
                <a:tc>
                  <a:txBody>
                    <a:bodyPr/>
                    <a:lstStyle/>
                    <a:p>
                      <a:r>
                        <a:rPr lang="en-US" sz="1200" noProof="0" dirty="0"/>
                        <a:t>Vaccine specifications, safety profiles, etc.</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WHO</a:t>
                      </a:r>
                    </a:p>
                    <a:p>
                      <a:pPr marL="285750" indent="-285750">
                        <a:buFont typeface="Arial" panose="020B0604020202020204" pitchFamily="34" charset="0"/>
                        <a:buChar char="•"/>
                      </a:pPr>
                      <a:r>
                        <a:rPr lang="en-US" sz="1200" noProof="0" dirty="0"/>
                        <a:t>GAVI</a:t>
                      </a:r>
                    </a:p>
                    <a:p>
                      <a:pPr marL="285750" indent="-285750">
                        <a:buFont typeface="Arial" panose="020B0604020202020204" pitchFamily="34" charset="0"/>
                        <a:buChar char="•"/>
                      </a:pPr>
                      <a:r>
                        <a:rPr lang="en-US" sz="1200" noProof="0" dirty="0"/>
                        <a:t>(Peer-reviewed) Studies databases</a:t>
                      </a:r>
                    </a:p>
                    <a:p>
                      <a:pPr marL="285750" indent="-285750">
                        <a:buFont typeface="Arial" panose="020B0604020202020204" pitchFamily="34" charset="0"/>
                        <a:buChar char="•"/>
                      </a:pPr>
                      <a:r>
                        <a:rPr lang="en-US" sz="1200" noProof="0" dirty="0"/>
                        <a:t>Manufacturers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hlinkClick r:id="rId10"/>
                        </a:rPr>
                        <a:t>WHO List of prequalified vaccines</a:t>
                      </a:r>
                      <a:endParaRPr lang="en-US" sz="1200" noProof="0" dirty="0"/>
                    </a:p>
                    <a:p>
                      <a:pPr marL="285750" indent="-285750">
                        <a:buFont typeface="Arial" panose="020B0604020202020204" pitchFamily="34" charset="0"/>
                        <a:buChar char="•"/>
                      </a:pPr>
                      <a:r>
                        <a:rPr lang="en-US" sz="1200" noProof="0" dirty="0">
                          <a:hlinkClick r:id="rId11"/>
                        </a:rPr>
                        <a:t>GAVI Detailed Products</a:t>
                      </a:r>
                      <a:endParaRPr lang="en-US" sz="1200" noProof="0" dirty="0"/>
                    </a:p>
                    <a:p>
                      <a:pPr marL="285750" indent="-285750">
                        <a:buFont typeface="Arial" panose="020B0604020202020204" pitchFamily="34" charset="0"/>
                        <a:buChar char="•"/>
                      </a:pPr>
                      <a:r>
                        <a:rPr lang="en-US" sz="1200" noProof="0" dirty="0">
                          <a:hlinkClick r:id="rId12"/>
                        </a:rPr>
                        <a:t>NIH Studies Database</a:t>
                      </a:r>
                      <a:endParaRPr lang="en-US" sz="1200" noProof="0" dirty="0"/>
                    </a:p>
                    <a:p>
                      <a:pPr marL="285750" indent="-285750">
                        <a:buFont typeface="Arial" panose="020B0604020202020204" pitchFamily="34" charset="0"/>
                        <a:buChar char="•"/>
                      </a:pPr>
                      <a:r>
                        <a:rPr lang="en-US" sz="1200" i="1" noProof="0" dirty="0"/>
                        <a:t>Secondary: Manufacturers’ websites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2421252023"/>
                  </a:ext>
                </a:extLst>
              </a:tr>
              <a:tr h="357952">
                <a:tc>
                  <a:txBody>
                    <a:bodyPr/>
                    <a:lstStyle/>
                    <a:p>
                      <a:r>
                        <a:rPr lang="en-US" sz="1200" noProof="0" dirty="0"/>
                        <a:t>Vaccine effectiveness, duration of protection, etc.</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WHO SAGE</a:t>
                      </a:r>
                    </a:p>
                    <a:p>
                      <a:pPr marL="285750" indent="-285750">
                        <a:buFont typeface="Arial" panose="020B0604020202020204" pitchFamily="34" charset="0"/>
                        <a:buChar char="•"/>
                      </a:pPr>
                      <a:r>
                        <a:rPr lang="en-US" sz="1200" noProof="0" dirty="0"/>
                        <a:t>(Peer-reviewed) Studies databases</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hlinkClick r:id="rId13"/>
                        </a:rPr>
                        <a:t>WHO SAGE position papers and annexes (GRADE, ETR tables)</a:t>
                      </a:r>
                      <a:endParaRPr lang="en-US" sz="1200" noProof="0" dirty="0"/>
                    </a:p>
                    <a:p>
                      <a:pPr marL="285750" indent="-285750" rtl="0">
                        <a:buFont typeface="Arial" panose="020B0604020202020204" pitchFamily="34" charset="0"/>
                        <a:buChar char="•"/>
                      </a:pPr>
                      <a:r>
                        <a:rPr lang="en-US" sz="1200" noProof="0" dirty="0">
                          <a:hlinkClick r:id="rId12"/>
                        </a:rPr>
                        <a:t>NIH Studies Database</a:t>
                      </a:r>
                      <a:r>
                        <a:rPr lang="en-US" sz="1200" noProof="0" dirty="0"/>
                        <a:t> </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3159372537"/>
                  </a:ext>
                </a:extLst>
              </a:tr>
              <a:tr h="214771">
                <a:tc>
                  <a:txBody>
                    <a:bodyPr/>
                    <a:lstStyle/>
                    <a:p>
                      <a:r>
                        <a:rPr lang="en-US" sz="1200" noProof="0" dirty="0"/>
                        <a:t>Service delivery</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WHO</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hlinkClick r:id="rId14"/>
                        </a:rPr>
                        <a:t>WHO recommendations for routine immunization</a:t>
                      </a:r>
                      <a:endParaRPr lang="en-US"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2633569603"/>
                  </a:ext>
                </a:extLst>
              </a:tr>
              <a:tr h="357952">
                <a:tc>
                  <a:txBody>
                    <a:bodyPr/>
                    <a:lstStyle/>
                    <a:p>
                      <a:r>
                        <a:rPr lang="en-US" sz="1200" noProof="0" dirty="0"/>
                        <a:t>Logistics and cold chain</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EPI Logistics section</a:t>
                      </a:r>
                    </a:p>
                    <a:p>
                      <a:pPr marL="285750" indent="-285750">
                        <a:buFont typeface="Arial" panose="020B0604020202020204" pitchFamily="34" charset="0"/>
                        <a:buChar char="•"/>
                      </a:pPr>
                      <a:r>
                        <a:rPr lang="en-US" sz="1200" noProof="0" dirty="0"/>
                        <a:t>UNICEF</a:t>
                      </a:r>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200" noProof="0" dirty="0"/>
                        <a:t>National Stock Management Tool (SMT)</a:t>
                      </a:r>
                    </a:p>
                    <a:p>
                      <a:pPr marL="285750" indent="-285750">
                        <a:buFont typeface="Arial" panose="020B0604020202020204" pitchFamily="34" charset="0"/>
                        <a:buChar char="•"/>
                      </a:pPr>
                      <a:r>
                        <a:rPr lang="en-US" sz="1200" noProof="0" dirty="0" err="1"/>
                        <a:t>eLMIS</a:t>
                      </a:r>
                      <a:endParaRPr lang="en-US" sz="1200" noProof="0" dirty="0"/>
                    </a:p>
                  </a:txBody>
                  <a:tcPr>
                    <a:lnT w="9525" cap="flat" cmpd="sng" algn="ctr">
                      <a:solidFill>
                        <a:srgbClr val="0F5D61"/>
                      </a:solidFill>
                      <a:prstDash val="sysDash"/>
                      <a:round/>
                      <a:headEnd type="none" w="med" len="med"/>
                      <a:tailEnd type="none" w="med" len="med"/>
                    </a:lnT>
                    <a:lnB w="9525" cap="flat" cmpd="sng" algn="ctr">
                      <a:solidFill>
                        <a:srgbClr val="0F5D61"/>
                      </a:solidFill>
                      <a:prstDash val="sysDash"/>
                      <a:round/>
                      <a:headEnd type="none" w="med" len="med"/>
                      <a:tailEnd type="none" w="med" len="med"/>
                    </a:lnB>
                  </a:tcPr>
                </a:tc>
                <a:extLst>
                  <a:ext uri="{0D108BD9-81ED-4DB2-BD59-A6C34878D82A}">
                    <a16:rowId xmlns:a16="http://schemas.microsoft.com/office/drawing/2014/main" val="1232310314"/>
                  </a:ext>
                </a:extLst>
              </a:tr>
              <a:tr h="644314">
                <a:tc>
                  <a:txBody>
                    <a:bodyPr/>
                    <a:lstStyle/>
                    <a:p>
                      <a:r>
                        <a:rPr lang="en-US" sz="1200" noProof="0" dirty="0"/>
                        <a:t>Acceptability and demand</a:t>
                      </a:r>
                    </a:p>
                  </a:txBody>
                  <a:tcPr>
                    <a:lnT w="9525" cap="flat" cmpd="sng" algn="ctr">
                      <a:solidFill>
                        <a:srgbClr val="0F5D61"/>
                      </a:solidFill>
                      <a:prstDash val="sysDash"/>
                      <a:round/>
                      <a:headEnd type="none" w="med" len="med"/>
                      <a:tailEnd type="none" w="med" len="med"/>
                    </a:lnT>
                  </a:tcPr>
                </a:tc>
                <a:tc>
                  <a:txBody>
                    <a:bodyPr/>
                    <a:lstStyle/>
                    <a:p>
                      <a:pPr marL="285750" indent="-285750">
                        <a:buFont typeface="Arial" panose="020B0604020202020204" pitchFamily="34" charset="0"/>
                        <a:buChar char="•"/>
                      </a:pPr>
                      <a:r>
                        <a:rPr lang="en-US" sz="1200" noProof="0" dirty="0"/>
                        <a:t>EPI Demand generation section</a:t>
                      </a:r>
                    </a:p>
                    <a:p>
                      <a:pPr marL="285750" indent="-285750">
                        <a:buFont typeface="Arial" panose="020B0604020202020204" pitchFamily="34" charset="0"/>
                        <a:buChar char="•"/>
                      </a:pPr>
                      <a:r>
                        <a:rPr lang="en-US" sz="1200" noProof="0" dirty="0"/>
                        <a:t>Demand generation partners</a:t>
                      </a:r>
                    </a:p>
                    <a:p>
                      <a:pPr marL="285750" indent="-285750">
                        <a:buFont typeface="Arial" panose="020B0604020202020204" pitchFamily="34" charset="0"/>
                        <a:buChar char="•"/>
                      </a:pPr>
                      <a:r>
                        <a:rPr lang="en-US" sz="1200" noProof="0" dirty="0"/>
                        <a:t>National studies</a:t>
                      </a:r>
                    </a:p>
                    <a:p>
                      <a:pPr marL="285750" indent="-285750">
                        <a:buFont typeface="Arial" panose="020B0604020202020204" pitchFamily="34" charset="0"/>
                        <a:buChar char="•"/>
                      </a:pPr>
                      <a:r>
                        <a:rPr lang="en-US" sz="1200" noProof="0" dirty="0"/>
                        <a:t>UNICEF</a:t>
                      </a:r>
                    </a:p>
                  </a:txBody>
                  <a:tcPr>
                    <a:lnT w="9525" cap="flat" cmpd="sng" algn="ctr">
                      <a:solidFill>
                        <a:srgbClr val="0F5D61"/>
                      </a:solidFill>
                      <a:prstDash val="sysDash"/>
                      <a:round/>
                      <a:headEnd type="none" w="med" len="med"/>
                      <a:tailEnd type="none" w="med" len="med"/>
                    </a:lnT>
                  </a:tcPr>
                </a:tc>
                <a:tc>
                  <a:txBody>
                    <a:bodyPr/>
                    <a:lstStyle/>
                    <a:p>
                      <a:pPr marL="285750" indent="-285750">
                        <a:buFont typeface="Arial" panose="020B0604020202020204" pitchFamily="34" charset="0"/>
                        <a:buChar char="•"/>
                      </a:pPr>
                      <a:r>
                        <a:rPr lang="en-US" sz="1200" noProof="0" dirty="0"/>
                        <a:t>National Vaccination Coverage Surveys (VCS)</a:t>
                      </a:r>
                    </a:p>
                    <a:p>
                      <a:pPr marL="285750" indent="-285750">
                        <a:buFont typeface="Arial" panose="020B0604020202020204" pitchFamily="34" charset="0"/>
                        <a:buChar char="•"/>
                      </a:pPr>
                      <a:r>
                        <a:rPr lang="en-US" sz="1200" noProof="0" dirty="0"/>
                        <a:t>UNICEF Knowledge, Attitude and Practices studies</a:t>
                      </a:r>
                    </a:p>
                  </a:txBody>
                  <a:tcPr>
                    <a:lnT w="9525" cap="flat" cmpd="sng" algn="ctr">
                      <a:solidFill>
                        <a:srgbClr val="0F5D61"/>
                      </a:solidFill>
                      <a:prstDash val="sysDash"/>
                      <a:round/>
                      <a:headEnd type="none" w="med" len="med"/>
                      <a:tailEnd type="none" w="med" len="med"/>
                    </a:lnT>
                  </a:tcPr>
                </a:tc>
                <a:extLst>
                  <a:ext uri="{0D108BD9-81ED-4DB2-BD59-A6C34878D82A}">
                    <a16:rowId xmlns:a16="http://schemas.microsoft.com/office/drawing/2014/main" val="1108146784"/>
                  </a:ext>
                </a:extLst>
              </a:tr>
            </a:tbl>
          </a:graphicData>
        </a:graphic>
      </p:graphicFrame>
    </p:spTree>
    <p:extLst>
      <p:ext uri="{BB962C8B-B14F-4D97-AF65-F5344CB8AC3E}">
        <p14:creationId xmlns:p14="http://schemas.microsoft.com/office/powerpoint/2010/main" val="419967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Data should be collected in a consistent and detailed way to ensure traceability and readability</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7</a:t>
            </a:fld>
            <a:endParaRPr lang="en-US" noProof="0" dirty="0">
              <a:latin typeface="+mj-lt"/>
            </a:endParaRPr>
          </a:p>
        </p:txBody>
      </p:sp>
      <p:sp>
        <p:nvSpPr>
          <p:cNvPr id="4" name="TextBox 3">
            <a:extLst>
              <a:ext uri="{FF2B5EF4-FFF2-40B4-BE49-F238E27FC236}">
                <a16:creationId xmlns:a16="http://schemas.microsoft.com/office/drawing/2014/main" id="{4DE6A548-856B-E9C8-AA02-92086AE3A960}"/>
              </a:ext>
            </a:extLst>
          </p:cNvPr>
          <p:cNvSpPr txBox="1"/>
          <p:nvPr/>
        </p:nvSpPr>
        <p:spPr>
          <a:xfrm>
            <a:off x="554182" y="1376363"/>
            <a:ext cx="7607324" cy="615553"/>
          </a:xfrm>
          <a:prstGeom prst="rect">
            <a:avLst/>
          </a:prstGeom>
          <a:noFill/>
        </p:spPr>
        <p:txBody>
          <a:bodyPr wrap="square" rtlCol="0">
            <a:spAutoFit/>
          </a:bodyPr>
          <a:lstStyle/>
          <a:p>
            <a:r>
              <a:rPr lang="en-US" b="1" u="sng" noProof="0" dirty="0"/>
              <a:t>1.5 NVI PST - Phase 1 - Data collection templates</a:t>
            </a:r>
          </a:p>
          <a:p>
            <a:r>
              <a:rPr lang="en-US" sz="1600" i="1" noProof="0" dirty="0"/>
              <a:t>Extracts</a:t>
            </a:r>
          </a:p>
        </p:txBody>
      </p:sp>
      <p:pic>
        <p:nvPicPr>
          <p:cNvPr id="5" name="Picture 4">
            <a:extLst>
              <a:ext uri="{FF2B5EF4-FFF2-40B4-BE49-F238E27FC236}">
                <a16:creationId xmlns:a16="http://schemas.microsoft.com/office/drawing/2014/main" id="{9FDF92AC-EAB7-8FB0-FD6A-9B8C2E1ECE74}"/>
              </a:ext>
            </a:extLst>
          </p:cNvPr>
          <p:cNvPicPr>
            <a:picLocks noChangeAspect="1"/>
          </p:cNvPicPr>
          <p:nvPr/>
        </p:nvPicPr>
        <p:blipFill>
          <a:blip r:embed="rId2"/>
          <a:stretch>
            <a:fillRect/>
          </a:stretch>
        </p:blipFill>
        <p:spPr>
          <a:xfrm>
            <a:off x="656253" y="2246024"/>
            <a:ext cx="5759868" cy="4139548"/>
          </a:xfrm>
          <a:prstGeom prst="rect">
            <a:avLst/>
          </a:prstGeom>
        </p:spPr>
      </p:pic>
      <p:pic>
        <p:nvPicPr>
          <p:cNvPr id="7" name="Picture 6">
            <a:extLst>
              <a:ext uri="{FF2B5EF4-FFF2-40B4-BE49-F238E27FC236}">
                <a16:creationId xmlns:a16="http://schemas.microsoft.com/office/drawing/2014/main" id="{7F94A802-3FAB-3135-CF86-DB9E6F39DE67}"/>
              </a:ext>
            </a:extLst>
          </p:cNvPr>
          <p:cNvPicPr>
            <a:picLocks noChangeAspect="1"/>
          </p:cNvPicPr>
          <p:nvPr/>
        </p:nvPicPr>
        <p:blipFill>
          <a:blip r:embed="rId3"/>
          <a:stretch>
            <a:fillRect/>
          </a:stretch>
        </p:blipFill>
        <p:spPr>
          <a:xfrm>
            <a:off x="6564779" y="2246024"/>
            <a:ext cx="5227395" cy="2341735"/>
          </a:xfrm>
          <a:prstGeom prst="rect">
            <a:avLst/>
          </a:prstGeom>
        </p:spPr>
      </p:pic>
      <p:sp>
        <p:nvSpPr>
          <p:cNvPr id="8" name="Rectangle 7">
            <a:extLst>
              <a:ext uri="{FF2B5EF4-FFF2-40B4-BE49-F238E27FC236}">
                <a16:creationId xmlns:a16="http://schemas.microsoft.com/office/drawing/2014/main" id="{5B306848-67E0-13B0-261E-6EE958D0836A}"/>
              </a:ext>
            </a:extLst>
          </p:cNvPr>
          <p:cNvSpPr/>
          <p:nvPr/>
        </p:nvSpPr>
        <p:spPr>
          <a:xfrm>
            <a:off x="656253" y="1991915"/>
            <a:ext cx="2282324" cy="16345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t>Long version</a:t>
            </a:r>
          </a:p>
        </p:txBody>
      </p:sp>
      <p:sp>
        <p:nvSpPr>
          <p:cNvPr id="9" name="Rectangle 8">
            <a:extLst>
              <a:ext uri="{FF2B5EF4-FFF2-40B4-BE49-F238E27FC236}">
                <a16:creationId xmlns:a16="http://schemas.microsoft.com/office/drawing/2014/main" id="{1AB5A6D7-EFD6-2121-3E57-817E3C6777C4}"/>
              </a:ext>
            </a:extLst>
          </p:cNvPr>
          <p:cNvSpPr/>
          <p:nvPr/>
        </p:nvSpPr>
        <p:spPr>
          <a:xfrm>
            <a:off x="6574401" y="1991915"/>
            <a:ext cx="2282324" cy="163455"/>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t>Short version</a:t>
            </a:r>
            <a:r>
              <a:rPr lang="en-US" sz="1200" b="1" noProof="0" dirty="0"/>
              <a:t> </a:t>
            </a:r>
            <a:r>
              <a:rPr lang="en-US" sz="1200" noProof="0" dirty="0"/>
              <a:t>(recommended)</a:t>
            </a:r>
          </a:p>
        </p:txBody>
      </p:sp>
    </p:spTree>
    <p:extLst>
      <p:ext uri="{BB962C8B-B14F-4D97-AF65-F5344CB8AC3E}">
        <p14:creationId xmlns:p14="http://schemas.microsoft.com/office/powerpoint/2010/main" val="323469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Evidence quality can be considered when conducting NVI prioritization, although it does not have to be as structured/comprehensive as for </a:t>
            </a:r>
            <a:r>
              <a:rPr lang="en-US" sz="2400" kern="0" noProof="0" dirty="0" err="1">
                <a:solidFill>
                  <a:srgbClr val="0F5D61"/>
                </a:solidFill>
                <a:latin typeface="Lato" panose="020F0502020204030203" pitchFamily="34" charset="0"/>
                <a:cs typeface="Times New Roman" panose="02020603050405020304" pitchFamily="18" charset="0"/>
                <a:sym typeface="Lato"/>
              </a:rPr>
              <a:t>EtR</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8</a:t>
            </a:fld>
            <a:endParaRPr lang="en-US" noProof="0" dirty="0">
              <a:latin typeface="+mj-lt"/>
            </a:endParaRPr>
          </a:p>
        </p:txBody>
      </p:sp>
      <p:sp>
        <p:nvSpPr>
          <p:cNvPr id="4" name="TextBox 3">
            <a:extLst>
              <a:ext uri="{FF2B5EF4-FFF2-40B4-BE49-F238E27FC236}">
                <a16:creationId xmlns:a16="http://schemas.microsoft.com/office/drawing/2014/main" id="{0676831C-36C9-DB61-B405-521E6BB220C2}"/>
              </a:ext>
            </a:extLst>
          </p:cNvPr>
          <p:cNvSpPr txBox="1"/>
          <p:nvPr/>
        </p:nvSpPr>
        <p:spPr>
          <a:xfrm>
            <a:off x="335946" y="2251978"/>
            <a:ext cx="4734108" cy="421058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chor="ctr">
            <a:noAutofit/>
          </a:bodyPr>
          <a:lstStyle/>
          <a:p>
            <a:pPr marL="285750" indent="-285750">
              <a:lnSpc>
                <a:spcPct val="107000"/>
              </a:lnSpc>
              <a:spcAft>
                <a:spcPts val="800"/>
              </a:spcAft>
              <a:buFont typeface="Arial" panose="020B0604020202020204" pitchFamily="34" charset="0"/>
              <a:buChar char="•"/>
            </a:pPr>
            <a:r>
              <a:rPr lang="en-US" sz="1300" noProof="0" dirty="0">
                <a:effectLst/>
                <a:latin typeface="+mj-lt"/>
                <a:ea typeface="Calibri" panose="020F0502020204030204" pitchFamily="34" charset="0"/>
                <a:cs typeface="Arial" panose="020B0604020202020204" pitchFamily="34" charset="0"/>
              </a:rPr>
              <a:t>As relevant evidence is identified, the quality and reliability of this evidence is assessed by those conducting data collection</a:t>
            </a:r>
          </a:p>
          <a:p>
            <a:pPr marL="285750" indent="-285750">
              <a:lnSpc>
                <a:spcPct val="107000"/>
              </a:lnSpc>
              <a:spcAft>
                <a:spcPts val="800"/>
              </a:spcAft>
              <a:buFont typeface="Arial" panose="020B0604020202020204" pitchFamily="34" charset="0"/>
              <a:buChar char="•"/>
            </a:pPr>
            <a:r>
              <a:rPr lang="en-US" sz="1300" noProof="0" dirty="0">
                <a:latin typeface="+mj-lt"/>
                <a:ea typeface="Calibri" panose="020F0502020204030204" pitchFamily="34" charset="0"/>
                <a:cs typeface="Arial" panose="020B0604020202020204" pitchFamily="34" charset="0"/>
              </a:rPr>
              <a:t>For NVI-PST, </a:t>
            </a:r>
            <a:r>
              <a:rPr lang="en-US" sz="1300" b="1" noProof="0" dirty="0">
                <a:latin typeface="+mj-lt"/>
                <a:ea typeface="Calibri" panose="020F0502020204030204" pitchFamily="34" charset="0"/>
                <a:cs typeface="Arial" panose="020B0604020202020204" pitchFamily="34" charset="0"/>
              </a:rPr>
              <a:t>evidence grading is not always necessary </a:t>
            </a:r>
            <a:r>
              <a:rPr lang="en-US" sz="1300" noProof="0" dirty="0">
                <a:latin typeface="+mj-lt"/>
                <a:ea typeface="Calibri" panose="020F0502020204030204" pitchFamily="34" charset="0"/>
                <a:cs typeface="Arial" panose="020B0604020202020204" pitchFamily="34" charset="0"/>
              </a:rPr>
              <a:t>as it represents a strong additional workload. Shortcuts (such as identifying whether quality has been assessed by other organizations) can be useful</a:t>
            </a:r>
            <a:endParaRPr lang="en-US" sz="1300" noProof="0" dirty="0">
              <a:effectLst/>
              <a:latin typeface="+mj-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300" noProof="0" dirty="0">
                <a:effectLst/>
                <a:latin typeface="+mj-lt"/>
                <a:ea typeface="Calibri" panose="020F0502020204030204" pitchFamily="34" charset="0"/>
                <a:cs typeface="Arial" panose="020B0604020202020204" pitchFamily="34" charset="0"/>
              </a:rPr>
              <a:t>The </a:t>
            </a:r>
            <a:r>
              <a:rPr lang="en-US" sz="1300" u="sng" noProof="0" dirty="0">
                <a:solidFill>
                  <a:srgbClr val="0563C1"/>
                </a:solidFill>
                <a:effectLst/>
                <a:latin typeface="+mj-lt"/>
                <a:ea typeface="Calibri" panose="020F0502020204030204" pitchFamily="34" charset="0"/>
                <a:cs typeface="Arial" panose="020B0604020202020204" pitchFamily="34" charset="0"/>
                <a:hlinkClick r:id="rId2"/>
              </a:rPr>
              <a:t>WHO </a:t>
            </a:r>
            <a:r>
              <a:rPr lang="en-US" sz="1300" u="sng" noProof="0" dirty="0">
                <a:solidFill>
                  <a:srgbClr val="0563C1"/>
                </a:solidFill>
                <a:effectLst/>
                <a:latin typeface="+mj-lt"/>
                <a:ea typeface="Calibri" panose="020F0502020204030204" pitchFamily="34" charset="0"/>
                <a:cs typeface="Arial" panose="020B0604020202020204" pitchFamily="34" charset="0"/>
              </a:rPr>
              <a:t>Development of WHO immunization policy and strategic guidance</a:t>
            </a:r>
            <a:r>
              <a:rPr lang="en-US" sz="1300" noProof="0" dirty="0">
                <a:effectLst/>
                <a:latin typeface="+mj-lt"/>
                <a:ea typeface="Calibri" panose="020F0502020204030204" pitchFamily="34" charset="0"/>
                <a:cs typeface="Arial" panose="020B0604020202020204" pitchFamily="34" charset="0"/>
              </a:rPr>
              <a:t> provides several tools to consider for assessing evidence quality.</a:t>
            </a:r>
          </a:p>
          <a:p>
            <a:pPr marL="285750" indent="-285750">
              <a:lnSpc>
                <a:spcPct val="107000"/>
              </a:lnSpc>
              <a:spcAft>
                <a:spcPts val="800"/>
              </a:spcAft>
              <a:buFont typeface="Arial" panose="020B0604020202020204" pitchFamily="34" charset="0"/>
              <a:buChar char="•"/>
            </a:pPr>
            <a:r>
              <a:rPr lang="en-US" sz="1300" noProof="0" dirty="0">
                <a:solidFill>
                  <a:srgbClr val="C00000"/>
                </a:solidFill>
                <a:effectLst/>
                <a:latin typeface="+mj-lt"/>
                <a:ea typeface="Calibri" panose="020F0502020204030204" pitchFamily="34" charset="0"/>
                <a:cs typeface="Arial" panose="020B0604020202020204" pitchFamily="34" charset="0"/>
              </a:rPr>
              <a:t>Caveat: The </a:t>
            </a:r>
            <a:r>
              <a:rPr lang="en-US" sz="1300" b="1" noProof="0" dirty="0">
                <a:solidFill>
                  <a:srgbClr val="C00000"/>
                </a:solidFill>
                <a:effectLst/>
                <a:latin typeface="+mj-lt"/>
                <a:ea typeface="Calibri" panose="020F0502020204030204" pitchFamily="34" charset="0"/>
                <a:cs typeface="Arial" panose="020B0604020202020204" pitchFamily="34" charset="0"/>
              </a:rPr>
              <a:t>optional</a:t>
            </a:r>
            <a:r>
              <a:rPr lang="en-US" sz="1300" noProof="0" dirty="0">
                <a:solidFill>
                  <a:srgbClr val="C00000"/>
                </a:solidFill>
                <a:effectLst/>
                <a:latin typeface="+mj-lt"/>
                <a:ea typeface="Calibri" panose="020F0502020204030204" pitchFamily="34" charset="0"/>
                <a:cs typeface="Arial" panose="020B0604020202020204" pitchFamily="34" charset="0"/>
              </a:rPr>
              <a:t> evidence quality assessment conducted during the prioritization process should not replace the full evidence quality assessment conducted by NITAGs when considering and developing vaccine recommendations</a:t>
            </a:r>
          </a:p>
        </p:txBody>
      </p:sp>
      <p:sp>
        <p:nvSpPr>
          <p:cNvPr id="6" name="TextBox 5">
            <a:extLst>
              <a:ext uri="{FF2B5EF4-FFF2-40B4-BE49-F238E27FC236}">
                <a16:creationId xmlns:a16="http://schemas.microsoft.com/office/drawing/2014/main" id="{8E7615D0-4BE5-3DEC-5C0D-B49AF112DE89}"/>
              </a:ext>
            </a:extLst>
          </p:cNvPr>
          <p:cNvSpPr txBox="1"/>
          <p:nvPr/>
        </p:nvSpPr>
        <p:spPr>
          <a:xfrm>
            <a:off x="5995687" y="1952084"/>
            <a:ext cx="5825304" cy="1065163"/>
          </a:xfrm>
          <a:prstGeom prst="rect">
            <a:avLst/>
          </a:prstGeom>
          <a:noFill/>
        </p:spPr>
        <p:txBody>
          <a:bodyPr wrap="square">
            <a:spAutoFit/>
          </a:bodyPr>
          <a:lstStyle/>
          <a:p>
            <a:pPr lvl="0" algn="just">
              <a:lnSpc>
                <a:spcPct val="107000"/>
              </a:lnSpc>
            </a:pPr>
            <a:r>
              <a:rPr lang="en-US" sz="1600" b="1" noProof="0" dirty="0">
                <a:effectLst/>
                <a:latin typeface="+mj-lt"/>
                <a:ea typeface="Calibri" panose="020F0502020204030204" pitchFamily="34" charset="0"/>
                <a:cs typeface="Arial" panose="020B0604020202020204" pitchFamily="34" charset="0"/>
              </a:rPr>
              <a:t>Bias of the study or data</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Are there any methodological limitations in the study design or execution that may have influenced the outcomes?</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Are these clearly described and are mitigation measures explained?</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More broadly, is the person evaluating the data able to discern the quality of the data?</a:t>
            </a:r>
          </a:p>
        </p:txBody>
      </p:sp>
      <p:sp>
        <p:nvSpPr>
          <p:cNvPr id="7" name="TextBox 6">
            <a:extLst>
              <a:ext uri="{FF2B5EF4-FFF2-40B4-BE49-F238E27FC236}">
                <a16:creationId xmlns:a16="http://schemas.microsoft.com/office/drawing/2014/main" id="{5BA42206-A7C7-54C0-21C6-E038F4685DE8}"/>
              </a:ext>
            </a:extLst>
          </p:cNvPr>
          <p:cNvSpPr txBox="1"/>
          <p:nvPr/>
        </p:nvSpPr>
        <p:spPr>
          <a:xfrm>
            <a:off x="5995686" y="3091395"/>
            <a:ext cx="5825305" cy="1065163"/>
          </a:xfrm>
          <a:prstGeom prst="rect">
            <a:avLst/>
          </a:prstGeom>
          <a:noFill/>
        </p:spPr>
        <p:txBody>
          <a:bodyPr wrap="square">
            <a:spAutoFit/>
          </a:bodyPr>
          <a:lstStyle/>
          <a:p>
            <a:pPr lvl="0" algn="just">
              <a:lnSpc>
                <a:spcPct val="107000"/>
              </a:lnSpc>
            </a:pPr>
            <a:r>
              <a:rPr lang="en-US" sz="1600" b="1" noProof="0" dirty="0">
                <a:latin typeface="+mj-lt"/>
                <a:cs typeface="Arial" panose="020B0604020202020204" pitchFamily="34" charset="0"/>
              </a:rPr>
              <a:t>Conflicts of interest</a:t>
            </a:r>
          </a:p>
          <a:p>
            <a:pPr marL="171450" lvl="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Are there any potential vested interest that the authors, publishers or funders may have?</a:t>
            </a:r>
          </a:p>
          <a:p>
            <a:pPr marL="171450" lvl="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Are any potential interests disclosed or acknowledged clearly? In that, case, these should recognized, acknowledged and discussed, while not necessarily leading to automatically downgrading these studies</a:t>
            </a:r>
          </a:p>
        </p:txBody>
      </p:sp>
      <p:sp>
        <p:nvSpPr>
          <p:cNvPr id="8" name="TextBox 7">
            <a:extLst>
              <a:ext uri="{FF2B5EF4-FFF2-40B4-BE49-F238E27FC236}">
                <a16:creationId xmlns:a16="http://schemas.microsoft.com/office/drawing/2014/main" id="{B2AE8DF4-733F-8A72-D74A-1B58B269FDE2}"/>
              </a:ext>
            </a:extLst>
          </p:cNvPr>
          <p:cNvSpPr txBox="1"/>
          <p:nvPr/>
        </p:nvSpPr>
        <p:spPr>
          <a:xfrm>
            <a:off x="5995686" y="4230706"/>
            <a:ext cx="5825305" cy="1246303"/>
          </a:xfrm>
          <a:prstGeom prst="rect">
            <a:avLst/>
          </a:prstGeom>
          <a:noFill/>
        </p:spPr>
        <p:txBody>
          <a:bodyPr wrap="square">
            <a:spAutoFit/>
          </a:bodyPr>
          <a:lstStyle/>
          <a:p>
            <a:pPr lvl="0" algn="just">
              <a:lnSpc>
                <a:spcPct val="107000"/>
              </a:lnSpc>
            </a:pPr>
            <a:r>
              <a:rPr lang="en-US" sz="1600" b="1" noProof="0" dirty="0">
                <a:latin typeface="+mj-lt"/>
                <a:cs typeface="Arial" panose="020B0604020202020204" pitchFamily="34" charset="0"/>
              </a:rPr>
              <a:t>Completeness </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Is the study based on complete datasets (i.e., limited dropout or exclusion) or are there structural limitations that impact the results (i.e., in to lack of health care access or incomplete reporting)?</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Do studies report similar and homogenous effects of the vaccines?</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Are there concerns about underlying data quality?</a:t>
            </a:r>
          </a:p>
        </p:txBody>
      </p:sp>
      <p:sp>
        <p:nvSpPr>
          <p:cNvPr id="9" name="TextBox 8">
            <a:extLst>
              <a:ext uri="{FF2B5EF4-FFF2-40B4-BE49-F238E27FC236}">
                <a16:creationId xmlns:a16="http://schemas.microsoft.com/office/drawing/2014/main" id="{1F16B7FB-6503-07AC-0D55-2942810A195D}"/>
              </a:ext>
            </a:extLst>
          </p:cNvPr>
          <p:cNvSpPr txBox="1"/>
          <p:nvPr/>
        </p:nvSpPr>
        <p:spPr>
          <a:xfrm>
            <a:off x="5995686" y="5551156"/>
            <a:ext cx="5825305" cy="1098058"/>
          </a:xfrm>
          <a:prstGeom prst="rect">
            <a:avLst/>
          </a:prstGeom>
          <a:noFill/>
        </p:spPr>
        <p:txBody>
          <a:bodyPr wrap="square">
            <a:spAutoFit/>
          </a:bodyPr>
          <a:lstStyle/>
          <a:p>
            <a:pPr lvl="0" algn="just">
              <a:lnSpc>
                <a:spcPct val="107000"/>
              </a:lnSpc>
            </a:pPr>
            <a:r>
              <a:rPr lang="en-US" b="1" noProof="0" dirty="0">
                <a:effectLst/>
                <a:latin typeface="+mj-lt"/>
                <a:ea typeface="Calibri" panose="020F0502020204030204" pitchFamily="34" charset="0"/>
                <a:cs typeface="Arial" panose="020B0604020202020204" pitchFamily="34" charset="0"/>
              </a:rPr>
              <a:t>Transferability</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Is the evidence representative of the target population and/or country context?</a:t>
            </a:r>
          </a:p>
          <a:p>
            <a:pPr marL="171450" indent="-171450" algn="just">
              <a:lnSpc>
                <a:spcPct val="107000"/>
              </a:lnSpc>
              <a:buFont typeface="Arial" panose="020B0604020202020204" pitchFamily="34" charset="0"/>
              <a:buChar char="•"/>
            </a:pPr>
            <a:r>
              <a:rPr lang="en-US" sz="1100" i="1" noProof="0" dirty="0">
                <a:solidFill>
                  <a:schemeClr val="bg1">
                    <a:lumMod val="65000"/>
                  </a:schemeClr>
                </a:solidFill>
                <a:latin typeface="+mj-lt"/>
                <a:cs typeface="Arial" panose="020B0604020202020204" pitchFamily="34" charset="0"/>
              </a:rPr>
              <a:t>Is the context in which the study was conducted relevant or comparable to the potential introducing country, or is there adequate information about the study population to allow for transferability to other settings? </a:t>
            </a:r>
          </a:p>
        </p:txBody>
      </p:sp>
      <p:sp>
        <p:nvSpPr>
          <p:cNvPr id="13" name="TextBox 12">
            <a:extLst>
              <a:ext uri="{FF2B5EF4-FFF2-40B4-BE49-F238E27FC236}">
                <a16:creationId xmlns:a16="http://schemas.microsoft.com/office/drawing/2014/main" id="{2CD0653C-8B42-A1D4-6FDC-B341B6354EAB}"/>
              </a:ext>
            </a:extLst>
          </p:cNvPr>
          <p:cNvSpPr txBox="1"/>
          <p:nvPr/>
        </p:nvSpPr>
        <p:spPr>
          <a:xfrm>
            <a:off x="5220182" y="1327081"/>
            <a:ext cx="6342927" cy="584775"/>
          </a:xfrm>
          <a:prstGeom prst="rect">
            <a:avLst/>
          </a:prstGeom>
          <a:noFill/>
        </p:spPr>
        <p:txBody>
          <a:bodyPr wrap="square" rtlCol="0">
            <a:spAutoFit/>
          </a:bodyPr>
          <a:lstStyle>
            <a:defPPr>
              <a:defRPr lang="en-US"/>
            </a:defPPr>
            <a:lvl1pPr>
              <a:defRPr sz="1600" b="1">
                <a:solidFill>
                  <a:srgbClr val="0F5D61"/>
                </a:solidFill>
              </a:defRPr>
            </a:lvl1pPr>
          </a:lstStyle>
          <a:p>
            <a:r>
              <a:rPr lang="en-US" noProof="0" dirty="0"/>
              <a:t>The following </a:t>
            </a:r>
            <a:r>
              <a:rPr lang="en-US" noProof="0" dirty="0">
                <a:solidFill>
                  <a:srgbClr val="FF0000"/>
                </a:solidFill>
              </a:rPr>
              <a:t>can be used </a:t>
            </a:r>
            <a:r>
              <a:rPr lang="en-US" noProof="0" dirty="0"/>
              <a:t>for assessing evidence quality, accuracy and reliability</a:t>
            </a:r>
          </a:p>
        </p:txBody>
      </p:sp>
      <p:pic>
        <p:nvPicPr>
          <p:cNvPr id="18" name="Graphic 17" descr="Head with gears with solid fill">
            <a:extLst>
              <a:ext uri="{FF2B5EF4-FFF2-40B4-BE49-F238E27FC236}">
                <a16:creationId xmlns:a16="http://schemas.microsoft.com/office/drawing/2014/main" id="{181A545E-FB97-83A3-B02B-CE2D55C5A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6526" y="2087187"/>
            <a:ext cx="624548" cy="624548"/>
          </a:xfrm>
          <a:prstGeom prst="rect">
            <a:avLst/>
          </a:prstGeom>
        </p:spPr>
      </p:pic>
      <p:pic>
        <p:nvPicPr>
          <p:cNvPr id="20" name="Graphic 19" descr="Venn diagram with solid fill">
            <a:extLst>
              <a:ext uri="{FF2B5EF4-FFF2-40B4-BE49-F238E27FC236}">
                <a16:creationId xmlns:a16="http://schemas.microsoft.com/office/drawing/2014/main" id="{8CA76F2F-DF09-0F63-FEF4-4588437219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3545" y="5477009"/>
            <a:ext cx="567771" cy="567771"/>
          </a:xfrm>
          <a:prstGeom prst="rect">
            <a:avLst/>
          </a:prstGeom>
        </p:spPr>
      </p:pic>
      <p:pic>
        <p:nvPicPr>
          <p:cNvPr id="22" name="Graphic 21" descr="Completed with solid fill">
            <a:extLst>
              <a:ext uri="{FF2B5EF4-FFF2-40B4-BE49-F238E27FC236}">
                <a16:creationId xmlns:a16="http://schemas.microsoft.com/office/drawing/2014/main" id="{93968723-F1AA-135A-0D9D-C21C03BE48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26526" y="4106846"/>
            <a:ext cx="624548" cy="624548"/>
          </a:xfrm>
          <a:prstGeom prst="rect">
            <a:avLst/>
          </a:prstGeom>
        </p:spPr>
      </p:pic>
      <p:sp>
        <p:nvSpPr>
          <p:cNvPr id="23" name="TextBox 22">
            <a:extLst>
              <a:ext uri="{FF2B5EF4-FFF2-40B4-BE49-F238E27FC236}">
                <a16:creationId xmlns:a16="http://schemas.microsoft.com/office/drawing/2014/main" id="{8BD29155-1F54-4865-66BB-87CFE20B8557}"/>
              </a:ext>
            </a:extLst>
          </p:cNvPr>
          <p:cNvSpPr txBox="1"/>
          <p:nvPr/>
        </p:nvSpPr>
        <p:spPr>
          <a:xfrm>
            <a:off x="371011" y="1327080"/>
            <a:ext cx="4432483" cy="830997"/>
          </a:xfrm>
          <a:prstGeom prst="rect">
            <a:avLst/>
          </a:prstGeom>
          <a:noFill/>
        </p:spPr>
        <p:txBody>
          <a:bodyPr wrap="square" rtlCol="0">
            <a:spAutoFit/>
          </a:bodyPr>
          <a:lstStyle>
            <a:defPPr>
              <a:defRPr lang="en-US"/>
            </a:defPPr>
            <a:lvl1pPr>
              <a:defRPr sz="1600" b="1">
                <a:solidFill>
                  <a:srgbClr val="0F5D61"/>
                </a:solidFill>
              </a:defRPr>
            </a:lvl1pPr>
          </a:lstStyle>
          <a:p>
            <a:r>
              <a:rPr lang="en-US" noProof="0" dirty="0"/>
              <a:t>Evidence quality should be considered, whether formally or informally </a:t>
            </a:r>
            <a:r>
              <a:rPr lang="en-US" b="0" noProof="0" dirty="0"/>
              <a:t>(e.g. as a discussion during workshop)</a:t>
            </a:r>
            <a:endParaRPr lang="en-US" noProof="0" dirty="0"/>
          </a:p>
        </p:txBody>
      </p:sp>
      <p:pic>
        <p:nvPicPr>
          <p:cNvPr id="25" name="Graphic 24" descr="Money with solid fill">
            <a:extLst>
              <a:ext uri="{FF2B5EF4-FFF2-40B4-BE49-F238E27FC236}">
                <a16:creationId xmlns:a16="http://schemas.microsoft.com/office/drawing/2014/main" id="{B82BF0C1-A155-304B-A33A-817B3B46A4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52334" y="3103153"/>
            <a:ext cx="516155" cy="516155"/>
          </a:xfrm>
          <a:prstGeom prst="rect">
            <a:avLst/>
          </a:prstGeom>
        </p:spPr>
      </p:pic>
    </p:spTree>
    <p:extLst>
      <p:ext uri="{BB962C8B-B14F-4D97-AF65-F5344CB8AC3E}">
        <p14:creationId xmlns:p14="http://schemas.microsoft.com/office/powerpoint/2010/main" val="1100278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NITAGs should also decide on the course of action in the case of missing / partial / inaccessible evidence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9</a:t>
            </a:fld>
            <a:endParaRPr lang="en-US" noProof="0" dirty="0">
              <a:latin typeface="+mj-lt"/>
            </a:endParaRPr>
          </a:p>
        </p:txBody>
      </p:sp>
      <p:sp>
        <p:nvSpPr>
          <p:cNvPr id="2" name="TextBox 1">
            <a:extLst>
              <a:ext uri="{FF2B5EF4-FFF2-40B4-BE49-F238E27FC236}">
                <a16:creationId xmlns:a16="http://schemas.microsoft.com/office/drawing/2014/main" id="{25F663A4-9065-5670-D8AC-A9FBA5A17F96}"/>
              </a:ext>
            </a:extLst>
          </p:cNvPr>
          <p:cNvSpPr txBox="1"/>
          <p:nvPr/>
        </p:nvSpPr>
        <p:spPr>
          <a:xfrm>
            <a:off x="472962" y="1376362"/>
            <a:ext cx="5623038" cy="351995"/>
          </a:xfrm>
          <a:prstGeom prst="rect">
            <a:avLst/>
          </a:prstGeom>
          <a:noFill/>
        </p:spPr>
        <p:txBody>
          <a:bodyPr wrap="square" rtlCol="0">
            <a:spAutoFit/>
          </a:bodyPr>
          <a:lstStyle/>
          <a:p>
            <a:r>
              <a:rPr lang="en-US" sz="1600" b="1" noProof="0" dirty="0">
                <a:solidFill>
                  <a:srgbClr val="0F5D61"/>
                </a:solidFill>
              </a:rPr>
              <a:t>NITAGs can encounter the following issues regarding data…</a:t>
            </a:r>
          </a:p>
        </p:txBody>
      </p:sp>
      <p:sp>
        <p:nvSpPr>
          <p:cNvPr id="3" name="Rectangle: Rounded Corners 2">
            <a:extLst>
              <a:ext uri="{FF2B5EF4-FFF2-40B4-BE49-F238E27FC236}">
                <a16:creationId xmlns:a16="http://schemas.microsoft.com/office/drawing/2014/main" id="{26ABEFE6-825C-4940-0BF9-A7B177C1D1D1}"/>
              </a:ext>
            </a:extLst>
          </p:cNvPr>
          <p:cNvSpPr/>
          <p:nvPr/>
        </p:nvSpPr>
        <p:spPr>
          <a:xfrm>
            <a:off x="722143" y="1920871"/>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Missing data</a:t>
            </a:r>
          </a:p>
        </p:txBody>
      </p:sp>
      <p:sp>
        <p:nvSpPr>
          <p:cNvPr id="4" name="Rectangle: Rounded Corners 3">
            <a:extLst>
              <a:ext uri="{FF2B5EF4-FFF2-40B4-BE49-F238E27FC236}">
                <a16:creationId xmlns:a16="http://schemas.microsoft.com/office/drawing/2014/main" id="{0F99C135-DF5A-3474-E595-11D5C9597385}"/>
              </a:ext>
            </a:extLst>
          </p:cNvPr>
          <p:cNvSpPr/>
          <p:nvPr/>
        </p:nvSpPr>
        <p:spPr>
          <a:xfrm>
            <a:off x="722143" y="2561585"/>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Incomplete data (e.g. for some vaccines/diseases only)</a:t>
            </a:r>
          </a:p>
        </p:txBody>
      </p:sp>
      <p:sp>
        <p:nvSpPr>
          <p:cNvPr id="5" name="Rectangle: Rounded Corners 4">
            <a:extLst>
              <a:ext uri="{FF2B5EF4-FFF2-40B4-BE49-F238E27FC236}">
                <a16:creationId xmlns:a16="http://schemas.microsoft.com/office/drawing/2014/main" id="{0A12336D-E77A-C8AB-AD45-71C5F891D2B0}"/>
              </a:ext>
            </a:extLst>
          </p:cNvPr>
          <p:cNvSpPr/>
          <p:nvPr/>
        </p:nvSpPr>
        <p:spPr>
          <a:xfrm>
            <a:off x="722143" y="3202299"/>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Inaccessible evidence</a:t>
            </a:r>
          </a:p>
        </p:txBody>
      </p:sp>
      <p:sp>
        <p:nvSpPr>
          <p:cNvPr id="6" name="Rectangle: Rounded Corners 5">
            <a:extLst>
              <a:ext uri="{FF2B5EF4-FFF2-40B4-BE49-F238E27FC236}">
                <a16:creationId xmlns:a16="http://schemas.microsoft.com/office/drawing/2014/main" id="{98C2ACFC-2B62-186D-C53B-435E5663CE38}"/>
              </a:ext>
            </a:extLst>
          </p:cNvPr>
          <p:cNvSpPr/>
          <p:nvPr/>
        </p:nvSpPr>
        <p:spPr>
          <a:xfrm>
            <a:off x="722143" y="3843013"/>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Lack of clarity</a:t>
            </a:r>
          </a:p>
        </p:txBody>
      </p:sp>
      <p:sp>
        <p:nvSpPr>
          <p:cNvPr id="7" name="Rectangle: Rounded Corners 6">
            <a:extLst>
              <a:ext uri="{FF2B5EF4-FFF2-40B4-BE49-F238E27FC236}">
                <a16:creationId xmlns:a16="http://schemas.microsoft.com/office/drawing/2014/main" id="{FC783831-7018-B8C8-C088-51E87E2504DD}"/>
              </a:ext>
            </a:extLst>
          </p:cNvPr>
          <p:cNvSpPr/>
          <p:nvPr/>
        </p:nvSpPr>
        <p:spPr>
          <a:xfrm>
            <a:off x="6409173" y="1920871"/>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Remove criteria or vaccine from comparison</a:t>
            </a:r>
          </a:p>
        </p:txBody>
      </p:sp>
      <p:sp>
        <p:nvSpPr>
          <p:cNvPr id="8" name="TextBox 7">
            <a:extLst>
              <a:ext uri="{FF2B5EF4-FFF2-40B4-BE49-F238E27FC236}">
                <a16:creationId xmlns:a16="http://schemas.microsoft.com/office/drawing/2014/main" id="{A797A7EF-0A79-8A53-931A-B7F3182A2F62}"/>
              </a:ext>
            </a:extLst>
          </p:cNvPr>
          <p:cNvSpPr txBox="1"/>
          <p:nvPr/>
        </p:nvSpPr>
        <p:spPr>
          <a:xfrm>
            <a:off x="6328692" y="1376362"/>
            <a:ext cx="5623038" cy="351995"/>
          </a:xfrm>
          <a:prstGeom prst="rect">
            <a:avLst/>
          </a:prstGeom>
          <a:noFill/>
        </p:spPr>
        <p:txBody>
          <a:bodyPr wrap="square" rtlCol="0">
            <a:spAutoFit/>
          </a:bodyPr>
          <a:lstStyle/>
          <a:p>
            <a:r>
              <a:rPr lang="en-US" sz="1600" b="1" noProof="0" dirty="0">
                <a:solidFill>
                  <a:srgbClr val="0F5D61"/>
                </a:solidFill>
              </a:rPr>
              <a:t>… and should therefore define the course of action</a:t>
            </a:r>
          </a:p>
        </p:txBody>
      </p:sp>
      <p:sp>
        <p:nvSpPr>
          <p:cNvPr id="9" name="Rectangle: Rounded Corners 8">
            <a:extLst>
              <a:ext uri="{FF2B5EF4-FFF2-40B4-BE49-F238E27FC236}">
                <a16:creationId xmlns:a16="http://schemas.microsoft.com/office/drawing/2014/main" id="{511B4319-2D05-8EE1-62C5-065253B77505}"/>
              </a:ext>
            </a:extLst>
          </p:cNvPr>
          <p:cNvSpPr/>
          <p:nvPr/>
        </p:nvSpPr>
        <p:spPr>
          <a:xfrm>
            <a:off x="6409173" y="2561585"/>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Model data</a:t>
            </a:r>
          </a:p>
        </p:txBody>
      </p:sp>
      <p:sp>
        <p:nvSpPr>
          <p:cNvPr id="12" name="Rectangle: Rounded Corners 11">
            <a:extLst>
              <a:ext uri="{FF2B5EF4-FFF2-40B4-BE49-F238E27FC236}">
                <a16:creationId xmlns:a16="http://schemas.microsoft.com/office/drawing/2014/main" id="{5C0718F9-A489-3143-1730-FE3407F6ABAB}"/>
              </a:ext>
            </a:extLst>
          </p:cNvPr>
          <p:cNvSpPr/>
          <p:nvPr/>
        </p:nvSpPr>
        <p:spPr>
          <a:xfrm>
            <a:off x="6409173" y="3202299"/>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Use proxy data (e.g. regional)</a:t>
            </a:r>
          </a:p>
        </p:txBody>
      </p:sp>
      <p:sp>
        <p:nvSpPr>
          <p:cNvPr id="13" name="Rectangle: Rounded Corners 12">
            <a:extLst>
              <a:ext uri="{FF2B5EF4-FFF2-40B4-BE49-F238E27FC236}">
                <a16:creationId xmlns:a16="http://schemas.microsoft.com/office/drawing/2014/main" id="{1D395B14-D882-2BD8-42C3-44C82386FE32}"/>
              </a:ext>
            </a:extLst>
          </p:cNvPr>
          <p:cNvSpPr/>
          <p:nvPr/>
        </p:nvSpPr>
        <p:spPr>
          <a:xfrm>
            <a:off x="6409173" y="3843013"/>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r>
              <a:rPr lang="en-US" sz="1600" noProof="0" dirty="0">
                <a:solidFill>
                  <a:schemeClr val="tx1">
                    <a:lumMod val="50000"/>
                  </a:schemeClr>
                </a:solidFill>
              </a:rPr>
              <a:t>Use qualitative source (expert opinion) or scale</a:t>
            </a:r>
          </a:p>
        </p:txBody>
      </p:sp>
      <p:sp>
        <p:nvSpPr>
          <p:cNvPr id="14" name="Rectangle: Rounded Corners 13">
            <a:extLst>
              <a:ext uri="{FF2B5EF4-FFF2-40B4-BE49-F238E27FC236}">
                <a16:creationId xmlns:a16="http://schemas.microsoft.com/office/drawing/2014/main" id="{D844F9AA-4C66-332F-8218-E32A1BB8E678}"/>
              </a:ext>
            </a:extLst>
          </p:cNvPr>
          <p:cNvSpPr/>
          <p:nvPr/>
        </p:nvSpPr>
        <p:spPr>
          <a:xfrm>
            <a:off x="6409173" y="4483727"/>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Reduce criteria weight</a:t>
            </a:r>
          </a:p>
        </p:txBody>
      </p:sp>
      <p:sp>
        <p:nvSpPr>
          <p:cNvPr id="16" name="Rectangle: Rounded Corners 15">
            <a:extLst>
              <a:ext uri="{FF2B5EF4-FFF2-40B4-BE49-F238E27FC236}">
                <a16:creationId xmlns:a16="http://schemas.microsoft.com/office/drawing/2014/main" id="{FC21D1A7-9ECD-963B-DF08-5D82F87B1366}"/>
              </a:ext>
            </a:extLst>
          </p:cNvPr>
          <p:cNvSpPr/>
          <p:nvPr/>
        </p:nvSpPr>
        <p:spPr>
          <a:xfrm>
            <a:off x="722143" y="4483727"/>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Scattered data</a:t>
            </a:r>
          </a:p>
        </p:txBody>
      </p:sp>
      <p:sp>
        <p:nvSpPr>
          <p:cNvPr id="17" name="Rectangle: Rounded Corners 16">
            <a:extLst>
              <a:ext uri="{FF2B5EF4-FFF2-40B4-BE49-F238E27FC236}">
                <a16:creationId xmlns:a16="http://schemas.microsoft.com/office/drawing/2014/main" id="{DA16B9CE-E427-2CD2-A072-F97DF51CA98F}"/>
              </a:ext>
            </a:extLst>
          </p:cNvPr>
          <p:cNvSpPr/>
          <p:nvPr/>
        </p:nvSpPr>
        <p:spPr>
          <a:xfrm>
            <a:off x="722143" y="5124441"/>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Inconsistent data</a:t>
            </a:r>
          </a:p>
        </p:txBody>
      </p:sp>
      <p:sp>
        <p:nvSpPr>
          <p:cNvPr id="18" name="Rectangle: Rounded Corners 17">
            <a:extLst>
              <a:ext uri="{FF2B5EF4-FFF2-40B4-BE49-F238E27FC236}">
                <a16:creationId xmlns:a16="http://schemas.microsoft.com/office/drawing/2014/main" id="{0212C7B3-5F17-7B35-E3D4-D3534ACFFEAD}"/>
              </a:ext>
            </a:extLst>
          </p:cNvPr>
          <p:cNvSpPr/>
          <p:nvPr/>
        </p:nvSpPr>
        <p:spPr>
          <a:xfrm>
            <a:off x="6409173" y="5124441"/>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Mandate complementary study</a:t>
            </a:r>
          </a:p>
        </p:txBody>
      </p:sp>
      <p:sp>
        <p:nvSpPr>
          <p:cNvPr id="40" name="Rectangle: Rounded Corners 39">
            <a:extLst>
              <a:ext uri="{FF2B5EF4-FFF2-40B4-BE49-F238E27FC236}">
                <a16:creationId xmlns:a16="http://schemas.microsoft.com/office/drawing/2014/main" id="{30A74E30-66A1-DB23-C527-ED63FE9C6689}"/>
              </a:ext>
            </a:extLst>
          </p:cNvPr>
          <p:cNvSpPr/>
          <p:nvPr/>
        </p:nvSpPr>
        <p:spPr>
          <a:xfrm>
            <a:off x="6409173" y="5765157"/>
            <a:ext cx="5060686" cy="452465"/>
          </a:xfrm>
          <a:prstGeom prst="round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Add caveat / disclaimer to content / visualization</a:t>
            </a:r>
          </a:p>
        </p:txBody>
      </p:sp>
      <p:sp>
        <p:nvSpPr>
          <p:cNvPr id="15" name="Rectangle: Rounded Corners 14">
            <a:extLst>
              <a:ext uri="{FF2B5EF4-FFF2-40B4-BE49-F238E27FC236}">
                <a16:creationId xmlns:a16="http://schemas.microsoft.com/office/drawing/2014/main" id="{F4C6B714-609E-B120-112E-D90FC4D2345F}"/>
              </a:ext>
            </a:extLst>
          </p:cNvPr>
          <p:cNvSpPr/>
          <p:nvPr/>
        </p:nvSpPr>
        <p:spPr>
          <a:xfrm>
            <a:off x="722143" y="5765157"/>
            <a:ext cx="5060686" cy="452465"/>
          </a:xfrm>
          <a:prstGeom prst="roundRect">
            <a:avLst/>
          </a:prstGeom>
          <a:noFill/>
          <a:ln w="1905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noProof="0" dirty="0">
                <a:solidFill>
                  <a:schemeClr val="tx1">
                    <a:lumMod val="50000"/>
                  </a:schemeClr>
                </a:solidFill>
              </a:rPr>
              <a:t>Incomparable data (extrapolation not possible)</a:t>
            </a:r>
          </a:p>
        </p:txBody>
      </p:sp>
    </p:spTree>
    <p:extLst>
      <p:ext uri="{BB962C8B-B14F-4D97-AF65-F5344CB8AC3E}">
        <p14:creationId xmlns:p14="http://schemas.microsoft.com/office/powerpoint/2010/main" val="1527364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 Light">
  <a:themeElements>
    <a:clrScheme name="Simple Light">
      <a:dk1>
        <a:srgbClr val="414141"/>
      </a:dk1>
      <a:lt1>
        <a:srgbClr val="FFFFFF"/>
      </a:lt1>
      <a:dk2>
        <a:srgbClr val="595959"/>
      </a:dk2>
      <a:lt2>
        <a:srgbClr val="EEEEEE"/>
      </a:lt2>
      <a:accent1>
        <a:srgbClr val="002878"/>
      </a:accent1>
      <a:accent2>
        <a:srgbClr val="145ABE"/>
      </a:accent2>
      <a:accent3>
        <a:srgbClr val="3C8CF0"/>
      </a:accent3>
      <a:accent4>
        <a:srgbClr val="50AAFA"/>
      </a:accent4>
      <a:accent5>
        <a:srgbClr val="64C8FA"/>
      </a:accent5>
      <a:accent6>
        <a:srgbClr val="FFFFFF"/>
      </a:accent6>
      <a:hlink>
        <a:srgbClr val="64C8FA"/>
      </a:hlink>
      <a:folHlink>
        <a:srgbClr val="0097A7"/>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2cef56f-da44-488f-8d9e-8b6f3c1d174e" xsi:nil="true"/>
    <Seasons xmlns="971568fa-a5f5-451f-8b70-f242365aa3a4" xsi:nil="true"/>
    <lcf76f155ced4ddcb4097134ff3c332f xmlns="971568fa-a5f5-451f-8b70-f242365aa3a4">
      <Terms xmlns="http://schemas.microsoft.com/office/infopath/2007/PartnerControls"/>
    </lcf76f155ced4ddcb4097134ff3c332f>
    <SharedWithUsers xmlns="72cef56f-da44-488f-8d9e-8b6f3c1d174e">
      <UserInfo>
        <DisplayName>Yusuf Yusufari</DisplayName>
        <AccountId>608</AccountId>
        <AccountType/>
      </UserInfo>
      <UserInfo>
        <DisplayName>Emily Nickels</DisplayName>
        <AccountId>47</AccountId>
        <AccountType/>
      </UserInfo>
      <UserInfo>
        <DisplayName>Liya Wondwossen</DisplayName>
        <AccountId>2002</AccountId>
        <AccountType/>
      </UserInfo>
      <UserInfo>
        <DisplayName>Chris Culver</DisplayName>
        <AccountId>541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24A3051011584F950AE2CC6F5E5BE5" ma:contentTypeVersion="18" ma:contentTypeDescription="Create a new document." ma:contentTypeScope="" ma:versionID="430ebc9db689783d456319d673f29f2d">
  <xsd:schema xmlns:xsd="http://www.w3.org/2001/XMLSchema" xmlns:xs="http://www.w3.org/2001/XMLSchema" xmlns:p="http://schemas.microsoft.com/office/2006/metadata/properties" xmlns:ns2="971568fa-a5f5-451f-8b70-f242365aa3a4" xmlns:ns3="72cef56f-da44-488f-8d9e-8b6f3c1d174e" targetNamespace="http://schemas.microsoft.com/office/2006/metadata/properties" ma:root="true" ma:fieldsID="0d4a49a7f24f40f6e2df39c6dc6bc8d1" ns2:_="" ns3:_="">
    <xsd:import namespace="971568fa-a5f5-451f-8b70-f242365aa3a4"/>
    <xsd:import namespace="72cef56f-da44-488f-8d9e-8b6f3c1d174e"/>
    <xsd:element name="properties">
      <xsd:complexType>
        <xsd:sequence>
          <xsd:element name="documentManagement">
            <xsd:complexType>
              <xsd:all>
                <xsd:element ref="ns2:MediaServiceMetadata" minOccurs="0"/>
                <xsd:element ref="ns2:MediaServiceFastMetadata" minOccurs="0"/>
                <xsd:element ref="ns2:Season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568fa-a5f5-451f-8b70-f242365aa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easons" ma:index="10" nillable="true" ma:displayName="Seasons" ma:format="Dropdown" ma:internalName="Seasons">
      <xsd:simpleType>
        <xsd:restriction base="dms:Choice">
          <xsd:enumeration value="Fall"/>
          <xsd:enumeration value="Summer"/>
          <xsd:enumeration value="Winter"/>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cef56f-da44-488f-8d9e-8b6f3c1d17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9deb003-9a44-4a4e-9d03-aa00ceff5f56}" ma:internalName="TaxCatchAll" ma:showField="CatchAllData" ma:web="72cef56f-da44-488f-8d9e-8b6f3c1d17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374E8-4810-401F-874B-B3DA1F14D2F5}">
  <ds:schemaRefs>
    <ds:schemaRef ds:uri="http://schemas.microsoft.com/office/2006/metadata/properties"/>
    <ds:schemaRef ds:uri="http://schemas.microsoft.com/office/infopath/2007/PartnerControls"/>
    <ds:schemaRef ds:uri="72cef56f-da44-488f-8d9e-8b6f3c1d174e"/>
    <ds:schemaRef ds:uri="971568fa-a5f5-451f-8b70-f242365aa3a4"/>
  </ds:schemaRefs>
</ds:datastoreItem>
</file>

<file path=customXml/itemProps2.xml><?xml version="1.0" encoding="utf-8"?>
<ds:datastoreItem xmlns:ds="http://schemas.openxmlformats.org/officeDocument/2006/customXml" ds:itemID="{419197AF-1B9E-46DD-AC64-3AEF6FEE1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568fa-a5f5-451f-8b70-f242365aa3a4"/>
    <ds:schemaRef ds:uri="72cef56f-da44-488f-8d9e-8b6f3c1d1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85C6E7-5815-40D1-9021-C0974D8B1B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48200</TotalTime>
  <Words>4564</Words>
  <Application>Microsoft Office PowerPoint</Application>
  <PresentationFormat>Widescreen</PresentationFormat>
  <Paragraphs>735</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 Narrow</vt:lpstr>
      <vt:lpstr>Arial</vt:lpstr>
      <vt:lpstr>Calibri</vt:lpstr>
      <vt:lpstr>Lato</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Guiod</dc:creator>
  <cp:lastModifiedBy>Florian Guiod</cp:lastModifiedBy>
  <cp:revision>1385</cp:revision>
  <dcterms:created xsi:type="dcterms:W3CDTF">2022-06-29T11:27:31Z</dcterms:created>
  <dcterms:modified xsi:type="dcterms:W3CDTF">2025-02-10T16:28:23Z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0x0101004624A3051011584F950AE2CC6F5E5BE5</vt:lpwstr>
  </property>
  <property fmtid="{D5CDD505-2E9C-101B-9397-08002B2CF9AE}" pid="3" name="MediaServiceImageTags">
    <vt:lpwstr/>
  </property>
</Properties>
</file>