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1"/>
  </p:notesMasterIdLst>
  <p:sldIdLst>
    <p:sldId id="1154106703" r:id="rId5"/>
    <p:sldId id="1154106725" r:id="rId6"/>
    <p:sldId id="1154106710" r:id="rId7"/>
    <p:sldId id="1154106925" r:id="rId8"/>
    <p:sldId id="1154106928" r:id="rId9"/>
    <p:sldId id="1154106836" r:id="rId10"/>
    <p:sldId id="1154106718" r:id="rId11"/>
    <p:sldId id="1154106817" r:id="rId12"/>
    <p:sldId id="1154106929" r:id="rId13"/>
    <p:sldId id="1154106766" r:id="rId14"/>
    <p:sldId id="1154106930" r:id="rId15"/>
    <p:sldId id="1154106931" r:id="rId16"/>
    <p:sldId id="1154106932" r:id="rId17"/>
    <p:sldId id="1154106824" r:id="rId18"/>
    <p:sldId id="1154106749" r:id="rId19"/>
    <p:sldId id="1154106818" r:id="rId20"/>
    <p:sldId id="1154106754" r:id="rId21"/>
    <p:sldId id="1154106731" r:id="rId22"/>
    <p:sldId id="1154106927" r:id="rId23"/>
    <p:sldId id="1154106933" r:id="rId24"/>
    <p:sldId id="1154106732" r:id="rId25"/>
    <p:sldId id="1154106820" r:id="rId26"/>
    <p:sldId id="1154106821" r:id="rId27"/>
    <p:sldId id="1154106822" r:id="rId28"/>
    <p:sldId id="1154106769" r:id="rId29"/>
    <p:sldId id="1154106770" r:id="rId30"/>
    <p:sldId id="1154106771" r:id="rId31"/>
    <p:sldId id="1154106772" r:id="rId32"/>
    <p:sldId id="1154106773" r:id="rId33"/>
    <p:sldId id="1154106774" r:id="rId34"/>
    <p:sldId id="1154106831" r:id="rId35"/>
    <p:sldId id="1154106825" r:id="rId36"/>
    <p:sldId id="1154106778" r:id="rId37"/>
    <p:sldId id="1154106829" r:id="rId38"/>
    <p:sldId id="1154106776" r:id="rId39"/>
    <p:sldId id="1154106849"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C68301-502B-4D0B-BC97-E00606A315C9}">
          <p14:sldIdLst>
            <p14:sldId id="1154106703"/>
            <p14:sldId id="1154106725"/>
          </p14:sldIdLst>
        </p14:section>
        <p14:section name="1. Objectifs" id="{4E63281C-3A37-4645-9612-979F27A64285}">
          <p14:sldIdLst>
            <p14:sldId id="1154106710"/>
            <p14:sldId id="1154106925"/>
            <p14:sldId id="1154106928"/>
            <p14:sldId id="1154106836"/>
            <p14:sldId id="1154106718"/>
          </p14:sldIdLst>
        </p14:section>
        <p14:section name="2. Approche et méthodologie" id="{48F8D8FC-5FDF-4225-94A4-A02A24C576BA}">
          <p14:sldIdLst>
            <p14:sldId id="1154106817"/>
            <p14:sldId id="1154106929"/>
            <p14:sldId id="1154106766"/>
            <p14:sldId id="1154106930"/>
            <p14:sldId id="1154106931"/>
            <p14:sldId id="1154106932"/>
          </p14:sldIdLst>
        </p14:section>
        <p14:section name="3. Plan de travail" id="{2671A2BF-2AFD-1440-BA44-54D94E578F6D}">
          <p14:sldIdLst>
            <p14:sldId id="1154106824"/>
            <p14:sldId id="1154106749"/>
          </p14:sldIdLst>
        </p14:section>
        <p14:section name="4. Critères de priorisation" id="{0D041434-54CA-6740-B134-42586BE87F6B}">
          <p14:sldIdLst>
            <p14:sldId id="1154106818"/>
            <p14:sldId id="1154106754"/>
            <p14:sldId id="1154106731"/>
            <p14:sldId id="1154106927"/>
            <p14:sldId id="1154106933"/>
            <p14:sldId id="1154106732"/>
            <p14:sldId id="1154106820"/>
            <p14:sldId id="1154106821"/>
            <p14:sldId id="1154106822"/>
            <p14:sldId id="1154106769"/>
            <p14:sldId id="1154106770"/>
            <p14:sldId id="1154106771"/>
            <p14:sldId id="1154106772"/>
            <p14:sldId id="1154106773"/>
            <p14:sldId id="1154106774"/>
            <p14:sldId id="1154106831"/>
          </p14:sldIdLst>
        </p14:section>
        <p14:section name="5. Questionnaire en ligne" id="{CC28E185-803E-2640-AB4B-35C54A9BC6B6}">
          <p14:sldIdLst>
            <p14:sldId id="1154106825"/>
            <p14:sldId id="1154106778"/>
          </p14:sldIdLst>
        </p14:section>
        <p14:section name="Extra slides" id="{9A823044-0B0D-6A42-83E3-0274D21262B2}">
          <p14:sldIdLst>
            <p14:sldId id="1154106829"/>
            <p14:sldId id="1154106776"/>
            <p14:sldId id="1154106849"/>
          </p14:sldIdLst>
        </p14:section>
      </p14:sectionLst>
    </p:ext>
    <p:ext uri="{EFAFB233-063F-42B5-8137-9DF3F51BA10A}">
      <p15:sldGuideLst xmlns:p15="http://schemas.microsoft.com/office/powerpoint/2012/main">
        <p15:guide id="1" pos="7378" userDrawn="1">
          <p15:clr>
            <a:srgbClr val="A4A3A4"/>
          </p15:clr>
        </p15:guide>
        <p15:guide id="2" pos="6403" userDrawn="1">
          <p15:clr>
            <a:srgbClr val="A4A3A4"/>
          </p15:clr>
        </p15:guide>
        <p15:guide id="3" orient="horz" pos="1525" userDrawn="1">
          <p15:clr>
            <a:srgbClr val="A4A3A4"/>
          </p15:clr>
        </p15:guide>
        <p15:guide id="4" orient="horz" pos="86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106A06-D1F9-E8CB-C379-83E8D8847C42}" name="Philippe Duclos" initials="PD" userId="8ad31b28183b21dc" providerId="Windows Live"/>
  <p188:author id="{96B00E2C-0269-1AE3-FB5E-1CC29E1802F7}" name="Jenna Groman" initials="JG" userId="cccde213d03f6991" providerId="Windows Live"/>
  <p188:author id="{64496C3D-CE5B-3417-0F4B-6F5E8F88795A}" name="Nahad Sadr-Azodi" initials="NS" userId="S::NSadr-Azodi@Sabin.org::ebf4ebee-bee8-4fa8-948c-83bb8cadd255" providerId="AD"/>
  <p188:author id="{FFEA344E-C494-FB95-3A77-9D8678F16C83}" name="Jenna Groman" initials="JG" userId="VlcMPxBHKhNQKtBiUWebHAOp0Pp0aC6N1gkvkaSWVv0=" providerId="None"/>
  <p188:author id="{C16C8E6A-F867-75BE-F84A-36F91CB142D2}" name="Florian Guiod" initials="FG" userId="467a635d1002deb1" providerId="Windows Live"/>
  <p188:author id="{3DF787E7-6AE6-D3C5-21B8-72124DEE5D1C}" name="Florian Guiod" initials="FG" userId="vzbpcdys6dinr02k8i5sfeuqfjbnfarj3pcpk3yfjhs"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F5D61"/>
    <a:srgbClr val="C2D6D7"/>
    <a:srgbClr val="8ABAF6"/>
    <a:srgbClr val="0B4649"/>
    <a:srgbClr val="F2F2F2"/>
    <a:srgbClr val="E6E6E6"/>
    <a:srgbClr val="68999B"/>
    <a:srgbClr val="F9F9F9"/>
    <a:srgbClr val="000A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415" autoAdjust="0"/>
    <p:restoredTop sz="93878" autoAdjust="0"/>
  </p:normalViewPr>
  <p:slideViewPr>
    <p:cSldViewPr snapToGrid="0">
      <p:cViewPr varScale="1">
        <p:scale>
          <a:sx n="74" d="100"/>
          <a:sy n="74" d="100"/>
        </p:scale>
        <p:origin x="394" y="283"/>
      </p:cViewPr>
      <p:guideLst>
        <p:guide pos="7378"/>
        <p:guide pos="6403"/>
        <p:guide orient="horz" pos="1525"/>
        <p:guide orient="horz" pos="867"/>
      </p:guideLst>
    </p:cSldViewPr>
  </p:slideViewPr>
  <p:notesTextViewPr>
    <p:cViewPr>
      <p:scale>
        <a:sx n="125" d="100"/>
        <a:sy n="125" d="100"/>
      </p:scale>
      <p:origin x="0" y="0"/>
    </p:cViewPr>
  </p:notesTextViewPr>
  <p:sorterViewPr>
    <p:cViewPr>
      <p:scale>
        <a:sx n="100" d="100"/>
        <a:sy n="100" d="100"/>
      </p:scale>
      <p:origin x="0" y="-966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FD8F4-6785-498F-8D92-B2F6B34A16C4}" type="datetimeFigureOut">
              <a:rPr lang="fr-FR" smtClean="0"/>
              <a:t>17/03/2025</a:t>
            </a:fld>
            <a:endParaRPr lang="fr-F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C3418-E3CD-458E-8280-75CFF9992402}" type="slidenum">
              <a:rPr lang="fr-FR" smtClean="0"/>
              <a:t>‹#›</a:t>
            </a:fld>
            <a:endParaRPr lang="fr-FR" dirty="0"/>
          </a:p>
        </p:txBody>
      </p:sp>
    </p:spTree>
    <p:extLst>
      <p:ext uri="{BB962C8B-B14F-4D97-AF65-F5344CB8AC3E}">
        <p14:creationId xmlns:p14="http://schemas.microsoft.com/office/powerpoint/2010/main" val="195079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1:notes"/>
          <p:cNvSpPr>
            <a:spLocks noGrp="1" noRot="1" noChangeAspect="1"/>
          </p:cNvSpPr>
          <p:nvPr>
            <p:ph type="sldImg" idx="2"/>
          </p:nvPr>
        </p:nvSpPr>
        <p:spPr>
          <a:xfrm>
            <a:off x="382588" y="685800"/>
            <a:ext cx="6094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 name="Google Shape;4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26241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7</a:t>
            </a:fld>
            <a:endParaRPr lang="fr-FR" dirty="0"/>
          </a:p>
        </p:txBody>
      </p:sp>
    </p:spTree>
    <p:extLst>
      <p:ext uri="{BB962C8B-B14F-4D97-AF65-F5344CB8AC3E}">
        <p14:creationId xmlns:p14="http://schemas.microsoft.com/office/powerpoint/2010/main" val="762981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698F89-4323-40BC-BE1A-84953DD8BBB4}" type="slidenum">
              <a:rPr lang="en-US" smtClean="0"/>
              <a:t>11</a:t>
            </a:fld>
            <a:endParaRPr lang="en-US"/>
          </a:p>
        </p:txBody>
      </p:sp>
    </p:spTree>
    <p:extLst>
      <p:ext uri="{BB962C8B-B14F-4D97-AF65-F5344CB8AC3E}">
        <p14:creationId xmlns:p14="http://schemas.microsoft.com/office/powerpoint/2010/main" val="818315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4A01E-7D7D-176B-4517-C5A4FAC76D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12B21D-343E-9B86-CE4C-13151201C7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D7D5CF-7127-0B78-1BD0-E2740EA330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78EB730-7D08-4500-9C4A-C5AB6B22BA8F}"/>
              </a:ext>
            </a:extLst>
          </p:cNvPr>
          <p:cNvSpPr>
            <a:spLocks noGrp="1"/>
          </p:cNvSpPr>
          <p:nvPr>
            <p:ph type="sldNum" sz="quarter" idx="5"/>
          </p:nvPr>
        </p:nvSpPr>
        <p:spPr/>
        <p:txBody>
          <a:bodyPr/>
          <a:lstStyle/>
          <a:p>
            <a:fld id="{EE698F89-4323-40BC-BE1A-84953DD8BBB4}" type="slidenum">
              <a:rPr lang="en-US" smtClean="0"/>
              <a:t>13</a:t>
            </a:fld>
            <a:endParaRPr lang="en-US"/>
          </a:p>
        </p:txBody>
      </p:sp>
    </p:spTree>
    <p:extLst>
      <p:ext uri="{BB962C8B-B14F-4D97-AF65-F5344CB8AC3E}">
        <p14:creationId xmlns:p14="http://schemas.microsoft.com/office/powerpoint/2010/main" val="3901862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20</a:t>
            </a:fld>
            <a:endParaRPr lang="fr-FR" dirty="0"/>
          </a:p>
        </p:txBody>
      </p:sp>
    </p:spTree>
    <p:extLst>
      <p:ext uri="{BB962C8B-B14F-4D97-AF65-F5344CB8AC3E}">
        <p14:creationId xmlns:p14="http://schemas.microsoft.com/office/powerpoint/2010/main" val="231638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31</a:t>
            </a:fld>
            <a:endParaRPr lang="fr-FR" dirty="0"/>
          </a:p>
        </p:txBody>
      </p:sp>
    </p:spTree>
    <p:extLst>
      <p:ext uri="{BB962C8B-B14F-4D97-AF65-F5344CB8AC3E}">
        <p14:creationId xmlns:p14="http://schemas.microsoft.com/office/powerpoint/2010/main" val="1172946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33</a:t>
            </a:fld>
            <a:endParaRPr lang="fr-FR" dirty="0"/>
          </a:p>
        </p:txBody>
      </p:sp>
    </p:spTree>
    <p:extLst>
      <p:ext uri="{BB962C8B-B14F-4D97-AF65-F5344CB8AC3E}">
        <p14:creationId xmlns:p14="http://schemas.microsoft.com/office/powerpoint/2010/main" val="1448955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9C3418-E3CD-458E-8280-75CFF9992402}" type="slidenum">
              <a:rPr lang="fr-FR" smtClean="0"/>
              <a:t>34</a:t>
            </a:fld>
            <a:endParaRPr lang="fr-FR" dirty="0"/>
          </a:p>
        </p:txBody>
      </p:sp>
    </p:spTree>
    <p:extLst>
      <p:ext uri="{BB962C8B-B14F-4D97-AF65-F5344CB8AC3E}">
        <p14:creationId xmlns:p14="http://schemas.microsoft.com/office/powerpoint/2010/main" val="395706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9"/>
          <p:cNvSpPr txBox="1">
            <a:spLocks noGrp="1"/>
          </p:cNvSpPr>
          <p:nvPr>
            <p:ph type="ctrTitle"/>
          </p:nvPr>
        </p:nvSpPr>
        <p:spPr>
          <a:xfrm>
            <a:off x="415637" y="992767"/>
            <a:ext cx="11361559" cy="27369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a:endParaRPr/>
          </a:p>
        </p:txBody>
      </p:sp>
      <p:sp>
        <p:nvSpPr>
          <p:cNvPr id="11" name="Google Shape;11;p19"/>
          <p:cNvSpPr txBox="1">
            <a:spLocks noGrp="1"/>
          </p:cNvSpPr>
          <p:nvPr>
            <p:ph type="subTitle" idx="1"/>
          </p:nvPr>
        </p:nvSpPr>
        <p:spPr>
          <a:xfrm>
            <a:off x="415626" y="3778833"/>
            <a:ext cx="11361559" cy="10569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4" name="Google Shape;12;p19">
            <a:extLst>
              <a:ext uri="{FF2B5EF4-FFF2-40B4-BE49-F238E27FC236}">
                <a16:creationId xmlns:a16="http://schemas.microsoft.com/office/drawing/2014/main" id="{B11D06FB-8C12-4435-BB1E-CCAAA692A644}"/>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206068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50F1-7ED3-0BC7-2CCA-ACC195A8EF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6A1691-BA80-743C-B718-9AD5145B1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2D9DB0-1F10-10A2-B165-00713759B8B9}"/>
              </a:ext>
            </a:extLst>
          </p:cNvPr>
          <p:cNvSpPr>
            <a:spLocks noGrp="1"/>
          </p:cNvSpPr>
          <p:nvPr>
            <p:ph type="dt" sz="half" idx="10"/>
          </p:nvPr>
        </p:nvSpPr>
        <p:spPr/>
        <p:txBody>
          <a:bodyPr/>
          <a:lstStyle/>
          <a:p>
            <a:fld id="{04164A85-F487-4DAE-8832-725338EDF46B}" type="datetimeFigureOut">
              <a:rPr lang="en-US" smtClean="0"/>
              <a:t>3/17/2025</a:t>
            </a:fld>
            <a:endParaRPr lang="en-US"/>
          </a:p>
        </p:txBody>
      </p:sp>
      <p:sp>
        <p:nvSpPr>
          <p:cNvPr id="5" name="Footer Placeholder 4">
            <a:extLst>
              <a:ext uri="{FF2B5EF4-FFF2-40B4-BE49-F238E27FC236}">
                <a16:creationId xmlns:a16="http://schemas.microsoft.com/office/drawing/2014/main" id="{94796652-4A90-CAE5-42C6-9C53AC27A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97E860-C4EB-E773-C66C-EA1A37798951}"/>
              </a:ext>
            </a:extLst>
          </p:cNvPr>
          <p:cNvSpPr>
            <a:spLocks noGrp="1"/>
          </p:cNvSpPr>
          <p:nvPr>
            <p:ph type="sldNum" sz="quarter" idx="12"/>
          </p:nvPr>
        </p:nvSpPr>
        <p:spPr/>
        <p:txBody>
          <a:bodyPr/>
          <a:lstStyle/>
          <a:p>
            <a:fld id="{F16F2F99-6DAD-47CE-BB68-4661152F17BD}" type="slidenum">
              <a:rPr lang="en-US" smtClean="0"/>
              <a:t>‹#›</a:t>
            </a:fld>
            <a:endParaRPr lang="en-US"/>
          </a:p>
        </p:txBody>
      </p:sp>
    </p:spTree>
    <p:extLst>
      <p:ext uri="{BB962C8B-B14F-4D97-AF65-F5344CB8AC3E}">
        <p14:creationId xmlns:p14="http://schemas.microsoft.com/office/powerpoint/2010/main" val="333132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20"/>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5" name="Google Shape;15;p20"/>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16" name="Google Shape;16;p20"/>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7088801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7"/>
        <p:cNvGrpSpPr/>
        <p:nvPr/>
      </p:nvGrpSpPr>
      <p:grpSpPr>
        <a:xfrm>
          <a:off x="0" y="0"/>
          <a:ext cx="0" cy="0"/>
          <a:chOff x="0" y="0"/>
          <a:chExt cx="0" cy="0"/>
        </a:xfrm>
      </p:grpSpPr>
      <p:sp>
        <p:nvSpPr>
          <p:cNvPr id="18" name="Google Shape;18;p21"/>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9" name="Google Shape;19;p21"/>
          <p:cNvSpPr txBox="1">
            <a:spLocks noGrp="1"/>
          </p:cNvSpPr>
          <p:nvPr>
            <p:ph type="body" idx="1"/>
          </p:nvPr>
        </p:nvSpPr>
        <p:spPr>
          <a:xfrm>
            <a:off x="415626"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0" name="Google Shape;20;p21"/>
          <p:cNvSpPr txBox="1">
            <a:spLocks noGrp="1"/>
          </p:cNvSpPr>
          <p:nvPr>
            <p:ph type="body" idx="2"/>
          </p:nvPr>
        </p:nvSpPr>
        <p:spPr>
          <a:xfrm>
            <a:off x="6443610" y="1536633"/>
            <a:ext cx="5333589" cy="4555200"/>
          </a:xfrm>
          <a:prstGeom prst="rect">
            <a:avLst/>
          </a:prstGeom>
          <a:noFill/>
          <a:ln>
            <a:noFill/>
          </a:ln>
        </p:spPr>
        <p:txBody>
          <a:bodyPr spcFirstLastPara="1" wrap="square" lIns="121875" tIns="121875" rIns="121875" bIns="121875" anchor="t" anchorCtr="0">
            <a:noAutofit/>
          </a:bodyPr>
          <a:lstStyle>
            <a:lvl1pPr marL="457200" lvl="0" indent="-349250" algn="l">
              <a:lnSpc>
                <a:spcPct val="115000"/>
              </a:lnSpc>
              <a:spcBef>
                <a:spcPts val="0"/>
              </a:spcBef>
              <a:spcAft>
                <a:spcPts val="0"/>
              </a:spcAft>
              <a:buSzPts val="1900"/>
              <a:buChar char="●"/>
              <a:defRPr sz="19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1" name="Google Shape;21;p21"/>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23741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2"/>
        <p:cNvGrpSpPr/>
        <p:nvPr/>
      </p:nvGrpSpPr>
      <p:grpSpPr>
        <a:xfrm>
          <a:off x="0" y="0"/>
          <a:ext cx="0" cy="0"/>
          <a:chOff x="0" y="0"/>
          <a:chExt cx="0" cy="0"/>
        </a:xfrm>
      </p:grpSpPr>
      <p:sp>
        <p:nvSpPr>
          <p:cNvPr id="23" name="Google Shape;23;p22"/>
          <p:cNvSpPr txBox="1">
            <a:spLocks noGrp="1"/>
          </p:cNvSpPr>
          <p:nvPr>
            <p:ph type="title"/>
          </p:nvPr>
        </p:nvSpPr>
        <p:spPr>
          <a:xfrm>
            <a:off x="415626" y="740800"/>
            <a:ext cx="3744375" cy="1007700"/>
          </a:xfrm>
          <a:prstGeom prst="rect">
            <a:avLst/>
          </a:prstGeom>
          <a:noFill/>
          <a:ln>
            <a:noFill/>
          </a:ln>
        </p:spPr>
        <p:txBody>
          <a:bodyPr spcFirstLastPara="1" wrap="square" lIns="121875" tIns="121875" rIns="121875" bIns="121875" anchor="b" anchorCtr="0">
            <a:no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a:endParaRPr/>
          </a:p>
        </p:txBody>
      </p:sp>
      <p:sp>
        <p:nvSpPr>
          <p:cNvPr id="24" name="Google Shape;24;p22"/>
          <p:cNvSpPr txBox="1">
            <a:spLocks noGrp="1"/>
          </p:cNvSpPr>
          <p:nvPr>
            <p:ph type="body" idx="1"/>
          </p:nvPr>
        </p:nvSpPr>
        <p:spPr>
          <a:xfrm>
            <a:off x="415626" y="1852800"/>
            <a:ext cx="3744375" cy="4239300"/>
          </a:xfrm>
          <a:prstGeom prst="rect">
            <a:avLst/>
          </a:prstGeom>
          <a:noFill/>
          <a:ln>
            <a:noFill/>
          </a:ln>
        </p:spPr>
        <p:txBody>
          <a:bodyPr spcFirstLastPara="1" wrap="square" lIns="121875" tIns="121875" rIns="121875" bIns="121875" anchor="t" anchorCtr="0">
            <a:noAutofit/>
          </a:bodyPr>
          <a:lstStyle>
            <a:lvl1pPr marL="457200" lvl="0" indent="-330200" algn="l">
              <a:lnSpc>
                <a:spcPct val="115000"/>
              </a:lnSpc>
              <a:spcBef>
                <a:spcPts val="0"/>
              </a:spcBef>
              <a:spcAft>
                <a:spcPts val="0"/>
              </a:spcAft>
              <a:buSzPts val="1600"/>
              <a:buChar char="●"/>
              <a:defRPr sz="1600"/>
            </a:lvl1pPr>
            <a:lvl2pPr marL="914400" lvl="1" indent="-330200" algn="l">
              <a:lnSpc>
                <a:spcPct val="115000"/>
              </a:lnSpc>
              <a:spcBef>
                <a:spcPts val="2100"/>
              </a:spcBef>
              <a:spcAft>
                <a:spcPts val="0"/>
              </a:spcAft>
              <a:buSzPts val="1600"/>
              <a:buChar char="○"/>
              <a:defRPr sz="1600"/>
            </a:lvl2pPr>
            <a:lvl3pPr marL="1371600" lvl="2" indent="-330200" algn="l">
              <a:lnSpc>
                <a:spcPct val="115000"/>
              </a:lnSpc>
              <a:spcBef>
                <a:spcPts val="2100"/>
              </a:spcBef>
              <a:spcAft>
                <a:spcPts val="0"/>
              </a:spcAft>
              <a:buSzPts val="1600"/>
              <a:buChar char="■"/>
              <a:defRPr sz="1600"/>
            </a:lvl3pPr>
            <a:lvl4pPr marL="1828800" lvl="3" indent="-330200" algn="l">
              <a:lnSpc>
                <a:spcPct val="115000"/>
              </a:lnSpc>
              <a:spcBef>
                <a:spcPts val="2100"/>
              </a:spcBef>
              <a:spcAft>
                <a:spcPts val="0"/>
              </a:spcAft>
              <a:buSzPts val="1600"/>
              <a:buChar char="●"/>
              <a:defRPr sz="1600"/>
            </a:lvl4pPr>
            <a:lvl5pPr marL="2286000" lvl="4" indent="-330200" algn="l">
              <a:lnSpc>
                <a:spcPct val="115000"/>
              </a:lnSpc>
              <a:spcBef>
                <a:spcPts val="2100"/>
              </a:spcBef>
              <a:spcAft>
                <a:spcPts val="0"/>
              </a:spcAft>
              <a:buSzPts val="1600"/>
              <a:buChar char="○"/>
              <a:defRPr sz="1600"/>
            </a:lvl5pPr>
            <a:lvl6pPr marL="2743200" lvl="5" indent="-330200" algn="l">
              <a:lnSpc>
                <a:spcPct val="115000"/>
              </a:lnSpc>
              <a:spcBef>
                <a:spcPts val="2100"/>
              </a:spcBef>
              <a:spcAft>
                <a:spcPts val="0"/>
              </a:spcAft>
              <a:buSzPts val="1600"/>
              <a:buChar char="■"/>
              <a:defRPr sz="1600"/>
            </a:lvl6pPr>
            <a:lvl7pPr marL="3200400" lvl="6" indent="-330200" algn="l">
              <a:lnSpc>
                <a:spcPct val="115000"/>
              </a:lnSpc>
              <a:spcBef>
                <a:spcPts val="2100"/>
              </a:spcBef>
              <a:spcAft>
                <a:spcPts val="0"/>
              </a:spcAft>
              <a:buSzPts val="1600"/>
              <a:buChar char="●"/>
              <a:defRPr sz="1600"/>
            </a:lvl7pPr>
            <a:lvl8pPr marL="3657600" lvl="7" indent="-330200" algn="l">
              <a:lnSpc>
                <a:spcPct val="115000"/>
              </a:lnSpc>
              <a:spcBef>
                <a:spcPts val="2100"/>
              </a:spcBef>
              <a:spcAft>
                <a:spcPts val="0"/>
              </a:spcAft>
              <a:buSzPts val="1600"/>
              <a:buChar char="○"/>
              <a:defRPr sz="1600"/>
            </a:lvl8pPr>
            <a:lvl9pPr marL="4114800" lvl="8" indent="-330200" algn="l">
              <a:lnSpc>
                <a:spcPct val="115000"/>
              </a:lnSpc>
              <a:spcBef>
                <a:spcPts val="2100"/>
              </a:spcBef>
              <a:spcAft>
                <a:spcPts val="2100"/>
              </a:spcAft>
              <a:buSzPts val="1600"/>
              <a:buChar char="■"/>
              <a:defRPr sz="1600"/>
            </a:lvl9pPr>
          </a:lstStyle>
          <a:p>
            <a:endParaRPr/>
          </a:p>
        </p:txBody>
      </p:sp>
      <p:sp>
        <p:nvSpPr>
          <p:cNvPr id="25" name="Google Shape;25;p22"/>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66609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6"/>
        <p:cNvGrpSpPr/>
        <p:nvPr/>
      </p:nvGrpSpPr>
      <p:grpSpPr>
        <a:xfrm>
          <a:off x="0" y="0"/>
          <a:ext cx="0" cy="0"/>
          <a:chOff x="0" y="0"/>
          <a:chExt cx="0" cy="0"/>
        </a:xfrm>
      </p:grpSpPr>
      <p:sp>
        <p:nvSpPr>
          <p:cNvPr id="27" name="Google Shape;27;p23"/>
          <p:cNvSpPr txBox="1">
            <a:spLocks noGrp="1"/>
          </p:cNvSpPr>
          <p:nvPr>
            <p:ph type="title"/>
          </p:nvPr>
        </p:nvSpPr>
        <p:spPr>
          <a:xfrm>
            <a:off x="653708" y="600200"/>
            <a:ext cx="8491011" cy="5454300"/>
          </a:xfrm>
          <a:prstGeom prst="rect">
            <a:avLst/>
          </a:prstGeom>
          <a:noFill/>
          <a:ln>
            <a:noFill/>
          </a:ln>
        </p:spPr>
        <p:txBody>
          <a:bodyPr spcFirstLastPara="1" wrap="square" lIns="121875" tIns="121875" rIns="121875" bIns="121875" anchor="ctr" anchorCtr="0">
            <a:no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a:endParaRPr/>
          </a:p>
        </p:txBody>
      </p:sp>
      <p:sp>
        <p:nvSpPr>
          <p:cNvPr id="28" name="Google Shape;28;p23"/>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95234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9"/>
        <p:cNvGrpSpPr/>
        <p:nvPr/>
      </p:nvGrpSpPr>
      <p:grpSpPr>
        <a:xfrm>
          <a:off x="0" y="0"/>
          <a:ext cx="0" cy="0"/>
          <a:chOff x="0" y="0"/>
          <a:chExt cx="0" cy="0"/>
        </a:xfrm>
      </p:grpSpPr>
      <p:sp>
        <p:nvSpPr>
          <p:cNvPr id="30" name="Google Shape;30;p24"/>
          <p:cNvSpPr/>
          <p:nvPr/>
        </p:nvSpPr>
        <p:spPr>
          <a:xfrm>
            <a:off x="6096387" y="-167"/>
            <a:ext cx="6096388" cy="6858000"/>
          </a:xfrm>
          <a:prstGeom prst="rect">
            <a:avLst/>
          </a:prstGeom>
          <a:solidFill>
            <a:schemeClr val="lt2"/>
          </a:solidFill>
          <a:ln>
            <a:noFill/>
          </a:ln>
        </p:spPr>
        <p:txBody>
          <a:bodyPr spcFirstLastPara="1" wrap="square" lIns="121875" tIns="121875" rIns="121875" bIns="1218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Times New Roman"/>
              <a:ea typeface="Times New Roman"/>
              <a:cs typeface="Times New Roman"/>
              <a:sym typeface="Times New Roman"/>
            </a:endParaRPr>
          </a:p>
        </p:txBody>
      </p:sp>
      <p:sp>
        <p:nvSpPr>
          <p:cNvPr id="31" name="Google Shape;31;p24"/>
          <p:cNvSpPr txBox="1">
            <a:spLocks noGrp="1"/>
          </p:cNvSpPr>
          <p:nvPr>
            <p:ph type="title"/>
          </p:nvPr>
        </p:nvSpPr>
        <p:spPr>
          <a:xfrm>
            <a:off x="354022" y="1644233"/>
            <a:ext cx="5393905" cy="19764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32" name="Google Shape;32;p24"/>
          <p:cNvSpPr txBox="1">
            <a:spLocks noGrp="1"/>
          </p:cNvSpPr>
          <p:nvPr>
            <p:ph type="subTitle" idx="1"/>
          </p:nvPr>
        </p:nvSpPr>
        <p:spPr>
          <a:xfrm>
            <a:off x="354022" y="3737433"/>
            <a:ext cx="5393905" cy="1646700"/>
          </a:xfrm>
          <a:prstGeom prst="rect">
            <a:avLst/>
          </a:prstGeom>
          <a:noFill/>
          <a:ln>
            <a:noFill/>
          </a:ln>
        </p:spPr>
        <p:txBody>
          <a:bodyPr spcFirstLastPara="1" wrap="square" lIns="121875" tIns="121875" rIns="121875" bIns="12187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3" name="Google Shape;33;p24"/>
          <p:cNvSpPr txBox="1">
            <a:spLocks noGrp="1"/>
          </p:cNvSpPr>
          <p:nvPr>
            <p:ph type="body" idx="2"/>
          </p:nvPr>
        </p:nvSpPr>
        <p:spPr>
          <a:xfrm>
            <a:off x="6586419" y="965433"/>
            <a:ext cx="5116332" cy="4926900"/>
          </a:xfrm>
          <a:prstGeom prst="rect">
            <a:avLst/>
          </a:prstGeom>
          <a:noFill/>
          <a:ln>
            <a:noFill/>
          </a:ln>
        </p:spPr>
        <p:txBody>
          <a:bodyPr spcFirstLastPara="1" wrap="square" lIns="121875" tIns="121875" rIns="121875" bIns="121875" anchor="ctr"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34" name="Google Shape;34;p24"/>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57455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25"/>
          <p:cNvSpPr txBox="1">
            <a:spLocks noGrp="1"/>
          </p:cNvSpPr>
          <p:nvPr>
            <p:ph type="body" idx="1"/>
          </p:nvPr>
        </p:nvSpPr>
        <p:spPr>
          <a:xfrm>
            <a:off x="415626" y="5640767"/>
            <a:ext cx="7998883" cy="806700"/>
          </a:xfrm>
          <a:prstGeom prst="rect">
            <a:avLst/>
          </a:prstGeom>
          <a:noFill/>
          <a:ln>
            <a:noFill/>
          </a:ln>
        </p:spPr>
        <p:txBody>
          <a:bodyPr spcFirstLastPara="1" wrap="square" lIns="121875" tIns="121875" rIns="121875" bIns="121875" anchor="ctr" anchorCtr="0">
            <a:noAutofit/>
          </a:bodyPr>
          <a:lstStyle>
            <a:lvl1pPr marL="457200" lvl="0" indent="-228600" algn="l">
              <a:lnSpc>
                <a:spcPct val="100000"/>
              </a:lnSpc>
              <a:spcBef>
                <a:spcPts val="0"/>
              </a:spcBef>
              <a:spcAft>
                <a:spcPts val="0"/>
              </a:spcAft>
              <a:buSzPts val="2400"/>
              <a:buNone/>
              <a:defRPr/>
            </a:lvl1pPr>
          </a:lstStyle>
          <a:p>
            <a:endParaRPr/>
          </a:p>
        </p:txBody>
      </p:sp>
      <p:sp>
        <p:nvSpPr>
          <p:cNvPr id="37" name="Google Shape;37;p25"/>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40536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8"/>
        <p:cNvGrpSpPr/>
        <p:nvPr/>
      </p:nvGrpSpPr>
      <p:grpSpPr>
        <a:xfrm>
          <a:off x="0" y="0"/>
          <a:ext cx="0" cy="0"/>
          <a:chOff x="0" y="0"/>
          <a:chExt cx="0" cy="0"/>
        </a:xfrm>
      </p:grpSpPr>
      <p:sp>
        <p:nvSpPr>
          <p:cNvPr id="39" name="Google Shape;39;p26"/>
          <p:cNvSpPr txBox="1">
            <a:spLocks noGrp="1"/>
          </p:cNvSpPr>
          <p:nvPr>
            <p:ph type="title" hasCustomPrompt="1"/>
          </p:nvPr>
        </p:nvSpPr>
        <p:spPr>
          <a:xfrm>
            <a:off x="415626" y="1474833"/>
            <a:ext cx="11361559" cy="2618100"/>
          </a:xfrm>
          <a:prstGeom prst="rect">
            <a:avLst/>
          </a:prstGeom>
          <a:noFill/>
          <a:ln>
            <a:noFill/>
          </a:ln>
        </p:spPr>
        <p:txBody>
          <a:bodyPr spcFirstLastPara="1" wrap="square" lIns="121875" tIns="121875" rIns="121875" bIns="121875" anchor="b" anchorCtr="0">
            <a:no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40" name="Google Shape;40;p26"/>
          <p:cNvSpPr txBox="1">
            <a:spLocks noGrp="1"/>
          </p:cNvSpPr>
          <p:nvPr>
            <p:ph type="body" idx="1"/>
          </p:nvPr>
        </p:nvSpPr>
        <p:spPr>
          <a:xfrm>
            <a:off x="415626" y="4202967"/>
            <a:ext cx="11361559" cy="1734300"/>
          </a:xfrm>
          <a:prstGeom prst="rect">
            <a:avLst/>
          </a:prstGeom>
          <a:noFill/>
          <a:ln>
            <a:noFill/>
          </a:ln>
        </p:spPr>
        <p:txBody>
          <a:bodyPr spcFirstLastPara="1" wrap="square" lIns="121875" tIns="121875" rIns="121875" bIns="121875" anchor="t" anchorCtr="0">
            <a:noAutofit/>
          </a:bodyPr>
          <a:lstStyle>
            <a:lvl1pPr marL="457200" lvl="0" indent="-381000" algn="ctr">
              <a:lnSpc>
                <a:spcPct val="115000"/>
              </a:lnSpc>
              <a:spcBef>
                <a:spcPts val="0"/>
              </a:spcBef>
              <a:spcAft>
                <a:spcPts val="0"/>
              </a:spcAft>
              <a:buSzPts val="2400"/>
              <a:buChar char="●"/>
              <a:defRPr/>
            </a:lvl1pPr>
            <a:lvl2pPr marL="914400" lvl="1" indent="-349250" algn="ctr">
              <a:lnSpc>
                <a:spcPct val="115000"/>
              </a:lnSpc>
              <a:spcBef>
                <a:spcPts val="2100"/>
              </a:spcBef>
              <a:spcAft>
                <a:spcPts val="0"/>
              </a:spcAft>
              <a:buSzPts val="1900"/>
              <a:buChar char="○"/>
              <a:defRPr/>
            </a:lvl2pPr>
            <a:lvl3pPr marL="1371600" lvl="2" indent="-349250" algn="ctr">
              <a:lnSpc>
                <a:spcPct val="115000"/>
              </a:lnSpc>
              <a:spcBef>
                <a:spcPts val="2100"/>
              </a:spcBef>
              <a:spcAft>
                <a:spcPts val="0"/>
              </a:spcAft>
              <a:buSzPts val="1900"/>
              <a:buChar char="■"/>
              <a:defRPr/>
            </a:lvl3pPr>
            <a:lvl4pPr marL="1828800" lvl="3" indent="-349250" algn="ctr">
              <a:lnSpc>
                <a:spcPct val="115000"/>
              </a:lnSpc>
              <a:spcBef>
                <a:spcPts val="2100"/>
              </a:spcBef>
              <a:spcAft>
                <a:spcPts val="0"/>
              </a:spcAft>
              <a:buSzPts val="1900"/>
              <a:buChar char="●"/>
              <a:defRPr/>
            </a:lvl4pPr>
            <a:lvl5pPr marL="2286000" lvl="4" indent="-349250" algn="ctr">
              <a:lnSpc>
                <a:spcPct val="115000"/>
              </a:lnSpc>
              <a:spcBef>
                <a:spcPts val="2100"/>
              </a:spcBef>
              <a:spcAft>
                <a:spcPts val="0"/>
              </a:spcAft>
              <a:buSzPts val="1900"/>
              <a:buChar char="○"/>
              <a:defRPr/>
            </a:lvl5pPr>
            <a:lvl6pPr marL="2743200" lvl="5" indent="-349250" algn="ctr">
              <a:lnSpc>
                <a:spcPct val="115000"/>
              </a:lnSpc>
              <a:spcBef>
                <a:spcPts val="2100"/>
              </a:spcBef>
              <a:spcAft>
                <a:spcPts val="0"/>
              </a:spcAft>
              <a:buSzPts val="1900"/>
              <a:buChar char="■"/>
              <a:defRPr/>
            </a:lvl6pPr>
            <a:lvl7pPr marL="3200400" lvl="6" indent="-349250" algn="ctr">
              <a:lnSpc>
                <a:spcPct val="115000"/>
              </a:lnSpc>
              <a:spcBef>
                <a:spcPts val="2100"/>
              </a:spcBef>
              <a:spcAft>
                <a:spcPts val="0"/>
              </a:spcAft>
              <a:buSzPts val="1900"/>
              <a:buChar char="●"/>
              <a:defRPr/>
            </a:lvl7pPr>
            <a:lvl8pPr marL="3657600" lvl="7" indent="-349250" algn="ctr">
              <a:lnSpc>
                <a:spcPct val="115000"/>
              </a:lnSpc>
              <a:spcBef>
                <a:spcPts val="2100"/>
              </a:spcBef>
              <a:spcAft>
                <a:spcPts val="0"/>
              </a:spcAft>
              <a:buSzPts val="1900"/>
              <a:buChar char="○"/>
              <a:defRPr/>
            </a:lvl8pPr>
            <a:lvl9pPr marL="4114800" lvl="8" indent="-349250" algn="ctr">
              <a:lnSpc>
                <a:spcPct val="115000"/>
              </a:lnSpc>
              <a:spcBef>
                <a:spcPts val="2100"/>
              </a:spcBef>
              <a:spcAft>
                <a:spcPts val="2100"/>
              </a:spcAft>
              <a:buSzPts val="1900"/>
              <a:buChar char="■"/>
              <a:defRPr/>
            </a:lvl9pPr>
          </a:lstStyle>
          <a:p>
            <a:endParaRPr/>
          </a:p>
        </p:txBody>
      </p:sp>
      <p:sp>
        <p:nvSpPr>
          <p:cNvPr id="41" name="Google Shape;41;p26"/>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358228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4"/>
        <p:cNvGrpSpPr/>
        <p:nvPr/>
      </p:nvGrpSpPr>
      <p:grpSpPr>
        <a:xfrm>
          <a:off x="0" y="0"/>
          <a:ext cx="0" cy="0"/>
          <a:chOff x="0" y="0"/>
          <a:chExt cx="0" cy="0"/>
        </a:xfrm>
      </p:grpSpPr>
      <p:sp>
        <p:nvSpPr>
          <p:cNvPr id="65" name="Google Shape;65;ge42d34dc66_9_103"/>
          <p:cNvSpPr txBox="1">
            <a:spLocks noGrp="1"/>
          </p:cNvSpPr>
          <p:nvPr>
            <p:ph type="sldNum" idx="12"/>
          </p:nvPr>
        </p:nvSpPr>
        <p:spPr>
          <a:xfrm>
            <a:off x="11296611" y="6217623"/>
            <a:ext cx="7316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Times New Roman" panose="02020603050405020304" pitchFamily="18" charset="0"/>
                <a:ea typeface="Times New Roman" panose="02020603050405020304" pitchFamily="18" charset="0"/>
                <a:cs typeface="Times New Roman" panose="02020603050405020304" pitchFamily="18" charset="0"/>
                <a:sym typeface="Arial"/>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416163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15626" y="593367"/>
            <a:ext cx="11361559" cy="763500"/>
          </a:xfrm>
          <a:prstGeom prst="rect">
            <a:avLst/>
          </a:prstGeom>
          <a:noFill/>
          <a:ln>
            <a:noFill/>
          </a:ln>
        </p:spPr>
        <p:txBody>
          <a:bodyPr spcFirstLastPara="1" wrap="square" lIns="121875" tIns="121875" rIns="121875" bIns="121875" anchor="t" anchorCtr="0">
            <a:noAutofit/>
          </a:bodyPr>
          <a:lstStyle>
            <a:lvl1pPr marR="0" lvl="0"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3700"/>
              <a:buFont typeface="Arial"/>
              <a:buNone/>
              <a:defRPr sz="3700" b="0" i="0" u="none" strike="noStrike" cap="none">
                <a:solidFill>
                  <a:schemeClr val="dk1"/>
                </a:solidFill>
                <a:latin typeface="Arial"/>
                <a:ea typeface="Arial"/>
                <a:cs typeface="Arial"/>
                <a:sym typeface="Arial"/>
              </a:defRPr>
            </a:lvl9pPr>
          </a:lstStyle>
          <a:p>
            <a:endParaRPr dirty="0"/>
          </a:p>
        </p:txBody>
      </p:sp>
      <p:sp>
        <p:nvSpPr>
          <p:cNvPr id="7" name="Google Shape;7;p18"/>
          <p:cNvSpPr txBox="1">
            <a:spLocks noGrp="1"/>
          </p:cNvSpPr>
          <p:nvPr>
            <p:ph type="body" idx="1"/>
          </p:nvPr>
        </p:nvSpPr>
        <p:spPr>
          <a:xfrm>
            <a:off x="415626" y="1536633"/>
            <a:ext cx="11361559" cy="4555200"/>
          </a:xfrm>
          <a:prstGeom prst="rect">
            <a:avLst/>
          </a:prstGeom>
          <a:noFill/>
          <a:ln>
            <a:noFill/>
          </a:ln>
        </p:spPr>
        <p:txBody>
          <a:bodyPr spcFirstLastPara="1" wrap="square" lIns="121875" tIns="121875" rIns="121875" bIns="121875" anchor="t" anchorCtr="0">
            <a:noAutofit/>
          </a:bodyPr>
          <a:lstStyle>
            <a:lvl1pPr marL="457200" marR="0" lvl="0" indent="-381000" algn="l" rtl="0">
              <a:lnSpc>
                <a:spcPct val="115000"/>
              </a:lnSpc>
              <a:spcBef>
                <a:spcPts val="0"/>
              </a:spcBef>
              <a:spcAft>
                <a:spcPts val="0"/>
              </a:spcAft>
              <a:buClr>
                <a:schemeClr val="dk2"/>
              </a:buClr>
              <a:buSzPts val="2400"/>
              <a:buFont typeface="Arial"/>
              <a:buChar char="●"/>
              <a:defRPr sz="2400" b="0" i="0" u="none" strike="noStrike" cap="none">
                <a:solidFill>
                  <a:schemeClr val="dk2"/>
                </a:solidFill>
                <a:latin typeface="Times New Roman"/>
                <a:ea typeface="Times New Roman"/>
                <a:cs typeface="Times New Roman"/>
                <a:sym typeface="Times New Roman"/>
              </a:defRPr>
            </a:lvl1pPr>
            <a:lvl2pPr marL="914400" marR="0" lvl="1"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2pPr>
            <a:lvl3pPr marL="1371600" marR="0" lvl="2"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3pPr>
            <a:lvl4pPr marL="1828800" marR="0" lvl="3"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4pPr>
            <a:lvl5pPr marL="2286000" marR="0" lvl="4"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5pPr>
            <a:lvl6pPr marL="2743200" marR="0" lvl="5"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6pPr>
            <a:lvl7pPr marL="3200400" marR="0" lvl="6"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7pPr>
            <a:lvl8pPr marL="3657600" marR="0" lvl="7" indent="-349250" algn="l" rtl="0">
              <a:lnSpc>
                <a:spcPct val="115000"/>
              </a:lnSpc>
              <a:spcBef>
                <a:spcPts val="2100"/>
              </a:spcBef>
              <a:spcAft>
                <a:spcPts val="0"/>
              </a:spcAft>
              <a:buClr>
                <a:schemeClr val="dk2"/>
              </a:buClr>
              <a:buSzPts val="1900"/>
              <a:buFont typeface="Arial"/>
              <a:buChar char="○"/>
              <a:defRPr sz="1900" b="0" i="0" u="none" strike="noStrike" cap="none">
                <a:solidFill>
                  <a:schemeClr val="dk2"/>
                </a:solidFill>
                <a:latin typeface="Arial"/>
                <a:ea typeface="Arial"/>
                <a:cs typeface="Arial"/>
                <a:sym typeface="Arial"/>
              </a:defRPr>
            </a:lvl8pPr>
            <a:lvl9pPr marL="4114800" marR="0" lvl="8" indent="-349250" algn="l" rtl="0">
              <a:lnSpc>
                <a:spcPct val="115000"/>
              </a:lnSpc>
              <a:spcBef>
                <a:spcPts val="2100"/>
              </a:spcBef>
              <a:spcAft>
                <a:spcPts val="2100"/>
              </a:spcAft>
              <a:buClr>
                <a:schemeClr val="dk2"/>
              </a:buClr>
              <a:buSzPts val="1900"/>
              <a:buFont typeface="Arial"/>
              <a:buChar char="■"/>
              <a:defRPr sz="1900" b="0" i="0" u="none" strike="noStrike" cap="none">
                <a:solidFill>
                  <a:schemeClr val="dk2"/>
                </a:solidFill>
                <a:latin typeface="Arial"/>
                <a:ea typeface="Arial"/>
                <a:cs typeface="Arial"/>
                <a:sym typeface="Arial"/>
              </a:defRPr>
            </a:lvl9pPr>
          </a:lstStyle>
          <a:p>
            <a:endParaRPr dirty="0"/>
          </a:p>
        </p:txBody>
      </p:sp>
      <p:sp>
        <p:nvSpPr>
          <p:cNvPr id="8" name="Google Shape;8;p18"/>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smtClean="0"/>
              <a:pPr/>
              <a:t>‹#›</a:t>
            </a:fld>
            <a:endParaRPr lang="fr-FR" dirty="0"/>
          </a:p>
        </p:txBody>
      </p:sp>
    </p:spTree>
    <p:extLst>
      <p:ext uri="{BB962C8B-B14F-4D97-AF65-F5344CB8AC3E}">
        <p14:creationId xmlns:p14="http://schemas.microsoft.com/office/powerpoint/2010/main" val="147052482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STXinwei" panose="020B0503020204020204" pitchFamily="2" charset="-122"/>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Lato" panose="020F0502020204030203"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8" name="Google Shape;48;p1"/>
          <p:cNvSpPr/>
          <p:nvPr/>
        </p:nvSpPr>
        <p:spPr>
          <a:xfrm>
            <a:off x="2099363" y="1516400"/>
            <a:ext cx="373500" cy="1867200"/>
          </a:xfrm>
          <a:prstGeom prst="rect">
            <a:avLst/>
          </a:prstGeom>
          <a:solidFill>
            <a:srgbClr val="0F5D61"/>
          </a:solidFill>
          <a:ln>
            <a:noFill/>
          </a:ln>
        </p:spPr>
        <p:txBody>
          <a:bodyPr spcFirstLastPara="1" wrap="square" lIns="91425" tIns="91425" rIns="91425" bIns="91425" anchor="ctr" anchorCtr="0">
            <a:noAutofit/>
          </a:bodyPr>
          <a:lstStyle/>
          <a:p>
            <a:pPr>
              <a:buClr>
                <a:srgbClr val="000000"/>
              </a:buClr>
              <a:buSzPts val="1400"/>
            </a:pPr>
            <a:endParaRPr lang="fr-FR" sz="1400" noProof="0" dirty="0">
              <a:solidFill>
                <a:srgbClr val="000000"/>
              </a:solidFill>
              <a:latin typeface="Times New Roman"/>
              <a:ea typeface="Times New Roman"/>
              <a:cs typeface="Times New Roman"/>
              <a:sym typeface="Times New Roman"/>
            </a:endParaRPr>
          </a:p>
        </p:txBody>
      </p:sp>
      <p:pic>
        <p:nvPicPr>
          <p:cNvPr id="3" name="Picture 2" descr="A zebra with text on it&#10;&#10;Description automatically generated">
            <a:extLst>
              <a:ext uri="{FF2B5EF4-FFF2-40B4-BE49-F238E27FC236}">
                <a16:creationId xmlns:a16="http://schemas.microsoft.com/office/drawing/2014/main" id="{9A466B9C-30E9-BBA3-65DF-C22B17730E9A}"/>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4112" t="32500" r="24112" b="32500"/>
          <a:stretch/>
        </p:blipFill>
        <p:spPr>
          <a:xfrm>
            <a:off x="9092137" y="5470609"/>
            <a:ext cx="2952250" cy="1231733"/>
          </a:xfrm>
          <a:prstGeom prst="rect">
            <a:avLst/>
          </a:prstGeom>
        </p:spPr>
      </p:pic>
      <p:sp>
        <p:nvSpPr>
          <p:cNvPr id="5" name="Google Shape;47;p1">
            <a:extLst>
              <a:ext uri="{FF2B5EF4-FFF2-40B4-BE49-F238E27FC236}">
                <a16:creationId xmlns:a16="http://schemas.microsoft.com/office/drawing/2014/main" id="{EB2B3FD3-5DE2-0F68-F062-F699B5C84D63}"/>
              </a:ext>
            </a:extLst>
          </p:cNvPr>
          <p:cNvSpPr txBox="1"/>
          <p:nvPr/>
        </p:nvSpPr>
        <p:spPr>
          <a:xfrm>
            <a:off x="2752725" y="1538000"/>
            <a:ext cx="9180963" cy="2091600"/>
          </a:xfrm>
          <a:prstGeom prst="rect">
            <a:avLst/>
          </a:prstGeom>
          <a:noFill/>
          <a:ln>
            <a:noFill/>
          </a:ln>
        </p:spPr>
        <p:txBody>
          <a:bodyPr spcFirstLastPara="1" wrap="square" lIns="0" tIns="0" rIns="0" bIns="0" anchor="t" anchorCtr="0">
            <a:noAutofit/>
          </a:bodyPr>
          <a:lstStyle/>
          <a:p>
            <a:pPr>
              <a:buClr>
                <a:srgbClr val="000000"/>
              </a:buClr>
              <a:buSzPts val="3200"/>
            </a:pPr>
            <a:r>
              <a:rPr lang="fr-FR" sz="3200" b="1" noProof="0" dirty="0">
                <a:solidFill>
                  <a:srgbClr val="0F5D61"/>
                </a:solidFill>
                <a:latin typeface="Lato" panose="020F0502020204030203" pitchFamily="34" charset="0"/>
                <a:ea typeface="Times New Roman"/>
                <a:cs typeface="Times New Roman"/>
                <a:sym typeface="Times New Roman"/>
              </a:rPr>
              <a:t>Outil d’aide à la Priorisation et au Séquencement des Introductions de Nouveaux Vaccins (OPS-INV)</a:t>
            </a:r>
          </a:p>
          <a:p>
            <a:pPr>
              <a:buClr>
                <a:srgbClr val="000000"/>
              </a:buClr>
              <a:buSzPts val="2000"/>
            </a:pPr>
            <a:endParaRPr lang="fr-FR" noProof="0" dirty="0">
              <a:solidFill>
                <a:srgbClr val="0F5D61"/>
              </a:solidFill>
              <a:latin typeface="Lato" panose="020F0502020204030203" pitchFamily="34" charset="0"/>
              <a:ea typeface="Times New Roman"/>
              <a:cs typeface="Times New Roman"/>
              <a:sym typeface="Times New Roman"/>
            </a:endParaRPr>
          </a:p>
          <a:p>
            <a:pPr>
              <a:buClr>
                <a:srgbClr val="000000"/>
              </a:buClr>
              <a:buSzPts val="2000"/>
            </a:pPr>
            <a:r>
              <a:rPr lang="fr-FR" sz="2800" b="1" i="1" noProof="0" dirty="0">
                <a:solidFill>
                  <a:srgbClr val="0F5D61"/>
                </a:solidFill>
                <a:latin typeface="Lato" panose="020F0502020204030203" pitchFamily="34" charset="0"/>
                <a:ea typeface="Times New Roman"/>
                <a:cs typeface="Times New Roman"/>
                <a:sym typeface="Times New Roman"/>
              </a:rPr>
              <a:t>Introduction</a:t>
            </a:r>
          </a:p>
          <a:p>
            <a:pPr>
              <a:buClr>
                <a:srgbClr val="000000"/>
              </a:buClr>
              <a:buSzPts val="2000"/>
            </a:pPr>
            <a:endParaRPr lang="fr-FR" sz="1400" noProof="0" dirty="0">
              <a:solidFill>
                <a:srgbClr val="0F5D61"/>
              </a:solidFill>
              <a:latin typeface="Lato" panose="020F0502020204030203" pitchFamily="34" charset="0"/>
              <a:ea typeface="Arial"/>
              <a:cs typeface="Arial"/>
              <a:sym typeface="Arial"/>
            </a:endParaRPr>
          </a:p>
          <a:p>
            <a:pPr>
              <a:buClr>
                <a:srgbClr val="000000"/>
              </a:buClr>
              <a:buSzPts val="2000"/>
            </a:pPr>
            <a:r>
              <a:rPr lang="fr-FR" sz="2000" b="1" i="1" noProof="0" dirty="0">
                <a:solidFill>
                  <a:srgbClr val="0F5D61"/>
                </a:solidFill>
                <a:latin typeface="Lato" panose="020F0502020204030203" pitchFamily="34" charset="0"/>
                <a:ea typeface="Times New Roman"/>
                <a:cs typeface="Times New Roman"/>
                <a:sym typeface="Times New Roman"/>
              </a:rPr>
              <a:t>Date de la séance en ligne</a:t>
            </a:r>
            <a:endParaRPr lang="fr-FR" sz="2000" i="1" noProof="0" dirty="0">
              <a:solidFill>
                <a:srgbClr val="0F5D61"/>
              </a:solidFill>
              <a:latin typeface="Lato" panose="020F0502020204030203" pitchFamily="34" charset="0"/>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427;p16">
            <a:extLst>
              <a:ext uri="{FF2B5EF4-FFF2-40B4-BE49-F238E27FC236}">
                <a16:creationId xmlns:a16="http://schemas.microsoft.com/office/drawing/2014/main" id="{5A1DFA1B-5815-2157-FF6E-B9A9E7480B26}"/>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fr-FR" sz="1800" b="0" i="0" u="none" strike="noStrike" kern="1200" cap="none" spc="0" normalizeH="0" baseline="0" noProof="0" dirty="0">
              <a:ln>
                <a:noFill/>
              </a:ln>
              <a:solidFill>
                <a:srgbClr val="414141"/>
              </a:solidFill>
              <a:effectLst/>
              <a:uLnTx/>
              <a:uFillTx/>
              <a:latin typeface="Lato" panose="020F0502020204030203" pitchFamily="34" charset="0"/>
              <a:ea typeface="+mn-ea"/>
              <a:cs typeface="Times New Roman" panose="02020603050405020304" pitchFamily="18" charset="0"/>
            </a:endParaRPr>
          </a:p>
        </p:txBody>
      </p:sp>
      <p:sp>
        <p:nvSpPr>
          <p:cNvPr id="211" name="Google Shape;126;p14">
            <a:extLst>
              <a:ext uri="{FF2B5EF4-FFF2-40B4-BE49-F238E27FC236}">
                <a16:creationId xmlns:a16="http://schemas.microsoft.com/office/drawing/2014/main" id="{CB4F2A60-9179-FD63-7F59-BF4AFB42A499}"/>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noProof="0" dirty="0">
                <a:solidFill>
                  <a:srgbClr val="0F5D61"/>
                </a:solidFill>
                <a:latin typeface="Lato" panose="020F0502020204030203" pitchFamily="34" charset="0"/>
                <a:cs typeface="Times New Roman" panose="02020603050405020304" pitchFamily="18" charset="0"/>
                <a:sym typeface="Lato"/>
              </a:rPr>
              <a:t>Le processus de priorisation pour l’introduction des vaccins repose sur une série d’évaluations et de décisions basées sur un sous-ensemble de critères présélectionnés</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pSp>
        <p:nvGrpSpPr>
          <p:cNvPr id="8" name="Group 7">
            <a:extLst>
              <a:ext uri="{FF2B5EF4-FFF2-40B4-BE49-F238E27FC236}">
                <a16:creationId xmlns:a16="http://schemas.microsoft.com/office/drawing/2014/main" id="{CBCCF26E-7298-61D2-D0BD-41176773C419}"/>
              </a:ext>
            </a:extLst>
          </p:cNvPr>
          <p:cNvGrpSpPr/>
          <p:nvPr/>
        </p:nvGrpSpPr>
        <p:grpSpPr>
          <a:xfrm>
            <a:off x="780131" y="1429242"/>
            <a:ext cx="10873494" cy="4860942"/>
            <a:chOff x="780131" y="1429242"/>
            <a:chExt cx="10873494" cy="4860942"/>
          </a:xfrm>
        </p:grpSpPr>
        <p:sp>
          <p:nvSpPr>
            <p:cNvPr id="2" name="AutoShape 8">
              <a:extLst>
                <a:ext uri="{FF2B5EF4-FFF2-40B4-BE49-F238E27FC236}">
                  <a16:creationId xmlns:a16="http://schemas.microsoft.com/office/drawing/2014/main" id="{5A5099A4-2E18-E401-CAAB-CF9BF2139331}"/>
                </a:ext>
              </a:extLst>
            </p:cNvPr>
            <p:cNvSpPr>
              <a:spLocks noChangeArrowheads="1"/>
            </p:cNvSpPr>
            <p:nvPr/>
          </p:nvSpPr>
          <p:spPr bwMode="gray">
            <a:xfrm rot="5400000">
              <a:off x="5022858" y="-284477"/>
              <a:ext cx="1646468" cy="8199763"/>
            </a:xfrm>
            <a:prstGeom prst="triangle">
              <a:avLst>
                <a:gd name="adj" fmla="val 50000"/>
              </a:avLst>
            </a:prstGeom>
            <a:gradFill rotWithShape="0">
              <a:gsLst>
                <a:gs pos="0">
                  <a:srgbClr val="FFFFFF"/>
                </a:gs>
                <a:gs pos="100000">
                  <a:srgbClr val="0F5D61"/>
                </a:gs>
              </a:gsLst>
              <a:lin ang="0" scaled="1"/>
            </a:gradFill>
            <a:ln w="9525">
              <a:solidFill>
                <a:srgbClr val="0B4649"/>
              </a:solidFill>
              <a:miter lim="800000"/>
              <a:headEnd type="none" w="sm" len="sm"/>
              <a:tailEnd type="none" w="sm" len="sm"/>
            </a:ln>
            <a:effectLst/>
          </p:spPr>
          <p:txBody>
            <a:bodyPr rot="10800000" vert="eaVert" wrap="none" anchor="ctr"/>
            <a:lstStyle/>
            <a:p>
              <a:pPr algn="ctr">
                <a:lnSpc>
                  <a:spcPct val="100000"/>
                </a:lnSpc>
                <a:buFont typeface="Times" pitchFamily="18" charset="0"/>
                <a:buNone/>
              </a:pPr>
              <a:endParaRPr lang="fr-FR" sz="1000" noProof="0" dirty="0">
                <a:gradFill>
                  <a:gsLst>
                    <a:gs pos="0">
                      <a:schemeClr val="accent1">
                        <a:lumMod val="5000"/>
                        <a:lumOff val="95000"/>
                      </a:schemeClr>
                    </a:gs>
                    <a:gs pos="100000">
                      <a:schemeClr val="accent1">
                        <a:lumMod val="45000"/>
                        <a:lumOff val="55000"/>
                      </a:schemeClr>
                    </a:gs>
                  </a:gsLst>
                  <a:lin ang="5400000" scaled="1"/>
                </a:gradFill>
              </a:endParaRPr>
            </a:p>
          </p:txBody>
        </p:sp>
        <p:cxnSp>
          <p:nvCxnSpPr>
            <p:cNvPr id="3" name="Connector: Elbow 1">
              <a:extLst>
                <a:ext uri="{FF2B5EF4-FFF2-40B4-BE49-F238E27FC236}">
                  <a16:creationId xmlns:a16="http://schemas.microsoft.com/office/drawing/2014/main" id="{B9541DF8-CB1B-DD69-281D-CDFCA7584502}"/>
                </a:ext>
              </a:extLst>
            </p:cNvPr>
            <p:cNvCxnSpPr>
              <a:cxnSpLocks/>
            </p:cNvCxnSpPr>
            <p:nvPr/>
          </p:nvCxnSpPr>
          <p:spPr>
            <a:xfrm rot="16200000" flipV="1">
              <a:off x="8234285" y="4395203"/>
              <a:ext cx="1066066" cy="824597"/>
            </a:xfrm>
            <a:prstGeom prst="bentConnector3">
              <a:avLst>
                <a:gd name="adj1" fmla="val 20542"/>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Line 7">
              <a:extLst>
                <a:ext uri="{FF2B5EF4-FFF2-40B4-BE49-F238E27FC236}">
                  <a16:creationId xmlns:a16="http://schemas.microsoft.com/office/drawing/2014/main" id="{7CCAF504-76D3-7C54-2C32-0648C9EBCE4B}"/>
                </a:ext>
              </a:extLst>
            </p:cNvPr>
            <p:cNvSpPr>
              <a:spLocks noChangeShapeType="1"/>
            </p:cNvSpPr>
            <p:nvPr/>
          </p:nvSpPr>
          <p:spPr bwMode="gray">
            <a:xfrm>
              <a:off x="3010190" y="4243306"/>
              <a:ext cx="0" cy="1440000"/>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fr-FR" noProof="0" dirty="0"/>
            </a:p>
          </p:txBody>
        </p:sp>
        <p:sp>
          <p:nvSpPr>
            <p:cNvPr id="84" name="Line 4">
              <a:extLst>
                <a:ext uri="{FF2B5EF4-FFF2-40B4-BE49-F238E27FC236}">
                  <a16:creationId xmlns:a16="http://schemas.microsoft.com/office/drawing/2014/main" id="{D6219C9F-2CB4-8F94-7AC4-8B78D2AE393F}"/>
                </a:ext>
              </a:extLst>
            </p:cNvPr>
            <p:cNvSpPr>
              <a:spLocks noChangeShapeType="1"/>
            </p:cNvSpPr>
            <p:nvPr/>
          </p:nvSpPr>
          <p:spPr bwMode="gray">
            <a:xfrm flipH="1">
              <a:off x="6246285" y="4453853"/>
              <a:ext cx="5354" cy="972524"/>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fr-FR" noProof="0" dirty="0"/>
            </a:p>
          </p:txBody>
        </p:sp>
        <p:sp>
          <p:nvSpPr>
            <p:cNvPr id="88" name="Oval 9">
              <a:extLst>
                <a:ext uri="{FF2B5EF4-FFF2-40B4-BE49-F238E27FC236}">
                  <a16:creationId xmlns:a16="http://schemas.microsoft.com/office/drawing/2014/main" id="{98BC2715-07C3-406D-67C3-394CF04E4415}"/>
                </a:ext>
              </a:extLst>
            </p:cNvPr>
            <p:cNvSpPr>
              <a:spLocks noChangeArrowheads="1"/>
            </p:cNvSpPr>
            <p:nvPr/>
          </p:nvSpPr>
          <p:spPr bwMode="gray">
            <a:xfrm>
              <a:off x="967567" y="2992810"/>
              <a:ext cx="1627680" cy="1645829"/>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fr-FR" sz="1000" noProof="0" dirty="0"/>
            </a:p>
          </p:txBody>
        </p:sp>
        <p:sp>
          <p:nvSpPr>
            <p:cNvPr id="91" name="Oval 11">
              <a:extLst>
                <a:ext uri="{FF2B5EF4-FFF2-40B4-BE49-F238E27FC236}">
                  <a16:creationId xmlns:a16="http://schemas.microsoft.com/office/drawing/2014/main" id="{7313F648-5927-E7CE-5F69-728961AF8D62}"/>
                </a:ext>
              </a:extLst>
            </p:cNvPr>
            <p:cNvSpPr>
              <a:spLocks noChangeArrowheads="1"/>
            </p:cNvSpPr>
            <p:nvPr/>
          </p:nvSpPr>
          <p:spPr bwMode="gray">
            <a:xfrm>
              <a:off x="2069458" y="425060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92" name="Oval 12">
              <a:extLst>
                <a:ext uri="{FF2B5EF4-FFF2-40B4-BE49-F238E27FC236}">
                  <a16:creationId xmlns:a16="http://schemas.microsoft.com/office/drawing/2014/main" id="{BFF578CF-B401-E8C6-4D21-1EC11F2A44C8}"/>
                </a:ext>
              </a:extLst>
            </p:cNvPr>
            <p:cNvSpPr>
              <a:spLocks noChangeArrowheads="1"/>
            </p:cNvSpPr>
            <p:nvPr/>
          </p:nvSpPr>
          <p:spPr bwMode="gray">
            <a:xfrm>
              <a:off x="1239777" y="330609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93" name="Oval 13">
              <a:extLst>
                <a:ext uri="{FF2B5EF4-FFF2-40B4-BE49-F238E27FC236}">
                  <a16:creationId xmlns:a16="http://schemas.microsoft.com/office/drawing/2014/main" id="{B32444FB-F13A-769C-CC04-8CB72018A2F9}"/>
                </a:ext>
              </a:extLst>
            </p:cNvPr>
            <p:cNvSpPr>
              <a:spLocks noChangeArrowheads="1"/>
            </p:cNvSpPr>
            <p:nvPr/>
          </p:nvSpPr>
          <p:spPr bwMode="gray">
            <a:xfrm>
              <a:off x="2011930" y="31918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97" name="Oval 14">
              <a:extLst>
                <a:ext uri="{FF2B5EF4-FFF2-40B4-BE49-F238E27FC236}">
                  <a16:creationId xmlns:a16="http://schemas.microsoft.com/office/drawing/2014/main" id="{8D314BC5-A61E-647C-215E-390FE818CE5E}"/>
                </a:ext>
              </a:extLst>
            </p:cNvPr>
            <p:cNvSpPr>
              <a:spLocks noChangeArrowheads="1"/>
            </p:cNvSpPr>
            <p:nvPr/>
          </p:nvSpPr>
          <p:spPr bwMode="gray">
            <a:xfrm>
              <a:off x="2130678" y="372579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99" name="Oval 15">
              <a:extLst>
                <a:ext uri="{FF2B5EF4-FFF2-40B4-BE49-F238E27FC236}">
                  <a16:creationId xmlns:a16="http://schemas.microsoft.com/office/drawing/2014/main" id="{1871D67E-0528-ACD6-9DC0-0B612941D333}"/>
                </a:ext>
              </a:extLst>
            </p:cNvPr>
            <p:cNvSpPr>
              <a:spLocks noChangeArrowheads="1"/>
            </p:cNvSpPr>
            <p:nvPr/>
          </p:nvSpPr>
          <p:spPr bwMode="gray">
            <a:xfrm>
              <a:off x="1372359" y="36138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0" name="Oval 16">
              <a:extLst>
                <a:ext uri="{FF2B5EF4-FFF2-40B4-BE49-F238E27FC236}">
                  <a16:creationId xmlns:a16="http://schemas.microsoft.com/office/drawing/2014/main" id="{5B8205E7-792A-A28C-F5B6-B8172F634DE9}"/>
                </a:ext>
              </a:extLst>
            </p:cNvPr>
            <p:cNvSpPr>
              <a:spLocks noChangeArrowheads="1"/>
            </p:cNvSpPr>
            <p:nvPr/>
          </p:nvSpPr>
          <p:spPr bwMode="gray">
            <a:xfrm>
              <a:off x="1118461" y="365687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1" name="Oval 17">
              <a:extLst>
                <a:ext uri="{FF2B5EF4-FFF2-40B4-BE49-F238E27FC236}">
                  <a16:creationId xmlns:a16="http://schemas.microsoft.com/office/drawing/2014/main" id="{5BACD570-B49F-25CD-4D06-D620CEDE1556}"/>
                </a:ext>
              </a:extLst>
            </p:cNvPr>
            <p:cNvSpPr>
              <a:spLocks noChangeArrowheads="1"/>
            </p:cNvSpPr>
            <p:nvPr/>
          </p:nvSpPr>
          <p:spPr bwMode="gray">
            <a:xfrm>
              <a:off x="1726619" y="422046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2" name="Oval 18">
              <a:extLst>
                <a:ext uri="{FF2B5EF4-FFF2-40B4-BE49-F238E27FC236}">
                  <a16:creationId xmlns:a16="http://schemas.microsoft.com/office/drawing/2014/main" id="{BF05F5A5-547A-B571-19D1-607B2EA01EE3}"/>
                </a:ext>
              </a:extLst>
            </p:cNvPr>
            <p:cNvSpPr>
              <a:spLocks noChangeArrowheads="1"/>
            </p:cNvSpPr>
            <p:nvPr/>
          </p:nvSpPr>
          <p:spPr bwMode="gray">
            <a:xfrm>
              <a:off x="2351290" y="374417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3" name="Oval 19">
              <a:extLst>
                <a:ext uri="{FF2B5EF4-FFF2-40B4-BE49-F238E27FC236}">
                  <a16:creationId xmlns:a16="http://schemas.microsoft.com/office/drawing/2014/main" id="{CBFBF006-6392-9D49-3CCB-2D0685EE1E6E}"/>
                </a:ext>
              </a:extLst>
            </p:cNvPr>
            <p:cNvSpPr>
              <a:spLocks noChangeArrowheads="1"/>
            </p:cNvSpPr>
            <p:nvPr/>
          </p:nvSpPr>
          <p:spPr bwMode="gray">
            <a:xfrm>
              <a:off x="1366000" y="3989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4" name="Oval 22">
              <a:extLst>
                <a:ext uri="{FF2B5EF4-FFF2-40B4-BE49-F238E27FC236}">
                  <a16:creationId xmlns:a16="http://schemas.microsoft.com/office/drawing/2014/main" id="{A9914916-1A07-851B-EBFB-623E80A180E7}"/>
                </a:ext>
              </a:extLst>
            </p:cNvPr>
            <p:cNvSpPr>
              <a:spLocks noChangeArrowheads="1"/>
            </p:cNvSpPr>
            <p:nvPr/>
          </p:nvSpPr>
          <p:spPr bwMode="gray">
            <a:xfrm>
              <a:off x="2170199" y="392249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05" name="Rectangle 58">
              <a:extLst>
                <a:ext uri="{FF2B5EF4-FFF2-40B4-BE49-F238E27FC236}">
                  <a16:creationId xmlns:a16="http://schemas.microsoft.com/office/drawing/2014/main" id="{1B1DC062-18C0-2A55-D164-8E0BF5015BB7}"/>
                </a:ext>
              </a:extLst>
            </p:cNvPr>
            <p:cNvSpPr>
              <a:spLocks noChangeArrowheads="1"/>
            </p:cNvSpPr>
            <p:nvPr/>
          </p:nvSpPr>
          <p:spPr bwMode="gray">
            <a:xfrm>
              <a:off x="835659" y="2557811"/>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b="1" u="sng" noProof="0" dirty="0">
                  <a:solidFill>
                    <a:schemeClr val="tx1">
                      <a:lumMod val="50000"/>
                    </a:schemeClr>
                  </a:solidFill>
                  <a:cs typeface="Arial" pitchFamily="34" charset="0"/>
                </a:rPr>
                <a:t>Vaccins candidats</a:t>
              </a:r>
            </a:p>
          </p:txBody>
        </p:sp>
        <p:sp>
          <p:nvSpPr>
            <p:cNvPr id="106" name="Rectangle 60">
              <a:extLst>
                <a:ext uri="{FF2B5EF4-FFF2-40B4-BE49-F238E27FC236}">
                  <a16:creationId xmlns:a16="http://schemas.microsoft.com/office/drawing/2014/main" id="{BCB9CFA2-C0BB-8683-F88D-C3173DA88A11}"/>
                </a:ext>
              </a:extLst>
            </p:cNvPr>
            <p:cNvSpPr>
              <a:spLocks noChangeArrowheads="1"/>
            </p:cNvSpPr>
            <p:nvPr/>
          </p:nvSpPr>
          <p:spPr bwMode="gray">
            <a:xfrm>
              <a:off x="6362114" y="256308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b="1" u="sng" noProof="0" dirty="0">
                  <a:solidFill>
                    <a:schemeClr val="tx1">
                      <a:lumMod val="50000"/>
                    </a:schemeClr>
                  </a:solidFill>
                  <a:cs typeface="Arial" pitchFamily="34" charset="0"/>
                </a:rPr>
                <a:t>Vaccins priorisés</a:t>
              </a:r>
            </a:p>
          </p:txBody>
        </p:sp>
        <p:grpSp>
          <p:nvGrpSpPr>
            <p:cNvPr id="108" name="Group 13">
              <a:extLst>
                <a:ext uri="{FF2B5EF4-FFF2-40B4-BE49-F238E27FC236}">
                  <a16:creationId xmlns:a16="http://schemas.microsoft.com/office/drawing/2014/main" id="{5F2263F8-3846-D70F-962E-59E957E91021}"/>
                </a:ext>
              </a:extLst>
            </p:cNvPr>
            <p:cNvGrpSpPr>
              <a:grpSpLocks/>
            </p:cNvGrpSpPr>
            <p:nvPr/>
          </p:nvGrpSpPr>
          <p:grpSpPr bwMode="auto">
            <a:xfrm rot="10800000">
              <a:off x="2864646" y="2823560"/>
              <a:ext cx="263831" cy="1848842"/>
              <a:chOff x="3421" y="1257"/>
              <a:chExt cx="624" cy="1152"/>
            </a:xfrm>
          </p:grpSpPr>
          <p:sp>
            <p:nvSpPr>
              <p:cNvPr id="109" name="Rectangle 14" descr="90%">
                <a:extLst>
                  <a:ext uri="{FF2B5EF4-FFF2-40B4-BE49-F238E27FC236}">
                    <a16:creationId xmlns:a16="http://schemas.microsoft.com/office/drawing/2014/main" id="{70C90D0A-666E-0FC9-4F6F-2A98BA3842DC}"/>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10" name="Freeform 15" descr="90%">
                <a:extLst>
                  <a:ext uri="{FF2B5EF4-FFF2-40B4-BE49-F238E27FC236}">
                    <a16:creationId xmlns:a16="http://schemas.microsoft.com/office/drawing/2014/main" id="{E862F05E-FD62-61A7-94AF-2EBD441B37A1}"/>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11" name="Freeform 16">
                <a:extLst>
                  <a:ext uri="{FF2B5EF4-FFF2-40B4-BE49-F238E27FC236}">
                    <a16:creationId xmlns:a16="http://schemas.microsoft.com/office/drawing/2014/main" id="{A928252E-3F7A-7065-08C3-9C003B60D650}"/>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12" name="Freeform 17" descr="Outlined diamond">
                <a:extLst>
                  <a:ext uri="{FF2B5EF4-FFF2-40B4-BE49-F238E27FC236}">
                    <a16:creationId xmlns:a16="http://schemas.microsoft.com/office/drawing/2014/main" id="{0F818A66-A5A2-2003-DCBB-7FC35C3AB8E9}"/>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13" name="Line 18">
                <a:extLst>
                  <a:ext uri="{FF2B5EF4-FFF2-40B4-BE49-F238E27FC236}">
                    <a16:creationId xmlns:a16="http://schemas.microsoft.com/office/drawing/2014/main" id="{E6E322AC-FD8D-0A77-2E0B-3A8FBBCCC298}"/>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14" name="Line 19">
                <a:extLst>
                  <a:ext uri="{FF2B5EF4-FFF2-40B4-BE49-F238E27FC236}">
                    <a16:creationId xmlns:a16="http://schemas.microsoft.com/office/drawing/2014/main" id="{3599ACEA-500B-5BD5-5DE6-B0D870AC82E4}"/>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grpSp>
        <p:sp>
          <p:nvSpPr>
            <p:cNvPr id="115" name="Oval 11">
              <a:extLst>
                <a:ext uri="{FF2B5EF4-FFF2-40B4-BE49-F238E27FC236}">
                  <a16:creationId xmlns:a16="http://schemas.microsoft.com/office/drawing/2014/main" id="{1300816A-4501-5895-9EA7-704423352C37}"/>
                </a:ext>
              </a:extLst>
            </p:cNvPr>
            <p:cNvSpPr>
              <a:spLocks noChangeArrowheads="1"/>
            </p:cNvSpPr>
            <p:nvPr/>
          </p:nvSpPr>
          <p:spPr bwMode="gray">
            <a:xfrm>
              <a:off x="1726619" y="31950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16" name="Oval 12">
              <a:extLst>
                <a:ext uri="{FF2B5EF4-FFF2-40B4-BE49-F238E27FC236}">
                  <a16:creationId xmlns:a16="http://schemas.microsoft.com/office/drawing/2014/main" id="{592C0D23-A8CD-FC7E-CD53-CE28303A3EA2}"/>
                </a:ext>
              </a:extLst>
            </p:cNvPr>
            <p:cNvSpPr>
              <a:spLocks noChangeArrowheads="1"/>
            </p:cNvSpPr>
            <p:nvPr/>
          </p:nvSpPr>
          <p:spPr bwMode="gray">
            <a:xfrm>
              <a:off x="2011335" y="351594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17" name="Oval 13">
              <a:extLst>
                <a:ext uri="{FF2B5EF4-FFF2-40B4-BE49-F238E27FC236}">
                  <a16:creationId xmlns:a16="http://schemas.microsoft.com/office/drawing/2014/main" id="{B3D3D2D0-4CCB-0FA0-EDF2-939225618D1B}"/>
                </a:ext>
              </a:extLst>
            </p:cNvPr>
            <p:cNvSpPr>
              <a:spLocks noChangeArrowheads="1"/>
            </p:cNvSpPr>
            <p:nvPr/>
          </p:nvSpPr>
          <p:spPr bwMode="gray">
            <a:xfrm>
              <a:off x="2164330" y="33442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18" name="Oval 14">
              <a:extLst>
                <a:ext uri="{FF2B5EF4-FFF2-40B4-BE49-F238E27FC236}">
                  <a16:creationId xmlns:a16="http://schemas.microsoft.com/office/drawing/2014/main" id="{91D01080-A71E-95D1-3F1D-C8A5787B6C96}"/>
                </a:ext>
              </a:extLst>
            </p:cNvPr>
            <p:cNvSpPr>
              <a:spLocks noChangeArrowheads="1"/>
            </p:cNvSpPr>
            <p:nvPr/>
          </p:nvSpPr>
          <p:spPr bwMode="gray">
            <a:xfrm>
              <a:off x="2420079" y="35632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19" name="Oval 15">
              <a:extLst>
                <a:ext uri="{FF2B5EF4-FFF2-40B4-BE49-F238E27FC236}">
                  <a16:creationId xmlns:a16="http://schemas.microsoft.com/office/drawing/2014/main" id="{1B710587-DE6E-13AA-188C-EF2183395469}"/>
                </a:ext>
              </a:extLst>
            </p:cNvPr>
            <p:cNvSpPr>
              <a:spLocks noChangeArrowheads="1"/>
            </p:cNvSpPr>
            <p:nvPr/>
          </p:nvSpPr>
          <p:spPr bwMode="gray">
            <a:xfrm>
              <a:off x="1790557" y="36489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0" name="Oval 16">
              <a:extLst>
                <a:ext uri="{FF2B5EF4-FFF2-40B4-BE49-F238E27FC236}">
                  <a16:creationId xmlns:a16="http://schemas.microsoft.com/office/drawing/2014/main" id="{8030DF2A-8122-3B2E-88EB-969E190C9BF8}"/>
                </a:ext>
              </a:extLst>
            </p:cNvPr>
            <p:cNvSpPr>
              <a:spLocks noChangeArrowheads="1"/>
            </p:cNvSpPr>
            <p:nvPr/>
          </p:nvSpPr>
          <p:spPr bwMode="gray">
            <a:xfrm>
              <a:off x="1270861" y="3779776"/>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1" name="Oval 17">
              <a:extLst>
                <a:ext uri="{FF2B5EF4-FFF2-40B4-BE49-F238E27FC236}">
                  <a16:creationId xmlns:a16="http://schemas.microsoft.com/office/drawing/2014/main" id="{8A7E9B89-7CAC-A7D0-6C2F-89F4C650344C}"/>
                </a:ext>
              </a:extLst>
            </p:cNvPr>
            <p:cNvSpPr>
              <a:spLocks noChangeArrowheads="1"/>
            </p:cNvSpPr>
            <p:nvPr/>
          </p:nvSpPr>
          <p:spPr bwMode="gray">
            <a:xfrm>
              <a:off x="1906942" y="394643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2" name="Oval 18">
              <a:extLst>
                <a:ext uri="{FF2B5EF4-FFF2-40B4-BE49-F238E27FC236}">
                  <a16:creationId xmlns:a16="http://schemas.microsoft.com/office/drawing/2014/main" id="{4480EDFF-C853-4907-F96F-5FFD6B182D80}"/>
                </a:ext>
              </a:extLst>
            </p:cNvPr>
            <p:cNvSpPr>
              <a:spLocks noChangeArrowheads="1"/>
            </p:cNvSpPr>
            <p:nvPr/>
          </p:nvSpPr>
          <p:spPr bwMode="gray">
            <a:xfrm>
              <a:off x="1655682" y="3384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3" name="Oval 15">
              <a:extLst>
                <a:ext uri="{FF2B5EF4-FFF2-40B4-BE49-F238E27FC236}">
                  <a16:creationId xmlns:a16="http://schemas.microsoft.com/office/drawing/2014/main" id="{949F4379-2194-DBF7-53DE-92D3FA8CFAED}"/>
                </a:ext>
              </a:extLst>
            </p:cNvPr>
            <p:cNvSpPr>
              <a:spLocks noChangeArrowheads="1"/>
            </p:cNvSpPr>
            <p:nvPr/>
          </p:nvSpPr>
          <p:spPr bwMode="gray">
            <a:xfrm>
              <a:off x="2381733" y="40410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4" name="Oval 19">
              <a:extLst>
                <a:ext uri="{FF2B5EF4-FFF2-40B4-BE49-F238E27FC236}">
                  <a16:creationId xmlns:a16="http://schemas.microsoft.com/office/drawing/2014/main" id="{7EA7822D-2F4B-28B3-A541-3AA7706C3A83}"/>
                </a:ext>
              </a:extLst>
            </p:cNvPr>
            <p:cNvSpPr>
              <a:spLocks noChangeArrowheads="1"/>
            </p:cNvSpPr>
            <p:nvPr/>
          </p:nvSpPr>
          <p:spPr bwMode="gray">
            <a:xfrm>
              <a:off x="1357802" y="344299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5" name="Oval 19">
              <a:extLst>
                <a:ext uri="{FF2B5EF4-FFF2-40B4-BE49-F238E27FC236}">
                  <a16:creationId xmlns:a16="http://schemas.microsoft.com/office/drawing/2014/main" id="{C8432A68-7061-79D9-67C0-A4C9B4DFFF09}"/>
                </a:ext>
              </a:extLst>
            </p:cNvPr>
            <p:cNvSpPr>
              <a:spLocks noChangeArrowheads="1"/>
            </p:cNvSpPr>
            <p:nvPr/>
          </p:nvSpPr>
          <p:spPr bwMode="gray">
            <a:xfrm>
              <a:off x="1656100" y="39543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6" name="Oval 12">
              <a:extLst>
                <a:ext uri="{FF2B5EF4-FFF2-40B4-BE49-F238E27FC236}">
                  <a16:creationId xmlns:a16="http://schemas.microsoft.com/office/drawing/2014/main" id="{41361A87-195F-A7F5-D015-D051827F7B96}"/>
                </a:ext>
              </a:extLst>
            </p:cNvPr>
            <p:cNvSpPr>
              <a:spLocks noChangeArrowheads="1"/>
            </p:cNvSpPr>
            <p:nvPr/>
          </p:nvSpPr>
          <p:spPr bwMode="gray">
            <a:xfrm>
              <a:off x="1191934" y="41416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7" name="Oval 12">
              <a:extLst>
                <a:ext uri="{FF2B5EF4-FFF2-40B4-BE49-F238E27FC236}">
                  <a16:creationId xmlns:a16="http://schemas.microsoft.com/office/drawing/2014/main" id="{8EAA1343-FFE8-4A63-787B-66930FE3FC2E}"/>
                </a:ext>
              </a:extLst>
            </p:cNvPr>
            <p:cNvSpPr>
              <a:spLocks noChangeArrowheads="1"/>
            </p:cNvSpPr>
            <p:nvPr/>
          </p:nvSpPr>
          <p:spPr bwMode="gray">
            <a:xfrm>
              <a:off x="1624535" y="35526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28" name="Rectangle 58">
              <a:extLst>
                <a:ext uri="{FF2B5EF4-FFF2-40B4-BE49-F238E27FC236}">
                  <a16:creationId xmlns:a16="http://schemas.microsoft.com/office/drawing/2014/main" id="{F2158B20-E6BD-163D-A3FD-8CDDFEB7FC3A}"/>
                </a:ext>
              </a:extLst>
            </p:cNvPr>
            <p:cNvSpPr>
              <a:spLocks noChangeArrowheads="1"/>
            </p:cNvSpPr>
            <p:nvPr/>
          </p:nvSpPr>
          <p:spPr bwMode="gray">
            <a:xfrm>
              <a:off x="3435292" y="2541313"/>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b="1" u="sng" noProof="0" dirty="0">
                  <a:solidFill>
                    <a:schemeClr val="tx1">
                      <a:lumMod val="50000"/>
                    </a:schemeClr>
                  </a:solidFill>
                  <a:cs typeface="Arial" pitchFamily="34" charset="0"/>
                </a:rPr>
                <a:t>Vaccins sélectionnés</a:t>
              </a:r>
            </a:p>
          </p:txBody>
        </p:sp>
        <p:grpSp>
          <p:nvGrpSpPr>
            <p:cNvPr id="129" name="Group 13">
              <a:extLst>
                <a:ext uri="{FF2B5EF4-FFF2-40B4-BE49-F238E27FC236}">
                  <a16:creationId xmlns:a16="http://schemas.microsoft.com/office/drawing/2014/main" id="{F399AC74-13C4-57A9-8138-6EA9CB97C66E}"/>
                </a:ext>
              </a:extLst>
            </p:cNvPr>
            <p:cNvGrpSpPr>
              <a:grpSpLocks/>
            </p:cNvGrpSpPr>
            <p:nvPr/>
          </p:nvGrpSpPr>
          <p:grpSpPr bwMode="auto">
            <a:xfrm rot="10800000">
              <a:off x="6126264" y="3006632"/>
              <a:ext cx="350456" cy="1550217"/>
              <a:chOff x="3421" y="1257"/>
              <a:chExt cx="624" cy="1152"/>
            </a:xfrm>
          </p:grpSpPr>
          <p:sp>
            <p:nvSpPr>
              <p:cNvPr id="130" name="Rectangle 14" descr="90%">
                <a:extLst>
                  <a:ext uri="{FF2B5EF4-FFF2-40B4-BE49-F238E27FC236}">
                    <a16:creationId xmlns:a16="http://schemas.microsoft.com/office/drawing/2014/main" id="{0C5FE4B6-6E2F-15E5-4F3A-C1B7DCA55BEE}"/>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31" name="Freeform 15" descr="90%">
                <a:extLst>
                  <a:ext uri="{FF2B5EF4-FFF2-40B4-BE49-F238E27FC236}">
                    <a16:creationId xmlns:a16="http://schemas.microsoft.com/office/drawing/2014/main" id="{DF3BF174-1069-FBA0-B2DB-1D14EC33BF2C}"/>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32" name="Freeform 16">
                <a:extLst>
                  <a:ext uri="{FF2B5EF4-FFF2-40B4-BE49-F238E27FC236}">
                    <a16:creationId xmlns:a16="http://schemas.microsoft.com/office/drawing/2014/main" id="{E1115483-4DC8-9B43-1A5D-102EC811F406}"/>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33" name="Freeform 17" descr="Outlined diamond">
                <a:extLst>
                  <a:ext uri="{FF2B5EF4-FFF2-40B4-BE49-F238E27FC236}">
                    <a16:creationId xmlns:a16="http://schemas.microsoft.com/office/drawing/2014/main" id="{2C17C21F-B425-6D22-0224-9493542A205D}"/>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34" name="Line 18">
                <a:extLst>
                  <a:ext uri="{FF2B5EF4-FFF2-40B4-BE49-F238E27FC236}">
                    <a16:creationId xmlns:a16="http://schemas.microsoft.com/office/drawing/2014/main" id="{A7BC181A-B845-DBA3-1BA3-D80829FC758C}"/>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35" name="Line 19">
                <a:extLst>
                  <a:ext uri="{FF2B5EF4-FFF2-40B4-BE49-F238E27FC236}">
                    <a16:creationId xmlns:a16="http://schemas.microsoft.com/office/drawing/2014/main" id="{1F488C4C-CC89-8398-CCF2-EC4170EC1D41}"/>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grpSp>
        <p:sp>
          <p:nvSpPr>
            <p:cNvPr id="136" name="Rectangle 135">
              <a:extLst>
                <a:ext uri="{FF2B5EF4-FFF2-40B4-BE49-F238E27FC236}">
                  <a16:creationId xmlns:a16="http://schemas.microsoft.com/office/drawing/2014/main" id="{81881DFE-9620-62AE-A2E8-C635DD99E577}"/>
                </a:ext>
              </a:extLst>
            </p:cNvPr>
            <p:cNvSpPr/>
            <p:nvPr/>
          </p:nvSpPr>
          <p:spPr>
            <a:xfrm>
              <a:off x="8806160"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fr-FR" sz="1200" noProof="0" dirty="0">
                  <a:solidFill>
                    <a:schemeClr val="tx1"/>
                  </a:solidFill>
                </a:rPr>
                <a:t>202X </a:t>
              </a:r>
            </a:p>
            <a:p>
              <a:r>
                <a:rPr lang="fr-FR" sz="1200" noProof="0" dirty="0">
                  <a:solidFill>
                    <a:schemeClr val="tx1"/>
                  </a:solidFill>
                </a:rPr>
                <a:t>202Y</a:t>
              </a:r>
            </a:p>
            <a:p>
              <a:r>
                <a:rPr lang="fr-FR" sz="1200" noProof="0" dirty="0"/>
                <a:t>202Z</a:t>
              </a:r>
            </a:p>
            <a:p>
              <a:r>
                <a:rPr lang="fr-FR" sz="1200" noProof="0" dirty="0"/>
                <a:t>202A</a:t>
              </a:r>
              <a:endParaRPr lang="fr-FR" sz="1200" noProof="0" dirty="0">
                <a:solidFill>
                  <a:schemeClr val="tx1"/>
                </a:solidFill>
              </a:endParaRPr>
            </a:p>
          </p:txBody>
        </p:sp>
        <p:sp>
          <p:nvSpPr>
            <p:cNvPr id="137" name="Oval 12">
              <a:extLst>
                <a:ext uri="{FF2B5EF4-FFF2-40B4-BE49-F238E27FC236}">
                  <a16:creationId xmlns:a16="http://schemas.microsoft.com/office/drawing/2014/main" id="{422710D6-9778-AF04-82D8-E3E7E0949CAA}"/>
                </a:ext>
              </a:extLst>
            </p:cNvPr>
            <p:cNvSpPr>
              <a:spLocks noChangeArrowheads="1"/>
            </p:cNvSpPr>
            <p:nvPr/>
          </p:nvSpPr>
          <p:spPr bwMode="gray">
            <a:xfrm>
              <a:off x="9500626" y="371912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38" name="Oval 12">
              <a:extLst>
                <a:ext uri="{FF2B5EF4-FFF2-40B4-BE49-F238E27FC236}">
                  <a16:creationId xmlns:a16="http://schemas.microsoft.com/office/drawing/2014/main" id="{044F8DC2-B4A8-EF8C-ECD2-0207506D29C3}"/>
                </a:ext>
              </a:extLst>
            </p:cNvPr>
            <p:cNvSpPr>
              <a:spLocks noChangeArrowheads="1"/>
            </p:cNvSpPr>
            <p:nvPr/>
          </p:nvSpPr>
          <p:spPr bwMode="gray">
            <a:xfrm>
              <a:off x="9500626" y="38984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39" name="Oval 12">
              <a:extLst>
                <a:ext uri="{FF2B5EF4-FFF2-40B4-BE49-F238E27FC236}">
                  <a16:creationId xmlns:a16="http://schemas.microsoft.com/office/drawing/2014/main" id="{5967B68C-1D51-3AF3-7612-7793FA33F759}"/>
                </a:ext>
              </a:extLst>
            </p:cNvPr>
            <p:cNvSpPr>
              <a:spLocks noChangeArrowheads="1"/>
            </p:cNvSpPr>
            <p:nvPr/>
          </p:nvSpPr>
          <p:spPr bwMode="gray">
            <a:xfrm>
              <a:off x="9500626"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40" name="Oval 12">
              <a:extLst>
                <a:ext uri="{FF2B5EF4-FFF2-40B4-BE49-F238E27FC236}">
                  <a16:creationId xmlns:a16="http://schemas.microsoft.com/office/drawing/2014/main" id="{60428E65-347B-8D6C-BC4B-E8A94615F0F4}"/>
                </a:ext>
              </a:extLst>
            </p:cNvPr>
            <p:cNvSpPr>
              <a:spLocks noChangeArrowheads="1"/>
            </p:cNvSpPr>
            <p:nvPr/>
          </p:nvSpPr>
          <p:spPr bwMode="gray">
            <a:xfrm>
              <a:off x="9500626" y="407903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41" name="Rectangle 140">
              <a:extLst>
                <a:ext uri="{FF2B5EF4-FFF2-40B4-BE49-F238E27FC236}">
                  <a16:creationId xmlns:a16="http://schemas.microsoft.com/office/drawing/2014/main" id="{4F0657B6-3AD8-7329-2FBA-9E504816C61D}"/>
                </a:ext>
              </a:extLst>
            </p:cNvPr>
            <p:cNvSpPr/>
            <p:nvPr/>
          </p:nvSpPr>
          <p:spPr>
            <a:xfrm>
              <a:off x="9801872"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fr-FR" sz="1200" noProof="0" dirty="0">
                  <a:solidFill>
                    <a:schemeClr val="tx1"/>
                  </a:solidFill>
                </a:rPr>
                <a:t>202X </a:t>
              </a:r>
            </a:p>
            <a:p>
              <a:r>
                <a:rPr lang="fr-FR" sz="1200" noProof="0" dirty="0">
                  <a:solidFill>
                    <a:schemeClr val="tx1"/>
                  </a:solidFill>
                </a:rPr>
                <a:t>202Y</a:t>
              </a:r>
            </a:p>
            <a:p>
              <a:r>
                <a:rPr lang="fr-FR" sz="1200" noProof="0" dirty="0"/>
                <a:t>202Z</a:t>
              </a:r>
            </a:p>
            <a:p>
              <a:r>
                <a:rPr lang="fr-FR" sz="1200" noProof="0" dirty="0"/>
                <a:t>202A</a:t>
              </a:r>
              <a:endParaRPr lang="fr-FR" sz="1200" noProof="0" dirty="0">
                <a:solidFill>
                  <a:schemeClr val="tx1"/>
                </a:solidFill>
              </a:endParaRPr>
            </a:p>
          </p:txBody>
        </p:sp>
        <p:sp>
          <p:nvSpPr>
            <p:cNvPr id="143" name="Oval 12">
              <a:extLst>
                <a:ext uri="{FF2B5EF4-FFF2-40B4-BE49-F238E27FC236}">
                  <a16:creationId xmlns:a16="http://schemas.microsoft.com/office/drawing/2014/main" id="{659A020F-E7F5-B52A-6092-F76FF81DE091}"/>
                </a:ext>
              </a:extLst>
            </p:cNvPr>
            <p:cNvSpPr>
              <a:spLocks noChangeArrowheads="1"/>
            </p:cNvSpPr>
            <p:nvPr/>
          </p:nvSpPr>
          <p:spPr bwMode="gray">
            <a:xfrm>
              <a:off x="10496338" y="407889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44" name="Oval 12">
              <a:extLst>
                <a:ext uri="{FF2B5EF4-FFF2-40B4-BE49-F238E27FC236}">
                  <a16:creationId xmlns:a16="http://schemas.microsoft.com/office/drawing/2014/main" id="{92A3C575-3E3D-9F44-3CAB-02AD868331D8}"/>
                </a:ext>
              </a:extLst>
            </p:cNvPr>
            <p:cNvSpPr>
              <a:spLocks noChangeArrowheads="1"/>
            </p:cNvSpPr>
            <p:nvPr/>
          </p:nvSpPr>
          <p:spPr bwMode="gray">
            <a:xfrm>
              <a:off x="10496338" y="389920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45" name="Oval 12">
              <a:extLst>
                <a:ext uri="{FF2B5EF4-FFF2-40B4-BE49-F238E27FC236}">
                  <a16:creationId xmlns:a16="http://schemas.microsoft.com/office/drawing/2014/main" id="{8E47358B-CEA0-F516-8E2F-A9271AA60333}"/>
                </a:ext>
              </a:extLst>
            </p:cNvPr>
            <p:cNvSpPr>
              <a:spLocks noChangeArrowheads="1"/>
            </p:cNvSpPr>
            <p:nvPr/>
          </p:nvSpPr>
          <p:spPr bwMode="gray">
            <a:xfrm>
              <a:off x="10496338"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47" name="Oval 12">
              <a:extLst>
                <a:ext uri="{FF2B5EF4-FFF2-40B4-BE49-F238E27FC236}">
                  <a16:creationId xmlns:a16="http://schemas.microsoft.com/office/drawing/2014/main" id="{97C2A981-C074-043E-5ACC-9AAD8CE3B460}"/>
                </a:ext>
              </a:extLst>
            </p:cNvPr>
            <p:cNvSpPr>
              <a:spLocks noChangeArrowheads="1"/>
            </p:cNvSpPr>
            <p:nvPr/>
          </p:nvSpPr>
          <p:spPr bwMode="gray">
            <a:xfrm>
              <a:off x="10496338" y="371952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48" name="Rectangle 60">
              <a:extLst>
                <a:ext uri="{FF2B5EF4-FFF2-40B4-BE49-F238E27FC236}">
                  <a16:creationId xmlns:a16="http://schemas.microsoft.com/office/drawing/2014/main" id="{D4BE75D0-4CC3-69D6-706B-24E401289E77}"/>
                </a:ext>
              </a:extLst>
            </p:cNvPr>
            <p:cNvSpPr>
              <a:spLocks noChangeArrowheads="1"/>
            </p:cNvSpPr>
            <p:nvPr/>
          </p:nvSpPr>
          <p:spPr bwMode="gray">
            <a:xfrm>
              <a:off x="8811074"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noProof="0" dirty="0">
                  <a:solidFill>
                    <a:schemeClr val="tx1">
                      <a:lumMod val="50000"/>
                    </a:schemeClr>
                  </a:solidFill>
                  <a:cs typeface="Arial" pitchFamily="34" charset="0"/>
                </a:rPr>
                <a:t>Scénario I</a:t>
              </a:r>
            </a:p>
          </p:txBody>
        </p:sp>
        <p:sp>
          <p:nvSpPr>
            <p:cNvPr id="149" name="Rectangle 60">
              <a:extLst>
                <a:ext uri="{FF2B5EF4-FFF2-40B4-BE49-F238E27FC236}">
                  <a16:creationId xmlns:a16="http://schemas.microsoft.com/office/drawing/2014/main" id="{6E5034E8-90E4-6823-A733-20666FA4DC4F}"/>
                </a:ext>
              </a:extLst>
            </p:cNvPr>
            <p:cNvSpPr>
              <a:spLocks noChangeArrowheads="1"/>
            </p:cNvSpPr>
            <p:nvPr/>
          </p:nvSpPr>
          <p:spPr bwMode="gray">
            <a:xfrm>
              <a:off x="9851676"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noProof="0" dirty="0">
                  <a:solidFill>
                    <a:schemeClr val="tx1">
                      <a:lumMod val="50000"/>
                    </a:schemeClr>
                  </a:solidFill>
                  <a:cs typeface="Arial" pitchFamily="34" charset="0"/>
                </a:rPr>
                <a:t>Scénario II</a:t>
              </a:r>
            </a:p>
          </p:txBody>
        </p:sp>
        <p:sp>
          <p:nvSpPr>
            <p:cNvPr id="150" name="TextBox 149">
              <a:extLst>
                <a:ext uri="{FF2B5EF4-FFF2-40B4-BE49-F238E27FC236}">
                  <a16:creationId xmlns:a16="http://schemas.microsoft.com/office/drawing/2014/main" id="{A091265B-DDF1-E98D-474B-8F77516A64B9}"/>
                </a:ext>
              </a:extLst>
            </p:cNvPr>
            <p:cNvSpPr txBox="1"/>
            <p:nvPr/>
          </p:nvSpPr>
          <p:spPr>
            <a:xfrm rot="5400000">
              <a:off x="1102630" y="5350746"/>
              <a:ext cx="338554" cy="983551"/>
            </a:xfrm>
            <a:prstGeom prst="rect">
              <a:avLst/>
            </a:prstGeom>
            <a:noFill/>
          </p:spPr>
          <p:txBody>
            <a:bodyPr vert="vert270" wrap="square" lIns="0" tIns="0" rIns="0" bIns="0" rtlCol="0">
              <a:spAutoFit/>
            </a:bodyPr>
            <a:lstStyle/>
            <a:p>
              <a:pPr algn="ctr"/>
              <a:r>
                <a:rPr lang="fr-FR" sz="1100" b="1" kern="0" noProof="0" dirty="0"/>
                <a:t>Questions principales</a:t>
              </a:r>
            </a:p>
          </p:txBody>
        </p:sp>
        <p:grpSp>
          <p:nvGrpSpPr>
            <p:cNvPr id="151" name="Group 150">
              <a:extLst>
                <a:ext uri="{FF2B5EF4-FFF2-40B4-BE49-F238E27FC236}">
                  <a16:creationId xmlns:a16="http://schemas.microsoft.com/office/drawing/2014/main" id="{B5F08EA4-C6C5-71BF-FD37-581001693C1B}"/>
                </a:ext>
              </a:extLst>
            </p:cNvPr>
            <p:cNvGrpSpPr/>
            <p:nvPr/>
          </p:nvGrpSpPr>
          <p:grpSpPr>
            <a:xfrm>
              <a:off x="3551429" y="3214247"/>
              <a:ext cx="2160882" cy="1181899"/>
              <a:chOff x="5601573" y="5057312"/>
              <a:chExt cx="2160882" cy="1181899"/>
            </a:xfrm>
          </p:grpSpPr>
          <p:sp>
            <p:nvSpPr>
              <p:cNvPr id="152" name="Oval 24">
                <a:extLst>
                  <a:ext uri="{FF2B5EF4-FFF2-40B4-BE49-F238E27FC236}">
                    <a16:creationId xmlns:a16="http://schemas.microsoft.com/office/drawing/2014/main" id="{DEF628A9-F8DA-B8C8-8CA5-06144D75F0A9}"/>
                  </a:ext>
                </a:extLst>
              </p:cNvPr>
              <p:cNvSpPr>
                <a:spLocks noChangeArrowheads="1"/>
              </p:cNvSpPr>
              <p:nvPr/>
            </p:nvSpPr>
            <p:spPr bwMode="gray">
              <a:xfrm>
                <a:off x="5616637" y="5057312"/>
                <a:ext cx="2145818" cy="1181899"/>
              </a:xfrm>
              <a:prstGeom prst="rect">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fr-FR" sz="1000" noProof="0" dirty="0"/>
              </a:p>
            </p:txBody>
          </p:sp>
          <p:sp>
            <p:nvSpPr>
              <p:cNvPr id="153" name="Rectangle 58">
                <a:extLst>
                  <a:ext uri="{FF2B5EF4-FFF2-40B4-BE49-F238E27FC236}">
                    <a16:creationId xmlns:a16="http://schemas.microsoft.com/office/drawing/2014/main" id="{B5715496-1210-1B9C-7227-C91774168641}"/>
                  </a:ext>
                </a:extLst>
              </p:cNvPr>
              <p:cNvSpPr>
                <a:spLocks noChangeArrowheads="1"/>
              </p:cNvSpPr>
              <p:nvPr/>
            </p:nvSpPr>
            <p:spPr bwMode="gray">
              <a:xfrm rot="16200000">
                <a:off x="5261431" y="547278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fr-FR" sz="1000" b="1" noProof="0" dirty="0">
                    <a:solidFill>
                      <a:schemeClr val="tx1">
                        <a:lumMod val="50000"/>
                      </a:schemeClr>
                    </a:solidFill>
                    <a:cs typeface="Arial" pitchFamily="34" charset="0"/>
                  </a:rPr>
                  <a:t>Importance</a:t>
                </a:r>
              </a:p>
            </p:txBody>
          </p:sp>
          <p:cxnSp>
            <p:nvCxnSpPr>
              <p:cNvPr id="154" name="Straight Arrow Connector 153">
                <a:extLst>
                  <a:ext uri="{FF2B5EF4-FFF2-40B4-BE49-F238E27FC236}">
                    <a16:creationId xmlns:a16="http://schemas.microsoft.com/office/drawing/2014/main" id="{7EF96E08-9B91-CC50-AB76-CE0C8519623E}"/>
                  </a:ext>
                </a:extLst>
              </p:cNvPr>
              <p:cNvCxnSpPr>
                <a:cxnSpLocks/>
              </p:cNvCxnSpPr>
              <p:nvPr/>
            </p:nvCxnSpPr>
            <p:spPr>
              <a:xfrm flipV="1">
                <a:off x="5616637" y="5057312"/>
                <a:ext cx="9034" cy="1170369"/>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55" name="Oval 15">
                <a:extLst>
                  <a:ext uri="{FF2B5EF4-FFF2-40B4-BE49-F238E27FC236}">
                    <a16:creationId xmlns:a16="http://schemas.microsoft.com/office/drawing/2014/main" id="{815DFFF3-1ED2-D529-D9D3-13F3D50B7290}"/>
                  </a:ext>
                </a:extLst>
              </p:cNvPr>
              <p:cNvSpPr>
                <a:spLocks noChangeArrowheads="1"/>
              </p:cNvSpPr>
              <p:nvPr/>
            </p:nvSpPr>
            <p:spPr bwMode="gray">
              <a:xfrm>
                <a:off x="6267023" y="526737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56" name="Oval 16">
                <a:extLst>
                  <a:ext uri="{FF2B5EF4-FFF2-40B4-BE49-F238E27FC236}">
                    <a16:creationId xmlns:a16="http://schemas.microsoft.com/office/drawing/2014/main" id="{23F4B1AE-8BBC-BB6E-014D-6068BB015510}"/>
                  </a:ext>
                </a:extLst>
              </p:cNvPr>
              <p:cNvSpPr>
                <a:spLocks noChangeArrowheads="1"/>
              </p:cNvSpPr>
              <p:nvPr/>
            </p:nvSpPr>
            <p:spPr bwMode="gray">
              <a:xfrm>
                <a:off x="5950096" y="583996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57" name="Oval 12">
                <a:extLst>
                  <a:ext uri="{FF2B5EF4-FFF2-40B4-BE49-F238E27FC236}">
                    <a16:creationId xmlns:a16="http://schemas.microsoft.com/office/drawing/2014/main" id="{D002E27E-8A14-470D-47BD-4624097906F3}"/>
                  </a:ext>
                </a:extLst>
              </p:cNvPr>
              <p:cNvSpPr>
                <a:spLocks noChangeArrowheads="1"/>
              </p:cNvSpPr>
              <p:nvPr/>
            </p:nvSpPr>
            <p:spPr bwMode="gray">
              <a:xfrm>
                <a:off x="6313479" y="58145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58" name="Oval 12">
                <a:extLst>
                  <a:ext uri="{FF2B5EF4-FFF2-40B4-BE49-F238E27FC236}">
                    <a16:creationId xmlns:a16="http://schemas.microsoft.com/office/drawing/2014/main" id="{7ED7E434-B365-1FD9-BA89-534ADCD3412A}"/>
                  </a:ext>
                </a:extLst>
              </p:cNvPr>
              <p:cNvSpPr>
                <a:spLocks noChangeArrowheads="1"/>
              </p:cNvSpPr>
              <p:nvPr/>
            </p:nvSpPr>
            <p:spPr bwMode="gray">
              <a:xfrm>
                <a:off x="7046802" y="559607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59" name="Oval 15">
                <a:extLst>
                  <a:ext uri="{FF2B5EF4-FFF2-40B4-BE49-F238E27FC236}">
                    <a16:creationId xmlns:a16="http://schemas.microsoft.com/office/drawing/2014/main" id="{FFDC1051-CCE9-EB04-EE5B-6D54E6131D0B}"/>
                  </a:ext>
                </a:extLst>
              </p:cNvPr>
              <p:cNvSpPr>
                <a:spLocks noChangeArrowheads="1"/>
              </p:cNvSpPr>
              <p:nvPr/>
            </p:nvSpPr>
            <p:spPr bwMode="gray">
              <a:xfrm>
                <a:off x="7356240" y="52463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60" name="Oval 16">
                <a:extLst>
                  <a:ext uri="{FF2B5EF4-FFF2-40B4-BE49-F238E27FC236}">
                    <a16:creationId xmlns:a16="http://schemas.microsoft.com/office/drawing/2014/main" id="{D72CAD46-E15C-EFF7-88A5-D0337754B38E}"/>
                  </a:ext>
                </a:extLst>
              </p:cNvPr>
              <p:cNvSpPr>
                <a:spLocks noChangeArrowheads="1"/>
              </p:cNvSpPr>
              <p:nvPr/>
            </p:nvSpPr>
            <p:spPr bwMode="gray">
              <a:xfrm>
                <a:off x="7005103" y="52777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sp>
            <p:nvSpPr>
              <p:cNvPr id="161" name="Oval 12">
                <a:extLst>
                  <a:ext uri="{FF2B5EF4-FFF2-40B4-BE49-F238E27FC236}">
                    <a16:creationId xmlns:a16="http://schemas.microsoft.com/office/drawing/2014/main" id="{D9CD0688-669E-70D4-1AD4-A04014D3BA0C}"/>
                  </a:ext>
                </a:extLst>
              </p:cNvPr>
              <p:cNvSpPr>
                <a:spLocks noChangeArrowheads="1"/>
              </p:cNvSpPr>
              <p:nvPr/>
            </p:nvSpPr>
            <p:spPr bwMode="gray">
              <a:xfrm>
                <a:off x="6114537" y="551750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800" b="1" noProof="0" dirty="0">
                  <a:solidFill>
                    <a:schemeClr val="bg1"/>
                  </a:solidFill>
                  <a:latin typeface="Arial" panose="020B0604020202020204" pitchFamily="34" charset="0"/>
                </a:endParaRPr>
              </a:p>
            </p:txBody>
          </p:sp>
          <p:cxnSp>
            <p:nvCxnSpPr>
              <p:cNvPr id="162" name="Straight Arrow Connector 161">
                <a:extLst>
                  <a:ext uri="{FF2B5EF4-FFF2-40B4-BE49-F238E27FC236}">
                    <a16:creationId xmlns:a16="http://schemas.microsoft.com/office/drawing/2014/main" id="{C4203830-DC0D-8F83-712B-CC0AF5BE308F}"/>
                  </a:ext>
                </a:extLst>
              </p:cNvPr>
              <p:cNvCxnSpPr>
                <a:cxnSpLocks/>
              </p:cNvCxnSpPr>
              <p:nvPr/>
            </p:nvCxnSpPr>
            <p:spPr>
              <a:xfrm>
                <a:off x="5601573" y="6227038"/>
                <a:ext cx="2160882" cy="64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3" name="Rectangle 58">
                <a:extLst>
                  <a:ext uri="{FF2B5EF4-FFF2-40B4-BE49-F238E27FC236}">
                    <a16:creationId xmlns:a16="http://schemas.microsoft.com/office/drawing/2014/main" id="{5AD5A4DF-591A-2304-5820-50434523267D}"/>
                  </a:ext>
                </a:extLst>
              </p:cNvPr>
              <p:cNvSpPr>
                <a:spLocks noChangeArrowheads="1"/>
              </p:cNvSpPr>
              <p:nvPr/>
            </p:nvSpPr>
            <p:spPr bwMode="gray">
              <a:xfrm>
                <a:off x="6795594" y="603676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fr-FR" sz="1000" b="1" noProof="0" dirty="0">
                    <a:solidFill>
                      <a:schemeClr val="tx1">
                        <a:lumMod val="50000"/>
                      </a:schemeClr>
                    </a:solidFill>
                    <a:cs typeface="Arial" pitchFamily="34" charset="0"/>
                  </a:rPr>
                  <a:t>Faisabilité</a:t>
                </a:r>
              </a:p>
            </p:txBody>
          </p:sp>
          <p:sp>
            <p:nvSpPr>
              <p:cNvPr id="164" name="Oval 12">
                <a:extLst>
                  <a:ext uri="{FF2B5EF4-FFF2-40B4-BE49-F238E27FC236}">
                    <a16:creationId xmlns:a16="http://schemas.microsoft.com/office/drawing/2014/main" id="{C7F458C3-4823-4A18-960F-84C10A16FF66}"/>
                  </a:ext>
                </a:extLst>
              </p:cNvPr>
              <p:cNvSpPr>
                <a:spLocks noChangeArrowheads="1"/>
              </p:cNvSpPr>
              <p:nvPr/>
            </p:nvSpPr>
            <p:spPr bwMode="gray">
              <a:xfrm>
                <a:off x="6440764" y="55407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65" name="Oval 12">
                <a:extLst>
                  <a:ext uri="{FF2B5EF4-FFF2-40B4-BE49-F238E27FC236}">
                    <a16:creationId xmlns:a16="http://schemas.microsoft.com/office/drawing/2014/main" id="{9631E2BA-A683-89FC-64BD-285210AD8452}"/>
                  </a:ext>
                </a:extLst>
              </p:cNvPr>
              <p:cNvSpPr>
                <a:spLocks noChangeArrowheads="1"/>
              </p:cNvSpPr>
              <p:nvPr/>
            </p:nvSpPr>
            <p:spPr bwMode="gray">
              <a:xfrm>
                <a:off x="6789831" y="574528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166" name="Oval 12">
                <a:extLst>
                  <a:ext uri="{FF2B5EF4-FFF2-40B4-BE49-F238E27FC236}">
                    <a16:creationId xmlns:a16="http://schemas.microsoft.com/office/drawing/2014/main" id="{7B22E828-1D69-DD18-71BE-D62A9647F748}"/>
                  </a:ext>
                </a:extLst>
              </p:cNvPr>
              <p:cNvSpPr>
                <a:spLocks noChangeArrowheads="1"/>
              </p:cNvSpPr>
              <p:nvPr/>
            </p:nvSpPr>
            <p:spPr bwMode="gray">
              <a:xfrm>
                <a:off x="6640063" y="549679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grpSp>
        <p:grpSp>
          <p:nvGrpSpPr>
            <p:cNvPr id="167" name="Group 166">
              <a:extLst>
                <a:ext uri="{FF2B5EF4-FFF2-40B4-BE49-F238E27FC236}">
                  <a16:creationId xmlns:a16="http://schemas.microsoft.com/office/drawing/2014/main" id="{A3CC7CB0-8532-1B69-827F-143834CC3E41}"/>
                </a:ext>
              </a:extLst>
            </p:cNvPr>
            <p:cNvGrpSpPr/>
            <p:nvPr/>
          </p:nvGrpSpPr>
          <p:grpSpPr>
            <a:xfrm>
              <a:off x="4390251" y="5376984"/>
              <a:ext cx="3691217" cy="913200"/>
              <a:chOff x="3182567" y="1692315"/>
              <a:chExt cx="3244730" cy="913200"/>
            </a:xfrm>
          </p:grpSpPr>
          <p:sp>
            <p:nvSpPr>
              <p:cNvPr id="168" name="Rectangle 167">
                <a:extLst>
                  <a:ext uri="{FF2B5EF4-FFF2-40B4-BE49-F238E27FC236}">
                    <a16:creationId xmlns:a16="http://schemas.microsoft.com/office/drawing/2014/main" id="{2BAE4841-9ADB-056C-05AC-8DA2C44A91B1}"/>
                  </a:ext>
                </a:extLst>
              </p:cNvPr>
              <p:cNvSpPr/>
              <p:nvPr/>
            </p:nvSpPr>
            <p:spPr>
              <a:xfrm>
                <a:off x="3187204" y="1693731"/>
                <a:ext cx="3232637" cy="91178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fontAlgn="auto">
                  <a:lnSpc>
                    <a:spcPct val="100000"/>
                  </a:lnSpc>
                  <a:spcBef>
                    <a:spcPts val="600"/>
                  </a:spcBef>
                  <a:spcAft>
                    <a:spcPts val="0"/>
                  </a:spcAft>
                  <a:buClrTx/>
                  <a:buSzPct val="100000"/>
                  <a:tabLst/>
                  <a:defRPr/>
                </a:pPr>
                <a:r>
                  <a:rPr lang="fr-FR" sz="1200" b="1" kern="0" noProof="0" dirty="0">
                    <a:solidFill>
                      <a:schemeClr val="tx1"/>
                    </a:solidFill>
                  </a:rPr>
                  <a:t>IMPORTANCE &amp; FAISABILITE</a:t>
                </a:r>
              </a:p>
              <a:p>
                <a:pPr marR="0" lvl="0" fontAlgn="auto">
                  <a:lnSpc>
                    <a:spcPct val="100000"/>
                  </a:lnSpc>
                  <a:spcBef>
                    <a:spcPts val="600"/>
                  </a:spcBef>
                  <a:spcAft>
                    <a:spcPts val="0"/>
                  </a:spcAft>
                  <a:buClrTx/>
                  <a:buSzPct val="100000"/>
                  <a:tabLst/>
                  <a:defRPr/>
                </a:pPr>
                <a:r>
                  <a:rPr lang="fr-FR" sz="1200" kern="0" noProof="0" dirty="0">
                    <a:solidFill>
                      <a:schemeClr val="tx1"/>
                    </a:solidFill>
                  </a:rPr>
                  <a:t>Quels vaccins sont les plus importants à introduire ? Quels vaccins sont les plus simples à introduire ?</a:t>
                </a:r>
              </a:p>
            </p:txBody>
          </p:sp>
          <p:cxnSp>
            <p:nvCxnSpPr>
              <p:cNvPr id="169" name="Straight Connector 168">
                <a:extLst>
                  <a:ext uri="{FF2B5EF4-FFF2-40B4-BE49-F238E27FC236}">
                    <a16:creationId xmlns:a16="http://schemas.microsoft.com/office/drawing/2014/main" id="{1FC02B8C-6D3B-42DB-EA51-7E8EBA297939}"/>
                  </a:ext>
                </a:extLst>
              </p:cNvPr>
              <p:cNvCxnSpPr>
                <a:cxnSpLocks/>
              </p:cNvCxnSpPr>
              <p:nvPr/>
            </p:nvCxnSpPr>
            <p:spPr>
              <a:xfrm flipH="1">
                <a:off x="3182567" y="1692315"/>
                <a:ext cx="3244730" cy="0"/>
              </a:xfrm>
              <a:prstGeom prst="line">
                <a:avLst/>
              </a:prstGeom>
              <a:ln w="38100">
                <a:solidFill>
                  <a:srgbClr val="89AFB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0" name="Group 169">
              <a:extLst>
                <a:ext uri="{FF2B5EF4-FFF2-40B4-BE49-F238E27FC236}">
                  <a16:creationId xmlns:a16="http://schemas.microsoft.com/office/drawing/2014/main" id="{88B32393-B7B9-CD4A-D304-8375355AC833}"/>
                </a:ext>
              </a:extLst>
            </p:cNvPr>
            <p:cNvGrpSpPr/>
            <p:nvPr/>
          </p:nvGrpSpPr>
          <p:grpSpPr>
            <a:xfrm>
              <a:off x="8578681" y="5367496"/>
              <a:ext cx="2740960" cy="911783"/>
              <a:chOff x="6575236" y="1689502"/>
              <a:chExt cx="2545990" cy="911783"/>
            </a:xfrm>
          </p:grpSpPr>
          <p:sp>
            <p:nvSpPr>
              <p:cNvPr id="171" name="Rectangle 170">
                <a:extLst>
                  <a:ext uri="{FF2B5EF4-FFF2-40B4-BE49-F238E27FC236}">
                    <a16:creationId xmlns:a16="http://schemas.microsoft.com/office/drawing/2014/main" id="{351B2640-B987-01C9-E730-B4A97572F4DC}"/>
                  </a:ext>
                </a:extLst>
              </p:cNvPr>
              <p:cNvSpPr/>
              <p:nvPr/>
            </p:nvSpPr>
            <p:spPr>
              <a:xfrm>
                <a:off x="6575236" y="1689502"/>
                <a:ext cx="2545990" cy="91178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noProof="0" dirty="0">
                    <a:solidFill>
                      <a:schemeClr val="tx1"/>
                    </a:solidFill>
                  </a:rPr>
                  <a:t>CHARGE DE L’INTRODUCTION</a:t>
                </a:r>
              </a:p>
              <a:p>
                <a:pPr>
                  <a:spcBef>
                    <a:spcPts val="600"/>
                  </a:spcBef>
                  <a:buSzPct val="100000"/>
                </a:pPr>
                <a:r>
                  <a:rPr lang="fr-FR" sz="1200" kern="0" noProof="0" dirty="0">
                    <a:solidFill>
                      <a:schemeClr val="tx1"/>
                    </a:solidFill>
                  </a:rPr>
                  <a:t>Quelles contraintes programmatiques et autres incertitudes doivent être considérées ?</a:t>
                </a:r>
                <a:endParaRPr lang="fr-FR" sz="1050" kern="0" noProof="0" dirty="0">
                  <a:solidFill>
                    <a:schemeClr val="tx1"/>
                  </a:solidFill>
                </a:endParaRPr>
              </a:p>
            </p:txBody>
          </p:sp>
          <p:cxnSp>
            <p:nvCxnSpPr>
              <p:cNvPr id="172" name="Straight Connector 171">
                <a:extLst>
                  <a:ext uri="{FF2B5EF4-FFF2-40B4-BE49-F238E27FC236}">
                    <a16:creationId xmlns:a16="http://schemas.microsoft.com/office/drawing/2014/main" id="{15F15C78-A3A0-065D-0655-F5951540ADAD}"/>
                  </a:ext>
                </a:extLst>
              </p:cNvPr>
              <p:cNvCxnSpPr>
                <a:cxnSpLocks/>
              </p:cNvCxnSpPr>
              <p:nvPr/>
            </p:nvCxnSpPr>
            <p:spPr>
              <a:xfrm flipH="1">
                <a:off x="6575236" y="1711961"/>
                <a:ext cx="2545990" cy="0"/>
              </a:xfrm>
              <a:prstGeom prst="line">
                <a:avLst/>
              </a:prstGeom>
              <a:ln w="38100">
                <a:solidFill>
                  <a:srgbClr val="0F5D6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62FC2411-0390-7099-9EFB-951BD206C774}"/>
                </a:ext>
              </a:extLst>
            </p:cNvPr>
            <p:cNvGrpSpPr/>
            <p:nvPr/>
          </p:nvGrpSpPr>
          <p:grpSpPr>
            <a:xfrm>
              <a:off x="1984996" y="5369052"/>
              <a:ext cx="1814394" cy="911783"/>
              <a:chOff x="1017262" y="3292961"/>
              <a:chExt cx="1627632" cy="760003"/>
            </a:xfrm>
          </p:grpSpPr>
          <p:sp>
            <p:nvSpPr>
              <p:cNvPr id="174" name="Rectangle 173">
                <a:extLst>
                  <a:ext uri="{FF2B5EF4-FFF2-40B4-BE49-F238E27FC236}">
                    <a16:creationId xmlns:a16="http://schemas.microsoft.com/office/drawing/2014/main" id="{7DB623C9-4D95-AF57-1041-D0E675EE210E}"/>
                  </a:ext>
                </a:extLst>
              </p:cNvPr>
              <p:cNvSpPr/>
              <p:nvPr/>
            </p:nvSpPr>
            <p:spPr>
              <a:xfrm>
                <a:off x="1024395" y="3292961"/>
                <a:ext cx="1615224" cy="76000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noProof="0" dirty="0">
                    <a:solidFill>
                      <a:schemeClr val="tx1"/>
                    </a:solidFill>
                  </a:rPr>
                  <a:t>PRE-SELECTION</a:t>
                </a:r>
              </a:p>
              <a:p>
                <a:pPr>
                  <a:spcBef>
                    <a:spcPts val="600"/>
                  </a:spcBef>
                  <a:buSzPct val="100000"/>
                </a:pPr>
                <a:r>
                  <a:rPr lang="fr-FR" sz="1200" kern="0" noProof="0" dirty="0">
                    <a:solidFill>
                      <a:schemeClr val="tx1"/>
                    </a:solidFill>
                  </a:rPr>
                  <a:t>Quels vaccins doivent être considérés </a:t>
                </a:r>
                <a:r>
                  <a:rPr lang="fr-FR" sz="1200" kern="0" noProof="0">
                    <a:solidFill>
                      <a:schemeClr val="tx1"/>
                    </a:solidFill>
                  </a:rPr>
                  <a:t>pour introduction ?</a:t>
                </a:r>
                <a:endParaRPr lang="fr-FR" sz="1050" kern="0" noProof="0" dirty="0">
                  <a:solidFill>
                    <a:schemeClr val="tx1"/>
                  </a:solidFill>
                </a:endParaRPr>
              </a:p>
            </p:txBody>
          </p:sp>
          <p:cxnSp>
            <p:nvCxnSpPr>
              <p:cNvPr id="175" name="Straight Connector 174">
                <a:extLst>
                  <a:ext uri="{FF2B5EF4-FFF2-40B4-BE49-F238E27FC236}">
                    <a16:creationId xmlns:a16="http://schemas.microsoft.com/office/drawing/2014/main" id="{2D54EAC7-817F-40C2-B38B-0F77F2D05890}"/>
                  </a:ext>
                </a:extLst>
              </p:cNvPr>
              <p:cNvCxnSpPr>
                <a:cxnSpLocks/>
              </p:cNvCxnSpPr>
              <p:nvPr/>
            </p:nvCxnSpPr>
            <p:spPr>
              <a:xfrm flipH="1">
                <a:off x="1017262" y="3301175"/>
                <a:ext cx="1627632" cy="0"/>
              </a:xfrm>
              <a:prstGeom prst="line">
                <a:avLst/>
              </a:prstGeom>
              <a:ln w="38100">
                <a:solidFill>
                  <a:srgbClr val="E5EEEE"/>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76" name="Group 13">
              <a:extLst>
                <a:ext uri="{FF2B5EF4-FFF2-40B4-BE49-F238E27FC236}">
                  <a16:creationId xmlns:a16="http://schemas.microsoft.com/office/drawing/2014/main" id="{74E8CB42-44AD-0989-934D-B840C847CBEF}"/>
                </a:ext>
              </a:extLst>
            </p:cNvPr>
            <p:cNvGrpSpPr>
              <a:grpSpLocks/>
            </p:cNvGrpSpPr>
            <p:nvPr/>
          </p:nvGrpSpPr>
          <p:grpSpPr bwMode="auto">
            <a:xfrm rot="10800000">
              <a:off x="8203062" y="3237167"/>
              <a:ext cx="350456" cy="1134499"/>
              <a:chOff x="3421" y="1257"/>
              <a:chExt cx="624" cy="1152"/>
            </a:xfrm>
          </p:grpSpPr>
          <p:sp>
            <p:nvSpPr>
              <p:cNvPr id="177" name="Rectangle 14" descr="90%">
                <a:extLst>
                  <a:ext uri="{FF2B5EF4-FFF2-40B4-BE49-F238E27FC236}">
                    <a16:creationId xmlns:a16="http://schemas.microsoft.com/office/drawing/2014/main" id="{CEF53EAA-06F0-E2F0-77EC-8FF2046C0BFB}"/>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78" name="Freeform 15" descr="90%">
                <a:extLst>
                  <a:ext uri="{FF2B5EF4-FFF2-40B4-BE49-F238E27FC236}">
                    <a16:creationId xmlns:a16="http://schemas.microsoft.com/office/drawing/2014/main" id="{B40DA4FE-7BF7-C816-7872-4EADF129C003}"/>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79" name="Freeform 16">
                <a:extLst>
                  <a:ext uri="{FF2B5EF4-FFF2-40B4-BE49-F238E27FC236}">
                    <a16:creationId xmlns:a16="http://schemas.microsoft.com/office/drawing/2014/main" id="{B6249B6C-D257-4A1A-F248-4D59A0C86249}"/>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80" name="Freeform 17" descr="Outlined diamond">
                <a:extLst>
                  <a:ext uri="{FF2B5EF4-FFF2-40B4-BE49-F238E27FC236}">
                    <a16:creationId xmlns:a16="http://schemas.microsoft.com/office/drawing/2014/main" id="{CF45FAAE-830F-5408-9F84-7302F866593C}"/>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88" name="Line 18">
                <a:extLst>
                  <a:ext uri="{FF2B5EF4-FFF2-40B4-BE49-F238E27FC236}">
                    <a16:creationId xmlns:a16="http://schemas.microsoft.com/office/drawing/2014/main" id="{344E1571-0226-7326-6E8C-528398F4C6E4}"/>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sp>
            <p:nvSpPr>
              <p:cNvPr id="189" name="Line 19">
                <a:extLst>
                  <a:ext uri="{FF2B5EF4-FFF2-40B4-BE49-F238E27FC236}">
                    <a16:creationId xmlns:a16="http://schemas.microsoft.com/office/drawing/2014/main" id="{DA04A462-AB99-347B-CB34-E8C95A6098D4}"/>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noProof="0" dirty="0">
                  <a:solidFill>
                    <a:srgbClr val="000000"/>
                  </a:solidFill>
                </a:endParaRPr>
              </a:p>
            </p:txBody>
          </p:sp>
        </p:grpSp>
        <p:sp>
          <p:nvSpPr>
            <p:cNvPr id="190" name="Arrow: Pentagon 202">
              <a:extLst>
                <a:ext uri="{FF2B5EF4-FFF2-40B4-BE49-F238E27FC236}">
                  <a16:creationId xmlns:a16="http://schemas.microsoft.com/office/drawing/2014/main" id="{11E0D035-E35E-B51E-8208-7739B8FF5F8C}"/>
                </a:ext>
              </a:extLst>
            </p:cNvPr>
            <p:cNvSpPr/>
            <p:nvPr/>
          </p:nvSpPr>
          <p:spPr>
            <a:xfrm>
              <a:off x="782904" y="1823532"/>
              <a:ext cx="2191849" cy="521821"/>
            </a:xfrm>
            <a:prstGeom prst="homePlate">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fr-FR" sz="1400" b="1" noProof="0" dirty="0">
                  <a:solidFill>
                    <a:srgbClr val="0B4649"/>
                  </a:solidFill>
                  <a:latin typeface="Calibri" panose="020F0502020204030204"/>
                </a:rPr>
                <a:t>Phase 1: </a:t>
              </a:r>
              <a:r>
                <a:rPr lang="fr-FR" sz="1400" b="1" kern="1200" noProof="0" dirty="0">
                  <a:solidFill>
                    <a:srgbClr val="0B4649"/>
                  </a:solidFill>
                  <a:latin typeface="Calibri" panose="020F0502020204030204"/>
                  <a:ea typeface="+mn-ea"/>
                  <a:cs typeface="+mn-cs"/>
                </a:rPr>
                <a:t>Adaptation du cadre méthodologique</a:t>
              </a:r>
              <a:endParaRPr lang="fr-FR" sz="1400" b="1" noProof="0" dirty="0">
                <a:solidFill>
                  <a:srgbClr val="0B4649"/>
                </a:solidFill>
                <a:latin typeface="Calibri" panose="020F0502020204030204"/>
              </a:endParaRPr>
            </a:p>
          </p:txBody>
        </p:sp>
        <p:sp>
          <p:nvSpPr>
            <p:cNvPr id="191" name="Arrow: Chevron 203">
              <a:extLst>
                <a:ext uri="{FF2B5EF4-FFF2-40B4-BE49-F238E27FC236}">
                  <a16:creationId xmlns:a16="http://schemas.microsoft.com/office/drawing/2014/main" id="{43C8BAC7-73D9-1948-DAC4-F3AE9376E5EC}"/>
                </a:ext>
              </a:extLst>
            </p:cNvPr>
            <p:cNvSpPr/>
            <p:nvPr/>
          </p:nvSpPr>
          <p:spPr>
            <a:xfrm>
              <a:off x="2773075" y="1813447"/>
              <a:ext cx="6813041"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fr-FR" sz="1400" b="1" noProof="0" dirty="0">
                  <a:solidFill>
                    <a:srgbClr val="0B4649"/>
                  </a:solidFill>
                  <a:latin typeface="Calibri" panose="020F0502020204030204"/>
                </a:rPr>
                <a:t>Phase 2: Evaluation, Priorisation et Séquencement des vaccins</a:t>
              </a:r>
            </a:p>
          </p:txBody>
        </p:sp>
        <p:sp>
          <p:nvSpPr>
            <p:cNvPr id="192" name="Arrow: Chevron 206">
              <a:extLst>
                <a:ext uri="{FF2B5EF4-FFF2-40B4-BE49-F238E27FC236}">
                  <a16:creationId xmlns:a16="http://schemas.microsoft.com/office/drawing/2014/main" id="{4FD24691-5AD8-D30A-457A-0C09B51F05AC}"/>
                </a:ext>
              </a:extLst>
            </p:cNvPr>
            <p:cNvSpPr/>
            <p:nvPr/>
          </p:nvSpPr>
          <p:spPr>
            <a:xfrm>
              <a:off x="9390876" y="1803706"/>
              <a:ext cx="2262749"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fr-FR" sz="1400" b="1" noProof="0" dirty="0">
                  <a:solidFill>
                    <a:srgbClr val="0B4649"/>
                  </a:solidFill>
                  <a:latin typeface="Calibri" panose="020F0502020204030204"/>
                </a:rPr>
                <a:t>Phase 3: Recommendations</a:t>
              </a:r>
            </a:p>
          </p:txBody>
        </p:sp>
        <p:sp>
          <p:nvSpPr>
            <p:cNvPr id="193" name="Rectangle 192">
              <a:extLst>
                <a:ext uri="{FF2B5EF4-FFF2-40B4-BE49-F238E27FC236}">
                  <a16:creationId xmlns:a16="http://schemas.microsoft.com/office/drawing/2014/main" id="{1D4F226F-5BEE-829A-F576-B207554BED2C}"/>
                </a:ext>
              </a:extLst>
            </p:cNvPr>
            <p:cNvSpPr/>
            <p:nvPr/>
          </p:nvSpPr>
          <p:spPr>
            <a:xfrm>
              <a:off x="780132" y="1429242"/>
              <a:ext cx="10631735" cy="388932"/>
            </a:xfrm>
            <a:prstGeom prst="rect">
              <a:avLst/>
            </a:prstGeom>
            <a:solidFill>
              <a:srgbClr val="99B9B8"/>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fr-FR" sz="1400" b="1" noProof="0" dirty="0">
                  <a:solidFill>
                    <a:srgbClr val="0B4649"/>
                  </a:solidFill>
                  <a:latin typeface="Calibri" panose="020F0502020204030204"/>
                </a:rPr>
                <a:t>Processus méthodologique</a:t>
              </a:r>
            </a:p>
          </p:txBody>
        </p:sp>
        <p:sp>
          <p:nvSpPr>
            <p:cNvPr id="194" name="Rectangle 60">
              <a:extLst>
                <a:ext uri="{FF2B5EF4-FFF2-40B4-BE49-F238E27FC236}">
                  <a16:creationId xmlns:a16="http://schemas.microsoft.com/office/drawing/2014/main" id="{2902D70C-1146-BE30-DDD6-D47173667C0E}"/>
                </a:ext>
              </a:extLst>
            </p:cNvPr>
            <p:cNvSpPr>
              <a:spLocks noChangeArrowheads="1"/>
            </p:cNvSpPr>
            <p:nvPr/>
          </p:nvSpPr>
          <p:spPr bwMode="gray">
            <a:xfrm>
              <a:off x="8756709" y="256124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spcBef>
                  <a:spcPct val="50000"/>
                </a:spcBef>
              </a:pPr>
              <a:r>
                <a:rPr lang="fr-FR" sz="1000" b="1" u="sng" noProof="0" dirty="0">
                  <a:solidFill>
                    <a:schemeClr val="tx1">
                      <a:lumMod val="50000"/>
                    </a:schemeClr>
                  </a:solidFill>
                  <a:cs typeface="Arial"/>
                </a:rPr>
                <a:t>Scénarios de séquencement des introductions</a:t>
              </a:r>
            </a:p>
          </p:txBody>
        </p:sp>
        <p:sp>
          <p:nvSpPr>
            <p:cNvPr id="195" name="Oval 10">
              <a:extLst>
                <a:ext uri="{FF2B5EF4-FFF2-40B4-BE49-F238E27FC236}">
                  <a16:creationId xmlns:a16="http://schemas.microsoft.com/office/drawing/2014/main" id="{EF14D920-D9E3-1BC0-1EA6-0FA3DEA198C9}"/>
                </a:ext>
              </a:extLst>
            </p:cNvPr>
            <p:cNvSpPr>
              <a:spLocks noChangeArrowheads="1"/>
            </p:cNvSpPr>
            <p:nvPr/>
          </p:nvSpPr>
          <p:spPr bwMode="gray">
            <a:xfrm>
              <a:off x="6833338" y="380048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1000" noProof="0" dirty="0"/>
            </a:p>
          </p:txBody>
        </p:sp>
        <p:sp>
          <p:nvSpPr>
            <p:cNvPr id="203" name="Oval 12">
              <a:extLst>
                <a:ext uri="{FF2B5EF4-FFF2-40B4-BE49-F238E27FC236}">
                  <a16:creationId xmlns:a16="http://schemas.microsoft.com/office/drawing/2014/main" id="{E3028E33-46AD-989C-E23C-3A874FB24D7D}"/>
                </a:ext>
              </a:extLst>
            </p:cNvPr>
            <p:cNvSpPr>
              <a:spLocks noChangeArrowheads="1"/>
            </p:cNvSpPr>
            <p:nvPr/>
          </p:nvSpPr>
          <p:spPr bwMode="gray">
            <a:xfrm>
              <a:off x="7107166" y="396004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204" name="Oval 11">
              <a:extLst>
                <a:ext uri="{FF2B5EF4-FFF2-40B4-BE49-F238E27FC236}">
                  <a16:creationId xmlns:a16="http://schemas.microsoft.com/office/drawing/2014/main" id="{1091D101-B5E6-AFB7-C4B5-FC2C340F233E}"/>
                </a:ext>
              </a:extLst>
            </p:cNvPr>
            <p:cNvSpPr>
              <a:spLocks noChangeArrowheads="1"/>
            </p:cNvSpPr>
            <p:nvPr/>
          </p:nvSpPr>
          <p:spPr bwMode="gray">
            <a:xfrm>
              <a:off x="7374619" y="389134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207" name="Oval 10">
              <a:extLst>
                <a:ext uri="{FF2B5EF4-FFF2-40B4-BE49-F238E27FC236}">
                  <a16:creationId xmlns:a16="http://schemas.microsoft.com/office/drawing/2014/main" id="{EECA4A09-60C5-8958-2A08-39E481775B05}"/>
                </a:ext>
              </a:extLst>
            </p:cNvPr>
            <p:cNvSpPr>
              <a:spLocks noChangeArrowheads="1"/>
            </p:cNvSpPr>
            <p:nvPr/>
          </p:nvSpPr>
          <p:spPr bwMode="gray">
            <a:xfrm>
              <a:off x="6833920" y="347729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1000" noProof="0" dirty="0"/>
            </a:p>
          </p:txBody>
        </p:sp>
        <p:sp>
          <p:nvSpPr>
            <p:cNvPr id="208" name="Oval 15">
              <a:extLst>
                <a:ext uri="{FF2B5EF4-FFF2-40B4-BE49-F238E27FC236}">
                  <a16:creationId xmlns:a16="http://schemas.microsoft.com/office/drawing/2014/main" id="{1A783EE2-2165-32AD-5545-1632B3686C77}"/>
                </a:ext>
              </a:extLst>
            </p:cNvPr>
            <p:cNvSpPr>
              <a:spLocks noChangeArrowheads="1"/>
            </p:cNvSpPr>
            <p:nvPr/>
          </p:nvSpPr>
          <p:spPr bwMode="gray">
            <a:xfrm>
              <a:off x="7185629" y="362584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212" name="Oval 16">
              <a:extLst>
                <a:ext uri="{FF2B5EF4-FFF2-40B4-BE49-F238E27FC236}">
                  <a16:creationId xmlns:a16="http://schemas.microsoft.com/office/drawing/2014/main" id="{F3B549FA-A86C-B5AC-32F6-5E008F4F5B52}"/>
                </a:ext>
              </a:extLst>
            </p:cNvPr>
            <p:cNvSpPr>
              <a:spLocks noChangeArrowheads="1"/>
            </p:cNvSpPr>
            <p:nvPr/>
          </p:nvSpPr>
          <p:spPr bwMode="gray">
            <a:xfrm>
              <a:off x="6989389" y="358958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213" name="Rectangle 60">
              <a:extLst>
                <a:ext uri="{FF2B5EF4-FFF2-40B4-BE49-F238E27FC236}">
                  <a16:creationId xmlns:a16="http://schemas.microsoft.com/office/drawing/2014/main" id="{327F68B9-2615-83C2-2A9F-E1A8BC53DAAD}"/>
                </a:ext>
              </a:extLst>
            </p:cNvPr>
            <p:cNvSpPr>
              <a:spLocks noChangeArrowheads="1"/>
            </p:cNvSpPr>
            <p:nvPr/>
          </p:nvSpPr>
          <p:spPr bwMode="gray">
            <a:xfrm>
              <a:off x="6315069" y="412710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fr-FR" sz="1000" b="1" noProof="0" dirty="0">
                  <a:solidFill>
                    <a:schemeClr val="tx1">
                      <a:lumMod val="50000"/>
                    </a:schemeClr>
                  </a:solidFill>
                  <a:cs typeface="Arial"/>
                </a:rPr>
                <a:t>Priorité moyenne</a:t>
              </a:r>
            </a:p>
          </p:txBody>
        </p:sp>
        <p:sp>
          <p:nvSpPr>
            <p:cNvPr id="214" name="Rectangle 58">
              <a:extLst>
                <a:ext uri="{FF2B5EF4-FFF2-40B4-BE49-F238E27FC236}">
                  <a16:creationId xmlns:a16="http://schemas.microsoft.com/office/drawing/2014/main" id="{A01ECC98-E849-97AE-935F-13FC55640886}"/>
                </a:ext>
              </a:extLst>
            </p:cNvPr>
            <p:cNvSpPr>
              <a:spLocks noChangeArrowheads="1"/>
            </p:cNvSpPr>
            <p:nvPr/>
          </p:nvSpPr>
          <p:spPr bwMode="gray">
            <a:xfrm>
              <a:off x="6215135" y="3255728"/>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1000" b="1" noProof="0" dirty="0">
                  <a:solidFill>
                    <a:schemeClr val="tx1">
                      <a:lumMod val="50000"/>
                    </a:schemeClr>
                  </a:solidFill>
                  <a:cs typeface="Arial" pitchFamily="34" charset="0"/>
                </a:rPr>
                <a:t>Haute priorité</a:t>
              </a:r>
            </a:p>
          </p:txBody>
        </p:sp>
        <p:sp>
          <p:nvSpPr>
            <p:cNvPr id="4" name="Oval 10">
              <a:extLst>
                <a:ext uri="{FF2B5EF4-FFF2-40B4-BE49-F238E27FC236}">
                  <a16:creationId xmlns:a16="http://schemas.microsoft.com/office/drawing/2014/main" id="{CEAD06D7-E958-5F31-2994-13430507CFD9}"/>
                </a:ext>
              </a:extLst>
            </p:cNvPr>
            <p:cNvSpPr>
              <a:spLocks noChangeArrowheads="1"/>
            </p:cNvSpPr>
            <p:nvPr/>
          </p:nvSpPr>
          <p:spPr bwMode="gray">
            <a:xfrm>
              <a:off x="6975426" y="4474776"/>
              <a:ext cx="618323" cy="330434"/>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1000" noProof="0" dirty="0"/>
            </a:p>
          </p:txBody>
        </p:sp>
        <p:sp>
          <p:nvSpPr>
            <p:cNvPr id="5" name="Rectangle 60">
              <a:extLst>
                <a:ext uri="{FF2B5EF4-FFF2-40B4-BE49-F238E27FC236}">
                  <a16:creationId xmlns:a16="http://schemas.microsoft.com/office/drawing/2014/main" id="{22117BC0-6840-DF41-8591-3C909F9CA00E}"/>
                </a:ext>
              </a:extLst>
            </p:cNvPr>
            <p:cNvSpPr>
              <a:spLocks noChangeArrowheads="1"/>
            </p:cNvSpPr>
            <p:nvPr/>
          </p:nvSpPr>
          <p:spPr bwMode="gray">
            <a:xfrm>
              <a:off x="6315069" y="4784880"/>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fr-FR" sz="1000" b="1" noProof="0" dirty="0">
                  <a:solidFill>
                    <a:schemeClr val="tx1">
                      <a:lumMod val="50000"/>
                    </a:schemeClr>
                  </a:solidFill>
                  <a:cs typeface="Arial"/>
                </a:rPr>
                <a:t>Priorité basse</a:t>
              </a:r>
            </a:p>
          </p:txBody>
        </p:sp>
        <p:sp>
          <p:nvSpPr>
            <p:cNvPr id="6" name="Oval 12">
              <a:extLst>
                <a:ext uri="{FF2B5EF4-FFF2-40B4-BE49-F238E27FC236}">
                  <a16:creationId xmlns:a16="http://schemas.microsoft.com/office/drawing/2014/main" id="{2D64E2E2-5BFB-B3DF-47E1-B94A8C27422F}"/>
                </a:ext>
              </a:extLst>
            </p:cNvPr>
            <p:cNvSpPr>
              <a:spLocks noChangeArrowheads="1"/>
            </p:cNvSpPr>
            <p:nvPr/>
          </p:nvSpPr>
          <p:spPr bwMode="gray">
            <a:xfrm>
              <a:off x="7107166" y="4603095"/>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sp>
          <p:nvSpPr>
            <p:cNvPr id="7" name="Oval 11">
              <a:extLst>
                <a:ext uri="{FF2B5EF4-FFF2-40B4-BE49-F238E27FC236}">
                  <a16:creationId xmlns:a16="http://schemas.microsoft.com/office/drawing/2014/main" id="{A15AB846-0086-68E4-6150-0D185ECEBF41}"/>
                </a:ext>
              </a:extLst>
            </p:cNvPr>
            <p:cNvSpPr>
              <a:spLocks noChangeArrowheads="1"/>
            </p:cNvSpPr>
            <p:nvPr/>
          </p:nvSpPr>
          <p:spPr bwMode="gray">
            <a:xfrm>
              <a:off x="7374619" y="4534388"/>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800" b="1" noProof="0" dirty="0">
                <a:solidFill>
                  <a:schemeClr val="bg1"/>
                </a:solidFill>
                <a:latin typeface="Arial" panose="020B0604020202020204" pitchFamily="34" charset="0"/>
              </a:endParaRPr>
            </a:p>
          </p:txBody>
        </p:sp>
      </p:grpSp>
    </p:spTree>
    <p:extLst>
      <p:ext uri="{BB962C8B-B14F-4D97-AF65-F5344CB8AC3E}">
        <p14:creationId xmlns:p14="http://schemas.microsoft.com/office/powerpoint/2010/main" val="156888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427;p16">
            <a:extLst>
              <a:ext uri="{FF2B5EF4-FFF2-40B4-BE49-F238E27FC236}">
                <a16:creationId xmlns:a16="http://schemas.microsoft.com/office/drawing/2014/main" id="{588EEE11-5A40-C30F-393F-808B19F8D089}"/>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solidFill>
                <a:srgbClr val="414141"/>
              </a:solidFill>
              <a:latin typeface="Lato" panose="020F0502020204030203" pitchFamily="34" charset="0"/>
              <a:cs typeface="Times New Roman" panose="02020603050405020304" pitchFamily="18" charset="0"/>
            </a:endParaRPr>
          </a:p>
        </p:txBody>
      </p:sp>
      <p:sp>
        <p:nvSpPr>
          <p:cNvPr id="13" name="Google Shape;126;p14">
            <a:extLst>
              <a:ext uri="{FF2B5EF4-FFF2-40B4-BE49-F238E27FC236}">
                <a16:creationId xmlns:a16="http://schemas.microsoft.com/office/drawing/2014/main" id="{378B8433-DBDA-79F7-5D15-B25AA3E81D9A}"/>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fr-FR" sz="2400" kern="0" noProof="0" dirty="0">
                <a:solidFill>
                  <a:srgbClr val="0F5D61"/>
                </a:solidFill>
                <a:latin typeface="Lato" panose="020F0502020204030203" pitchFamily="34" charset="0"/>
                <a:cs typeface="Times New Roman" panose="02020603050405020304" pitchFamily="18" charset="0"/>
                <a:sym typeface="Lato"/>
              </a:rPr>
              <a:t>Le GTCV adapte le cadre de priorisation des INV pour produire des recommandations de priorisation et de séquencement basées sur des évidences ; ces recommendations sont ensuite partagés avec les autorités pour approbation</a:t>
            </a:r>
            <a:endParaRPr kumimoji="0" lang="fr-FR"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endParaRPr>
          </a:p>
        </p:txBody>
      </p:sp>
      <p:sp>
        <p:nvSpPr>
          <p:cNvPr id="2" name="Rectangle 1">
            <a:extLst>
              <a:ext uri="{FF2B5EF4-FFF2-40B4-BE49-F238E27FC236}">
                <a16:creationId xmlns:a16="http://schemas.microsoft.com/office/drawing/2014/main" id="{BA99E8FD-3A9C-67FE-18E7-83DED5452B1E}"/>
              </a:ext>
            </a:extLst>
          </p:cNvPr>
          <p:cNvSpPr/>
          <p:nvPr/>
        </p:nvSpPr>
        <p:spPr>
          <a:xfrm>
            <a:off x="7683635" y="2266208"/>
            <a:ext cx="2675269" cy="4008468"/>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 name="Freeform: Shape 28">
            <a:extLst>
              <a:ext uri="{FF2B5EF4-FFF2-40B4-BE49-F238E27FC236}">
                <a16:creationId xmlns:a16="http://schemas.microsoft.com/office/drawing/2014/main" id="{1B1F4F13-09AF-E300-3310-2C3D4BB7F9A6}"/>
              </a:ext>
            </a:extLst>
          </p:cNvPr>
          <p:cNvSpPr/>
          <p:nvPr/>
        </p:nvSpPr>
        <p:spPr>
          <a:xfrm>
            <a:off x="7800434" y="2465730"/>
            <a:ext cx="2453508"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F5D61">
              <a:alpha val="70000"/>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Validation et documentation</a:t>
            </a:r>
          </a:p>
        </p:txBody>
      </p:sp>
      <p:sp>
        <p:nvSpPr>
          <p:cNvPr id="4" name="Rectangle 3">
            <a:extLst>
              <a:ext uri="{FF2B5EF4-FFF2-40B4-BE49-F238E27FC236}">
                <a16:creationId xmlns:a16="http://schemas.microsoft.com/office/drawing/2014/main" id="{4793B50F-33FC-B746-68CC-2D0BC07ED5A2}"/>
              </a:ext>
            </a:extLst>
          </p:cNvPr>
          <p:cNvSpPr/>
          <p:nvPr/>
        </p:nvSpPr>
        <p:spPr>
          <a:xfrm>
            <a:off x="7800434" y="3336915"/>
            <a:ext cx="2453508" cy="1619455"/>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Objectifs:</a:t>
            </a:r>
            <a:endPar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endParaRP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Documenter des recommandations actionnables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Assurer le consensus et la cohérence des recommendations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Développer les documents finaux des recommandations</a:t>
            </a:r>
          </a:p>
        </p:txBody>
      </p:sp>
      <p:sp>
        <p:nvSpPr>
          <p:cNvPr id="5" name="Rectangle 4">
            <a:extLst>
              <a:ext uri="{FF2B5EF4-FFF2-40B4-BE49-F238E27FC236}">
                <a16:creationId xmlns:a16="http://schemas.microsoft.com/office/drawing/2014/main" id="{EA081B2C-F144-F4FF-D11D-F90E8F1D341B}"/>
              </a:ext>
            </a:extLst>
          </p:cNvPr>
          <p:cNvSpPr/>
          <p:nvPr/>
        </p:nvSpPr>
        <p:spPr>
          <a:xfrm>
            <a:off x="299555" y="2269730"/>
            <a:ext cx="3605046" cy="4008469"/>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Freeform: Shape 1">
            <a:extLst>
              <a:ext uri="{FF2B5EF4-FFF2-40B4-BE49-F238E27FC236}">
                <a16:creationId xmlns:a16="http://schemas.microsoft.com/office/drawing/2014/main" id="{0739FC43-945B-62A7-107F-B86FFB2CAD26}"/>
              </a:ext>
            </a:extLst>
          </p:cNvPr>
          <p:cNvSpPr/>
          <p:nvPr/>
        </p:nvSpPr>
        <p:spPr>
          <a:xfrm>
            <a:off x="390629" y="2471702"/>
            <a:ext cx="2209222"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square" lIns="144000" tIns="24003" rIns="21600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Définition du processus et implication des parties prenantes</a:t>
            </a:r>
          </a:p>
        </p:txBody>
      </p:sp>
      <p:sp>
        <p:nvSpPr>
          <p:cNvPr id="8" name="Star: 12 Points 2">
            <a:extLst>
              <a:ext uri="{FF2B5EF4-FFF2-40B4-BE49-F238E27FC236}">
                <a16:creationId xmlns:a16="http://schemas.microsoft.com/office/drawing/2014/main" id="{33FD45ED-B733-DB18-C0D0-DDB963E598D3}"/>
              </a:ext>
            </a:extLst>
          </p:cNvPr>
          <p:cNvSpPr/>
          <p:nvPr/>
        </p:nvSpPr>
        <p:spPr>
          <a:xfrm>
            <a:off x="2599851" y="2261782"/>
            <a:ext cx="1183114" cy="1097280"/>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Atelier</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9" name="Rectangle 8">
            <a:extLst>
              <a:ext uri="{FF2B5EF4-FFF2-40B4-BE49-F238E27FC236}">
                <a16:creationId xmlns:a16="http://schemas.microsoft.com/office/drawing/2014/main" id="{4E6919AD-927B-7404-F15E-01674B9A1058}"/>
              </a:ext>
            </a:extLst>
          </p:cNvPr>
          <p:cNvSpPr/>
          <p:nvPr/>
        </p:nvSpPr>
        <p:spPr>
          <a:xfrm>
            <a:off x="411776" y="3317863"/>
            <a:ext cx="3376441" cy="1638507"/>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Objectifs: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Élaborer le plan de travail et le calendrier</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Impliquer les parties prenantes clés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Définir la liste des vaccins et la période à considérer</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Sélectionner les critères de prise de décision</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Planifier la collecte des données</a:t>
            </a:r>
          </a:p>
        </p:txBody>
      </p:sp>
      <p:sp>
        <p:nvSpPr>
          <p:cNvPr id="10" name="Rectangle 9">
            <a:extLst>
              <a:ext uri="{FF2B5EF4-FFF2-40B4-BE49-F238E27FC236}">
                <a16:creationId xmlns:a16="http://schemas.microsoft.com/office/drawing/2014/main" id="{C272C8CB-4AB0-CC4D-9DC3-84C93A5DBACB}"/>
              </a:ext>
            </a:extLst>
          </p:cNvPr>
          <p:cNvSpPr/>
          <p:nvPr/>
        </p:nvSpPr>
        <p:spPr>
          <a:xfrm>
            <a:off x="289076" y="1530930"/>
            <a:ext cx="360212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1: Adaptation du cadre méthodologique</a:t>
            </a:r>
          </a:p>
        </p:txBody>
      </p:sp>
      <p:sp>
        <p:nvSpPr>
          <p:cNvPr id="11" name="Rectangle 10">
            <a:extLst>
              <a:ext uri="{FF2B5EF4-FFF2-40B4-BE49-F238E27FC236}">
                <a16:creationId xmlns:a16="http://schemas.microsoft.com/office/drawing/2014/main" id="{F1DCE0E1-2387-6475-DC34-F5E0C0E94841}"/>
              </a:ext>
            </a:extLst>
          </p:cNvPr>
          <p:cNvSpPr/>
          <p:nvPr/>
        </p:nvSpPr>
        <p:spPr>
          <a:xfrm>
            <a:off x="3995675" y="2266207"/>
            <a:ext cx="3602125" cy="4008469"/>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AC615AA7-2913-3DE9-7122-4296600E89A9}"/>
              </a:ext>
            </a:extLst>
          </p:cNvPr>
          <p:cNvSpPr/>
          <p:nvPr/>
        </p:nvSpPr>
        <p:spPr>
          <a:xfrm>
            <a:off x="4112061" y="3329260"/>
            <a:ext cx="3372896" cy="1627110"/>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1"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Objectifs: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Collecter et évaluer les données disponibles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Traduire les évidences en priorisations en utilisant le classement des vaccins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Définir les contraintes programmatiques</a:t>
            </a:r>
          </a:p>
          <a:p>
            <a:pPr marL="85725" marR="0" lvl="1"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Développer des recommandations de séquencement</a:t>
            </a:r>
          </a:p>
        </p:txBody>
      </p:sp>
      <p:sp>
        <p:nvSpPr>
          <p:cNvPr id="14" name="Freeform: Shape 22">
            <a:extLst>
              <a:ext uri="{FF2B5EF4-FFF2-40B4-BE49-F238E27FC236}">
                <a16:creationId xmlns:a16="http://schemas.microsoft.com/office/drawing/2014/main" id="{7F9E88E8-B944-BC5C-5985-08A1917883E9}"/>
              </a:ext>
            </a:extLst>
          </p:cNvPr>
          <p:cNvSpPr/>
          <p:nvPr/>
        </p:nvSpPr>
        <p:spPr>
          <a:xfrm>
            <a:off x="4081510" y="2471024"/>
            <a:ext cx="2238741" cy="704911"/>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Collecte de données</a:t>
            </a:r>
            <a:endParaRPr kumimoji="0" lang="fr-FR"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15" name="Star: 12 Points 18">
            <a:extLst>
              <a:ext uri="{FF2B5EF4-FFF2-40B4-BE49-F238E27FC236}">
                <a16:creationId xmlns:a16="http://schemas.microsoft.com/office/drawing/2014/main" id="{038BC99A-E95E-F2D0-771F-2225A2CC4EE8}"/>
              </a:ext>
            </a:extLst>
          </p:cNvPr>
          <p:cNvSpPr/>
          <p:nvPr/>
        </p:nvSpPr>
        <p:spPr>
          <a:xfrm>
            <a:off x="6320251" y="2261782"/>
            <a:ext cx="1183115" cy="1097280"/>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Atelier</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2</a:t>
            </a:r>
          </a:p>
        </p:txBody>
      </p:sp>
      <p:sp>
        <p:nvSpPr>
          <p:cNvPr id="16" name="Rectangle 15">
            <a:extLst>
              <a:ext uri="{FF2B5EF4-FFF2-40B4-BE49-F238E27FC236}">
                <a16:creationId xmlns:a16="http://schemas.microsoft.com/office/drawing/2014/main" id="{483A4F6B-3C62-22E0-D29D-24E7559DE37A}"/>
              </a:ext>
            </a:extLst>
          </p:cNvPr>
          <p:cNvSpPr/>
          <p:nvPr/>
        </p:nvSpPr>
        <p:spPr>
          <a:xfrm>
            <a:off x="3985197" y="1527408"/>
            <a:ext cx="3602125"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2: Evaluation, Priorisation et Séquencement des vaccins</a:t>
            </a:r>
          </a:p>
        </p:txBody>
      </p:sp>
      <p:sp>
        <p:nvSpPr>
          <p:cNvPr id="17" name="Rectangle 16">
            <a:extLst>
              <a:ext uri="{FF2B5EF4-FFF2-40B4-BE49-F238E27FC236}">
                <a16:creationId xmlns:a16="http://schemas.microsoft.com/office/drawing/2014/main" id="{FDFD5E4A-567B-5A80-8BB3-3AA10125B350}"/>
              </a:ext>
            </a:extLst>
          </p:cNvPr>
          <p:cNvSpPr/>
          <p:nvPr/>
        </p:nvSpPr>
        <p:spPr>
          <a:xfrm>
            <a:off x="7503366" y="1527408"/>
            <a:ext cx="3031174"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3: Recommendations</a:t>
            </a:r>
          </a:p>
        </p:txBody>
      </p:sp>
      <p:sp>
        <p:nvSpPr>
          <p:cNvPr id="18" name="Arrow: Pentagon 49">
            <a:extLst>
              <a:ext uri="{FF2B5EF4-FFF2-40B4-BE49-F238E27FC236}">
                <a16:creationId xmlns:a16="http://schemas.microsoft.com/office/drawing/2014/main" id="{003DA500-FC52-C816-76B0-24AFC7255604}"/>
              </a:ext>
            </a:extLst>
          </p:cNvPr>
          <p:cNvSpPr/>
          <p:nvPr/>
        </p:nvSpPr>
        <p:spPr>
          <a:xfrm>
            <a:off x="10461064" y="2266208"/>
            <a:ext cx="1490666" cy="4008467"/>
          </a:xfrm>
          <a:prstGeom prst="homePlate">
            <a:avLst/>
          </a:prstGeom>
          <a:solidFill>
            <a:srgbClr val="0B4649">
              <a:alpha val="85882"/>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91440" tIns="0" rIns="0" bIns="0"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Approbation par le ministère de la Santé et intégration dans le programme de vaccination</a:t>
            </a:r>
            <a:endParaRPr kumimoji="0" lang="fr-FR"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19" name="Rectangle 18">
            <a:extLst>
              <a:ext uri="{FF2B5EF4-FFF2-40B4-BE49-F238E27FC236}">
                <a16:creationId xmlns:a16="http://schemas.microsoft.com/office/drawing/2014/main" id="{B55E5F80-6392-529C-DBC9-F6489093064B}"/>
              </a:ext>
            </a:extLst>
          </p:cNvPr>
          <p:cNvSpPr/>
          <p:nvPr/>
        </p:nvSpPr>
        <p:spPr>
          <a:xfrm>
            <a:off x="409191" y="5056971"/>
            <a:ext cx="3376441" cy="1121880"/>
          </a:xfrm>
          <a:prstGeom prst="rect">
            <a:avLst/>
          </a:prstGeom>
          <a:solidFill>
            <a:sysClr val="window" lastClr="FFFFFF"/>
          </a:solidFill>
          <a:ln w="9525" cap="flat" cmpd="sng" algn="ctr">
            <a:solidFill>
              <a:srgbClr val="0B4649"/>
            </a:solidFill>
            <a:prstDash val="dash"/>
            <a:miter lim="800000"/>
          </a:ln>
          <a:effectLst/>
        </p:spPr>
        <p:txBody>
          <a:bodyPr lIns="45720" rIns="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Livrables</a:t>
            </a: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Critères priorisés et pondérés</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Présélection des vaccins à considérer</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Plan de travail pour collecter et préparer les données pour l’évaluation</a:t>
            </a:r>
          </a:p>
        </p:txBody>
      </p:sp>
      <p:sp>
        <p:nvSpPr>
          <p:cNvPr id="20" name="Rectangle 19">
            <a:extLst>
              <a:ext uri="{FF2B5EF4-FFF2-40B4-BE49-F238E27FC236}">
                <a16:creationId xmlns:a16="http://schemas.microsoft.com/office/drawing/2014/main" id="{E5BA472E-F84D-2695-A6E9-554CB13942DE}"/>
              </a:ext>
            </a:extLst>
          </p:cNvPr>
          <p:cNvSpPr/>
          <p:nvPr/>
        </p:nvSpPr>
        <p:spPr>
          <a:xfrm>
            <a:off x="4108516" y="5056971"/>
            <a:ext cx="3376441" cy="1121880"/>
          </a:xfrm>
          <a:prstGeom prst="rect">
            <a:avLst/>
          </a:prstGeom>
          <a:solidFill>
            <a:sysClr val="window" lastClr="FFFFFF"/>
          </a:solidFill>
          <a:ln w="9525" cap="flat" cmpd="sng" algn="ctr">
            <a:solidFill>
              <a:srgbClr val="0B4649"/>
            </a:solidFill>
            <a:prstDash val="dash"/>
            <a:miter lim="800000"/>
          </a:ln>
          <a:effectLst/>
        </p:spPr>
        <p:txBody>
          <a:bodyPr lIns="45720" t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Livrables</a:t>
            </a: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Listes de vaccins priorisés pour l'introduction (priorité haute et moyenne)</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Scénarios de séquencement basés sur les contraintes connues</a:t>
            </a:r>
          </a:p>
        </p:txBody>
      </p:sp>
      <p:sp>
        <p:nvSpPr>
          <p:cNvPr id="21" name="Rectangle 20">
            <a:extLst>
              <a:ext uri="{FF2B5EF4-FFF2-40B4-BE49-F238E27FC236}">
                <a16:creationId xmlns:a16="http://schemas.microsoft.com/office/drawing/2014/main" id="{46A6F6C8-A09A-C014-1BD2-703A2055500D}"/>
              </a:ext>
            </a:extLst>
          </p:cNvPr>
          <p:cNvSpPr/>
          <p:nvPr/>
        </p:nvSpPr>
        <p:spPr>
          <a:xfrm>
            <a:off x="7800435" y="5056971"/>
            <a:ext cx="2453508" cy="1121880"/>
          </a:xfrm>
          <a:prstGeom prst="rect">
            <a:avLst/>
          </a:prstGeom>
          <a:solidFill>
            <a:sysClr val="window" lastClr="FFFFFF"/>
          </a:solidFill>
          <a:ln w="9525" cap="flat" cmpd="sng" algn="ctr">
            <a:solidFill>
              <a:srgbClr val="0B4649"/>
            </a:solidFill>
            <a:prstDash val="dash"/>
            <a:miter lim="800000"/>
          </a:ln>
          <a:effectLst/>
        </p:spPr>
        <p:txBody>
          <a:bodyPr lIns="45720" rIns="45720" bIns="45720" rtlCol="0" anchor="t"/>
          <a:lstStyle/>
          <a:p>
            <a:pPr marL="0" marR="0" lvl="0" indent="0" defTabSz="914400" eaLnBrk="1" fontAlgn="auto" latinLnBrk="0" hangingPunct="1">
              <a:lnSpc>
                <a:spcPct val="100000"/>
              </a:lnSpc>
              <a:spcBef>
                <a:spcPts val="600"/>
              </a:spcBef>
              <a:spcAft>
                <a:spcPts val="0"/>
              </a:spcAft>
              <a:buClrTx/>
              <a:buSzTx/>
              <a:buFontTx/>
              <a:buNone/>
              <a:tabLst/>
              <a:defRPr/>
            </a:pPr>
            <a:r>
              <a:rPr kumimoji="0" lang="fr-FR" sz="1100" b="1"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Livrables</a:t>
            </a: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 </a:t>
            </a:r>
          </a:p>
          <a:p>
            <a:pPr marL="85725" marR="0" lvl="0" indent="-85725"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fr-FR" sz="1100" b="0" i="0" u="none" strike="noStrike" kern="0" cap="none" spc="0" normalizeH="0" baseline="0" noProof="0" dirty="0">
                <a:ln>
                  <a:noFill/>
                </a:ln>
                <a:solidFill>
                  <a:prstClr val="black">
                    <a:lumMod val="50000"/>
                  </a:prstClr>
                </a:solidFill>
                <a:effectLst/>
                <a:uLnTx/>
                <a:uFillTx/>
                <a:latin typeface="Aptos" panose="02110004020202020204"/>
                <a:ea typeface="+mn-ea"/>
                <a:cs typeface="+mn-cs"/>
              </a:rPr>
              <a:t>Recommandation finalisée partagée avec le PEV et le ministère de la Santé</a:t>
            </a:r>
          </a:p>
        </p:txBody>
      </p:sp>
      <p:sp>
        <p:nvSpPr>
          <p:cNvPr id="22" name="Rectangle 21">
            <a:extLst>
              <a:ext uri="{FF2B5EF4-FFF2-40B4-BE49-F238E27FC236}">
                <a16:creationId xmlns:a16="http://schemas.microsoft.com/office/drawing/2014/main" id="{0B5D10D2-F599-A315-C067-30416B9176E7}"/>
              </a:ext>
            </a:extLst>
          </p:cNvPr>
          <p:cNvSpPr/>
          <p:nvPr/>
        </p:nvSpPr>
        <p:spPr>
          <a:xfrm>
            <a:off x="837627" y="1942783"/>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1 mois</a:t>
            </a:r>
          </a:p>
        </p:txBody>
      </p:sp>
      <p:sp>
        <p:nvSpPr>
          <p:cNvPr id="23" name="Rectangle 22">
            <a:extLst>
              <a:ext uri="{FF2B5EF4-FFF2-40B4-BE49-F238E27FC236}">
                <a16:creationId xmlns:a16="http://schemas.microsoft.com/office/drawing/2014/main" id="{02122F85-5174-E95C-AE20-6D2EC39DECBA}"/>
              </a:ext>
            </a:extLst>
          </p:cNvPr>
          <p:cNvSpPr/>
          <p:nvPr/>
        </p:nvSpPr>
        <p:spPr>
          <a:xfrm>
            <a:off x="4527080" y="1942783"/>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3 mois</a:t>
            </a:r>
          </a:p>
        </p:txBody>
      </p:sp>
      <p:sp>
        <p:nvSpPr>
          <p:cNvPr id="24" name="Rectangle 23">
            <a:extLst>
              <a:ext uri="{FF2B5EF4-FFF2-40B4-BE49-F238E27FC236}">
                <a16:creationId xmlns:a16="http://schemas.microsoft.com/office/drawing/2014/main" id="{FE71BF76-F242-D351-6C9C-C72A8C06374E}"/>
              </a:ext>
            </a:extLst>
          </p:cNvPr>
          <p:cNvSpPr/>
          <p:nvPr/>
        </p:nvSpPr>
        <p:spPr>
          <a:xfrm>
            <a:off x="7775795" y="1942783"/>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2 mois</a:t>
            </a:r>
          </a:p>
        </p:txBody>
      </p:sp>
    </p:spTree>
    <p:extLst>
      <p:ext uri="{BB962C8B-B14F-4D97-AF65-F5344CB8AC3E}">
        <p14:creationId xmlns:p14="http://schemas.microsoft.com/office/powerpoint/2010/main" val="2960697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Un processus de priorisation si</a:t>
            </a:r>
            <a:r>
              <a:rPr lang="fr-FR" sz="2400" kern="0" noProof="0" dirty="0">
                <a:solidFill>
                  <a:srgbClr val="0F5D61"/>
                </a:solidFill>
                <a:latin typeface="Lato" panose="020F0502020204030203" pitchFamily="34" charset="0"/>
                <a:cs typeface="Times New Roman" panose="02020603050405020304" pitchFamily="18" charset="0"/>
                <a:sym typeface="Lato"/>
              </a:rPr>
              <a:t>mple en 9 étapes clé</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16" name="TextBox 15">
            <a:extLst>
              <a:ext uri="{FF2B5EF4-FFF2-40B4-BE49-F238E27FC236}">
                <a16:creationId xmlns:a16="http://schemas.microsoft.com/office/drawing/2014/main" id="{82AE6EBD-2527-8BD5-D7FA-D7D4FCBAB03E}"/>
              </a:ext>
            </a:extLst>
          </p:cNvPr>
          <p:cNvSpPr txBox="1"/>
          <p:nvPr/>
        </p:nvSpPr>
        <p:spPr>
          <a:xfrm>
            <a:off x="1013762" y="5761743"/>
            <a:ext cx="556688" cy="830997"/>
          </a:xfrm>
          <a:prstGeom prst="rect">
            <a:avLst/>
          </a:prstGeom>
          <a:noFill/>
        </p:spPr>
        <p:txBody>
          <a:bodyPr wrap="square" rtlCol="0" anchor="ctr">
            <a:spAutoFit/>
          </a:bodyPr>
          <a:lstStyle/>
          <a:p>
            <a:pPr algn="ctr"/>
            <a:r>
              <a:rPr lang="fr-FR" sz="4800" b="1" noProof="0" dirty="0">
                <a:solidFill>
                  <a:schemeClr val="bg1"/>
                </a:solidFill>
              </a:rPr>
              <a:t>9</a:t>
            </a:r>
          </a:p>
        </p:txBody>
      </p:sp>
      <p:graphicFrame>
        <p:nvGraphicFramePr>
          <p:cNvPr id="18" name="Table 17">
            <a:extLst>
              <a:ext uri="{FF2B5EF4-FFF2-40B4-BE49-F238E27FC236}">
                <a16:creationId xmlns:a16="http://schemas.microsoft.com/office/drawing/2014/main" id="{130DCF66-7F12-2FCD-F753-EA15BF0E3583}"/>
              </a:ext>
            </a:extLst>
          </p:cNvPr>
          <p:cNvGraphicFramePr>
            <a:graphicFrameLocks noGrp="1"/>
          </p:cNvGraphicFramePr>
          <p:nvPr/>
        </p:nvGraphicFramePr>
        <p:xfrm>
          <a:off x="600764" y="1182758"/>
          <a:ext cx="11423547" cy="5257800"/>
        </p:xfrm>
        <a:graphic>
          <a:graphicData uri="http://schemas.openxmlformats.org/drawingml/2006/table">
            <a:tbl>
              <a:tblPr firstRow="1" bandRow="1">
                <a:tableStyleId>{93296810-A885-4BE3-A3E7-6D5BEEA58F35}</a:tableStyleId>
              </a:tblPr>
              <a:tblGrid>
                <a:gridCol w="431794">
                  <a:extLst>
                    <a:ext uri="{9D8B030D-6E8A-4147-A177-3AD203B41FA5}">
                      <a16:colId xmlns:a16="http://schemas.microsoft.com/office/drawing/2014/main" val="4206561777"/>
                    </a:ext>
                  </a:extLst>
                </a:gridCol>
                <a:gridCol w="9895403">
                  <a:extLst>
                    <a:ext uri="{9D8B030D-6E8A-4147-A177-3AD203B41FA5}">
                      <a16:colId xmlns:a16="http://schemas.microsoft.com/office/drawing/2014/main" val="1940179211"/>
                    </a:ext>
                  </a:extLst>
                </a:gridCol>
                <a:gridCol w="1096350">
                  <a:extLst>
                    <a:ext uri="{9D8B030D-6E8A-4147-A177-3AD203B41FA5}">
                      <a16:colId xmlns:a16="http://schemas.microsoft.com/office/drawing/2014/main" val="512370050"/>
                    </a:ext>
                  </a:extLst>
                </a:gridCol>
              </a:tblGrid>
              <a:tr h="584200">
                <a:tc>
                  <a:txBody>
                    <a:bodyPr/>
                    <a:lstStyle/>
                    <a:p>
                      <a:pPr algn="ctr"/>
                      <a:r>
                        <a:rPr lang="fr-FR" sz="2800" b="1" noProof="0" dirty="0">
                          <a:solidFill>
                            <a:srgbClr val="0F5D61"/>
                          </a:solidFill>
                        </a:rPr>
                        <a:t>1</a:t>
                      </a:r>
                    </a:p>
                  </a:txBody>
                  <a:tcPr marL="0" marR="0" marT="0" marB="0" anchor="ctr"/>
                </a:tc>
                <a:tc>
                  <a:txBody>
                    <a:bodyPr/>
                    <a:lstStyle/>
                    <a:p>
                      <a:r>
                        <a:rPr lang="fr-FR" sz="1600" b="1" noProof="0" dirty="0">
                          <a:solidFill>
                            <a:schemeClr val="tx1">
                              <a:lumMod val="50000"/>
                            </a:schemeClr>
                          </a:solidFill>
                        </a:rPr>
                        <a:t>Présélection de 4 à 6 vaccins à inclure dans l’exercice </a:t>
                      </a:r>
                      <a:r>
                        <a:rPr lang="fr-FR" sz="1600" b="0" noProof="0" dirty="0">
                          <a:solidFill>
                            <a:schemeClr val="tx1">
                              <a:lumMod val="50000"/>
                            </a:schemeClr>
                          </a:solidFill>
                        </a:rPr>
                        <a:t>(l’utilisation d’un vote en ligne peut aider)</a:t>
                      </a:r>
                      <a:endParaRPr lang="fr-FR" sz="1600" b="1" noProof="0" dirty="0">
                        <a:solidFill>
                          <a:schemeClr val="tx1">
                            <a:lumMod val="50000"/>
                          </a:schemeClr>
                        </a:solidFill>
                      </a:endParaRPr>
                    </a:p>
                  </a:txBody>
                  <a:tcPr anchor="ctr"/>
                </a:tc>
                <a:tc>
                  <a:txBody>
                    <a:bodyPr/>
                    <a:lstStyle/>
                    <a:p>
                      <a:endParaRPr lang="fr-FR" b="0" noProof="0" dirty="0">
                        <a:solidFill>
                          <a:schemeClr val="tx1">
                            <a:lumMod val="50000"/>
                          </a:schemeClr>
                        </a:solidFill>
                      </a:endParaRPr>
                    </a:p>
                  </a:txBody>
                  <a:tcPr anchor="ctr"/>
                </a:tc>
                <a:extLst>
                  <a:ext uri="{0D108BD9-81ED-4DB2-BD59-A6C34878D82A}">
                    <a16:rowId xmlns:a16="http://schemas.microsoft.com/office/drawing/2014/main" val="1871940235"/>
                  </a:ext>
                </a:extLst>
              </a:tr>
              <a:tr h="584200">
                <a:tc>
                  <a:txBody>
                    <a:bodyPr/>
                    <a:lstStyle/>
                    <a:p>
                      <a:pPr algn="ctr"/>
                      <a:r>
                        <a:rPr lang="fr-FR" sz="2800" b="1" noProof="0" dirty="0">
                          <a:solidFill>
                            <a:srgbClr val="0F5D61"/>
                          </a:solidFill>
                        </a:rPr>
                        <a:t>2</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600" b="1" noProof="0" dirty="0">
                          <a:solidFill>
                            <a:schemeClr val="tx1">
                              <a:lumMod val="50000"/>
                            </a:schemeClr>
                          </a:solidFill>
                        </a:rPr>
                        <a:t>Revue et sélection de 10 à 15 critères </a:t>
                      </a:r>
                      <a:r>
                        <a:rPr lang="fr-FR" sz="1600" b="0" noProof="0" dirty="0">
                          <a:solidFill>
                            <a:schemeClr val="tx1">
                              <a:lumMod val="50000"/>
                            </a:schemeClr>
                          </a:solidFill>
                        </a:rPr>
                        <a:t>(sur 71 proposés) </a:t>
                      </a:r>
                      <a:r>
                        <a:rPr lang="fr-FR" sz="1600" b="1" noProof="0" dirty="0">
                          <a:solidFill>
                            <a:schemeClr val="tx1">
                              <a:lumMod val="50000"/>
                            </a:schemeClr>
                          </a:solidFill>
                        </a:rPr>
                        <a:t>et assignation d’une pondération à chaque critère </a:t>
                      </a:r>
                      <a:r>
                        <a:rPr lang="fr-FR" sz="1600" b="0" noProof="0" dirty="0">
                          <a:solidFill>
                            <a:schemeClr val="tx1">
                              <a:lumMod val="50000"/>
                            </a:schemeClr>
                          </a:solidFill>
                        </a:rPr>
                        <a:t>(l’utilisation d’un vote en ligne peut aider)</a:t>
                      </a:r>
                      <a:endParaRPr lang="fr-FR" sz="1600" b="1" noProof="0" dirty="0">
                        <a:solidFill>
                          <a:schemeClr val="tx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noProof="0" dirty="0">
                        <a:solidFill>
                          <a:schemeClr val="tx1">
                            <a:lumMod val="50000"/>
                          </a:schemeClr>
                        </a:solidFill>
                      </a:endParaRPr>
                    </a:p>
                  </a:txBody>
                  <a:tcPr anchor="ctr"/>
                </a:tc>
                <a:extLst>
                  <a:ext uri="{0D108BD9-81ED-4DB2-BD59-A6C34878D82A}">
                    <a16:rowId xmlns:a16="http://schemas.microsoft.com/office/drawing/2014/main" val="3374077492"/>
                  </a:ext>
                </a:extLst>
              </a:tr>
              <a:tr h="584200">
                <a:tc>
                  <a:txBody>
                    <a:bodyPr/>
                    <a:lstStyle/>
                    <a:p>
                      <a:pPr algn="ctr"/>
                      <a:r>
                        <a:rPr lang="fr-FR" sz="2800" b="1" noProof="0" dirty="0">
                          <a:solidFill>
                            <a:srgbClr val="0F5D61"/>
                          </a:solidFill>
                        </a:rPr>
                        <a:t>3</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600" b="1" noProof="0" dirty="0">
                          <a:solidFill>
                            <a:schemeClr val="tx1">
                              <a:lumMod val="50000"/>
                            </a:schemeClr>
                          </a:solidFill>
                        </a:rPr>
                        <a:t>Définition d’indicateurs mesurables pour chaque critère</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i="1" noProof="0" dirty="0">
                        <a:solidFill>
                          <a:schemeClr val="tx1">
                            <a:lumMod val="50000"/>
                          </a:schemeClr>
                        </a:solidFill>
                      </a:endParaRPr>
                    </a:p>
                  </a:txBody>
                  <a:tcPr anchor="ctr"/>
                </a:tc>
                <a:extLst>
                  <a:ext uri="{0D108BD9-81ED-4DB2-BD59-A6C34878D82A}">
                    <a16:rowId xmlns:a16="http://schemas.microsoft.com/office/drawing/2014/main" val="747223202"/>
                  </a:ext>
                </a:extLst>
              </a:tr>
              <a:tr h="584200">
                <a:tc>
                  <a:txBody>
                    <a:bodyPr/>
                    <a:lstStyle/>
                    <a:p>
                      <a:pPr algn="ctr"/>
                      <a:r>
                        <a:rPr lang="fr-FR" sz="2800" b="1" noProof="0" dirty="0">
                          <a:solidFill>
                            <a:srgbClr val="0F5D61"/>
                          </a:solidFill>
                        </a:rPr>
                        <a:t>4</a:t>
                      </a:r>
                    </a:p>
                  </a:txBody>
                  <a:tcPr marL="0" marR="0" marT="0" marB="0" anchor="ctr"/>
                </a:tc>
                <a:tc>
                  <a:txBody>
                    <a:bodyPr/>
                    <a:lstStyle/>
                    <a:p>
                      <a:r>
                        <a:rPr lang="fr-FR" sz="1600" b="1" noProof="0" dirty="0">
                          <a:solidFill>
                            <a:schemeClr val="tx1">
                              <a:lumMod val="50000"/>
                            </a:schemeClr>
                          </a:solidFill>
                        </a:rPr>
                        <a:t>Collecte des données relatives à chaque indicateur et préparation d’une synthèse des évidences pour faciliter la comparaison entre les vaccins pour chaque critère</a:t>
                      </a:r>
                    </a:p>
                  </a:txBody>
                  <a:tcPr anchor="ctr"/>
                </a:tc>
                <a:tc>
                  <a:txBody>
                    <a:bodyPr/>
                    <a:lstStyle/>
                    <a:p>
                      <a:endParaRPr lang="fr-FR" b="0" noProof="0" dirty="0">
                        <a:solidFill>
                          <a:schemeClr val="tx1">
                            <a:lumMod val="50000"/>
                          </a:schemeClr>
                        </a:solidFill>
                      </a:endParaRPr>
                    </a:p>
                  </a:txBody>
                  <a:tcPr anchor="ctr"/>
                </a:tc>
                <a:extLst>
                  <a:ext uri="{0D108BD9-81ED-4DB2-BD59-A6C34878D82A}">
                    <a16:rowId xmlns:a16="http://schemas.microsoft.com/office/drawing/2014/main" val="669476276"/>
                  </a:ext>
                </a:extLst>
              </a:tr>
              <a:tr h="584200">
                <a:tc>
                  <a:txBody>
                    <a:bodyPr/>
                    <a:lstStyle/>
                    <a:p>
                      <a:pPr algn="ctr"/>
                      <a:r>
                        <a:rPr lang="fr-FR" sz="2800" b="1" noProof="0" dirty="0">
                          <a:solidFill>
                            <a:srgbClr val="0F5D61"/>
                          </a:solidFill>
                        </a:rPr>
                        <a:t>5</a:t>
                      </a:r>
                    </a:p>
                  </a:txBody>
                  <a:tcPr marL="0" marR="0" marT="0" marB="0" anchor="ctr"/>
                </a:tc>
                <a:tc>
                  <a:txBody>
                    <a:bodyPr/>
                    <a:lstStyle/>
                    <a:p>
                      <a:r>
                        <a:rPr lang="fr-FR" sz="1600" b="1" noProof="0" dirty="0">
                          <a:solidFill>
                            <a:schemeClr val="tx1">
                              <a:lumMod val="50000"/>
                            </a:schemeClr>
                          </a:solidFill>
                        </a:rPr>
                        <a:t>Classement des vaccins sur les critères d’importance </a:t>
                      </a:r>
                      <a:r>
                        <a:rPr lang="fr-FR" sz="1600" b="0" baseline="0" noProof="0" dirty="0">
                          <a:solidFill>
                            <a:schemeClr val="tx1">
                              <a:lumMod val="50000"/>
                            </a:schemeClr>
                          </a:solidFill>
                        </a:rPr>
                        <a:t>(ex: fardeau de la maladie, bénéfices du vaccin)</a:t>
                      </a:r>
                      <a:endParaRPr lang="fr-FR" sz="1600" b="1" noProof="0" dirty="0">
                        <a:solidFill>
                          <a:schemeClr val="tx1">
                            <a:lumMod val="50000"/>
                          </a:schemeClr>
                        </a:solidFill>
                      </a:endParaRPr>
                    </a:p>
                  </a:txBody>
                  <a:tcPr anchor="ctr"/>
                </a:tc>
                <a:tc>
                  <a:txBody>
                    <a:bodyPr/>
                    <a:lstStyle/>
                    <a:p>
                      <a:endParaRPr lang="fr-FR" b="0" noProof="0" dirty="0">
                        <a:solidFill>
                          <a:schemeClr val="tx1">
                            <a:lumMod val="50000"/>
                          </a:schemeClr>
                        </a:solidFill>
                      </a:endParaRPr>
                    </a:p>
                  </a:txBody>
                  <a:tcPr anchor="ctr"/>
                </a:tc>
                <a:extLst>
                  <a:ext uri="{0D108BD9-81ED-4DB2-BD59-A6C34878D82A}">
                    <a16:rowId xmlns:a16="http://schemas.microsoft.com/office/drawing/2014/main" val="1983667864"/>
                  </a:ext>
                </a:extLst>
              </a:tr>
              <a:tr h="584200">
                <a:tc>
                  <a:txBody>
                    <a:bodyPr/>
                    <a:lstStyle/>
                    <a:p>
                      <a:pPr algn="ctr"/>
                      <a:r>
                        <a:rPr lang="fr-FR" sz="2800" b="1" noProof="0" dirty="0">
                          <a:solidFill>
                            <a:srgbClr val="0F5D61"/>
                          </a:solidFill>
                        </a:rPr>
                        <a:t>6</a:t>
                      </a:r>
                    </a:p>
                  </a:txBody>
                  <a:tcPr marL="0" marR="0" marT="0" marB="0" anchor="ctr"/>
                </a:tc>
                <a:tc>
                  <a:txBody>
                    <a:bodyPr/>
                    <a:lstStyle/>
                    <a:p>
                      <a:pPr rtl="0"/>
                      <a:r>
                        <a:rPr lang="fr-FR" sz="1600" b="1" noProof="0" dirty="0">
                          <a:solidFill>
                            <a:schemeClr val="tx1">
                              <a:lumMod val="50000"/>
                            </a:schemeClr>
                          </a:solidFill>
                        </a:rPr>
                        <a:t>Classement des vaccins sur les critères de faisabilité </a:t>
                      </a:r>
                      <a:r>
                        <a:rPr lang="fr-FR" sz="1600" b="0" noProof="0" dirty="0">
                          <a:solidFill>
                            <a:schemeClr val="tx1">
                              <a:lumMod val="50000"/>
                            </a:schemeClr>
                          </a:solidFill>
                        </a:rPr>
                        <a:t>(ex: logistique, chaine du froid)</a:t>
                      </a:r>
                      <a:endParaRPr lang="fr-FR" sz="1600" b="1" noProof="0" dirty="0">
                        <a:solidFill>
                          <a:schemeClr val="tx1">
                            <a:lumMod val="50000"/>
                          </a:schemeClr>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noProof="0" dirty="0">
                        <a:solidFill>
                          <a:schemeClr val="tx1">
                            <a:lumMod val="50000"/>
                          </a:schemeClr>
                        </a:solidFill>
                      </a:endParaRPr>
                    </a:p>
                  </a:txBody>
                  <a:tcPr anchor="ctr"/>
                </a:tc>
                <a:extLst>
                  <a:ext uri="{0D108BD9-81ED-4DB2-BD59-A6C34878D82A}">
                    <a16:rowId xmlns:a16="http://schemas.microsoft.com/office/drawing/2014/main" val="3984343342"/>
                  </a:ext>
                </a:extLst>
              </a:tr>
              <a:tr h="584200">
                <a:tc>
                  <a:txBody>
                    <a:bodyPr/>
                    <a:lstStyle/>
                    <a:p>
                      <a:pPr algn="ctr"/>
                      <a:r>
                        <a:rPr lang="fr-FR" sz="2800" b="1" noProof="0" dirty="0">
                          <a:solidFill>
                            <a:srgbClr val="0F5D61"/>
                          </a:solidFill>
                        </a:rPr>
                        <a:t>7</a:t>
                      </a:r>
                    </a:p>
                  </a:txBody>
                  <a:tcPr marL="0" marR="0" marT="0" marB="0" anchor="ctr"/>
                </a:tc>
                <a:tc>
                  <a:txBody>
                    <a:bodyPr/>
                    <a:lstStyle/>
                    <a:p>
                      <a:r>
                        <a:rPr lang="fr-FR" sz="1600" b="1" noProof="0" dirty="0">
                          <a:solidFill>
                            <a:schemeClr val="tx1">
                              <a:lumMod val="50000"/>
                            </a:schemeClr>
                          </a:solidFill>
                        </a:rPr>
                        <a:t>Sur la base de l’importance et de la faisabilité, définition de </a:t>
                      </a:r>
                      <a:r>
                        <a:rPr lang="fr-FR" sz="1600" b="1" i="0" u="none" strike="noStrike" cap="none" noProof="0" dirty="0">
                          <a:solidFill>
                            <a:srgbClr val="C00000"/>
                          </a:solidFill>
                          <a:latin typeface="+mn-lt"/>
                          <a:ea typeface="+mn-ea"/>
                          <a:cs typeface="+mn-cs"/>
                          <a:sym typeface="Arial"/>
                        </a:rPr>
                        <a:t>niveaux de priorité </a:t>
                      </a:r>
                      <a:r>
                        <a:rPr lang="fr-FR" sz="1600" b="0" noProof="0" dirty="0">
                          <a:solidFill>
                            <a:schemeClr val="tx1">
                              <a:lumMod val="50000"/>
                            </a:schemeClr>
                          </a:solidFill>
                        </a:rPr>
                        <a:t>(haute/moyenne/basse) </a:t>
                      </a:r>
                      <a:r>
                        <a:rPr lang="fr-FR" sz="1600" b="1" noProof="0" dirty="0">
                          <a:solidFill>
                            <a:schemeClr val="tx1">
                              <a:lumMod val="50000"/>
                            </a:schemeClr>
                          </a:solidFill>
                        </a:rPr>
                        <a:t>pour chaque vaccin</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noProof="0" dirty="0">
                        <a:solidFill>
                          <a:schemeClr val="tx1">
                            <a:lumMod val="50000"/>
                          </a:schemeClr>
                        </a:solidFill>
                      </a:endParaRPr>
                    </a:p>
                  </a:txBody>
                  <a:tcPr anchor="ctr"/>
                </a:tc>
                <a:extLst>
                  <a:ext uri="{0D108BD9-81ED-4DB2-BD59-A6C34878D82A}">
                    <a16:rowId xmlns:a16="http://schemas.microsoft.com/office/drawing/2014/main" val="2894405398"/>
                  </a:ext>
                </a:extLst>
              </a:tr>
              <a:tr h="584200">
                <a:tc>
                  <a:txBody>
                    <a:bodyPr/>
                    <a:lstStyle/>
                    <a:p>
                      <a:pPr algn="ctr"/>
                      <a:r>
                        <a:rPr lang="fr-FR" sz="2800" b="1" noProof="0" dirty="0">
                          <a:solidFill>
                            <a:srgbClr val="0F5D61"/>
                          </a:solidFill>
                        </a:rPr>
                        <a:t>8</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600" b="1" noProof="0" dirty="0">
                          <a:solidFill>
                            <a:schemeClr val="tx1">
                              <a:lumMod val="50000"/>
                            </a:schemeClr>
                          </a:solidFill>
                        </a:rPr>
                        <a:t>Définition </a:t>
                      </a:r>
                      <a:r>
                        <a:rPr lang="fr-FR" sz="1600" b="1" noProof="0" dirty="0">
                          <a:solidFill>
                            <a:srgbClr val="7030A0"/>
                          </a:solidFill>
                        </a:rPr>
                        <a:t>des contraintes programmatiques et spécifiques aux vaccins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noProof="0" dirty="0">
                        <a:solidFill>
                          <a:schemeClr val="tx1">
                            <a:lumMod val="50000"/>
                          </a:schemeClr>
                        </a:solidFill>
                      </a:endParaRPr>
                    </a:p>
                  </a:txBody>
                  <a:tcPr anchor="ctr"/>
                </a:tc>
                <a:extLst>
                  <a:ext uri="{0D108BD9-81ED-4DB2-BD59-A6C34878D82A}">
                    <a16:rowId xmlns:a16="http://schemas.microsoft.com/office/drawing/2014/main" val="3301291762"/>
                  </a:ext>
                </a:extLst>
              </a:tr>
              <a:tr h="584200">
                <a:tc>
                  <a:txBody>
                    <a:bodyPr/>
                    <a:lstStyle/>
                    <a:p>
                      <a:pPr algn="ctr"/>
                      <a:r>
                        <a:rPr lang="fr-FR" sz="2800" b="1" noProof="0" dirty="0">
                          <a:solidFill>
                            <a:srgbClr val="0F5D61"/>
                          </a:solidFill>
                        </a:rPr>
                        <a:t>9</a:t>
                      </a:r>
                    </a:p>
                  </a:txBody>
                  <a:tcPr marL="0" marR="0" marT="0" marB="0" anchor="ctr"/>
                </a:tc>
                <a:tc>
                  <a:txBody>
                    <a:bodyPr/>
                    <a:lstStyle/>
                    <a:p>
                      <a:r>
                        <a:rPr lang="fr-FR" sz="1600" b="1" noProof="0" dirty="0">
                          <a:solidFill>
                            <a:schemeClr val="tx1">
                              <a:lumMod val="50000"/>
                            </a:schemeClr>
                          </a:solidFill>
                        </a:rPr>
                        <a:t>Rédaction de scénarios sur la base des </a:t>
                      </a:r>
                      <a:r>
                        <a:rPr lang="fr-FR" sz="1600" b="1" noProof="0" dirty="0">
                          <a:solidFill>
                            <a:srgbClr val="C00000"/>
                          </a:solidFill>
                        </a:rPr>
                        <a:t>niveaux de priorité </a:t>
                      </a:r>
                      <a:r>
                        <a:rPr lang="fr-FR" sz="1600" b="1" noProof="0" dirty="0">
                          <a:solidFill>
                            <a:schemeClr val="tx1">
                              <a:lumMod val="50000"/>
                            </a:schemeClr>
                          </a:solidFill>
                        </a:rPr>
                        <a:t>et des </a:t>
                      </a:r>
                      <a:r>
                        <a:rPr lang="fr-FR" sz="1600" b="1" noProof="0" dirty="0">
                          <a:solidFill>
                            <a:srgbClr val="7030A0"/>
                          </a:solidFill>
                        </a:rPr>
                        <a:t>contraintes</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b="0" noProof="0" dirty="0">
                        <a:solidFill>
                          <a:schemeClr val="tx1">
                            <a:lumMod val="50000"/>
                          </a:schemeClr>
                        </a:solidFill>
                      </a:endParaRPr>
                    </a:p>
                  </a:txBody>
                  <a:tcPr anchor="ctr"/>
                </a:tc>
                <a:extLst>
                  <a:ext uri="{0D108BD9-81ED-4DB2-BD59-A6C34878D82A}">
                    <a16:rowId xmlns:a16="http://schemas.microsoft.com/office/drawing/2014/main" val="363180383"/>
                  </a:ext>
                </a:extLst>
              </a:tr>
            </a:tbl>
          </a:graphicData>
        </a:graphic>
      </p:graphicFrame>
      <p:sp>
        <p:nvSpPr>
          <p:cNvPr id="21" name="Star: 12 Points 2">
            <a:extLst>
              <a:ext uri="{FF2B5EF4-FFF2-40B4-BE49-F238E27FC236}">
                <a16:creationId xmlns:a16="http://schemas.microsoft.com/office/drawing/2014/main" id="{993EB10B-5B70-DDAC-4EE0-0369A0B6CDF0}"/>
              </a:ext>
            </a:extLst>
          </p:cNvPr>
          <p:cNvSpPr/>
          <p:nvPr/>
        </p:nvSpPr>
        <p:spPr>
          <a:xfrm>
            <a:off x="11283893" y="1162880"/>
            <a:ext cx="667837" cy="619386"/>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3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050" b="1" i="0" u="none" strike="noStrike" kern="0" cap="none" spc="0" normalizeH="0" baseline="0" noProof="0" dirty="0">
                <a:ln>
                  <a:noFill/>
                </a:ln>
                <a:solidFill>
                  <a:prstClr val="white"/>
                </a:solidFill>
                <a:effectLst/>
                <a:uLnTx/>
                <a:uFillTx/>
                <a:latin typeface="Calibri" panose="020F0502020204030204"/>
                <a:ea typeface="+mn-ea"/>
                <a:cs typeface="+mn-cs"/>
              </a:rPr>
              <a:t>Atelier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05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24" name="Star: 12 Points 2">
            <a:extLst>
              <a:ext uri="{FF2B5EF4-FFF2-40B4-BE49-F238E27FC236}">
                <a16:creationId xmlns:a16="http://schemas.microsoft.com/office/drawing/2014/main" id="{E4ED2028-4E5F-C582-6412-E673547D802E}"/>
              </a:ext>
            </a:extLst>
          </p:cNvPr>
          <p:cNvSpPr/>
          <p:nvPr/>
        </p:nvSpPr>
        <p:spPr>
          <a:xfrm>
            <a:off x="11283893" y="1782266"/>
            <a:ext cx="667837" cy="619386"/>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3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050" b="1" i="0" u="none" strike="noStrike" kern="0" cap="none" spc="0" normalizeH="0" baseline="0" noProof="0" dirty="0">
                <a:ln>
                  <a:noFill/>
                </a:ln>
                <a:solidFill>
                  <a:prstClr val="white"/>
                </a:solidFill>
                <a:effectLst/>
                <a:uLnTx/>
                <a:uFillTx/>
                <a:latin typeface="Calibri" panose="020F0502020204030204"/>
                <a:ea typeface="+mn-ea"/>
                <a:cs typeface="+mn-cs"/>
              </a:rPr>
              <a:t>Atelier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05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26" name="Star: 12 Points 2">
            <a:extLst>
              <a:ext uri="{FF2B5EF4-FFF2-40B4-BE49-F238E27FC236}">
                <a16:creationId xmlns:a16="http://schemas.microsoft.com/office/drawing/2014/main" id="{921A6280-6D74-EDF8-AE67-5BBCA01DC57A}"/>
              </a:ext>
            </a:extLst>
          </p:cNvPr>
          <p:cNvSpPr/>
          <p:nvPr/>
        </p:nvSpPr>
        <p:spPr>
          <a:xfrm>
            <a:off x="11283893" y="3458081"/>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fr-FR" sz="900" b="1" kern="0" noProof="0" dirty="0">
              <a:solidFill>
                <a:prstClr val="white"/>
              </a:solidFill>
              <a:latin typeface="Calibri" panose="020F0502020204030204"/>
            </a:endParaRPr>
          </a:p>
          <a:p>
            <a:pPr algn="ctr" defTabSz="889000">
              <a:lnSpc>
                <a:spcPct val="90000"/>
              </a:lnSpc>
              <a:spcBef>
                <a:spcPct val="0"/>
              </a:spcBef>
            </a:pPr>
            <a:r>
              <a:rPr lang="fr-FR" sz="900" b="1" kern="0" noProof="0" dirty="0">
                <a:solidFill>
                  <a:prstClr val="white"/>
                </a:solidFill>
                <a:latin typeface="Calibri" panose="020F0502020204030204"/>
              </a:rPr>
              <a:t>Atelier </a:t>
            </a:r>
          </a:p>
          <a:p>
            <a:pPr algn="ctr" defTabSz="889000">
              <a:lnSpc>
                <a:spcPct val="90000"/>
              </a:lnSpc>
              <a:spcBef>
                <a:spcPct val="0"/>
              </a:spcBef>
            </a:pPr>
            <a:r>
              <a:rPr lang="fr-FR" sz="900" b="1" kern="0" noProof="0" dirty="0">
                <a:solidFill>
                  <a:prstClr val="white"/>
                </a:solidFill>
                <a:latin typeface="Calibri" panose="020F0502020204030204"/>
              </a:rPr>
              <a:t>2</a:t>
            </a:r>
          </a:p>
        </p:txBody>
      </p:sp>
      <p:sp>
        <p:nvSpPr>
          <p:cNvPr id="27" name="Star: 12 Points 2">
            <a:extLst>
              <a:ext uri="{FF2B5EF4-FFF2-40B4-BE49-F238E27FC236}">
                <a16:creationId xmlns:a16="http://schemas.microsoft.com/office/drawing/2014/main" id="{C7E0088B-DABC-23E3-A2FD-FC2C214F79A5}"/>
              </a:ext>
            </a:extLst>
          </p:cNvPr>
          <p:cNvSpPr/>
          <p:nvPr/>
        </p:nvSpPr>
        <p:spPr>
          <a:xfrm>
            <a:off x="11283893" y="4060448"/>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fr-FR" sz="900" b="1" kern="0" noProof="0" dirty="0">
              <a:solidFill>
                <a:prstClr val="white"/>
              </a:solidFill>
              <a:latin typeface="Calibri" panose="020F0502020204030204"/>
            </a:endParaRPr>
          </a:p>
          <a:p>
            <a:pPr algn="ctr" defTabSz="889000">
              <a:lnSpc>
                <a:spcPct val="90000"/>
              </a:lnSpc>
              <a:spcBef>
                <a:spcPct val="0"/>
              </a:spcBef>
            </a:pPr>
            <a:r>
              <a:rPr lang="fr-FR" sz="900" b="1" kern="0" noProof="0" dirty="0">
                <a:solidFill>
                  <a:prstClr val="white"/>
                </a:solidFill>
                <a:latin typeface="Calibri" panose="020F0502020204030204"/>
              </a:rPr>
              <a:t>Atelier </a:t>
            </a:r>
          </a:p>
          <a:p>
            <a:pPr algn="ctr" defTabSz="889000">
              <a:lnSpc>
                <a:spcPct val="90000"/>
              </a:lnSpc>
              <a:spcBef>
                <a:spcPct val="0"/>
              </a:spcBef>
            </a:pPr>
            <a:r>
              <a:rPr lang="fr-FR" sz="900" b="1" kern="0" noProof="0" dirty="0">
                <a:solidFill>
                  <a:prstClr val="white"/>
                </a:solidFill>
                <a:latin typeface="Calibri" panose="020F0502020204030204"/>
              </a:rPr>
              <a:t>2</a:t>
            </a:r>
          </a:p>
        </p:txBody>
      </p:sp>
      <p:sp>
        <p:nvSpPr>
          <p:cNvPr id="46" name="Star: 12 Points 2">
            <a:extLst>
              <a:ext uri="{FF2B5EF4-FFF2-40B4-BE49-F238E27FC236}">
                <a16:creationId xmlns:a16="http://schemas.microsoft.com/office/drawing/2014/main" id="{5CE3C1E2-97E4-C814-762A-48681A0EB0C6}"/>
              </a:ext>
            </a:extLst>
          </p:cNvPr>
          <p:cNvSpPr/>
          <p:nvPr/>
        </p:nvSpPr>
        <p:spPr>
          <a:xfrm>
            <a:off x="11283893" y="4662815"/>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fr-FR" sz="900" b="1" kern="0" noProof="0" dirty="0">
              <a:solidFill>
                <a:prstClr val="white"/>
              </a:solidFill>
              <a:latin typeface="Calibri" panose="020F0502020204030204"/>
            </a:endParaRPr>
          </a:p>
          <a:p>
            <a:pPr algn="ctr" defTabSz="889000">
              <a:lnSpc>
                <a:spcPct val="90000"/>
              </a:lnSpc>
              <a:spcBef>
                <a:spcPct val="0"/>
              </a:spcBef>
            </a:pPr>
            <a:r>
              <a:rPr lang="fr-FR" sz="900" b="1" kern="0" noProof="0" dirty="0">
                <a:solidFill>
                  <a:prstClr val="white"/>
                </a:solidFill>
                <a:latin typeface="Calibri" panose="020F0502020204030204"/>
              </a:rPr>
              <a:t>Atelier </a:t>
            </a:r>
          </a:p>
          <a:p>
            <a:pPr algn="ctr" defTabSz="889000">
              <a:lnSpc>
                <a:spcPct val="90000"/>
              </a:lnSpc>
              <a:spcBef>
                <a:spcPct val="0"/>
              </a:spcBef>
            </a:pPr>
            <a:r>
              <a:rPr lang="fr-FR" sz="900" b="1" kern="0" noProof="0" dirty="0">
                <a:solidFill>
                  <a:prstClr val="white"/>
                </a:solidFill>
                <a:latin typeface="Calibri" panose="020F0502020204030204"/>
              </a:rPr>
              <a:t>2</a:t>
            </a:r>
          </a:p>
        </p:txBody>
      </p:sp>
      <p:sp>
        <p:nvSpPr>
          <p:cNvPr id="47" name="Star: 12 Points 2">
            <a:extLst>
              <a:ext uri="{FF2B5EF4-FFF2-40B4-BE49-F238E27FC236}">
                <a16:creationId xmlns:a16="http://schemas.microsoft.com/office/drawing/2014/main" id="{1E36FA51-EA10-050C-3301-DC0898FE9291}"/>
              </a:ext>
            </a:extLst>
          </p:cNvPr>
          <p:cNvSpPr/>
          <p:nvPr/>
        </p:nvSpPr>
        <p:spPr>
          <a:xfrm>
            <a:off x="11283893" y="5265182"/>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fr-FR" sz="900" b="1" kern="0" noProof="0" dirty="0">
              <a:solidFill>
                <a:prstClr val="white"/>
              </a:solidFill>
              <a:latin typeface="Calibri" panose="020F0502020204030204"/>
            </a:endParaRPr>
          </a:p>
          <a:p>
            <a:pPr algn="ctr" defTabSz="889000">
              <a:lnSpc>
                <a:spcPct val="90000"/>
              </a:lnSpc>
              <a:spcBef>
                <a:spcPct val="0"/>
              </a:spcBef>
            </a:pPr>
            <a:r>
              <a:rPr lang="fr-FR" sz="900" b="1" kern="0" noProof="0" dirty="0">
                <a:solidFill>
                  <a:prstClr val="white"/>
                </a:solidFill>
                <a:latin typeface="Calibri" panose="020F0502020204030204"/>
              </a:rPr>
              <a:t>Atelier </a:t>
            </a:r>
          </a:p>
          <a:p>
            <a:pPr algn="ctr" defTabSz="889000">
              <a:lnSpc>
                <a:spcPct val="90000"/>
              </a:lnSpc>
              <a:spcBef>
                <a:spcPct val="0"/>
              </a:spcBef>
            </a:pPr>
            <a:r>
              <a:rPr lang="fr-FR" sz="900" b="1" kern="0" noProof="0" dirty="0">
                <a:solidFill>
                  <a:prstClr val="white"/>
                </a:solidFill>
                <a:latin typeface="Calibri" panose="020F0502020204030204"/>
              </a:rPr>
              <a:t>2</a:t>
            </a:r>
          </a:p>
        </p:txBody>
      </p:sp>
      <p:sp>
        <p:nvSpPr>
          <p:cNvPr id="48" name="Star: 12 Points 2">
            <a:extLst>
              <a:ext uri="{FF2B5EF4-FFF2-40B4-BE49-F238E27FC236}">
                <a16:creationId xmlns:a16="http://schemas.microsoft.com/office/drawing/2014/main" id="{41AC5BCE-2164-162A-390F-F47E82785799}"/>
              </a:ext>
            </a:extLst>
          </p:cNvPr>
          <p:cNvSpPr/>
          <p:nvPr/>
        </p:nvSpPr>
        <p:spPr>
          <a:xfrm>
            <a:off x="11283893" y="5867548"/>
            <a:ext cx="667837" cy="619386"/>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algn="ctr" defTabSz="889000">
              <a:lnSpc>
                <a:spcPct val="90000"/>
              </a:lnSpc>
              <a:spcBef>
                <a:spcPct val="0"/>
              </a:spcBef>
            </a:pPr>
            <a:endParaRPr lang="fr-FR" sz="900" b="1" kern="0" noProof="0" dirty="0">
              <a:solidFill>
                <a:prstClr val="white"/>
              </a:solidFill>
              <a:latin typeface="Calibri" panose="020F0502020204030204"/>
            </a:endParaRPr>
          </a:p>
          <a:p>
            <a:pPr algn="ctr" defTabSz="889000">
              <a:lnSpc>
                <a:spcPct val="90000"/>
              </a:lnSpc>
              <a:spcBef>
                <a:spcPct val="0"/>
              </a:spcBef>
            </a:pPr>
            <a:r>
              <a:rPr lang="fr-FR" sz="900" b="1" kern="0" noProof="0" dirty="0">
                <a:solidFill>
                  <a:prstClr val="white"/>
                </a:solidFill>
                <a:latin typeface="Calibri" panose="020F0502020204030204"/>
              </a:rPr>
              <a:t>Atelier </a:t>
            </a:r>
          </a:p>
          <a:p>
            <a:pPr algn="ctr" defTabSz="889000">
              <a:lnSpc>
                <a:spcPct val="90000"/>
              </a:lnSpc>
              <a:spcBef>
                <a:spcPct val="0"/>
              </a:spcBef>
            </a:pPr>
            <a:r>
              <a:rPr lang="fr-FR" sz="900" b="1" kern="0" noProof="0" dirty="0">
                <a:solidFill>
                  <a:prstClr val="white"/>
                </a:solidFill>
                <a:latin typeface="Calibri" panose="020F0502020204030204"/>
              </a:rPr>
              <a:t>2</a:t>
            </a:r>
          </a:p>
        </p:txBody>
      </p:sp>
      <p:sp>
        <p:nvSpPr>
          <p:cNvPr id="49" name="Freeform: Shape 22">
            <a:extLst>
              <a:ext uri="{FF2B5EF4-FFF2-40B4-BE49-F238E27FC236}">
                <a16:creationId xmlns:a16="http://schemas.microsoft.com/office/drawing/2014/main" id="{A4744D8B-E06D-77BB-041E-B8E29E7FA18E}"/>
              </a:ext>
            </a:extLst>
          </p:cNvPr>
          <p:cNvSpPr/>
          <p:nvPr/>
        </p:nvSpPr>
        <p:spPr>
          <a:xfrm>
            <a:off x="11198903" y="2473435"/>
            <a:ext cx="784665" cy="361732"/>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2000" tIns="24003" rIns="3600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000" b="1" i="0" u="none" strike="noStrike" kern="0" cap="none" spc="0" normalizeH="0" baseline="0" noProof="0" dirty="0">
                <a:ln>
                  <a:noFill/>
                </a:ln>
                <a:solidFill>
                  <a:prstClr val="white"/>
                </a:solidFill>
                <a:effectLst/>
                <a:uLnTx/>
                <a:uFillTx/>
                <a:latin typeface="Calibri" panose="020F0502020204030204"/>
                <a:ea typeface="+mn-ea"/>
                <a:cs typeface="+mn-cs"/>
              </a:rPr>
              <a:t>Collecte données</a:t>
            </a:r>
            <a:endParaRPr kumimoji="0" lang="fr-FR" sz="9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50" name="Freeform: Shape 22">
            <a:extLst>
              <a:ext uri="{FF2B5EF4-FFF2-40B4-BE49-F238E27FC236}">
                <a16:creationId xmlns:a16="http://schemas.microsoft.com/office/drawing/2014/main" id="{967C44F5-DBFB-8F07-C1EC-B60DD80AB0DB}"/>
              </a:ext>
            </a:extLst>
          </p:cNvPr>
          <p:cNvSpPr/>
          <p:nvPr/>
        </p:nvSpPr>
        <p:spPr>
          <a:xfrm>
            <a:off x="11198903" y="3000349"/>
            <a:ext cx="784665" cy="361732"/>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72000" tIns="24003" rIns="3600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000" b="1" i="0" u="none" strike="noStrike" kern="0" cap="none" spc="0" normalizeH="0" baseline="0" noProof="0">
                <a:ln>
                  <a:noFill/>
                </a:ln>
                <a:solidFill>
                  <a:prstClr val="white"/>
                </a:solidFill>
                <a:effectLst/>
                <a:uLnTx/>
                <a:uFillTx/>
                <a:latin typeface="Calibri" panose="020F0502020204030204"/>
                <a:ea typeface="+mn-ea"/>
                <a:cs typeface="+mn-cs"/>
              </a:rPr>
              <a:t>Collecte données</a:t>
            </a:r>
            <a:endParaRPr kumimoji="0" lang="fr-FR" sz="9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59939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D6CF8-F046-D890-F231-22E0A405C7C0}"/>
            </a:ext>
          </a:extLst>
        </p:cNvPr>
        <p:cNvGrpSpPr/>
        <p:nvPr/>
      </p:nvGrpSpPr>
      <p:grpSpPr>
        <a:xfrm>
          <a:off x="0" y="0"/>
          <a:ext cx="0" cy="0"/>
          <a:chOff x="0" y="0"/>
          <a:chExt cx="0" cy="0"/>
        </a:xfrm>
      </p:grpSpPr>
      <p:sp>
        <p:nvSpPr>
          <p:cNvPr id="7" name="Google Shape;427;p16">
            <a:extLst>
              <a:ext uri="{FF2B5EF4-FFF2-40B4-BE49-F238E27FC236}">
                <a16:creationId xmlns:a16="http://schemas.microsoft.com/office/drawing/2014/main" id="{B126F5D2-F666-1248-D664-534BCCF0C944}"/>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solidFill>
                <a:srgbClr val="414141"/>
              </a:solidFill>
              <a:latin typeface="Lato" panose="020F0502020204030203" pitchFamily="34" charset="0"/>
              <a:cs typeface="Times New Roman" panose="02020603050405020304" pitchFamily="18" charset="0"/>
            </a:endParaRPr>
          </a:p>
        </p:txBody>
      </p:sp>
      <p:sp>
        <p:nvSpPr>
          <p:cNvPr id="13" name="Google Shape;126;p14">
            <a:extLst>
              <a:ext uri="{FF2B5EF4-FFF2-40B4-BE49-F238E27FC236}">
                <a16:creationId xmlns:a16="http://schemas.microsoft.com/office/drawing/2014/main" id="{9F9FC8CF-FEE3-0666-8CC5-1107C015D39C}"/>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kumimoji="0" lang="fr-FR" sz="2400" b="0" i="0" u="none" strike="noStrike" kern="0" cap="none" spc="0" normalizeH="0" baseline="0" noProof="0" dirty="0">
                <a:ln>
                  <a:noFill/>
                </a:ln>
                <a:solidFill>
                  <a:srgbClr val="0F5D61"/>
                </a:solidFill>
                <a:effectLst/>
                <a:uLnTx/>
                <a:uFillTx/>
                <a:latin typeface="Lato" panose="020F0502020204030203" pitchFamily="34" charset="0"/>
                <a:ea typeface="+mn-ea"/>
                <a:cs typeface="Times New Roman" panose="02020603050405020304" pitchFamily="18" charset="0"/>
                <a:sym typeface="Lato"/>
              </a:rPr>
              <a:t>Ce processus s'intègre dans le plan global dont la finalité est la rédaction et  l'approbation des recommandations</a:t>
            </a:r>
          </a:p>
        </p:txBody>
      </p:sp>
      <p:sp>
        <p:nvSpPr>
          <p:cNvPr id="2" name="Rectangle 1">
            <a:extLst>
              <a:ext uri="{FF2B5EF4-FFF2-40B4-BE49-F238E27FC236}">
                <a16:creationId xmlns:a16="http://schemas.microsoft.com/office/drawing/2014/main" id="{1AA179B8-97E9-6E72-2EAC-FB48F9C886C0}"/>
              </a:ext>
            </a:extLst>
          </p:cNvPr>
          <p:cNvSpPr/>
          <p:nvPr/>
        </p:nvSpPr>
        <p:spPr>
          <a:xfrm>
            <a:off x="9361276" y="2056009"/>
            <a:ext cx="2446035"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 name="Freeform: Shape 28">
            <a:extLst>
              <a:ext uri="{FF2B5EF4-FFF2-40B4-BE49-F238E27FC236}">
                <a16:creationId xmlns:a16="http://schemas.microsoft.com/office/drawing/2014/main" id="{E5FEEF10-EA6B-0C0B-0D69-4F2DF95FB418}"/>
              </a:ext>
            </a:extLst>
          </p:cNvPr>
          <p:cNvSpPr/>
          <p:nvPr/>
        </p:nvSpPr>
        <p:spPr>
          <a:xfrm>
            <a:off x="9521731" y="2255530"/>
            <a:ext cx="2205215"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F5D61">
              <a:alpha val="70000"/>
            </a:srgbClr>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Validation and documentation</a:t>
            </a:r>
          </a:p>
        </p:txBody>
      </p:sp>
      <p:sp>
        <p:nvSpPr>
          <p:cNvPr id="5" name="Rectangle 4">
            <a:extLst>
              <a:ext uri="{FF2B5EF4-FFF2-40B4-BE49-F238E27FC236}">
                <a16:creationId xmlns:a16="http://schemas.microsoft.com/office/drawing/2014/main" id="{504B0CF8-6F36-F995-47F1-6A3631499898}"/>
              </a:ext>
            </a:extLst>
          </p:cNvPr>
          <p:cNvSpPr/>
          <p:nvPr/>
        </p:nvSpPr>
        <p:spPr>
          <a:xfrm>
            <a:off x="299555" y="2059531"/>
            <a:ext cx="3605046"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Freeform: Shape 1">
            <a:extLst>
              <a:ext uri="{FF2B5EF4-FFF2-40B4-BE49-F238E27FC236}">
                <a16:creationId xmlns:a16="http://schemas.microsoft.com/office/drawing/2014/main" id="{8AF4295D-5B40-DBE8-D6C6-FD260456900B}"/>
              </a:ext>
            </a:extLst>
          </p:cNvPr>
          <p:cNvSpPr/>
          <p:nvPr/>
        </p:nvSpPr>
        <p:spPr>
          <a:xfrm>
            <a:off x="390629" y="2261502"/>
            <a:ext cx="2209222" cy="704911"/>
          </a:xfrm>
          <a:custGeom>
            <a:avLst/>
            <a:gdLst>
              <a:gd name="connsiteX0" fmla="*/ 0 w 2790386"/>
              <a:gd name="connsiteY0" fmla="*/ 0 h 824922"/>
              <a:gd name="connsiteX1" fmla="*/ 2377925 w 2790386"/>
              <a:gd name="connsiteY1" fmla="*/ 0 h 824922"/>
              <a:gd name="connsiteX2" fmla="*/ 2790386 w 2790386"/>
              <a:gd name="connsiteY2" fmla="*/ 412461 h 824922"/>
              <a:gd name="connsiteX3" fmla="*/ 2377925 w 2790386"/>
              <a:gd name="connsiteY3" fmla="*/ 824922 h 824922"/>
              <a:gd name="connsiteX4" fmla="*/ 0 w 2790386"/>
              <a:gd name="connsiteY4" fmla="*/ 824922 h 824922"/>
              <a:gd name="connsiteX5" fmla="*/ 412461 w 2790386"/>
              <a:gd name="connsiteY5" fmla="*/ 412461 h 824922"/>
              <a:gd name="connsiteX6" fmla="*/ 0 w 2790386"/>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386" h="824922">
                <a:moveTo>
                  <a:pt x="0" y="0"/>
                </a:moveTo>
                <a:lnTo>
                  <a:pt x="2377925" y="0"/>
                </a:lnTo>
                <a:lnTo>
                  <a:pt x="2790386" y="412461"/>
                </a:lnTo>
                <a:lnTo>
                  <a:pt x="2377925" y="824922"/>
                </a:lnTo>
                <a:lnTo>
                  <a:pt x="0" y="824922"/>
                </a:lnTo>
                <a:lnTo>
                  <a:pt x="412461" y="412461"/>
                </a:lnTo>
                <a:lnTo>
                  <a:pt x="0" y="0"/>
                </a:lnTo>
                <a:close/>
              </a:path>
            </a:pathLst>
          </a:cu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Process design and stakeholder engagement</a:t>
            </a:r>
          </a:p>
        </p:txBody>
      </p:sp>
      <p:sp>
        <p:nvSpPr>
          <p:cNvPr id="8" name="Star: 12 Points 2">
            <a:extLst>
              <a:ext uri="{FF2B5EF4-FFF2-40B4-BE49-F238E27FC236}">
                <a16:creationId xmlns:a16="http://schemas.microsoft.com/office/drawing/2014/main" id="{47C03314-FF4D-F93C-A759-9D117C098507}"/>
              </a:ext>
            </a:extLst>
          </p:cNvPr>
          <p:cNvSpPr/>
          <p:nvPr/>
        </p:nvSpPr>
        <p:spPr>
          <a:xfrm>
            <a:off x="2599851" y="2051582"/>
            <a:ext cx="1183114" cy="1097280"/>
          </a:xfrm>
          <a:prstGeom prst="star12">
            <a:avLst/>
          </a:prstGeom>
          <a:solidFill>
            <a:srgbClr val="0B4649"/>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Atelier </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1</a:t>
            </a:r>
          </a:p>
        </p:txBody>
      </p:sp>
      <p:sp>
        <p:nvSpPr>
          <p:cNvPr id="10" name="Rectangle 9">
            <a:extLst>
              <a:ext uri="{FF2B5EF4-FFF2-40B4-BE49-F238E27FC236}">
                <a16:creationId xmlns:a16="http://schemas.microsoft.com/office/drawing/2014/main" id="{EAE31CD6-481E-0B7C-F864-A2501E642543}"/>
              </a:ext>
            </a:extLst>
          </p:cNvPr>
          <p:cNvSpPr/>
          <p:nvPr/>
        </p:nvSpPr>
        <p:spPr>
          <a:xfrm>
            <a:off x="197204" y="1379303"/>
            <a:ext cx="3785868"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1: Adaptation du cadre méthodologique</a:t>
            </a:r>
          </a:p>
        </p:txBody>
      </p:sp>
      <p:sp>
        <p:nvSpPr>
          <p:cNvPr id="11" name="Rectangle 10">
            <a:extLst>
              <a:ext uri="{FF2B5EF4-FFF2-40B4-BE49-F238E27FC236}">
                <a16:creationId xmlns:a16="http://schemas.microsoft.com/office/drawing/2014/main" id="{B2DDA245-A1B8-2E72-3EB2-3B2FE27D0366}"/>
              </a:ext>
            </a:extLst>
          </p:cNvPr>
          <p:cNvSpPr/>
          <p:nvPr/>
        </p:nvSpPr>
        <p:spPr>
          <a:xfrm>
            <a:off x="4074039" y="2056008"/>
            <a:ext cx="5007114" cy="1092854"/>
          </a:xfrm>
          <a:prstGeom prst="rect">
            <a:avLst/>
          </a:prstGeom>
          <a:solidFill>
            <a:srgbClr val="E6E6E6"/>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endPar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4" name="Freeform: Shape 22">
            <a:extLst>
              <a:ext uri="{FF2B5EF4-FFF2-40B4-BE49-F238E27FC236}">
                <a16:creationId xmlns:a16="http://schemas.microsoft.com/office/drawing/2014/main" id="{70A1401E-ACA4-206A-4C57-62B96DDC3398}"/>
              </a:ext>
            </a:extLst>
          </p:cNvPr>
          <p:cNvSpPr/>
          <p:nvPr/>
        </p:nvSpPr>
        <p:spPr>
          <a:xfrm>
            <a:off x="4204171" y="2260824"/>
            <a:ext cx="2642676" cy="704911"/>
          </a:xfrm>
          <a:custGeom>
            <a:avLst/>
            <a:gdLst>
              <a:gd name="connsiteX0" fmla="*/ 0 w 3021598"/>
              <a:gd name="connsiteY0" fmla="*/ 0 h 824922"/>
              <a:gd name="connsiteX1" fmla="*/ 2609137 w 3021598"/>
              <a:gd name="connsiteY1" fmla="*/ 0 h 824922"/>
              <a:gd name="connsiteX2" fmla="*/ 3021598 w 3021598"/>
              <a:gd name="connsiteY2" fmla="*/ 412461 h 824922"/>
              <a:gd name="connsiteX3" fmla="*/ 2609137 w 3021598"/>
              <a:gd name="connsiteY3" fmla="*/ 824922 h 824922"/>
              <a:gd name="connsiteX4" fmla="*/ 0 w 3021598"/>
              <a:gd name="connsiteY4" fmla="*/ 824922 h 824922"/>
              <a:gd name="connsiteX5" fmla="*/ 412461 w 3021598"/>
              <a:gd name="connsiteY5" fmla="*/ 412461 h 824922"/>
              <a:gd name="connsiteX6" fmla="*/ 0 w 3021598"/>
              <a:gd name="connsiteY6" fmla="*/ 0 h 82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1598" h="824922">
                <a:moveTo>
                  <a:pt x="0" y="0"/>
                </a:moveTo>
                <a:lnTo>
                  <a:pt x="2609137" y="0"/>
                </a:lnTo>
                <a:lnTo>
                  <a:pt x="3021598" y="412461"/>
                </a:lnTo>
                <a:lnTo>
                  <a:pt x="2609137" y="824922"/>
                </a:lnTo>
                <a:lnTo>
                  <a:pt x="0" y="824922"/>
                </a:lnTo>
                <a:lnTo>
                  <a:pt x="412461" y="412461"/>
                </a:lnTo>
                <a:lnTo>
                  <a:pt x="0" y="0"/>
                </a:lnTo>
                <a:close/>
              </a:path>
            </a:pathLst>
          </a:cu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Data collection</a:t>
            </a:r>
            <a:endParaRPr kumimoji="0" lang="fr-FR" sz="12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15" name="Star: 12 Points 18">
            <a:extLst>
              <a:ext uri="{FF2B5EF4-FFF2-40B4-BE49-F238E27FC236}">
                <a16:creationId xmlns:a16="http://schemas.microsoft.com/office/drawing/2014/main" id="{F98558A5-B988-9562-B115-6244846362B4}"/>
              </a:ext>
            </a:extLst>
          </p:cNvPr>
          <p:cNvSpPr/>
          <p:nvPr/>
        </p:nvSpPr>
        <p:spPr>
          <a:xfrm>
            <a:off x="7311112" y="2046110"/>
            <a:ext cx="1183115" cy="1097280"/>
          </a:xfrm>
          <a:prstGeom prst="star12">
            <a:avLst/>
          </a:prstGeom>
          <a:solidFill>
            <a:srgbClr val="0F5D61"/>
          </a:solidFill>
          <a:ln w="19050" cap="flat" cmpd="sng" algn="ctr">
            <a:solidFill>
              <a:sysClr val="window" lastClr="FFFFFF">
                <a:hueOff val="0"/>
                <a:satOff val="0"/>
                <a:lumOff val="0"/>
                <a:alphaOff val="0"/>
              </a:sysClr>
            </a:solidFill>
            <a:prstDash val="solid"/>
            <a:miter lim="800000"/>
          </a:ln>
          <a:effectLst/>
        </p:spPr>
        <p:txBody>
          <a:bodyPr spcFirstLastPara="0" vert="horz" wrap="none" lIns="0" tIns="0" rIns="0" bIns="0" numCol="1" spcCol="1270" anchor="ctr" anchorCtr="0">
            <a:noAutofit/>
          </a:bodyPr>
          <a:lstStyle/>
          <a:p>
            <a:pPr marL="0" marR="0" lvl="0" indent="0" algn="ctr" defTabSz="889000" eaLnBrk="1" fontAlgn="auto" latinLnBrk="0" hangingPunct="1">
              <a:lnSpc>
                <a:spcPct val="90000"/>
              </a:lnSpc>
              <a:spcBef>
                <a:spcPct val="0"/>
              </a:spcBef>
              <a:spcAft>
                <a:spcPts val="0"/>
              </a:spcAft>
              <a:buClrTx/>
              <a:buSzTx/>
              <a:buFontTx/>
              <a:buNone/>
              <a:tabLst/>
              <a:defRPr/>
            </a:pPr>
            <a:endParaRPr kumimoji="0" lang="fr-FR" sz="600" b="1" i="0" u="none" strike="noStrike" kern="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Atelier</a:t>
            </a:r>
          </a:p>
          <a:p>
            <a:pPr marL="0" marR="0" lvl="0" indent="0" algn="ctr" defTabSz="889000" eaLnBrk="1" fontAlgn="auto" latinLnBrk="0" hangingPunct="1">
              <a:lnSpc>
                <a:spcPct val="90000"/>
              </a:lnSpc>
              <a:spcBef>
                <a:spcPct val="0"/>
              </a:spcBef>
              <a:spcAft>
                <a:spcPts val="0"/>
              </a:spcAft>
              <a:buClrTx/>
              <a:buSzTx/>
              <a:buFontTx/>
              <a:buNone/>
              <a:tabLst/>
              <a:defRPr/>
            </a:pPr>
            <a:r>
              <a:rPr kumimoji="0" lang="fr-FR" sz="1400" b="1" i="0" u="none" strike="noStrike" kern="0" cap="none" spc="0" normalizeH="0" baseline="0" noProof="0" dirty="0">
                <a:ln>
                  <a:noFill/>
                </a:ln>
                <a:solidFill>
                  <a:prstClr val="white"/>
                </a:solidFill>
                <a:effectLst/>
                <a:uLnTx/>
                <a:uFillTx/>
                <a:latin typeface="Calibri" panose="020F0502020204030204"/>
                <a:ea typeface="+mn-ea"/>
                <a:cs typeface="+mn-cs"/>
              </a:rPr>
              <a:t>2</a:t>
            </a:r>
          </a:p>
        </p:txBody>
      </p:sp>
      <p:sp>
        <p:nvSpPr>
          <p:cNvPr id="16" name="Rectangle 15">
            <a:extLst>
              <a:ext uri="{FF2B5EF4-FFF2-40B4-BE49-F238E27FC236}">
                <a16:creationId xmlns:a16="http://schemas.microsoft.com/office/drawing/2014/main" id="{C79EEB45-1043-35C9-ADB1-179D8B1FF014}"/>
              </a:ext>
            </a:extLst>
          </p:cNvPr>
          <p:cNvSpPr/>
          <p:nvPr/>
        </p:nvSpPr>
        <p:spPr>
          <a:xfrm>
            <a:off x="3985197" y="1375781"/>
            <a:ext cx="5095956"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2: Evaluation, Priorisation et Séquencement des vaccins</a:t>
            </a:r>
          </a:p>
        </p:txBody>
      </p:sp>
      <p:sp>
        <p:nvSpPr>
          <p:cNvPr id="17" name="Rectangle 16">
            <a:extLst>
              <a:ext uri="{FF2B5EF4-FFF2-40B4-BE49-F238E27FC236}">
                <a16:creationId xmlns:a16="http://schemas.microsoft.com/office/drawing/2014/main" id="{CEA692B4-9DCB-6612-747B-8A6DCDD36C05}"/>
              </a:ext>
            </a:extLst>
          </p:cNvPr>
          <p:cNvSpPr/>
          <p:nvPr/>
        </p:nvSpPr>
        <p:spPr>
          <a:xfrm>
            <a:off x="9081153" y="1375781"/>
            <a:ext cx="2949537" cy="470809"/>
          </a:xfrm>
          <a:prstGeom prst="rect">
            <a:avLst/>
          </a:prstGeom>
          <a:noFill/>
          <a:ln w="19050" cap="flat" cmpd="sng" algn="ctr">
            <a:noFill/>
            <a:prstDash val="solid"/>
            <a:miter lim="800000"/>
          </a:ln>
          <a:effectLst/>
        </p:spPr>
        <p:txBody>
          <a:bodyPr spcFirstLastPara="0" vert="horz" wrap="square" lIns="274320" tIns="24003" rIns="274320" bIns="24003" numCol="1" spcCol="1270" anchor="ctr" anchorCtr="0">
            <a:noAutofit/>
          </a:bodyPr>
          <a:lstStyle/>
          <a:p>
            <a:pPr marL="0" marR="0" lvl="0" indent="0" algn="ctr" defTabSz="889000" eaLnBrk="1" fontAlgn="auto" latinLnBrk="0" hangingPunct="1">
              <a:lnSpc>
                <a:spcPct val="90000"/>
              </a:lnSpc>
              <a:spcBef>
                <a:spcPct val="0"/>
              </a:spcBef>
              <a:spcAft>
                <a:spcPct val="35000"/>
              </a:spcAft>
              <a:buClrTx/>
              <a:buSzTx/>
              <a:buFontTx/>
              <a:buNone/>
              <a:tabLst/>
              <a:defRPr/>
            </a:pPr>
            <a:r>
              <a:rPr kumimoji="0" lang="fr-FR" sz="1600" b="1" i="0" u="none" strike="noStrike" kern="0" cap="none" spc="0" normalizeH="0" baseline="0" noProof="0" dirty="0">
                <a:ln>
                  <a:noFill/>
                </a:ln>
                <a:solidFill>
                  <a:srgbClr val="0F5D61"/>
                </a:solidFill>
                <a:effectLst/>
                <a:uLnTx/>
                <a:uFillTx/>
                <a:latin typeface="Calibri" panose="020F0502020204030204"/>
                <a:ea typeface="+mn-ea"/>
                <a:cs typeface="+mn-cs"/>
              </a:rPr>
              <a:t>Phase 3: Recommendations</a:t>
            </a:r>
          </a:p>
        </p:txBody>
      </p:sp>
      <p:sp>
        <p:nvSpPr>
          <p:cNvPr id="22" name="Rectangle 21">
            <a:extLst>
              <a:ext uri="{FF2B5EF4-FFF2-40B4-BE49-F238E27FC236}">
                <a16:creationId xmlns:a16="http://schemas.microsoft.com/office/drawing/2014/main" id="{00C0294B-35DE-854F-2956-C5261B2D00EB}"/>
              </a:ext>
            </a:extLst>
          </p:cNvPr>
          <p:cNvSpPr/>
          <p:nvPr/>
        </p:nvSpPr>
        <p:spPr>
          <a:xfrm>
            <a:off x="837627" y="1747254"/>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1 mois</a:t>
            </a:r>
          </a:p>
        </p:txBody>
      </p:sp>
      <p:sp>
        <p:nvSpPr>
          <p:cNvPr id="23" name="Rectangle 22">
            <a:extLst>
              <a:ext uri="{FF2B5EF4-FFF2-40B4-BE49-F238E27FC236}">
                <a16:creationId xmlns:a16="http://schemas.microsoft.com/office/drawing/2014/main" id="{FDCC2C20-0936-14E8-8C11-9082A62D9C9A}"/>
              </a:ext>
            </a:extLst>
          </p:cNvPr>
          <p:cNvSpPr/>
          <p:nvPr/>
        </p:nvSpPr>
        <p:spPr>
          <a:xfrm>
            <a:off x="5323959" y="1747254"/>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3 mois</a:t>
            </a:r>
          </a:p>
        </p:txBody>
      </p:sp>
      <p:sp>
        <p:nvSpPr>
          <p:cNvPr id="24" name="Rectangle 23">
            <a:extLst>
              <a:ext uri="{FF2B5EF4-FFF2-40B4-BE49-F238E27FC236}">
                <a16:creationId xmlns:a16="http://schemas.microsoft.com/office/drawing/2014/main" id="{C1943F9D-AD98-C1D8-51A6-C2C3FFCD8260}"/>
              </a:ext>
            </a:extLst>
          </p:cNvPr>
          <p:cNvSpPr/>
          <p:nvPr/>
        </p:nvSpPr>
        <p:spPr>
          <a:xfrm>
            <a:off x="9523416" y="1747254"/>
            <a:ext cx="2507274" cy="262354"/>
          </a:xfrm>
          <a:prstGeom prst="rect">
            <a:avLst/>
          </a:prstGeom>
          <a:noFill/>
          <a:ln w="19050" cap="flat" cmpd="sng" algn="ctr">
            <a:no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0" cap="none" spc="0" normalizeH="0" baseline="0" noProof="0" dirty="0">
                <a:ln>
                  <a:noFill/>
                </a:ln>
                <a:solidFill>
                  <a:prstClr val="white">
                    <a:lumMod val="50000"/>
                  </a:prstClr>
                </a:solidFill>
                <a:effectLst/>
                <a:uLnTx/>
                <a:uFillTx/>
                <a:latin typeface="Aptos" panose="02110004020202020204"/>
                <a:ea typeface="+mn-ea"/>
                <a:cs typeface="+mn-cs"/>
              </a:rPr>
              <a:t>2 mois</a:t>
            </a:r>
          </a:p>
        </p:txBody>
      </p:sp>
      <p:graphicFrame>
        <p:nvGraphicFramePr>
          <p:cNvPr id="28" name="Table 27">
            <a:extLst>
              <a:ext uri="{FF2B5EF4-FFF2-40B4-BE49-F238E27FC236}">
                <a16:creationId xmlns:a16="http://schemas.microsoft.com/office/drawing/2014/main" id="{95279752-CD0F-2F3A-F6D1-C7AFC0E423CA}"/>
              </a:ext>
            </a:extLst>
          </p:cNvPr>
          <p:cNvGraphicFramePr>
            <a:graphicFrameLocks noGrp="1"/>
          </p:cNvGraphicFramePr>
          <p:nvPr/>
        </p:nvGraphicFramePr>
        <p:xfrm>
          <a:off x="1195299" y="3429000"/>
          <a:ext cx="2478462" cy="1158240"/>
        </p:xfrm>
        <a:graphic>
          <a:graphicData uri="http://schemas.openxmlformats.org/drawingml/2006/table">
            <a:tbl>
              <a:tblPr firstRow="1" bandRow="1">
                <a:tableStyleId>{93296810-A885-4BE3-A3E7-6D5BEEA58F35}</a:tableStyleId>
              </a:tblPr>
              <a:tblGrid>
                <a:gridCol w="275987">
                  <a:extLst>
                    <a:ext uri="{9D8B030D-6E8A-4147-A177-3AD203B41FA5}">
                      <a16:colId xmlns:a16="http://schemas.microsoft.com/office/drawing/2014/main" val="4206561777"/>
                    </a:ext>
                  </a:extLst>
                </a:gridCol>
                <a:gridCol w="2202475">
                  <a:extLst>
                    <a:ext uri="{9D8B030D-6E8A-4147-A177-3AD203B41FA5}">
                      <a16:colId xmlns:a16="http://schemas.microsoft.com/office/drawing/2014/main" val="1940179211"/>
                    </a:ext>
                  </a:extLst>
                </a:gridCol>
              </a:tblGrid>
              <a:tr h="584200">
                <a:tc>
                  <a:txBody>
                    <a:bodyPr/>
                    <a:lstStyle/>
                    <a:p>
                      <a:pPr algn="ctr"/>
                      <a:r>
                        <a:rPr lang="fr-FR" sz="2400" b="1" noProof="0" dirty="0">
                          <a:solidFill>
                            <a:srgbClr val="0F5D61"/>
                          </a:solidFill>
                        </a:rPr>
                        <a:t>1</a:t>
                      </a:r>
                    </a:p>
                  </a:txBody>
                  <a:tcPr marL="0" marR="0" marT="0" marB="0" anchor="ctr"/>
                </a:tc>
                <a:tc>
                  <a:txBody>
                    <a:bodyPr/>
                    <a:lstStyle/>
                    <a:p>
                      <a:r>
                        <a:rPr lang="fr-FR" sz="1400" b="1" noProof="0" dirty="0">
                          <a:solidFill>
                            <a:schemeClr val="tx1">
                              <a:lumMod val="50000"/>
                            </a:schemeClr>
                          </a:solidFill>
                        </a:rPr>
                        <a:t>Présélection de 4 à 6 vaccins à inclure dans l’exercice </a:t>
                      </a:r>
                      <a:r>
                        <a:rPr lang="fr-FR" sz="1400" b="0" noProof="0" dirty="0">
                          <a:solidFill>
                            <a:schemeClr val="tx1">
                              <a:lumMod val="50000"/>
                            </a:schemeClr>
                          </a:solidFill>
                        </a:rPr>
                        <a:t>(l’utilisation d’un vote en ligne peut aider)</a:t>
                      </a:r>
                      <a:endParaRPr lang="fr-FR" sz="1400" b="1" noProof="0" dirty="0">
                        <a:solidFill>
                          <a:schemeClr val="tx1">
                            <a:lumMod val="50000"/>
                          </a:schemeClr>
                        </a:solidFill>
                      </a:endParaRPr>
                    </a:p>
                  </a:txBody>
                  <a:tcPr anchor="ctr"/>
                </a:tc>
                <a:extLst>
                  <a:ext uri="{0D108BD9-81ED-4DB2-BD59-A6C34878D82A}">
                    <a16:rowId xmlns:a16="http://schemas.microsoft.com/office/drawing/2014/main" val="1871940235"/>
                  </a:ext>
                </a:extLst>
              </a:tr>
            </a:tbl>
          </a:graphicData>
        </a:graphic>
      </p:graphicFrame>
      <p:graphicFrame>
        <p:nvGraphicFramePr>
          <p:cNvPr id="32" name="Table 31">
            <a:extLst>
              <a:ext uri="{FF2B5EF4-FFF2-40B4-BE49-F238E27FC236}">
                <a16:creationId xmlns:a16="http://schemas.microsoft.com/office/drawing/2014/main" id="{9F781D1E-B217-0ED2-6741-D8ECE8B285BE}"/>
              </a:ext>
            </a:extLst>
          </p:cNvPr>
          <p:cNvGraphicFramePr>
            <a:graphicFrameLocks noGrp="1"/>
          </p:cNvGraphicFramePr>
          <p:nvPr/>
        </p:nvGraphicFramePr>
        <p:xfrm>
          <a:off x="1519968" y="4678645"/>
          <a:ext cx="2478462" cy="1584960"/>
        </p:xfrm>
        <a:graphic>
          <a:graphicData uri="http://schemas.openxmlformats.org/drawingml/2006/table">
            <a:tbl>
              <a:tblPr firstRow="1" bandRow="1">
                <a:tableStyleId>{93296810-A885-4BE3-A3E7-6D5BEEA58F35}</a:tableStyleId>
              </a:tblPr>
              <a:tblGrid>
                <a:gridCol w="275987">
                  <a:extLst>
                    <a:ext uri="{9D8B030D-6E8A-4147-A177-3AD203B41FA5}">
                      <a16:colId xmlns:a16="http://schemas.microsoft.com/office/drawing/2014/main" val="4206561777"/>
                    </a:ext>
                  </a:extLst>
                </a:gridCol>
                <a:gridCol w="2202475">
                  <a:extLst>
                    <a:ext uri="{9D8B030D-6E8A-4147-A177-3AD203B41FA5}">
                      <a16:colId xmlns:a16="http://schemas.microsoft.com/office/drawing/2014/main" val="1940179211"/>
                    </a:ext>
                  </a:extLst>
                </a:gridCol>
              </a:tblGrid>
              <a:tr h="584200">
                <a:tc>
                  <a:txBody>
                    <a:bodyPr/>
                    <a:lstStyle/>
                    <a:p>
                      <a:pPr algn="ctr"/>
                      <a:r>
                        <a:rPr lang="fr-FR" sz="2400" b="1" noProof="0" dirty="0">
                          <a:solidFill>
                            <a:srgbClr val="0F5D61"/>
                          </a:solidFill>
                        </a:rPr>
                        <a:t>2</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400" b="1" noProof="0" dirty="0">
                          <a:solidFill>
                            <a:schemeClr val="tx1">
                              <a:lumMod val="50000"/>
                            </a:schemeClr>
                          </a:solidFill>
                        </a:rPr>
                        <a:t>Revue et sélection de 10 à 15 critères </a:t>
                      </a:r>
                      <a:r>
                        <a:rPr lang="fr-FR" sz="1400" b="0" noProof="0" dirty="0">
                          <a:solidFill>
                            <a:schemeClr val="tx1">
                              <a:lumMod val="50000"/>
                            </a:schemeClr>
                          </a:solidFill>
                        </a:rPr>
                        <a:t>(sur 71 proposés) </a:t>
                      </a:r>
                      <a:r>
                        <a:rPr lang="fr-FR" sz="1400" b="1" noProof="0" dirty="0">
                          <a:solidFill>
                            <a:schemeClr val="tx1">
                              <a:lumMod val="50000"/>
                            </a:schemeClr>
                          </a:solidFill>
                        </a:rPr>
                        <a:t>et assignation d’une pondération à chaque critère </a:t>
                      </a:r>
                      <a:r>
                        <a:rPr lang="fr-FR" sz="1400" b="0" noProof="0" dirty="0">
                          <a:solidFill>
                            <a:schemeClr val="tx1">
                              <a:lumMod val="50000"/>
                            </a:schemeClr>
                          </a:solidFill>
                        </a:rPr>
                        <a:t>(l’utilisation d’un vote en ligne peut aider)</a:t>
                      </a:r>
                      <a:endParaRPr lang="fr-FR" sz="1400" b="1" noProof="0" dirty="0">
                        <a:solidFill>
                          <a:schemeClr val="tx1">
                            <a:lumMod val="50000"/>
                          </a:schemeClr>
                        </a:solidFill>
                      </a:endParaRPr>
                    </a:p>
                  </a:txBody>
                  <a:tcPr anchor="ctr"/>
                </a:tc>
                <a:extLst>
                  <a:ext uri="{0D108BD9-81ED-4DB2-BD59-A6C34878D82A}">
                    <a16:rowId xmlns:a16="http://schemas.microsoft.com/office/drawing/2014/main" val="1871940235"/>
                  </a:ext>
                </a:extLst>
              </a:tr>
            </a:tbl>
          </a:graphicData>
        </a:graphic>
      </p:graphicFrame>
      <p:graphicFrame>
        <p:nvGraphicFramePr>
          <p:cNvPr id="51" name="Table 50">
            <a:extLst>
              <a:ext uri="{FF2B5EF4-FFF2-40B4-BE49-F238E27FC236}">
                <a16:creationId xmlns:a16="http://schemas.microsoft.com/office/drawing/2014/main" id="{C4DA4094-8E74-AF44-76CB-2E5315C5ADC6}"/>
              </a:ext>
            </a:extLst>
          </p:cNvPr>
          <p:cNvGraphicFramePr>
            <a:graphicFrameLocks noGrp="1"/>
          </p:cNvGraphicFramePr>
          <p:nvPr/>
        </p:nvGraphicFramePr>
        <p:xfrm>
          <a:off x="4037237" y="3429000"/>
          <a:ext cx="2123281" cy="944880"/>
        </p:xfrm>
        <a:graphic>
          <a:graphicData uri="http://schemas.openxmlformats.org/drawingml/2006/table">
            <a:tbl>
              <a:tblPr firstRow="1" bandRow="1">
                <a:tableStyleId>{93296810-A885-4BE3-A3E7-6D5BEEA58F35}</a:tableStyleId>
              </a:tblPr>
              <a:tblGrid>
                <a:gridCol w="367491">
                  <a:extLst>
                    <a:ext uri="{9D8B030D-6E8A-4147-A177-3AD203B41FA5}">
                      <a16:colId xmlns:a16="http://schemas.microsoft.com/office/drawing/2014/main" val="4206561777"/>
                    </a:ext>
                  </a:extLst>
                </a:gridCol>
                <a:gridCol w="1755790">
                  <a:extLst>
                    <a:ext uri="{9D8B030D-6E8A-4147-A177-3AD203B41FA5}">
                      <a16:colId xmlns:a16="http://schemas.microsoft.com/office/drawing/2014/main" val="1940179211"/>
                    </a:ext>
                  </a:extLst>
                </a:gridCol>
              </a:tblGrid>
              <a:tr h="449270">
                <a:tc>
                  <a:txBody>
                    <a:bodyPr/>
                    <a:lstStyle/>
                    <a:p>
                      <a:pPr algn="ctr"/>
                      <a:r>
                        <a:rPr lang="fr-FR" sz="2400" b="1" noProof="0" dirty="0">
                          <a:solidFill>
                            <a:srgbClr val="0F5D61"/>
                          </a:solidFill>
                        </a:rPr>
                        <a:t>3</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400" b="1" noProof="0" dirty="0">
                          <a:solidFill>
                            <a:schemeClr val="tx1">
                              <a:lumMod val="50000"/>
                            </a:schemeClr>
                          </a:solidFill>
                        </a:rPr>
                        <a:t>Définition d’indicateurs mesurables pour chaque critère</a:t>
                      </a:r>
                    </a:p>
                  </a:txBody>
                  <a:tcPr anchor="ctr"/>
                </a:tc>
                <a:extLst>
                  <a:ext uri="{0D108BD9-81ED-4DB2-BD59-A6C34878D82A}">
                    <a16:rowId xmlns:a16="http://schemas.microsoft.com/office/drawing/2014/main" val="1871940235"/>
                  </a:ext>
                </a:extLst>
              </a:tr>
            </a:tbl>
          </a:graphicData>
        </a:graphic>
      </p:graphicFrame>
      <p:graphicFrame>
        <p:nvGraphicFramePr>
          <p:cNvPr id="52" name="Table 51">
            <a:extLst>
              <a:ext uri="{FF2B5EF4-FFF2-40B4-BE49-F238E27FC236}">
                <a16:creationId xmlns:a16="http://schemas.microsoft.com/office/drawing/2014/main" id="{25B0A920-FB7D-8676-4483-4324C1D13951}"/>
              </a:ext>
            </a:extLst>
          </p:cNvPr>
          <p:cNvGraphicFramePr>
            <a:graphicFrameLocks noGrp="1"/>
          </p:cNvGraphicFramePr>
          <p:nvPr/>
        </p:nvGraphicFramePr>
        <p:xfrm>
          <a:off x="4158826" y="4571965"/>
          <a:ext cx="2258624" cy="1798320"/>
        </p:xfrm>
        <a:graphic>
          <a:graphicData uri="http://schemas.openxmlformats.org/drawingml/2006/table">
            <a:tbl>
              <a:tblPr firstRow="1" bandRow="1">
                <a:tableStyleId>{93296810-A885-4BE3-A3E7-6D5BEEA58F35}</a:tableStyleId>
              </a:tblPr>
              <a:tblGrid>
                <a:gridCol w="251508">
                  <a:extLst>
                    <a:ext uri="{9D8B030D-6E8A-4147-A177-3AD203B41FA5}">
                      <a16:colId xmlns:a16="http://schemas.microsoft.com/office/drawing/2014/main" val="4206561777"/>
                    </a:ext>
                  </a:extLst>
                </a:gridCol>
                <a:gridCol w="2007116">
                  <a:extLst>
                    <a:ext uri="{9D8B030D-6E8A-4147-A177-3AD203B41FA5}">
                      <a16:colId xmlns:a16="http://schemas.microsoft.com/office/drawing/2014/main" val="1940179211"/>
                    </a:ext>
                  </a:extLst>
                </a:gridCol>
              </a:tblGrid>
              <a:tr h="584200">
                <a:tc>
                  <a:txBody>
                    <a:bodyPr/>
                    <a:lstStyle/>
                    <a:p>
                      <a:pPr algn="ctr"/>
                      <a:r>
                        <a:rPr lang="fr-FR" sz="2400" b="1" noProof="0" dirty="0">
                          <a:solidFill>
                            <a:srgbClr val="0F5D61"/>
                          </a:solidFill>
                        </a:rPr>
                        <a:t>4</a:t>
                      </a:r>
                    </a:p>
                  </a:txBody>
                  <a:tcPr marL="0" marR="0" marT="0" marB="0" anchor="ctr">
                    <a:noFill/>
                  </a:tcPr>
                </a:tc>
                <a:tc>
                  <a:txBody>
                    <a:bodyPr/>
                    <a:lstStyle/>
                    <a:p>
                      <a:r>
                        <a:rPr lang="fr-FR" sz="1400" b="1" noProof="0" dirty="0">
                          <a:solidFill>
                            <a:schemeClr val="tx1">
                              <a:lumMod val="50000"/>
                            </a:schemeClr>
                          </a:solidFill>
                        </a:rPr>
                        <a:t>Collecte des données pour chaque indicateur et préparation d’une synthèse des pour faciliter la comparaison entre les vaccins pour chaque critère</a:t>
                      </a:r>
                    </a:p>
                  </a:txBody>
                  <a:tcPr anchor="ctr">
                    <a:noFill/>
                  </a:tcPr>
                </a:tc>
                <a:extLst>
                  <a:ext uri="{0D108BD9-81ED-4DB2-BD59-A6C34878D82A}">
                    <a16:rowId xmlns:a16="http://schemas.microsoft.com/office/drawing/2014/main" val="1871940235"/>
                  </a:ext>
                </a:extLst>
              </a:tr>
            </a:tbl>
          </a:graphicData>
        </a:graphic>
      </p:graphicFrame>
      <p:graphicFrame>
        <p:nvGraphicFramePr>
          <p:cNvPr id="68" name="Table 67">
            <a:extLst>
              <a:ext uri="{FF2B5EF4-FFF2-40B4-BE49-F238E27FC236}">
                <a16:creationId xmlns:a16="http://schemas.microsoft.com/office/drawing/2014/main" id="{F6C24227-2DEC-38CF-297D-9D188AB256D6}"/>
              </a:ext>
            </a:extLst>
          </p:cNvPr>
          <p:cNvGraphicFramePr>
            <a:graphicFrameLocks noGrp="1"/>
          </p:cNvGraphicFramePr>
          <p:nvPr/>
        </p:nvGraphicFramePr>
        <p:xfrm>
          <a:off x="6623598" y="3348383"/>
          <a:ext cx="4549924" cy="3362960"/>
        </p:xfrm>
        <a:graphic>
          <a:graphicData uri="http://schemas.openxmlformats.org/drawingml/2006/table">
            <a:tbl>
              <a:tblPr firstRow="1" bandRow="1">
                <a:tableStyleId>{93296810-A885-4BE3-A3E7-6D5BEEA58F35}</a:tableStyleId>
              </a:tblPr>
              <a:tblGrid>
                <a:gridCol w="645359">
                  <a:extLst>
                    <a:ext uri="{9D8B030D-6E8A-4147-A177-3AD203B41FA5}">
                      <a16:colId xmlns:a16="http://schemas.microsoft.com/office/drawing/2014/main" val="4206561777"/>
                    </a:ext>
                  </a:extLst>
                </a:gridCol>
                <a:gridCol w="3904565">
                  <a:extLst>
                    <a:ext uri="{9D8B030D-6E8A-4147-A177-3AD203B41FA5}">
                      <a16:colId xmlns:a16="http://schemas.microsoft.com/office/drawing/2014/main" val="1940179211"/>
                    </a:ext>
                  </a:extLst>
                </a:gridCol>
              </a:tblGrid>
              <a:tr h="584200">
                <a:tc>
                  <a:txBody>
                    <a:bodyPr/>
                    <a:lstStyle/>
                    <a:p>
                      <a:pPr algn="l"/>
                      <a:r>
                        <a:rPr lang="fr-FR" sz="2400" b="1" noProof="0" dirty="0">
                          <a:solidFill>
                            <a:srgbClr val="0F5D61"/>
                          </a:solidFill>
                        </a:rPr>
                        <a:t>5</a:t>
                      </a:r>
                    </a:p>
                  </a:txBody>
                  <a:tcPr marL="0" marR="0" marT="0" marB="0" anchor="ctr">
                    <a:noFill/>
                  </a:tcPr>
                </a:tc>
                <a:tc>
                  <a:txBody>
                    <a:bodyPr/>
                    <a:lstStyle/>
                    <a:p>
                      <a:r>
                        <a:rPr lang="fr-FR" sz="1400" b="1" noProof="0" dirty="0">
                          <a:solidFill>
                            <a:schemeClr val="tx1">
                              <a:lumMod val="50000"/>
                            </a:schemeClr>
                          </a:solidFill>
                        </a:rPr>
                        <a:t>Classement des vaccins sur les critères d’importance </a:t>
                      </a:r>
                      <a:r>
                        <a:rPr lang="fr-FR" sz="1400" b="0" baseline="0" noProof="0" dirty="0">
                          <a:solidFill>
                            <a:schemeClr val="tx1">
                              <a:lumMod val="50000"/>
                            </a:schemeClr>
                          </a:solidFill>
                        </a:rPr>
                        <a:t>(ex: fardeau de la maladie, bénéfices du vaccin)</a:t>
                      </a:r>
                      <a:endParaRPr lang="fr-FR" sz="1400" b="1" noProof="0" dirty="0">
                        <a:solidFill>
                          <a:schemeClr val="tx1">
                            <a:lumMod val="50000"/>
                          </a:schemeClr>
                        </a:solidFill>
                      </a:endParaRPr>
                    </a:p>
                  </a:txBody>
                  <a:tcPr anchor="ctr"/>
                </a:tc>
                <a:extLst>
                  <a:ext uri="{0D108BD9-81ED-4DB2-BD59-A6C34878D82A}">
                    <a16:rowId xmlns:a16="http://schemas.microsoft.com/office/drawing/2014/main" val="1983667864"/>
                  </a:ext>
                </a:extLst>
              </a:tr>
              <a:tr h="584200">
                <a:tc>
                  <a:txBody>
                    <a:bodyPr/>
                    <a:lstStyle/>
                    <a:p>
                      <a:pPr algn="l"/>
                      <a:r>
                        <a:rPr lang="fr-FR" sz="2400" b="1" noProof="0" dirty="0">
                          <a:solidFill>
                            <a:srgbClr val="0F5D61"/>
                          </a:solidFill>
                        </a:rPr>
                        <a:t> 6</a:t>
                      </a:r>
                    </a:p>
                  </a:txBody>
                  <a:tcPr marL="0" marR="0" marT="0" marB="0" anchor="ctr">
                    <a:noFill/>
                  </a:tcPr>
                </a:tc>
                <a:tc>
                  <a:txBody>
                    <a:bodyPr/>
                    <a:lstStyle/>
                    <a:p>
                      <a:pPr marL="88900" indent="0" rtl="0"/>
                      <a:r>
                        <a:rPr lang="fr-FR" sz="1400" b="1" noProof="0" dirty="0">
                          <a:solidFill>
                            <a:schemeClr val="tx1">
                              <a:lumMod val="50000"/>
                            </a:schemeClr>
                          </a:solidFill>
                        </a:rPr>
                        <a:t>Classement des vaccins sur les critères de faisabilité </a:t>
                      </a:r>
                      <a:r>
                        <a:rPr lang="fr-FR" sz="1400" b="0" noProof="0" dirty="0">
                          <a:solidFill>
                            <a:schemeClr val="tx1">
                              <a:lumMod val="50000"/>
                            </a:schemeClr>
                          </a:solidFill>
                        </a:rPr>
                        <a:t>(ex: logistique)</a:t>
                      </a:r>
                      <a:endParaRPr lang="fr-FR" sz="1400" b="1" noProof="0" dirty="0">
                        <a:solidFill>
                          <a:schemeClr val="tx1">
                            <a:lumMod val="50000"/>
                          </a:schemeClr>
                        </a:solidFill>
                      </a:endParaRPr>
                    </a:p>
                  </a:txBody>
                  <a:tcPr anchor="ctr"/>
                </a:tc>
                <a:extLst>
                  <a:ext uri="{0D108BD9-81ED-4DB2-BD59-A6C34878D82A}">
                    <a16:rowId xmlns:a16="http://schemas.microsoft.com/office/drawing/2014/main" val="3984343342"/>
                  </a:ext>
                </a:extLst>
              </a:tr>
              <a:tr h="584200">
                <a:tc>
                  <a:txBody>
                    <a:bodyPr/>
                    <a:lstStyle/>
                    <a:p>
                      <a:pPr algn="l"/>
                      <a:r>
                        <a:rPr lang="fr-FR" sz="2400" b="1" noProof="0" dirty="0">
                          <a:solidFill>
                            <a:srgbClr val="0F5D61"/>
                          </a:solidFill>
                        </a:rPr>
                        <a:t>  7</a:t>
                      </a:r>
                    </a:p>
                  </a:txBody>
                  <a:tcPr marL="0" marR="0" marT="0" marB="0" anchor="ctr">
                    <a:noFill/>
                  </a:tcPr>
                </a:tc>
                <a:tc>
                  <a:txBody>
                    <a:bodyPr/>
                    <a:lstStyle/>
                    <a:p>
                      <a:pPr marL="177800" indent="0"/>
                      <a:r>
                        <a:rPr lang="fr-FR" sz="1400" b="1" noProof="0" dirty="0">
                          <a:solidFill>
                            <a:schemeClr val="tx1">
                              <a:lumMod val="50000"/>
                            </a:schemeClr>
                          </a:solidFill>
                        </a:rPr>
                        <a:t>Sur la base de l’importance et de la faisabilité, définition de </a:t>
                      </a:r>
                      <a:r>
                        <a:rPr lang="fr-FR" sz="1400" b="1" i="0" u="none" strike="noStrike" cap="none" noProof="0" dirty="0">
                          <a:solidFill>
                            <a:srgbClr val="C00000"/>
                          </a:solidFill>
                          <a:latin typeface="+mn-lt"/>
                          <a:ea typeface="+mn-ea"/>
                          <a:cs typeface="+mn-cs"/>
                          <a:sym typeface="Arial"/>
                        </a:rPr>
                        <a:t>niveaux de priorité </a:t>
                      </a:r>
                      <a:r>
                        <a:rPr lang="fr-FR" sz="1400" b="0" noProof="0" dirty="0">
                          <a:solidFill>
                            <a:schemeClr val="tx1">
                              <a:lumMod val="50000"/>
                            </a:schemeClr>
                          </a:solidFill>
                        </a:rPr>
                        <a:t>(haute/moyenne/basse) </a:t>
                      </a:r>
                      <a:r>
                        <a:rPr lang="fr-FR" sz="1400" b="1" noProof="0" dirty="0">
                          <a:solidFill>
                            <a:schemeClr val="tx1">
                              <a:lumMod val="50000"/>
                            </a:schemeClr>
                          </a:solidFill>
                        </a:rPr>
                        <a:t>pour chaque vaccin</a:t>
                      </a:r>
                    </a:p>
                  </a:txBody>
                  <a:tcPr anchor="ctr"/>
                </a:tc>
                <a:extLst>
                  <a:ext uri="{0D108BD9-81ED-4DB2-BD59-A6C34878D82A}">
                    <a16:rowId xmlns:a16="http://schemas.microsoft.com/office/drawing/2014/main" val="2894405398"/>
                  </a:ext>
                </a:extLst>
              </a:tr>
              <a:tr h="584200">
                <a:tc>
                  <a:txBody>
                    <a:bodyPr/>
                    <a:lstStyle/>
                    <a:p>
                      <a:pPr algn="l"/>
                      <a:r>
                        <a:rPr lang="fr-FR" sz="2400" b="1" noProof="0" dirty="0">
                          <a:solidFill>
                            <a:srgbClr val="0F5D61"/>
                          </a:solidFill>
                        </a:rPr>
                        <a:t>   8</a:t>
                      </a:r>
                    </a:p>
                  </a:txBody>
                  <a:tcPr marL="0" marR="0" marT="0" marB="0" anchor="ctr">
                    <a:noFill/>
                  </a:tcPr>
                </a:tc>
                <a:tc>
                  <a:txBody>
                    <a:bodyPr/>
                    <a:lstStyle/>
                    <a:p>
                      <a:pPr marL="268288"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400" b="1" noProof="0" dirty="0">
                          <a:solidFill>
                            <a:schemeClr val="tx1">
                              <a:lumMod val="50000"/>
                            </a:schemeClr>
                          </a:solidFill>
                        </a:rPr>
                        <a:t>Définition </a:t>
                      </a:r>
                      <a:r>
                        <a:rPr lang="fr-FR" sz="1400" b="1" noProof="0" dirty="0">
                          <a:solidFill>
                            <a:srgbClr val="7030A0"/>
                          </a:solidFill>
                        </a:rPr>
                        <a:t>des contraintes programmatiques et spécifiques aux vaccins</a:t>
                      </a:r>
                    </a:p>
                  </a:txBody>
                  <a:tcPr anchor="ctr"/>
                </a:tc>
                <a:extLst>
                  <a:ext uri="{0D108BD9-81ED-4DB2-BD59-A6C34878D82A}">
                    <a16:rowId xmlns:a16="http://schemas.microsoft.com/office/drawing/2014/main" val="3301291762"/>
                  </a:ext>
                </a:extLst>
              </a:tr>
              <a:tr h="584200">
                <a:tc>
                  <a:txBody>
                    <a:bodyPr/>
                    <a:lstStyle/>
                    <a:p>
                      <a:pPr algn="l"/>
                      <a:r>
                        <a:rPr lang="fr-FR" sz="2400" b="1" noProof="0" dirty="0">
                          <a:solidFill>
                            <a:srgbClr val="0F5D61"/>
                          </a:solidFill>
                        </a:rPr>
                        <a:t>    9</a:t>
                      </a:r>
                    </a:p>
                  </a:txBody>
                  <a:tcPr marL="0" marR="0" marT="0" marB="0" anchor="ctr">
                    <a:noFill/>
                  </a:tcPr>
                </a:tc>
                <a:tc>
                  <a:txBody>
                    <a:bodyPr/>
                    <a:lstStyle/>
                    <a:p>
                      <a:pPr marL="357188" indent="0"/>
                      <a:r>
                        <a:rPr lang="fr-FR" sz="1400" b="1" noProof="0" dirty="0">
                          <a:solidFill>
                            <a:schemeClr val="tx1">
                              <a:lumMod val="50000"/>
                            </a:schemeClr>
                          </a:solidFill>
                        </a:rPr>
                        <a:t>Rédaction de scénarios sur la base des </a:t>
                      </a:r>
                      <a:r>
                        <a:rPr lang="fr-FR" sz="1400" b="1" noProof="0" dirty="0">
                          <a:solidFill>
                            <a:srgbClr val="C00000"/>
                          </a:solidFill>
                        </a:rPr>
                        <a:t>niveaux de priorité </a:t>
                      </a:r>
                      <a:r>
                        <a:rPr lang="fr-FR" sz="1400" b="1" noProof="0" dirty="0">
                          <a:solidFill>
                            <a:schemeClr val="tx1">
                              <a:lumMod val="50000"/>
                            </a:schemeClr>
                          </a:solidFill>
                        </a:rPr>
                        <a:t>et des </a:t>
                      </a:r>
                      <a:r>
                        <a:rPr lang="fr-FR" sz="1400" b="1" noProof="0" dirty="0">
                          <a:solidFill>
                            <a:srgbClr val="7030A0"/>
                          </a:solidFill>
                        </a:rPr>
                        <a:t>contraintes</a:t>
                      </a:r>
                    </a:p>
                  </a:txBody>
                  <a:tcPr anchor="ctr"/>
                </a:tc>
                <a:extLst>
                  <a:ext uri="{0D108BD9-81ED-4DB2-BD59-A6C34878D82A}">
                    <a16:rowId xmlns:a16="http://schemas.microsoft.com/office/drawing/2014/main" val="363180383"/>
                  </a:ext>
                </a:extLst>
              </a:tr>
            </a:tbl>
          </a:graphicData>
        </a:graphic>
      </p:graphicFrame>
      <p:cxnSp>
        <p:nvCxnSpPr>
          <p:cNvPr id="74" name="Connector: Elbow 73">
            <a:extLst>
              <a:ext uri="{FF2B5EF4-FFF2-40B4-BE49-F238E27FC236}">
                <a16:creationId xmlns:a16="http://schemas.microsoft.com/office/drawing/2014/main" id="{491BF486-F7EB-53A7-15C4-34D2C0AAA59D}"/>
              </a:ext>
            </a:extLst>
          </p:cNvPr>
          <p:cNvCxnSpPr>
            <a:stCxn id="8" idx="4"/>
            <a:endCxn id="28" idx="1"/>
          </p:cNvCxnSpPr>
          <p:nvPr/>
        </p:nvCxnSpPr>
        <p:spPr>
          <a:xfrm rot="5400000">
            <a:off x="1763725" y="2580437"/>
            <a:ext cx="859258" cy="1996109"/>
          </a:xfrm>
          <a:prstGeom prst="bentConnector4">
            <a:avLst>
              <a:gd name="adj1" fmla="val 16301"/>
              <a:gd name="adj2" fmla="val 111452"/>
            </a:avLst>
          </a:prstGeom>
          <a:ln w="19050">
            <a:solidFill>
              <a:srgbClr val="0B4649"/>
            </a:solidFill>
            <a:prstDash val="dash"/>
          </a:ln>
        </p:spPr>
        <p:style>
          <a:lnRef idx="1">
            <a:schemeClr val="accent1"/>
          </a:lnRef>
          <a:fillRef idx="0">
            <a:schemeClr val="accent1"/>
          </a:fillRef>
          <a:effectRef idx="0">
            <a:schemeClr val="accent1"/>
          </a:effectRef>
          <a:fontRef idx="minor">
            <a:schemeClr val="tx1"/>
          </a:fontRef>
        </p:style>
      </p:cxnSp>
      <p:cxnSp>
        <p:nvCxnSpPr>
          <p:cNvPr id="75" name="Connector: Elbow 74">
            <a:extLst>
              <a:ext uri="{FF2B5EF4-FFF2-40B4-BE49-F238E27FC236}">
                <a16:creationId xmlns:a16="http://schemas.microsoft.com/office/drawing/2014/main" id="{CA47952F-3CE3-81C8-47E8-5FA2FE2859F9}"/>
              </a:ext>
            </a:extLst>
          </p:cNvPr>
          <p:cNvCxnSpPr>
            <a:cxnSpLocks/>
            <a:stCxn id="78" idx="2"/>
            <a:endCxn id="51" idx="1"/>
          </p:cNvCxnSpPr>
          <p:nvPr/>
        </p:nvCxnSpPr>
        <p:spPr>
          <a:xfrm rot="5400000">
            <a:off x="4333230" y="2664449"/>
            <a:ext cx="940999" cy="1532983"/>
          </a:xfrm>
          <a:prstGeom prst="bentConnector4">
            <a:avLst>
              <a:gd name="adj1" fmla="val 24897"/>
              <a:gd name="adj2" fmla="val 114912"/>
            </a:avLst>
          </a:prstGeom>
          <a:ln w="19050">
            <a:solidFill>
              <a:srgbClr val="0F5D61"/>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E6D83CE6-69EC-6579-A8C3-4F890375C897}"/>
              </a:ext>
            </a:extLst>
          </p:cNvPr>
          <p:cNvSpPr/>
          <p:nvPr/>
        </p:nvSpPr>
        <p:spPr>
          <a:xfrm>
            <a:off x="5455920" y="2861272"/>
            <a:ext cx="228600" cy="991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cxnSp>
        <p:nvCxnSpPr>
          <p:cNvPr id="81" name="Connector: Elbow 80">
            <a:extLst>
              <a:ext uri="{FF2B5EF4-FFF2-40B4-BE49-F238E27FC236}">
                <a16:creationId xmlns:a16="http://schemas.microsoft.com/office/drawing/2014/main" id="{FF2FBC86-504B-73A8-1D33-88CA54482745}"/>
              </a:ext>
            </a:extLst>
          </p:cNvPr>
          <p:cNvCxnSpPr>
            <a:cxnSpLocks/>
            <a:stCxn id="15" idx="4"/>
            <a:endCxn id="84" idx="1"/>
          </p:cNvCxnSpPr>
          <p:nvPr/>
        </p:nvCxnSpPr>
        <p:spPr>
          <a:xfrm rot="5400000">
            <a:off x="6897312" y="2726692"/>
            <a:ext cx="588661" cy="1422057"/>
          </a:xfrm>
          <a:prstGeom prst="bentConnector4">
            <a:avLst>
              <a:gd name="adj1" fmla="val 19267"/>
              <a:gd name="adj2" fmla="val 116075"/>
            </a:avLst>
          </a:prstGeom>
          <a:ln w="19050">
            <a:solidFill>
              <a:srgbClr val="0F5D61"/>
            </a:solidFill>
            <a:prstDash val="dash"/>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DB250410-F618-5A06-23F9-B57BCD8C449A}"/>
              </a:ext>
            </a:extLst>
          </p:cNvPr>
          <p:cNvSpPr/>
          <p:nvPr/>
        </p:nvSpPr>
        <p:spPr>
          <a:xfrm>
            <a:off x="6480613" y="3682466"/>
            <a:ext cx="228600" cy="991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Tree>
    <p:extLst>
      <p:ext uri="{BB962C8B-B14F-4D97-AF65-F5344CB8AC3E}">
        <p14:creationId xmlns:p14="http://schemas.microsoft.com/office/powerpoint/2010/main" val="116373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7"/>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410569" y="166990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37445" y="1633530"/>
            <a:ext cx="4856287" cy="369332"/>
          </a:xfrm>
          <a:prstGeom prst="rect">
            <a:avLst/>
          </a:prstGeom>
          <a:noFill/>
        </p:spPr>
        <p:txBody>
          <a:bodyPr wrap="square" rtlCol="0">
            <a:spAutoFit/>
          </a:bodyPr>
          <a:lstStyle/>
          <a:p>
            <a:pPr>
              <a:defRPr/>
            </a:pPr>
            <a:r>
              <a:rPr lang="fr-FR" noProof="0" dirty="0">
                <a:latin typeface="Lato" panose="020F0502020204030203" pitchFamily="34" charset="0"/>
                <a:cs typeface="Times New Roman" panose="02020603050405020304" pitchFamily="18" charset="0"/>
              </a:rPr>
              <a:t>Introductions et objectifs</a:t>
            </a:r>
            <a:endParaRPr lang="fr-FR" sz="1800" noProof="0" dirty="0">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411735"/>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70154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662564"/>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Approche et méthodologie</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3454808"/>
            <a:ext cx="7411451" cy="875931"/>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bg1"/>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3738615"/>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3699636"/>
            <a:ext cx="6337377" cy="369332"/>
          </a:xfrm>
          <a:prstGeom prst="rect">
            <a:avLst/>
          </a:prstGeom>
          <a:noFill/>
        </p:spPr>
        <p:txBody>
          <a:bodyPr wrap="square" rtlCol="0">
            <a:spAutoFit/>
          </a:bodyPr>
          <a:lstStyle/>
          <a:p>
            <a:pPr>
              <a:defRPr/>
            </a:pPr>
            <a:r>
              <a:rPr lang="fr-FR" sz="1800" noProof="0" dirty="0">
                <a:solidFill>
                  <a:schemeClr val="bg1"/>
                </a:solidFill>
                <a:latin typeface="Lato" panose="020F0502020204030203" pitchFamily="34" charset="0"/>
                <a:cs typeface="Times New Roman" panose="02020603050405020304" pitchFamily="18" charset="0"/>
              </a:rPr>
              <a:t>Plan de travail</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3" y="4497880"/>
            <a:ext cx="7411451" cy="87593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477568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4</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4736708"/>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Critères de priorisation</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3" y="5543159"/>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5820966"/>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5</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5781987"/>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Questionnaire en ligne</a:t>
            </a:r>
          </a:p>
        </p:txBody>
      </p:sp>
    </p:spTree>
    <p:extLst>
      <p:ext uri="{BB962C8B-B14F-4D97-AF65-F5344CB8AC3E}">
        <p14:creationId xmlns:p14="http://schemas.microsoft.com/office/powerpoint/2010/main" val="346409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E9B95D32-E07F-2CCF-0427-E69DCCF2C0C7}"/>
              </a:ext>
            </a:extLst>
          </p:cNvPr>
          <p:cNvGraphicFramePr>
            <a:graphicFrameLocks noGrp="1"/>
          </p:cNvGraphicFramePr>
          <p:nvPr>
            <p:extLst>
              <p:ext uri="{D42A27DB-BD31-4B8C-83A1-F6EECF244321}">
                <p14:modId xmlns:p14="http://schemas.microsoft.com/office/powerpoint/2010/main" val="3282336507"/>
              </p:ext>
            </p:extLst>
          </p:nvPr>
        </p:nvGraphicFramePr>
        <p:xfrm>
          <a:off x="496531" y="859528"/>
          <a:ext cx="11198938" cy="5787471"/>
        </p:xfrm>
        <a:graphic>
          <a:graphicData uri="http://schemas.openxmlformats.org/drawingml/2006/table">
            <a:tbl>
              <a:tblPr firstRow="1" bandRow="1">
                <a:tableStyleId>{93296810-A885-4BE3-A3E7-6D5BEEA58F35}</a:tableStyleId>
              </a:tblPr>
              <a:tblGrid>
                <a:gridCol w="2067762">
                  <a:extLst>
                    <a:ext uri="{9D8B030D-6E8A-4147-A177-3AD203B41FA5}">
                      <a16:colId xmlns:a16="http://schemas.microsoft.com/office/drawing/2014/main" val="2852991007"/>
                    </a:ext>
                  </a:extLst>
                </a:gridCol>
                <a:gridCol w="895126">
                  <a:extLst>
                    <a:ext uri="{9D8B030D-6E8A-4147-A177-3AD203B41FA5}">
                      <a16:colId xmlns:a16="http://schemas.microsoft.com/office/drawing/2014/main" val="2102729401"/>
                    </a:ext>
                  </a:extLst>
                </a:gridCol>
                <a:gridCol w="329442">
                  <a:extLst>
                    <a:ext uri="{9D8B030D-6E8A-4147-A177-3AD203B41FA5}">
                      <a16:colId xmlns:a16="http://schemas.microsoft.com/office/drawing/2014/main" val="3453118161"/>
                    </a:ext>
                  </a:extLst>
                </a:gridCol>
                <a:gridCol w="329442">
                  <a:extLst>
                    <a:ext uri="{9D8B030D-6E8A-4147-A177-3AD203B41FA5}">
                      <a16:colId xmlns:a16="http://schemas.microsoft.com/office/drawing/2014/main" val="1293851346"/>
                    </a:ext>
                  </a:extLst>
                </a:gridCol>
                <a:gridCol w="329442">
                  <a:extLst>
                    <a:ext uri="{9D8B030D-6E8A-4147-A177-3AD203B41FA5}">
                      <a16:colId xmlns:a16="http://schemas.microsoft.com/office/drawing/2014/main" val="1390491633"/>
                    </a:ext>
                  </a:extLst>
                </a:gridCol>
                <a:gridCol w="329442">
                  <a:extLst>
                    <a:ext uri="{9D8B030D-6E8A-4147-A177-3AD203B41FA5}">
                      <a16:colId xmlns:a16="http://schemas.microsoft.com/office/drawing/2014/main" val="1174625022"/>
                    </a:ext>
                  </a:extLst>
                </a:gridCol>
                <a:gridCol w="329442">
                  <a:extLst>
                    <a:ext uri="{9D8B030D-6E8A-4147-A177-3AD203B41FA5}">
                      <a16:colId xmlns:a16="http://schemas.microsoft.com/office/drawing/2014/main" val="904498445"/>
                    </a:ext>
                  </a:extLst>
                </a:gridCol>
                <a:gridCol w="329442">
                  <a:extLst>
                    <a:ext uri="{9D8B030D-6E8A-4147-A177-3AD203B41FA5}">
                      <a16:colId xmlns:a16="http://schemas.microsoft.com/office/drawing/2014/main" val="1831564775"/>
                    </a:ext>
                  </a:extLst>
                </a:gridCol>
                <a:gridCol w="329442">
                  <a:extLst>
                    <a:ext uri="{9D8B030D-6E8A-4147-A177-3AD203B41FA5}">
                      <a16:colId xmlns:a16="http://schemas.microsoft.com/office/drawing/2014/main" val="2526367477"/>
                    </a:ext>
                  </a:extLst>
                </a:gridCol>
                <a:gridCol w="329442">
                  <a:extLst>
                    <a:ext uri="{9D8B030D-6E8A-4147-A177-3AD203B41FA5}">
                      <a16:colId xmlns:a16="http://schemas.microsoft.com/office/drawing/2014/main" val="2325246120"/>
                    </a:ext>
                  </a:extLst>
                </a:gridCol>
                <a:gridCol w="329442">
                  <a:extLst>
                    <a:ext uri="{9D8B030D-6E8A-4147-A177-3AD203B41FA5}">
                      <a16:colId xmlns:a16="http://schemas.microsoft.com/office/drawing/2014/main" val="1083043920"/>
                    </a:ext>
                  </a:extLst>
                </a:gridCol>
                <a:gridCol w="329442">
                  <a:extLst>
                    <a:ext uri="{9D8B030D-6E8A-4147-A177-3AD203B41FA5}">
                      <a16:colId xmlns:a16="http://schemas.microsoft.com/office/drawing/2014/main" val="3380370654"/>
                    </a:ext>
                  </a:extLst>
                </a:gridCol>
                <a:gridCol w="329442">
                  <a:extLst>
                    <a:ext uri="{9D8B030D-6E8A-4147-A177-3AD203B41FA5}">
                      <a16:colId xmlns:a16="http://schemas.microsoft.com/office/drawing/2014/main" val="2171924039"/>
                    </a:ext>
                  </a:extLst>
                </a:gridCol>
                <a:gridCol w="329442">
                  <a:extLst>
                    <a:ext uri="{9D8B030D-6E8A-4147-A177-3AD203B41FA5}">
                      <a16:colId xmlns:a16="http://schemas.microsoft.com/office/drawing/2014/main" val="3510142256"/>
                    </a:ext>
                  </a:extLst>
                </a:gridCol>
                <a:gridCol w="329442">
                  <a:extLst>
                    <a:ext uri="{9D8B030D-6E8A-4147-A177-3AD203B41FA5}">
                      <a16:colId xmlns:a16="http://schemas.microsoft.com/office/drawing/2014/main" val="2253547616"/>
                    </a:ext>
                  </a:extLst>
                </a:gridCol>
                <a:gridCol w="329442">
                  <a:extLst>
                    <a:ext uri="{9D8B030D-6E8A-4147-A177-3AD203B41FA5}">
                      <a16:colId xmlns:a16="http://schemas.microsoft.com/office/drawing/2014/main" val="2170026812"/>
                    </a:ext>
                  </a:extLst>
                </a:gridCol>
                <a:gridCol w="329442">
                  <a:extLst>
                    <a:ext uri="{9D8B030D-6E8A-4147-A177-3AD203B41FA5}">
                      <a16:colId xmlns:a16="http://schemas.microsoft.com/office/drawing/2014/main" val="1478635558"/>
                    </a:ext>
                  </a:extLst>
                </a:gridCol>
                <a:gridCol w="329442">
                  <a:extLst>
                    <a:ext uri="{9D8B030D-6E8A-4147-A177-3AD203B41FA5}">
                      <a16:colId xmlns:a16="http://schemas.microsoft.com/office/drawing/2014/main" val="3209940614"/>
                    </a:ext>
                  </a:extLst>
                </a:gridCol>
                <a:gridCol w="329442">
                  <a:extLst>
                    <a:ext uri="{9D8B030D-6E8A-4147-A177-3AD203B41FA5}">
                      <a16:colId xmlns:a16="http://schemas.microsoft.com/office/drawing/2014/main" val="1168549537"/>
                    </a:ext>
                  </a:extLst>
                </a:gridCol>
                <a:gridCol w="329442">
                  <a:extLst>
                    <a:ext uri="{9D8B030D-6E8A-4147-A177-3AD203B41FA5}">
                      <a16:colId xmlns:a16="http://schemas.microsoft.com/office/drawing/2014/main" val="3357135109"/>
                    </a:ext>
                  </a:extLst>
                </a:gridCol>
                <a:gridCol w="329442">
                  <a:extLst>
                    <a:ext uri="{9D8B030D-6E8A-4147-A177-3AD203B41FA5}">
                      <a16:colId xmlns:a16="http://schemas.microsoft.com/office/drawing/2014/main" val="3550068438"/>
                    </a:ext>
                  </a:extLst>
                </a:gridCol>
                <a:gridCol w="329442">
                  <a:extLst>
                    <a:ext uri="{9D8B030D-6E8A-4147-A177-3AD203B41FA5}">
                      <a16:colId xmlns:a16="http://schemas.microsoft.com/office/drawing/2014/main" val="4074655526"/>
                    </a:ext>
                  </a:extLst>
                </a:gridCol>
                <a:gridCol w="329442">
                  <a:extLst>
                    <a:ext uri="{9D8B030D-6E8A-4147-A177-3AD203B41FA5}">
                      <a16:colId xmlns:a16="http://schemas.microsoft.com/office/drawing/2014/main" val="833241861"/>
                    </a:ext>
                  </a:extLst>
                </a:gridCol>
                <a:gridCol w="329442">
                  <a:extLst>
                    <a:ext uri="{9D8B030D-6E8A-4147-A177-3AD203B41FA5}">
                      <a16:colId xmlns:a16="http://schemas.microsoft.com/office/drawing/2014/main" val="698448374"/>
                    </a:ext>
                  </a:extLst>
                </a:gridCol>
                <a:gridCol w="329442">
                  <a:extLst>
                    <a:ext uri="{9D8B030D-6E8A-4147-A177-3AD203B41FA5}">
                      <a16:colId xmlns:a16="http://schemas.microsoft.com/office/drawing/2014/main" val="3858650559"/>
                    </a:ext>
                  </a:extLst>
                </a:gridCol>
                <a:gridCol w="329442">
                  <a:extLst>
                    <a:ext uri="{9D8B030D-6E8A-4147-A177-3AD203B41FA5}">
                      <a16:colId xmlns:a16="http://schemas.microsoft.com/office/drawing/2014/main" val="2417416854"/>
                    </a:ext>
                  </a:extLst>
                </a:gridCol>
                <a:gridCol w="329442">
                  <a:extLst>
                    <a:ext uri="{9D8B030D-6E8A-4147-A177-3AD203B41FA5}">
                      <a16:colId xmlns:a16="http://schemas.microsoft.com/office/drawing/2014/main" val="590159376"/>
                    </a:ext>
                  </a:extLst>
                </a:gridCol>
              </a:tblGrid>
              <a:tr h="275984">
                <a:tc gridSpan="2">
                  <a:txBody>
                    <a:bodyPr/>
                    <a:lstStyle/>
                    <a:p>
                      <a:r>
                        <a:rPr lang="fr-FR" noProof="0" dirty="0">
                          <a:solidFill>
                            <a:schemeClr val="tx1"/>
                          </a:solidFill>
                          <a:latin typeface="+mj-lt"/>
                        </a:rPr>
                        <a:t>  </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gridSpan="4">
                  <a:txBody>
                    <a:bodyPr/>
                    <a:lstStyle/>
                    <a:p>
                      <a:pPr algn="ctr" fontAlgn="b"/>
                      <a:r>
                        <a:rPr lang="fr-FR" sz="1200" b="1" i="0" u="none" strike="noStrike" noProof="0" dirty="0">
                          <a:solidFill>
                            <a:srgbClr val="000000"/>
                          </a:solidFill>
                          <a:effectLst/>
                          <a:latin typeface="+mj-lt"/>
                        </a:rPr>
                        <a:t>Mois</a:t>
                      </a: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lang="fr-FR" sz="1200" b="1" i="0" u="none" strike="noStrike" cap="none" noProof="0" dirty="0">
                          <a:solidFill>
                            <a:srgbClr val="000000"/>
                          </a:solidFill>
                          <a:effectLst/>
                          <a:latin typeface="+mn-lt"/>
                          <a:ea typeface="+mn-ea"/>
                          <a:cs typeface="+mn-cs"/>
                          <a:sym typeface="Arial"/>
                        </a:rPr>
                        <a:t>Mois</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kumimoji="0" lang="fr-FR" sz="1200" b="1" i="0" u="none" strike="noStrike" kern="0" cap="none" spc="0" normalizeH="0" baseline="0" noProof="0">
                          <a:ln>
                            <a:noFill/>
                          </a:ln>
                          <a:solidFill>
                            <a:srgbClr val="000000"/>
                          </a:solidFill>
                          <a:effectLst/>
                          <a:uLnTx/>
                          <a:uFillTx/>
                          <a:latin typeface="Lato"/>
                          <a:ea typeface="+mn-ea"/>
                          <a:cs typeface="+mn-cs"/>
                          <a:sym typeface="Arial"/>
                        </a:rPr>
                        <a:t>Mois</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fontAlgn="b"/>
                      <a:r>
                        <a:rPr kumimoji="0" lang="fr-FR" sz="1200" b="1" i="0" u="none" strike="noStrike" kern="0" cap="none" spc="0" normalizeH="0" baseline="0" noProof="0">
                          <a:ln>
                            <a:noFill/>
                          </a:ln>
                          <a:solidFill>
                            <a:srgbClr val="000000"/>
                          </a:solidFill>
                          <a:effectLst/>
                          <a:uLnTx/>
                          <a:uFillTx/>
                          <a:latin typeface="Lato"/>
                          <a:ea typeface="+mn-ea"/>
                          <a:cs typeface="+mn-cs"/>
                          <a:sym typeface="Arial"/>
                        </a:rPr>
                        <a:t>Mois</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fr-FR"/>
                    </a:p>
                  </a:txBody>
                  <a:tcPr/>
                </a:tc>
                <a:tc gridSpan="4">
                  <a:txBody>
                    <a:bodyPr/>
                    <a:lstStyle/>
                    <a:p>
                      <a:pPr algn="ctr" fontAlgn="b"/>
                      <a:r>
                        <a:rPr kumimoji="0" lang="fr-FR" sz="1200" b="1" i="0" u="none" strike="noStrike" kern="0" cap="none" spc="0" normalizeH="0" baseline="0" noProof="0">
                          <a:ln>
                            <a:noFill/>
                          </a:ln>
                          <a:solidFill>
                            <a:srgbClr val="000000"/>
                          </a:solidFill>
                          <a:effectLst/>
                          <a:uLnTx/>
                          <a:uFillTx/>
                          <a:latin typeface="Lato"/>
                          <a:ea typeface="+mn-ea"/>
                          <a:cs typeface="+mn-cs"/>
                          <a:sym typeface="Arial"/>
                        </a:rPr>
                        <a:t>Mois</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5">
                  <a:txBody>
                    <a:bodyPr/>
                    <a:lstStyle/>
                    <a:p>
                      <a:pPr algn="ctr" fontAlgn="b"/>
                      <a:r>
                        <a:rPr kumimoji="0" lang="fr-FR" sz="1200" b="1" i="0" u="none" strike="noStrike" kern="0" cap="none" spc="0" normalizeH="0" baseline="0" noProof="0" dirty="0">
                          <a:ln>
                            <a:noFill/>
                          </a:ln>
                          <a:solidFill>
                            <a:srgbClr val="000000"/>
                          </a:solidFill>
                          <a:effectLst/>
                          <a:uLnTx/>
                          <a:uFillTx/>
                          <a:latin typeface="Lato"/>
                          <a:ea typeface="+mn-ea"/>
                          <a:cs typeface="+mn-cs"/>
                          <a:sym typeface="Arial"/>
                        </a:rPr>
                        <a:t>Mois</a:t>
                      </a:r>
                      <a:endParaRPr lang="fr-FR" sz="1200" b="1" i="0" u="none" strike="noStrike" noProof="0"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fontAlgn="b"/>
                      <a:endParaRPr lang="en-US" sz="1200" b="1" i="0" u="none" strike="noStrike" dirty="0">
                        <a:solidFill>
                          <a:srgbClr val="000000"/>
                        </a:solidFill>
                        <a:effectLst/>
                        <a:latin typeface="+mj-lt"/>
                      </a:endParaRPr>
                    </a:p>
                  </a:txBody>
                  <a:tcPr marL="18000" marR="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47544011"/>
                  </a:ext>
                </a:extLst>
              </a:tr>
              <a:tr h="275984">
                <a:tc>
                  <a:txBody>
                    <a:bodyPr/>
                    <a:lstStyle/>
                    <a:p>
                      <a:r>
                        <a:rPr lang="fr-FR" b="1" noProof="0" dirty="0">
                          <a:solidFill>
                            <a:schemeClr val="tx1"/>
                          </a:solidFill>
                          <a:latin typeface="+mj-lt"/>
                        </a:rPr>
                        <a:t>Activités</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fr-FR" b="1" noProof="0" dirty="0">
                          <a:solidFill>
                            <a:schemeClr val="tx1"/>
                          </a:solidFill>
                          <a:latin typeface="+mj-lt"/>
                        </a:rPr>
                        <a:t>Resp. / Support</a:t>
                      </a:r>
                    </a:p>
                  </a:txBody>
                  <a:tcPr marL="45720" marR="4572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a:ln>
                            <a:noFill/>
                          </a:ln>
                          <a:solidFill>
                            <a:srgbClr val="000000"/>
                          </a:solidFill>
                          <a:effectLst/>
                          <a:uLnTx/>
                          <a:uFillTx/>
                          <a:latin typeface="Lato"/>
                          <a:ea typeface="+mn-ea"/>
                          <a:cs typeface="+mn-cs"/>
                          <a:sym typeface="Arial"/>
                        </a:rPr>
                        <a:t>Jour / Sem</a:t>
                      </a:r>
                      <a:endParaRPr kumimoji="0" lang="fr-FR" sz="800" b="1" i="0" u="none" strike="noStrike" kern="0" cap="none" spc="0" normalizeH="0" baseline="0" noProof="0" dirty="0">
                        <a:ln>
                          <a:noFill/>
                        </a:ln>
                        <a:solidFill>
                          <a:srgbClr val="000000"/>
                        </a:solidFill>
                        <a:effectLst/>
                        <a:uLnTx/>
                        <a:uFillTx/>
                        <a:latin typeface="Lato"/>
                        <a:ea typeface="+mn-ea"/>
                        <a:cs typeface="+mn-cs"/>
                        <a:sym typeface="Arial"/>
                      </a:endParaRP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
                          <a:srgbClr val="000000"/>
                        </a:buClr>
                        <a:buSzTx/>
                        <a:buFont typeface="Arial"/>
                        <a:buNone/>
                        <a:tabLst/>
                        <a:defRPr/>
                      </a:pPr>
                      <a:r>
                        <a:rPr kumimoji="0" lang="fr-FR" sz="800" b="1" i="0" u="none" strike="noStrike" kern="0" cap="none" spc="0" normalizeH="0" baseline="0" noProof="0" dirty="0">
                          <a:ln>
                            <a:noFill/>
                          </a:ln>
                          <a:solidFill>
                            <a:srgbClr val="000000"/>
                          </a:solidFill>
                          <a:effectLst/>
                          <a:uLnTx/>
                          <a:uFillTx/>
                          <a:latin typeface="Lato"/>
                          <a:ea typeface="+mn-ea"/>
                          <a:cs typeface="+mn-cs"/>
                          <a:sym typeface="Arial"/>
                        </a:rPr>
                        <a:t>Jour / Sem</a:t>
                      </a:r>
                    </a:p>
                  </a:txBody>
                  <a:tcPr marL="0" marR="0" marT="0" marB="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74774503"/>
                  </a:ext>
                </a:extLst>
              </a:tr>
              <a:tr h="230784">
                <a:tc>
                  <a:txBody>
                    <a:bodyPr/>
                    <a:lstStyle/>
                    <a:p>
                      <a:r>
                        <a:rPr lang="fr-FR" sz="1100" b="1" noProof="0" dirty="0">
                          <a:latin typeface="+mj-lt"/>
                        </a:rPr>
                        <a:t>Phases</a:t>
                      </a: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1200" noProof="0" dirty="0">
                        <a:latin typeface="+mj-lt"/>
                      </a:endParaRPr>
                    </a:p>
                  </a:txBody>
                  <a:tcPr marL="36000" marR="36000" marT="36000" marB="3600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0182126"/>
                  </a:ext>
                </a:extLst>
              </a:tr>
              <a:tr h="199450">
                <a:tc>
                  <a:txBody>
                    <a:bodyPr/>
                    <a:lstStyle/>
                    <a:p>
                      <a:r>
                        <a:rPr lang="fr-FR" sz="1100" b="1" noProof="0" dirty="0">
                          <a:latin typeface="+mj-lt"/>
                        </a:rPr>
                        <a:t>Parties prenantes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pPr marR="0" algn="l" rtl="0">
                        <a:lnSpc>
                          <a:spcPct val="100000"/>
                        </a:lnSpc>
                        <a:spcBef>
                          <a:spcPts val="0"/>
                        </a:spcBef>
                        <a:spcAft>
                          <a:spcPts val="0"/>
                        </a:spcAft>
                        <a:buClr>
                          <a:srgbClr val="000000"/>
                        </a:buClr>
                        <a:buFont typeface="Arial"/>
                      </a:pPr>
                      <a:endParaRPr lang="fr-FR" sz="1200" b="0" i="0" u="none" strike="noStrike" cap="none" noProof="0" dirty="0">
                        <a:solidFill>
                          <a:schemeClr val="dk1"/>
                        </a:solidFill>
                        <a:latin typeface="+mj-lt"/>
                        <a:ea typeface="+mn-ea"/>
                        <a:cs typeface="+mn-cs"/>
                        <a:sym typeface="Arial"/>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extLst>
                  <a:ext uri="{0D108BD9-81ED-4DB2-BD59-A6C34878D82A}">
                    <a16:rowId xmlns:a16="http://schemas.microsoft.com/office/drawing/2014/main" val="1781926420"/>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GTCV</a:t>
                      </a:r>
                      <a:endParaRPr lang="fr-FR" sz="11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pPr marR="0" algn="l" rtl="0">
                        <a:lnSpc>
                          <a:spcPct val="100000"/>
                        </a:lnSpc>
                        <a:spcBef>
                          <a:spcPts val="0"/>
                        </a:spcBef>
                        <a:spcAft>
                          <a:spcPts val="0"/>
                        </a:spcAft>
                        <a:buClr>
                          <a:srgbClr val="000000"/>
                        </a:buClr>
                        <a:buFont typeface="Arial"/>
                      </a:pPr>
                      <a:endParaRPr lang="fr-FR" sz="1200" b="0" i="0" u="none" strike="noStrike" cap="none" noProof="0" dirty="0">
                        <a:solidFill>
                          <a:schemeClr val="dk1"/>
                        </a:solidFill>
                        <a:latin typeface="+mj-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166845487"/>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PEV</a:t>
                      </a:r>
                      <a:endParaRPr lang="fr-FR" sz="11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b="0" i="0" u="none" strike="noStrike" cap="none" noProof="0" dirty="0">
                        <a:solidFill>
                          <a:schemeClr val="dk1"/>
                        </a:solidFill>
                        <a:latin typeface="+mn-lt"/>
                        <a:ea typeface="+mn-ea"/>
                        <a:cs typeface="+mn-cs"/>
                        <a:sym typeface="Arial"/>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pPr marR="0" algn="l" rtl="0">
                        <a:lnSpc>
                          <a:spcPct val="100000"/>
                        </a:lnSpc>
                        <a:spcBef>
                          <a:spcPts val="0"/>
                        </a:spcBef>
                        <a:spcAft>
                          <a:spcPts val="0"/>
                        </a:spcAft>
                        <a:buClr>
                          <a:srgbClr val="000000"/>
                        </a:buClr>
                        <a:buFont typeface="Arial"/>
                      </a:pPr>
                      <a:endParaRPr lang="fr-FR" sz="1200" b="0" i="0" u="none" strike="noStrike" cap="none" noProof="0" dirty="0">
                        <a:solidFill>
                          <a:schemeClr val="dk1"/>
                        </a:solidFill>
                        <a:latin typeface="+mj-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4280275307"/>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MSP</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314045209"/>
                  </a:ext>
                </a:extLst>
              </a:tr>
              <a:tr h="165591">
                <a:tc>
                  <a:txBody>
                    <a:bodyPr/>
                    <a:lstStyle/>
                    <a:p>
                      <a:pPr marL="180975" indent="-95250">
                        <a:buFont typeface="Arial" panose="020B0604020202020204" pitchFamily="34" charset="0"/>
                        <a:buChar char="•"/>
                      </a:pPr>
                      <a:r>
                        <a:rPr lang="fr-FR" sz="1100" b="0" i="0" u="none" strike="noStrike" cap="none" noProof="0" dirty="0" err="1">
                          <a:solidFill>
                            <a:schemeClr val="dk1"/>
                          </a:solidFill>
                          <a:latin typeface="+mn-lt"/>
                          <a:ea typeface="+mn-ea"/>
                          <a:cs typeface="+mn-cs"/>
                          <a:sym typeface="Arial"/>
                        </a:rPr>
                        <a:t>Mfin</a:t>
                      </a:r>
                      <a:endParaRPr lang="fr-FR" sz="1100" b="0" i="0" u="none" strike="noStrike" cap="none" noProof="0" dirty="0">
                        <a:solidFill>
                          <a:schemeClr val="dk1"/>
                        </a:solidFill>
                        <a:latin typeface="+mn-lt"/>
                        <a:ea typeface="+mn-ea"/>
                        <a:cs typeface="+mn-cs"/>
                        <a:sym typeface="Arial"/>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040655591"/>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CCIA</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44115232"/>
                  </a:ext>
                </a:extLst>
              </a:tr>
              <a:tr h="199450">
                <a:tc>
                  <a:txBody>
                    <a:bodyPr/>
                    <a:lstStyle/>
                    <a:p>
                      <a:r>
                        <a:rPr lang="fr-FR" sz="1100" b="1" noProof="0" dirty="0">
                          <a:latin typeface="+mj-lt"/>
                        </a:rPr>
                        <a:t>Méthodologie</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1752680416"/>
                  </a:ext>
                </a:extLst>
              </a:tr>
              <a:tr h="199450">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Revue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tcPr>
                </a:tc>
                <a:extLst>
                  <a:ext uri="{0D108BD9-81ED-4DB2-BD59-A6C34878D82A}">
                    <a16:rowId xmlns:a16="http://schemas.microsoft.com/office/drawing/2014/main" val="2640215311"/>
                  </a:ext>
                </a:extLst>
              </a:tr>
              <a:tr h="199450">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Validation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14056315"/>
                  </a:ext>
                </a:extLst>
              </a:tr>
              <a:tr h="199450">
                <a:tc>
                  <a:txBody>
                    <a:bodyPr/>
                    <a:lstStyle/>
                    <a:p>
                      <a:r>
                        <a:rPr lang="fr-FR" sz="1100" b="1" noProof="0" dirty="0">
                          <a:latin typeface="+mj-lt"/>
                        </a:rPr>
                        <a:t>Atelier</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076433366"/>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Date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76981492"/>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err="1">
                          <a:solidFill>
                            <a:schemeClr val="dk1"/>
                          </a:solidFill>
                          <a:latin typeface="+mn-lt"/>
                          <a:ea typeface="+mn-ea"/>
                          <a:cs typeface="+mn-cs"/>
                          <a:sym typeface="Arial"/>
                        </a:rPr>
                        <a:t>TdR</a:t>
                      </a:r>
                      <a:r>
                        <a:rPr lang="fr-FR" sz="1100" b="0" i="0" u="none" strike="noStrike" cap="none" noProof="0" dirty="0">
                          <a:solidFill>
                            <a:schemeClr val="dk1"/>
                          </a:solidFill>
                          <a:latin typeface="+mn-lt"/>
                          <a:ea typeface="+mn-ea"/>
                          <a:cs typeface="+mn-cs"/>
                          <a:sym typeface="Arial"/>
                        </a:rPr>
                        <a:t> &amp; budget</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124763100"/>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Logistiques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59933873"/>
                  </a:ext>
                </a:extLst>
              </a:tr>
              <a:tr h="165591">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Agenda &amp; invitations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404190456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Documents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934862606"/>
                  </a:ext>
                </a:extLst>
              </a:tr>
              <a:tr h="165591">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Facilitation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61800677"/>
                  </a:ext>
                </a:extLst>
              </a:tr>
              <a:tr h="199450">
                <a:tc>
                  <a:txBody>
                    <a:bodyPr/>
                    <a:lstStyle/>
                    <a:p>
                      <a:r>
                        <a:rPr lang="fr-FR" sz="1100" b="1" noProof="0" dirty="0">
                          <a:latin typeface="+mj-lt"/>
                        </a:rPr>
                        <a:t>Data</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730407363"/>
                  </a:ext>
                </a:extLst>
              </a:tr>
              <a:tr h="165591">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Collecte</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240647035"/>
                  </a:ext>
                </a:extLst>
              </a:tr>
              <a:tr h="205562">
                <a:tc>
                  <a:txBody>
                    <a:bodyPr/>
                    <a:lstStyle/>
                    <a:p>
                      <a:pPr marL="180975" marR="0" indent="-95250" algn="l" rtl="0">
                        <a:lnSpc>
                          <a:spcPct val="100000"/>
                        </a:lnSpc>
                        <a:spcBef>
                          <a:spcPts val="0"/>
                        </a:spcBef>
                        <a:spcAft>
                          <a:spcPts val="0"/>
                        </a:spcAft>
                        <a:buClr>
                          <a:srgbClr val="000000"/>
                        </a:buClr>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Itérations</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pPr rtl="0"/>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1942215154"/>
                  </a:ext>
                </a:extLst>
              </a:tr>
              <a:tr h="205483">
                <a:tc>
                  <a:txBody>
                    <a:bodyPr/>
                    <a:lstStyle/>
                    <a:p>
                      <a:pPr marL="180975" marR="0" lvl="0" indent="-952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100" b="0" i="0" u="none" strike="noStrike" cap="none" noProof="0" dirty="0">
                          <a:solidFill>
                            <a:schemeClr val="dk1"/>
                          </a:solidFill>
                          <a:latin typeface="+mn-lt"/>
                          <a:ea typeface="+mn-ea"/>
                          <a:cs typeface="+mn-cs"/>
                          <a:sym typeface="Arial"/>
                        </a:rPr>
                        <a:t>Analyses, presentation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835404811"/>
                  </a:ext>
                </a:extLst>
              </a:tr>
              <a:tr h="199450">
                <a:tc>
                  <a:txBody>
                    <a:bodyPr/>
                    <a:lstStyle/>
                    <a:p>
                      <a:r>
                        <a:rPr lang="fr-FR" sz="1100" b="1" noProof="0" dirty="0">
                          <a:latin typeface="+mj-lt"/>
                        </a:rPr>
                        <a:t>Recommendations</a:t>
                      </a: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tc>
                  <a:txBody>
                    <a:bodyPr/>
                    <a:lstStyle/>
                    <a:p>
                      <a:endParaRPr lang="fr-FR" sz="1200" noProof="0" dirty="0">
                        <a:latin typeface="+mj-lt"/>
                      </a:endParaRPr>
                    </a:p>
                  </a:txBody>
                  <a:tcPr marL="36000" marR="3600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8ABAF6"/>
                    </a:solidFill>
                  </a:tcPr>
                </a:tc>
                <a:extLst>
                  <a:ext uri="{0D108BD9-81ED-4DB2-BD59-A6C34878D82A}">
                    <a16:rowId xmlns:a16="http://schemas.microsoft.com/office/drawing/2014/main" val="1608783637"/>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Finalisation</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3492009106"/>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Revue avec le MSP MoH / PEV</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430407914"/>
                  </a:ext>
                </a:extLst>
              </a:tr>
              <a:tr h="186298">
                <a:tc>
                  <a:txBody>
                    <a:bodyPr/>
                    <a:lstStyle/>
                    <a:p>
                      <a:pPr marL="180975" indent="-95250">
                        <a:buFont typeface="Arial" panose="020B0604020202020204" pitchFamily="34" charset="0"/>
                        <a:buChar char="•"/>
                      </a:pPr>
                      <a:r>
                        <a:rPr lang="fr-FR" sz="1100" b="0" i="0" u="none" strike="noStrike" cap="none" noProof="0" dirty="0">
                          <a:solidFill>
                            <a:schemeClr val="dk1"/>
                          </a:solidFill>
                          <a:latin typeface="+mn-lt"/>
                          <a:ea typeface="+mn-ea"/>
                          <a:cs typeface="+mn-cs"/>
                          <a:sym typeface="Arial"/>
                        </a:rPr>
                        <a:t>Présentation au CCIA</a:t>
                      </a: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3600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solidFill>
                      <a:srgbClr val="FFFFFF"/>
                    </a:solid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tc>
                  <a:txBody>
                    <a:bodyPr/>
                    <a:lstStyle/>
                    <a:p>
                      <a:endParaRPr lang="fr-FR" sz="1200" noProof="0" dirty="0">
                        <a:latin typeface="+mj-lt"/>
                      </a:endParaRPr>
                    </a:p>
                  </a:txBody>
                  <a:tcPr marL="0" marR="0" marT="0" marB="0">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noFill/>
                  </a:tcPr>
                </a:tc>
                <a:extLst>
                  <a:ext uri="{0D108BD9-81ED-4DB2-BD59-A6C34878D82A}">
                    <a16:rowId xmlns:a16="http://schemas.microsoft.com/office/drawing/2014/main" val="1579489097"/>
                  </a:ext>
                </a:extLst>
              </a:tr>
            </a:tbl>
          </a:graphicData>
        </a:graphic>
      </p:graphicFrame>
      <p:sp>
        <p:nvSpPr>
          <p:cNvPr id="17" name="7-point Star 38">
            <a:extLst>
              <a:ext uri="{FF2B5EF4-FFF2-40B4-BE49-F238E27FC236}">
                <a16:creationId xmlns:a16="http://schemas.microsoft.com/office/drawing/2014/main" id="{B2B7D5BF-C589-2744-3BFA-8B94FFD90121}"/>
              </a:ext>
            </a:extLst>
          </p:cNvPr>
          <p:cNvSpPr/>
          <p:nvPr/>
        </p:nvSpPr>
        <p:spPr>
          <a:xfrm>
            <a:off x="4515944" y="3653738"/>
            <a:ext cx="174706" cy="180000"/>
          </a:xfrm>
          <a:prstGeom prst="star7">
            <a:avLst/>
          </a:prstGeom>
          <a:solidFill>
            <a:srgbClr val="C000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8" name="Rectangle 17">
            <a:extLst>
              <a:ext uri="{FF2B5EF4-FFF2-40B4-BE49-F238E27FC236}">
                <a16:creationId xmlns:a16="http://schemas.microsoft.com/office/drawing/2014/main" id="{82B6BDA2-405D-5B5B-8AC7-B2469FAD0496}"/>
              </a:ext>
            </a:extLst>
          </p:cNvPr>
          <p:cNvSpPr/>
          <p:nvPr/>
        </p:nvSpPr>
        <p:spPr>
          <a:xfrm>
            <a:off x="4753403" y="3639818"/>
            <a:ext cx="1019016"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noProof="0" dirty="0">
                <a:solidFill>
                  <a:srgbClr val="C00000"/>
                </a:solidFill>
              </a:rPr>
              <a:t>Atelier 1</a:t>
            </a:r>
          </a:p>
        </p:txBody>
      </p:sp>
      <p:sp>
        <p:nvSpPr>
          <p:cNvPr id="19" name="7-point Star 38">
            <a:extLst>
              <a:ext uri="{FF2B5EF4-FFF2-40B4-BE49-F238E27FC236}">
                <a16:creationId xmlns:a16="http://schemas.microsoft.com/office/drawing/2014/main" id="{B204AF24-90F3-0356-6E16-3E453C25FF94}"/>
              </a:ext>
            </a:extLst>
          </p:cNvPr>
          <p:cNvSpPr/>
          <p:nvPr/>
        </p:nvSpPr>
        <p:spPr>
          <a:xfrm>
            <a:off x="8486794" y="3653738"/>
            <a:ext cx="174706" cy="180000"/>
          </a:xfrm>
          <a:prstGeom prst="star7">
            <a:avLst/>
          </a:prstGeom>
          <a:solidFill>
            <a:srgbClr val="C000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0" name="Rectangle 19">
            <a:extLst>
              <a:ext uri="{FF2B5EF4-FFF2-40B4-BE49-F238E27FC236}">
                <a16:creationId xmlns:a16="http://schemas.microsoft.com/office/drawing/2014/main" id="{E9E49A72-80C5-6A09-598F-3DFB0A7EDF20}"/>
              </a:ext>
            </a:extLst>
          </p:cNvPr>
          <p:cNvSpPr/>
          <p:nvPr/>
        </p:nvSpPr>
        <p:spPr>
          <a:xfrm>
            <a:off x="8673376" y="3637800"/>
            <a:ext cx="999775" cy="21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noProof="0" dirty="0">
                <a:solidFill>
                  <a:srgbClr val="C00000"/>
                </a:solidFill>
              </a:rPr>
              <a:t>Atelier 2</a:t>
            </a:r>
          </a:p>
        </p:txBody>
      </p:sp>
      <p:sp>
        <p:nvSpPr>
          <p:cNvPr id="21" name="7-point Star 38">
            <a:extLst>
              <a:ext uri="{FF2B5EF4-FFF2-40B4-BE49-F238E27FC236}">
                <a16:creationId xmlns:a16="http://schemas.microsoft.com/office/drawing/2014/main" id="{5C911DAA-5240-794D-1EE6-DBC85307BC3C}"/>
              </a:ext>
            </a:extLst>
          </p:cNvPr>
          <p:cNvSpPr/>
          <p:nvPr/>
        </p:nvSpPr>
        <p:spPr>
          <a:xfrm>
            <a:off x="3855094" y="3653738"/>
            <a:ext cx="174706" cy="180000"/>
          </a:xfrm>
          <a:prstGeom prst="star7">
            <a:avLst/>
          </a:prstGeom>
          <a:solidFill>
            <a:srgbClr val="C000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2" name="Rectangle 21">
            <a:extLst>
              <a:ext uri="{FF2B5EF4-FFF2-40B4-BE49-F238E27FC236}">
                <a16:creationId xmlns:a16="http://schemas.microsoft.com/office/drawing/2014/main" id="{AC4D5B93-30D7-A657-A6E1-30BAFAEAA484}"/>
              </a:ext>
            </a:extLst>
          </p:cNvPr>
          <p:cNvSpPr/>
          <p:nvPr/>
        </p:nvSpPr>
        <p:spPr>
          <a:xfrm>
            <a:off x="3460786" y="3866703"/>
            <a:ext cx="1258388"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noProof="0" dirty="0">
                <a:solidFill>
                  <a:srgbClr val="C00000"/>
                </a:solidFill>
              </a:rPr>
              <a:t>Session d’intro</a:t>
            </a:r>
          </a:p>
        </p:txBody>
      </p:sp>
      <p:sp>
        <p:nvSpPr>
          <p:cNvPr id="23" name="Arrow: Pentagon 3">
            <a:extLst>
              <a:ext uri="{FF2B5EF4-FFF2-40B4-BE49-F238E27FC236}">
                <a16:creationId xmlns:a16="http://schemas.microsoft.com/office/drawing/2014/main" id="{6F35432E-368D-468D-38BD-B8777FCD574F}"/>
              </a:ext>
            </a:extLst>
          </p:cNvPr>
          <p:cNvSpPr/>
          <p:nvPr/>
        </p:nvSpPr>
        <p:spPr>
          <a:xfrm>
            <a:off x="3473243" y="1726589"/>
            <a:ext cx="1280160" cy="18000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fr-FR" sz="800" noProof="0" dirty="0"/>
              <a:t>Phase I</a:t>
            </a:r>
          </a:p>
        </p:txBody>
      </p:sp>
      <p:sp>
        <p:nvSpPr>
          <p:cNvPr id="24" name="Arrow: Pentagon 5">
            <a:extLst>
              <a:ext uri="{FF2B5EF4-FFF2-40B4-BE49-F238E27FC236}">
                <a16:creationId xmlns:a16="http://schemas.microsoft.com/office/drawing/2014/main" id="{C276FB4A-EF83-A365-E48F-CDC0D616757D}"/>
              </a:ext>
            </a:extLst>
          </p:cNvPr>
          <p:cNvSpPr/>
          <p:nvPr/>
        </p:nvSpPr>
        <p:spPr>
          <a:xfrm>
            <a:off x="8745486" y="1726589"/>
            <a:ext cx="2926080" cy="18000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800" noProof="0" dirty="0"/>
              <a:t>Phase III</a:t>
            </a:r>
          </a:p>
        </p:txBody>
      </p:sp>
      <p:sp>
        <p:nvSpPr>
          <p:cNvPr id="25" name="Arrow: Pentagon 15">
            <a:extLst>
              <a:ext uri="{FF2B5EF4-FFF2-40B4-BE49-F238E27FC236}">
                <a16:creationId xmlns:a16="http://schemas.microsoft.com/office/drawing/2014/main" id="{566FDF1A-500D-EF7C-FE0E-CC3A61E7DEBE}"/>
              </a:ext>
            </a:extLst>
          </p:cNvPr>
          <p:cNvSpPr/>
          <p:nvPr/>
        </p:nvSpPr>
        <p:spPr>
          <a:xfrm>
            <a:off x="4788247" y="1726589"/>
            <a:ext cx="3931920" cy="180000"/>
          </a:xfrm>
          <a:prstGeom prst="homePlate">
            <a:avLst/>
          </a:prstGeom>
          <a:solidFill>
            <a:srgbClr val="007F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0" rtlCol="0" anchor="ctr"/>
          <a:lstStyle/>
          <a:p>
            <a:pPr algn="ctr"/>
            <a:r>
              <a:rPr lang="fr-FR" sz="800" noProof="0" dirty="0"/>
              <a:t>Phase II</a:t>
            </a:r>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OPS-INV Plan de travail</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87055"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15</a:t>
            </a:fld>
            <a:endParaRPr lang="fr-FR" noProof="0" dirty="0">
              <a:latin typeface="+mj-lt"/>
            </a:endParaRPr>
          </a:p>
        </p:txBody>
      </p:sp>
      <p:sp>
        <p:nvSpPr>
          <p:cNvPr id="8" name="Star: 10 Points 17">
            <a:extLst>
              <a:ext uri="{FF2B5EF4-FFF2-40B4-BE49-F238E27FC236}">
                <a16:creationId xmlns:a16="http://schemas.microsoft.com/office/drawing/2014/main" id="{12E50598-58CB-4C7A-01A4-E8340CFADF22}"/>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bg1"/>
                </a:solidFill>
              </a:rPr>
              <a:t>A mettre à jour</a:t>
            </a:r>
          </a:p>
        </p:txBody>
      </p:sp>
    </p:spTree>
    <p:extLst>
      <p:ext uri="{BB962C8B-B14F-4D97-AF65-F5344CB8AC3E}">
        <p14:creationId xmlns:p14="http://schemas.microsoft.com/office/powerpoint/2010/main" val="128567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7"/>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410569" y="166990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37445" y="1633530"/>
            <a:ext cx="4856287" cy="369332"/>
          </a:xfrm>
          <a:prstGeom prst="rect">
            <a:avLst/>
          </a:prstGeom>
          <a:noFill/>
        </p:spPr>
        <p:txBody>
          <a:bodyPr wrap="square" rtlCol="0">
            <a:spAutoFit/>
          </a:bodyPr>
          <a:lstStyle/>
          <a:p>
            <a:pPr>
              <a:defRPr/>
            </a:pPr>
            <a:r>
              <a:rPr lang="fr-FR" noProof="0" dirty="0">
                <a:latin typeface="Lato" panose="020F0502020204030203" pitchFamily="34" charset="0"/>
                <a:cs typeface="Times New Roman" panose="02020603050405020304" pitchFamily="18" charset="0"/>
              </a:rPr>
              <a:t>Introductions et objectifs</a:t>
            </a:r>
            <a:endParaRPr lang="fr-FR" sz="1800" noProof="0" dirty="0">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411735"/>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70154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662564"/>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Approche et méthodologie</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3454808"/>
            <a:ext cx="7411451" cy="87593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bg1"/>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3738615"/>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3699636"/>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Plan de travail</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3" y="4497880"/>
            <a:ext cx="7411451" cy="875931"/>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477568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4</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4736708"/>
            <a:ext cx="6337377" cy="369332"/>
          </a:xfrm>
          <a:prstGeom prst="rect">
            <a:avLst/>
          </a:prstGeom>
          <a:noFill/>
        </p:spPr>
        <p:txBody>
          <a:bodyPr wrap="square" rtlCol="0">
            <a:spAutoFit/>
          </a:bodyPr>
          <a:lstStyle/>
          <a:p>
            <a:pPr>
              <a:defRPr/>
            </a:pPr>
            <a:r>
              <a:rPr lang="fr-FR" noProof="0" dirty="0">
                <a:solidFill>
                  <a:schemeClr val="bg1"/>
                </a:solidFill>
                <a:latin typeface="Lato" panose="020F0502020204030203" pitchFamily="34" charset="0"/>
                <a:cs typeface="Times New Roman" panose="02020603050405020304" pitchFamily="18" charset="0"/>
              </a:rPr>
              <a:t>Critères de priorisation</a:t>
            </a:r>
            <a:endParaRPr lang="fr-FR" sz="1800" noProof="0" dirty="0">
              <a:solidFill>
                <a:schemeClr val="bg1"/>
              </a:solidFill>
              <a:latin typeface="Lato" panose="020F0502020204030203" pitchFamily="34" charset="0"/>
              <a:cs typeface="Times New Roman" panose="02020603050405020304" pitchFamily="18" charset="0"/>
            </a:endParaRP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3" y="5543159"/>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5820966"/>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5</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5781987"/>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Questionnaire en ligne</a:t>
            </a:r>
          </a:p>
        </p:txBody>
      </p:sp>
    </p:spTree>
    <p:extLst>
      <p:ext uri="{BB962C8B-B14F-4D97-AF65-F5344CB8AC3E}">
        <p14:creationId xmlns:p14="http://schemas.microsoft.com/office/powerpoint/2010/main" val="2410800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B6E5E889-D5CF-C142-CD8A-8E771DC62BD8}"/>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12AB91D8-1EF4-0469-48F1-6348AAC7EFF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eaLnBrk="1" fontAlgn="auto" latinLnBrk="0" hangingPunct="1">
              <a:lnSpc>
                <a:spcPct val="100000"/>
              </a:lnSpc>
              <a:spcBef>
                <a:spcPts val="0"/>
              </a:spcBef>
              <a:spcAft>
                <a:spcPts val="0"/>
              </a:spcAft>
              <a:buClr>
                <a:srgbClr val="000000"/>
              </a:buClr>
              <a:buSzTx/>
              <a:buFont typeface="Arial"/>
              <a:buNone/>
              <a:tabLst/>
              <a:defRPr/>
            </a:pPr>
            <a:r>
              <a:rPr lang="fr-FR" sz="2400" kern="0" noProof="0" dirty="0">
                <a:solidFill>
                  <a:srgbClr val="0F5D61"/>
                </a:solidFill>
                <a:latin typeface="Lato" panose="020F0502020204030203" pitchFamily="34" charset="0"/>
                <a:cs typeface="Times New Roman" panose="02020603050405020304" pitchFamily="18" charset="0"/>
                <a:sym typeface="Lato"/>
              </a:rPr>
              <a:t>La méthodologie est fondée sur une liste complète de critères qui ont été identifiés à travers une revue de littérature approfondie</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graphicFrame>
        <p:nvGraphicFramePr>
          <p:cNvPr id="7" name="Table 6">
            <a:extLst>
              <a:ext uri="{FF2B5EF4-FFF2-40B4-BE49-F238E27FC236}">
                <a16:creationId xmlns:a16="http://schemas.microsoft.com/office/drawing/2014/main" id="{2B1B4AD7-E792-323E-B10F-18F4BAF88E1A}"/>
              </a:ext>
            </a:extLst>
          </p:cNvPr>
          <p:cNvGraphicFramePr>
            <a:graphicFrameLocks noGrp="1"/>
          </p:cNvGraphicFramePr>
          <p:nvPr>
            <p:extLst>
              <p:ext uri="{D42A27DB-BD31-4B8C-83A1-F6EECF244321}">
                <p14:modId xmlns:p14="http://schemas.microsoft.com/office/powerpoint/2010/main" val="4027820954"/>
              </p:ext>
            </p:extLst>
          </p:nvPr>
        </p:nvGraphicFramePr>
        <p:xfrm>
          <a:off x="580537" y="1195916"/>
          <a:ext cx="11132037" cy="5571504"/>
        </p:xfrm>
        <a:graphic>
          <a:graphicData uri="http://schemas.openxmlformats.org/drawingml/2006/table">
            <a:tbl>
              <a:tblPr firstRow="1" bandRow="1">
                <a:tableStyleId>{93296810-A885-4BE3-A3E7-6D5BEEA58F35}</a:tableStyleId>
              </a:tblPr>
              <a:tblGrid>
                <a:gridCol w="6118322">
                  <a:extLst>
                    <a:ext uri="{9D8B030D-6E8A-4147-A177-3AD203B41FA5}">
                      <a16:colId xmlns:a16="http://schemas.microsoft.com/office/drawing/2014/main" val="3355488182"/>
                    </a:ext>
                  </a:extLst>
                </a:gridCol>
                <a:gridCol w="865578">
                  <a:extLst>
                    <a:ext uri="{9D8B030D-6E8A-4147-A177-3AD203B41FA5}">
                      <a16:colId xmlns:a16="http://schemas.microsoft.com/office/drawing/2014/main" val="2387253575"/>
                    </a:ext>
                  </a:extLst>
                </a:gridCol>
                <a:gridCol w="4148137">
                  <a:extLst>
                    <a:ext uri="{9D8B030D-6E8A-4147-A177-3AD203B41FA5}">
                      <a16:colId xmlns:a16="http://schemas.microsoft.com/office/drawing/2014/main" val="1901740266"/>
                    </a:ext>
                  </a:extLst>
                </a:gridCol>
              </a:tblGrid>
              <a:tr h="255077">
                <a:tc>
                  <a:txBody>
                    <a:bodyPr/>
                    <a:lstStyle/>
                    <a:p>
                      <a:r>
                        <a:rPr lang="fr-FR" noProof="0" dirty="0">
                          <a:solidFill>
                            <a:schemeClr val="tx1"/>
                          </a:solidFill>
                        </a:rPr>
                        <a:t>Titre</a:t>
                      </a: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fr-FR" noProof="0">
                          <a:solidFill>
                            <a:schemeClr val="tx1"/>
                          </a:solidFill>
                        </a:rPr>
                        <a:t>Année</a:t>
                      </a:r>
                      <a:endParaRPr lang="fr-FR" noProof="0" dirty="0">
                        <a:solidFill>
                          <a:schemeClr val="tx1"/>
                        </a:solidFill>
                      </a:endParaRPr>
                    </a:p>
                  </a:txBody>
                  <a:tcP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rtl="0"/>
                      <a:r>
                        <a:rPr lang="fr-FR" noProof="0" dirty="0">
                          <a:solidFill>
                            <a:schemeClr val="tx1"/>
                          </a:solidFill>
                        </a:rPr>
                        <a:t>Auteur(s)</a:t>
                      </a:r>
                    </a:p>
                  </a:txBody>
                  <a:tcP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0508828"/>
                  </a:ext>
                </a:extLst>
              </a:tr>
              <a:tr h="432756">
                <a:tc>
                  <a:txBody>
                    <a:bodyPr/>
                    <a:lstStyle/>
                    <a:p>
                      <a:r>
                        <a:rPr lang="fr-FR" sz="1400" b="0" i="0" u="none" strike="noStrike" cap="none" baseline="0" noProof="0" dirty="0">
                          <a:solidFill>
                            <a:schemeClr val="dk1"/>
                          </a:solidFill>
                          <a:latin typeface="+mn-lt"/>
                          <a:ea typeface="+mn-ea"/>
                          <a:cs typeface="+mn-cs"/>
                          <a:sym typeface="Arial"/>
                        </a:rPr>
                        <a:t>An </a:t>
                      </a:r>
                      <a:r>
                        <a:rPr lang="fr-FR" sz="1400" b="0" i="0" u="none" strike="noStrike" cap="none" baseline="0" noProof="0" dirty="0" err="1">
                          <a:solidFill>
                            <a:schemeClr val="dk1"/>
                          </a:solidFill>
                          <a:latin typeface="+mn-lt"/>
                          <a:ea typeface="+mn-ea"/>
                          <a:cs typeface="+mn-cs"/>
                          <a:sym typeface="Arial"/>
                        </a:rPr>
                        <a:t>analytical</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framework</a:t>
                      </a:r>
                      <a:r>
                        <a:rPr lang="fr-FR" sz="1400" b="0" i="0" u="none" strike="noStrike" cap="none" baseline="0" noProof="0" dirty="0">
                          <a:solidFill>
                            <a:schemeClr val="dk1"/>
                          </a:solidFill>
                          <a:latin typeface="+mn-lt"/>
                          <a:ea typeface="+mn-ea"/>
                          <a:cs typeface="+mn-cs"/>
                          <a:sym typeface="Arial"/>
                        </a:rPr>
                        <a:t> for </a:t>
                      </a:r>
                      <a:r>
                        <a:rPr lang="fr-FR" sz="1400" b="0" i="0" u="none" strike="noStrike" cap="none" baseline="0" noProof="0" dirty="0" err="1">
                          <a:solidFill>
                            <a:schemeClr val="dk1"/>
                          </a:solidFill>
                          <a:latin typeface="+mn-lt"/>
                          <a:ea typeface="+mn-ea"/>
                          <a:cs typeface="+mn-cs"/>
                          <a:sym typeface="Arial"/>
                        </a:rPr>
                        <a:t>immunization</a:t>
                      </a:r>
                      <a:r>
                        <a:rPr lang="fr-FR" sz="1400" b="0" i="0" u="none" strike="noStrike" cap="none" baseline="0" noProof="0" dirty="0">
                          <a:solidFill>
                            <a:schemeClr val="dk1"/>
                          </a:solidFill>
                          <a:latin typeface="+mn-lt"/>
                          <a:ea typeface="+mn-ea"/>
                          <a:cs typeface="+mn-cs"/>
                          <a:sym typeface="Arial"/>
                        </a:rPr>
                        <a:t> programs in Canada</a:t>
                      </a:r>
                      <a:endParaRPr lang="fr-FR" noProof="0"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2004</a:t>
                      </a: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sz="1400" b="0" i="0" u="none" strike="noStrike" cap="none" baseline="0" noProof="0" dirty="0">
                          <a:solidFill>
                            <a:schemeClr val="dk1"/>
                          </a:solidFill>
                          <a:latin typeface="+mn-lt"/>
                          <a:ea typeface="+mn-ea"/>
                          <a:cs typeface="+mn-cs"/>
                          <a:sym typeface="Arial"/>
                        </a:rPr>
                        <a:t>L.J. Erickson, P. De </a:t>
                      </a:r>
                      <a:r>
                        <a:rPr lang="fr-FR" sz="1400" b="0" i="0" u="none" strike="noStrike" cap="none" baseline="0" noProof="0" dirty="0" err="1">
                          <a:solidFill>
                            <a:schemeClr val="dk1"/>
                          </a:solidFill>
                          <a:latin typeface="+mn-lt"/>
                          <a:ea typeface="+mn-ea"/>
                          <a:cs typeface="+mn-cs"/>
                          <a:sym typeface="Arial"/>
                        </a:rPr>
                        <a:t>Wals</a:t>
                      </a:r>
                      <a:r>
                        <a:rPr lang="fr-FR" sz="1400" b="0" i="0" u="none" strike="noStrike" cap="none" baseline="0" noProof="0" dirty="0">
                          <a:solidFill>
                            <a:schemeClr val="dk1"/>
                          </a:solidFill>
                          <a:latin typeface="+mn-lt"/>
                          <a:ea typeface="+mn-ea"/>
                          <a:cs typeface="+mn-cs"/>
                          <a:sym typeface="Arial"/>
                        </a:rPr>
                        <a:t>, L. </a:t>
                      </a:r>
                      <a:r>
                        <a:rPr lang="fr-FR" sz="1400" b="0" i="0" u="none" strike="noStrike" cap="none" baseline="0" noProof="0" dirty="0" err="1">
                          <a:solidFill>
                            <a:schemeClr val="dk1"/>
                          </a:solidFill>
                          <a:latin typeface="+mn-lt"/>
                          <a:ea typeface="+mn-ea"/>
                          <a:cs typeface="+mn-cs"/>
                          <a:sym typeface="Arial"/>
                        </a:rPr>
                        <a:t>Farand</a:t>
                      </a:r>
                      <a:endParaRPr lang="fr-FR" noProof="0" dirty="0">
                        <a:solidFill>
                          <a:schemeClr val="tx1"/>
                        </a:solidFill>
                      </a:endParaRPr>
                    </a:p>
                  </a:txBody>
                  <a:tcP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66608795"/>
                  </a:ext>
                </a:extLst>
              </a:tr>
              <a:tr h="432756">
                <a:tc>
                  <a:txBody>
                    <a:bodyPr/>
                    <a:lstStyle/>
                    <a:p>
                      <a:r>
                        <a:rPr lang="fr-FR" sz="1400" b="0" i="0" u="none" strike="noStrike" cap="none" baseline="0" noProof="0" dirty="0">
                          <a:solidFill>
                            <a:schemeClr val="dk1"/>
                          </a:solidFill>
                          <a:latin typeface="+mn-lt"/>
                          <a:ea typeface="+mn-ea"/>
                          <a:cs typeface="+mn-cs"/>
                          <a:sym typeface="Arial"/>
                        </a:rPr>
                        <a:t>National </a:t>
                      </a:r>
                      <a:r>
                        <a:rPr lang="fr-FR" sz="1400" b="0" i="0" u="none" strike="noStrike" cap="none" baseline="0" noProof="0" dirty="0" err="1">
                          <a:solidFill>
                            <a:schemeClr val="dk1"/>
                          </a:solidFill>
                          <a:latin typeface="+mn-lt"/>
                          <a:ea typeface="+mn-ea"/>
                          <a:cs typeface="+mn-cs"/>
                          <a:sym typeface="Arial"/>
                        </a:rPr>
                        <a:t>decision-making</a:t>
                      </a:r>
                      <a:r>
                        <a:rPr lang="fr-FR" sz="1400" b="0" i="0" u="none" strike="noStrike" cap="none" baseline="0" noProof="0" dirty="0">
                          <a:solidFill>
                            <a:schemeClr val="dk1"/>
                          </a:solidFill>
                          <a:latin typeface="+mn-lt"/>
                          <a:ea typeface="+mn-ea"/>
                          <a:cs typeface="+mn-cs"/>
                          <a:sym typeface="Arial"/>
                        </a:rPr>
                        <a:t> on </a:t>
                      </a:r>
                      <a:r>
                        <a:rPr lang="fr-FR" sz="1400" b="0" i="0" u="none" strike="noStrike" cap="none" baseline="0" noProof="0" dirty="0" err="1">
                          <a:solidFill>
                            <a:schemeClr val="dk1"/>
                          </a:solidFill>
                          <a:latin typeface="+mn-lt"/>
                          <a:ea typeface="+mn-ea"/>
                          <a:cs typeface="+mn-cs"/>
                          <a:sym typeface="Arial"/>
                        </a:rPr>
                        <a:t>adopting</a:t>
                      </a:r>
                      <a:r>
                        <a:rPr lang="fr-FR" sz="1400" b="0" i="0" u="none" strike="noStrike" cap="none" baseline="0" noProof="0" dirty="0">
                          <a:solidFill>
                            <a:schemeClr val="dk1"/>
                          </a:solidFill>
                          <a:latin typeface="+mn-lt"/>
                          <a:ea typeface="+mn-ea"/>
                          <a:cs typeface="+mn-cs"/>
                          <a:sym typeface="Arial"/>
                        </a:rPr>
                        <a:t> new vaccines: a </a:t>
                      </a:r>
                      <a:r>
                        <a:rPr lang="fr-FR" sz="1400" b="0" i="0" u="none" strike="noStrike" cap="none" baseline="0" noProof="0" dirty="0" err="1">
                          <a:solidFill>
                            <a:schemeClr val="dk1"/>
                          </a:solidFill>
                          <a:latin typeface="+mn-lt"/>
                          <a:ea typeface="+mn-ea"/>
                          <a:cs typeface="+mn-cs"/>
                          <a:sym typeface="Arial"/>
                        </a:rPr>
                        <a:t>systematic</a:t>
                      </a:r>
                      <a:r>
                        <a:rPr lang="fr-FR" sz="1400" b="0" i="0" u="none" strike="noStrike" cap="none" baseline="0" noProof="0" dirty="0">
                          <a:solidFill>
                            <a:schemeClr val="dk1"/>
                          </a:solidFill>
                          <a:latin typeface="+mn-lt"/>
                          <a:ea typeface="+mn-ea"/>
                          <a:cs typeface="+mn-cs"/>
                          <a:sym typeface="Arial"/>
                        </a:rPr>
                        <a:t>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2011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err="1">
                          <a:solidFill>
                            <a:schemeClr val="tx1"/>
                          </a:solidFill>
                        </a:rPr>
                        <a:t>Burchett</a:t>
                      </a:r>
                      <a:r>
                        <a:rPr lang="fr-FR" noProof="0" dirty="0">
                          <a:solidFill>
                            <a:schemeClr val="tx1"/>
                          </a:solidFill>
                        </a:rPr>
                        <a: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0753428"/>
                  </a:ext>
                </a:extLst>
              </a:tr>
              <a:tr h="433632">
                <a:tc>
                  <a:txBody>
                    <a:bodyPr/>
                    <a:lstStyle/>
                    <a:p>
                      <a:r>
                        <a:rPr lang="fr-FR" sz="1400" b="0" i="0" u="none" strike="noStrike" cap="none" baseline="0" noProof="0" dirty="0">
                          <a:solidFill>
                            <a:schemeClr val="dk1"/>
                          </a:solidFill>
                          <a:latin typeface="+mn-lt"/>
                          <a:ea typeface="+mn-ea"/>
                          <a:cs typeface="+mn-cs"/>
                          <a:sym typeface="Arial"/>
                        </a:rPr>
                        <a:t>New vaccine adoption: qualitative </a:t>
                      </a:r>
                      <a:r>
                        <a:rPr lang="fr-FR" sz="1400" b="0" i="0" u="none" strike="noStrike" cap="none" baseline="0" noProof="0" dirty="0" err="1">
                          <a:solidFill>
                            <a:schemeClr val="dk1"/>
                          </a:solidFill>
                          <a:latin typeface="+mn-lt"/>
                          <a:ea typeface="+mn-ea"/>
                          <a:cs typeface="+mn-cs"/>
                          <a:sym typeface="Arial"/>
                        </a:rPr>
                        <a:t>study</a:t>
                      </a:r>
                      <a:r>
                        <a:rPr lang="fr-FR" sz="1400" b="0" i="0" u="none" strike="noStrike" cap="none" baseline="0" noProof="0" dirty="0">
                          <a:solidFill>
                            <a:schemeClr val="dk1"/>
                          </a:solidFill>
                          <a:latin typeface="+mn-lt"/>
                          <a:ea typeface="+mn-ea"/>
                          <a:cs typeface="+mn-cs"/>
                          <a:sym typeface="Arial"/>
                        </a:rPr>
                        <a:t> of national </a:t>
                      </a:r>
                      <a:r>
                        <a:rPr lang="fr-FR" sz="1400" b="0" i="0" u="none" strike="noStrike" cap="none" baseline="0" noProof="0" dirty="0" err="1">
                          <a:solidFill>
                            <a:schemeClr val="dk1"/>
                          </a:solidFill>
                          <a:latin typeface="+mn-lt"/>
                          <a:ea typeface="+mn-ea"/>
                          <a:cs typeface="+mn-cs"/>
                          <a:sym typeface="Arial"/>
                        </a:rPr>
                        <a:t>decision-making</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processes</a:t>
                      </a:r>
                      <a:r>
                        <a:rPr lang="fr-FR" sz="1400" b="0" i="0" u="none" strike="noStrike" cap="none" baseline="0" noProof="0" dirty="0">
                          <a:solidFill>
                            <a:schemeClr val="dk1"/>
                          </a:solidFill>
                          <a:latin typeface="+mn-lt"/>
                          <a:ea typeface="+mn-ea"/>
                          <a:cs typeface="+mn-cs"/>
                          <a:sym typeface="Arial"/>
                        </a:rPr>
                        <a:t> in </a:t>
                      </a:r>
                      <a:r>
                        <a:rPr lang="fr-FR" sz="1400" b="0" i="0" u="none" strike="noStrike" cap="none" baseline="0" noProof="0" dirty="0" err="1">
                          <a:solidFill>
                            <a:schemeClr val="dk1"/>
                          </a:solidFill>
                          <a:latin typeface="+mn-lt"/>
                          <a:ea typeface="+mn-ea"/>
                          <a:cs typeface="+mn-cs"/>
                          <a:sym typeface="Arial"/>
                        </a:rPr>
                        <a:t>seven</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low</a:t>
                      </a:r>
                      <a:r>
                        <a:rPr lang="fr-FR" sz="1400" b="0" i="0" u="none" strike="noStrike" cap="none" baseline="0" noProof="0" dirty="0">
                          <a:solidFill>
                            <a:schemeClr val="dk1"/>
                          </a:solidFill>
                          <a:latin typeface="+mn-lt"/>
                          <a:ea typeface="+mn-ea"/>
                          <a:cs typeface="+mn-cs"/>
                          <a:sym typeface="Arial"/>
                        </a:rPr>
                        <a:t>- and middle-</a:t>
                      </a:r>
                      <a:r>
                        <a:rPr lang="fr-FR" sz="1400" b="0" i="0" u="none" strike="noStrike" cap="none" baseline="0" noProof="0" dirty="0" err="1">
                          <a:solidFill>
                            <a:schemeClr val="dk1"/>
                          </a:solidFill>
                          <a:latin typeface="+mn-lt"/>
                          <a:ea typeface="+mn-ea"/>
                          <a:cs typeface="+mn-cs"/>
                          <a:sym typeface="Arial"/>
                        </a:rPr>
                        <a:t>income</a:t>
                      </a:r>
                      <a:r>
                        <a:rPr lang="fr-FR" sz="1400" b="0" i="0" u="none" strike="noStrike" cap="none" baseline="0" noProof="0" dirty="0">
                          <a:solidFill>
                            <a:schemeClr val="dk1"/>
                          </a:solidFill>
                          <a:latin typeface="+mn-lt"/>
                          <a:ea typeface="+mn-ea"/>
                          <a:cs typeface="+mn-cs"/>
                          <a:sym typeface="Arial"/>
                        </a:rPr>
                        <a:t> countries</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err="1">
                          <a:solidFill>
                            <a:schemeClr val="tx1"/>
                          </a:solidFill>
                        </a:rPr>
                        <a:t>Burchett</a:t>
                      </a:r>
                      <a:r>
                        <a:rPr lang="fr-FR" noProof="0" dirty="0">
                          <a:solidFill>
                            <a:schemeClr val="tx1"/>
                          </a:solidFill>
                        </a:rPr>
                        <a:t>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246629911"/>
                  </a:ext>
                </a:extLst>
              </a:tr>
              <a:tr h="612186">
                <a:tc>
                  <a:txBody>
                    <a:bodyPr/>
                    <a:lstStyle/>
                    <a:p>
                      <a:r>
                        <a:rPr lang="fr-FR" sz="1400" b="0" i="0" u="none" strike="noStrike" cap="none" baseline="0" noProof="0" dirty="0" err="1">
                          <a:solidFill>
                            <a:schemeClr val="dk1"/>
                          </a:solidFill>
                          <a:latin typeface="+mn-lt"/>
                          <a:ea typeface="+mn-ea"/>
                          <a:cs typeface="+mn-cs"/>
                          <a:sym typeface="Arial"/>
                        </a:rPr>
                        <a:t>Ranking</a:t>
                      </a:r>
                      <a:r>
                        <a:rPr lang="fr-FR" sz="1400" b="0" i="0" u="none" strike="noStrike" cap="none" baseline="0" noProof="0" dirty="0">
                          <a:solidFill>
                            <a:schemeClr val="dk1"/>
                          </a:solidFill>
                          <a:latin typeface="+mn-lt"/>
                          <a:ea typeface="+mn-ea"/>
                          <a:cs typeface="+mn-cs"/>
                          <a:sym typeface="Arial"/>
                        </a:rPr>
                        <a:t> Vaccines: A </a:t>
                      </a:r>
                      <a:r>
                        <a:rPr lang="fr-FR" sz="1400" b="0" i="0" u="none" strike="noStrike" cap="none" baseline="0" noProof="0" dirty="0" err="1">
                          <a:solidFill>
                            <a:schemeClr val="dk1"/>
                          </a:solidFill>
                          <a:latin typeface="+mn-lt"/>
                          <a:ea typeface="+mn-ea"/>
                          <a:cs typeface="+mn-cs"/>
                          <a:sym typeface="Arial"/>
                        </a:rPr>
                        <a:t>Prioritization</a:t>
                      </a:r>
                      <a:r>
                        <a:rPr lang="fr-FR" sz="1400" b="0" i="0" u="none" strike="noStrike" cap="none" baseline="0" noProof="0" dirty="0">
                          <a:solidFill>
                            <a:schemeClr val="dk1"/>
                          </a:solidFill>
                          <a:latin typeface="+mn-lt"/>
                          <a:ea typeface="+mn-ea"/>
                          <a:cs typeface="+mn-cs"/>
                          <a:sym typeface="Arial"/>
                        </a:rPr>
                        <a:t> Framework: Phase I: </a:t>
                      </a:r>
                      <a:r>
                        <a:rPr lang="fr-FR" sz="1400" b="0" i="0" u="none" strike="noStrike" cap="none" baseline="0" noProof="0" dirty="0" err="1">
                          <a:solidFill>
                            <a:schemeClr val="dk1"/>
                          </a:solidFill>
                          <a:latin typeface="+mn-lt"/>
                          <a:ea typeface="+mn-ea"/>
                          <a:cs typeface="+mn-cs"/>
                          <a:sym typeface="Arial"/>
                        </a:rPr>
                        <a:t>Demonstration</a:t>
                      </a:r>
                      <a:r>
                        <a:rPr lang="fr-FR" sz="1400" b="0" i="0" u="none" strike="noStrike" cap="none" baseline="0" noProof="0" dirty="0">
                          <a:solidFill>
                            <a:schemeClr val="dk1"/>
                          </a:solidFill>
                          <a:latin typeface="+mn-lt"/>
                          <a:ea typeface="+mn-ea"/>
                          <a:cs typeface="+mn-cs"/>
                          <a:sym typeface="Arial"/>
                        </a:rPr>
                        <a:t> of Concept and a Software </a:t>
                      </a:r>
                      <a:r>
                        <a:rPr lang="fr-FR" sz="1400" b="0" i="0" u="none" strike="noStrike" cap="none" baseline="0" noProof="0" dirty="0" err="1">
                          <a:solidFill>
                            <a:schemeClr val="dk1"/>
                          </a:solidFill>
                          <a:latin typeface="+mn-lt"/>
                          <a:ea typeface="+mn-ea"/>
                          <a:cs typeface="+mn-cs"/>
                          <a:sym typeface="Arial"/>
                        </a:rPr>
                        <a:t>Blueprint</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2012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sz="1400" b="0" i="0" u="none" strike="noStrike" cap="none" baseline="0" noProof="0" dirty="0" err="1">
                          <a:solidFill>
                            <a:schemeClr val="dk1"/>
                          </a:solidFill>
                          <a:latin typeface="+mn-lt"/>
                          <a:ea typeface="+mn-ea"/>
                          <a:cs typeface="+mn-cs"/>
                          <a:sym typeface="Arial"/>
                        </a:rPr>
                        <a:t>Guruprasad</a:t>
                      </a:r>
                      <a:r>
                        <a:rPr lang="fr-FR" sz="1400" b="0" i="0" u="none" strike="noStrike" cap="none" baseline="0" noProof="0" dirty="0">
                          <a:solidFill>
                            <a:schemeClr val="dk1"/>
                          </a:solidFill>
                          <a:latin typeface="+mn-lt"/>
                          <a:ea typeface="+mn-ea"/>
                          <a:cs typeface="+mn-cs"/>
                          <a:sym typeface="Arial"/>
                        </a:rPr>
                        <a:t> Madhavan, </a:t>
                      </a:r>
                      <a:r>
                        <a:rPr lang="fr-FR" sz="1400" b="0" i="0" u="none" strike="noStrike" cap="none" baseline="0" noProof="0" dirty="0" err="1">
                          <a:solidFill>
                            <a:schemeClr val="dk1"/>
                          </a:solidFill>
                          <a:latin typeface="+mn-lt"/>
                          <a:ea typeface="+mn-ea"/>
                          <a:cs typeface="+mn-cs"/>
                          <a:sym typeface="Arial"/>
                        </a:rPr>
                        <a:t>Kinpritma</a:t>
                      </a:r>
                      <a:r>
                        <a:rPr lang="fr-FR" sz="1400" b="0" i="0" u="none" strike="noStrike" cap="none" baseline="0" noProof="0" dirty="0">
                          <a:solidFill>
                            <a:schemeClr val="dk1"/>
                          </a:solidFill>
                          <a:latin typeface="+mn-lt"/>
                          <a:ea typeface="+mn-ea"/>
                          <a:cs typeface="+mn-cs"/>
                          <a:sym typeface="Arial"/>
                        </a:rPr>
                        <a:t> Sangha, Charles Phelps, Dennis </a:t>
                      </a:r>
                      <a:r>
                        <a:rPr lang="fr-FR" sz="1400" b="0" i="0" u="none" strike="noStrike" cap="none" baseline="0" noProof="0" dirty="0" err="1">
                          <a:solidFill>
                            <a:schemeClr val="dk1"/>
                          </a:solidFill>
                          <a:latin typeface="+mn-lt"/>
                          <a:ea typeface="+mn-ea"/>
                          <a:cs typeface="+mn-cs"/>
                          <a:sym typeface="Arial"/>
                        </a:rPr>
                        <a:t>Fryback</a:t>
                      </a:r>
                      <a:r>
                        <a:rPr lang="fr-FR" sz="1400" b="0" i="0" u="none" strike="noStrike" cap="none" baseline="0" noProof="0" dirty="0">
                          <a:solidFill>
                            <a:schemeClr val="dk1"/>
                          </a:solidFill>
                          <a:latin typeface="+mn-lt"/>
                          <a:ea typeface="+mn-ea"/>
                          <a:cs typeface="+mn-cs"/>
                          <a:sym typeface="Arial"/>
                        </a:rPr>
                        <a:t>, Tracy Lieu, Rose Marie Martinez, and </a:t>
                      </a:r>
                      <a:r>
                        <a:rPr lang="fr-FR" sz="1400" b="0" i="0" u="none" strike="noStrike" cap="none" baseline="0" noProof="0" dirty="0" err="1">
                          <a:solidFill>
                            <a:schemeClr val="dk1"/>
                          </a:solidFill>
                          <a:latin typeface="+mn-lt"/>
                          <a:ea typeface="+mn-ea"/>
                          <a:cs typeface="+mn-cs"/>
                          <a:sym typeface="Arial"/>
                        </a:rPr>
                        <a:t>Lonnie</a:t>
                      </a:r>
                      <a:r>
                        <a:rPr lang="fr-FR" sz="1400" b="0" i="0" u="none" strike="noStrike" cap="none" baseline="0" noProof="0" dirty="0">
                          <a:solidFill>
                            <a:schemeClr val="dk1"/>
                          </a:solidFill>
                          <a:latin typeface="+mn-lt"/>
                          <a:ea typeface="+mn-ea"/>
                          <a:cs typeface="+mn-cs"/>
                          <a:sym typeface="Arial"/>
                        </a:rPr>
                        <a:t> King</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90147290"/>
                  </a:ext>
                </a:extLst>
              </a:tr>
              <a:tr h="433632">
                <a:tc>
                  <a:txBody>
                    <a:bodyPr/>
                    <a:lstStyle/>
                    <a:p>
                      <a:r>
                        <a:rPr lang="fr-FR" noProof="0" dirty="0">
                          <a:solidFill>
                            <a:schemeClr val="tx1"/>
                          </a:solidFill>
                        </a:rPr>
                        <a:t>SAGE Guidance for the </a:t>
                      </a:r>
                      <a:r>
                        <a:rPr lang="fr-FR" noProof="0" dirty="0" err="1">
                          <a:solidFill>
                            <a:schemeClr val="tx1"/>
                          </a:solidFill>
                        </a:rPr>
                        <a:t>development</a:t>
                      </a:r>
                      <a:r>
                        <a:rPr lang="fr-FR" noProof="0" dirty="0">
                          <a:solidFill>
                            <a:schemeClr val="tx1"/>
                          </a:solidFill>
                        </a:rPr>
                        <a:t> of evidence-based vaccination- </a:t>
                      </a:r>
                      <a:r>
                        <a:rPr lang="fr-FR" noProof="0" dirty="0" err="1">
                          <a:solidFill>
                            <a:schemeClr val="tx1"/>
                          </a:solidFill>
                        </a:rPr>
                        <a:t>related</a:t>
                      </a:r>
                      <a:r>
                        <a:rPr lang="fr-FR" noProof="0" dirty="0">
                          <a:solidFill>
                            <a:schemeClr val="tx1"/>
                          </a:solidFill>
                        </a:rPr>
                        <a:t> recommendations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2017</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541266074"/>
                  </a:ext>
                </a:extLst>
              </a:tr>
              <a:tr h="433632">
                <a:tc>
                  <a:txBody>
                    <a:bodyPr/>
                    <a:lstStyle/>
                    <a:p>
                      <a:r>
                        <a:rPr lang="fr-FR" sz="1400" b="0" i="0" u="none" strike="noStrike" cap="none" baseline="0" noProof="0" dirty="0">
                          <a:solidFill>
                            <a:schemeClr val="dk1"/>
                          </a:solidFill>
                          <a:latin typeface="+mn-lt"/>
                          <a:ea typeface="+mn-ea"/>
                          <a:cs typeface="+mn-cs"/>
                          <a:sym typeface="Arial"/>
                        </a:rPr>
                        <a:t>National </a:t>
                      </a:r>
                      <a:r>
                        <a:rPr lang="fr-FR" sz="1400" b="0" i="0" u="none" strike="noStrike" cap="none" baseline="0" noProof="0" dirty="0" err="1">
                          <a:solidFill>
                            <a:schemeClr val="dk1"/>
                          </a:solidFill>
                          <a:latin typeface="+mn-lt"/>
                          <a:ea typeface="+mn-ea"/>
                          <a:cs typeface="+mn-cs"/>
                          <a:sym typeface="Arial"/>
                        </a:rPr>
                        <a:t>decision-making</a:t>
                      </a:r>
                      <a:r>
                        <a:rPr lang="fr-FR" sz="1400" b="0" i="0" u="none" strike="noStrike" cap="none" baseline="0" noProof="0" dirty="0">
                          <a:solidFill>
                            <a:schemeClr val="dk1"/>
                          </a:solidFill>
                          <a:latin typeface="+mn-lt"/>
                          <a:ea typeface="+mn-ea"/>
                          <a:cs typeface="+mn-cs"/>
                          <a:sym typeface="Arial"/>
                        </a:rPr>
                        <a:t> for the introduction of new vaccines: A </a:t>
                      </a:r>
                      <a:r>
                        <a:rPr lang="fr-FR" sz="1400" b="0" i="0" u="none" strike="noStrike" cap="none" baseline="0" noProof="0" dirty="0" err="1">
                          <a:solidFill>
                            <a:schemeClr val="dk1"/>
                          </a:solidFill>
                          <a:latin typeface="+mn-lt"/>
                          <a:ea typeface="+mn-ea"/>
                          <a:cs typeface="+mn-cs"/>
                          <a:sym typeface="Arial"/>
                        </a:rPr>
                        <a:t>systematic</a:t>
                      </a:r>
                      <a:r>
                        <a:rPr lang="fr-FR" sz="1400" b="0" i="0" u="none" strike="noStrike" cap="none" baseline="0" noProof="0" dirty="0">
                          <a:solidFill>
                            <a:schemeClr val="dk1"/>
                          </a:solidFill>
                          <a:latin typeface="+mn-lt"/>
                          <a:ea typeface="+mn-ea"/>
                          <a:cs typeface="+mn-cs"/>
                          <a:sym typeface="Arial"/>
                        </a:rPr>
                        <a:t> review, 2010–2020</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2021</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sz="1400" b="0" i="0" u="none" strike="noStrike" cap="none" baseline="0" noProof="0" dirty="0">
                          <a:solidFill>
                            <a:schemeClr val="dk1"/>
                          </a:solidFill>
                          <a:latin typeface="+mn-lt"/>
                          <a:ea typeface="+mn-ea"/>
                          <a:cs typeface="+mn-cs"/>
                          <a:sym typeface="Arial"/>
                        </a:rPr>
                        <a:t>Morgane </a:t>
                      </a:r>
                      <a:r>
                        <a:rPr lang="fr-FR" sz="1400" b="0" i="0" u="none" strike="noStrike" cap="none" baseline="0" noProof="0" dirty="0" err="1">
                          <a:solidFill>
                            <a:schemeClr val="dk1"/>
                          </a:solidFill>
                          <a:latin typeface="+mn-lt"/>
                          <a:ea typeface="+mn-ea"/>
                          <a:cs typeface="+mn-cs"/>
                          <a:sym typeface="Arial"/>
                        </a:rPr>
                        <a:t>Donadel</a:t>
                      </a:r>
                      <a:r>
                        <a:rPr lang="fr-FR" sz="1400" b="0" i="0" u="none" strike="noStrike" cap="none" baseline="0" noProof="0" dirty="0">
                          <a:solidFill>
                            <a:schemeClr val="dk1"/>
                          </a:solidFill>
                          <a:latin typeface="+mn-lt"/>
                          <a:ea typeface="+mn-ea"/>
                          <a:cs typeface="+mn-cs"/>
                          <a:sym typeface="Arial"/>
                        </a:rPr>
                        <a:t>, Maria Susana </a:t>
                      </a:r>
                      <a:r>
                        <a:rPr lang="fr-FR" sz="1400" b="0" i="0" u="none" strike="noStrike" cap="none" baseline="0" noProof="0" dirty="0" err="1">
                          <a:solidFill>
                            <a:schemeClr val="dk1"/>
                          </a:solidFill>
                          <a:latin typeface="+mn-lt"/>
                          <a:ea typeface="+mn-ea"/>
                          <a:cs typeface="+mn-cs"/>
                          <a:sym typeface="Arial"/>
                        </a:rPr>
                        <a:t>Panero</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Lynnette</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Ametewee</a:t>
                      </a:r>
                      <a:r>
                        <a:rPr lang="fr-FR" sz="1400" b="0" i="0" u="none" strike="noStrike" cap="none" baseline="0" noProof="0" dirty="0">
                          <a:solidFill>
                            <a:schemeClr val="dk1"/>
                          </a:solidFill>
                          <a:latin typeface="+mn-lt"/>
                          <a:ea typeface="+mn-ea"/>
                          <a:cs typeface="+mn-cs"/>
                          <a:sym typeface="Arial"/>
                        </a:rPr>
                        <a:t>, Abigail M. </a:t>
                      </a:r>
                      <a:r>
                        <a:rPr lang="fr-FR" sz="1400" b="0" i="0" u="none" strike="noStrike" cap="none" baseline="0" noProof="0" dirty="0" err="1">
                          <a:solidFill>
                            <a:schemeClr val="dk1"/>
                          </a:solidFill>
                          <a:latin typeface="+mn-lt"/>
                          <a:ea typeface="+mn-ea"/>
                          <a:cs typeface="+mn-cs"/>
                          <a:sym typeface="Arial"/>
                        </a:rPr>
                        <a:t>Shefer</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54536935"/>
                  </a:ext>
                </a:extLst>
              </a:tr>
              <a:tr h="433632">
                <a:tc>
                  <a:txBody>
                    <a:bodyPr/>
                    <a:lstStyle/>
                    <a:p>
                      <a:r>
                        <a:rPr lang="fr-FR" noProof="0" dirty="0" err="1">
                          <a:solidFill>
                            <a:schemeClr val="tx1"/>
                          </a:solidFill>
                        </a:rPr>
                        <a:t>Factors</a:t>
                      </a:r>
                      <a:r>
                        <a:rPr lang="fr-FR" noProof="0" dirty="0">
                          <a:solidFill>
                            <a:schemeClr val="tx1"/>
                          </a:solidFill>
                        </a:rPr>
                        <a:t> </a:t>
                      </a:r>
                      <a:r>
                        <a:rPr lang="fr-FR" noProof="0" dirty="0" err="1">
                          <a:solidFill>
                            <a:schemeClr val="tx1"/>
                          </a:solidFill>
                        </a:rPr>
                        <a:t>influencing</a:t>
                      </a:r>
                      <a:r>
                        <a:rPr lang="fr-FR" noProof="0" dirty="0">
                          <a:solidFill>
                            <a:schemeClr val="tx1"/>
                          </a:solidFill>
                        </a:rPr>
                        <a:t> the </a:t>
                      </a:r>
                      <a:r>
                        <a:rPr lang="fr-FR" noProof="0" dirty="0" err="1">
                          <a:solidFill>
                            <a:schemeClr val="tx1"/>
                          </a:solidFill>
                        </a:rPr>
                        <a:t>prioritization</a:t>
                      </a:r>
                      <a:r>
                        <a:rPr lang="fr-FR" noProof="0" dirty="0">
                          <a:solidFill>
                            <a:schemeClr val="tx1"/>
                          </a:solidFill>
                        </a:rPr>
                        <a:t> of vaccines by </a:t>
                      </a:r>
                      <a:r>
                        <a:rPr lang="fr-FR" noProof="0" dirty="0" err="1">
                          <a:solidFill>
                            <a:schemeClr val="tx1"/>
                          </a:solidFill>
                        </a:rPr>
                        <a:t>policymakers</a:t>
                      </a:r>
                      <a:r>
                        <a:rPr lang="fr-FR" noProof="0" dirty="0">
                          <a:solidFill>
                            <a:schemeClr val="tx1"/>
                          </a:solidFill>
                        </a:rPr>
                        <a:t> in </a:t>
                      </a:r>
                      <a:r>
                        <a:rPr lang="fr-FR" noProof="0" dirty="0" err="1">
                          <a:solidFill>
                            <a:schemeClr val="tx1"/>
                          </a:solidFill>
                        </a:rPr>
                        <a:t>low</a:t>
                      </a:r>
                      <a:r>
                        <a:rPr lang="fr-FR" noProof="0" dirty="0">
                          <a:solidFill>
                            <a:schemeClr val="tx1"/>
                          </a:solidFill>
                        </a:rPr>
                        <a:t>- and middle-</a:t>
                      </a:r>
                      <a:r>
                        <a:rPr lang="fr-FR" noProof="0" dirty="0" err="1">
                          <a:solidFill>
                            <a:schemeClr val="tx1"/>
                          </a:solidFill>
                        </a:rPr>
                        <a:t>income</a:t>
                      </a:r>
                      <a:r>
                        <a:rPr lang="fr-FR" noProof="0" dirty="0">
                          <a:solidFill>
                            <a:schemeClr val="tx1"/>
                          </a:solidFill>
                        </a:rPr>
                        <a:t> countries: a </a:t>
                      </a:r>
                      <a:r>
                        <a:rPr lang="fr-FR" noProof="0" dirty="0" err="1">
                          <a:solidFill>
                            <a:schemeClr val="tx1"/>
                          </a:solidFill>
                        </a:rPr>
                        <a:t>scoping</a:t>
                      </a:r>
                      <a:r>
                        <a:rPr lang="fr-FR" noProof="0" dirty="0">
                          <a:solidFill>
                            <a:schemeClr val="tx1"/>
                          </a:solidFill>
                        </a:rPr>
                        <a:t>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2022</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a:solidFill>
                            <a:schemeClr val="tx1"/>
                          </a:solidFill>
                        </a:rPr>
                        <a:t>Guillaume et al.</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5471077"/>
                  </a:ext>
                </a:extLst>
              </a:tr>
              <a:tr h="612186">
                <a:tc>
                  <a:txBody>
                    <a:bodyPr/>
                    <a:lstStyle/>
                    <a:p>
                      <a:r>
                        <a:rPr lang="fr-FR" sz="1400" b="0" i="0" u="none" strike="noStrike" cap="none" baseline="0" noProof="0" dirty="0">
                          <a:solidFill>
                            <a:schemeClr val="dk1"/>
                          </a:solidFill>
                          <a:latin typeface="+mn-lt"/>
                          <a:ea typeface="+mn-ea"/>
                          <a:cs typeface="+mn-cs"/>
                          <a:sym typeface="Arial"/>
                        </a:rPr>
                        <a:t>The Use of </a:t>
                      </a:r>
                      <a:r>
                        <a:rPr lang="fr-FR" sz="1400" b="0" i="0" u="none" strike="noStrike" cap="none" baseline="0" noProof="0" dirty="0" err="1">
                          <a:solidFill>
                            <a:schemeClr val="dk1"/>
                          </a:solidFill>
                          <a:latin typeface="+mn-lt"/>
                          <a:ea typeface="+mn-ea"/>
                          <a:cs typeface="+mn-cs"/>
                          <a:sym typeface="Arial"/>
                        </a:rPr>
                        <a:t>Multicriteria</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Decision</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Analysis</a:t>
                      </a:r>
                      <a:r>
                        <a:rPr lang="fr-FR" sz="1400" b="0" i="0" u="none" strike="noStrike" cap="none" baseline="0" noProof="0" dirty="0">
                          <a:solidFill>
                            <a:schemeClr val="dk1"/>
                          </a:solidFill>
                          <a:latin typeface="+mn-lt"/>
                          <a:ea typeface="+mn-ea"/>
                          <a:cs typeface="+mn-cs"/>
                          <a:sym typeface="Arial"/>
                        </a:rPr>
                        <a:t> to Support </a:t>
                      </a:r>
                      <a:r>
                        <a:rPr lang="fr-FR" sz="1400" b="0" i="0" u="none" strike="noStrike" cap="none" baseline="0" noProof="0" dirty="0" err="1">
                          <a:solidFill>
                            <a:schemeClr val="dk1"/>
                          </a:solidFill>
                          <a:latin typeface="+mn-lt"/>
                          <a:ea typeface="+mn-ea"/>
                          <a:cs typeface="+mn-cs"/>
                          <a:sym typeface="Arial"/>
                        </a:rPr>
                        <a:t>Decision</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Making</a:t>
                      </a:r>
                      <a:r>
                        <a:rPr lang="fr-FR" sz="1400" b="0" i="0" u="none" strike="noStrike" cap="none" baseline="0" noProof="0" dirty="0">
                          <a:solidFill>
                            <a:schemeClr val="dk1"/>
                          </a:solidFill>
                          <a:latin typeface="+mn-lt"/>
                          <a:ea typeface="+mn-ea"/>
                          <a:cs typeface="+mn-cs"/>
                          <a:sym typeface="Arial"/>
                        </a:rPr>
                        <a:t> in</a:t>
                      </a:r>
                    </a:p>
                    <a:p>
                      <a:r>
                        <a:rPr lang="fr-FR" sz="1400" b="0" i="0" u="none" strike="noStrike" cap="none" baseline="0" noProof="0" dirty="0">
                          <a:solidFill>
                            <a:schemeClr val="dk1"/>
                          </a:solidFill>
                          <a:latin typeface="+mn-lt"/>
                          <a:ea typeface="+mn-ea"/>
                          <a:cs typeface="+mn-cs"/>
                          <a:sym typeface="Arial"/>
                        </a:rPr>
                        <a:t>Healthcare: An Updated </a:t>
                      </a:r>
                      <a:r>
                        <a:rPr lang="fr-FR" sz="1400" b="0" i="0" u="none" strike="noStrike" cap="none" baseline="0" noProof="0" dirty="0" err="1">
                          <a:solidFill>
                            <a:schemeClr val="dk1"/>
                          </a:solidFill>
                          <a:latin typeface="+mn-lt"/>
                          <a:ea typeface="+mn-ea"/>
                          <a:cs typeface="+mn-cs"/>
                          <a:sym typeface="Arial"/>
                        </a:rPr>
                        <a:t>Systematic</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Literature</a:t>
                      </a:r>
                      <a:r>
                        <a:rPr lang="fr-FR" sz="1400" b="0" i="0" u="none" strike="noStrike" cap="none" baseline="0" noProof="0" dirty="0">
                          <a:solidFill>
                            <a:schemeClr val="dk1"/>
                          </a:solidFill>
                          <a:latin typeface="+mn-lt"/>
                          <a:ea typeface="+mn-ea"/>
                          <a:cs typeface="+mn-cs"/>
                          <a:sym typeface="Arial"/>
                        </a:rPr>
                        <a:t> Review</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lang="fr-FR" noProof="0" dirty="0">
                          <a:solidFill>
                            <a:schemeClr val="tx1"/>
                          </a:solidFill>
                        </a:rPr>
                        <a:t>2023</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sz="1400" b="0" i="0" u="none" strike="noStrike" cap="none" baseline="0" noProof="0" dirty="0">
                          <a:solidFill>
                            <a:schemeClr val="dk1"/>
                          </a:solidFill>
                          <a:latin typeface="+mn-lt"/>
                          <a:ea typeface="+mn-ea"/>
                          <a:cs typeface="+mn-cs"/>
                          <a:sym typeface="Arial"/>
                        </a:rPr>
                        <a:t>Pamela Gongora-Salazar, </a:t>
                      </a:r>
                      <a:r>
                        <a:rPr lang="fr-FR" sz="1400" b="0" i="0" u="none" strike="noStrike" cap="none" baseline="0" noProof="0" dirty="0" err="1">
                          <a:solidFill>
                            <a:schemeClr val="dk1"/>
                          </a:solidFill>
                          <a:latin typeface="+mn-lt"/>
                          <a:ea typeface="+mn-ea"/>
                          <a:cs typeface="+mn-cs"/>
                          <a:sym typeface="Arial"/>
                        </a:rPr>
                        <a:t>MSc</a:t>
                      </a:r>
                      <a:r>
                        <a:rPr lang="fr-FR" sz="1400" b="0" i="0" u="none" strike="noStrike" cap="none" baseline="0" noProof="0" dirty="0">
                          <a:solidFill>
                            <a:schemeClr val="dk1"/>
                          </a:solidFill>
                          <a:latin typeface="+mn-lt"/>
                          <a:ea typeface="+mn-ea"/>
                          <a:cs typeface="+mn-cs"/>
                          <a:sym typeface="Arial"/>
                        </a:rPr>
                        <a:t>, Stephen Rocks, </a:t>
                      </a:r>
                      <a:r>
                        <a:rPr lang="fr-FR" sz="1400" b="0" i="0" u="none" strike="noStrike" cap="none" baseline="0" noProof="0" dirty="0" err="1">
                          <a:solidFill>
                            <a:schemeClr val="dk1"/>
                          </a:solidFill>
                          <a:latin typeface="+mn-lt"/>
                          <a:ea typeface="+mn-ea"/>
                          <a:cs typeface="+mn-cs"/>
                          <a:sym typeface="Arial"/>
                        </a:rPr>
                        <a:t>MSc</a:t>
                      </a:r>
                      <a:r>
                        <a:rPr lang="fr-FR" sz="1400" b="0" i="0" u="none" strike="noStrike" cap="none" baseline="0" noProof="0" dirty="0">
                          <a:solidFill>
                            <a:schemeClr val="dk1"/>
                          </a:solidFill>
                          <a:latin typeface="+mn-lt"/>
                          <a:ea typeface="+mn-ea"/>
                          <a:cs typeface="+mn-cs"/>
                          <a:sym typeface="Arial"/>
                        </a:rPr>
                        <a:t>, Patrick </a:t>
                      </a:r>
                      <a:r>
                        <a:rPr lang="fr-FR" sz="1400" b="0" i="0" u="none" strike="noStrike" cap="none" baseline="0" noProof="0" dirty="0" err="1">
                          <a:solidFill>
                            <a:schemeClr val="dk1"/>
                          </a:solidFill>
                          <a:latin typeface="+mn-lt"/>
                          <a:ea typeface="+mn-ea"/>
                          <a:cs typeface="+mn-cs"/>
                          <a:sym typeface="Arial"/>
                        </a:rPr>
                        <a:t>Fahr</a:t>
                      </a:r>
                      <a:r>
                        <a:rPr lang="fr-FR" sz="1400" b="0" i="0" u="none" strike="noStrike" cap="none" baseline="0" noProof="0" dirty="0">
                          <a:solidFill>
                            <a:schemeClr val="dk1"/>
                          </a:solidFill>
                          <a:latin typeface="+mn-lt"/>
                          <a:ea typeface="+mn-ea"/>
                          <a:cs typeface="+mn-cs"/>
                          <a:sym typeface="Arial"/>
                        </a:rPr>
                        <a:t>, </a:t>
                      </a:r>
                      <a:r>
                        <a:rPr lang="fr-FR" sz="1400" b="0" i="0" u="none" strike="noStrike" cap="none" baseline="0" noProof="0" dirty="0" err="1">
                          <a:solidFill>
                            <a:schemeClr val="dk1"/>
                          </a:solidFill>
                          <a:latin typeface="+mn-lt"/>
                          <a:ea typeface="+mn-ea"/>
                          <a:cs typeface="+mn-cs"/>
                          <a:sym typeface="Arial"/>
                        </a:rPr>
                        <a:t>DPhil</a:t>
                      </a:r>
                      <a:r>
                        <a:rPr lang="fr-FR" sz="1400" b="0" i="0" u="none" strike="noStrike" cap="none" baseline="0" noProof="0" dirty="0">
                          <a:solidFill>
                            <a:schemeClr val="dk1"/>
                          </a:solidFill>
                          <a:latin typeface="+mn-lt"/>
                          <a:ea typeface="+mn-ea"/>
                          <a:cs typeface="+mn-cs"/>
                          <a:sym typeface="Arial"/>
                        </a:rPr>
                        <a:t>, Oliver Rivero-Arias, </a:t>
                      </a:r>
                      <a:r>
                        <a:rPr lang="fr-FR" sz="1400" b="0" i="0" u="none" strike="noStrike" cap="none" baseline="0" noProof="0" dirty="0" err="1">
                          <a:solidFill>
                            <a:schemeClr val="dk1"/>
                          </a:solidFill>
                          <a:latin typeface="+mn-lt"/>
                          <a:ea typeface="+mn-ea"/>
                          <a:cs typeface="+mn-cs"/>
                          <a:sym typeface="Arial"/>
                        </a:rPr>
                        <a:t>DPhil</a:t>
                      </a: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89041603"/>
                  </a:ext>
                </a:extLst>
              </a:tr>
              <a:tr h="432756">
                <a:tc>
                  <a:txBody>
                    <a:bodyPr/>
                    <a:lstStyle/>
                    <a:p>
                      <a:r>
                        <a:rPr lang="fr-FR" sz="1400" b="0" i="0" u="none" strike="noStrike" cap="none" baseline="0" noProof="0" dirty="0">
                          <a:solidFill>
                            <a:schemeClr val="dk1"/>
                          </a:solidFill>
                          <a:latin typeface="+mn-lt"/>
                          <a:ea typeface="+mn-ea"/>
                          <a:cs typeface="+mn-cs"/>
                          <a:sym typeface="Arial"/>
                        </a:rPr>
                        <a:t>Outil et manuel CAPACITI</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a:solidFill>
                            <a:schemeClr val="tx1"/>
                          </a:solidFill>
                        </a:rPr>
                        <a:t>WHO</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73198936"/>
                  </a:ext>
                </a:extLst>
              </a:tr>
              <a:tr h="432756">
                <a:tc>
                  <a:txBody>
                    <a:bodyPr/>
                    <a:lstStyle/>
                    <a:p>
                      <a:r>
                        <a:rPr lang="fr-FR" sz="1400" b="0" i="0" u="none" strike="noStrike" cap="none" baseline="0" noProof="0" dirty="0">
                          <a:solidFill>
                            <a:schemeClr val="dk1"/>
                          </a:solidFill>
                          <a:latin typeface="+mn-lt"/>
                          <a:ea typeface="+mn-ea"/>
                          <a:cs typeface="+mn-cs"/>
                          <a:sym typeface="Arial"/>
                        </a:rPr>
                        <a:t>Processus de la Stratégie d’investissement en faveur de la vaccination (VIS)</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lang="fr-FR" noProof="0" dirty="0">
                        <a:solidFill>
                          <a:schemeClr val="tx1"/>
                        </a:solidFill>
                      </a:endParaRP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r>
                        <a:rPr lang="fr-FR" noProof="0" dirty="0">
                          <a:solidFill>
                            <a:schemeClr val="tx1"/>
                          </a:solidFill>
                        </a:rPr>
                        <a:t>GAVI</a:t>
                      </a:r>
                    </a:p>
                  </a:txBody>
                  <a:tcP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92618507"/>
                  </a:ext>
                </a:extLst>
              </a:tr>
            </a:tbl>
          </a:graphicData>
        </a:graphic>
      </p:graphicFrame>
    </p:spTree>
    <p:extLst>
      <p:ext uri="{BB962C8B-B14F-4D97-AF65-F5344CB8AC3E}">
        <p14:creationId xmlns:p14="http://schemas.microsoft.com/office/powerpoint/2010/main" val="3739631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Ces critères sont classés en 10 catégories et en fonction de la thématique de priorisation (faisabilité ou importance)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18</a:t>
            </a:fld>
            <a:endParaRPr lang="fr-FR" noProof="0" dirty="0">
              <a:latin typeface="+mj-lt"/>
            </a:endParaRPr>
          </a:p>
        </p:txBody>
      </p:sp>
      <p:sp>
        <p:nvSpPr>
          <p:cNvPr id="3" name="TextBox 2">
            <a:extLst>
              <a:ext uri="{FF2B5EF4-FFF2-40B4-BE49-F238E27FC236}">
                <a16:creationId xmlns:a16="http://schemas.microsoft.com/office/drawing/2014/main" id="{54FEB106-8928-0F0C-78EA-B0C309609C7B}"/>
              </a:ext>
            </a:extLst>
          </p:cNvPr>
          <p:cNvSpPr txBox="1"/>
          <p:nvPr/>
        </p:nvSpPr>
        <p:spPr>
          <a:xfrm>
            <a:off x="651882" y="1495518"/>
            <a:ext cx="2389021" cy="369332"/>
          </a:xfrm>
          <a:prstGeom prst="rect">
            <a:avLst/>
          </a:prstGeom>
          <a:noFill/>
        </p:spPr>
        <p:txBody>
          <a:bodyPr wrap="square" rtlCol="0">
            <a:spAutoFit/>
          </a:bodyPr>
          <a:lstStyle/>
          <a:p>
            <a:r>
              <a:rPr lang="fr-FR" noProof="0" dirty="0"/>
              <a:t>Maladie et vaccin</a:t>
            </a:r>
          </a:p>
        </p:txBody>
      </p:sp>
      <p:sp>
        <p:nvSpPr>
          <p:cNvPr id="4" name="TextBox 3">
            <a:extLst>
              <a:ext uri="{FF2B5EF4-FFF2-40B4-BE49-F238E27FC236}">
                <a16:creationId xmlns:a16="http://schemas.microsoft.com/office/drawing/2014/main" id="{361F4D11-1EA1-6130-F81C-CD249CDF3820}"/>
              </a:ext>
            </a:extLst>
          </p:cNvPr>
          <p:cNvSpPr txBox="1"/>
          <p:nvPr/>
        </p:nvSpPr>
        <p:spPr>
          <a:xfrm>
            <a:off x="5799986" y="1495518"/>
            <a:ext cx="2389021" cy="646331"/>
          </a:xfrm>
          <a:prstGeom prst="rect">
            <a:avLst/>
          </a:prstGeom>
          <a:noFill/>
        </p:spPr>
        <p:txBody>
          <a:bodyPr wrap="square" rtlCol="0">
            <a:spAutoFit/>
          </a:bodyPr>
          <a:lstStyle/>
          <a:p>
            <a:r>
              <a:rPr lang="fr-FR" noProof="0" dirty="0"/>
              <a:t>Facteurs programmatiques</a:t>
            </a:r>
          </a:p>
        </p:txBody>
      </p:sp>
      <p:sp>
        <p:nvSpPr>
          <p:cNvPr id="5" name="Rectangle 4">
            <a:extLst>
              <a:ext uri="{FF2B5EF4-FFF2-40B4-BE49-F238E27FC236}">
                <a16:creationId xmlns:a16="http://schemas.microsoft.com/office/drawing/2014/main" id="{D7D80B2E-C78E-F336-09D3-60BDC01F9C58}"/>
              </a:ext>
            </a:extLst>
          </p:cNvPr>
          <p:cNvSpPr/>
          <p:nvPr/>
        </p:nvSpPr>
        <p:spPr>
          <a:xfrm>
            <a:off x="651882" y="2215082"/>
            <a:ext cx="2260874" cy="91440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Fardeau de la maladie et épidémiologie</a:t>
            </a:r>
          </a:p>
        </p:txBody>
      </p:sp>
      <p:sp>
        <p:nvSpPr>
          <p:cNvPr id="6" name="Rectangle 5">
            <a:extLst>
              <a:ext uri="{FF2B5EF4-FFF2-40B4-BE49-F238E27FC236}">
                <a16:creationId xmlns:a16="http://schemas.microsoft.com/office/drawing/2014/main" id="{FFFBCD44-45B0-4398-6F93-EFB5B9D5EA7C}"/>
              </a:ext>
            </a:extLst>
          </p:cNvPr>
          <p:cNvSpPr/>
          <p:nvPr/>
        </p:nvSpPr>
        <p:spPr>
          <a:xfrm>
            <a:off x="651882" y="3327096"/>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Bénéfices du vaccin</a:t>
            </a:r>
          </a:p>
        </p:txBody>
      </p:sp>
      <p:sp>
        <p:nvSpPr>
          <p:cNvPr id="7" name="Rectangle 6">
            <a:extLst>
              <a:ext uri="{FF2B5EF4-FFF2-40B4-BE49-F238E27FC236}">
                <a16:creationId xmlns:a16="http://schemas.microsoft.com/office/drawing/2014/main" id="{0F014B43-7D22-1957-6BC3-8481FF5B1CBB}"/>
              </a:ext>
            </a:extLst>
          </p:cNvPr>
          <p:cNvSpPr/>
          <p:nvPr/>
        </p:nvSpPr>
        <p:spPr>
          <a:xfrm>
            <a:off x="651882" y="4135367"/>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Sécurité du vaccin</a:t>
            </a:r>
          </a:p>
        </p:txBody>
      </p:sp>
      <p:sp>
        <p:nvSpPr>
          <p:cNvPr id="19" name="Rectangle 18">
            <a:extLst>
              <a:ext uri="{FF2B5EF4-FFF2-40B4-BE49-F238E27FC236}">
                <a16:creationId xmlns:a16="http://schemas.microsoft.com/office/drawing/2014/main" id="{CD5A3FD2-D1FC-11CA-1377-FFF48A28A975}"/>
              </a:ext>
            </a:extLst>
          </p:cNvPr>
          <p:cNvSpPr/>
          <p:nvPr/>
        </p:nvSpPr>
        <p:spPr>
          <a:xfrm>
            <a:off x="5864061"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Stratégie</a:t>
            </a:r>
          </a:p>
        </p:txBody>
      </p:sp>
      <p:sp>
        <p:nvSpPr>
          <p:cNvPr id="21" name="Rectangle 20">
            <a:extLst>
              <a:ext uri="{FF2B5EF4-FFF2-40B4-BE49-F238E27FC236}">
                <a16:creationId xmlns:a16="http://schemas.microsoft.com/office/drawing/2014/main" id="{DF92707A-2FE0-8A39-E263-B7806FCF73C2}"/>
              </a:ext>
            </a:extLst>
          </p:cNvPr>
          <p:cNvSpPr/>
          <p:nvPr/>
        </p:nvSpPr>
        <p:spPr>
          <a:xfrm>
            <a:off x="5864061"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Logistique</a:t>
            </a:r>
          </a:p>
        </p:txBody>
      </p:sp>
      <p:sp>
        <p:nvSpPr>
          <p:cNvPr id="22" name="Rectangle 21">
            <a:extLst>
              <a:ext uri="{FF2B5EF4-FFF2-40B4-BE49-F238E27FC236}">
                <a16:creationId xmlns:a16="http://schemas.microsoft.com/office/drawing/2014/main" id="{3524353A-8644-CF2C-029F-839CE178A9A5}"/>
              </a:ext>
            </a:extLst>
          </p:cNvPr>
          <p:cNvSpPr/>
          <p:nvPr/>
        </p:nvSpPr>
        <p:spPr>
          <a:xfrm>
            <a:off x="5864061"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Prestation de service</a:t>
            </a:r>
          </a:p>
        </p:txBody>
      </p:sp>
      <p:sp>
        <p:nvSpPr>
          <p:cNvPr id="33" name="TextBox 32">
            <a:extLst>
              <a:ext uri="{FF2B5EF4-FFF2-40B4-BE49-F238E27FC236}">
                <a16:creationId xmlns:a16="http://schemas.microsoft.com/office/drawing/2014/main" id="{43AF4D50-8104-9544-F763-5EF405070A25}"/>
              </a:ext>
            </a:extLst>
          </p:cNvPr>
          <p:cNvSpPr txBox="1"/>
          <p:nvPr/>
        </p:nvSpPr>
        <p:spPr>
          <a:xfrm>
            <a:off x="3257971" y="1495518"/>
            <a:ext cx="2389021" cy="369332"/>
          </a:xfrm>
          <a:prstGeom prst="rect">
            <a:avLst/>
          </a:prstGeom>
          <a:noFill/>
        </p:spPr>
        <p:txBody>
          <a:bodyPr wrap="square" rtlCol="0">
            <a:spAutoFit/>
          </a:bodyPr>
          <a:lstStyle/>
          <a:p>
            <a:r>
              <a:rPr lang="fr-FR" noProof="0" dirty="0"/>
              <a:t>Facteurs externes</a:t>
            </a:r>
          </a:p>
        </p:txBody>
      </p:sp>
      <p:sp>
        <p:nvSpPr>
          <p:cNvPr id="34" name="Rectangle 33">
            <a:extLst>
              <a:ext uri="{FF2B5EF4-FFF2-40B4-BE49-F238E27FC236}">
                <a16:creationId xmlns:a16="http://schemas.microsoft.com/office/drawing/2014/main" id="{2491C4AB-2475-1A53-480D-401C03C3D7D7}"/>
              </a:ext>
            </a:extLst>
          </p:cNvPr>
          <p:cNvSpPr/>
          <p:nvPr/>
        </p:nvSpPr>
        <p:spPr>
          <a:xfrm>
            <a:off x="3275728" y="221508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Disponibilité de marché</a:t>
            </a:r>
          </a:p>
        </p:txBody>
      </p:sp>
      <p:sp>
        <p:nvSpPr>
          <p:cNvPr id="36" name="Rectangle 35">
            <a:extLst>
              <a:ext uri="{FF2B5EF4-FFF2-40B4-BE49-F238E27FC236}">
                <a16:creationId xmlns:a16="http://schemas.microsoft.com/office/drawing/2014/main" id="{7A6789B2-7069-0506-86B8-AA09DF1E87C8}"/>
              </a:ext>
            </a:extLst>
          </p:cNvPr>
          <p:cNvSpPr/>
          <p:nvPr/>
        </p:nvSpPr>
        <p:spPr>
          <a:xfrm>
            <a:off x="3275728" y="3023352"/>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Finances et économie</a:t>
            </a:r>
          </a:p>
        </p:txBody>
      </p:sp>
      <p:sp>
        <p:nvSpPr>
          <p:cNvPr id="37" name="Rectangle 36">
            <a:extLst>
              <a:ext uri="{FF2B5EF4-FFF2-40B4-BE49-F238E27FC236}">
                <a16:creationId xmlns:a16="http://schemas.microsoft.com/office/drawing/2014/main" id="{B5558037-323A-33D8-505E-66FFB7C2106C}"/>
              </a:ext>
            </a:extLst>
          </p:cNvPr>
          <p:cNvSpPr/>
          <p:nvPr/>
        </p:nvSpPr>
        <p:spPr>
          <a:xfrm>
            <a:off x="3275728" y="3831623"/>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Légal et éthique</a:t>
            </a:r>
          </a:p>
        </p:txBody>
      </p:sp>
      <p:sp>
        <p:nvSpPr>
          <p:cNvPr id="42" name="Rectangle 41">
            <a:extLst>
              <a:ext uri="{FF2B5EF4-FFF2-40B4-BE49-F238E27FC236}">
                <a16:creationId xmlns:a16="http://schemas.microsoft.com/office/drawing/2014/main" id="{48C40B10-0FE9-FAA1-5DD7-00AA3E7807B3}"/>
              </a:ext>
            </a:extLst>
          </p:cNvPr>
          <p:cNvSpPr/>
          <p:nvPr/>
        </p:nvSpPr>
        <p:spPr>
          <a:xfrm>
            <a:off x="5864061" y="4639894"/>
            <a:ext cx="2260874" cy="622210"/>
          </a:xfrm>
          <a:prstGeom prst="rect">
            <a:avLst/>
          </a:prstGeom>
          <a:solidFill>
            <a:schemeClr val="tx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tx1">
                    <a:lumMod val="50000"/>
                  </a:schemeClr>
                </a:solidFill>
              </a:rPr>
              <a:t>Acceptabilité du vaccin</a:t>
            </a:r>
          </a:p>
        </p:txBody>
      </p:sp>
      <p:sp>
        <p:nvSpPr>
          <p:cNvPr id="71" name="TextBox 70">
            <a:extLst>
              <a:ext uri="{FF2B5EF4-FFF2-40B4-BE49-F238E27FC236}">
                <a16:creationId xmlns:a16="http://schemas.microsoft.com/office/drawing/2014/main" id="{D9C4C0E0-0073-DDC8-CB8F-92AE1B9A374D}"/>
              </a:ext>
            </a:extLst>
          </p:cNvPr>
          <p:cNvSpPr txBox="1"/>
          <p:nvPr/>
        </p:nvSpPr>
        <p:spPr>
          <a:xfrm>
            <a:off x="9102220" y="1480044"/>
            <a:ext cx="2546435" cy="646331"/>
          </a:xfrm>
          <a:prstGeom prst="rect">
            <a:avLst/>
          </a:prstGeom>
          <a:noFill/>
        </p:spPr>
        <p:txBody>
          <a:bodyPr wrap="square" rtlCol="0">
            <a:spAutoFit/>
          </a:bodyPr>
          <a:lstStyle/>
          <a:p>
            <a:pPr algn="ctr"/>
            <a:r>
              <a:rPr lang="fr-FR" noProof="0" dirty="0"/>
              <a:t>Thématique de priorisation</a:t>
            </a:r>
          </a:p>
        </p:txBody>
      </p:sp>
      <p:sp>
        <p:nvSpPr>
          <p:cNvPr id="80" name="Multiplication Sign 79">
            <a:extLst>
              <a:ext uri="{FF2B5EF4-FFF2-40B4-BE49-F238E27FC236}">
                <a16:creationId xmlns:a16="http://schemas.microsoft.com/office/drawing/2014/main" id="{76F1640E-3DCA-FCFB-170A-6C279B411B76}"/>
              </a:ext>
            </a:extLst>
          </p:cNvPr>
          <p:cNvSpPr/>
          <p:nvPr/>
        </p:nvSpPr>
        <p:spPr>
          <a:xfrm>
            <a:off x="8342001" y="1321929"/>
            <a:ext cx="677347" cy="668216"/>
          </a:xfrm>
          <a:prstGeom prst="mathMultiply">
            <a:avLst>
              <a:gd name="adj1" fmla="val 17818"/>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82" name="Rectangle 81">
            <a:extLst>
              <a:ext uri="{FF2B5EF4-FFF2-40B4-BE49-F238E27FC236}">
                <a16:creationId xmlns:a16="http://schemas.microsoft.com/office/drawing/2014/main" id="{0251B441-FAB6-94E0-1AAE-D867EFCE12A4}"/>
              </a:ext>
            </a:extLst>
          </p:cNvPr>
          <p:cNvSpPr/>
          <p:nvPr/>
        </p:nvSpPr>
        <p:spPr>
          <a:xfrm>
            <a:off x="9387781" y="2207720"/>
            <a:ext cx="2260874" cy="622210"/>
          </a:xfrm>
          <a:prstGeom prst="rect">
            <a:avLst/>
          </a:prstGeom>
          <a:solidFill>
            <a:srgbClr val="68999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bg1"/>
                </a:solidFill>
              </a:rPr>
              <a:t>Importance</a:t>
            </a:r>
          </a:p>
        </p:txBody>
      </p:sp>
      <p:sp>
        <p:nvSpPr>
          <p:cNvPr id="83" name="Rectangle 82">
            <a:extLst>
              <a:ext uri="{FF2B5EF4-FFF2-40B4-BE49-F238E27FC236}">
                <a16:creationId xmlns:a16="http://schemas.microsoft.com/office/drawing/2014/main" id="{BA767CFC-6EA8-3442-865C-B21022FED41F}"/>
              </a:ext>
            </a:extLst>
          </p:cNvPr>
          <p:cNvSpPr/>
          <p:nvPr/>
        </p:nvSpPr>
        <p:spPr>
          <a:xfrm>
            <a:off x="9387781" y="3015991"/>
            <a:ext cx="2260874" cy="622210"/>
          </a:xfrm>
          <a:prstGeom prst="rect">
            <a:avLst/>
          </a:prstGeom>
          <a:solidFill>
            <a:srgbClr val="0F5D6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bg1"/>
                </a:solidFill>
              </a:rPr>
              <a:t>Faisabilité</a:t>
            </a:r>
          </a:p>
        </p:txBody>
      </p:sp>
    </p:spTree>
    <p:extLst>
      <p:ext uri="{BB962C8B-B14F-4D97-AF65-F5344CB8AC3E}">
        <p14:creationId xmlns:p14="http://schemas.microsoft.com/office/powerpoint/2010/main" val="3377664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À travers une série de 2 ateliers, jusqu’à 16 de ces 71 critères seront sélectionnés afin d’assurer la simplicité et la lisibilité du cadre</a:t>
            </a:r>
          </a:p>
        </p:txBody>
      </p:sp>
      <p:graphicFrame>
        <p:nvGraphicFramePr>
          <p:cNvPr id="3" name="Table 2">
            <a:extLst>
              <a:ext uri="{FF2B5EF4-FFF2-40B4-BE49-F238E27FC236}">
                <a16:creationId xmlns:a16="http://schemas.microsoft.com/office/drawing/2014/main" id="{7B90B85D-8B29-6267-4BB7-57DDB7CC5619}"/>
              </a:ext>
            </a:extLst>
          </p:cNvPr>
          <p:cNvGraphicFramePr>
            <a:graphicFrameLocks noGrp="1"/>
          </p:cNvGraphicFramePr>
          <p:nvPr/>
        </p:nvGraphicFramePr>
        <p:xfrm>
          <a:off x="472962" y="956944"/>
          <a:ext cx="5506693" cy="5853166"/>
        </p:xfrm>
        <a:graphic>
          <a:graphicData uri="http://schemas.openxmlformats.org/drawingml/2006/table">
            <a:tbl>
              <a:tblPr/>
              <a:tblGrid>
                <a:gridCol w="2884842">
                  <a:extLst>
                    <a:ext uri="{9D8B030D-6E8A-4147-A177-3AD203B41FA5}">
                      <a16:colId xmlns:a16="http://schemas.microsoft.com/office/drawing/2014/main" val="454814299"/>
                    </a:ext>
                  </a:extLst>
                </a:gridCol>
                <a:gridCol w="1059138">
                  <a:extLst>
                    <a:ext uri="{9D8B030D-6E8A-4147-A177-3AD203B41FA5}">
                      <a16:colId xmlns:a16="http://schemas.microsoft.com/office/drawing/2014/main" val="1045922711"/>
                    </a:ext>
                  </a:extLst>
                </a:gridCol>
                <a:gridCol w="1562713">
                  <a:extLst>
                    <a:ext uri="{9D8B030D-6E8A-4147-A177-3AD203B41FA5}">
                      <a16:colId xmlns:a16="http://schemas.microsoft.com/office/drawing/2014/main" val="271391339"/>
                    </a:ext>
                  </a:extLst>
                </a:gridCol>
              </a:tblGrid>
              <a:tr h="107596">
                <a:tc>
                  <a:txBody>
                    <a:bodyPr/>
                    <a:lstStyle/>
                    <a:p>
                      <a:pPr algn="l" fontAlgn="b"/>
                      <a:r>
                        <a:rPr lang="fr-FR" sz="900" b="1" i="0" u="none" strike="noStrike" noProof="0" dirty="0">
                          <a:solidFill>
                            <a:srgbClr val="0F5D61"/>
                          </a:solidFill>
                          <a:effectLst/>
                          <a:latin typeface="Calibri" panose="020F0502020204030204" pitchFamily="34" charset="0"/>
                        </a:rPr>
                        <a:t>Critère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fr-FR" sz="900" b="1" i="0" u="none" strike="noStrike" noProof="0" dirty="0">
                          <a:solidFill>
                            <a:srgbClr val="0F5D61"/>
                          </a:solidFill>
                          <a:effectLst/>
                          <a:latin typeface="Calibri" panose="020F0502020204030204" pitchFamily="34" charset="0"/>
                        </a:rPr>
                        <a:t>Catégorie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fr-FR" sz="900" b="1" i="0" u="none" strike="noStrike" noProof="0" dirty="0">
                          <a:solidFill>
                            <a:srgbClr val="0F5D61"/>
                          </a:solidFill>
                          <a:effectLst/>
                          <a:latin typeface="Calibri" panose="020F0502020204030204" pitchFamily="34" charset="0"/>
                        </a:rPr>
                        <a:t>Sous-catégorie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179654">
                <a:tc>
                  <a:txBody>
                    <a:bodyPr/>
                    <a:lstStyle/>
                    <a:p>
                      <a:pPr algn="l" fontAlgn="b"/>
                      <a:r>
                        <a:rPr lang="fr-FR" sz="700" b="0" i="0" u="none" strike="noStrike" noProof="0" dirty="0">
                          <a:solidFill>
                            <a:srgbClr val="000000"/>
                          </a:solidFill>
                          <a:effectLst/>
                          <a:latin typeface="Calibri" panose="020F0502020204030204" pitchFamily="34" charset="0"/>
                        </a:rPr>
                        <a:t>Limitations éthiques, programmatiques, de réputation ou sociaux susceptibles d'affecter l'acceptabilité du vaccin pour la population </a:t>
                      </a:r>
                      <a:r>
                        <a:rPr lang="fr-FR" sz="700" b="0" i="0" u="none" strike="noStrike" noProof="0" dirty="0" err="1">
                          <a:solidFill>
                            <a:srgbClr val="000000"/>
                          </a:solidFill>
                          <a:effectLst/>
                          <a:latin typeface="Calibri" panose="020F0502020204030204" pitchFamily="34" charset="0"/>
                        </a:rPr>
                        <a:t>cibl</a:t>
                      </a:r>
                      <a:endParaRPr lang="fr-FR" sz="700" b="0" i="0" u="none" strike="noStrike" noProof="0" dirty="0">
                        <a:solidFill>
                          <a:srgbClr val="000000"/>
                        </a:solidFill>
                        <a:effectLst/>
                        <a:latin typeface="Calibri" panose="020F0502020204030204" pitchFamily="34" charset="0"/>
                      </a:endParaRP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du vaccin</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Niveau d'utilisation dans les pays à revenu élevé, pays à influence régionale et pays voisins (par ex: prenant en compte la 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sur le risque de maladie, sa gravité, peur et demande de contrôle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sur les effets souhaitables et indésirables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Acceptabilité du calendrier (par exemple, multiples injections, visites supplémentaires)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Perception de la population cible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Disponibilité des ressources pour la communication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Acceptabilité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Génération de la demande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Couverture des sérogroupes ou sérotypes actifs dans le pays (pour les vaccins sérogroupe- ou sérotype- spécifiques)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Efficacité réelle du vaccin y.c. dans les différentes populations / groupe d'âge et dans la population cible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Efficacité théorique et immunogénicité du vaccin dans la population cible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Durée de protection et diminution de l'immunité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Nombre nécessaire de vaccinations pour prévenir un cas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Impact sur la résistance aux antibiotiques et aux antiviraux</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indirect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Immunité collective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indirect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Effet du vaccin sur la transmission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indirect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Coût de la maladie pour le système de santé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économique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Coûts directs et indirects pour les patients et les familles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économique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Utilisation à court et à long terme des soins de santé (par exemple, traitements, hospitalisation)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économique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Pertes de productivité liées, par exemple, à l'absentéisme au travail et à l'école lié à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économique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Inégalité du fardeau (prévalence plus élevée dans les populations plus pauvres / à risque / inégalité de genre)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Epidémiologie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Incidence, y compris dans différents groupes sociodémographiques et d'âge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Epidémiologie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Prévalence, y compris dans différents groupes sociodémographiques et d'âge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Epidémiologie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87796">
                <a:tc>
                  <a:txBody>
                    <a:bodyPr/>
                    <a:lstStyle/>
                    <a:p>
                      <a:pPr algn="l" fontAlgn="b"/>
                      <a:r>
                        <a:rPr lang="fr-FR" sz="700" b="0" i="0" u="none" strike="noStrike" noProof="0" dirty="0">
                          <a:solidFill>
                            <a:srgbClr val="000000"/>
                          </a:solidFill>
                          <a:effectLst/>
                          <a:latin typeface="Calibri" panose="020F0502020204030204" pitchFamily="34" charset="0"/>
                        </a:rPr>
                        <a:t>Potentiel épidémique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Epidémiologie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Taux d'hospitalisation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sur la santé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Mortalité et létalité, y compris dans différents groupes sociodémographiques et d'âge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sur la santé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Intensité de la souffrance / gravité des symptômes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social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Complications à long terme de la maladie (par exemple, fréquence des survivants avec des séquelles)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social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Années de vie ajustée de l'invalidité (DALY)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social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Perte d'années de vie ajustées en fonction de la qualité (QALY)</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Impact social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Absence d'alternatives satisfaisantes pour prévenir/traiter la maladie (en tenant compte de l'efficacité, du coût et de la praticité)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700" b="0" i="0" u="none" strike="noStrike" kern="0" cap="none" spc="0" normalizeH="0" baseline="0" noProof="0" dirty="0">
                          <a:ln>
                            <a:noFill/>
                          </a:ln>
                          <a:solidFill>
                            <a:srgbClr val="000000"/>
                          </a:solidFill>
                          <a:effectLst/>
                          <a:uLnTx/>
                          <a:uFillTx/>
                          <a:latin typeface="Calibri" panose="020F0502020204030204" pitchFamily="34" charset="0"/>
                          <a:ea typeface="+mn-ea"/>
                          <a:cs typeface="+mn-cs"/>
                          <a:sym typeface="Arial"/>
                        </a:rPr>
                        <a:t>Fardeau de la maladie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Alternatives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Bénéfices sociaux et économiques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Avantages indirects (c'est-à-dire réduction de la résistance microbienne, désengorgement des services d'urgence)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Bénéfices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Coûts directs (coût du vaccin, matériaux, vaccinateurs, livraison)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Coût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Coûts indirects (par exemple, formation des travailleurs de santé, frais de chaîne d'approvisionnement)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Coût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84358">
                <a:tc>
                  <a:txBody>
                    <a:bodyPr/>
                    <a:lstStyle/>
                    <a:p>
                      <a:pPr algn="l" fontAlgn="b"/>
                      <a:r>
                        <a:rPr lang="fr-FR" sz="700" b="0" i="0" u="none" strike="noStrike" noProof="0" dirty="0">
                          <a:solidFill>
                            <a:srgbClr val="000000"/>
                          </a:solidFill>
                          <a:effectLst/>
                          <a:latin typeface="Calibri" panose="020F0502020204030204" pitchFamily="34" charset="0"/>
                        </a:rPr>
                        <a:t>Perspective sur le prix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Coût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63093">
                <a:tc>
                  <a:txBody>
                    <a:bodyPr/>
                    <a:lstStyle/>
                    <a:p>
                      <a:pPr algn="l" fontAlgn="b"/>
                      <a:r>
                        <a:rPr lang="fr-FR" sz="700" b="0" i="0" u="none" strike="noStrike" noProof="0" dirty="0">
                          <a:solidFill>
                            <a:srgbClr val="000000"/>
                          </a:solidFill>
                          <a:effectLst/>
                          <a:latin typeface="Calibri" panose="020F0502020204030204" pitchFamily="34" charset="0"/>
                        </a:rPr>
                        <a:t>Disponibilité et soutenabilité du financement pour couvrir le coût total du programme (y compris l'éligibilité à GAVI)</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Finances et économie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Coût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bl>
          </a:graphicData>
        </a:graphic>
      </p:graphicFrame>
      <p:graphicFrame>
        <p:nvGraphicFramePr>
          <p:cNvPr id="4" name="Table 3">
            <a:extLst>
              <a:ext uri="{FF2B5EF4-FFF2-40B4-BE49-F238E27FC236}">
                <a16:creationId xmlns:a16="http://schemas.microsoft.com/office/drawing/2014/main" id="{550841C0-27A7-450A-24DC-D9B8C5F18297}"/>
              </a:ext>
            </a:extLst>
          </p:cNvPr>
          <p:cNvGraphicFramePr>
            <a:graphicFrameLocks noGrp="1"/>
          </p:cNvGraphicFramePr>
          <p:nvPr/>
        </p:nvGraphicFramePr>
        <p:xfrm>
          <a:off x="6212346" y="956941"/>
          <a:ext cx="5580585" cy="5888467"/>
        </p:xfrm>
        <a:graphic>
          <a:graphicData uri="http://schemas.openxmlformats.org/drawingml/2006/table">
            <a:tbl>
              <a:tblPr/>
              <a:tblGrid>
                <a:gridCol w="3247349">
                  <a:extLst>
                    <a:ext uri="{9D8B030D-6E8A-4147-A177-3AD203B41FA5}">
                      <a16:colId xmlns:a16="http://schemas.microsoft.com/office/drawing/2014/main" val="454814299"/>
                    </a:ext>
                  </a:extLst>
                </a:gridCol>
                <a:gridCol w="1082962">
                  <a:extLst>
                    <a:ext uri="{9D8B030D-6E8A-4147-A177-3AD203B41FA5}">
                      <a16:colId xmlns:a16="http://schemas.microsoft.com/office/drawing/2014/main" val="1045922711"/>
                    </a:ext>
                  </a:extLst>
                </a:gridCol>
                <a:gridCol w="1250274">
                  <a:extLst>
                    <a:ext uri="{9D8B030D-6E8A-4147-A177-3AD203B41FA5}">
                      <a16:colId xmlns:a16="http://schemas.microsoft.com/office/drawing/2014/main" val="271391339"/>
                    </a:ext>
                  </a:extLst>
                </a:gridCol>
              </a:tblGrid>
              <a:tr h="81803">
                <a:tc>
                  <a:txBody>
                    <a:bodyPr/>
                    <a:lstStyle/>
                    <a:p>
                      <a:pPr algn="l" fontAlgn="b"/>
                      <a:r>
                        <a:rPr lang="fr-FR" sz="900" b="1" i="0" u="none" strike="noStrike" noProof="0" dirty="0">
                          <a:solidFill>
                            <a:srgbClr val="0F5D61"/>
                          </a:solidFill>
                          <a:effectLst/>
                          <a:latin typeface="Calibri" panose="020F0502020204030204" pitchFamily="34" charset="0"/>
                        </a:rPr>
                        <a:t>Critère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fr-FR" sz="900" b="1" i="0" u="none" strike="noStrike" noProof="0" dirty="0">
                          <a:solidFill>
                            <a:srgbClr val="0F5D61"/>
                          </a:solidFill>
                          <a:effectLst/>
                          <a:latin typeface="Calibri" panose="020F0502020204030204" pitchFamily="34" charset="0"/>
                        </a:rPr>
                        <a:t>Catégorie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fr-FR" sz="900" b="1" i="0" u="none" strike="noStrike" noProof="0" dirty="0">
                          <a:solidFill>
                            <a:srgbClr val="0F5D61"/>
                          </a:solidFill>
                          <a:effectLst/>
                          <a:latin typeface="Calibri" panose="020F0502020204030204" pitchFamily="34" charset="0"/>
                        </a:rPr>
                        <a:t>Sous-catégorie</a:t>
                      </a:r>
                    </a:p>
                  </a:txBody>
                  <a:tcPr marL="8626" marR="8626" marT="8626"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4336633"/>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Absence de contraintes légales concernant l'utilisation du vaccin</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a:t>
                      </a:r>
                    </a:p>
                  </a:txBody>
                  <a:tcPr marL="7620" marR="7620" marT="7620" marB="0">
                    <a:lnL>
                      <a:noFill/>
                    </a:lnL>
                    <a:lnR>
                      <a:noFill/>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4938099"/>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Licence délivrée par une autorité nationale de régulation étrangère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6268365"/>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Préqualification par l'OMS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4732596"/>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Licence délivrée par une autorité nationale de régulation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40708530"/>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Accessibilité et équité de la vaccination pour la population cible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69189759"/>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Limitations éthiques, commerciales et diplomatiques pouvant influencer l'acceptabilité du vaccin par les parties prenantes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Légal et éthique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Ethique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25569151"/>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Compatibilité de la présentation du produit avec l'usage attendu dans le pays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Aspect du produit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54163147"/>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Facilité de conservation (volume et besoins en chaîne du froid)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Chaine du froid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0682909"/>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Durée de conservation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Chaine du froid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939882817"/>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Disponibilité d'équipements de chaîne du froid à tous les niveaux ou capacité à acheter l'équipement de chaîne du froid nécessaire pour stocker le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Chaine du froid</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38450561"/>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Niveau de préparation des canaux de distribution dans le pays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Distribution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2550059"/>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Taux de perte indicatif</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Pertes &amp; déchets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470695295"/>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Capacité à maintenir le taux de perte à des niveaux attendus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Pertes &amp; déchets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744599550"/>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Capacité à gérer les déchets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Pertes &amp; déchets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645622385"/>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Adéquation des étiquettes à la langue locale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Logistique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Aspect du produit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28874787"/>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Disponibilité du vaccin et des fournitures (seringues, etc.) sur le marché pendant la période sélectionnée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Disponibilité de marché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Disponibilité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52338754"/>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Soutenabilité de la disponibilité du vaccin et des fournitures sur le marché à plus long terme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Disponibilité de marché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Disponibilité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74552135"/>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Facilité d'approvisionnement en vaccin (par exemple, capacité à se procurer via l'UNICEF, délais d'approvisionnement, rapidité de livraison)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Disponibilité de marché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Approvisionnement</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595915106"/>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Problèmes de sécurité liés à la similarité du produit avec des vaccins ou médicaments existants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204384142"/>
                  </a:ext>
                </a:extLst>
              </a:tr>
              <a:tr h="130211">
                <a:tc>
                  <a:txBody>
                    <a:bodyPr/>
                    <a:lstStyle/>
                    <a:p>
                      <a:pPr algn="l" fontAlgn="b"/>
                      <a:r>
                        <a:rPr lang="fr-FR" sz="700" b="0" i="0" u="none" strike="noStrike" noProof="0" dirty="0">
                          <a:solidFill>
                            <a:srgbClr val="000000"/>
                          </a:solidFill>
                          <a:effectLst/>
                          <a:latin typeface="Calibri" panose="020F0502020204030204" pitchFamily="34" charset="0"/>
                        </a:rPr>
                        <a:t>Risque au niveau de la population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841018710"/>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Risque au niveau individuel</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803368600"/>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Contre-indications et précautions pour la vaccination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79787068"/>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Interférence avec d'autres vaccins concernant l'immunité/protection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 du vaccin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Sécurité</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914056522"/>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Facilité de préparation, reconstitution et administration (par exemple politique de flacons ouverts, CTC)</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Prestation de service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Ressources humaines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388406671"/>
                  </a:ext>
                </a:extLst>
              </a:tr>
              <a:tr h="183855">
                <a:tc>
                  <a:txBody>
                    <a:bodyPr/>
                    <a:lstStyle/>
                    <a:p>
                      <a:pPr algn="l" fontAlgn="b"/>
                      <a:r>
                        <a:rPr lang="fr-FR" sz="700" b="0" i="0" u="none" strike="noStrike" noProof="0" dirty="0">
                          <a:solidFill>
                            <a:srgbClr val="000000"/>
                          </a:solidFill>
                          <a:effectLst/>
                          <a:latin typeface="Calibri" panose="020F0502020204030204" pitchFamily="34" charset="0"/>
                        </a:rPr>
                        <a:t>Impact attendu de l'introduction sur les ressources humaines (par exemple, charge de travail supplémentaire due au calendrier, complexité de l'administration, flexibilité du calendrier, niveau de formation requis pour les ressources humaines)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Prestation de service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Ressources humaines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641742825"/>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Impact sur les services de vaccination existants ou autres secteurs de la santé – risque de surcharge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Prestation de service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Ressources humaines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779422335"/>
                  </a:ext>
                </a:extLst>
              </a:tr>
              <a:tr h="183855">
                <a:tc>
                  <a:txBody>
                    <a:bodyPr/>
                    <a:lstStyle/>
                    <a:p>
                      <a:pPr algn="l" fontAlgn="b"/>
                      <a:r>
                        <a:rPr lang="fr-FR" sz="700" b="0" i="0" u="none" strike="noStrike" noProof="0" dirty="0">
                          <a:solidFill>
                            <a:srgbClr val="000000"/>
                          </a:solidFill>
                          <a:effectLst/>
                          <a:latin typeface="Calibri" panose="020F0502020204030204" pitchFamily="34" charset="0"/>
                        </a:rPr>
                        <a:t>Disponibilité des systèmes d'information pour gérer la chaîne d'approvisionnement en vaccins et mesurer les indicateurs de performance associés (c'est-à-dire la couverture vaccinale et l'utilisation des vaccins)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Prestation de service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Systèmes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97533803"/>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Interchangeabilité avec des produits/présentations alternatifs ou à venir</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Opportunités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437312737"/>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Contribution aux objectifs nationaux/régionaux/mondiaux (par exemple, éradication, contrôle, élimination, réduction)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Opportunités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651508893"/>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Opportunité d'associer l'introduction à un autre programme planifié (par exemple, autre programme de vaccination ou changement avec la même cible)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Opportunités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946462972"/>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Recommandations / directives existantes d'utilisation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Opportunités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94029956"/>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Accessibilité de la population cible (âge, sexe, risque particulier)</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Cible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014362862"/>
                  </a:ext>
                </a:extLst>
              </a:tr>
              <a:tr h="183855">
                <a:tc>
                  <a:txBody>
                    <a:bodyPr/>
                    <a:lstStyle/>
                    <a:p>
                      <a:pPr algn="l" fontAlgn="b"/>
                      <a:r>
                        <a:rPr lang="fr-FR" sz="700" b="0" i="0" u="none" strike="noStrike" noProof="0" dirty="0">
                          <a:solidFill>
                            <a:srgbClr val="000000"/>
                          </a:solidFill>
                          <a:effectLst/>
                          <a:latin typeface="Calibri" panose="020F0502020204030204" pitchFamily="34" charset="0"/>
                        </a:rPr>
                        <a:t>Faisabilité des stratégies d'immunisation envisagées - incluant la dimension géographique (progressive ou nationale) et les populations cibles (sélectives/progressives ou universelles)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Introduction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773144343"/>
                  </a:ext>
                </a:extLst>
              </a:tr>
              <a:tr h="64135">
                <a:tc>
                  <a:txBody>
                    <a:bodyPr/>
                    <a:lstStyle/>
                    <a:p>
                      <a:pPr algn="l" fontAlgn="b"/>
                      <a:r>
                        <a:rPr lang="fr-FR" sz="700" b="0" i="0" u="none" strike="noStrike" noProof="0" dirty="0">
                          <a:solidFill>
                            <a:srgbClr val="000000"/>
                          </a:solidFill>
                          <a:effectLst/>
                          <a:latin typeface="Calibri" panose="020F0502020204030204" pitchFamily="34" charset="0"/>
                        </a:rPr>
                        <a:t>Stratégie d'administration (dose unique, routine, rappel, campagnes)</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95312554"/>
                  </a:ext>
                </a:extLst>
              </a:tr>
              <a:tr h="123995">
                <a:tc>
                  <a:txBody>
                    <a:bodyPr/>
                    <a:lstStyle/>
                    <a:p>
                      <a:pPr algn="l" fontAlgn="b"/>
                      <a:r>
                        <a:rPr lang="fr-FR" sz="700" b="0" i="0" u="none" strike="noStrike" noProof="0" dirty="0">
                          <a:solidFill>
                            <a:srgbClr val="000000"/>
                          </a:solidFill>
                          <a:effectLst/>
                          <a:latin typeface="Calibri" panose="020F0502020204030204" pitchFamily="34" charset="0"/>
                        </a:rPr>
                        <a:t>Faisabilité de la stratégie de livraison du programme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Stratégie</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700" b="0" i="0" u="none" strike="noStrike" noProof="0" dirty="0">
                          <a:solidFill>
                            <a:srgbClr val="000000"/>
                          </a:solidFill>
                          <a:effectLst/>
                          <a:latin typeface="Calibri" panose="020F0502020204030204" pitchFamily="34" charset="0"/>
                        </a:rPr>
                        <a:t>Administration</a:t>
                      </a:r>
                    </a:p>
                  </a:txBody>
                  <a:tcPr marL="7620" marR="7620" marT="7620" marB="0">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012976231"/>
                  </a:ext>
                </a:extLst>
              </a:tr>
            </a:tbl>
          </a:graphicData>
        </a:graphic>
      </p:graphicFrame>
    </p:spTree>
    <p:extLst>
      <p:ext uri="{BB962C8B-B14F-4D97-AF65-F5344CB8AC3E}">
        <p14:creationId xmlns:p14="http://schemas.microsoft.com/office/powerpoint/2010/main" val="11063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46751" y="219935"/>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grpSp>
        <p:nvGrpSpPr>
          <p:cNvPr id="19" name="Group 18">
            <a:extLst>
              <a:ext uri="{FF2B5EF4-FFF2-40B4-BE49-F238E27FC236}">
                <a16:creationId xmlns:a16="http://schemas.microsoft.com/office/drawing/2014/main" id="{D0E0885F-D462-11B2-C1DB-C023DC09BE47}"/>
              </a:ext>
            </a:extLst>
          </p:cNvPr>
          <p:cNvGrpSpPr/>
          <p:nvPr/>
        </p:nvGrpSpPr>
        <p:grpSpPr>
          <a:xfrm flipH="1">
            <a:off x="8686162" y="4630090"/>
            <a:ext cx="2536404" cy="1642125"/>
            <a:chOff x="342262" y="3971329"/>
            <a:chExt cx="2536404" cy="1642125"/>
          </a:xfrm>
        </p:grpSpPr>
        <p:pic>
          <p:nvPicPr>
            <p:cNvPr id="20" name="Picture 19" descr="C:\Users\CORINN~1.COL\AppData\Local\Temp\calendar-999172_1920.jpg">
              <a:extLst>
                <a:ext uri="{FF2B5EF4-FFF2-40B4-BE49-F238E27FC236}">
                  <a16:creationId xmlns:a16="http://schemas.microsoft.com/office/drawing/2014/main" id="{0875EA48-BF36-4028-3CE2-78151A8EFFF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flipH="1">
              <a:off x="342262" y="3971329"/>
              <a:ext cx="2536404" cy="1642125"/>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a:extLst>
                <a:ext uri="{FF2B5EF4-FFF2-40B4-BE49-F238E27FC236}">
                  <a16:creationId xmlns:a16="http://schemas.microsoft.com/office/drawing/2014/main" id="{DD092B1A-8F61-2D8E-85BD-DEE2DC5467B8}"/>
                </a:ext>
              </a:extLst>
            </p:cNvPr>
            <p:cNvSpPr/>
            <p:nvPr/>
          </p:nvSpPr>
          <p:spPr bwMode="auto">
            <a:xfrm flipH="1">
              <a:off x="1556895" y="4202137"/>
              <a:ext cx="306776" cy="75921"/>
            </a:xfrm>
            <a:prstGeom prst="rect">
              <a:avLst/>
            </a:prstGeom>
            <a:solidFill>
              <a:schemeClr val="bg1"/>
            </a:solidFill>
            <a:ln w="9525" cap="flat" cmpd="sng" algn="ctr">
              <a:noFill/>
              <a:prstDash val="solid"/>
              <a:round/>
              <a:headEnd type="none" w="med" len="med"/>
              <a:tailEnd type="none" w="med" len="med"/>
            </a:ln>
            <a:effectLst/>
          </p:spPr>
          <p:txBody>
            <a:bodyPr vert="horz" wrap="square" lIns="73152" tIns="73152" rIns="73152" bIns="73152" numCol="1" rtlCol="0" anchor="ctr" anchorCtr="0" compatLnSpc="1">
              <a:prstTxWarp prst="textNoShape">
                <a:avLst/>
              </a:prstTxWarp>
            </a:bodyPr>
            <a:lstStyle/>
            <a:p>
              <a:pPr marL="0" marR="0" indent="0" algn="ctr" defTabSz="914400" rtl="0" eaLnBrk="1" fontAlgn="base" latinLnBrk="0" hangingPunct="1">
                <a:lnSpc>
                  <a:spcPct val="86000"/>
                </a:lnSpc>
                <a:spcBef>
                  <a:spcPct val="0"/>
                </a:spcBef>
                <a:spcAft>
                  <a:spcPct val="0"/>
                </a:spcAft>
                <a:buClrTx/>
                <a:buSzTx/>
                <a:buFontTx/>
                <a:buNone/>
                <a:tabLst/>
              </a:pPr>
              <a:endParaRPr kumimoji="0" lang="fr-FR" sz="1000" b="0" i="0" u="none" strike="noStrike" cap="none" normalizeH="0" baseline="0" noProof="0" dirty="0">
                <a:ln>
                  <a:noFill/>
                </a:ln>
                <a:solidFill>
                  <a:schemeClr val="tx1"/>
                </a:solidFill>
                <a:effectLst/>
                <a:latin typeface="Arial" pitchFamily="34" charset="0"/>
              </a:endParaRPr>
            </a:p>
          </p:txBody>
        </p:sp>
      </p:grpSp>
      <p:sp>
        <p:nvSpPr>
          <p:cNvPr id="22" name="Google Shape;12;p19">
            <a:extLst>
              <a:ext uri="{FF2B5EF4-FFF2-40B4-BE49-F238E27FC236}">
                <a16:creationId xmlns:a16="http://schemas.microsoft.com/office/drawing/2014/main" id="{4D1DF74C-E407-2033-8B9C-106C680EFA80}"/>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a:t>
            </a:fld>
            <a:endParaRPr lang="fr-FR" noProof="0" dirty="0">
              <a:latin typeface="+mj-lt"/>
            </a:endParaRPr>
          </a:p>
        </p:txBody>
      </p:sp>
      <p:graphicFrame>
        <p:nvGraphicFramePr>
          <p:cNvPr id="2" name="Table 1">
            <a:extLst>
              <a:ext uri="{FF2B5EF4-FFF2-40B4-BE49-F238E27FC236}">
                <a16:creationId xmlns:a16="http://schemas.microsoft.com/office/drawing/2014/main" id="{4A7EFF77-C330-F4DF-5015-ABB10291C26E}"/>
              </a:ext>
            </a:extLst>
          </p:cNvPr>
          <p:cNvGraphicFramePr>
            <a:graphicFrameLocks noGrp="1"/>
          </p:cNvGraphicFramePr>
          <p:nvPr>
            <p:extLst>
              <p:ext uri="{D42A27DB-BD31-4B8C-83A1-F6EECF244321}">
                <p14:modId xmlns:p14="http://schemas.microsoft.com/office/powerpoint/2010/main" val="1404508951"/>
              </p:ext>
            </p:extLst>
          </p:nvPr>
        </p:nvGraphicFramePr>
        <p:xfrm>
          <a:off x="625114" y="1225080"/>
          <a:ext cx="7690750" cy="2225040"/>
        </p:xfrm>
        <a:graphic>
          <a:graphicData uri="http://schemas.openxmlformats.org/drawingml/2006/table">
            <a:tbl>
              <a:tblPr firstRow="1" bandRow="1">
                <a:effectLst>
                  <a:outerShdw blurRad="50800" dist="38100" dir="2700000" algn="tl" rotWithShape="0">
                    <a:prstClr val="black">
                      <a:alpha val="40000"/>
                    </a:prstClr>
                  </a:outerShdw>
                </a:effectLst>
                <a:tableStyleId>{93296810-A885-4BE3-A3E7-6D5BEEA58F35}</a:tableStyleId>
              </a:tblPr>
              <a:tblGrid>
                <a:gridCol w="1462478">
                  <a:extLst>
                    <a:ext uri="{9D8B030D-6E8A-4147-A177-3AD203B41FA5}">
                      <a16:colId xmlns:a16="http://schemas.microsoft.com/office/drawing/2014/main" val="1018617931"/>
                    </a:ext>
                  </a:extLst>
                </a:gridCol>
                <a:gridCol w="3769200">
                  <a:extLst>
                    <a:ext uri="{9D8B030D-6E8A-4147-A177-3AD203B41FA5}">
                      <a16:colId xmlns:a16="http://schemas.microsoft.com/office/drawing/2014/main" val="179288297"/>
                    </a:ext>
                  </a:extLst>
                </a:gridCol>
                <a:gridCol w="2459072">
                  <a:extLst>
                    <a:ext uri="{9D8B030D-6E8A-4147-A177-3AD203B41FA5}">
                      <a16:colId xmlns:a16="http://schemas.microsoft.com/office/drawing/2014/main" val="224133661"/>
                    </a:ext>
                  </a:extLst>
                </a:gridCol>
              </a:tblGrid>
              <a:tr h="370840">
                <a:tc>
                  <a:txBody>
                    <a:bodyPr/>
                    <a:lstStyle/>
                    <a:p>
                      <a:r>
                        <a:rPr lang="fr-FR" noProof="0" dirty="0">
                          <a:solidFill>
                            <a:srgbClr val="0F5D61"/>
                          </a:solidFill>
                        </a:rPr>
                        <a:t>Temps</a:t>
                      </a:r>
                    </a:p>
                  </a:txBody>
                  <a:tcPr>
                    <a:lnB w="12700" cap="flat" cmpd="sng" algn="ctr">
                      <a:solidFill>
                        <a:srgbClr val="0F5D61"/>
                      </a:solidFill>
                      <a:prstDash val="solid"/>
                      <a:round/>
                      <a:headEnd type="none" w="med" len="med"/>
                      <a:tailEnd type="none" w="med" len="med"/>
                    </a:lnB>
                  </a:tcPr>
                </a:tc>
                <a:tc>
                  <a:txBody>
                    <a:bodyPr/>
                    <a:lstStyle/>
                    <a:p>
                      <a:r>
                        <a:rPr lang="fr-FR" noProof="0" dirty="0">
                          <a:solidFill>
                            <a:srgbClr val="0F5D61"/>
                          </a:solidFill>
                        </a:rPr>
                        <a:t>Activité</a:t>
                      </a:r>
                    </a:p>
                  </a:txBody>
                  <a:tcPr>
                    <a:lnB w="12700" cap="flat" cmpd="sng" algn="ctr">
                      <a:solidFill>
                        <a:srgbClr val="0F5D61"/>
                      </a:solidFill>
                      <a:prstDash val="solid"/>
                      <a:round/>
                      <a:headEnd type="none" w="med" len="med"/>
                      <a:tailEnd type="none" w="med" len="med"/>
                    </a:lnB>
                  </a:tcPr>
                </a:tc>
                <a:tc>
                  <a:txBody>
                    <a:bodyPr/>
                    <a:lstStyle/>
                    <a:p>
                      <a:r>
                        <a:rPr lang="fr-FR" noProof="0" dirty="0">
                          <a:solidFill>
                            <a:srgbClr val="0F5D61"/>
                          </a:solidFill>
                        </a:rPr>
                        <a:t>Responsable</a:t>
                      </a:r>
                    </a:p>
                  </a:txBody>
                  <a:tcPr>
                    <a:lnB w="1270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3235724678"/>
                  </a:ext>
                </a:extLst>
              </a:tr>
              <a:tr h="370840">
                <a:tc>
                  <a:txBody>
                    <a:bodyPr/>
                    <a:lstStyle/>
                    <a:p>
                      <a:r>
                        <a:rPr lang="fr-FR" noProof="0" dirty="0"/>
                        <a:t>15 minutes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Introductions et objectifs</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i="1" noProof="0" dirty="0"/>
                        <a:t>A définir</a:t>
                      </a:r>
                    </a:p>
                  </a:txBody>
                  <a:tcPr>
                    <a:lnT w="1270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930636682"/>
                  </a:ext>
                </a:extLst>
              </a:tr>
              <a:tr h="370840">
                <a:tc>
                  <a:txBody>
                    <a:bodyPr/>
                    <a:lstStyle/>
                    <a:p>
                      <a:r>
                        <a:rPr lang="fr-FR" noProof="0" dirty="0"/>
                        <a:t>30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Approche et méthodologie</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1" u="none" strike="noStrike" kern="0" cap="none" spc="0" normalizeH="0" baseline="0" noProof="0">
                          <a:ln>
                            <a:noFill/>
                          </a:ln>
                          <a:solidFill>
                            <a:srgbClr val="414141"/>
                          </a:solidFill>
                          <a:effectLst/>
                          <a:uLnTx/>
                          <a:uFillTx/>
                          <a:latin typeface="Lato"/>
                          <a:ea typeface="+mn-ea"/>
                          <a:cs typeface="+mn-cs"/>
                          <a:sym typeface="Arial"/>
                        </a:rPr>
                        <a:t>A définir</a:t>
                      </a:r>
                      <a:endParaRPr kumimoji="0" lang="fr-FR" sz="1400" b="0" i="1" u="none" strike="noStrike" kern="0" cap="none" spc="0" normalizeH="0" baseline="0" noProof="0" dirty="0">
                        <a:ln>
                          <a:noFill/>
                        </a:ln>
                        <a:solidFill>
                          <a:srgbClr val="414141"/>
                        </a:solidFill>
                        <a:effectLst/>
                        <a:uLnTx/>
                        <a:uFillTx/>
                        <a:latin typeface="Lato"/>
                        <a:ea typeface="+mn-ea"/>
                        <a:cs typeface="+mn-cs"/>
                        <a:sym typeface="Arial"/>
                      </a:endParaRP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4083330226"/>
                  </a:ext>
                </a:extLst>
              </a:tr>
              <a:tr h="370840">
                <a:tc>
                  <a:txBody>
                    <a:bodyPr/>
                    <a:lstStyle/>
                    <a:p>
                      <a:r>
                        <a:rPr lang="fr-FR" noProof="0" dirty="0"/>
                        <a:t>15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Plan de travail</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1" u="none" strike="noStrike" kern="0" cap="none" spc="0" normalizeH="0" baseline="0" noProof="0" dirty="0">
                          <a:ln>
                            <a:noFill/>
                          </a:ln>
                          <a:solidFill>
                            <a:srgbClr val="414141"/>
                          </a:solidFill>
                          <a:effectLst/>
                          <a:uLnTx/>
                          <a:uFillTx/>
                          <a:latin typeface="Lato"/>
                          <a:ea typeface="+mn-ea"/>
                          <a:cs typeface="+mn-cs"/>
                          <a:sym typeface="Arial"/>
                        </a:rPr>
                        <a:t>A définir</a:t>
                      </a: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657383587"/>
                  </a:ext>
                </a:extLst>
              </a:tr>
              <a:tr h="370840">
                <a:tc>
                  <a:txBody>
                    <a:bodyPr/>
                    <a:lstStyle/>
                    <a:p>
                      <a:r>
                        <a:rPr lang="fr-FR" noProof="0" dirty="0"/>
                        <a:t>45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Critères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1" u="none" strike="noStrike" kern="0" cap="none" spc="0" normalizeH="0" baseline="0" noProof="0">
                          <a:ln>
                            <a:noFill/>
                          </a:ln>
                          <a:solidFill>
                            <a:srgbClr val="414141"/>
                          </a:solidFill>
                          <a:effectLst/>
                          <a:uLnTx/>
                          <a:uFillTx/>
                          <a:latin typeface="Lato"/>
                          <a:ea typeface="+mn-ea"/>
                          <a:cs typeface="+mn-cs"/>
                          <a:sym typeface="Arial"/>
                        </a:rPr>
                        <a:t>A définir</a:t>
                      </a:r>
                      <a:endParaRPr kumimoji="0" lang="fr-FR" sz="1400" b="0" i="1" u="none" strike="noStrike" kern="0" cap="none" spc="0" normalizeH="0" baseline="0" noProof="0" dirty="0">
                        <a:ln>
                          <a:noFill/>
                        </a:ln>
                        <a:solidFill>
                          <a:srgbClr val="414141"/>
                        </a:solidFill>
                        <a:effectLst/>
                        <a:uLnTx/>
                        <a:uFillTx/>
                        <a:latin typeface="Lato"/>
                        <a:ea typeface="+mn-ea"/>
                        <a:cs typeface="+mn-cs"/>
                        <a:sym typeface="Arial"/>
                      </a:endParaRPr>
                    </a:p>
                  </a:txBody>
                  <a:tcPr anchor="b">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159954153"/>
                  </a:ext>
                </a:extLst>
              </a:tr>
              <a:tr h="370840">
                <a:tc>
                  <a:txBody>
                    <a:bodyPr/>
                    <a:lstStyle/>
                    <a:p>
                      <a:r>
                        <a:rPr lang="fr-FR" noProof="0" dirty="0"/>
                        <a:t>15 minutes</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r>
                        <a:rPr lang="fr-FR" noProof="0" dirty="0"/>
                        <a:t>Questionnaire en ligne</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1" u="none" strike="noStrike" kern="0" cap="none" spc="0" normalizeH="0" baseline="0" noProof="0" dirty="0">
                          <a:ln>
                            <a:noFill/>
                          </a:ln>
                          <a:solidFill>
                            <a:srgbClr val="414141"/>
                          </a:solidFill>
                          <a:effectLst/>
                          <a:uLnTx/>
                          <a:uFillTx/>
                          <a:latin typeface="Lato"/>
                          <a:ea typeface="+mn-ea"/>
                          <a:cs typeface="+mn-cs"/>
                          <a:sym typeface="Arial"/>
                        </a:rPr>
                        <a:t>A définir</a:t>
                      </a:r>
                    </a:p>
                  </a:txBody>
                  <a:tcP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extLst>
                  <a:ext uri="{0D108BD9-81ED-4DB2-BD59-A6C34878D82A}">
                    <a16:rowId xmlns:a16="http://schemas.microsoft.com/office/drawing/2014/main" val="74625961"/>
                  </a:ext>
                </a:extLst>
              </a:tr>
            </a:tbl>
          </a:graphicData>
        </a:graphic>
      </p:graphicFrame>
      <p:sp>
        <p:nvSpPr>
          <p:cNvPr id="3" name="Star: 10 Points 17">
            <a:extLst>
              <a:ext uri="{FF2B5EF4-FFF2-40B4-BE49-F238E27FC236}">
                <a16:creationId xmlns:a16="http://schemas.microsoft.com/office/drawing/2014/main" id="{469704F0-A7F5-B508-579D-6B1CA08185F1}"/>
              </a:ext>
            </a:extLst>
          </p:cNvPr>
          <p:cNvSpPr/>
          <p:nvPr/>
        </p:nvSpPr>
        <p:spPr>
          <a:xfrm>
            <a:off x="10116091" y="259371"/>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chemeClr val="bg1"/>
                </a:solidFill>
              </a:rPr>
              <a:t>A mettre à jour</a:t>
            </a:r>
          </a:p>
        </p:txBody>
      </p:sp>
    </p:spTree>
    <p:extLst>
      <p:ext uri="{BB962C8B-B14F-4D97-AF65-F5344CB8AC3E}">
        <p14:creationId xmlns:p14="http://schemas.microsoft.com/office/powerpoint/2010/main" val="877492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427;p16">
            <a:extLst>
              <a:ext uri="{FF2B5EF4-FFF2-40B4-BE49-F238E27FC236}">
                <a16:creationId xmlns:a16="http://schemas.microsoft.com/office/drawing/2014/main" id="{A436C083-7193-45CB-E15A-2F71139880E4}"/>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5" name="Google Shape;126;p14">
            <a:extLst>
              <a:ext uri="{FF2B5EF4-FFF2-40B4-BE49-F238E27FC236}">
                <a16:creationId xmlns:a16="http://schemas.microsoft.com/office/drawing/2014/main" id="{620710FA-3D46-1E11-74A8-97A47980EC03}"/>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dirty="0">
                <a:ln>
                  <a:noFill/>
                </a:ln>
                <a:solidFill>
                  <a:srgbClr val="0F5D61"/>
                </a:solidFill>
                <a:effectLst/>
                <a:uLnTx/>
                <a:uFillTx/>
                <a:latin typeface="Lato" panose="020F0502020204030203" pitchFamily="34" charset="0"/>
                <a:cs typeface="Times New Roman" panose="02020603050405020304" pitchFamily="18" charset="0"/>
                <a:sym typeface="Lato"/>
              </a:rPr>
              <a:t>Les critères ont été pré-classés comme essentiels, significatifs ou autres afin d'assurer la simplicité et la lisibilité du cadre – mais le GTCV finalisera ces classifications en fonction de leur contexte et de leurs priorités</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 name="TextBox 5">
            <a:extLst>
              <a:ext uri="{FF2B5EF4-FFF2-40B4-BE49-F238E27FC236}">
                <a16:creationId xmlns:a16="http://schemas.microsoft.com/office/drawing/2014/main" id="{9A27C963-6E8B-2459-5D3C-E4E6FD9DD97F}"/>
              </a:ext>
            </a:extLst>
          </p:cNvPr>
          <p:cNvSpPr txBox="1"/>
          <p:nvPr/>
        </p:nvSpPr>
        <p:spPr>
          <a:xfrm>
            <a:off x="2923312" y="1522844"/>
            <a:ext cx="4791075" cy="215444"/>
          </a:xfrm>
          <a:prstGeom prst="rect">
            <a:avLst/>
          </a:prstGeom>
          <a:noFill/>
        </p:spPr>
        <p:txBody>
          <a:bodyPr vert="horz" wrap="square" lIns="0" tIns="0" rIns="0" bIns="0" rtlCol="0" anchor="t" anchorCtr="0">
            <a:spAutoFit/>
          </a:bodyPr>
          <a:lstStyle/>
          <a:p>
            <a:r>
              <a:rPr lang="fr-FR" sz="1400" b="1" kern="0" noProof="0" dirty="0">
                <a:solidFill>
                  <a:srgbClr val="0F5D61"/>
                </a:solidFill>
                <a:latin typeface="+mj-lt"/>
              </a:rPr>
              <a:t>Eléments de hiérarchisation des critères</a:t>
            </a:r>
          </a:p>
        </p:txBody>
      </p:sp>
      <p:grpSp>
        <p:nvGrpSpPr>
          <p:cNvPr id="26" name="Group 25">
            <a:extLst>
              <a:ext uri="{FF2B5EF4-FFF2-40B4-BE49-F238E27FC236}">
                <a16:creationId xmlns:a16="http://schemas.microsoft.com/office/drawing/2014/main" id="{ED332402-8170-CB8B-2709-8D1DD69DFDC6}"/>
              </a:ext>
            </a:extLst>
          </p:cNvPr>
          <p:cNvGrpSpPr/>
          <p:nvPr/>
        </p:nvGrpSpPr>
        <p:grpSpPr>
          <a:xfrm>
            <a:off x="471656" y="1829335"/>
            <a:ext cx="7459287" cy="3833710"/>
            <a:chOff x="471656" y="1829335"/>
            <a:chExt cx="7459287" cy="3336062"/>
          </a:xfrm>
        </p:grpSpPr>
        <p:grpSp>
          <p:nvGrpSpPr>
            <p:cNvPr id="24" name="Group 23">
              <a:extLst>
                <a:ext uri="{FF2B5EF4-FFF2-40B4-BE49-F238E27FC236}">
                  <a16:creationId xmlns:a16="http://schemas.microsoft.com/office/drawing/2014/main" id="{EE37CA0C-6B02-83EB-FADB-E4A232F725EC}"/>
                </a:ext>
              </a:extLst>
            </p:cNvPr>
            <p:cNvGrpSpPr/>
            <p:nvPr/>
          </p:nvGrpSpPr>
          <p:grpSpPr>
            <a:xfrm>
              <a:off x="471656" y="1829335"/>
              <a:ext cx="7459286" cy="1005840"/>
              <a:chOff x="472963" y="1700871"/>
              <a:chExt cx="7459286" cy="1005840"/>
            </a:xfrm>
          </p:grpSpPr>
          <p:sp>
            <p:nvSpPr>
              <p:cNvPr id="8" name="Rectangle 7">
                <a:extLst>
                  <a:ext uri="{FF2B5EF4-FFF2-40B4-BE49-F238E27FC236}">
                    <a16:creationId xmlns:a16="http://schemas.microsoft.com/office/drawing/2014/main" id="{3D405CF3-0F18-FC34-00A3-8EDAB1ACC44D}"/>
                  </a:ext>
                </a:extLst>
              </p:cNvPr>
              <p:cNvSpPr/>
              <p:nvPr/>
            </p:nvSpPr>
            <p:spPr>
              <a:xfrm>
                <a:off x="2055407" y="1700871"/>
                <a:ext cx="5876842" cy="100584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fr-FR" sz="1200" noProof="0" dirty="0">
                    <a:solidFill>
                      <a:schemeClr val="tx1"/>
                    </a:solidFill>
                  </a:rPr>
                  <a:t>Ce critère est-il plus important pour la prise de décision que d'autres critères ?</a:t>
                </a:r>
              </a:p>
              <a:p>
                <a:pPr marL="171450" indent="-171450">
                  <a:buFont typeface="Arial" panose="020B0604020202020204" pitchFamily="34" charset="0"/>
                  <a:buChar char="•"/>
                </a:pPr>
                <a:r>
                  <a:rPr lang="fr-FR" sz="1200" noProof="0" dirty="0">
                    <a:solidFill>
                      <a:schemeClr val="tx1"/>
                    </a:solidFill>
                  </a:rPr>
                  <a:t>Existe-t-il un potentiel pour que les données influencent de manière décisive la prise de décision ?</a:t>
                </a:r>
              </a:p>
            </p:txBody>
          </p:sp>
          <p:sp>
            <p:nvSpPr>
              <p:cNvPr id="9" name="Arrow: Pentagon 8">
                <a:extLst>
                  <a:ext uri="{FF2B5EF4-FFF2-40B4-BE49-F238E27FC236}">
                    <a16:creationId xmlns:a16="http://schemas.microsoft.com/office/drawing/2014/main" id="{CFA9306B-406C-9BBA-A3C4-E1C2CD28091B}"/>
                  </a:ext>
                </a:extLst>
              </p:cNvPr>
              <p:cNvSpPr/>
              <p:nvPr/>
            </p:nvSpPr>
            <p:spPr>
              <a:xfrm>
                <a:off x="838200" y="1700871"/>
                <a:ext cx="1905001" cy="100584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0F5D61"/>
                    </a:solidFill>
                  </a:rPr>
                  <a:t>Importance relative du critère</a:t>
                </a:r>
                <a:endParaRPr lang="fr-FR" sz="1400" b="1" noProof="0" dirty="0"/>
              </a:p>
            </p:txBody>
          </p:sp>
          <p:sp>
            <p:nvSpPr>
              <p:cNvPr id="10" name="Rectangle 9">
                <a:extLst>
                  <a:ext uri="{FF2B5EF4-FFF2-40B4-BE49-F238E27FC236}">
                    <a16:creationId xmlns:a16="http://schemas.microsoft.com/office/drawing/2014/main" id="{0C53457B-990F-3680-B645-4F7044617C1B}"/>
                  </a:ext>
                </a:extLst>
              </p:cNvPr>
              <p:cNvSpPr/>
              <p:nvPr/>
            </p:nvSpPr>
            <p:spPr>
              <a:xfrm>
                <a:off x="472963" y="1700871"/>
                <a:ext cx="435745" cy="100584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1</a:t>
                </a:r>
              </a:p>
            </p:txBody>
          </p:sp>
        </p:grpSp>
        <p:grpSp>
          <p:nvGrpSpPr>
            <p:cNvPr id="23" name="Group 22">
              <a:extLst>
                <a:ext uri="{FF2B5EF4-FFF2-40B4-BE49-F238E27FC236}">
                  <a16:creationId xmlns:a16="http://schemas.microsoft.com/office/drawing/2014/main" id="{DD4C21C7-7BB1-97F5-21AA-DBFD02D9D9E2}"/>
                </a:ext>
              </a:extLst>
            </p:cNvPr>
            <p:cNvGrpSpPr/>
            <p:nvPr/>
          </p:nvGrpSpPr>
          <p:grpSpPr>
            <a:xfrm>
              <a:off x="472962" y="2998368"/>
              <a:ext cx="7457981" cy="1001002"/>
              <a:chOff x="472963" y="2967409"/>
              <a:chExt cx="7457981" cy="1001002"/>
            </a:xfrm>
          </p:grpSpPr>
          <p:sp>
            <p:nvSpPr>
              <p:cNvPr id="12" name="Rectangle 11">
                <a:extLst>
                  <a:ext uri="{FF2B5EF4-FFF2-40B4-BE49-F238E27FC236}">
                    <a16:creationId xmlns:a16="http://schemas.microsoft.com/office/drawing/2014/main" id="{3FDADBA6-4AEC-8C9B-C2C4-129D415213F0}"/>
                  </a:ext>
                </a:extLst>
              </p:cNvPr>
              <p:cNvSpPr/>
              <p:nvPr/>
            </p:nvSpPr>
            <p:spPr>
              <a:xfrm>
                <a:off x="2054102" y="2967409"/>
                <a:ext cx="5876842" cy="1001001"/>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fr-FR" sz="1200" noProof="0" dirty="0">
                    <a:solidFill>
                      <a:schemeClr val="tx1"/>
                    </a:solidFill>
                  </a:rPr>
                  <a:t>Est-il probable que des données spécifiques au pays, actuelles, représentatives et crédibles soient disponibles ?</a:t>
                </a:r>
              </a:p>
              <a:p>
                <a:pPr marL="171450" indent="-171450">
                  <a:buFont typeface="Arial" panose="020B0604020202020204" pitchFamily="34" charset="0"/>
                  <a:buChar char="•"/>
                </a:pPr>
                <a:r>
                  <a:rPr lang="fr-FR" sz="1200" noProof="0" dirty="0">
                    <a:solidFill>
                      <a:schemeClr val="tx1"/>
                    </a:solidFill>
                  </a:rPr>
                  <a:t>Existe-t-il des données régionales ou mondiales disponibles ?</a:t>
                </a:r>
              </a:p>
              <a:p>
                <a:pPr marL="171450" indent="-171450">
                  <a:buFont typeface="Arial" panose="020B0604020202020204" pitchFamily="34" charset="0"/>
                  <a:buChar char="•"/>
                </a:pPr>
                <a:r>
                  <a:rPr lang="fr-FR" sz="1200" noProof="0" dirty="0">
                    <a:solidFill>
                      <a:schemeClr val="tx1"/>
                    </a:solidFill>
                  </a:rPr>
                  <a:t>Si aucune preuve publiée n’est disponible, y a-t-il des experts qui peuvent fournir des conseils et des considérations ?</a:t>
                </a:r>
              </a:p>
            </p:txBody>
          </p:sp>
          <p:sp>
            <p:nvSpPr>
              <p:cNvPr id="13" name="Arrow: Pentagon 12">
                <a:extLst>
                  <a:ext uri="{FF2B5EF4-FFF2-40B4-BE49-F238E27FC236}">
                    <a16:creationId xmlns:a16="http://schemas.microsoft.com/office/drawing/2014/main" id="{4B41CFAA-43FC-F608-DB7E-2DAD7FB151B3}"/>
                  </a:ext>
                </a:extLst>
              </p:cNvPr>
              <p:cNvSpPr/>
              <p:nvPr/>
            </p:nvSpPr>
            <p:spPr>
              <a:xfrm>
                <a:off x="838200" y="2967411"/>
                <a:ext cx="1905001" cy="100100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0F5D61"/>
                    </a:solidFill>
                  </a:rPr>
                  <a:t>Disponibilité attendue des données</a:t>
                </a:r>
                <a:endParaRPr lang="fr-FR" sz="1400" b="1" noProof="0" dirty="0"/>
              </a:p>
            </p:txBody>
          </p:sp>
          <p:sp>
            <p:nvSpPr>
              <p:cNvPr id="14" name="Rectangle 13">
                <a:extLst>
                  <a:ext uri="{FF2B5EF4-FFF2-40B4-BE49-F238E27FC236}">
                    <a16:creationId xmlns:a16="http://schemas.microsoft.com/office/drawing/2014/main" id="{9433F197-A3DC-84ED-FE9F-1FD59D3A7B53}"/>
                  </a:ext>
                </a:extLst>
              </p:cNvPr>
              <p:cNvSpPr/>
              <p:nvPr/>
            </p:nvSpPr>
            <p:spPr>
              <a:xfrm>
                <a:off x="472963" y="2967411"/>
                <a:ext cx="435745" cy="100100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2</a:t>
                </a:r>
              </a:p>
            </p:txBody>
          </p:sp>
        </p:grpSp>
        <p:grpSp>
          <p:nvGrpSpPr>
            <p:cNvPr id="22" name="Group 21">
              <a:extLst>
                <a:ext uri="{FF2B5EF4-FFF2-40B4-BE49-F238E27FC236}">
                  <a16:creationId xmlns:a16="http://schemas.microsoft.com/office/drawing/2014/main" id="{D25ABF6F-D6CC-5F13-B857-472793E54C7F}"/>
                </a:ext>
              </a:extLst>
            </p:cNvPr>
            <p:cNvGrpSpPr/>
            <p:nvPr/>
          </p:nvGrpSpPr>
          <p:grpSpPr>
            <a:xfrm>
              <a:off x="472962" y="4159557"/>
              <a:ext cx="7457980" cy="1005840"/>
              <a:chOff x="472962" y="4233947"/>
              <a:chExt cx="7457980" cy="1005840"/>
            </a:xfrm>
          </p:grpSpPr>
          <p:sp>
            <p:nvSpPr>
              <p:cNvPr id="16" name="Rectangle 15">
                <a:extLst>
                  <a:ext uri="{FF2B5EF4-FFF2-40B4-BE49-F238E27FC236}">
                    <a16:creationId xmlns:a16="http://schemas.microsoft.com/office/drawing/2014/main" id="{57DF855A-38DF-E51A-CF7D-3F85794114A4}"/>
                  </a:ext>
                </a:extLst>
              </p:cNvPr>
              <p:cNvSpPr/>
              <p:nvPr/>
            </p:nvSpPr>
            <p:spPr>
              <a:xfrm>
                <a:off x="2054100" y="4233947"/>
                <a:ext cx="5876842" cy="1005840"/>
              </a:xfrm>
              <a:prstGeom prst="rect">
                <a:avLst/>
              </a:prstGeom>
              <a:solidFill>
                <a:srgbClr val="E6E6E6"/>
              </a:solidFill>
              <a:ln>
                <a:noFill/>
              </a:ln>
            </p:spPr>
            <p:style>
              <a:lnRef idx="2">
                <a:schemeClr val="accent1">
                  <a:shade val="15000"/>
                </a:schemeClr>
              </a:lnRef>
              <a:fillRef idx="1">
                <a:schemeClr val="accent1"/>
              </a:fillRef>
              <a:effectRef idx="0">
                <a:schemeClr val="accent1"/>
              </a:effectRef>
              <a:fontRef idx="minor">
                <a:schemeClr val="lt1"/>
              </a:fontRef>
            </p:style>
            <p:txBody>
              <a:bodyPr lIns="731520" rtlCol="0" anchor="ctr"/>
              <a:lstStyle/>
              <a:p>
                <a:pPr marL="171450" indent="-171450">
                  <a:buFont typeface="Arial" panose="020B0604020202020204" pitchFamily="34" charset="0"/>
                  <a:buChar char="•"/>
                </a:pPr>
                <a:r>
                  <a:rPr lang="fr-FR" sz="1200" noProof="0" dirty="0">
                    <a:solidFill>
                      <a:schemeClr val="tx1"/>
                    </a:solidFill>
                  </a:rPr>
                  <a:t>Les données varieront-elles suffisamment pour différencier les vaccins, ou est-il attendus que tous les vaccins aient des résultats similaires ?</a:t>
                </a:r>
              </a:p>
            </p:txBody>
          </p:sp>
          <p:sp>
            <p:nvSpPr>
              <p:cNvPr id="17" name="Arrow: Pentagon 16">
                <a:extLst>
                  <a:ext uri="{FF2B5EF4-FFF2-40B4-BE49-F238E27FC236}">
                    <a16:creationId xmlns:a16="http://schemas.microsoft.com/office/drawing/2014/main" id="{364613EF-EC6F-39BA-53EC-BC4D5FEE97FF}"/>
                  </a:ext>
                </a:extLst>
              </p:cNvPr>
              <p:cNvSpPr/>
              <p:nvPr/>
            </p:nvSpPr>
            <p:spPr>
              <a:xfrm>
                <a:off x="838200" y="4233947"/>
                <a:ext cx="1905001" cy="1005840"/>
              </a:xfrm>
              <a:prstGeom prst="homePlate">
                <a:avLst/>
              </a:prstGeom>
              <a:solidFill>
                <a:srgbClr val="B0CA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b="1" noProof="0" dirty="0">
                    <a:solidFill>
                      <a:srgbClr val="0F5D61"/>
                    </a:solidFill>
                  </a:rPr>
                  <a:t>Facilité de discrimination entre les vaccins</a:t>
                </a:r>
              </a:p>
            </p:txBody>
          </p:sp>
          <p:sp>
            <p:nvSpPr>
              <p:cNvPr id="18" name="Rectangle 17">
                <a:extLst>
                  <a:ext uri="{FF2B5EF4-FFF2-40B4-BE49-F238E27FC236}">
                    <a16:creationId xmlns:a16="http://schemas.microsoft.com/office/drawing/2014/main" id="{D247E6CF-8AB0-6AD9-4A54-432D30B7A37A}"/>
                  </a:ext>
                </a:extLst>
              </p:cNvPr>
              <p:cNvSpPr/>
              <p:nvPr/>
            </p:nvSpPr>
            <p:spPr>
              <a:xfrm>
                <a:off x="472962" y="4233947"/>
                <a:ext cx="435744" cy="1005840"/>
              </a:xfrm>
              <a:prstGeom prst="rect">
                <a:avLst/>
              </a:prstGeom>
              <a:solidFill>
                <a:srgbClr val="1C585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3</a:t>
                </a:r>
              </a:p>
            </p:txBody>
          </p:sp>
        </p:grpSp>
      </p:grpSp>
      <p:sp>
        <p:nvSpPr>
          <p:cNvPr id="39" name="TextBox 38">
            <a:extLst>
              <a:ext uri="{FF2B5EF4-FFF2-40B4-BE49-F238E27FC236}">
                <a16:creationId xmlns:a16="http://schemas.microsoft.com/office/drawing/2014/main" id="{F2CDFDB8-0FBB-5168-6F4C-220B6A88A1E4}"/>
              </a:ext>
            </a:extLst>
          </p:cNvPr>
          <p:cNvSpPr txBox="1"/>
          <p:nvPr/>
        </p:nvSpPr>
        <p:spPr>
          <a:xfrm>
            <a:off x="8109836" y="1522844"/>
            <a:ext cx="3841894" cy="215444"/>
          </a:xfrm>
          <a:prstGeom prst="rect">
            <a:avLst/>
          </a:prstGeom>
          <a:noFill/>
        </p:spPr>
        <p:txBody>
          <a:bodyPr vert="horz" wrap="square" lIns="0" tIns="0" rIns="0" bIns="0" rtlCol="0" anchor="t" anchorCtr="0">
            <a:spAutoFit/>
          </a:bodyPr>
          <a:lstStyle/>
          <a:p>
            <a:pPr algn="ctr"/>
            <a:r>
              <a:rPr lang="fr-FR" sz="1400" b="1" kern="0" noProof="0" dirty="0">
                <a:solidFill>
                  <a:srgbClr val="0F5D61"/>
                </a:solidFill>
                <a:latin typeface="+mj-lt"/>
              </a:rPr>
              <a:t>Classification des critères</a:t>
            </a:r>
          </a:p>
        </p:txBody>
      </p:sp>
      <p:grpSp>
        <p:nvGrpSpPr>
          <p:cNvPr id="60" name="Group 59">
            <a:extLst>
              <a:ext uri="{FF2B5EF4-FFF2-40B4-BE49-F238E27FC236}">
                <a16:creationId xmlns:a16="http://schemas.microsoft.com/office/drawing/2014/main" id="{D72067F5-DB74-73AD-EFD7-E7E02410C8E7}"/>
              </a:ext>
            </a:extLst>
          </p:cNvPr>
          <p:cNvGrpSpPr/>
          <p:nvPr/>
        </p:nvGrpSpPr>
        <p:grpSpPr>
          <a:xfrm rot="10800000">
            <a:off x="8495944" y="568256"/>
            <a:ext cx="3101321" cy="2667939"/>
            <a:chOff x="5750049" y="1759219"/>
            <a:chExt cx="3492214" cy="3492214"/>
          </a:xfrm>
        </p:grpSpPr>
        <p:sp>
          <p:nvSpPr>
            <p:cNvPr id="49" name="Partial Circle 48">
              <a:extLst>
                <a:ext uri="{FF2B5EF4-FFF2-40B4-BE49-F238E27FC236}">
                  <a16:creationId xmlns:a16="http://schemas.microsoft.com/office/drawing/2014/main" id="{7FB05794-5AC9-8B0A-B7F2-5EAF3C00AC4A}"/>
                </a:ext>
              </a:extLst>
            </p:cNvPr>
            <p:cNvSpPr/>
            <p:nvPr/>
          </p:nvSpPr>
          <p:spPr>
            <a:xfrm rot="16200000">
              <a:off x="6280534" y="2298328"/>
              <a:ext cx="2385229" cy="2385229"/>
            </a:xfrm>
            <a:prstGeom prst="pie">
              <a:avLst>
                <a:gd name="adj1" fmla="val 16205912"/>
                <a:gd name="adj2" fmla="val 5427780"/>
              </a:avLst>
            </a:prstGeom>
            <a:solidFill>
              <a:srgbClr val="FFFF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grpSp>
          <p:nvGrpSpPr>
            <p:cNvPr id="59" name="Group 58">
              <a:extLst>
                <a:ext uri="{FF2B5EF4-FFF2-40B4-BE49-F238E27FC236}">
                  <a16:creationId xmlns:a16="http://schemas.microsoft.com/office/drawing/2014/main" id="{C3CE2743-0B87-185D-B5F1-5FF09F73F2F6}"/>
                </a:ext>
              </a:extLst>
            </p:cNvPr>
            <p:cNvGrpSpPr/>
            <p:nvPr/>
          </p:nvGrpSpPr>
          <p:grpSpPr>
            <a:xfrm rot="16200000">
              <a:off x="5750049" y="1759219"/>
              <a:ext cx="3492214" cy="3492214"/>
              <a:chOff x="5750048" y="1759218"/>
              <a:chExt cx="3492214" cy="3492214"/>
            </a:xfrm>
          </p:grpSpPr>
          <p:sp>
            <p:nvSpPr>
              <p:cNvPr id="50" name="Partial Circle 49">
                <a:extLst>
                  <a:ext uri="{FF2B5EF4-FFF2-40B4-BE49-F238E27FC236}">
                    <a16:creationId xmlns:a16="http://schemas.microsoft.com/office/drawing/2014/main" id="{EE8022F2-22CA-B37F-1D3C-1BF8E653F33B}"/>
                  </a:ext>
                </a:extLst>
              </p:cNvPr>
              <p:cNvSpPr/>
              <p:nvPr/>
            </p:nvSpPr>
            <p:spPr>
              <a:xfrm>
                <a:off x="5750048" y="1759218"/>
                <a:ext cx="3492214" cy="3492214"/>
              </a:xfrm>
              <a:prstGeom prst="pie">
                <a:avLst>
                  <a:gd name="adj1" fmla="val 16205912"/>
                  <a:gd name="adj2" fmla="val 5427780"/>
                </a:avLst>
              </a:prstGeom>
              <a:noFill/>
              <a:ln w="952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51" name="Partial Circle 50">
                <a:extLst>
                  <a:ext uri="{FF2B5EF4-FFF2-40B4-BE49-F238E27FC236}">
                    <a16:creationId xmlns:a16="http://schemas.microsoft.com/office/drawing/2014/main" id="{5CB21F0A-0741-B6AB-6D7A-66356A5EB157}"/>
                  </a:ext>
                </a:extLst>
              </p:cNvPr>
              <p:cNvSpPr/>
              <p:nvPr/>
            </p:nvSpPr>
            <p:spPr>
              <a:xfrm>
                <a:off x="6861148" y="2869926"/>
                <a:ext cx="1224000" cy="1224000"/>
              </a:xfrm>
              <a:prstGeom prst="pie">
                <a:avLst>
                  <a:gd name="adj1" fmla="val 16205912"/>
                  <a:gd name="adj2" fmla="val 5427780"/>
                </a:avLst>
              </a:prstGeom>
              <a:solidFill>
                <a:srgbClr val="C0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rtl="0"/>
                <a:endParaRPr lang="fr-FR" sz="1200" b="1" noProof="0" dirty="0">
                  <a:solidFill>
                    <a:srgbClr val="FFFFFF"/>
                  </a:solidFill>
                </a:endParaRPr>
              </a:p>
            </p:txBody>
          </p:sp>
          <p:sp>
            <p:nvSpPr>
              <p:cNvPr id="53" name="TextBox 52">
                <a:extLst>
                  <a:ext uri="{FF2B5EF4-FFF2-40B4-BE49-F238E27FC236}">
                    <a16:creationId xmlns:a16="http://schemas.microsoft.com/office/drawing/2014/main" id="{56466C3F-3492-EF23-D764-6C5CB254F3FE}"/>
                  </a:ext>
                </a:extLst>
              </p:cNvPr>
              <p:cNvSpPr txBox="1"/>
              <p:nvPr/>
            </p:nvSpPr>
            <p:spPr>
              <a:xfrm rot="16200000">
                <a:off x="7928341" y="3182163"/>
                <a:ext cx="1444641" cy="646326"/>
              </a:xfrm>
              <a:prstGeom prst="rect">
                <a:avLst/>
              </a:prstGeom>
              <a:noFill/>
            </p:spPr>
            <p:txBody>
              <a:bodyPr wrap="square" rtlCol="0">
                <a:prstTxWarp prst="textArchDown">
                  <a:avLst/>
                </a:prstTxWarp>
                <a:spAutoFit/>
              </a:bodyPr>
              <a:lstStyle/>
              <a:p>
                <a:pPr algn="ctr" rtl="0"/>
                <a:r>
                  <a:rPr lang="fr-FR" sz="1600" b="1" noProof="0" dirty="0">
                    <a:solidFill>
                      <a:schemeClr val="tx1">
                        <a:lumMod val="50000"/>
                      </a:schemeClr>
                    </a:solidFill>
                  </a:rPr>
                  <a:t>Autre</a:t>
                </a:r>
              </a:p>
            </p:txBody>
          </p:sp>
          <p:sp>
            <p:nvSpPr>
              <p:cNvPr id="57" name="TextBox 56">
                <a:extLst>
                  <a:ext uri="{FF2B5EF4-FFF2-40B4-BE49-F238E27FC236}">
                    <a16:creationId xmlns:a16="http://schemas.microsoft.com/office/drawing/2014/main" id="{4A2D265B-8D00-C0CD-E304-427B86CAF442}"/>
                  </a:ext>
                </a:extLst>
              </p:cNvPr>
              <p:cNvSpPr txBox="1"/>
              <p:nvPr/>
            </p:nvSpPr>
            <p:spPr>
              <a:xfrm rot="16200000">
                <a:off x="7332928" y="3171184"/>
                <a:ext cx="1444641" cy="646326"/>
              </a:xfrm>
              <a:prstGeom prst="rect">
                <a:avLst/>
              </a:prstGeom>
              <a:noFill/>
            </p:spPr>
            <p:txBody>
              <a:bodyPr wrap="square" rtlCol="0">
                <a:prstTxWarp prst="textArchDown">
                  <a:avLst/>
                </a:prstTxWarp>
                <a:spAutoFit/>
              </a:bodyPr>
              <a:lstStyle/>
              <a:p>
                <a:pPr algn="ctr" rtl="0"/>
                <a:r>
                  <a:rPr lang="fr-FR" sz="1600" b="1" noProof="0" dirty="0">
                    <a:solidFill>
                      <a:schemeClr val="tx1">
                        <a:lumMod val="50000"/>
                      </a:schemeClr>
                    </a:solidFill>
                  </a:rPr>
                  <a:t>Significatif</a:t>
                </a:r>
              </a:p>
            </p:txBody>
          </p:sp>
          <p:sp>
            <p:nvSpPr>
              <p:cNvPr id="58" name="TextBox 57">
                <a:extLst>
                  <a:ext uri="{FF2B5EF4-FFF2-40B4-BE49-F238E27FC236}">
                    <a16:creationId xmlns:a16="http://schemas.microsoft.com/office/drawing/2014/main" id="{07E976A8-9E65-CAE9-9180-10348C695F01}"/>
                  </a:ext>
                </a:extLst>
              </p:cNvPr>
              <p:cNvSpPr txBox="1"/>
              <p:nvPr/>
            </p:nvSpPr>
            <p:spPr>
              <a:xfrm rot="16200000">
                <a:off x="7007225" y="3270439"/>
                <a:ext cx="1444641" cy="443152"/>
              </a:xfrm>
              <a:prstGeom prst="rect">
                <a:avLst/>
              </a:prstGeom>
              <a:noFill/>
            </p:spPr>
            <p:txBody>
              <a:bodyPr wrap="square" rtlCol="0">
                <a:spAutoFit/>
              </a:bodyPr>
              <a:lstStyle/>
              <a:p>
                <a:pPr algn="ctr" rtl="0"/>
                <a:r>
                  <a:rPr lang="fr-FR" sz="1600" b="1" noProof="0" dirty="0">
                    <a:solidFill>
                      <a:schemeClr val="bg1"/>
                    </a:solidFill>
                  </a:rPr>
                  <a:t>Essentiel</a:t>
                </a:r>
              </a:p>
            </p:txBody>
          </p:sp>
        </p:grpSp>
      </p:grpSp>
      <p:grpSp>
        <p:nvGrpSpPr>
          <p:cNvPr id="15" name="Group 14">
            <a:extLst>
              <a:ext uri="{FF2B5EF4-FFF2-40B4-BE49-F238E27FC236}">
                <a16:creationId xmlns:a16="http://schemas.microsoft.com/office/drawing/2014/main" id="{26AF3E76-BCCD-7F07-B30A-7114E64CAE04}"/>
              </a:ext>
            </a:extLst>
          </p:cNvPr>
          <p:cNvGrpSpPr/>
          <p:nvPr/>
        </p:nvGrpSpPr>
        <p:grpSpPr>
          <a:xfrm>
            <a:off x="8269943" y="3378004"/>
            <a:ext cx="3841893" cy="2285041"/>
            <a:chOff x="8269944" y="3679341"/>
            <a:chExt cx="3553322" cy="2953419"/>
          </a:xfrm>
        </p:grpSpPr>
        <p:sp>
          <p:nvSpPr>
            <p:cNvPr id="54" name="Rectangle 53">
              <a:extLst>
                <a:ext uri="{FF2B5EF4-FFF2-40B4-BE49-F238E27FC236}">
                  <a16:creationId xmlns:a16="http://schemas.microsoft.com/office/drawing/2014/main" id="{B29198AA-4A67-5455-6F07-69F406B30568}"/>
                </a:ext>
              </a:extLst>
            </p:cNvPr>
            <p:cNvSpPr/>
            <p:nvPr/>
          </p:nvSpPr>
          <p:spPr>
            <a:xfrm>
              <a:off x="8269944" y="3679341"/>
              <a:ext cx="3553322" cy="602507"/>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b="1" noProof="0" dirty="0">
                  <a:solidFill>
                    <a:schemeClr val="tx1"/>
                  </a:solidFill>
                </a:rPr>
                <a:t>Les critères essentiels </a:t>
              </a:r>
              <a:r>
                <a:rPr lang="fr-FR" sz="1400" noProof="0" dirty="0">
                  <a:solidFill>
                    <a:schemeClr val="tx1"/>
                  </a:solidFill>
                </a:rPr>
                <a:t>auront un poids plus élevé et </a:t>
              </a:r>
              <a:r>
                <a:rPr lang="fr-FR" sz="1400" dirty="0">
                  <a:solidFill>
                    <a:schemeClr val="tx1"/>
                  </a:solidFill>
                </a:rPr>
                <a:t>sont pertinents pour tous les pays</a:t>
              </a:r>
              <a:endParaRPr lang="fr-FR" sz="1400" noProof="0" dirty="0">
                <a:solidFill>
                  <a:schemeClr val="tx1"/>
                </a:solidFill>
              </a:endParaRPr>
            </a:p>
          </p:txBody>
        </p:sp>
        <p:sp>
          <p:nvSpPr>
            <p:cNvPr id="55" name="Rectangle 54">
              <a:extLst>
                <a:ext uri="{FF2B5EF4-FFF2-40B4-BE49-F238E27FC236}">
                  <a16:creationId xmlns:a16="http://schemas.microsoft.com/office/drawing/2014/main" id="{93B3B444-EF44-1EA5-853D-3327ADEC1CBB}"/>
                </a:ext>
              </a:extLst>
            </p:cNvPr>
            <p:cNvSpPr/>
            <p:nvPr/>
          </p:nvSpPr>
          <p:spPr>
            <a:xfrm>
              <a:off x="8270885" y="4392457"/>
              <a:ext cx="3552381" cy="1188720"/>
            </a:xfrm>
            <a:prstGeom prst="rect">
              <a:avLst/>
            </a:prstGeom>
            <a:noFill/>
            <a:ln w="190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b="1" noProof="0" dirty="0">
                  <a:solidFill>
                    <a:schemeClr val="tx1"/>
                  </a:solidFill>
                </a:rPr>
                <a:t>Les critères significatifs </a:t>
              </a:r>
              <a:r>
                <a:rPr lang="fr-FR" sz="1400" noProof="0" dirty="0">
                  <a:solidFill>
                    <a:schemeClr val="tx1"/>
                  </a:solidFill>
                </a:rPr>
                <a:t>auront un poids inférieur et devront être choisis en fonction de leur pertinence et des priorités spécifiques au pays</a:t>
              </a:r>
            </a:p>
          </p:txBody>
        </p:sp>
        <p:sp>
          <p:nvSpPr>
            <p:cNvPr id="2" name="Rectangle 1">
              <a:extLst>
                <a:ext uri="{FF2B5EF4-FFF2-40B4-BE49-F238E27FC236}">
                  <a16:creationId xmlns:a16="http://schemas.microsoft.com/office/drawing/2014/main" id="{462527D7-D637-A004-4F33-C9BD16A075F7}"/>
                </a:ext>
              </a:extLst>
            </p:cNvPr>
            <p:cNvSpPr/>
            <p:nvPr/>
          </p:nvSpPr>
          <p:spPr>
            <a:xfrm>
              <a:off x="8269944" y="5691785"/>
              <a:ext cx="3552381" cy="940975"/>
            </a:xfrm>
            <a:prstGeom prst="rect">
              <a:avLst/>
            </a:prstGeom>
            <a:noFill/>
            <a:ln w="1905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b="1" noProof="0" dirty="0">
                  <a:solidFill>
                    <a:schemeClr val="tx1"/>
                  </a:solidFill>
                </a:rPr>
                <a:t>Les autres critères </a:t>
              </a:r>
              <a:r>
                <a:rPr lang="fr-FR" sz="1400" noProof="0" dirty="0">
                  <a:solidFill>
                    <a:schemeClr val="tx1"/>
                  </a:solidFill>
                </a:rPr>
                <a:t>auront le poids le plus faible et seront choisis en fonction de leur pertinence et des priorités spécifiques au pays</a:t>
              </a:r>
            </a:p>
          </p:txBody>
        </p:sp>
      </p:grpSp>
      <p:sp>
        <p:nvSpPr>
          <p:cNvPr id="11" name="Rectangle 10">
            <a:extLst>
              <a:ext uri="{FF2B5EF4-FFF2-40B4-BE49-F238E27FC236}">
                <a16:creationId xmlns:a16="http://schemas.microsoft.com/office/drawing/2014/main" id="{E964996B-C632-DF2E-AAB9-5060BB0F9AC2}"/>
              </a:ext>
            </a:extLst>
          </p:cNvPr>
          <p:cNvSpPr/>
          <p:nvPr/>
        </p:nvSpPr>
        <p:spPr>
          <a:xfrm>
            <a:off x="-9525" y="5757626"/>
            <a:ext cx="12201525" cy="879103"/>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noProof="0" dirty="0"/>
              <a:t>La pré-hiérarchisation présentée dans les diapositives suivantes est seulement un point de départ pour la discussion. Le GTCV aura le dernier mot sur les critères sélectionnés, en prenant en compte l’applicabilité de chaque critère au contexte du pays</a:t>
            </a:r>
            <a:endParaRPr lang="fr-FR" b="1" noProof="0" dirty="0"/>
          </a:p>
        </p:txBody>
      </p:sp>
    </p:spTree>
    <p:extLst>
      <p:ext uri="{BB962C8B-B14F-4D97-AF65-F5344CB8AC3E}">
        <p14:creationId xmlns:p14="http://schemas.microsoft.com/office/powerpoint/2010/main" val="483068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Fardeau de la maladie et épidémiologie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21</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2674139054"/>
              </p:ext>
            </p:extLst>
          </p:nvPr>
        </p:nvGraphicFramePr>
        <p:xfrm>
          <a:off x="472961" y="1199400"/>
          <a:ext cx="11227627" cy="4986535"/>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238155">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err="1">
                          <a:solidFill>
                            <a:srgbClr val="000000"/>
                          </a:solidFill>
                          <a:effectLst/>
                          <a:latin typeface="+mj-lt"/>
                        </a:rPr>
                        <a:t>Groupee</a:t>
                      </a:r>
                      <a:endParaRPr lang="fr-FR" sz="1400" b="1" i="0" u="none" strike="noStrike" noProof="0" dirty="0">
                        <a:solidFill>
                          <a:srgbClr val="000000"/>
                        </a:solidFill>
                        <a:effectLst/>
                        <a:latin typeface="+mj-lt"/>
                      </a:endParaRP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294636"/>
                  </a:ext>
                </a:extLst>
              </a:tr>
              <a:tr h="251620">
                <a:tc rowSpan="4">
                  <a:txBody>
                    <a:bodyPr/>
                    <a:lstStyle/>
                    <a:p>
                      <a:pPr algn="l" fontAlgn="b"/>
                      <a:r>
                        <a:rPr lang="fr-FR" sz="1200" b="0" i="0" u="none" strike="noStrike" noProof="0" dirty="0">
                          <a:solidFill>
                            <a:srgbClr val="000000"/>
                          </a:solidFill>
                          <a:effectLst/>
                          <a:latin typeface="+mj-lt"/>
                        </a:rPr>
                        <a:t>Epidémiologie</a:t>
                      </a:r>
                    </a:p>
                  </a:txBody>
                  <a:tcPr marL="8626" marR="8626" marT="8626" marB="0">
                    <a:lnL>
                      <a:noFill/>
                    </a:lnL>
                    <a:lnR>
                      <a:noFill/>
                    </a:lnR>
                    <a:lnT w="19050" cap="flat" cmpd="sng" algn="ctr">
                      <a:solidFill>
                        <a:schemeClr val="tx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rgbClr val="000000"/>
                          </a:solidFill>
                          <a:effectLst/>
                          <a:latin typeface="+mj-lt"/>
                        </a:rPr>
                        <a:t>Inégalité du fardeau (prévalence plus élevée dans les populations plus pauvres / à risque / inégalité de genre)</a:t>
                      </a:r>
                    </a:p>
                  </a:txBody>
                  <a:tcPr marL="7620" marR="7620" marT="7620"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Importance</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Qualitatif</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cap="none" noProof="0" dirty="0">
                          <a:solidFill>
                            <a:schemeClr val="tx1"/>
                          </a:solidFill>
                          <a:effectLst/>
                          <a:latin typeface="+mn-lt"/>
                          <a:ea typeface="+mn-ea"/>
                          <a:cs typeface="+mn-cs"/>
                          <a:sym typeface="Arial"/>
                        </a:rPr>
                        <a:t>Source directe / Modélisé</a:t>
                      </a:r>
                    </a:p>
                  </a:txBody>
                  <a:tcPr marL="8626" marR="8626" marT="8626" marB="0" anchor="ctr">
                    <a:lnL>
                      <a:noFill/>
                    </a:lnL>
                    <a:lnR>
                      <a:noFill/>
                    </a:lnR>
                    <a:lnT w="1905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998650814"/>
                  </a:ext>
                </a:extLst>
              </a:tr>
              <a:tr h="25162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fr-FR" sz="1200" b="0" i="0" u="none" strike="noStrike" dirty="0">
                          <a:solidFill>
                            <a:schemeClr val="bg1"/>
                          </a:solidFill>
                          <a:effectLst/>
                          <a:latin typeface="+mj-lt"/>
                        </a:rPr>
                        <a:t>Incidence, y compris dans différents groupes sociodémographiques et d'âge</a:t>
                      </a:r>
                    </a:p>
                  </a:txBody>
                  <a:tcPr marL="7620" marR="7620" marT="7620"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251620">
                <a:tc vMerge="1">
                  <a:txBody>
                    <a:bodyPr/>
                    <a:lstStyle/>
                    <a:p>
                      <a:endParaRPr lang="en-US"/>
                    </a:p>
                  </a:txBody>
                  <a:tcPr>
                    <a:lnT w="6350" cap="flat" cmpd="sng" algn="ctr">
                      <a:solidFill>
                        <a:srgbClr val="0F5D61"/>
                      </a:solidFill>
                      <a:prstDash val="sysDash"/>
                      <a:round/>
                      <a:headEnd type="none" w="med" len="med"/>
                      <a:tailEnd type="none" w="med" len="med"/>
                    </a:lnT>
                  </a:tcPr>
                </a:tc>
                <a:tc>
                  <a:txBody>
                    <a:bodyPr/>
                    <a:lstStyle/>
                    <a:p>
                      <a:pPr algn="l" fontAlgn="b"/>
                      <a:r>
                        <a:rPr lang="fr-FR" sz="1200" b="0" i="0" u="none" strike="noStrike">
                          <a:solidFill>
                            <a:schemeClr val="bg1"/>
                          </a:solidFill>
                          <a:effectLst/>
                          <a:latin typeface="+mj-lt"/>
                        </a:rPr>
                        <a:t>Prévalence, y compris dans différents groupes sociodémographiques et d'âge</a:t>
                      </a:r>
                    </a:p>
                  </a:txBody>
                  <a:tcPr marL="7620" marR="7620" marT="7620" marB="0" anchor="ctr">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Source directe</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1429559571"/>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a:noFill/>
                    </a:lnT>
                    <a:lnB>
                      <a:noFill/>
                    </a:lnB>
                  </a:tcPr>
                </a:tc>
                <a:tc>
                  <a:txBody>
                    <a:bodyPr/>
                    <a:lstStyle/>
                    <a:p>
                      <a:pPr algn="l" fontAlgn="b"/>
                      <a:r>
                        <a:rPr lang="fr-FR" sz="1200" b="0" i="0" u="none" strike="noStrike" dirty="0">
                          <a:solidFill>
                            <a:srgbClr val="000000"/>
                          </a:solidFill>
                          <a:effectLst/>
                          <a:latin typeface="+mj-lt"/>
                        </a:rPr>
                        <a:t>Potentiel épidémique, y compris épidémies passées et le potentiel de propagation internationale, et le risque d'épidémie et de pandémie</a:t>
                      </a:r>
                    </a:p>
                  </a:txBody>
                  <a:tcPr marL="7620" marR="7620" marT="7620"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lumMod val="50000"/>
                            </a:schemeClr>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lumMod val="50000"/>
                            </a:schemeClr>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lumMod val="50000"/>
                            </a:schemeClr>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rgbClr val="0F5D61"/>
                      </a:solidFill>
                      <a:prstDash val="sysDash"/>
                      <a:round/>
                      <a:headEnd type="none" w="med" len="med"/>
                      <a:tailEnd type="none" w="med" len="med"/>
                    </a:lnB>
                    <a:solidFill>
                      <a:srgbClr val="FFFF00"/>
                    </a:solidFill>
                  </a:tcPr>
                </a:tc>
                <a:extLst>
                  <a:ext uri="{0D108BD9-81ED-4DB2-BD59-A6C34878D82A}">
                    <a16:rowId xmlns:a16="http://schemas.microsoft.com/office/drawing/2014/main" val="2536029949"/>
                  </a:ext>
                </a:extLst>
              </a:tr>
              <a:tr h="251620">
                <a:tc rowSpan="2">
                  <a:txBody>
                    <a:bodyPr/>
                    <a:lstStyle/>
                    <a:p>
                      <a:pPr algn="l" fontAlgn="b"/>
                      <a:r>
                        <a:rPr lang="fr-FR" sz="1200" b="0" i="0" u="none" strike="noStrike" noProof="0" dirty="0">
                          <a:solidFill>
                            <a:srgbClr val="000000"/>
                          </a:solidFill>
                          <a:effectLst/>
                          <a:latin typeface="+mj-lt"/>
                        </a:rPr>
                        <a:t>Impact sur la santé</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a:solidFill>
                            <a:srgbClr val="000000"/>
                          </a:solidFill>
                          <a:effectLst/>
                          <a:latin typeface="+mj-lt"/>
                        </a:rPr>
                        <a:t>Taux d'hospitalisation</a:t>
                      </a:r>
                    </a:p>
                  </a:txBody>
                  <a:tcPr marL="7620" marR="7620" marT="7620" marB="0" anchor="ctr">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ysClr val="windowText" lastClr="000000"/>
                          </a:solidFill>
                          <a:effectLst/>
                          <a:latin typeface="+mj-lt"/>
                        </a:rPr>
                        <a:t>Quantitatif</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ysClr val="windowText" lastClr="000000"/>
                          </a:solidFill>
                          <a:effectLst/>
                          <a:latin typeface="+mj-lt"/>
                        </a:rPr>
                        <a:t>Source directe</a:t>
                      </a:r>
                    </a:p>
                  </a:txBody>
                  <a:tcPr marL="8626" marR="8626" marT="8626" marB="0">
                    <a:lnL>
                      <a:noFill/>
                    </a:lnL>
                    <a:lnR>
                      <a:noFill/>
                    </a:lnR>
                    <a:lnT w="6350" cap="flat" cmpd="sng" algn="ctr">
                      <a:solidFill>
                        <a:srgbClr val="0F5D6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675895508"/>
                  </a:ext>
                </a:extLst>
              </a:tr>
              <a:tr h="251620">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fr-FR" sz="1200" b="0" i="0" u="none" strike="noStrike" dirty="0">
                          <a:solidFill>
                            <a:schemeClr val="bg1"/>
                          </a:solidFill>
                          <a:effectLst/>
                          <a:latin typeface="+mj-lt"/>
                        </a:rPr>
                        <a:t>Mortalité et létalité, y compris dans différents groupes sociodémographiques et d'âge</a:t>
                      </a:r>
                    </a:p>
                  </a:txBody>
                  <a:tcPr marL="7620" marR="7620" marT="7620"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2700359656"/>
                  </a:ext>
                </a:extLst>
              </a:tr>
              <a:tr h="251620">
                <a:tc rowSpan="4">
                  <a:txBody>
                    <a:bodyPr/>
                    <a:lstStyle/>
                    <a:p>
                      <a:pPr algn="l" fontAlgn="b"/>
                      <a:r>
                        <a:rPr lang="fr-FR" sz="1200" b="0" i="0" u="none" strike="noStrike" noProof="0" dirty="0">
                          <a:solidFill>
                            <a:srgbClr val="000000"/>
                          </a:solidFill>
                          <a:effectLst/>
                          <a:latin typeface="+mj-lt"/>
                        </a:rPr>
                        <a:t>Impact social</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Intensité de la souffrance / gravité des symptômes de la maladie</a:t>
                      </a:r>
                    </a:p>
                  </a:txBody>
                  <a:tcPr marL="7620" marR="7620" marT="7620"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fontAlgn="b"/>
                      <a:r>
                        <a:rPr lang="fr-FR" sz="1200" b="0" i="0" u="none" strike="noStrike" noProof="0" dirty="0">
                          <a:solidFill>
                            <a:schemeClr val="bg1">
                              <a:lumMod val="50000"/>
                            </a:schemeClr>
                          </a:solidFill>
                          <a:effectLst/>
                          <a:latin typeface="+mj-lt"/>
                        </a:rPr>
                        <a:t>Modélisé</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300708171"/>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Complications à long terme de la maladie (par exemple, fréquence des survivants avec des séquelles)</a:t>
                      </a:r>
                    </a:p>
                  </a:txBody>
                  <a:tcPr marL="7620" marR="7620" marT="762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a:noFill/>
                    </a:lnT>
                    <a:lnB>
                      <a:noFill/>
                    </a:lnB>
                  </a:tcPr>
                </a:tc>
                <a:extLst>
                  <a:ext uri="{0D108BD9-81ED-4DB2-BD59-A6C34878D82A}">
                    <a16:rowId xmlns:a16="http://schemas.microsoft.com/office/drawing/2014/main" val="1540026163"/>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dirty="0">
                          <a:solidFill>
                            <a:srgbClr val="000000"/>
                          </a:solidFill>
                          <a:effectLst/>
                          <a:latin typeface="+mj-lt"/>
                        </a:rPr>
                        <a:t>Années de vie ajustée de l'invalidité (DALY)</a:t>
                      </a:r>
                    </a:p>
                  </a:txBody>
                  <a:tcPr marL="7620" marR="7620" marT="7620"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tx1"/>
                          </a:solidFill>
                          <a:effectLst/>
                          <a:latin typeface="+mj-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tx1">
                              <a:lumMod val="50000"/>
                            </a:schemeClr>
                          </a:solidFill>
                          <a:effectLst/>
                          <a:latin typeface="+mn-lt"/>
                          <a:ea typeface="+mn-ea"/>
                          <a:cs typeface="+mn-cs"/>
                          <a:sym typeface="Arial"/>
                        </a:rPr>
                        <a:t>Quantitatif</a:t>
                      </a:r>
                      <a:endParaRPr lang="fr-FR" sz="1200" b="0" i="0" u="none" strike="noStrike" cap="none" noProof="0" dirty="0">
                        <a:solidFill>
                          <a:schemeClr val="tx1"/>
                        </a:solidFill>
                        <a:effectLst/>
                        <a:latin typeface="+mj-lt"/>
                        <a:ea typeface="+mn-ea"/>
                        <a:cs typeface="+mn-cs"/>
                        <a:sym typeface="Arial"/>
                      </a:endParaRPr>
                    </a:p>
                  </a:txBody>
                  <a:tcPr marL="8626" marR="8626" marT="8626"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tx1"/>
                          </a:solidFill>
                          <a:effectLst/>
                          <a:latin typeface="+mj-lt"/>
                          <a:ea typeface="+mn-ea"/>
                          <a:cs typeface="+mn-cs"/>
                          <a:sym typeface="Arial"/>
                        </a:rPr>
                        <a:t>Modélisé</a:t>
                      </a: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3518607578"/>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Perte d'années de vie ajustées en fonction de la qualité (QALY)</a:t>
                      </a:r>
                    </a:p>
                  </a:txBody>
                  <a:tcPr marL="7620" marR="7620" marT="7620"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j-lt"/>
                          <a:ea typeface="+mn-ea"/>
                          <a:cs typeface="+mn-cs"/>
                          <a:sym typeface="Arial"/>
                        </a:rPr>
                        <a:t>Importance</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n-lt"/>
                          <a:ea typeface="+mn-ea"/>
                          <a:cs typeface="+mn-cs"/>
                          <a:sym typeface="Arial"/>
                        </a:rPr>
                        <a:t>Quantitatif</a:t>
                      </a:r>
                      <a:endParaRPr lang="fr-FR" sz="1200" b="0" i="0" u="none" strike="noStrike" cap="none" noProof="0" dirty="0">
                        <a:solidFill>
                          <a:schemeClr val="bg1">
                            <a:lumMod val="50000"/>
                          </a:schemeClr>
                        </a:solidFill>
                        <a:effectLst/>
                        <a:latin typeface="+mj-lt"/>
                        <a:ea typeface="+mn-ea"/>
                        <a:cs typeface="+mn-cs"/>
                        <a:sym typeface="Arial"/>
                      </a:endParaRP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j-lt"/>
                          <a:ea typeface="+mn-ea"/>
                          <a:cs typeface="+mn-cs"/>
                          <a:sym typeface="Arial"/>
                        </a:rPr>
                        <a:t>Modélisé</a:t>
                      </a:r>
                    </a:p>
                  </a:txBody>
                  <a:tcPr marL="8626" marR="8626" marT="8626" marB="0" anchor="ctr">
                    <a:lnL>
                      <a:noFill/>
                    </a:lnL>
                    <a:lnR>
                      <a:noFill/>
                    </a:lnR>
                    <a:lnT>
                      <a:noFill/>
                    </a:lnT>
                    <a:lnB w="63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2558786248"/>
                  </a:ext>
                </a:extLst>
              </a:tr>
              <a:tr h="251620">
                <a:tc rowSpan="4">
                  <a:txBody>
                    <a:bodyPr/>
                    <a:lstStyle/>
                    <a:p>
                      <a:pPr algn="l" fontAlgn="b"/>
                      <a:r>
                        <a:rPr lang="fr-FR" sz="1200" b="0" i="0" u="none" strike="noStrike" noProof="0" dirty="0">
                          <a:solidFill>
                            <a:srgbClr val="000000"/>
                          </a:solidFill>
                          <a:effectLst/>
                          <a:latin typeface="+mj-lt"/>
                        </a:rPr>
                        <a:t>Impact économique</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rgbClr val="000000"/>
                          </a:solidFill>
                          <a:effectLst/>
                          <a:latin typeface="+mj-lt"/>
                        </a:rPr>
                        <a:t>Coût de la maladie pour le système de santé</a:t>
                      </a:r>
                    </a:p>
                  </a:txBody>
                  <a:tcPr marL="7620" marR="7620" marT="7620"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Quantitatif</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Source directe / Modélisé</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85269493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a:solidFill>
                            <a:srgbClr val="000000"/>
                          </a:solidFill>
                          <a:effectLst/>
                          <a:latin typeface="+mj-lt"/>
                        </a:rPr>
                        <a:t>Coûts directs et indirects pour les patients et les familles</a:t>
                      </a:r>
                    </a:p>
                  </a:txBody>
                  <a:tcPr marL="7620" marR="7620" marT="7620"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ysClr val="windowText" lastClr="000000"/>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fr-FR" sz="1200" b="0" i="0" u="none" strike="noStrike" cap="none" noProof="0" dirty="0">
                          <a:solidFill>
                            <a:sysClr val="windowText" lastClr="000000"/>
                          </a:solidFill>
                          <a:effectLst/>
                          <a:latin typeface="+mn-lt"/>
                          <a:ea typeface="+mn-ea"/>
                          <a:cs typeface="+mn-cs"/>
                          <a:sym typeface="Arial"/>
                        </a:rPr>
                        <a:t>Quantitatif</a:t>
                      </a:r>
                      <a:endParaRPr lang="fr-FR" sz="1200" b="0" i="0" u="none" strike="noStrike" noProof="0" dirty="0">
                        <a:solidFill>
                          <a:sysClr val="windowText" lastClr="000000"/>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tc>
                  <a:txBody>
                    <a:bodyPr/>
                    <a:lstStyle/>
                    <a:p>
                      <a:pPr algn="l" fontAlgn="b"/>
                      <a:r>
                        <a:rPr lang="fr-FR" sz="1200" b="0" i="0" u="none" strike="noStrike" noProof="0" dirty="0">
                          <a:solidFill>
                            <a:sysClr val="windowText" lastClr="000000"/>
                          </a:solidFill>
                          <a:effectLst/>
                          <a:latin typeface="+mj-lt"/>
                        </a:rPr>
                        <a:t>Modélisé</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1557785190"/>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Utilisation à court et à long terme des soins de santé (par exemple, traitements, hospitalisation)</a:t>
                      </a:r>
                    </a:p>
                  </a:txBody>
                  <a:tcPr marL="7620" marR="7620" marT="762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 / Modélisé</a:t>
                      </a:r>
                    </a:p>
                  </a:txBody>
                  <a:tcPr marL="8626" marR="8626" marT="8626" marB="0" anchor="ctr">
                    <a:lnL>
                      <a:noFill/>
                    </a:lnL>
                    <a:lnR>
                      <a:noFill/>
                    </a:lnR>
                    <a:lnT>
                      <a:noFill/>
                    </a:lnT>
                    <a:lnB>
                      <a:noFill/>
                    </a:lnB>
                  </a:tcPr>
                </a:tc>
                <a:extLst>
                  <a:ext uri="{0D108BD9-81ED-4DB2-BD59-A6C34878D82A}">
                    <a16:rowId xmlns:a16="http://schemas.microsoft.com/office/drawing/2014/main" val="2492647256"/>
                  </a:ext>
                </a:extLst>
              </a:tr>
              <a:tr h="251620">
                <a:tc vMerge="1">
                  <a:txBody>
                    <a:bodyPr/>
                    <a:lstStyle/>
                    <a:p>
                      <a:pPr algn="l" fontAlgn="b"/>
                      <a:endParaRPr lang="en-US" sz="1400" b="0" i="0" u="none" strike="noStrike" dirty="0">
                        <a:solidFill>
                          <a:srgbClr val="000000"/>
                        </a:solidFill>
                        <a:effectLst/>
                        <a:latin typeface="Calibri" panose="020F0502020204030204" pitchFamily="34" charset="0"/>
                      </a:endParaRP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Pertes de productivité liées, par exemple, à l'absentéisme au travail et à l'école lié à la maladie</a:t>
                      </a:r>
                    </a:p>
                  </a:txBody>
                  <a:tcPr marL="7620" marR="7620" marT="7620"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rPr>
                        <a:t>Importance</a:t>
                      </a:r>
                    </a:p>
                  </a:txBody>
                  <a:tcPr marL="8626" marR="8626" marT="8626" marB="0" anchor="ctr">
                    <a:lnL>
                      <a:noFill/>
                    </a:lnL>
                    <a:lnR>
                      <a:noFill/>
                    </a:lnR>
                    <a:lnT>
                      <a:noFill/>
                    </a:lnT>
                    <a:lnB>
                      <a:noFill/>
                    </a:lnB>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a:noFill/>
                    </a:lnB>
                  </a:tcPr>
                </a:tc>
                <a:tc>
                  <a:txBody>
                    <a:bodyPr/>
                    <a:lstStyle/>
                    <a:p>
                      <a:pPr algn="l" fontAlgn="b"/>
                      <a:r>
                        <a:rPr lang="fr-FR" sz="1200" b="0" i="0" u="none" strike="noStrike" noProof="0" dirty="0">
                          <a:solidFill>
                            <a:schemeClr val="bg1">
                              <a:lumMod val="50000"/>
                            </a:schemeClr>
                          </a:solidFill>
                          <a:effectLst/>
                          <a:latin typeface="+mj-lt"/>
                        </a:rPr>
                        <a:t>Modélisé</a:t>
                      </a:r>
                    </a:p>
                  </a:txBody>
                  <a:tcPr marL="8626" marR="8626" marT="8626" marB="0" anchor="ctr">
                    <a:lnL>
                      <a:noFill/>
                    </a:lnL>
                    <a:lnR>
                      <a:noFill/>
                    </a:lnR>
                    <a:lnT>
                      <a:noFill/>
                    </a:lnT>
                    <a:lnB>
                      <a:noFill/>
                    </a:lnB>
                  </a:tcPr>
                </a:tc>
                <a:extLst>
                  <a:ext uri="{0D108BD9-81ED-4DB2-BD59-A6C34878D82A}">
                    <a16:rowId xmlns:a16="http://schemas.microsoft.com/office/drawing/2014/main" val="2185337268"/>
                  </a:ext>
                </a:extLst>
              </a:tr>
              <a:tr h="258621">
                <a:tc>
                  <a:txBody>
                    <a:bodyPr/>
                    <a:lstStyle/>
                    <a:p>
                      <a:pPr algn="l" fontAlgn="b"/>
                      <a:r>
                        <a:rPr lang="fr-FR" sz="1200" b="0" i="0" u="none" strike="noStrike" noProof="0" dirty="0">
                          <a:solidFill>
                            <a:srgbClr val="000000"/>
                          </a:solidFill>
                          <a:effectLst/>
                          <a:latin typeface="+mj-lt"/>
                        </a:rPr>
                        <a:t>Alternatives</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fr-FR" sz="1200" b="0" i="0" u="none" strike="noStrike" dirty="0">
                          <a:solidFill>
                            <a:schemeClr val="bg1"/>
                          </a:solidFill>
                          <a:effectLst/>
                          <a:latin typeface="+mj-lt"/>
                        </a:rPr>
                        <a:t>Absence d'alternatives satisfaisantes pour prévenir/traiter la maladie (en tenant compte de l'efficacité, du coût et de la praticité)</a:t>
                      </a:r>
                    </a:p>
                  </a:txBody>
                  <a:tcPr marL="7620" marR="7620" marT="7620"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j-lt"/>
                          <a:ea typeface="+mn-ea"/>
                          <a:cs typeface="+mn-cs"/>
                          <a:sym typeface="Arial"/>
                        </a:rPr>
                        <a:t>Importance</a:t>
                      </a: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a:solidFill>
                            <a:schemeClr val="bg1"/>
                          </a:solidFill>
                          <a:effectLst/>
                          <a:latin typeface="+mj-lt"/>
                        </a:rPr>
                        <a:t>Qualitatif</a:t>
                      </a: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a:solidFill>
                            <a:schemeClr val="bg1"/>
                          </a:solidFill>
                          <a:effectLst/>
                          <a:latin typeface="+mj-lt"/>
                        </a:rPr>
                        <a:t>Source directe</a:t>
                      </a: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922556132"/>
                  </a:ext>
                </a:extLst>
              </a:tr>
            </a:tbl>
          </a:graphicData>
        </a:graphic>
      </p:graphicFrame>
      <p:sp>
        <p:nvSpPr>
          <p:cNvPr id="4" name="Rectangle 3">
            <a:extLst>
              <a:ext uri="{FF2B5EF4-FFF2-40B4-BE49-F238E27FC236}">
                <a16:creationId xmlns:a16="http://schemas.microsoft.com/office/drawing/2014/main" id="{E896E550-5EAD-12D7-6FB4-19F0B23A3053}"/>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6" name="Rectangle 5">
            <a:extLst>
              <a:ext uri="{FF2B5EF4-FFF2-40B4-BE49-F238E27FC236}">
                <a16:creationId xmlns:a16="http://schemas.microsoft.com/office/drawing/2014/main" id="{FE7ADA12-692B-59E5-D1C6-2892A32CFEFA}"/>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2103256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Bénéfices du vaccin</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22</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1230793608"/>
              </p:ext>
            </p:extLst>
          </p:nvPr>
        </p:nvGraphicFramePr>
        <p:xfrm>
          <a:off x="472961" y="1199400"/>
          <a:ext cx="11218296" cy="4289675"/>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238155">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06440">
                <a:tc rowSpan="5">
                  <a:txBody>
                    <a:bodyPr/>
                    <a:lstStyle/>
                    <a:p>
                      <a:pPr algn="l" rtl="0" fontAlgn="b"/>
                      <a:r>
                        <a:rPr lang="fr-FR" sz="1200" b="0" i="0" u="none" strike="noStrike" noProof="0" dirty="0">
                          <a:solidFill>
                            <a:schemeClr val="tx1">
                              <a:lumMod val="50000"/>
                            </a:schemeClr>
                          </a:solidFill>
                          <a:effectLst/>
                          <a:latin typeface="+mj-lt"/>
                        </a:rPr>
                        <a:t>Impact direct</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solidFill>
                          <a:effectLst/>
                          <a:latin typeface="+mj-lt"/>
                        </a:rPr>
                        <a:t>Couverture des sérogroupes ou sérotypes actifs dans le pays (pour les vaccins sérogroupe- ou sérotype- spécifiques)</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Quantitatif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Source directe / Modélisé</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506440">
                <a:tc vMerge="1">
                  <a:txBody>
                    <a:bodyPr/>
                    <a:lstStyle/>
                    <a:p>
                      <a:pPr algn="l" fontAlgn="b"/>
                      <a:r>
                        <a:rPr lang="en-US" sz="1400" b="0" i="0" u="none" strike="noStrike">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fr-FR" sz="1200" b="0" i="0" u="none" strike="noStrike" dirty="0">
                          <a:solidFill>
                            <a:schemeClr val="bg1"/>
                          </a:solidFill>
                          <a:effectLst/>
                          <a:latin typeface="+mj-lt"/>
                        </a:rPr>
                        <a:t>Efficacité réelle du vaccin y.c. dans les différentes populations / groupe d'âge et dans la population cible</a:t>
                      </a:r>
                    </a:p>
                  </a:txBody>
                  <a:tcPr marL="7620" marR="7620" marT="7620"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solidFill>
                          <a:effectLst/>
                          <a:latin typeface="+mn-lt"/>
                          <a:ea typeface="+mn-ea"/>
                          <a:cs typeface="+mn-cs"/>
                          <a:sym typeface="Arial"/>
                        </a:rPr>
                        <a:t>Importance</a:t>
                      </a:r>
                      <a:endParaRPr kumimoji="0" lang="fr-FR"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fr-FR" sz="1200" b="0" i="0" u="none" strike="noStrike" noProof="0" dirty="0">
                          <a:solidFill>
                            <a:schemeClr val="bg1"/>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rtl="0" fontAlgn="b"/>
                      <a:r>
                        <a:rPr lang="fr-FR" sz="1200" b="0" i="0" u="none" strike="noStrike" noProof="0" dirty="0">
                          <a:solidFill>
                            <a:schemeClr val="bg1"/>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3376448308"/>
                  </a:ext>
                </a:extLst>
              </a:tr>
              <a:tr h="50644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fr-FR" sz="1200" b="0" i="0" u="none" strike="noStrike">
                          <a:solidFill>
                            <a:srgbClr val="000000"/>
                          </a:solidFill>
                          <a:effectLst/>
                          <a:latin typeface="+mj-lt"/>
                        </a:rPr>
                        <a:t>Efficacité théorique et immunogénicité du vaccin dans la population cible</a:t>
                      </a:r>
                    </a:p>
                  </a:txBody>
                  <a:tcPr marL="7620" marR="7620" marT="7620"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j-lt"/>
                          <a:ea typeface="+mn-ea"/>
                          <a:cs typeface="+mn-cs"/>
                          <a:sym typeface="Arial"/>
                        </a:rPr>
                        <a:t>Importance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fr-FR" sz="1200" b="0" i="0" u="none" strike="noStrike" noProof="0" dirty="0">
                          <a:solidFill>
                            <a:schemeClr val="tx1"/>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rtl="0" fontAlgn="b"/>
                      <a:r>
                        <a:rPr lang="fr-FR" sz="1200" b="0" i="0" u="none" strike="noStrike" noProof="0" dirty="0">
                          <a:solidFill>
                            <a:schemeClr val="tx1"/>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2339350145"/>
                  </a:ext>
                </a:extLst>
              </a:tr>
              <a:tr h="506440">
                <a:tc vMerge="1">
                  <a:txBody>
                    <a:bodyPr/>
                    <a:lstStyle/>
                    <a:p>
                      <a:endParaRPr lang="en-US"/>
                    </a:p>
                  </a:txBody>
                  <a:tcPr/>
                </a:tc>
                <a:tc>
                  <a:txBody>
                    <a:bodyPr/>
                    <a:lstStyle/>
                    <a:p>
                      <a:pPr algn="l" fontAlgn="b"/>
                      <a:r>
                        <a:rPr lang="fr-FR" sz="1200" b="0" i="0" u="none" strike="noStrike" dirty="0">
                          <a:solidFill>
                            <a:schemeClr val="bg1"/>
                          </a:solidFill>
                          <a:effectLst/>
                          <a:latin typeface="+mj-lt"/>
                        </a:rPr>
                        <a:t>Durée de protection et diminution de l'immunité</a:t>
                      </a:r>
                    </a:p>
                  </a:txBody>
                  <a:tcPr marL="7620" marR="7620" marT="7620"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chemeClr val="bg1"/>
                        </a:solidFill>
                        <a:effectLst/>
                        <a:uLnTx/>
                        <a:uFillTx/>
                        <a:latin typeface="Lato"/>
                        <a:ea typeface="+mn-ea"/>
                        <a:cs typeface="+mn-cs"/>
                        <a:sym typeface="Arial"/>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fr-FR" sz="1200" b="0" i="0" u="none" strike="noStrike" noProof="0" dirty="0">
                          <a:solidFill>
                            <a:schemeClr val="bg1"/>
                          </a:solidFill>
                          <a:effectLst/>
                          <a:latin typeface="+mj-lt"/>
                        </a:rPr>
                        <a:t>Quantitatif</a:t>
                      </a: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tc>
                  <a:txBody>
                    <a:bodyPr/>
                    <a:lstStyle/>
                    <a:p>
                      <a:pPr algn="l" rtl="0" fontAlgn="b"/>
                      <a:r>
                        <a:rPr lang="fr-FR" sz="1200" b="0" i="0" u="none" strike="noStrike" cap="none" noProof="0" dirty="0">
                          <a:solidFill>
                            <a:schemeClr val="bg1"/>
                          </a:solidFill>
                          <a:effectLst/>
                          <a:latin typeface="+mn-lt"/>
                          <a:ea typeface="+mn-ea"/>
                          <a:cs typeface="+mn-cs"/>
                          <a:sym typeface="Arial"/>
                        </a:rPr>
                        <a:t>Source directe</a:t>
                      </a:r>
                      <a:endParaRPr lang="fr-FR" sz="1200" b="0" i="0" u="none" strike="noStrike" noProof="0" dirty="0">
                        <a:solidFill>
                          <a:schemeClr val="bg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a:noFill/>
                    </a:lnB>
                    <a:solidFill>
                      <a:srgbClr val="C00000"/>
                    </a:solidFill>
                  </a:tcPr>
                </a:tc>
                <a:extLst>
                  <a:ext uri="{0D108BD9-81ED-4DB2-BD59-A6C34878D82A}">
                    <a16:rowId xmlns:a16="http://schemas.microsoft.com/office/drawing/2014/main" val="1429559571"/>
                  </a:ext>
                </a:extLst>
              </a:tr>
              <a:tr h="506440">
                <a:tc vMerge="1">
                  <a:txBody>
                    <a:bodyPr/>
                    <a:lstStyle/>
                    <a:p>
                      <a:pPr algn="l" rtl="0" fontAlgn="b"/>
                      <a:endParaRPr lang="en-US" sz="1200" b="0" i="0" u="none" strike="noStrike"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a:noFill/>
                    </a:lnB>
                  </a:tcPr>
                </a:tc>
                <a:tc>
                  <a:txBody>
                    <a:bodyPr/>
                    <a:lstStyle/>
                    <a:p>
                      <a:pPr algn="l" fontAlgn="b"/>
                      <a:r>
                        <a:rPr lang="fr-FR" sz="1200" b="0" i="0" u="none" strike="noStrike" dirty="0">
                          <a:solidFill>
                            <a:schemeClr val="bg1">
                              <a:lumMod val="50000"/>
                            </a:schemeClr>
                          </a:solidFill>
                          <a:effectLst/>
                          <a:latin typeface="+mj-lt"/>
                        </a:rPr>
                        <a:t>Nombre nécessaire de vaccinations pour prévenir un cas</a:t>
                      </a:r>
                    </a:p>
                  </a:txBody>
                  <a:tcPr marL="7620" marR="7620" marT="7620"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endParaRPr kumimoji="0" lang="fr-FR" sz="1200" b="0" i="0" u="none" strike="noStrike" kern="0" cap="none" spc="0" normalizeH="0" baseline="0" noProof="0" dirty="0">
                        <a:ln>
                          <a:noFill/>
                        </a:ln>
                        <a:solidFill>
                          <a:schemeClr val="bg1">
                            <a:lumMod val="50000"/>
                          </a:schemeClr>
                        </a:solidFill>
                        <a:effectLst/>
                        <a:uLnTx/>
                        <a:uFillTx/>
                        <a:latin typeface="Lato"/>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1557785190"/>
                  </a:ext>
                </a:extLst>
              </a:tr>
              <a:tr h="506440">
                <a:tc rowSpan="3">
                  <a:txBody>
                    <a:bodyPr/>
                    <a:lstStyle/>
                    <a:p>
                      <a:pPr algn="l" rtl="0" fontAlgn="b"/>
                      <a:r>
                        <a:rPr lang="fr-FR" sz="1200" b="0" i="0" u="none" strike="noStrike" noProof="0" dirty="0">
                          <a:solidFill>
                            <a:schemeClr val="tx1">
                              <a:lumMod val="50000"/>
                            </a:schemeClr>
                          </a:solidFill>
                          <a:effectLst/>
                          <a:latin typeface="+mj-lt"/>
                        </a:rPr>
                        <a:t>Impact indirect</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Impact sur la résistance aux antibiotiques et aux antiviraux</a:t>
                      </a:r>
                    </a:p>
                  </a:txBody>
                  <a:tcPr marL="7620" marR="7620" marT="7620"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fr-FR" sz="1200" b="0" i="0" u="none" strike="noStrike" noProof="0" dirty="0">
                          <a:solidFill>
                            <a:schemeClr val="bg1">
                              <a:lumMod val="50000"/>
                            </a:schemeClr>
                          </a:solidFill>
                          <a:effectLst/>
                          <a:latin typeface="+mj-lt"/>
                        </a:rPr>
                        <a:t>Quantitatif / Qualitatif</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tc>
                  <a:txBody>
                    <a:bodyPr/>
                    <a:lstStyle/>
                    <a:p>
                      <a:pPr algn="l" rtl="0" fontAlgn="b"/>
                      <a:r>
                        <a:rPr lang="fr-FR" sz="1200" b="0" i="0" u="none" strike="noStrike" noProof="0" dirty="0">
                          <a:solidFill>
                            <a:schemeClr val="bg1">
                              <a:lumMod val="50000"/>
                            </a:schemeClr>
                          </a:solidFill>
                          <a:effectLst/>
                          <a:latin typeface="+mj-lt"/>
                        </a:rPr>
                        <a:t>Source directe / Modélisé</a:t>
                      </a:r>
                    </a:p>
                  </a:txBody>
                  <a:tcPr marL="8626" marR="8626" marT="8626" marB="0" anchor="ctr">
                    <a:lnL>
                      <a:noFill/>
                    </a:lnL>
                    <a:lnR>
                      <a:noFill/>
                    </a:lnR>
                    <a:lnT w="12700" cap="flat" cmpd="sng" algn="ctr">
                      <a:solidFill>
                        <a:srgbClr val="0F5D61"/>
                      </a:solidFill>
                      <a:prstDash val="sysDot"/>
                      <a:round/>
                      <a:headEnd type="none" w="med" len="med"/>
                      <a:tailEnd type="none" w="med" len="med"/>
                    </a:lnT>
                    <a:lnB>
                      <a:noFill/>
                    </a:lnB>
                  </a:tcPr>
                </a:tc>
                <a:extLst>
                  <a:ext uri="{0D108BD9-81ED-4DB2-BD59-A6C34878D82A}">
                    <a16:rowId xmlns:a16="http://schemas.microsoft.com/office/drawing/2014/main" val="3054148659"/>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200" b="0" i="0" u="none" strike="noStrike">
                          <a:solidFill>
                            <a:srgbClr val="000000"/>
                          </a:solidFill>
                          <a:effectLst/>
                          <a:latin typeface="+mj-lt"/>
                        </a:rPr>
                        <a:t>Immunité collective</a:t>
                      </a:r>
                    </a:p>
                  </a:txBody>
                  <a:tcPr marL="7620" marR="7620" marT="7620" marB="0" anchor="ctr">
                    <a:lnL>
                      <a:noFill/>
                    </a:lnL>
                    <a:lnR>
                      <a:noFill/>
                    </a:lnR>
                    <a:lnT>
                      <a:noFill/>
                    </a:lnT>
                    <a:lnB>
                      <a:noFill/>
                    </a:lnB>
                    <a:solidFill>
                      <a:srgbClr val="FFFF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tx1"/>
                          </a:solidFill>
                          <a:effectLst/>
                          <a:uLnTx/>
                          <a:uFillTx/>
                          <a:latin typeface="+mn-lt"/>
                          <a:ea typeface="+mn-ea"/>
                          <a:cs typeface="+mn-cs"/>
                          <a:sym typeface="Arial"/>
                        </a:rPr>
                        <a:t>Importance</a:t>
                      </a:r>
                    </a:p>
                  </a:txBody>
                  <a:tcPr marL="8626" marR="8626" marT="8626" marB="0" anchor="ctr">
                    <a:lnL>
                      <a:noFill/>
                    </a:lnL>
                    <a:lnR>
                      <a:noFill/>
                    </a:lnR>
                    <a:lnT>
                      <a:noFill/>
                    </a:lnT>
                    <a:lnB>
                      <a:noFill/>
                    </a:lnB>
                    <a:solidFill>
                      <a:srgbClr val="FFFF00"/>
                    </a:solidFill>
                  </a:tcPr>
                </a:tc>
                <a:tc>
                  <a:txBody>
                    <a:bodyPr/>
                    <a:lstStyle/>
                    <a:p>
                      <a:pPr algn="l" rtl="0" fontAlgn="b"/>
                      <a:r>
                        <a:rPr lang="fr-FR" sz="1200" b="0" i="0" u="none" strike="noStrike" noProof="0" dirty="0">
                          <a:solidFill>
                            <a:schemeClr val="tx1"/>
                          </a:solidFill>
                          <a:effectLst/>
                          <a:latin typeface="+mj-lt"/>
                        </a:rPr>
                        <a:t>Quantitatif</a:t>
                      </a:r>
                    </a:p>
                  </a:txBody>
                  <a:tcPr marL="8626" marR="8626" marT="8626" marB="0" anchor="ctr">
                    <a:lnL>
                      <a:noFill/>
                    </a:lnL>
                    <a:lnR>
                      <a:noFill/>
                    </a:lnR>
                    <a:lnT>
                      <a:noFill/>
                    </a:lnT>
                    <a:lnB>
                      <a:noFill/>
                    </a:lnB>
                    <a:solidFill>
                      <a:srgbClr val="FFFF00"/>
                    </a:solidFill>
                  </a:tcPr>
                </a:tc>
                <a:tc>
                  <a:txBody>
                    <a:bodyPr/>
                    <a:lstStyle/>
                    <a:p>
                      <a:pPr algn="l" rtl="0" fontAlgn="b"/>
                      <a:r>
                        <a:rPr lang="fr-FR" sz="1200" b="0" i="0" u="none" strike="noStrike" cap="none" noProof="0" dirty="0">
                          <a:solidFill>
                            <a:schemeClr val="tx1"/>
                          </a:solidFill>
                          <a:effectLst/>
                          <a:latin typeface="+mn-lt"/>
                          <a:ea typeface="+mn-ea"/>
                          <a:cs typeface="+mn-cs"/>
                          <a:sym typeface="Arial"/>
                        </a:rPr>
                        <a:t>Source directe</a:t>
                      </a:r>
                      <a:endParaRPr lang="fr-FR" sz="1200" b="0" i="0" u="none" strike="noStrike" noProof="0" dirty="0">
                        <a:solidFill>
                          <a:schemeClr val="tx1"/>
                        </a:solidFill>
                        <a:effectLst/>
                        <a:latin typeface="+mj-lt"/>
                      </a:endParaRPr>
                    </a:p>
                  </a:txBody>
                  <a:tcPr marL="8626" marR="8626" marT="8626" marB="0" anchor="ctr">
                    <a:lnL>
                      <a:noFill/>
                    </a:lnL>
                    <a:lnR>
                      <a:noFill/>
                    </a:lnR>
                    <a:lnT>
                      <a:noFill/>
                    </a:lnT>
                    <a:lnB>
                      <a:noFill/>
                    </a:lnB>
                    <a:solidFill>
                      <a:srgbClr val="FFFF00"/>
                    </a:solidFill>
                  </a:tcPr>
                </a:tc>
                <a:extLst>
                  <a:ext uri="{0D108BD9-81ED-4DB2-BD59-A6C34878D82A}">
                    <a16:rowId xmlns:a16="http://schemas.microsoft.com/office/drawing/2014/main" val="1271121368"/>
                  </a:ext>
                </a:extLst>
              </a:tr>
              <a:tr h="506440">
                <a:tc vMerge="1">
                  <a:txBody>
                    <a:bodyPr/>
                    <a:lstStyle/>
                    <a:p>
                      <a:pPr algn="l" rtl="0" fontAlgn="b"/>
                      <a:endParaRPr lang="fr-FR" sz="1200" b="0" i="0" u="none" strike="noStrike" noProof="0" dirty="0">
                        <a:solidFill>
                          <a:schemeClr val="tx1">
                            <a:lumMod val="50000"/>
                          </a:schemeClr>
                        </a:solidFill>
                        <a:effectLst/>
                        <a:latin typeface="+mj-lt"/>
                      </a:endParaRP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a:noFill/>
                    </a:lnB>
                  </a:tcPr>
                </a:tc>
                <a:tc>
                  <a:txBody>
                    <a:bodyPr/>
                    <a:lstStyle/>
                    <a:p>
                      <a:pPr algn="l" fontAlgn="b"/>
                      <a:r>
                        <a:rPr lang="fr-FR" sz="1200" b="0" i="0" u="none" strike="noStrike" dirty="0">
                          <a:solidFill>
                            <a:schemeClr val="bg1">
                              <a:lumMod val="50000"/>
                            </a:schemeClr>
                          </a:solidFill>
                          <a:effectLst/>
                          <a:latin typeface="+mj-lt"/>
                        </a:rPr>
                        <a:t>Effet du vaccin sur la transmission</a:t>
                      </a:r>
                    </a:p>
                  </a:txBody>
                  <a:tcPr marL="7620" marR="7620" marT="7620"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kumimoji="0" lang="fr-FR" sz="1200" b="0" i="0" u="none" strike="noStrike" kern="0" cap="none" spc="0" normalizeH="0" baseline="0" noProof="0" dirty="0">
                          <a:ln>
                            <a:noFill/>
                          </a:ln>
                          <a:solidFill>
                            <a:schemeClr val="bg1">
                              <a:lumMod val="50000"/>
                            </a:schemeClr>
                          </a:solidFill>
                          <a:effectLst/>
                          <a:uLnTx/>
                          <a:uFillTx/>
                          <a:latin typeface="+mn-lt"/>
                          <a:ea typeface="+mn-ea"/>
                          <a:cs typeface="+mn-cs"/>
                          <a:sym typeface="Arial"/>
                        </a:rPr>
                        <a:t>Importance</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tc>
                  <a:txBody>
                    <a:bodyPr/>
                    <a:lstStyle/>
                    <a:p>
                      <a:pPr algn="l" rtl="0"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tcPr>
                </a:tc>
                <a:extLst>
                  <a:ext uri="{0D108BD9-81ED-4DB2-BD59-A6C34878D82A}">
                    <a16:rowId xmlns:a16="http://schemas.microsoft.com/office/drawing/2014/main" val="3376733786"/>
                  </a:ext>
                </a:extLst>
              </a:tr>
            </a:tbl>
          </a:graphicData>
        </a:graphic>
      </p:graphicFrame>
      <p:sp>
        <p:nvSpPr>
          <p:cNvPr id="5" name="Rectangle 4">
            <a:extLst>
              <a:ext uri="{FF2B5EF4-FFF2-40B4-BE49-F238E27FC236}">
                <a16:creationId xmlns:a16="http://schemas.microsoft.com/office/drawing/2014/main" id="{5FDCE4E7-8E08-A674-3C93-52CC33CAB526}"/>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7F33C8EC-32C2-7B73-8CDC-3488FCCB9586}"/>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3016913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Sécurité du vaccin</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23</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384870219"/>
              </p:ext>
            </p:extLst>
          </p:nvPr>
        </p:nvGraphicFramePr>
        <p:xfrm>
          <a:off x="472961" y="1199400"/>
          <a:ext cx="11227627" cy="3917686"/>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39140">
                <a:tc rowSpan="5">
                  <a:txBody>
                    <a:bodyPr/>
                    <a:lstStyle/>
                    <a:p>
                      <a:pPr algn="l" fontAlgn="b"/>
                      <a:r>
                        <a:rPr lang="fr-FR" sz="1200" b="0" i="0" u="none" strike="noStrike" noProof="0" dirty="0">
                          <a:solidFill>
                            <a:schemeClr val="tx1">
                              <a:lumMod val="50000"/>
                            </a:schemeClr>
                          </a:solidFill>
                          <a:effectLst/>
                          <a:latin typeface="+mj-lt"/>
                        </a:rPr>
                        <a:t>Sécurité</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Problèmes de sécurité liés à la similarité du produit avec des vaccins ou médicaments existants</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739140">
                <a:tc vMerge="1">
                  <a:txBody>
                    <a:bodyPr/>
                    <a:lstStyle/>
                    <a:p>
                      <a:pPr algn="l" fontAlgn="b"/>
                      <a:r>
                        <a:rPr lang="en-US" sz="1400" b="0" i="0" u="none" strike="noStrike" dirty="0">
                          <a:solidFill>
                            <a:srgbClr val="000000"/>
                          </a:solidFill>
                          <a:effectLst/>
                          <a:latin typeface="Calibri" panose="020F0502020204030204" pitchFamily="34" charset="0"/>
                        </a:rPr>
                        <a:t>Epidemiology</a:t>
                      </a:r>
                    </a:p>
                  </a:txBody>
                  <a:tcPr marL="8626" marR="8626" marT="8626" marB="0">
                    <a:lnL>
                      <a:noFill/>
                    </a:lnL>
                    <a:lnR>
                      <a:noFill/>
                    </a:lnR>
                    <a:lnT w="6350" cap="flat" cmpd="sng" algn="ctr">
                      <a:noFill/>
                      <a:prstDash val="sysDash"/>
                      <a:round/>
                      <a:headEnd type="none" w="med" len="med"/>
                      <a:tailEnd type="none" w="med" len="med"/>
                    </a:lnT>
                    <a:lnB>
                      <a:noFill/>
                    </a:lnB>
                  </a:tcPr>
                </a:tc>
                <a:tc>
                  <a:txBody>
                    <a:bodyPr/>
                    <a:lstStyle/>
                    <a:p>
                      <a:pPr algn="l" fontAlgn="b"/>
                      <a:r>
                        <a:rPr lang="fr-FR" sz="1200" b="0" i="0" u="none" strike="noStrike">
                          <a:solidFill>
                            <a:schemeClr val="bg1">
                              <a:lumMod val="50000"/>
                            </a:schemeClr>
                          </a:solidFill>
                          <a:effectLst/>
                          <a:latin typeface="+mj-lt"/>
                        </a:rPr>
                        <a:t>Risque au niveau de la population (par exemple, risque de déplacement de l'âge moyen d'infection, impact potentiel de la sélection de souches ou de l'émergence de sérotypes non vaccinaux)</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n-lt"/>
                          <a:ea typeface="+mn-ea"/>
                          <a:cs typeface="+mn-cs"/>
                          <a:sym typeface="Arial"/>
                        </a:rPr>
                        <a:t>Faisabilité</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Modélisé</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a:noFill/>
                    </a:lnB>
                    <a:solidFill>
                      <a:srgbClr val="FFFFFF"/>
                    </a:solidFill>
                  </a:tcPr>
                </a:tc>
                <a:extLst>
                  <a:ext uri="{0D108BD9-81ED-4DB2-BD59-A6C34878D82A}">
                    <a16:rowId xmlns:a16="http://schemas.microsoft.com/office/drawing/2014/main" val="2339350145"/>
                  </a:ext>
                </a:extLst>
              </a:tr>
              <a:tr h="739140">
                <a:tc vMerge="1">
                  <a:txBody>
                    <a:bodyPr/>
                    <a:lstStyle/>
                    <a:p>
                      <a:endParaRPr lang="en-US"/>
                    </a:p>
                  </a:txBody>
                  <a:tcPr/>
                </a:tc>
                <a:tc>
                  <a:txBody>
                    <a:bodyPr/>
                    <a:lstStyle/>
                    <a:p>
                      <a:pPr algn="l" fontAlgn="b"/>
                      <a:r>
                        <a:rPr lang="fr-FR" sz="1200" b="0" i="0" u="none" strike="noStrike" dirty="0">
                          <a:solidFill>
                            <a:schemeClr val="bg1"/>
                          </a:solidFill>
                          <a:effectLst/>
                          <a:latin typeface="+mj-lt"/>
                        </a:rPr>
                        <a:t>Risque au niveau individuel incluant le type, la gravité, les conséquences et la fréquence des événements indésirables suivant la vaccination (MAPI), y compris le profil de </a:t>
                      </a:r>
                      <a:r>
                        <a:rPr lang="fr-FR" sz="1200" b="0" i="0" u="none" strike="noStrike" dirty="0" err="1">
                          <a:solidFill>
                            <a:schemeClr val="bg1"/>
                          </a:solidFill>
                          <a:effectLst/>
                          <a:latin typeface="+mj-lt"/>
                        </a:rPr>
                        <a:t>réactogénicité</a:t>
                      </a:r>
                      <a:r>
                        <a:rPr lang="fr-FR" sz="1200" b="0" i="0" u="none" strike="noStrike" dirty="0">
                          <a:solidFill>
                            <a:schemeClr val="bg1"/>
                          </a:solidFill>
                          <a:effectLst/>
                          <a:latin typeface="+mj-lt"/>
                        </a:rPr>
                        <a:t> et la capacité à atténuer les événements indésirables connus</a:t>
                      </a:r>
                    </a:p>
                  </a:txBody>
                  <a:tcPr marL="7620" marR="7620" marT="7620" marB="0" anchor="ctr">
                    <a:lnL>
                      <a:noFill/>
                    </a:lnL>
                    <a:lnR>
                      <a:noFill/>
                    </a:lnR>
                    <a:lnT>
                      <a:noFill/>
                    </a:lnT>
                    <a:lnB>
                      <a:noFill/>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solidFill>
                          <a:effectLst/>
                          <a:latin typeface="+mn-lt"/>
                          <a:ea typeface="+mn-ea"/>
                          <a:cs typeface="+mn-cs"/>
                          <a:sym typeface="Arial"/>
                        </a:rPr>
                        <a:t>Faisabilité</a:t>
                      </a:r>
                      <a:endParaRPr kumimoji="0" lang="fr-FR" sz="1200" b="0" i="0" u="none" strike="noStrike" kern="0" cap="none" spc="0" normalizeH="0" baseline="0" noProof="0" dirty="0">
                        <a:ln>
                          <a:noFill/>
                        </a:ln>
                        <a:solidFill>
                          <a:schemeClr val="bg1"/>
                        </a:solidFill>
                        <a:effectLst/>
                        <a:uLnTx/>
                        <a:uFillTx/>
                        <a:latin typeface="+mj-lt"/>
                        <a:ea typeface="+mn-ea"/>
                        <a:cs typeface="+mn-cs"/>
                        <a:sym typeface="Arial"/>
                      </a:endParaRP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a:solidFill>
                            <a:srgbClr val="FFFFFF"/>
                          </a:solidFill>
                          <a:effectLst/>
                          <a:latin typeface="+mj-lt"/>
                        </a:rPr>
                        <a:t>Quantitatif</a:t>
                      </a:r>
                    </a:p>
                  </a:txBody>
                  <a:tcPr marL="8626" marR="8626" marT="8626" marB="0" anchor="ctr">
                    <a:lnL>
                      <a:noFill/>
                    </a:lnL>
                    <a:lnR>
                      <a:noFill/>
                    </a:lnR>
                    <a:lnT>
                      <a:noFill/>
                    </a:lnT>
                    <a:lnB>
                      <a:noFill/>
                    </a:lnB>
                    <a:solidFill>
                      <a:srgbClr val="C00000"/>
                    </a:solidFill>
                  </a:tcPr>
                </a:tc>
                <a:tc>
                  <a:txBody>
                    <a:bodyPr/>
                    <a:lstStyle/>
                    <a:p>
                      <a:pPr algn="l" fontAlgn="b"/>
                      <a:r>
                        <a:rPr lang="fr-FR" sz="1200" b="0" i="0" u="none" strike="noStrike" noProof="0" dirty="0">
                          <a:solidFill>
                            <a:srgbClr val="FFFFFF"/>
                          </a:solidFill>
                          <a:effectLst/>
                          <a:latin typeface="+mj-lt"/>
                        </a:rPr>
                        <a:t>Source directe</a:t>
                      </a:r>
                    </a:p>
                  </a:txBody>
                  <a:tcPr marL="8626" marR="8626" marT="8626" marB="0" anchor="ctr">
                    <a:lnL>
                      <a:noFill/>
                    </a:lnL>
                    <a:lnR>
                      <a:noFill/>
                    </a:lnR>
                    <a:lnT>
                      <a:noFill/>
                    </a:lnT>
                    <a:lnB>
                      <a:noFill/>
                    </a:lnB>
                    <a:solidFill>
                      <a:srgbClr val="C00000"/>
                    </a:solidFill>
                  </a:tcPr>
                </a:tc>
                <a:extLst>
                  <a:ext uri="{0D108BD9-81ED-4DB2-BD59-A6C34878D82A}">
                    <a16:rowId xmlns:a16="http://schemas.microsoft.com/office/drawing/2014/main" val="1429559571"/>
                  </a:ext>
                </a:extLst>
              </a:tr>
              <a:tr h="739140">
                <a:tc vMerge="1">
                  <a:txBody>
                    <a:bodyPr/>
                    <a:lstStyle/>
                    <a:p>
                      <a:pPr algn="l" fontAlgn="b"/>
                      <a:r>
                        <a:rPr lang="fr-FR" sz="1200" b="0" i="0" u="none" strike="noStrike" noProof="0" dirty="0">
                          <a:solidFill>
                            <a:srgbClr val="000000"/>
                          </a:solidFill>
                          <a:effectLst/>
                          <a:latin typeface="+mj-lt"/>
                        </a:rPr>
                        <a:t>Impact indirect</a:t>
                      </a:r>
                    </a:p>
                  </a:txBody>
                  <a:tcPr marL="8626" marR="8626" marT="8626" marB="0">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Contre-indications et précautions pour la vaccination (par exemple, exigence de vérification des antécédents, en particulier en tenant compte des groupes à risque ou des facteurs de risque)</a:t>
                      </a:r>
                    </a:p>
                  </a:txBody>
                  <a:tcPr marL="7620" marR="7620" marT="7620"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n-lt"/>
                          <a:ea typeface="+mn-ea"/>
                          <a:cs typeface="+mn-cs"/>
                          <a:sym typeface="Arial"/>
                        </a:rPr>
                        <a:t>Faisabilité</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FF"/>
                    </a:solidFill>
                  </a:tcPr>
                </a:tc>
                <a:extLst>
                  <a:ext uri="{0D108BD9-81ED-4DB2-BD59-A6C34878D82A}">
                    <a16:rowId xmlns:a16="http://schemas.microsoft.com/office/drawing/2014/main" val="1675895508"/>
                  </a:ext>
                </a:extLst>
              </a:tr>
              <a:tr h="739140">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Interférence avec d'autres vaccins concernant l'immunité/protection</a:t>
                      </a:r>
                    </a:p>
                  </a:txBody>
                  <a:tcPr marL="7620" marR="7620" marT="7620"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lumMod val="50000"/>
                            </a:schemeClr>
                          </a:solidFill>
                          <a:effectLst/>
                          <a:latin typeface="+mn-lt"/>
                          <a:ea typeface="+mn-ea"/>
                          <a:cs typeface="+mn-cs"/>
                          <a:sym typeface="Arial"/>
                        </a:rPr>
                        <a:t>Faisabilité</a:t>
                      </a:r>
                      <a:endParaRPr kumimoji="0" lang="fr-FR" sz="1200" b="0" i="0" u="none" strike="noStrike" kern="0" cap="none" spc="0" normalizeH="0" baseline="0" noProof="0" dirty="0">
                        <a:ln>
                          <a:noFill/>
                        </a:ln>
                        <a:solidFill>
                          <a:schemeClr val="bg1">
                            <a:lumMod val="50000"/>
                          </a:schemeClr>
                        </a:solidFill>
                        <a:effectLst/>
                        <a:uLnTx/>
                        <a:uFillTx/>
                        <a:latin typeface="+mj-lt"/>
                        <a:ea typeface="+mn-ea"/>
                        <a:cs typeface="+mn-cs"/>
                        <a:sym typeface="Arial"/>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a:noFill/>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5" name="Rectangle 4">
            <a:extLst>
              <a:ext uri="{FF2B5EF4-FFF2-40B4-BE49-F238E27FC236}">
                <a16:creationId xmlns:a16="http://schemas.microsoft.com/office/drawing/2014/main" id="{8D195CFA-7C55-F6F2-C923-F1064FB7672E}"/>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97899FFC-4AF9-C6D8-5209-EC0175FA6ED8}"/>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575934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Disponibilité de marché</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24</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957136610"/>
              </p:ext>
            </p:extLst>
          </p:nvPr>
        </p:nvGraphicFramePr>
        <p:xfrm>
          <a:off x="472961" y="1199400"/>
          <a:ext cx="11208966" cy="1762009"/>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b">
                    <a:lnL>
                      <a:noFill/>
                    </a:lnL>
                    <a:lnR>
                      <a:noFill/>
                    </a:lnR>
                    <a:lnT>
                      <a:noFill/>
                    </a:lnT>
                    <a:lnB w="6350" cap="flat" cmpd="sng" algn="ctr">
                      <a:solidFill>
                        <a:schemeClr val="tx1">
                          <a:lumMod val="50000"/>
                        </a:schemeClr>
                      </a:solidFill>
                      <a:prstDash val="sysDash"/>
                      <a:round/>
                      <a:headEnd type="none" w="med" len="med"/>
                      <a:tailEnd type="none" w="med" len="med"/>
                    </a:lnB>
                  </a:tcPr>
                </a:tc>
                <a:extLst>
                  <a:ext uri="{0D108BD9-81ED-4DB2-BD59-A6C34878D82A}">
                    <a16:rowId xmlns:a16="http://schemas.microsoft.com/office/drawing/2014/main" val="2709294636"/>
                  </a:ext>
                </a:extLst>
              </a:tr>
              <a:tr h="513341">
                <a:tc rowSpan="2">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chemeClr val="tx1">
                          <a:lumMod val="50000"/>
                        </a:schemeClr>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solidFill>
                          <a:effectLst/>
                          <a:latin typeface="+mj-lt"/>
                        </a:rPr>
                        <a:t>Disponibilité du vaccin et des fournitures (seringues, etc.) sur le marché pendant la période sélectionnée</a:t>
                      </a:r>
                    </a:p>
                  </a:txBody>
                  <a:tcPr marL="7620" marR="7620" marT="7620"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Faisabilité</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Quantitatif</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Source directe</a:t>
                      </a:r>
                    </a:p>
                  </a:txBody>
                  <a:tcPr marL="8626" marR="8626" marT="8626" marB="0" anchor="ctr">
                    <a:lnL>
                      <a:noFill/>
                    </a:lnL>
                    <a:lnR>
                      <a:noFill/>
                    </a:lnR>
                    <a:lnT w="6350" cap="flat" cmpd="sng" algn="ctr">
                      <a:solidFill>
                        <a:schemeClr val="tx1">
                          <a:lumMod val="50000"/>
                        </a:schemeClr>
                      </a:solidFill>
                      <a:prstDash val="sysDash"/>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998650814"/>
                  </a:ext>
                </a:extLst>
              </a:tr>
              <a:tr h="513341">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rgbClr val="000000"/>
                          </a:solidFill>
                          <a:effectLst/>
                          <a:latin typeface="+mj-lt"/>
                        </a:rPr>
                        <a:t>Soutenabilité de la disponibilité du vaccin et des fournitures sur le marché à plus long terme</a:t>
                      </a:r>
                    </a:p>
                  </a:txBody>
                  <a:tcPr marL="7620" marR="7620" marT="7620"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cap="none" noProof="0" dirty="0">
                          <a:solidFill>
                            <a:schemeClr val="tx1"/>
                          </a:solidFill>
                          <a:effectLst/>
                          <a:latin typeface="+mn-lt"/>
                          <a:ea typeface="+mn-ea"/>
                          <a:cs typeface="+mn-cs"/>
                          <a:sym typeface="Arial"/>
                        </a:rPr>
                        <a:t>Faisabilité</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cap="none" noProof="0" dirty="0">
                          <a:solidFill>
                            <a:schemeClr val="tx1"/>
                          </a:solidFill>
                          <a:effectLst/>
                          <a:latin typeface="+mn-lt"/>
                          <a:ea typeface="+mn-ea"/>
                          <a:cs typeface="+mn-cs"/>
                          <a:sym typeface="Arial"/>
                        </a:rPr>
                        <a:t>Quantitatif</a:t>
                      </a:r>
                      <a:endParaRPr lang="fr-FR" sz="1200" b="0" i="0" u="none" strike="noStrike" noProof="0" dirty="0">
                        <a:solidFill>
                          <a:schemeClr val="tx1"/>
                        </a:solidFill>
                        <a:effectLst/>
                        <a:latin typeface="+mj-lt"/>
                      </a:endParaRP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Source directe</a:t>
                      </a:r>
                    </a:p>
                  </a:txBody>
                  <a:tcPr marL="8626" marR="8626" marT="8626" marB="0" anchor="ctr">
                    <a:lnL>
                      <a:noFill/>
                    </a:lnL>
                    <a:lnR>
                      <a:noFill/>
                    </a:lnR>
                    <a:lnT w="9525" cap="flat" cmpd="sng" algn="ctr">
                      <a:solidFill>
                        <a:schemeClr val="bg1"/>
                      </a:solidFill>
                      <a:prstDash val="solid"/>
                      <a:round/>
                      <a:headEnd type="none" w="med" len="med"/>
                      <a:tailEnd type="none" w="med" len="med"/>
                    </a:lnT>
                    <a:lnB w="12700" cap="flat" cmpd="sng" algn="ctr">
                      <a:solidFill>
                        <a:srgbClr val="0F5D61"/>
                      </a:solidFill>
                      <a:prstDash val="sysDot"/>
                      <a:round/>
                      <a:headEnd type="none" w="med" len="med"/>
                      <a:tailEnd type="none" w="med" len="med"/>
                    </a:lnB>
                    <a:solidFill>
                      <a:srgbClr val="FFFF00"/>
                    </a:solidFill>
                  </a:tcPr>
                </a:tc>
                <a:extLst>
                  <a:ext uri="{0D108BD9-81ED-4DB2-BD59-A6C34878D82A}">
                    <a16:rowId xmlns:a16="http://schemas.microsoft.com/office/drawing/2014/main" val="723327065"/>
                  </a:ext>
                </a:extLst>
              </a:tr>
              <a:tr h="513341">
                <a:tc>
                  <a:txBody>
                    <a:bodyPr/>
                    <a:lstStyle/>
                    <a:p>
                      <a:pPr algn="l" fontAlgn="b"/>
                      <a:r>
                        <a:rPr lang="fr-FR" sz="1200" b="0" i="0" u="none" strike="noStrike" noProof="0" dirty="0">
                          <a:solidFill>
                            <a:srgbClr val="000000"/>
                          </a:solidFill>
                          <a:effectLst/>
                          <a:latin typeface="+mj-lt"/>
                        </a:rPr>
                        <a:t>Approvisionnement</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Facilité d'approvisionnement en vaccin (par exemple, capacité à se procurer via l'UNICEF, délais d'approvisionnement, rapidité de livraison)</a:t>
                      </a:r>
                    </a:p>
                  </a:txBody>
                  <a:tcPr marL="7620" marR="7620" marT="7620"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bl>
          </a:graphicData>
        </a:graphic>
      </p:graphicFrame>
      <p:sp>
        <p:nvSpPr>
          <p:cNvPr id="5" name="Rectangle 4">
            <a:extLst>
              <a:ext uri="{FF2B5EF4-FFF2-40B4-BE49-F238E27FC236}">
                <a16:creationId xmlns:a16="http://schemas.microsoft.com/office/drawing/2014/main" id="{CE0F5C98-D061-CC1F-990C-F095DB34DF4B}"/>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FE5CAC10-F3FD-ED40-2C2A-8FC07CF19EDC}"/>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1789028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Finances et économie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25</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2571926947"/>
              </p:ext>
            </p:extLst>
          </p:nvPr>
        </p:nvGraphicFramePr>
        <p:xfrm>
          <a:off x="472961" y="1275667"/>
          <a:ext cx="11208966" cy="4961046"/>
        </p:xfrm>
        <a:graphic>
          <a:graphicData uri="http://schemas.openxmlformats.org/drawingml/2006/table">
            <a:tbl>
              <a:tblPr/>
              <a:tblGrid>
                <a:gridCol w="1682407">
                  <a:extLst>
                    <a:ext uri="{9D8B030D-6E8A-4147-A177-3AD203B41FA5}">
                      <a16:colId xmlns:a16="http://schemas.microsoft.com/office/drawing/2014/main" val="1564478177"/>
                    </a:ext>
                  </a:extLst>
                </a:gridCol>
                <a:gridCol w="5093507">
                  <a:extLst>
                    <a:ext uri="{9D8B030D-6E8A-4147-A177-3AD203B41FA5}">
                      <a16:colId xmlns:a16="http://schemas.microsoft.com/office/drawing/2014/main" val="4176978140"/>
                    </a:ext>
                  </a:extLst>
                </a:gridCol>
                <a:gridCol w="1505684">
                  <a:extLst>
                    <a:ext uri="{9D8B030D-6E8A-4147-A177-3AD203B41FA5}">
                      <a16:colId xmlns:a16="http://schemas.microsoft.com/office/drawing/2014/main" val="1213459350"/>
                    </a:ext>
                  </a:extLst>
                </a:gridCol>
                <a:gridCol w="1178820">
                  <a:extLst>
                    <a:ext uri="{9D8B030D-6E8A-4147-A177-3AD203B41FA5}">
                      <a16:colId xmlns:a16="http://schemas.microsoft.com/office/drawing/2014/main" val="1501533423"/>
                    </a:ext>
                  </a:extLst>
                </a:gridCol>
                <a:gridCol w="1748548">
                  <a:extLst>
                    <a:ext uri="{9D8B030D-6E8A-4147-A177-3AD203B41FA5}">
                      <a16:colId xmlns:a16="http://schemas.microsoft.com/office/drawing/2014/main" val="349205669"/>
                    </a:ext>
                  </a:extLst>
                </a:gridCol>
              </a:tblGrid>
              <a:tr h="213856">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12068">
                <a:tc rowSpan="2">
                  <a:txBody>
                    <a:bodyPr/>
                    <a:lstStyle/>
                    <a:p>
                      <a:pPr algn="l" fontAlgn="b"/>
                      <a:r>
                        <a:rPr lang="fr-FR" sz="1200" b="0" i="0" u="none" strike="noStrike" noProof="0" dirty="0">
                          <a:solidFill>
                            <a:srgbClr val="000000"/>
                          </a:solidFill>
                          <a:effectLst/>
                          <a:latin typeface="+mj-lt"/>
                        </a:rPr>
                        <a:t>Bénéfices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Bénéfices sociaux et économiques, y compris la réduction des coûts de soins de santé, l'amélioration de l'espérance de vie, la qualité de vie pour les individus, les familles, les soignants et les communautés, les gains de productivité</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Importance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Modélisé</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998650814"/>
                  </a:ext>
                </a:extLst>
              </a:tr>
              <a:tr h="65215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Avantages indirects (c'est-à-dire réduction de la résistance microbienne, désengorgement des services d'urgence)</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Modélisé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668611637"/>
                  </a:ext>
                </a:extLst>
              </a:tr>
              <a:tr h="652156">
                <a:tc rowSpan="4">
                  <a:txBody>
                    <a:bodyPr/>
                    <a:lstStyle/>
                    <a:p>
                      <a:pPr algn="l" fontAlgn="b"/>
                      <a:r>
                        <a:rPr lang="fr-FR" sz="1200" b="0" i="0" u="none" strike="noStrike" noProof="0" dirty="0">
                          <a:solidFill>
                            <a:srgbClr val="000000"/>
                          </a:solidFill>
                          <a:effectLst/>
                          <a:latin typeface="+mj-lt"/>
                        </a:rPr>
                        <a:t>Coûts</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solidFill>
                          <a:effectLst/>
                          <a:latin typeface="+mj-lt"/>
                        </a:rPr>
                        <a:t>Coûts directs (coût du vaccin, matériaux, vaccinateurs, livraison)</a:t>
                      </a:r>
                    </a:p>
                  </a:txBody>
                  <a:tcPr marL="7620" marR="7620" marT="7620"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Faisabilité</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Quantitatif</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Modélisé</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654516255"/>
                  </a:ext>
                </a:extLst>
              </a:tr>
              <a:tr h="652156">
                <a:tc vMerge="1">
                  <a:txBody>
                    <a:bodyPr/>
                    <a:lstStyle/>
                    <a:p>
                      <a:endParaRPr lang="en-US"/>
                    </a:p>
                  </a:txBody>
                  <a:tcPr/>
                </a:tc>
                <a:tc>
                  <a:txBody>
                    <a:bodyPr/>
                    <a:lstStyle/>
                    <a:p>
                      <a:pPr algn="l" fontAlgn="b"/>
                      <a:r>
                        <a:rPr lang="fr-FR" sz="1200" b="0" i="0" u="none" strike="noStrike" dirty="0">
                          <a:solidFill>
                            <a:schemeClr val="bg1">
                              <a:lumMod val="50000"/>
                            </a:schemeClr>
                          </a:solidFill>
                          <a:effectLst/>
                          <a:latin typeface="+mj-lt"/>
                        </a:rPr>
                        <a:t>Coûts indirects (par exemple, formation des travailleurs de santé, frais de chaîne d'approvisionnement)</a:t>
                      </a:r>
                    </a:p>
                  </a:txBody>
                  <a:tcPr marL="7620" marR="7620" marT="7620"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Modélisé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FFFFFF"/>
                    </a:solidFill>
                  </a:tcPr>
                </a:tc>
                <a:extLst>
                  <a:ext uri="{0D108BD9-81ED-4DB2-BD59-A6C34878D82A}">
                    <a16:rowId xmlns:a16="http://schemas.microsoft.com/office/drawing/2014/main" val="4264832865"/>
                  </a:ext>
                </a:extLst>
              </a:tr>
              <a:tr h="65215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Perspective sur le prix du vaccin</a:t>
                      </a:r>
                    </a:p>
                  </a:txBody>
                  <a:tcPr marL="7620" marR="7620" marT="7620"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Avis d'expert</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3072329934"/>
                  </a:ext>
                </a:extLst>
              </a:tr>
              <a:tr h="65215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solidFill>
                          <a:effectLst/>
                          <a:latin typeface="+mj-lt"/>
                        </a:rPr>
                        <a:t>Disponibilité et soutenabilité du financement pour couvrir le coût total du programme (y compris l'éligibilité à GAVI)</a:t>
                      </a:r>
                    </a:p>
                  </a:txBody>
                  <a:tcPr marL="7620" marR="7620" marT="7620"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Faisabilité</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Quantitatif</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Source directe</a:t>
                      </a:r>
                    </a:p>
                  </a:txBody>
                  <a:tcPr marL="8626" marR="8626" marT="8626" marB="0" anchor="ctr">
                    <a:lnL>
                      <a:noFill/>
                    </a:lnL>
                    <a:lnR>
                      <a:noFill/>
                    </a:lnR>
                    <a:lnT w="6350" cap="flat" cmpd="sng" algn="ctr">
                      <a:no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C00000"/>
                    </a:solidFill>
                  </a:tcPr>
                </a:tc>
                <a:extLst>
                  <a:ext uri="{0D108BD9-81ED-4DB2-BD59-A6C34878D82A}">
                    <a16:rowId xmlns:a16="http://schemas.microsoft.com/office/drawing/2014/main" val="2335497066"/>
                  </a:ext>
                </a:extLst>
              </a:tr>
              <a:tr h="712068">
                <a:tc>
                  <a:txBody>
                    <a:bodyPr/>
                    <a:lstStyle/>
                    <a:p>
                      <a:pPr algn="l" fontAlgn="b"/>
                      <a:r>
                        <a:rPr lang="fr-FR"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Ratios coût-bénéfice actualisés nets (du point de vue des soins de santé et de la société) du vaccin par rapport à d'autres stratégies (par vie sauvée, cas évités, année de vie gagnée, année de vie ajustée en fonction de la qualité gagnée)</a:t>
                      </a:r>
                    </a:p>
                  </a:txBody>
                  <a:tcPr marL="7620" marR="7620" marT="7620"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Importance</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Quantitatif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Modélisé</a:t>
                      </a:r>
                    </a:p>
                  </a:txBody>
                  <a:tcPr marL="8626" marR="8626" marT="8626" marB="0" anchor="ctr">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5" name="Rectangle 4">
            <a:extLst>
              <a:ext uri="{FF2B5EF4-FFF2-40B4-BE49-F238E27FC236}">
                <a16:creationId xmlns:a16="http://schemas.microsoft.com/office/drawing/2014/main" id="{7FA61E34-EFE7-9FD9-863A-AE00A8A4EC7D}"/>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388A1A6A-F4E6-4587-C0FE-D2DA2EB585EF}"/>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1775223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Légal et éthique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26</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1872404081"/>
              </p:ext>
            </p:extLst>
          </p:nvPr>
        </p:nvGraphicFramePr>
        <p:xfrm>
          <a:off x="472961" y="1199400"/>
          <a:ext cx="11227627" cy="4662862"/>
        </p:xfrm>
        <a:graphic>
          <a:graphicData uri="http://schemas.openxmlformats.org/drawingml/2006/table">
            <a:tbl>
              <a:tblPr/>
              <a:tblGrid>
                <a:gridCol w="1685208">
                  <a:extLst>
                    <a:ext uri="{9D8B030D-6E8A-4147-A177-3AD203B41FA5}">
                      <a16:colId xmlns:a16="http://schemas.microsoft.com/office/drawing/2014/main" val="1564478177"/>
                    </a:ext>
                  </a:extLst>
                </a:gridCol>
                <a:gridCol w="5101987">
                  <a:extLst>
                    <a:ext uri="{9D8B030D-6E8A-4147-A177-3AD203B41FA5}">
                      <a16:colId xmlns:a16="http://schemas.microsoft.com/office/drawing/2014/main" val="4176978140"/>
                    </a:ext>
                  </a:extLst>
                </a:gridCol>
                <a:gridCol w="1508190">
                  <a:extLst>
                    <a:ext uri="{9D8B030D-6E8A-4147-A177-3AD203B41FA5}">
                      <a16:colId xmlns:a16="http://schemas.microsoft.com/office/drawing/2014/main" val="1213459350"/>
                    </a:ext>
                  </a:extLst>
                </a:gridCol>
                <a:gridCol w="1180783">
                  <a:extLst>
                    <a:ext uri="{9D8B030D-6E8A-4147-A177-3AD203B41FA5}">
                      <a16:colId xmlns:a16="http://schemas.microsoft.com/office/drawing/2014/main" val="1501533423"/>
                    </a:ext>
                  </a:extLst>
                </a:gridCol>
                <a:gridCol w="1751459">
                  <a:extLst>
                    <a:ext uri="{9D8B030D-6E8A-4147-A177-3AD203B41FA5}">
                      <a16:colId xmlns:a16="http://schemas.microsoft.com/office/drawing/2014/main" val="349205669"/>
                    </a:ext>
                  </a:extLst>
                </a:gridCol>
              </a:tblGrid>
              <a:tr h="198539">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40146">
                <a:tc rowSpan="4">
                  <a:txBody>
                    <a:bodyPr/>
                    <a:lstStyle/>
                    <a:p>
                      <a:pPr algn="l" fontAlgn="b"/>
                      <a:r>
                        <a:rPr lang="fr-FR" sz="1200" b="0" i="0" u="none" strike="noStrike" noProof="0" dirty="0">
                          <a:solidFill>
                            <a:srgbClr val="000000"/>
                          </a:solidFill>
                          <a:effectLst/>
                          <a:latin typeface="+mj-lt"/>
                        </a:rPr>
                        <a:t>Légal</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Absence de contraintes légales concernant l'utilisation du vaccin (c'est-à-dire déviation par rapport aux recommandations des fabricants / utilisation hors indication du vaccin, obligation, enregistrement, compensation potentielle pour les effets indésirables, incitations)</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Présélection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998650814"/>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Licence délivrée par une autorité nationale de régulation étrangère</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Présélection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668611637"/>
                  </a:ext>
                </a:extLst>
              </a:tr>
              <a:tr h="740146">
                <a:tc vMerge="1">
                  <a:txBody>
                    <a:bodyPr/>
                    <a:lstStyle/>
                    <a:p>
                      <a:pPr algn="l" fontAlgn="b"/>
                      <a:r>
                        <a:rPr lang="fr-FR" sz="1200" b="0" i="0" u="none" strike="noStrike" noProof="0" dirty="0">
                          <a:solidFill>
                            <a:srgbClr val="000000"/>
                          </a:solidFill>
                          <a:effectLst/>
                          <a:latin typeface="+mj-lt"/>
                        </a:rPr>
                        <a:t>Coût</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Préqualification par l'OMS</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Présélection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74014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Licence délivrée par une autorité nationale de régulation</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Présélection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3072329934"/>
                  </a:ext>
                </a:extLst>
              </a:tr>
              <a:tr h="740146">
                <a:tc rowSpan="2">
                  <a:txBody>
                    <a:bodyPr/>
                    <a:lstStyle/>
                    <a:p>
                      <a:pPr algn="l" fontAlgn="b"/>
                      <a:r>
                        <a:rPr lang="fr-FR" sz="1200" b="0" i="0" u="none" strike="noStrike" noProof="0" dirty="0">
                          <a:solidFill>
                            <a:srgbClr val="000000"/>
                          </a:solidFill>
                          <a:effectLst/>
                          <a:latin typeface="+mj-lt"/>
                        </a:rPr>
                        <a:t>Ethique</a:t>
                      </a:r>
                    </a:p>
                  </a:txBody>
                  <a:tcPr marL="8626" marR="8626" marT="8626" marB="0">
                    <a:lnL>
                      <a:noFill/>
                    </a:lnL>
                    <a:lnR>
                      <a:noFill/>
                    </a:lnR>
                    <a:lnT w="6350" cap="flat" cmpd="sng" algn="ctr">
                      <a:solidFill>
                        <a:schemeClr val="tx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Accessibilité et équité de la vaccination pour la population cible</a:t>
                      </a:r>
                    </a:p>
                  </a:txBody>
                  <a:tcPr marL="7620" marR="7620" marT="7620"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Avis d'expert</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266503516"/>
                  </a:ext>
                </a:extLst>
              </a:tr>
              <a:tr h="740146">
                <a:tc vMerge="1">
                  <a:txBody>
                    <a:bodyPr/>
                    <a:lstStyle/>
                    <a:p>
                      <a:pPr algn="l" fontAlgn="b"/>
                      <a:r>
                        <a:rPr lang="fr-FR" sz="1200" b="0" i="0" u="none" strike="noStrike" noProof="0" dirty="0">
                          <a:solidFill>
                            <a:srgbClr val="000000"/>
                          </a:solidFill>
                          <a:effectLst/>
                          <a:latin typeface="+mj-lt"/>
                        </a:rPr>
                        <a:t>Ratio</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Limitations éthiques, commerciales et diplomatiques pouvant influencer l'acceptabilité du vaccin par les parties prenantes</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rgbClr val="0F5D6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5" name="Rectangle 4">
            <a:extLst>
              <a:ext uri="{FF2B5EF4-FFF2-40B4-BE49-F238E27FC236}">
                <a16:creationId xmlns:a16="http://schemas.microsoft.com/office/drawing/2014/main" id="{F1C79EEC-064F-0402-AD4D-842CDF9E68CE}"/>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3B5ECC85-1905-4E64-91E6-83F79BA88467}"/>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3386265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Stratégie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27</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3859013702"/>
              </p:ext>
            </p:extLst>
          </p:nvPr>
        </p:nvGraphicFramePr>
        <p:xfrm>
          <a:off x="472961" y="1199400"/>
          <a:ext cx="11218296" cy="4034966"/>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428840">
                <a:tc rowSpan="4">
                  <a:txBody>
                    <a:bodyPr/>
                    <a:lstStyle/>
                    <a:p>
                      <a:pPr algn="l" fontAlgn="b"/>
                      <a:r>
                        <a:rPr lang="fr-FR" sz="1200" b="0" i="0" u="none" strike="noStrike" noProof="0" dirty="0">
                          <a:solidFill>
                            <a:srgbClr val="000000"/>
                          </a:solidFill>
                          <a:effectLst/>
                          <a:latin typeface="+mj-lt"/>
                        </a:rPr>
                        <a:t>Opportunités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Interchangeabilité avec des produits/présentations alternatifs ou à venir</a:t>
                      </a:r>
                    </a:p>
                  </a:txBody>
                  <a:tcPr marL="7620" marR="7620" marT="7620"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19050" cap="flat" cmpd="sng" algn="ctr">
                      <a:solidFill>
                        <a:srgbClr val="0F5D6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998650814"/>
                  </a:ext>
                </a:extLst>
              </a:tr>
              <a:tr h="428840">
                <a:tc vMerge="1">
                  <a:txBody>
                    <a:bodyPr/>
                    <a:lstStyle/>
                    <a:p>
                      <a:endParaRPr lang="en-US"/>
                    </a:p>
                  </a:txBody>
                  <a:tcPr/>
                </a:tc>
                <a:tc>
                  <a:txBody>
                    <a:bodyPr/>
                    <a:lstStyle/>
                    <a:p>
                      <a:pPr algn="l" fontAlgn="b"/>
                      <a:r>
                        <a:rPr lang="fr-FR" sz="1200" b="0" i="0" u="none" strike="noStrike">
                          <a:solidFill>
                            <a:srgbClr val="000000"/>
                          </a:solidFill>
                          <a:effectLst/>
                          <a:latin typeface="+mj-lt"/>
                        </a:rPr>
                        <a:t>Contribution aux objectifs nationaux/régionaux/mondiaux (par exemple, éradication, contrôle, élimination, réduction)</a:t>
                      </a:r>
                    </a:p>
                  </a:txBody>
                  <a:tcPr marL="7620" marR="7620" marT="7620"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fr-FR" sz="1200" b="0" i="0" u="none" strike="noStrike" noProof="0" dirty="0">
                          <a:solidFill>
                            <a:schemeClr val="tx1"/>
                          </a:solidFill>
                          <a:effectLst/>
                          <a:latin typeface="+mj-lt"/>
                        </a:rPr>
                        <a:t>Importance</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fr-FR" sz="1200" b="0" i="0" u="none" strike="noStrike" noProof="0" dirty="0">
                          <a:solidFill>
                            <a:schemeClr val="tx1"/>
                          </a:solidFill>
                          <a:effectLst/>
                          <a:latin typeface="+mj-lt"/>
                        </a:rPr>
                        <a:t>Quantitatif/ </a:t>
                      </a:r>
                      <a:r>
                        <a:rPr lang="fr-FR" sz="1200" b="0" i="0" u="none" strike="noStrike" noProof="0" dirty="0" err="1">
                          <a:solidFill>
                            <a:schemeClr val="tx1"/>
                          </a:solidFill>
                          <a:effectLst/>
                          <a:latin typeface="+mj-lt"/>
                        </a:rPr>
                        <a:t>qualititatif</a:t>
                      </a:r>
                      <a:endParaRPr lang="fr-FR" sz="1200" b="0" i="0" u="none" strike="noStrike" noProof="0" dirty="0">
                        <a:solidFill>
                          <a:schemeClr val="tx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tc>
                  <a:txBody>
                    <a:bodyPr/>
                    <a:lstStyle/>
                    <a:p>
                      <a:pPr algn="l" fontAlgn="b"/>
                      <a:r>
                        <a:rPr lang="fr-FR" sz="1200" b="0" i="0" u="none" strike="noStrike" noProof="0" dirty="0">
                          <a:solidFill>
                            <a:schemeClr val="tx1"/>
                          </a:solidFill>
                          <a:effectLst/>
                          <a:latin typeface="+mj-lt"/>
                        </a:rPr>
                        <a:t>Source directe</a:t>
                      </a:r>
                    </a:p>
                  </a:txBody>
                  <a:tcPr marL="8626" marR="8626" marT="8626" marB="0" anchor="ctr">
                    <a:lnL>
                      <a:noFill/>
                    </a:lnL>
                    <a:lnR>
                      <a:noFill/>
                    </a:lnR>
                    <a:lnT w="6350" cap="flat" cmpd="sng" algn="ctr">
                      <a:noFill/>
                      <a:prstDash val="sysDash"/>
                      <a:round/>
                      <a:headEnd type="none" w="med" len="med"/>
                      <a:tailEnd type="none" w="med" len="med"/>
                    </a:lnT>
                    <a:lnB>
                      <a:noFill/>
                    </a:lnB>
                    <a:solidFill>
                      <a:srgbClr val="FFFF00"/>
                    </a:solidFill>
                  </a:tcPr>
                </a:tc>
                <a:extLst>
                  <a:ext uri="{0D108BD9-81ED-4DB2-BD59-A6C34878D82A}">
                    <a16:rowId xmlns:a16="http://schemas.microsoft.com/office/drawing/2014/main" val="2856362167"/>
                  </a:ext>
                </a:extLst>
              </a:tr>
              <a:tr h="51440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Opportunité d'associer l'introduction à un autre programme planifié (par exemple, autre programme de vaccination ou changement avec la même cible)</a:t>
                      </a:r>
                    </a:p>
                  </a:txBody>
                  <a:tcPr marL="7620" marR="7620" marT="7620"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2028338728"/>
                  </a:ext>
                </a:extLst>
              </a:tr>
              <a:tr h="42884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Recommandations / directives existantes d'utilisation (par exemple, SAGE, organisations professionnelles</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Importance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597863244"/>
                  </a:ext>
                </a:extLst>
              </a:tr>
              <a:tr h="428840">
                <a:tc>
                  <a:txBody>
                    <a:bodyPr/>
                    <a:lstStyle/>
                    <a:p>
                      <a:pPr algn="l" fontAlgn="b"/>
                      <a:r>
                        <a:rPr lang="fr-FR" sz="1200" b="0" i="0" u="none" strike="noStrike" noProof="0" dirty="0">
                          <a:solidFill>
                            <a:srgbClr val="000000"/>
                          </a:solidFill>
                          <a:effectLst/>
                          <a:latin typeface="+mj-lt"/>
                        </a:rPr>
                        <a:t>Cible</a:t>
                      </a:r>
                    </a:p>
                  </a:txBody>
                  <a:tcPr marL="8626" marR="8626" marT="8626" marB="0">
                    <a:lnL>
                      <a:noFill/>
                    </a:lnL>
                    <a:lnR>
                      <a:noFill/>
                    </a:lnR>
                    <a:lnT w="6350" cap="flat" cmpd="sng" algn="ctr">
                      <a:solidFill>
                        <a:srgbClr val="0F5D61"/>
                      </a:solidFill>
                      <a:prstDash val="sysDash"/>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a:solidFill>
                            <a:schemeClr val="bg1"/>
                          </a:solidFill>
                          <a:effectLst/>
                          <a:latin typeface="+mj-lt"/>
                        </a:rPr>
                        <a:t>Accessibilité de la population cible (âge, sexe, risque particulier)</a:t>
                      </a:r>
                    </a:p>
                  </a:txBody>
                  <a:tcPr marL="7620" marR="7620" marT="7620"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Faisabilité</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Qualitatif</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Source directe / Modélisé</a:t>
                      </a:r>
                    </a:p>
                  </a:txBody>
                  <a:tcPr marL="8626" marR="8626" marT="8626" marB="0" anchor="ctr">
                    <a:lnL>
                      <a:noFill/>
                    </a:lnL>
                    <a:lnR>
                      <a:noFill/>
                    </a:lnR>
                    <a:lnT w="6350" cap="flat" cmpd="sng" algn="ctr">
                      <a:solidFill>
                        <a:schemeClr val="tx1"/>
                      </a:solid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561101107"/>
                  </a:ext>
                </a:extLst>
              </a:tr>
              <a:tr h="428840">
                <a:tc>
                  <a:txBody>
                    <a:bodyPr/>
                    <a:lstStyle/>
                    <a:p>
                      <a:pPr algn="l" fontAlgn="b"/>
                      <a:r>
                        <a:rPr lang="fr-FR" sz="1200" b="0" i="0" u="none" strike="noStrike" noProof="0" dirty="0">
                          <a:solidFill>
                            <a:srgbClr val="000000"/>
                          </a:solidFill>
                          <a:effectLst/>
                          <a:latin typeface="+mj-lt"/>
                        </a:rPr>
                        <a:t>Introduction</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Faisabilité des stratégies d'immunisation envisagées - incluant la dimension géographique (progressive ou nationale) et les populations cibles (sélectives/progressives ou universelles)</a:t>
                      </a:r>
                    </a:p>
                  </a:txBody>
                  <a:tcPr marL="7620" marR="7620" marT="7620"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428840">
                <a:tc rowSpan="2">
                  <a:txBody>
                    <a:bodyPr/>
                    <a:lstStyle/>
                    <a:p>
                      <a:pPr algn="l" rtl="0" fontAlgn="b"/>
                      <a:r>
                        <a:rPr lang="fr-FR" sz="1200" b="0" i="0" u="none" strike="noStrike" noProof="0" dirty="0">
                          <a:solidFill>
                            <a:srgbClr val="000000"/>
                          </a:solidFill>
                          <a:effectLst/>
                          <a:latin typeface="+mj-lt"/>
                        </a:rPr>
                        <a:t>Administration</a:t>
                      </a:r>
                    </a:p>
                  </a:txBody>
                  <a:tcPr marL="8626" marR="8626" marT="8626" marB="0">
                    <a:lnL>
                      <a:noFill/>
                    </a:lnL>
                    <a:lnR>
                      <a:noFill/>
                    </a:lnR>
                    <a:lnT w="12700" cap="flat" cmpd="sng" algn="ctr">
                      <a:solidFill>
                        <a:srgbClr val="0F5D61"/>
                      </a:solidFill>
                      <a:prstDash val="sysDot"/>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a:solidFill>
                            <a:schemeClr val="bg1">
                              <a:lumMod val="50000"/>
                            </a:schemeClr>
                          </a:solidFill>
                          <a:effectLst/>
                          <a:latin typeface="+mj-lt"/>
                        </a:rPr>
                        <a:t>Stratégie d'administration (dose unique, routine, rappel, campagnes)</a:t>
                      </a:r>
                    </a:p>
                  </a:txBody>
                  <a:tcPr marL="7620" marR="7620" marT="7620"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675895508"/>
                  </a:ext>
                </a:extLst>
              </a:tr>
              <a:tr h="514409">
                <a:tc vMerge="1">
                  <a:txBody>
                    <a:bodyPr/>
                    <a:lstStyle/>
                    <a:p>
                      <a:pPr algn="l" fontAlgn="b"/>
                      <a:r>
                        <a:rPr lang="en-US" sz="1400" b="0" i="0" u="none" strike="noStrike" dirty="0">
                          <a:solidFill>
                            <a:srgbClr val="000000"/>
                          </a:solidFill>
                          <a:effectLst/>
                          <a:latin typeface="Calibri" panose="020F0502020204030204" pitchFamily="34" charset="0"/>
                        </a:rPr>
                        <a:t>Health impact</a:t>
                      </a:r>
                    </a:p>
                  </a:txBody>
                  <a:tcPr marL="8626" marR="8626" marT="8626" marB="0">
                    <a:lnL>
                      <a:noFill/>
                    </a:lnL>
                    <a:lnR>
                      <a:noFill/>
                    </a:lnR>
                    <a:lnT>
                      <a:noFill/>
                    </a:lnT>
                    <a:lnB>
                      <a:noFill/>
                    </a:lnB>
                  </a:tcPr>
                </a:tc>
                <a:tc>
                  <a:txBody>
                    <a:bodyPr/>
                    <a:lstStyle/>
                    <a:p>
                      <a:pPr algn="l" fontAlgn="b"/>
                      <a:r>
                        <a:rPr lang="fr-FR" sz="1200" b="0" i="0" u="none" strike="noStrike" dirty="0">
                          <a:solidFill>
                            <a:schemeClr val="bg1">
                              <a:lumMod val="50000"/>
                            </a:schemeClr>
                          </a:solidFill>
                          <a:effectLst/>
                          <a:latin typeface="+mj-lt"/>
                        </a:rPr>
                        <a:t>Faisabilité de la stratégie de livraison du programme (médecins, agents de santé communautaires, infirmiers, pharmaciens, personnel de santé en milieu scolaire)</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Avis d'expert</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2700359656"/>
                  </a:ext>
                </a:extLst>
              </a:tr>
            </a:tbl>
          </a:graphicData>
        </a:graphic>
      </p:graphicFrame>
      <p:sp>
        <p:nvSpPr>
          <p:cNvPr id="5" name="Rectangle 4">
            <a:extLst>
              <a:ext uri="{FF2B5EF4-FFF2-40B4-BE49-F238E27FC236}">
                <a16:creationId xmlns:a16="http://schemas.microsoft.com/office/drawing/2014/main" id="{96FD48F9-3ADA-B086-762D-21C47BC57D23}"/>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03A9EDBE-7755-A807-9FF5-484894925670}"/>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16796682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Logistique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28</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72200734"/>
              </p:ext>
            </p:extLst>
          </p:nvPr>
        </p:nvGraphicFramePr>
        <p:xfrm>
          <a:off x="472961" y="1199400"/>
          <a:ext cx="11218296" cy="4680114"/>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57266">
                <a:tc rowSpan="3">
                  <a:txBody>
                    <a:bodyPr/>
                    <a:lstStyle/>
                    <a:p>
                      <a:pPr algn="l" fontAlgn="b"/>
                      <a:r>
                        <a:rPr lang="fr-FR" sz="1200" b="0" i="0" u="none" strike="noStrike" noProof="0" dirty="0">
                          <a:solidFill>
                            <a:srgbClr val="000000"/>
                          </a:solidFill>
                          <a:effectLst/>
                          <a:latin typeface="+mj-lt"/>
                        </a:rPr>
                        <a:t>Chaîne du froid</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Facilité de conservation (volume et besoins en chaîne du froid)</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lumMod val="75000"/>
                        </a:schemeClr>
                      </a:solidFill>
                      <a:prstDash val="sysDot"/>
                      <a:round/>
                      <a:headEnd type="none" w="med" len="med"/>
                      <a:tailEnd type="none" w="med" len="med"/>
                    </a:lnB>
                    <a:noFill/>
                  </a:tcPr>
                </a:tc>
                <a:extLst>
                  <a:ext uri="{0D108BD9-81ED-4DB2-BD59-A6C34878D82A}">
                    <a16:rowId xmlns:a16="http://schemas.microsoft.com/office/drawing/2014/main" val="159786324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Durée de conservation du vaccin</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399861559"/>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rgbClr val="FFFFFF"/>
                          </a:solidFill>
                          <a:effectLst/>
                          <a:latin typeface="+mj-lt"/>
                        </a:rPr>
                        <a:t>Disponibilité d'équipements de chaîne du froid à tous les niveaux ou capacité à acheter l'équipement de chaîne du froid nécessaire pour stocker le vaccin</a:t>
                      </a:r>
                    </a:p>
                  </a:txBody>
                  <a:tcPr marL="7620" marR="7620" marT="7620"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Faisabilité</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Quantitatif</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Source directe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C00000"/>
                    </a:solidFill>
                  </a:tcPr>
                </a:tc>
                <a:extLst>
                  <a:ext uri="{0D108BD9-81ED-4DB2-BD59-A6C34878D82A}">
                    <a16:rowId xmlns:a16="http://schemas.microsoft.com/office/drawing/2014/main" val="1679582188"/>
                  </a:ext>
                </a:extLst>
              </a:tr>
              <a:tr h="557266">
                <a:tc>
                  <a:txBody>
                    <a:bodyPr/>
                    <a:lstStyle/>
                    <a:p>
                      <a:pPr algn="l" fontAlgn="b"/>
                      <a:r>
                        <a:rPr lang="fr-FR" sz="1200" b="0" i="0" u="none" strike="noStrike" noProof="0" dirty="0">
                          <a:solidFill>
                            <a:srgbClr val="000000"/>
                          </a:solidFill>
                          <a:effectLst/>
                          <a:latin typeface="+mj-lt"/>
                        </a:rPr>
                        <a:t>Distribution</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noProof="0" dirty="0">
                          <a:solidFill>
                            <a:srgbClr val="000000"/>
                          </a:solidFill>
                          <a:effectLst/>
                          <a:latin typeface="+mj-lt"/>
                        </a:rPr>
                        <a:t>Niveau de préparation des canaux de distribution dans le pays</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rgbClr val="000000"/>
                          </a:solidFill>
                          <a:effectLst/>
                          <a:latin typeface="+mj-lt"/>
                        </a:rPr>
                        <a:t>Faisabilité</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rgbClr val="000000"/>
                          </a:solidFill>
                          <a:effectLst/>
                          <a:latin typeface="+mj-lt"/>
                        </a:rPr>
                        <a:t>Qualitatif</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rgbClr val="000000"/>
                          </a:solidFill>
                          <a:effectLst/>
                          <a:latin typeface="+mj-lt"/>
                        </a:rPr>
                        <a:t>Modélisé / expert opinion</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4214903690"/>
                  </a:ext>
                </a:extLst>
              </a:tr>
              <a:tr h="557266">
                <a:tc rowSpan="2">
                  <a:txBody>
                    <a:bodyPr/>
                    <a:lstStyle/>
                    <a:p>
                      <a:pPr algn="l" fontAlgn="b"/>
                      <a:r>
                        <a:rPr lang="fr-FR" sz="1200" b="0" i="0" u="none" strike="noStrike" noProof="0" dirty="0">
                          <a:solidFill>
                            <a:srgbClr val="000000"/>
                          </a:solidFill>
                          <a:effectLst/>
                          <a:latin typeface="+mj-lt"/>
                        </a:rPr>
                        <a:t>Pertes et déchets</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Taux de perte indicatif</a:t>
                      </a:r>
                    </a:p>
                  </a:txBody>
                  <a:tcPr marL="7620" marR="7620" marT="7620"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Avis d'expert</a:t>
                      </a:r>
                    </a:p>
                  </a:txBody>
                  <a:tcPr marL="8626" marR="8626" marT="8626" marB="0" anchor="ctr">
                    <a:lnL>
                      <a:noFill/>
                    </a:lnL>
                    <a:lnR>
                      <a:noFill/>
                    </a:lnR>
                    <a:lnT w="6350" cap="flat" cmpd="sng" algn="ctr">
                      <a:solidFill>
                        <a:schemeClr val="tx1"/>
                      </a:solidFill>
                      <a:prstDash val="sysDash"/>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561101107"/>
                  </a:ext>
                </a:extLst>
              </a:tr>
              <a:tr h="557266">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Capacité à maintenir le taux de perte à des niveaux attendus</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654516255"/>
                  </a:ext>
                </a:extLst>
              </a:tr>
              <a:tr h="557266">
                <a:tc rowSpan="2">
                  <a:txBody>
                    <a:bodyPr/>
                    <a:lstStyle/>
                    <a:p>
                      <a:pPr algn="l" fontAlgn="b"/>
                      <a:r>
                        <a:rPr lang="fr-FR" sz="1200" b="0" i="0" u="none" strike="noStrike" noProof="0" dirty="0">
                          <a:solidFill>
                            <a:srgbClr val="000000"/>
                          </a:solidFill>
                          <a:effectLst/>
                          <a:latin typeface="+mj-lt"/>
                        </a:rPr>
                        <a:t>Aspect du produit</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noProof="0" dirty="0">
                          <a:solidFill>
                            <a:schemeClr val="bg1">
                              <a:lumMod val="50000"/>
                            </a:schemeClr>
                          </a:solidFill>
                          <a:effectLst/>
                          <a:latin typeface="+mj-lt"/>
                        </a:rPr>
                        <a:t>Compatibilité de la présentation du produit avec l'usage attendu dans le pays (par ex répartition de la population)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Qualitatif</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9525" cap="flat" cmpd="sng" algn="ctr">
                      <a:solidFill>
                        <a:schemeClr val="bg1">
                          <a:lumMod val="75000"/>
                        </a:schemeClr>
                      </a:solidFill>
                      <a:prstDash val="sysDot"/>
                      <a:round/>
                      <a:headEnd type="none" w="med" len="med"/>
                      <a:tailEnd type="none" w="med" len="med"/>
                    </a:lnB>
                    <a:solidFill>
                      <a:srgbClr val="FFFFFF"/>
                    </a:solidFill>
                  </a:tcPr>
                </a:tc>
                <a:extLst>
                  <a:ext uri="{0D108BD9-81ED-4DB2-BD59-A6C34878D82A}">
                    <a16:rowId xmlns:a16="http://schemas.microsoft.com/office/drawing/2014/main" val="1103776584"/>
                  </a:ext>
                </a:extLst>
              </a:tr>
              <a:tr h="557266">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Adéquation des étiquettes à la langue locale</a:t>
                      </a:r>
                    </a:p>
                  </a:txBody>
                  <a:tcPr marL="7620" marR="7620" marT="7620"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Faisabilité</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9525" cap="flat" cmpd="sng" algn="ctr">
                      <a:solidFill>
                        <a:schemeClr val="bg1">
                          <a:lumMod val="75000"/>
                        </a:schemeClr>
                      </a:solidFill>
                      <a:prstDash val="sysDot"/>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515421165"/>
                  </a:ext>
                </a:extLst>
              </a:tr>
            </a:tbl>
          </a:graphicData>
        </a:graphic>
      </p:graphicFrame>
      <p:sp>
        <p:nvSpPr>
          <p:cNvPr id="8" name="Rectangle 7">
            <a:extLst>
              <a:ext uri="{FF2B5EF4-FFF2-40B4-BE49-F238E27FC236}">
                <a16:creationId xmlns:a16="http://schemas.microsoft.com/office/drawing/2014/main" id="{2FDC6A8C-8776-21FA-1E54-2231069441EE}"/>
              </a:ext>
            </a:extLst>
          </p:cNvPr>
          <p:cNvSpPr/>
          <p:nvPr/>
        </p:nvSpPr>
        <p:spPr>
          <a:xfrm>
            <a:off x="3781424" y="6521915"/>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9" name="Rectangle 8">
            <a:extLst>
              <a:ext uri="{FF2B5EF4-FFF2-40B4-BE49-F238E27FC236}">
                <a16:creationId xmlns:a16="http://schemas.microsoft.com/office/drawing/2014/main" id="{A0797972-9B88-3EE2-EC0C-D098F6BE78FA}"/>
              </a:ext>
            </a:extLst>
          </p:cNvPr>
          <p:cNvSpPr/>
          <p:nvPr/>
        </p:nvSpPr>
        <p:spPr>
          <a:xfrm>
            <a:off x="5795965" y="6521915"/>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2054349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Prestation de service</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29</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1573045353"/>
              </p:ext>
            </p:extLst>
          </p:nvPr>
        </p:nvGraphicFramePr>
        <p:xfrm>
          <a:off x="472961" y="1199400"/>
          <a:ext cx="11218296" cy="3178546"/>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83270">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739140">
                <a:tc rowSpan="3">
                  <a:txBody>
                    <a:bodyPr/>
                    <a:lstStyle/>
                    <a:p>
                      <a:pPr algn="l" fontAlgn="b"/>
                      <a:r>
                        <a:rPr lang="fr-FR" sz="1200" b="0" i="0" u="none" strike="noStrike" noProof="0" dirty="0">
                          <a:solidFill>
                            <a:srgbClr val="000000"/>
                          </a:solidFill>
                          <a:effectLst/>
                          <a:latin typeface="+mj-lt"/>
                        </a:rPr>
                        <a:t>Ressources humaines</a:t>
                      </a:r>
                    </a:p>
                  </a:txBody>
                  <a:tcPr marL="8626" marR="8626" marT="8626" marB="0">
                    <a:lnL>
                      <a:noFill/>
                    </a:lnL>
                    <a:lnR>
                      <a:noFill/>
                    </a:lnR>
                    <a:lnT w="19050" cap="flat" cmpd="sng" algn="ctr">
                      <a:solidFill>
                        <a:srgbClr val="0F5D61"/>
                      </a:solidFill>
                      <a:prstDash val="solid"/>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rgbClr val="000000"/>
                          </a:solidFill>
                          <a:effectLst/>
                          <a:latin typeface="+mj-lt"/>
                        </a:rPr>
                        <a:t>Facilité de préparation, reconstitution et administration (par exemple politique de flacons ouverts, CTC)</a:t>
                      </a:r>
                    </a:p>
                  </a:txBody>
                  <a:tcPr marL="7620" marR="7620" marT="7620"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Faisabilité</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Qualitatif</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Modélisé / expert opinion</a:t>
                      </a:r>
                    </a:p>
                  </a:txBody>
                  <a:tcPr marL="8626" marR="8626" marT="8626" marB="0" anchor="ctr">
                    <a:lnL>
                      <a:noFill/>
                    </a:lnL>
                    <a:lnR>
                      <a:noFill/>
                    </a:lnR>
                    <a:lnT w="19050" cap="flat" cmpd="sng" algn="ctr">
                      <a:solidFill>
                        <a:srgbClr val="0F5D6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00"/>
                    </a:solidFill>
                  </a:tcPr>
                </a:tc>
                <a:extLst>
                  <a:ext uri="{0D108BD9-81ED-4DB2-BD59-A6C34878D82A}">
                    <a16:rowId xmlns:a16="http://schemas.microsoft.com/office/drawing/2014/main" val="1561101107"/>
                  </a:ext>
                </a:extLst>
              </a:tr>
              <a:tr h="739140">
                <a:tc vMerge="1">
                  <a:txBody>
                    <a:bodyPr/>
                    <a:lstStyle/>
                    <a:p>
                      <a:pPr algn="l" fontAlgn="b"/>
                      <a:r>
                        <a:rPr lang="fr-FR" sz="1200" b="0" i="0" u="none" strike="noStrike" noProof="0" dirty="0">
                          <a:solidFill>
                            <a:srgbClr val="000000"/>
                          </a:solidFill>
                          <a:effectLst/>
                          <a:latin typeface="+mj-lt"/>
                        </a:rPr>
                        <a:t>Disponibilité</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rgbClr val="FFFFFF"/>
                          </a:solidFill>
                          <a:effectLst/>
                          <a:latin typeface="+mj-lt"/>
                        </a:rPr>
                        <a:t>Impact attendu de l'introduction sur les ressources humaines (par exemple, charge de travail supplémentaire due au calendrier, complexité de l'administration, flexibilité du calendrier, niveau de formation requis pour les ressources humaines)</a:t>
                      </a:r>
                    </a:p>
                  </a:txBody>
                  <a:tcPr marL="7620" marR="7620" marT="7620"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Faisabilité</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Qualitatif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tc>
                  <a:txBody>
                    <a:bodyPr/>
                    <a:lstStyle/>
                    <a:p>
                      <a:pPr algn="l" fontAlgn="b"/>
                      <a:r>
                        <a:rPr lang="fr-FR" sz="1200" b="0" i="0" u="none" strike="noStrike" noProof="0" dirty="0">
                          <a:solidFill>
                            <a:srgbClr val="FFFFFF"/>
                          </a:solidFill>
                          <a:effectLst/>
                          <a:latin typeface="+mj-lt"/>
                        </a:rPr>
                        <a:t>Modélisé / expert opinion</a:t>
                      </a:r>
                    </a:p>
                  </a:txBody>
                  <a:tcPr marL="8626" marR="8626" marT="8626" marB="0" anchor="ctr">
                    <a:lnL>
                      <a:noFill/>
                    </a:lnL>
                    <a:lnR>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00000"/>
                    </a:solidFill>
                  </a:tcPr>
                </a:tc>
                <a:extLst>
                  <a:ext uri="{0D108BD9-81ED-4DB2-BD59-A6C34878D82A}">
                    <a16:rowId xmlns:a16="http://schemas.microsoft.com/office/drawing/2014/main" val="654516255"/>
                  </a:ext>
                </a:extLst>
              </a:tr>
              <a:tr h="739140">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a:solidFill>
                            <a:srgbClr val="000000"/>
                          </a:solidFill>
                          <a:effectLst/>
                          <a:latin typeface="+mj-lt"/>
                        </a:rPr>
                        <a:t>Impact sur les services de vaccination existants ou autres secteurs de la santé – risque de surcharge</a:t>
                      </a:r>
                    </a:p>
                  </a:txBody>
                  <a:tcPr marL="7620" marR="7620" marT="7620"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Faisabilité</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Qualitatif</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Avis d'expert</a:t>
                      </a:r>
                    </a:p>
                  </a:txBody>
                  <a:tcPr marL="8626" marR="8626" marT="8626" marB="0" anchor="ctr">
                    <a:lnL>
                      <a:noFill/>
                    </a:lnL>
                    <a:lnR>
                      <a:noFill/>
                    </a:lnR>
                    <a:lnT w="9525" cap="flat" cmpd="sng" algn="ctr">
                      <a:solidFill>
                        <a:schemeClr val="bg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3072329934"/>
                  </a:ext>
                </a:extLst>
              </a:tr>
              <a:tr h="739140">
                <a:tc>
                  <a:txBody>
                    <a:bodyPr/>
                    <a:lstStyle/>
                    <a:p>
                      <a:pPr algn="l" fontAlgn="b"/>
                      <a:r>
                        <a:rPr lang="fr-FR" sz="1200" b="0" i="0" u="none" strike="noStrike" noProof="0" dirty="0">
                          <a:solidFill>
                            <a:srgbClr val="000000"/>
                          </a:solidFill>
                          <a:effectLst/>
                          <a:latin typeface="+mj-lt"/>
                        </a:rPr>
                        <a:t>Systèmes</a:t>
                      </a: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Disponibilité des systèmes d'information pour gérer la chaîne d'approvisionnement en vaccins et mesurer les indicateurs de performance associés (c'est-à-dire la couverture vaccinale et l'utilisation des vaccins)</a:t>
                      </a:r>
                    </a:p>
                  </a:txBody>
                  <a:tcPr marL="7620" marR="7620" marT="7620"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Oui/non</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tc>
                  <a:txBody>
                    <a:bodyPr/>
                    <a:lstStyle/>
                    <a:p>
                      <a:pPr algn="l" fontAlgn="b"/>
                      <a:r>
                        <a:rPr lang="fr-FR" sz="1200" b="0" i="0" u="none" strike="noStrike" noProof="0" dirty="0">
                          <a:solidFill>
                            <a:schemeClr val="bg1">
                              <a:lumMod val="50000"/>
                            </a:schemeClr>
                          </a:solidFill>
                          <a:effectLst/>
                          <a:latin typeface="+mj-lt"/>
                        </a:rPr>
                        <a:t>Source directe</a:t>
                      </a:r>
                    </a:p>
                  </a:txBody>
                  <a:tcPr marL="8626" marR="8626" marT="8626" marB="0" anchor="ctr">
                    <a:lnL>
                      <a:noFill/>
                    </a:lnL>
                    <a:lnR>
                      <a:noFill/>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rgbClr val="FFFFFF"/>
                    </a:solidFill>
                  </a:tcPr>
                </a:tc>
                <a:extLst>
                  <a:ext uri="{0D108BD9-81ED-4DB2-BD59-A6C34878D82A}">
                    <a16:rowId xmlns:a16="http://schemas.microsoft.com/office/drawing/2014/main" val="1103776584"/>
                  </a:ext>
                </a:extLst>
              </a:tr>
            </a:tbl>
          </a:graphicData>
        </a:graphic>
      </p:graphicFrame>
      <p:sp>
        <p:nvSpPr>
          <p:cNvPr id="5" name="Rectangle 4">
            <a:extLst>
              <a:ext uri="{FF2B5EF4-FFF2-40B4-BE49-F238E27FC236}">
                <a16:creationId xmlns:a16="http://schemas.microsoft.com/office/drawing/2014/main" id="{9B42A22F-78C8-6ED2-84EF-A0F21026A02D}"/>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77E161F3-EB5C-9EF3-4468-5EE5B7367354}"/>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419728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7"/>
            <a:ext cx="7411451" cy="875931"/>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410569" y="166990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37445" y="1633530"/>
            <a:ext cx="4856287" cy="369332"/>
          </a:xfrm>
          <a:prstGeom prst="rect">
            <a:avLst/>
          </a:prstGeom>
          <a:noFill/>
        </p:spPr>
        <p:txBody>
          <a:bodyPr wrap="square" rtlCol="0">
            <a:spAutoFit/>
          </a:bodyPr>
          <a:lstStyle/>
          <a:p>
            <a:pPr>
              <a:defRPr/>
            </a:pPr>
            <a:r>
              <a:rPr lang="fr-FR" noProof="0" dirty="0">
                <a:solidFill>
                  <a:schemeClr val="bg1"/>
                </a:solidFill>
                <a:latin typeface="Lato" panose="020F0502020204030203" pitchFamily="34" charset="0"/>
                <a:cs typeface="Times New Roman" panose="02020603050405020304" pitchFamily="18" charset="0"/>
              </a:rPr>
              <a:t>Introductions et objectifs</a:t>
            </a:r>
            <a:endParaRPr lang="fr-FR" sz="1800" noProof="0" dirty="0">
              <a:solidFill>
                <a:schemeClr val="bg1"/>
              </a:solidFill>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411735"/>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70154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662564"/>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Approche et méthodologie</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3454808"/>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3738615"/>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3699636"/>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Plan de travail</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3" y="4497880"/>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477568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4</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4736708"/>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Critères de priorisation</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3" y="5543159"/>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5820966"/>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5</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5781987"/>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Questionnaire en ligne</a:t>
            </a:r>
          </a:p>
        </p:txBody>
      </p:sp>
    </p:spTree>
    <p:extLst>
      <p:ext uri="{BB962C8B-B14F-4D97-AF65-F5344CB8AC3E}">
        <p14:creationId xmlns:p14="http://schemas.microsoft.com/office/powerpoint/2010/main" val="3088201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Revue des critères : Acceptabilité du vaccin</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30</a:t>
            </a:fld>
            <a:endParaRPr lang="fr-FR" noProof="0" dirty="0">
              <a:latin typeface="+mj-lt"/>
            </a:endParaRPr>
          </a:p>
        </p:txBody>
      </p:sp>
      <p:graphicFrame>
        <p:nvGraphicFramePr>
          <p:cNvPr id="3" name="Table 2">
            <a:extLst>
              <a:ext uri="{FF2B5EF4-FFF2-40B4-BE49-F238E27FC236}">
                <a16:creationId xmlns:a16="http://schemas.microsoft.com/office/drawing/2014/main" id="{3525073C-C8E1-EB0C-F962-3FAE6E11624E}"/>
              </a:ext>
            </a:extLst>
          </p:cNvPr>
          <p:cNvGraphicFramePr>
            <a:graphicFrameLocks noGrp="1"/>
          </p:cNvGraphicFramePr>
          <p:nvPr>
            <p:extLst>
              <p:ext uri="{D42A27DB-BD31-4B8C-83A1-F6EECF244321}">
                <p14:modId xmlns:p14="http://schemas.microsoft.com/office/powerpoint/2010/main" val="2552551983"/>
              </p:ext>
            </p:extLst>
          </p:nvPr>
        </p:nvGraphicFramePr>
        <p:xfrm>
          <a:off x="472961" y="1199400"/>
          <a:ext cx="11218296" cy="3456091"/>
        </p:xfrm>
        <a:graphic>
          <a:graphicData uri="http://schemas.openxmlformats.org/drawingml/2006/table">
            <a:tbl>
              <a:tblPr/>
              <a:tblGrid>
                <a:gridCol w="1683808">
                  <a:extLst>
                    <a:ext uri="{9D8B030D-6E8A-4147-A177-3AD203B41FA5}">
                      <a16:colId xmlns:a16="http://schemas.microsoft.com/office/drawing/2014/main" val="1564478177"/>
                    </a:ext>
                  </a:extLst>
                </a:gridCol>
                <a:gridCol w="5097746">
                  <a:extLst>
                    <a:ext uri="{9D8B030D-6E8A-4147-A177-3AD203B41FA5}">
                      <a16:colId xmlns:a16="http://schemas.microsoft.com/office/drawing/2014/main" val="4176978140"/>
                    </a:ext>
                  </a:extLst>
                </a:gridCol>
                <a:gridCol w="1506937">
                  <a:extLst>
                    <a:ext uri="{9D8B030D-6E8A-4147-A177-3AD203B41FA5}">
                      <a16:colId xmlns:a16="http://schemas.microsoft.com/office/drawing/2014/main" val="1213459350"/>
                    </a:ext>
                  </a:extLst>
                </a:gridCol>
                <a:gridCol w="1179802">
                  <a:extLst>
                    <a:ext uri="{9D8B030D-6E8A-4147-A177-3AD203B41FA5}">
                      <a16:colId xmlns:a16="http://schemas.microsoft.com/office/drawing/2014/main" val="1501533423"/>
                    </a:ext>
                  </a:extLst>
                </a:gridCol>
                <a:gridCol w="1750003">
                  <a:extLst>
                    <a:ext uri="{9D8B030D-6E8A-4147-A177-3AD203B41FA5}">
                      <a16:colId xmlns:a16="http://schemas.microsoft.com/office/drawing/2014/main" val="349205669"/>
                    </a:ext>
                  </a:extLst>
                </a:gridCol>
              </a:tblGrid>
              <a:tr h="167412">
                <a:tc>
                  <a:txBody>
                    <a:bodyPr/>
                    <a:lstStyle/>
                    <a:p>
                      <a:pPr algn="l" fontAlgn="b"/>
                      <a:r>
                        <a:rPr lang="fr-FR" sz="1400" b="1" i="0" u="none" strike="noStrike" noProof="0" dirty="0">
                          <a:solidFill>
                            <a:srgbClr val="000000"/>
                          </a:solidFill>
                          <a:effectLst/>
                          <a:latin typeface="+mj-lt"/>
                        </a:rPr>
                        <a:t>Sous-catégorie</a:t>
                      </a:r>
                    </a:p>
                  </a:txBody>
                  <a:tcPr marL="8626" marR="8626" marT="8626" marB="0" anchor="b">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Critères</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Groupe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tc>
                  <a:txBody>
                    <a:bodyPr/>
                    <a:lstStyle/>
                    <a:p>
                      <a:pPr algn="l" fontAlgn="b"/>
                      <a:r>
                        <a:rPr lang="fr-FR" sz="1400" b="1" i="0" u="none" strike="noStrike" noProof="0" dirty="0">
                          <a:solidFill>
                            <a:srgbClr val="000000"/>
                          </a:solidFill>
                          <a:effectLst/>
                          <a:latin typeface="+mj-lt"/>
                        </a:rPr>
                        <a:t>Type de source</a:t>
                      </a:r>
                    </a:p>
                  </a:txBody>
                  <a:tcPr marL="8626" marR="8626" marT="8626" marB="0" anchor="ctr">
                    <a:lnL>
                      <a:noFill/>
                    </a:lnL>
                    <a:lnR>
                      <a:noFill/>
                    </a:lnR>
                    <a:lnT>
                      <a:noFill/>
                    </a:lnT>
                    <a:lnB w="19050" cap="flat" cmpd="sng" algn="ctr">
                      <a:solidFill>
                        <a:srgbClr val="0F5D61"/>
                      </a:solidFill>
                      <a:prstDash val="solid"/>
                      <a:round/>
                      <a:headEnd type="none" w="med" len="med"/>
                      <a:tailEnd type="none" w="med" len="med"/>
                    </a:lnB>
                  </a:tcPr>
                </a:tc>
                <a:extLst>
                  <a:ext uri="{0D108BD9-81ED-4DB2-BD59-A6C34878D82A}">
                    <a16:rowId xmlns:a16="http://schemas.microsoft.com/office/drawing/2014/main" val="2709294636"/>
                  </a:ext>
                </a:extLst>
              </a:tr>
              <a:tr h="535569">
                <a:tc rowSpan="5">
                  <a:txBody>
                    <a:bodyPr/>
                    <a:lstStyle/>
                    <a:p>
                      <a:pPr algn="l" fontAlgn="b"/>
                      <a:r>
                        <a:rPr lang="fr-FR" sz="1200" b="0" i="0" u="none" strike="noStrike" noProof="0" dirty="0">
                          <a:solidFill>
                            <a:srgbClr val="000000"/>
                          </a:solidFill>
                          <a:effectLst/>
                          <a:latin typeface="+mj-lt"/>
                        </a:rPr>
                        <a:t>Perception de la population cible du vaccin</a:t>
                      </a:r>
                    </a:p>
                  </a:txBody>
                  <a:tcPr marL="8626" marR="8626" marT="8626" marB="0">
                    <a:lnL>
                      <a:noFill/>
                    </a:lnL>
                    <a:lnR>
                      <a:noFill/>
                    </a:lnR>
                    <a:lnT w="19050" cap="flat" cmpd="sng" algn="ctr">
                      <a:solidFill>
                        <a:srgbClr val="0F5D61"/>
                      </a:solidFill>
                      <a:prstDash val="solid"/>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rgbClr val="000000"/>
                          </a:solidFill>
                          <a:effectLst/>
                          <a:latin typeface="+mj-lt"/>
                        </a:rPr>
                        <a:t>Limitations éthiques, programmatiques, de réputation ou sociaux susceptibles d'affecter l'acceptabilité du vaccin pour la population cible (par exemple, la réputation du pays producteur, le caractère halal)</a:t>
                      </a:r>
                    </a:p>
                  </a:txBody>
                  <a:tcPr marL="7620" marR="7620" marT="7620"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Faisabilité</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Oui/non</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tc>
                  <a:txBody>
                    <a:bodyPr/>
                    <a:lstStyle/>
                    <a:p>
                      <a:pPr algn="l" fontAlgn="b"/>
                      <a:r>
                        <a:rPr lang="fr-FR" sz="1200" b="0" i="0" u="none" strike="noStrike" noProof="0" dirty="0">
                          <a:solidFill>
                            <a:schemeClr val="tx1"/>
                          </a:solidFill>
                          <a:effectLst/>
                          <a:latin typeface="+mj-lt"/>
                        </a:rPr>
                        <a:t>Source directe</a:t>
                      </a:r>
                    </a:p>
                  </a:txBody>
                  <a:tcPr marL="8626" marR="8626" marT="8626" marB="0" anchor="ctr">
                    <a:lnL>
                      <a:noFill/>
                    </a:lnL>
                    <a:lnR>
                      <a:noFill/>
                    </a:lnR>
                    <a:lnT w="19050" cap="flat" cmpd="sng" algn="ctr">
                      <a:solidFill>
                        <a:srgbClr val="0F5D61"/>
                      </a:solidFill>
                      <a:prstDash val="solid"/>
                      <a:round/>
                      <a:headEnd type="none" w="med" len="med"/>
                      <a:tailEnd type="none" w="med" len="med"/>
                    </a:lnT>
                    <a:lnB w="6350" cap="flat" cmpd="sng" algn="ctr">
                      <a:noFill/>
                      <a:prstDash val="sysDash"/>
                      <a:round/>
                      <a:headEnd type="none" w="med" len="med"/>
                      <a:tailEnd type="none" w="med" len="med"/>
                    </a:lnB>
                    <a:solidFill>
                      <a:srgbClr val="FFFF00"/>
                    </a:solidFill>
                  </a:tcPr>
                </a:tc>
                <a:extLst>
                  <a:ext uri="{0D108BD9-81ED-4DB2-BD59-A6C34878D82A}">
                    <a16:rowId xmlns:a16="http://schemas.microsoft.com/office/drawing/2014/main" val="1117970767"/>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Niveau d'utilisation dans les pays à revenu élevé, pays à influence régionale et pays voisins (par ex: prenant en compte la sécurité)</a:t>
                      </a:r>
                    </a:p>
                  </a:txBody>
                  <a:tcPr marL="7620" marR="7620" marT="7620"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noProof="0" dirty="0">
                          <a:solidFill>
                            <a:schemeClr val="bg1">
                              <a:lumMod val="50000"/>
                            </a:schemeClr>
                          </a:solidFill>
                          <a:effectLst/>
                          <a:latin typeface="+mj-lt"/>
                        </a:rPr>
                        <a:t>Quantitatif</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 / Modélisé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830699950"/>
                  </a:ext>
                </a:extLst>
              </a:tr>
              <a:tr h="535569">
                <a:tc vMerge="1">
                  <a:txBody>
                    <a:bodyPr/>
                    <a:lstStyle/>
                    <a:p>
                      <a:endParaRPr lang="en-US"/>
                    </a:p>
                  </a:txBody>
                  <a:tcPr/>
                </a:tc>
                <a:tc>
                  <a:txBody>
                    <a:bodyPr/>
                    <a:lstStyle/>
                    <a:p>
                      <a:pPr algn="l" fontAlgn="b"/>
                      <a:r>
                        <a:rPr lang="fr-FR" sz="1200" b="0" i="0" u="none" strike="noStrike" dirty="0">
                          <a:solidFill>
                            <a:schemeClr val="bg1"/>
                          </a:solidFill>
                          <a:effectLst/>
                          <a:latin typeface="+mj-lt"/>
                        </a:rPr>
                        <a:t>Perception de la population cible sur le risque de maladie, sa gravité, peur et demande de contrôle de la maladie</a:t>
                      </a:r>
                    </a:p>
                  </a:txBody>
                  <a:tcPr marL="7620" marR="7620" marT="7620"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Importance</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Qualitatif</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tc>
                  <a:txBody>
                    <a:bodyPr/>
                    <a:lstStyle/>
                    <a:p>
                      <a:pPr algn="l" fontAlgn="b"/>
                      <a:r>
                        <a:rPr lang="fr-FR" sz="1200" b="0" i="0" u="none" strike="noStrike" noProof="0" dirty="0">
                          <a:solidFill>
                            <a:schemeClr val="bg1"/>
                          </a:solidFill>
                          <a:effectLst/>
                          <a:latin typeface="+mj-lt"/>
                        </a:rPr>
                        <a:t>Avis d'expert</a:t>
                      </a: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rgbClr val="C00000"/>
                    </a:solidFill>
                  </a:tcPr>
                </a:tc>
                <a:extLst>
                  <a:ext uri="{0D108BD9-81ED-4DB2-BD59-A6C34878D82A}">
                    <a16:rowId xmlns:a16="http://schemas.microsoft.com/office/drawing/2014/main" val="531144677"/>
                  </a:ext>
                </a:extLst>
              </a:tr>
              <a:tr h="535569">
                <a:tc vMerge="1">
                  <a:txBody>
                    <a:bodyPr/>
                    <a:lstStyle/>
                    <a:p>
                      <a:endParaRPr lang="en-US"/>
                    </a:p>
                  </a:txBody>
                  <a:tcPr/>
                </a:tc>
                <a:tc>
                  <a:txBody>
                    <a:bodyPr/>
                    <a:lstStyle/>
                    <a:p>
                      <a:pPr algn="l" fontAlgn="b"/>
                      <a:r>
                        <a:rPr lang="fr-FR" sz="1200" b="0" i="0" u="none" strike="noStrike" dirty="0">
                          <a:solidFill>
                            <a:schemeClr val="bg1">
                              <a:lumMod val="50000"/>
                            </a:schemeClr>
                          </a:solidFill>
                          <a:effectLst/>
                          <a:latin typeface="+mj-lt"/>
                        </a:rPr>
                        <a:t>Perception de la population cible sur les effets souhaitables et indésirables du vaccin</a:t>
                      </a:r>
                    </a:p>
                  </a:txBody>
                  <a:tcPr marL="7620" marR="7620" marT="7620"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2176476135"/>
                  </a:ext>
                </a:extLst>
              </a:tr>
              <a:tr h="535569">
                <a:tc vMerge="1">
                  <a:txBody>
                    <a:bodyPr/>
                    <a:lstStyle/>
                    <a:p>
                      <a:pPr algn="l" fontAlgn="b"/>
                      <a:endParaRPr lang="fr-FR" sz="1200" b="0" i="0" u="none" strike="noStrike" noProof="0" dirty="0">
                        <a:solidFill>
                          <a:srgbClr val="000000"/>
                        </a:solidFill>
                        <a:effectLst/>
                        <a:latin typeface="+mj-lt"/>
                      </a:endParaRPr>
                    </a:p>
                  </a:txBody>
                  <a:tcPr marL="8626" marR="8626" marT="8626" marB="0">
                    <a:lnL>
                      <a:noFill/>
                    </a:lnL>
                    <a:lnR>
                      <a:noFill/>
                    </a:lnR>
                    <a:lnT w="6350" cap="flat" cmpd="sng" algn="ctr">
                      <a:solidFill>
                        <a:srgbClr val="0F5D61"/>
                      </a:solidFill>
                      <a:prstDash val="sysDash"/>
                      <a:round/>
                      <a:headEnd type="none" w="med" len="med"/>
                      <a:tailEnd type="none" w="med" len="med"/>
                    </a:lnT>
                    <a:lnB w="6350" cap="flat" cmpd="sng" algn="ctr">
                      <a:solidFill>
                        <a:srgbClr val="0F5D61"/>
                      </a:solidFill>
                      <a:prstDash val="sysDash"/>
                      <a:round/>
                      <a:headEnd type="none" w="med" len="med"/>
                      <a:tailEnd type="none" w="med" len="med"/>
                    </a:lnB>
                  </a:tcPr>
                </a:tc>
                <a:tc>
                  <a:txBody>
                    <a:bodyPr/>
                    <a:lstStyle/>
                    <a:p>
                      <a:pPr algn="l" fontAlgn="b"/>
                      <a:r>
                        <a:rPr lang="fr-FR" sz="1200" b="0" i="0" u="none" strike="noStrike" dirty="0">
                          <a:solidFill>
                            <a:schemeClr val="bg1"/>
                          </a:solidFill>
                          <a:effectLst/>
                          <a:latin typeface="+mj-lt"/>
                        </a:rPr>
                        <a:t>Acceptabilité du calendrier (par exemple, multiples injections, visites supplémentaires)</a:t>
                      </a:r>
                    </a:p>
                  </a:txBody>
                  <a:tcPr marL="7620" marR="7620" marT="7620"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Faisabilité</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algn="l" fontAlgn="b"/>
                      <a:r>
                        <a:rPr lang="fr-FR" sz="1200" b="0" i="0" u="none" strike="noStrike" cap="none" noProof="0" dirty="0">
                          <a:solidFill>
                            <a:schemeClr val="bg1"/>
                          </a:solidFill>
                          <a:effectLst/>
                          <a:latin typeface="+mn-lt"/>
                          <a:ea typeface="+mn-ea"/>
                          <a:cs typeface="+mn-cs"/>
                          <a:sym typeface="Arial"/>
                        </a:rPr>
                        <a:t>Qualitatif</a:t>
                      </a:r>
                      <a:endParaRPr lang="fr-FR" sz="1200" b="0" i="0" u="none" strike="noStrike" noProof="0" dirty="0">
                        <a:solidFill>
                          <a:schemeClr val="bg1"/>
                        </a:solidFill>
                        <a:effectLst/>
                        <a:latin typeface="+mj-lt"/>
                      </a:endParaRP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tc>
                  <a:txBody>
                    <a:bodyPr/>
                    <a:lstStyle/>
                    <a:p>
                      <a:pPr marL="0" marR="0" lvl="0" indent="0" algn="l" defTabSz="914400" rtl="0" eaLnBrk="1" fontAlgn="b" latinLnBrk="0" hangingPunct="1">
                        <a:lnSpc>
                          <a:spcPct val="100000"/>
                        </a:lnSpc>
                        <a:spcBef>
                          <a:spcPts val="0"/>
                        </a:spcBef>
                        <a:spcAft>
                          <a:spcPts val="0"/>
                        </a:spcAft>
                        <a:buClr>
                          <a:srgbClr val="000000"/>
                        </a:buClr>
                        <a:buSzTx/>
                        <a:buFont typeface="Arial"/>
                        <a:buNone/>
                        <a:tabLst/>
                        <a:defRPr/>
                      </a:pPr>
                      <a:r>
                        <a:rPr lang="fr-FR" sz="1200" b="0" i="0" u="none" strike="noStrike" cap="none" noProof="0" dirty="0">
                          <a:solidFill>
                            <a:schemeClr val="bg1"/>
                          </a:solidFill>
                          <a:effectLst/>
                          <a:latin typeface="+mn-lt"/>
                          <a:ea typeface="+mn-ea"/>
                          <a:cs typeface="+mn-cs"/>
                          <a:sym typeface="Arial"/>
                        </a:rPr>
                        <a:t>Source directe / Modélisé</a:t>
                      </a:r>
                    </a:p>
                  </a:txBody>
                  <a:tcPr marL="8626" marR="8626" marT="8626" marB="0" anchor="ctr">
                    <a:lnL>
                      <a:noFill/>
                    </a:lnL>
                    <a:lnR>
                      <a:noFill/>
                    </a:lnR>
                    <a:lnT w="6350" cap="flat" cmpd="sng" algn="ctr">
                      <a:noFill/>
                      <a:prstDash val="sysDash"/>
                      <a:round/>
                      <a:headEnd type="none" w="med" len="med"/>
                      <a:tailEnd type="none" w="med" len="med"/>
                    </a:lnT>
                    <a:lnB w="12700" cap="flat" cmpd="sng" algn="ctr">
                      <a:solidFill>
                        <a:srgbClr val="0F5D61"/>
                      </a:solidFill>
                      <a:prstDash val="sysDot"/>
                      <a:round/>
                      <a:headEnd type="none" w="med" len="med"/>
                      <a:tailEnd type="none" w="med" len="med"/>
                    </a:lnB>
                    <a:solidFill>
                      <a:srgbClr val="C00000"/>
                    </a:solidFill>
                  </a:tcPr>
                </a:tc>
                <a:extLst>
                  <a:ext uri="{0D108BD9-81ED-4DB2-BD59-A6C34878D82A}">
                    <a16:rowId xmlns:a16="http://schemas.microsoft.com/office/drawing/2014/main" val="1895081923"/>
                  </a:ext>
                </a:extLst>
              </a:tr>
              <a:tr h="535569">
                <a:tc>
                  <a:txBody>
                    <a:bodyPr/>
                    <a:lstStyle/>
                    <a:p>
                      <a:pPr algn="l" fontAlgn="b"/>
                      <a:r>
                        <a:rPr lang="fr-FR" sz="1200" b="0" i="0" u="none" strike="noStrike" noProof="0" dirty="0">
                          <a:solidFill>
                            <a:srgbClr val="000000"/>
                          </a:solidFill>
                          <a:effectLst/>
                          <a:latin typeface="+mj-lt"/>
                        </a:rPr>
                        <a:t>Génération de la demande</a:t>
                      </a:r>
                    </a:p>
                  </a:txBody>
                  <a:tcPr marL="8626" marR="8626" marT="8626" marB="0">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tcPr>
                </a:tc>
                <a:tc>
                  <a:txBody>
                    <a:bodyPr/>
                    <a:lstStyle/>
                    <a:p>
                      <a:pPr algn="l" fontAlgn="b"/>
                      <a:r>
                        <a:rPr lang="fr-FR" sz="1200" b="0" i="0" u="none" strike="noStrike" dirty="0">
                          <a:solidFill>
                            <a:schemeClr val="bg1">
                              <a:lumMod val="50000"/>
                            </a:schemeClr>
                          </a:solidFill>
                          <a:effectLst/>
                          <a:latin typeface="+mj-lt"/>
                        </a:rPr>
                        <a:t>Disponibilité des ressources pour la communication</a:t>
                      </a:r>
                    </a:p>
                  </a:txBody>
                  <a:tcPr marL="7620" marR="7620" marT="7620"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Faisabilité</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Qualitatif</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tc>
                  <a:txBody>
                    <a:bodyPr/>
                    <a:lstStyle/>
                    <a:p>
                      <a:pPr algn="l" fontAlgn="b"/>
                      <a:r>
                        <a:rPr lang="fr-FR" sz="1200" b="0" i="0" u="none" strike="noStrike" cap="none" noProof="0" dirty="0">
                          <a:solidFill>
                            <a:schemeClr val="bg1">
                              <a:lumMod val="50000"/>
                            </a:schemeClr>
                          </a:solidFill>
                          <a:effectLst/>
                          <a:latin typeface="+mn-lt"/>
                          <a:ea typeface="+mn-ea"/>
                          <a:cs typeface="+mn-cs"/>
                          <a:sym typeface="Arial"/>
                        </a:rPr>
                        <a:t>Source directe</a:t>
                      </a:r>
                      <a:endParaRPr lang="fr-FR" sz="1200" b="0" i="0" u="none" strike="noStrike" noProof="0" dirty="0">
                        <a:solidFill>
                          <a:schemeClr val="bg1">
                            <a:lumMod val="50000"/>
                          </a:schemeClr>
                        </a:solidFill>
                        <a:effectLst/>
                        <a:latin typeface="+mj-lt"/>
                      </a:endParaRPr>
                    </a:p>
                  </a:txBody>
                  <a:tcPr marL="8626" marR="8626" marT="8626" marB="0" anchor="ctr">
                    <a:lnL>
                      <a:noFill/>
                    </a:lnL>
                    <a:lnR>
                      <a:noFill/>
                    </a:lnR>
                    <a:lnT w="12700" cap="flat" cmpd="sng" algn="ctr">
                      <a:solidFill>
                        <a:srgbClr val="0F5D61"/>
                      </a:solidFill>
                      <a:prstDash val="sysDot"/>
                      <a:round/>
                      <a:headEnd type="none" w="med" len="med"/>
                      <a:tailEnd type="none" w="med" len="med"/>
                    </a:lnT>
                    <a:lnB w="12700" cap="flat" cmpd="sng" algn="ctr">
                      <a:solidFill>
                        <a:srgbClr val="0F5D61"/>
                      </a:solidFill>
                      <a:prstDash val="sysDot"/>
                      <a:round/>
                      <a:headEnd type="none" w="med" len="med"/>
                      <a:tailEnd type="none" w="med" len="med"/>
                    </a:lnB>
                    <a:noFill/>
                  </a:tcPr>
                </a:tc>
                <a:extLst>
                  <a:ext uri="{0D108BD9-81ED-4DB2-BD59-A6C34878D82A}">
                    <a16:rowId xmlns:a16="http://schemas.microsoft.com/office/drawing/2014/main" val="1561101107"/>
                  </a:ext>
                </a:extLst>
              </a:tr>
            </a:tbl>
          </a:graphicData>
        </a:graphic>
      </p:graphicFrame>
      <p:sp>
        <p:nvSpPr>
          <p:cNvPr id="5" name="Rectangle 4">
            <a:extLst>
              <a:ext uri="{FF2B5EF4-FFF2-40B4-BE49-F238E27FC236}">
                <a16:creationId xmlns:a16="http://schemas.microsoft.com/office/drawing/2014/main" id="{F9955327-3BA5-B96A-E97B-46577057F173}"/>
              </a:ext>
            </a:extLst>
          </p:cNvPr>
          <p:cNvSpPr/>
          <p:nvPr/>
        </p:nvSpPr>
        <p:spPr>
          <a:xfrm>
            <a:off x="3781424" y="6428396"/>
            <a:ext cx="1743075" cy="211418"/>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t>Essentiel</a:t>
            </a:r>
          </a:p>
        </p:txBody>
      </p:sp>
      <p:sp>
        <p:nvSpPr>
          <p:cNvPr id="7" name="Rectangle 6">
            <a:extLst>
              <a:ext uri="{FF2B5EF4-FFF2-40B4-BE49-F238E27FC236}">
                <a16:creationId xmlns:a16="http://schemas.microsoft.com/office/drawing/2014/main" id="{428C5787-A86A-238E-B6F8-39177C75C4BE}"/>
              </a:ext>
            </a:extLst>
          </p:cNvPr>
          <p:cNvSpPr/>
          <p:nvPr/>
        </p:nvSpPr>
        <p:spPr>
          <a:xfrm>
            <a:off x="5795965" y="6428396"/>
            <a:ext cx="1743075" cy="21141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tx1">
                    <a:lumMod val="50000"/>
                  </a:schemeClr>
                </a:solidFill>
              </a:rPr>
              <a:t>Significatif</a:t>
            </a:r>
          </a:p>
        </p:txBody>
      </p:sp>
    </p:spTree>
    <p:extLst>
      <p:ext uri="{BB962C8B-B14F-4D97-AF65-F5344CB8AC3E}">
        <p14:creationId xmlns:p14="http://schemas.microsoft.com/office/powerpoint/2010/main" val="36078309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noProof="0" dirty="0">
                <a:solidFill>
                  <a:srgbClr val="0F5D61"/>
                </a:solidFill>
                <a:latin typeface="Lato" panose="020F0502020204030203" pitchFamily="34" charset="0"/>
                <a:cs typeface="Times New Roman" panose="02020603050405020304" pitchFamily="18" charset="0"/>
                <a:sym typeface="Lato"/>
              </a:rPr>
              <a:t>Synthèse – Critères essentiels et significatifs</a:t>
            </a: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70825" y="6098354"/>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31</a:t>
            </a:fld>
            <a:endParaRPr lang="fr-FR" noProof="0" dirty="0">
              <a:latin typeface="+mj-lt"/>
            </a:endParaRPr>
          </a:p>
        </p:txBody>
      </p:sp>
      <p:grpSp>
        <p:nvGrpSpPr>
          <p:cNvPr id="111" name="Group 110">
            <a:extLst>
              <a:ext uri="{FF2B5EF4-FFF2-40B4-BE49-F238E27FC236}">
                <a16:creationId xmlns:a16="http://schemas.microsoft.com/office/drawing/2014/main" id="{252BC611-F0BB-A3F3-5888-4AFC6C796C9E}"/>
              </a:ext>
            </a:extLst>
          </p:cNvPr>
          <p:cNvGrpSpPr/>
          <p:nvPr/>
        </p:nvGrpSpPr>
        <p:grpSpPr>
          <a:xfrm>
            <a:off x="136576" y="931181"/>
            <a:ext cx="5932920" cy="317700"/>
            <a:chOff x="3399318" y="1020952"/>
            <a:chExt cx="4013925" cy="317700"/>
          </a:xfrm>
        </p:grpSpPr>
        <p:sp>
          <p:nvSpPr>
            <p:cNvPr id="13" name="Rectangle 12">
              <a:extLst>
                <a:ext uri="{FF2B5EF4-FFF2-40B4-BE49-F238E27FC236}">
                  <a16:creationId xmlns:a16="http://schemas.microsoft.com/office/drawing/2014/main" id="{B51F70A0-EE11-3886-4089-7C8939B8A4E3}"/>
                </a:ext>
              </a:extLst>
            </p:cNvPr>
            <p:cNvSpPr/>
            <p:nvPr/>
          </p:nvSpPr>
          <p:spPr>
            <a:xfrm>
              <a:off x="3399320" y="1021398"/>
              <a:ext cx="4013923" cy="31725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algn="l" defTabSz="914400" rtl="0" eaLnBrk="1" fontAlgn="auto" latinLnBrk="0" hangingPunct="1">
                <a:lnSpc>
                  <a:spcPct val="100000"/>
                </a:lnSpc>
                <a:spcBef>
                  <a:spcPts val="600"/>
                </a:spcBef>
                <a:spcAft>
                  <a:spcPts val="0"/>
                </a:spcAft>
                <a:buClrTx/>
                <a:buSzPct val="100000"/>
                <a:tabLst/>
                <a:defRPr/>
              </a:pPr>
              <a:r>
                <a:rPr kumimoji="0" lang="fr-FR" sz="1200" b="1" i="0" u="none" strike="noStrike" kern="0" cap="none" spc="0" normalizeH="0" baseline="0" noProof="0" dirty="0">
                  <a:ln>
                    <a:noFill/>
                  </a:ln>
                  <a:solidFill>
                    <a:srgbClr val="414141"/>
                  </a:solidFill>
                  <a:effectLst/>
                  <a:uLnTx/>
                  <a:uFillTx/>
                  <a:latin typeface="Lato"/>
                  <a:ea typeface="+mn-ea"/>
                  <a:cs typeface="+mn-cs"/>
                </a:rPr>
                <a:t>IMPORTANCE: </a:t>
              </a:r>
              <a:r>
                <a:rPr lang="fr-FR" sz="1200" kern="0" noProof="0" dirty="0">
                  <a:solidFill>
                    <a:schemeClr val="tx1"/>
                  </a:solidFill>
                </a:rPr>
                <a:t>Quels vaccins sont les plus importants à introduire ?</a:t>
              </a:r>
              <a:endParaRPr kumimoji="0" lang="fr-FR" sz="1050" b="0" i="0" u="none" strike="noStrike" kern="0" cap="none" spc="0" normalizeH="0" baseline="0" noProof="0" dirty="0">
                <a:ln>
                  <a:noFill/>
                </a:ln>
                <a:solidFill>
                  <a:srgbClr val="414141"/>
                </a:solidFill>
                <a:effectLst/>
                <a:uLnTx/>
                <a:uFillTx/>
                <a:latin typeface="Lato"/>
                <a:ea typeface="+mn-ea"/>
                <a:cs typeface="+mn-cs"/>
              </a:endParaRPr>
            </a:p>
          </p:txBody>
        </p:sp>
        <p:cxnSp>
          <p:nvCxnSpPr>
            <p:cNvPr id="14" name="Straight Connector 13">
              <a:extLst>
                <a:ext uri="{FF2B5EF4-FFF2-40B4-BE49-F238E27FC236}">
                  <a16:creationId xmlns:a16="http://schemas.microsoft.com/office/drawing/2014/main" id="{FE150174-2ECF-A547-0471-0101AF259177}"/>
                </a:ext>
              </a:extLst>
            </p:cNvPr>
            <p:cNvCxnSpPr>
              <a:cxnSpLocks/>
            </p:cNvCxnSpPr>
            <p:nvPr/>
          </p:nvCxnSpPr>
          <p:spPr>
            <a:xfrm>
              <a:off x="3399318" y="1020952"/>
              <a:ext cx="4013925" cy="0"/>
            </a:xfrm>
            <a:prstGeom prst="line">
              <a:avLst/>
            </a:prstGeom>
            <a:ln w="38100">
              <a:solidFill>
                <a:srgbClr val="C2D6D7"/>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12" name="Group 111">
            <a:extLst>
              <a:ext uri="{FF2B5EF4-FFF2-40B4-BE49-F238E27FC236}">
                <a16:creationId xmlns:a16="http://schemas.microsoft.com/office/drawing/2014/main" id="{11419BE8-8E45-279C-8C7B-5999F306A7B8}"/>
              </a:ext>
            </a:extLst>
          </p:cNvPr>
          <p:cNvGrpSpPr/>
          <p:nvPr/>
        </p:nvGrpSpPr>
        <p:grpSpPr>
          <a:xfrm>
            <a:off x="6151695" y="929852"/>
            <a:ext cx="5934456" cy="313003"/>
            <a:chOff x="7769945" y="956939"/>
            <a:chExt cx="4014593" cy="313003"/>
          </a:xfrm>
        </p:grpSpPr>
        <p:sp>
          <p:nvSpPr>
            <p:cNvPr id="15" name="Rectangle 14">
              <a:extLst>
                <a:ext uri="{FF2B5EF4-FFF2-40B4-BE49-F238E27FC236}">
                  <a16:creationId xmlns:a16="http://schemas.microsoft.com/office/drawing/2014/main" id="{0B29EC36-174E-01E2-FD62-214A73953CCC}"/>
                </a:ext>
              </a:extLst>
            </p:cNvPr>
            <p:cNvSpPr/>
            <p:nvPr/>
          </p:nvSpPr>
          <p:spPr>
            <a:xfrm>
              <a:off x="7770615" y="956940"/>
              <a:ext cx="4013923" cy="313002"/>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1200" b="1" kern="0" noProof="0" dirty="0">
                  <a:solidFill>
                    <a:schemeClr val="tx1"/>
                  </a:solidFill>
                </a:rPr>
                <a:t>FAISABILITE: </a:t>
              </a:r>
              <a:r>
                <a:rPr lang="fr-FR" sz="1200" kern="0" noProof="0" dirty="0">
                  <a:solidFill>
                    <a:schemeClr val="tx1"/>
                  </a:solidFill>
                </a:rPr>
                <a:t>Quels vaccins sont les plus simples à introduire ?</a:t>
              </a:r>
              <a:endParaRPr lang="fr-FR" sz="1050" kern="0" noProof="0" dirty="0">
                <a:solidFill>
                  <a:schemeClr val="tx1"/>
                </a:solidFill>
              </a:endParaRPr>
            </a:p>
          </p:txBody>
        </p:sp>
        <p:cxnSp>
          <p:nvCxnSpPr>
            <p:cNvPr id="16" name="Straight Connector 15">
              <a:extLst>
                <a:ext uri="{FF2B5EF4-FFF2-40B4-BE49-F238E27FC236}">
                  <a16:creationId xmlns:a16="http://schemas.microsoft.com/office/drawing/2014/main" id="{AF9992D0-DA28-49B2-D26B-6EE5B5A3ACE7}"/>
                </a:ext>
              </a:extLst>
            </p:cNvPr>
            <p:cNvCxnSpPr>
              <a:cxnSpLocks/>
            </p:cNvCxnSpPr>
            <p:nvPr/>
          </p:nvCxnSpPr>
          <p:spPr>
            <a:xfrm>
              <a:off x="7769945" y="956939"/>
              <a:ext cx="4013923" cy="0"/>
            </a:xfrm>
            <a:prstGeom prst="line">
              <a:avLst/>
            </a:prstGeom>
            <a:ln w="38100">
              <a:solidFill>
                <a:srgbClr val="68999B"/>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7" name="Rectangle 36">
            <a:extLst>
              <a:ext uri="{FF2B5EF4-FFF2-40B4-BE49-F238E27FC236}">
                <a16:creationId xmlns:a16="http://schemas.microsoft.com/office/drawing/2014/main" id="{0458753D-5125-E4BB-411C-6BB66E654675}"/>
              </a:ext>
            </a:extLst>
          </p:cNvPr>
          <p:cNvSpPr/>
          <p:nvPr/>
        </p:nvSpPr>
        <p:spPr>
          <a:xfrm>
            <a:off x="0" y="6290490"/>
            <a:ext cx="12201525" cy="56751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noProof="0" dirty="0"/>
              <a:t>Rappel : </a:t>
            </a:r>
            <a:r>
              <a:rPr lang="fr-FR" sz="1600" noProof="0" dirty="0"/>
              <a:t>Cette pré-classification a été réalisée au niveau global et constitue uniquement un point de départ pour la discussion.</a:t>
            </a:r>
          </a:p>
          <a:p>
            <a:pPr algn="ctr"/>
            <a:r>
              <a:rPr lang="fr-FR" sz="1600" b="1" noProof="0" dirty="0"/>
              <a:t>Le GTCV examinera, discutera et modifiera cette liste selon le contexte et les besoins du pays.</a:t>
            </a:r>
            <a:endParaRPr lang="fr-FR" sz="1600" noProof="0" dirty="0">
              <a:solidFill>
                <a:schemeClr val="bg1"/>
              </a:solidFill>
            </a:endParaRPr>
          </a:p>
        </p:txBody>
      </p:sp>
      <p:grpSp>
        <p:nvGrpSpPr>
          <p:cNvPr id="114" name="Group 113">
            <a:extLst>
              <a:ext uri="{FF2B5EF4-FFF2-40B4-BE49-F238E27FC236}">
                <a16:creationId xmlns:a16="http://schemas.microsoft.com/office/drawing/2014/main" id="{36F5A15E-16D5-C944-2D0F-694D244354F4}"/>
              </a:ext>
            </a:extLst>
          </p:cNvPr>
          <p:cNvGrpSpPr/>
          <p:nvPr/>
        </p:nvGrpSpPr>
        <p:grpSpPr>
          <a:xfrm>
            <a:off x="623479" y="5996776"/>
            <a:ext cx="4582792" cy="154905"/>
            <a:chOff x="676347" y="5521629"/>
            <a:chExt cx="4582792" cy="154905"/>
          </a:xfrm>
        </p:grpSpPr>
        <p:sp>
          <p:nvSpPr>
            <p:cNvPr id="39" name="Rectangle 38">
              <a:extLst>
                <a:ext uri="{FF2B5EF4-FFF2-40B4-BE49-F238E27FC236}">
                  <a16:creationId xmlns:a16="http://schemas.microsoft.com/office/drawing/2014/main" id="{9BC904E6-4D18-8A54-3118-7B186FF98958}"/>
                </a:ext>
              </a:extLst>
            </p:cNvPr>
            <p:cNvSpPr/>
            <p:nvPr/>
          </p:nvSpPr>
          <p:spPr>
            <a:xfrm>
              <a:off x="676347" y="5529068"/>
              <a:ext cx="225113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Critère essentiel</a:t>
              </a:r>
            </a:p>
          </p:txBody>
        </p:sp>
        <p:sp>
          <p:nvSpPr>
            <p:cNvPr id="40" name="Rectangle 39">
              <a:extLst>
                <a:ext uri="{FF2B5EF4-FFF2-40B4-BE49-F238E27FC236}">
                  <a16:creationId xmlns:a16="http://schemas.microsoft.com/office/drawing/2014/main" id="{53F993C4-289C-2F02-82AA-2C368130108F}"/>
                </a:ext>
              </a:extLst>
            </p:cNvPr>
            <p:cNvSpPr/>
            <p:nvPr/>
          </p:nvSpPr>
          <p:spPr>
            <a:xfrm>
              <a:off x="3008000" y="5521629"/>
              <a:ext cx="225113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Critère significatif</a:t>
              </a:r>
            </a:p>
          </p:txBody>
        </p:sp>
      </p:grpSp>
      <p:grpSp>
        <p:nvGrpSpPr>
          <p:cNvPr id="35" name="Group 34">
            <a:extLst>
              <a:ext uri="{FF2B5EF4-FFF2-40B4-BE49-F238E27FC236}">
                <a16:creationId xmlns:a16="http://schemas.microsoft.com/office/drawing/2014/main" id="{6FF5F4BD-F862-3E3F-EF98-1473164987C1}"/>
              </a:ext>
            </a:extLst>
          </p:cNvPr>
          <p:cNvGrpSpPr/>
          <p:nvPr/>
        </p:nvGrpSpPr>
        <p:grpSpPr>
          <a:xfrm>
            <a:off x="6150779" y="2671575"/>
            <a:ext cx="5934456" cy="956585"/>
            <a:chOff x="7770615" y="3922862"/>
            <a:chExt cx="4013923" cy="956585"/>
          </a:xfrm>
        </p:grpSpPr>
        <p:sp>
          <p:nvSpPr>
            <p:cNvPr id="17" name="Rectangle 16">
              <a:extLst>
                <a:ext uri="{FF2B5EF4-FFF2-40B4-BE49-F238E27FC236}">
                  <a16:creationId xmlns:a16="http://schemas.microsoft.com/office/drawing/2014/main" id="{963F1306-5C56-EEB1-5C4D-D084CA299ED1}"/>
                </a:ext>
              </a:extLst>
            </p:cNvPr>
            <p:cNvSpPr/>
            <p:nvPr/>
          </p:nvSpPr>
          <p:spPr>
            <a:xfrm>
              <a:off x="7770615" y="3922862"/>
              <a:ext cx="4013923" cy="956585"/>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Acceptabilité du vaccin</a:t>
              </a:r>
            </a:p>
          </p:txBody>
        </p:sp>
        <p:sp>
          <p:nvSpPr>
            <p:cNvPr id="23" name="Rectangle 22">
              <a:extLst>
                <a:ext uri="{FF2B5EF4-FFF2-40B4-BE49-F238E27FC236}">
                  <a16:creationId xmlns:a16="http://schemas.microsoft.com/office/drawing/2014/main" id="{28D259C7-9956-9BA6-4697-FE5416C5CFED}"/>
                </a:ext>
              </a:extLst>
            </p:cNvPr>
            <p:cNvSpPr/>
            <p:nvPr/>
          </p:nvSpPr>
          <p:spPr>
            <a:xfrm>
              <a:off x="7947091" y="4191477"/>
              <a:ext cx="3643418" cy="432157"/>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Limitations éthiques, programmatiques, de réputation ou sociaux susceptibles d'affecter l'acceptabilité du vaccin pour la population cible</a:t>
              </a:r>
            </a:p>
          </p:txBody>
        </p:sp>
        <p:sp>
          <p:nvSpPr>
            <p:cNvPr id="28" name="Rectangle 27">
              <a:extLst>
                <a:ext uri="{FF2B5EF4-FFF2-40B4-BE49-F238E27FC236}">
                  <a16:creationId xmlns:a16="http://schemas.microsoft.com/office/drawing/2014/main" id="{83A3D8C5-D7B5-EBC6-54FB-8C30D078ADAC}"/>
                </a:ext>
              </a:extLst>
            </p:cNvPr>
            <p:cNvSpPr/>
            <p:nvPr/>
          </p:nvSpPr>
          <p:spPr>
            <a:xfrm>
              <a:off x="7947091" y="4675676"/>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Acceptabilité du calendrier (par exemple, multiples injections, visites supplémentaires)</a:t>
              </a:r>
            </a:p>
          </p:txBody>
        </p:sp>
      </p:grpSp>
      <p:grpSp>
        <p:nvGrpSpPr>
          <p:cNvPr id="60" name="Group 59">
            <a:extLst>
              <a:ext uri="{FF2B5EF4-FFF2-40B4-BE49-F238E27FC236}">
                <a16:creationId xmlns:a16="http://schemas.microsoft.com/office/drawing/2014/main" id="{00C399AE-1B82-330A-2F4D-F5CBA1BCF465}"/>
              </a:ext>
            </a:extLst>
          </p:cNvPr>
          <p:cNvGrpSpPr/>
          <p:nvPr/>
        </p:nvGrpSpPr>
        <p:grpSpPr>
          <a:xfrm>
            <a:off x="147594" y="4900633"/>
            <a:ext cx="5932917" cy="452357"/>
            <a:chOff x="3399320" y="3676819"/>
            <a:chExt cx="4013923" cy="452357"/>
          </a:xfrm>
        </p:grpSpPr>
        <p:sp>
          <p:nvSpPr>
            <p:cNvPr id="33" name="Rectangle 32">
              <a:extLst>
                <a:ext uri="{FF2B5EF4-FFF2-40B4-BE49-F238E27FC236}">
                  <a16:creationId xmlns:a16="http://schemas.microsoft.com/office/drawing/2014/main" id="{3AC38662-F8BC-5191-1A17-909A89C3830C}"/>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Acceptabilité du vaccin</a:t>
              </a:r>
            </a:p>
          </p:txBody>
        </p:sp>
        <p:sp>
          <p:nvSpPr>
            <p:cNvPr id="18" name="Rectangle 17">
              <a:extLst>
                <a:ext uri="{FF2B5EF4-FFF2-40B4-BE49-F238E27FC236}">
                  <a16:creationId xmlns:a16="http://schemas.microsoft.com/office/drawing/2014/main" id="{4EDB9E4A-893F-EC30-B1A2-93C82569B410}"/>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Perception de la population cible sur le risque de maladie</a:t>
              </a:r>
            </a:p>
          </p:txBody>
        </p:sp>
      </p:grpSp>
      <p:grpSp>
        <p:nvGrpSpPr>
          <p:cNvPr id="115" name="Group 114">
            <a:extLst>
              <a:ext uri="{FF2B5EF4-FFF2-40B4-BE49-F238E27FC236}">
                <a16:creationId xmlns:a16="http://schemas.microsoft.com/office/drawing/2014/main" id="{9B6690C4-67B1-54F9-8BE0-009DACCB3687}"/>
              </a:ext>
            </a:extLst>
          </p:cNvPr>
          <p:cNvGrpSpPr/>
          <p:nvPr/>
        </p:nvGrpSpPr>
        <p:grpSpPr>
          <a:xfrm>
            <a:off x="136576" y="3562033"/>
            <a:ext cx="5932917" cy="1258410"/>
            <a:chOff x="163080" y="3879840"/>
            <a:chExt cx="5932917" cy="1258410"/>
          </a:xfrm>
        </p:grpSpPr>
        <p:sp>
          <p:nvSpPr>
            <p:cNvPr id="63" name="Rectangle 62">
              <a:extLst>
                <a:ext uri="{FF2B5EF4-FFF2-40B4-BE49-F238E27FC236}">
                  <a16:creationId xmlns:a16="http://schemas.microsoft.com/office/drawing/2014/main" id="{864797D7-23E0-F428-04C4-4CEC8A580C89}"/>
                </a:ext>
              </a:extLst>
            </p:cNvPr>
            <p:cNvSpPr/>
            <p:nvPr/>
          </p:nvSpPr>
          <p:spPr>
            <a:xfrm>
              <a:off x="163080" y="3879840"/>
              <a:ext cx="5932917" cy="1258410"/>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a:solidFill>
                    <a:schemeClr val="tx1"/>
                  </a:solidFill>
                </a:rPr>
                <a:t>Bénéfices du vaccin</a:t>
              </a:r>
              <a:endParaRPr lang="fr-FR" sz="1200" b="1" noProof="0" dirty="0">
                <a:solidFill>
                  <a:schemeClr val="tx1"/>
                </a:solidFill>
              </a:endParaRPr>
            </a:p>
          </p:txBody>
        </p:sp>
        <p:sp>
          <p:nvSpPr>
            <p:cNvPr id="66" name="Rectangle 65">
              <a:extLst>
                <a:ext uri="{FF2B5EF4-FFF2-40B4-BE49-F238E27FC236}">
                  <a16:creationId xmlns:a16="http://schemas.microsoft.com/office/drawing/2014/main" id="{B36753DC-2F46-BC34-9F67-C312612B0819}"/>
                </a:ext>
              </a:extLst>
            </p:cNvPr>
            <p:cNvSpPr/>
            <p:nvPr/>
          </p:nvSpPr>
          <p:spPr>
            <a:xfrm>
              <a:off x="436900" y="4180979"/>
              <a:ext cx="5385279"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Efficacité réelle du vaccin</a:t>
              </a:r>
            </a:p>
          </p:txBody>
        </p:sp>
        <p:sp>
          <p:nvSpPr>
            <p:cNvPr id="67" name="Rectangle 66">
              <a:extLst>
                <a:ext uri="{FF2B5EF4-FFF2-40B4-BE49-F238E27FC236}">
                  <a16:creationId xmlns:a16="http://schemas.microsoft.com/office/drawing/2014/main" id="{570130DC-27E6-91D4-964F-DE79B7334CEA}"/>
                </a:ext>
              </a:extLst>
            </p:cNvPr>
            <p:cNvSpPr/>
            <p:nvPr/>
          </p:nvSpPr>
          <p:spPr>
            <a:xfrm>
              <a:off x="436894" y="4374945"/>
              <a:ext cx="5385279"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Efficacité théorique et immunogénicité du vaccin dans la population cible</a:t>
              </a:r>
            </a:p>
          </p:txBody>
        </p:sp>
        <p:sp>
          <p:nvSpPr>
            <p:cNvPr id="68" name="Rectangle 67">
              <a:extLst>
                <a:ext uri="{FF2B5EF4-FFF2-40B4-BE49-F238E27FC236}">
                  <a16:creationId xmlns:a16="http://schemas.microsoft.com/office/drawing/2014/main" id="{D3F779F4-F5EF-10F0-E30A-D4FB79090943}"/>
                </a:ext>
              </a:extLst>
            </p:cNvPr>
            <p:cNvSpPr/>
            <p:nvPr/>
          </p:nvSpPr>
          <p:spPr>
            <a:xfrm>
              <a:off x="436891" y="456567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Durée de protection et diminution de l'immunité</a:t>
              </a:r>
            </a:p>
          </p:txBody>
        </p:sp>
        <p:sp>
          <p:nvSpPr>
            <p:cNvPr id="69" name="Rectangle 68">
              <a:extLst>
                <a:ext uri="{FF2B5EF4-FFF2-40B4-BE49-F238E27FC236}">
                  <a16:creationId xmlns:a16="http://schemas.microsoft.com/office/drawing/2014/main" id="{B9902D0F-38E0-769E-1EA6-889C089F9917}"/>
                </a:ext>
              </a:extLst>
            </p:cNvPr>
            <p:cNvSpPr/>
            <p:nvPr/>
          </p:nvSpPr>
          <p:spPr>
            <a:xfrm>
              <a:off x="436891" y="4751606"/>
              <a:ext cx="5385279"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Immunité collective</a:t>
              </a:r>
            </a:p>
          </p:txBody>
        </p:sp>
        <p:sp>
          <p:nvSpPr>
            <p:cNvPr id="70" name="Rectangle 69">
              <a:extLst>
                <a:ext uri="{FF2B5EF4-FFF2-40B4-BE49-F238E27FC236}">
                  <a16:creationId xmlns:a16="http://schemas.microsoft.com/office/drawing/2014/main" id="{4B395401-A60F-2F08-6B2A-CE8D36F3A9A7}"/>
                </a:ext>
              </a:extLst>
            </p:cNvPr>
            <p:cNvSpPr/>
            <p:nvPr/>
          </p:nvSpPr>
          <p:spPr>
            <a:xfrm>
              <a:off x="436891" y="4937536"/>
              <a:ext cx="5385279"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Couverture des sérogroupes ou sérotypes actifs dans le pays</a:t>
              </a:r>
            </a:p>
          </p:txBody>
        </p:sp>
      </p:grpSp>
      <p:grpSp>
        <p:nvGrpSpPr>
          <p:cNvPr id="113" name="Group 112">
            <a:extLst>
              <a:ext uri="{FF2B5EF4-FFF2-40B4-BE49-F238E27FC236}">
                <a16:creationId xmlns:a16="http://schemas.microsoft.com/office/drawing/2014/main" id="{1466DE03-FCDE-2E1A-7BA1-8DA2401BACF3}"/>
              </a:ext>
            </a:extLst>
          </p:cNvPr>
          <p:cNvGrpSpPr/>
          <p:nvPr/>
        </p:nvGrpSpPr>
        <p:grpSpPr>
          <a:xfrm>
            <a:off x="136576" y="1318538"/>
            <a:ext cx="5932917" cy="2166716"/>
            <a:chOff x="609600" y="1869063"/>
            <a:chExt cx="5486397" cy="2166716"/>
          </a:xfrm>
        </p:grpSpPr>
        <p:sp>
          <p:nvSpPr>
            <p:cNvPr id="43" name="Rectangle 42">
              <a:extLst>
                <a:ext uri="{FF2B5EF4-FFF2-40B4-BE49-F238E27FC236}">
                  <a16:creationId xmlns:a16="http://schemas.microsoft.com/office/drawing/2014/main" id="{8EE18B4E-BFA1-108F-7F6A-5B084DDC5F10}"/>
                </a:ext>
              </a:extLst>
            </p:cNvPr>
            <p:cNvSpPr/>
            <p:nvPr/>
          </p:nvSpPr>
          <p:spPr>
            <a:xfrm>
              <a:off x="609600" y="1869063"/>
              <a:ext cx="5486397" cy="2166716"/>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Fardeau de la maladie et épidémiologie</a:t>
              </a:r>
            </a:p>
          </p:txBody>
        </p:sp>
        <p:sp>
          <p:nvSpPr>
            <p:cNvPr id="46" name="Rectangle 45">
              <a:extLst>
                <a:ext uri="{FF2B5EF4-FFF2-40B4-BE49-F238E27FC236}">
                  <a16:creationId xmlns:a16="http://schemas.microsoft.com/office/drawing/2014/main" id="{28F4DFB2-DC6C-0DAA-EE16-3C983671AE05}"/>
                </a:ext>
              </a:extLst>
            </p:cNvPr>
            <p:cNvSpPr/>
            <p:nvPr/>
          </p:nvSpPr>
          <p:spPr>
            <a:xfrm>
              <a:off x="862809" y="2161004"/>
              <a:ext cx="4979975" cy="14197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Coût de la maladie au </a:t>
              </a:r>
              <a:r>
                <a:rPr lang="fr-FR" sz="1050" noProof="0" dirty="0" err="1">
                  <a:solidFill>
                    <a:schemeClr val="tx1">
                      <a:lumMod val="50000"/>
                    </a:schemeClr>
                  </a:solidFill>
                </a:rPr>
                <a:t>syst</a:t>
              </a:r>
              <a:r>
                <a:rPr lang="fr-FR" sz="1050" dirty="0">
                  <a:solidFill>
                    <a:schemeClr val="tx1">
                      <a:lumMod val="50000"/>
                    </a:schemeClr>
                  </a:solidFill>
                </a:rPr>
                <a:t>è</a:t>
              </a:r>
              <a:r>
                <a:rPr lang="fr-FR" sz="1050" noProof="0" dirty="0">
                  <a:solidFill>
                    <a:schemeClr val="tx1">
                      <a:lumMod val="50000"/>
                    </a:schemeClr>
                  </a:solidFill>
                </a:rPr>
                <a:t>me de santé</a:t>
              </a:r>
            </a:p>
          </p:txBody>
        </p:sp>
        <p:sp>
          <p:nvSpPr>
            <p:cNvPr id="47" name="Rectangle 46">
              <a:extLst>
                <a:ext uri="{FF2B5EF4-FFF2-40B4-BE49-F238E27FC236}">
                  <a16:creationId xmlns:a16="http://schemas.microsoft.com/office/drawing/2014/main" id="{C03D0143-68D3-AB35-C0E9-840647376306}"/>
                </a:ext>
              </a:extLst>
            </p:cNvPr>
            <p:cNvSpPr/>
            <p:nvPr/>
          </p:nvSpPr>
          <p:spPr>
            <a:xfrm>
              <a:off x="862809" y="2345055"/>
              <a:ext cx="4979975"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Coûts directs et indirects au patient et à la famille</a:t>
              </a:r>
            </a:p>
          </p:txBody>
        </p:sp>
        <p:sp>
          <p:nvSpPr>
            <p:cNvPr id="48" name="Rectangle 47">
              <a:extLst>
                <a:ext uri="{FF2B5EF4-FFF2-40B4-BE49-F238E27FC236}">
                  <a16:creationId xmlns:a16="http://schemas.microsoft.com/office/drawing/2014/main" id="{CFE54160-20C8-6CAE-FB0B-19BDB41BE01F}"/>
                </a:ext>
              </a:extLst>
            </p:cNvPr>
            <p:cNvSpPr/>
            <p:nvPr/>
          </p:nvSpPr>
          <p:spPr>
            <a:xfrm>
              <a:off x="862810" y="2535879"/>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Inégalité du fardeau</a:t>
              </a:r>
            </a:p>
          </p:txBody>
        </p:sp>
        <p:sp>
          <p:nvSpPr>
            <p:cNvPr id="50" name="Rectangle 49">
              <a:extLst>
                <a:ext uri="{FF2B5EF4-FFF2-40B4-BE49-F238E27FC236}">
                  <a16:creationId xmlns:a16="http://schemas.microsoft.com/office/drawing/2014/main" id="{E827C6D7-51DB-FB93-1296-293E28D38CF2}"/>
                </a:ext>
              </a:extLst>
            </p:cNvPr>
            <p:cNvSpPr/>
            <p:nvPr/>
          </p:nvSpPr>
          <p:spPr>
            <a:xfrm>
              <a:off x="862810" y="272180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Incidence</a:t>
              </a:r>
            </a:p>
          </p:txBody>
        </p:sp>
        <p:sp>
          <p:nvSpPr>
            <p:cNvPr id="51" name="Rectangle 50">
              <a:extLst>
                <a:ext uri="{FF2B5EF4-FFF2-40B4-BE49-F238E27FC236}">
                  <a16:creationId xmlns:a16="http://schemas.microsoft.com/office/drawing/2014/main" id="{CFECE116-0C2E-8BEB-A1DF-A400F8382BAB}"/>
                </a:ext>
              </a:extLst>
            </p:cNvPr>
            <p:cNvSpPr/>
            <p:nvPr/>
          </p:nvSpPr>
          <p:spPr>
            <a:xfrm>
              <a:off x="862810" y="2907739"/>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Prévalence</a:t>
              </a:r>
            </a:p>
          </p:txBody>
        </p:sp>
        <p:sp>
          <p:nvSpPr>
            <p:cNvPr id="71" name="Rectangle 70">
              <a:extLst>
                <a:ext uri="{FF2B5EF4-FFF2-40B4-BE49-F238E27FC236}">
                  <a16:creationId xmlns:a16="http://schemas.microsoft.com/office/drawing/2014/main" id="{64ED081B-324D-15BA-34CF-D8006F31A2D3}"/>
                </a:ext>
              </a:extLst>
            </p:cNvPr>
            <p:cNvSpPr/>
            <p:nvPr/>
          </p:nvSpPr>
          <p:spPr>
            <a:xfrm>
              <a:off x="862809" y="3098568"/>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Potentiel épidémique</a:t>
              </a:r>
            </a:p>
          </p:txBody>
        </p:sp>
        <p:sp>
          <p:nvSpPr>
            <p:cNvPr id="72" name="Rectangle 71">
              <a:extLst>
                <a:ext uri="{FF2B5EF4-FFF2-40B4-BE49-F238E27FC236}">
                  <a16:creationId xmlns:a16="http://schemas.microsoft.com/office/drawing/2014/main" id="{6A9E14C9-542F-A35D-C4C1-290B726CCAE0}"/>
                </a:ext>
              </a:extLst>
            </p:cNvPr>
            <p:cNvSpPr/>
            <p:nvPr/>
          </p:nvSpPr>
          <p:spPr>
            <a:xfrm>
              <a:off x="862809" y="3290564"/>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Taux d’hospitalisation</a:t>
              </a:r>
            </a:p>
          </p:txBody>
        </p:sp>
        <p:sp>
          <p:nvSpPr>
            <p:cNvPr id="76" name="Rectangle 75">
              <a:extLst>
                <a:ext uri="{FF2B5EF4-FFF2-40B4-BE49-F238E27FC236}">
                  <a16:creationId xmlns:a16="http://schemas.microsoft.com/office/drawing/2014/main" id="{C2627A6F-DA01-D17A-CC57-B84CCCE615EE}"/>
                </a:ext>
              </a:extLst>
            </p:cNvPr>
            <p:cNvSpPr/>
            <p:nvPr/>
          </p:nvSpPr>
          <p:spPr>
            <a:xfrm>
              <a:off x="862809" y="3477025"/>
              <a:ext cx="4979975" cy="147466"/>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dirty="0">
                  <a:solidFill>
                    <a:schemeClr val="tx1">
                      <a:lumMod val="50000"/>
                    </a:schemeClr>
                  </a:solidFill>
                </a:rPr>
                <a:t>Mortalité et léthalité </a:t>
              </a:r>
              <a:endParaRPr lang="fr-FR" sz="1050" noProof="0" dirty="0">
                <a:solidFill>
                  <a:schemeClr val="tx1">
                    <a:lumMod val="50000"/>
                  </a:schemeClr>
                </a:solidFill>
              </a:endParaRPr>
            </a:p>
          </p:txBody>
        </p:sp>
        <p:sp>
          <p:nvSpPr>
            <p:cNvPr id="78" name="Rectangle 77">
              <a:extLst>
                <a:ext uri="{FF2B5EF4-FFF2-40B4-BE49-F238E27FC236}">
                  <a16:creationId xmlns:a16="http://schemas.microsoft.com/office/drawing/2014/main" id="{C3E4F303-8B6E-B81F-0A3C-4D935A926709}"/>
                </a:ext>
              </a:extLst>
            </p:cNvPr>
            <p:cNvSpPr/>
            <p:nvPr/>
          </p:nvSpPr>
          <p:spPr>
            <a:xfrm>
              <a:off x="862809" y="3661257"/>
              <a:ext cx="4979975" cy="147466"/>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Années de vie ajustée de l'invalidité (DALY)</a:t>
              </a:r>
            </a:p>
          </p:txBody>
        </p:sp>
        <p:sp>
          <p:nvSpPr>
            <p:cNvPr id="80" name="Rectangle 79">
              <a:extLst>
                <a:ext uri="{FF2B5EF4-FFF2-40B4-BE49-F238E27FC236}">
                  <a16:creationId xmlns:a16="http://schemas.microsoft.com/office/drawing/2014/main" id="{DC1A881F-F981-7E45-F62A-45388C062A7C}"/>
                </a:ext>
              </a:extLst>
            </p:cNvPr>
            <p:cNvSpPr/>
            <p:nvPr/>
          </p:nvSpPr>
          <p:spPr>
            <a:xfrm>
              <a:off x="862809" y="3846841"/>
              <a:ext cx="4979975"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Absence d'alternatives satisfaisantes pour prévenir/traiter la maladie</a:t>
              </a:r>
            </a:p>
          </p:txBody>
        </p:sp>
      </p:grpSp>
      <p:grpSp>
        <p:nvGrpSpPr>
          <p:cNvPr id="85" name="Group 84">
            <a:extLst>
              <a:ext uri="{FF2B5EF4-FFF2-40B4-BE49-F238E27FC236}">
                <a16:creationId xmlns:a16="http://schemas.microsoft.com/office/drawing/2014/main" id="{344DBEEA-6C16-FF1D-B310-3E3ED34E6666}"/>
              </a:ext>
            </a:extLst>
          </p:cNvPr>
          <p:cNvGrpSpPr/>
          <p:nvPr/>
        </p:nvGrpSpPr>
        <p:grpSpPr>
          <a:xfrm>
            <a:off x="6150779" y="2004490"/>
            <a:ext cx="5934456" cy="606402"/>
            <a:chOff x="7769945" y="1816425"/>
            <a:chExt cx="4013923" cy="606402"/>
          </a:xfrm>
        </p:grpSpPr>
        <p:sp>
          <p:nvSpPr>
            <p:cNvPr id="82" name="Rectangle 81">
              <a:extLst>
                <a:ext uri="{FF2B5EF4-FFF2-40B4-BE49-F238E27FC236}">
                  <a16:creationId xmlns:a16="http://schemas.microsoft.com/office/drawing/2014/main" id="{187EDBAD-A446-3EE3-F52F-C560C516451D}"/>
                </a:ext>
              </a:extLst>
            </p:cNvPr>
            <p:cNvSpPr/>
            <p:nvPr/>
          </p:nvSpPr>
          <p:spPr>
            <a:xfrm>
              <a:off x="7769945" y="1816425"/>
              <a:ext cx="4013923" cy="60640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Finances et économie</a:t>
              </a:r>
            </a:p>
          </p:txBody>
        </p:sp>
        <p:sp>
          <p:nvSpPr>
            <p:cNvPr id="83" name="Rectangle 82">
              <a:extLst>
                <a:ext uri="{FF2B5EF4-FFF2-40B4-BE49-F238E27FC236}">
                  <a16:creationId xmlns:a16="http://schemas.microsoft.com/office/drawing/2014/main" id="{9B6BACAC-FE3B-CB79-A585-0CD5E826B1DB}"/>
                </a:ext>
              </a:extLst>
            </p:cNvPr>
            <p:cNvSpPr/>
            <p:nvPr/>
          </p:nvSpPr>
          <p:spPr>
            <a:xfrm>
              <a:off x="7956279" y="2046793"/>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Coûts directs</a:t>
              </a:r>
            </a:p>
          </p:txBody>
        </p:sp>
        <p:sp>
          <p:nvSpPr>
            <p:cNvPr id="84" name="Rectangle 83">
              <a:extLst>
                <a:ext uri="{FF2B5EF4-FFF2-40B4-BE49-F238E27FC236}">
                  <a16:creationId xmlns:a16="http://schemas.microsoft.com/office/drawing/2014/main" id="{E23E5F4E-ADFE-5738-37EB-7F6F88C14327}"/>
                </a:ext>
              </a:extLst>
            </p:cNvPr>
            <p:cNvSpPr/>
            <p:nvPr/>
          </p:nvSpPr>
          <p:spPr>
            <a:xfrm>
              <a:off x="7956279" y="2223212"/>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Disponibilité et soutenabilité du financement pour couvrir le coût total du programme</a:t>
              </a:r>
            </a:p>
          </p:txBody>
        </p:sp>
      </p:grpSp>
      <p:grpSp>
        <p:nvGrpSpPr>
          <p:cNvPr id="89" name="Group 88">
            <a:extLst>
              <a:ext uri="{FF2B5EF4-FFF2-40B4-BE49-F238E27FC236}">
                <a16:creationId xmlns:a16="http://schemas.microsoft.com/office/drawing/2014/main" id="{A01591DD-1E34-2521-CE6D-E403D2009858}"/>
              </a:ext>
            </a:extLst>
          </p:cNvPr>
          <p:cNvGrpSpPr/>
          <p:nvPr/>
        </p:nvGrpSpPr>
        <p:grpSpPr>
          <a:xfrm>
            <a:off x="6150779" y="5077657"/>
            <a:ext cx="5934456" cy="601349"/>
            <a:chOff x="7771028" y="3114969"/>
            <a:chExt cx="4013923" cy="601349"/>
          </a:xfrm>
        </p:grpSpPr>
        <p:sp>
          <p:nvSpPr>
            <p:cNvPr id="86" name="Rectangle 85">
              <a:extLst>
                <a:ext uri="{FF2B5EF4-FFF2-40B4-BE49-F238E27FC236}">
                  <a16:creationId xmlns:a16="http://schemas.microsoft.com/office/drawing/2014/main" id="{57EB5AF3-6BF0-2344-3E04-D3356EBD395A}"/>
                </a:ext>
              </a:extLst>
            </p:cNvPr>
            <p:cNvSpPr/>
            <p:nvPr/>
          </p:nvSpPr>
          <p:spPr>
            <a:xfrm>
              <a:off x="7771028" y="3114969"/>
              <a:ext cx="4013923" cy="601349"/>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Logistique</a:t>
              </a:r>
            </a:p>
          </p:txBody>
        </p:sp>
        <p:sp>
          <p:nvSpPr>
            <p:cNvPr id="87" name="Rectangle 86">
              <a:extLst>
                <a:ext uri="{FF2B5EF4-FFF2-40B4-BE49-F238E27FC236}">
                  <a16:creationId xmlns:a16="http://schemas.microsoft.com/office/drawing/2014/main" id="{86052EBD-D68C-211C-E6A5-1D8196202C67}"/>
                </a:ext>
              </a:extLst>
            </p:cNvPr>
            <p:cNvSpPr/>
            <p:nvPr/>
          </p:nvSpPr>
          <p:spPr>
            <a:xfrm>
              <a:off x="7956279" y="3326181"/>
              <a:ext cx="3643418" cy="138920"/>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Disponibilité d'équipements de chaîne du froid à tous les niveau</a:t>
              </a:r>
            </a:p>
          </p:txBody>
        </p:sp>
        <p:sp>
          <p:nvSpPr>
            <p:cNvPr id="88" name="Rectangle 87">
              <a:extLst>
                <a:ext uri="{FF2B5EF4-FFF2-40B4-BE49-F238E27FC236}">
                  <a16:creationId xmlns:a16="http://schemas.microsoft.com/office/drawing/2014/main" id="{24F07F78-3DAF-7BD6-E874-7F5CE710AEF9}"/>
                </a:ext>
              </a:extLst>
            </p:cNvPr>
            <p:cNvSpPr/>
            <p:nvPr/>
          </p:nvSpPr>
          <p:spPr>
            <a:xfrm>
              <a:off x="7956279" y="3495075"/>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Niveau de préparation des canaux de distribution dans le pays</a:t>
              </a:r>
            </a:p>
          </p:txBody>
        </p:sp>
      </p:grpSp>
      <p:grpSp>
        <p:nvGrpSpPr>
          <p:cNvPr id="93" name="Group 92">
            <a:extLst>
              <a:ext uri="{FF2B5EF4-FFF2-40B4-BE49-F238E27FC236}">
                <a16:creationId xmlns:a16="http://schemas.microsoft.com/office/drawing/2014/main" id="{40D7E2AD-8509-6AAB-F558-C8960332C4E6}"/>
              </a:ext>
            </a:extLst>
          </p:cNvPr>
          <p:cNvGrpSpPr/>
          <p:nvPr/>
        </p:nvGrpSpPr>
        <p:grpSpPr>
          <a:xfrm>
            <a:off x="6151695" y="1297192"/>
            <a:ext cx="5934456" cy="643642"/>
            <a:chOff x="7769945" y="3375873"/>
            <a:chExt cx="4013923" cy="643642"/>
          </a:xfrm>
        </p:grpSpPr>
        <p:sp>
          <p:nvSpPr>
            <p:cNvPr id="90" name="Rectangle 89">
              <a:extLst>
                <a:ext uri="{FF2B5EF4-FFF2-40B4-BE49-F238E27FC236}">
                  <a16:creationId xmlns:a16="http://schemas.microsoft.com/office/drawing/2014/main" id="{ACF93AA5-CA79-D784-5EA5-F429AA57B25C}"/>
                </a:ext>
              </a:extLst>
            </p:cNvPr>
            <p:cNvSpPr/>
            <p:nvPr/>
          </p:nvSpPr>
          <p:spPr>
            <a:xfrm>
              <a:off x="7769945" y="3375873"/>
              <a:ext cx="4013923" cy="643642"/>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dirty="0">
                  <a:solidFill>
                    <a:schemeClr val="tx1"/>
                  </a:solidFill>
                </a:rPr>
                <a:t>Disponibilité de marché</a:t>
              </a:r>
              <a:endParaRPr lang="fr-FR" sz="1200" b="1" noProof="0" dirty="0">
                <a:solidFill>
                  <a:schemeClr val="tx1"/>
                </a:solidFill>
              </a:endParaRPr>
            </a:p>
          </p:txBody>
        </p:sp>
        <p:sp>
          <p:nvSpPr>
            <p:cNvPr id="91" name="Rectangle 90">
              <a:extLst>
                <a:ext uri="{FF2B5EF4-FFF2-40B4-BE49-F238E27FC236}">
                  <a16:creationId xmlns:a16="http://schemas.microsoft.com/office/drawing/2014/main" id="{C300FF49-B6C9-E091-8838-87AD6A0D4322}"/>
                </a:ext>
              </a:extLst>
            </p:cNvPr>
            <p:cNvSpPr/>
            <p:nvPr/>
          </p:nvSpPr>
          <p:spPr>
            <a:xfrm>
              <a:off x="7956279" y="3606241"/>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Disponibilité du vaccin et des fournitures sur le marché pendant la période sélectionnée</a:t>
              </a:r>
            </a:p>
          </p:txBody>
        </p:sp>
        <p:sp>
          <p:nvSpPr>
            <p:cNvPr id="92" name="Rectangle 91">
              <a:extLst>
                <a:ext uri="{FF2B5EF4-FFF2-40B4-BE49-F238E27FC236}">
                  <a16:creationId xmlns:a16="http://schemas.microsoft.com/office/drawing/2014/main" id="{92C683C4-BC10-1C43-E703-E6A2ABE570DA}"/>
                </a:ext>
              </a:extLst>
            </p:cNvPr>
            <p:cNvSpPr/>
            <p:nvPr/>
          </p:nvSpPr>
          <p:spPr>
            <a:xfrm>
              <a:off x="7946421" y="3798407"/>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Soutenabilité de la disponibilité du vaccin et des fournitures à plus long terme</a:t>
              </a:r>
            </a:p>
          </p:txBody>
        </p:sp>
      </p:grpSp>
      <p:grpSp>
        <p:nvGrpSpPr>
          <p:cNvPr id="99" name="Group 98">
            <a:extLst>
              <a:ext uri="{FF2B5EF4-FFF2-40B4-BE49-F238E27FC236}">
                <a16:creationId xmlns:a16="http://schemas.microsoft.com/office/drawing/2014/main" id="{695109DC-FD5E-F259-4860-D95F014B6042}"/>
              </a:ext>
            </a:extLst>
          </p:cNvPr>
          <p:cNvGrpSpPr/>
          <p:nvPr/>
        </p:nvGrpSpPr>
        <p:grpSpPr>
          <a:xfrm>
            <a:off x="6150779" y="4200492"/>
            <a:ext cx="5934456" cy="805968"/>
            <a:chOff x="7769945" y="4411947"/>
            <a:chExt cx="4013923" cy="805968"/>
          </a:xfrm>
        </p:grpSpPr>
        <p:sp>
          <p:nvSpPr>
            <p:cNvPr id="95" name="Rectangle 94">
              <a:extLst>
                <a:ext uri="{FF2B5EF4-FFF2-40B4-BE49-F238E27FC236}">
                  <a16:creationId xmlns:a16="http://schemas.microsoft.com/office/drawing/2014/main" id="{16A2AFC7-396C-BA77-D6AF-F0B96F13EB61}"/>
                </a:ext>
              </a:extLst>
            </p:cNvPr>
            <p:cNvSpPr/>
            <p:nvPr/>
          </p:nvSpPr>
          <p:spPr>
            <a:xfrm>
              <a:off x="7769945" y="4411947"/>
              <a:ext cx="4013923" cy="805968"/>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Prestation de service</a:t>
              </a:r>
            </a:p>
          </p:txBody>
        </p:sp>
        <p:sp>
          <p:nvSpPr>
            <p:cNvPr id="96" name="Rectangle 95">
              <a:extLst>
                <a:ext uri="{FF2B5EF4-FFF2-40B4-BE49-F238E27FC236}">
                  <a16:creationId xmlns:a16="http://schemas.microsoft.com/office/drawing/2014/main" id="{288F072A-F715-D62F-2CD9-2F8706BF830D}"/>
                </a:ext>
              </a:extLst>
            </p:cNvPr>
            <p:cNvSpPr/>
            <p:nvPr/>
          </p:nvSpPr>
          <p:spPr>
            <a:xfrm>
              <a:off x="7956279" y="4642315"/>
              <a:ext cx="3643418" cy="138920"/>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Facilité de préparation, reconstitution et administration</a:t>
              </a:r>
            </a:p>
          </p:txBody>
        </p:sp>
        <p:sp>
          <p:nvSpPr>
            <p:cNvPr id="97" name="Rectangle 96">
              <a:extLst>
                <a:ext uri="{FF2B5EF4-FFF2-40B4-BE49-F238E27FC236}">
                  <a16:creationId xmlns:a16="http://schemas.microsoft.com/office/drawing/2014/main" id="{4C5D41C4-3C14-89BE-4473-E290F981F98D}"/>
                </a:ext>
              </a:extLst>
            </p:cNvPr>
            <p:cNvSpPr/>
            <p:nvPr/>
          </p:nvSpPr>
          <p:spPr>
            <a:xfrm>
              <a:off x="7956279" y="4818734"/>
              <a:ext cx="3643418" cy="146304"/>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Impact attendu de l'introduction sur les ressources humaines</a:t>
              </a:r>
            </a:p>
          </p:txBody>
        </p:sp>
        <p:sp>
          <p:nvSpPr>
            <p:cNvPr id="98" name="Rectangle 97">
              <a:extLst>
                <a:ext uri="{FF2B5EF4-FFF2-40B4-BE49-F238E27FC236}">
                  <a16:creationId xmlns:a16="http://schemas.microsoft.com/office/drawing/2014/main" id="{5EA31323-C1CE-A79B-9E0B-3E6DB6EF929D}"/>
                </a:ext>
              </a:extLst>
            </p:cNvPr>
            <p:cNvSpPr/>
            <p:nvPr/>
          </p:nvSpPr>
          <p:spPr>
            <a:xfrm>
              <a:off x="7946420" y="5011603"/>
              <a:ext cx="3643418" cy="146304"/>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Impact sur les services de vaccination existants ou autres secteurs de la santé</a:t>
              </a:r>
            </a:p>
          </p:txBody>
        </p:sp>
      </p:grpSp>
      <p:grpSp>
        <p:nvGrpSpPr>
          <p:cNvPr id="100" name="Group 99">
            <a:extLst>
              <a:ext uri="{FF2B5EF4-FFF2-40B4-BE49-F238E27FC236}">
                <a16:creationId xmlns:a16="http://schemas.microsoft.com/office/drawing/2014/main" id="{6DF588E3-5E9B-39AF-8349-D8291EB9BF43}"/>
              </a:ext>
            </a:extLst>
          </p:cNvPr>
          <p:cNvGrpSpPr/>
          <p:nvPr/>
        </p:nvGrpSpPr>
        <p:grpSpPr>
          <a:xfrm>
            <a:off x="136576" y="5433259"/>
            <a:ext cx="5932917" cy="452357"/>
            <a:chOff x="3399320" y="3676819"/>
            <a:chExt cx="4013923" cy="452357"/>
          </a:xfrm>
        </p:grpSpPr>
        <p:sp>
          <p:nvSpPr>
            <p:cNvPr id="101" name="Rectangle 100">
              <a:extLst>
                <a:ext uri="{FF2B5EF4-FFF2-40B4-BE49-F238E27FC236}">
                  <a16:creationId xmlns:a16="http://schemas.microsoft.com/office/drawing/2014/main" id="{7D8DD950-4CB2-D5BE-15D5-ADF7BE5CFD23}"/>
                </a:ext>
              </a:extLst>
            </p:cNvPr>
            <p:cNvSpPr/>
            <p:nvPr/>
          </p:nvSpPr>
          <p:spPr>
            <a:xfrm>
              <a:off x="3399320" y="3676819"/>
              <a:ext cx="4013923" cy="452357"/>
            </a:xfrm>
            <a:prstGeom prst="rect">
              <a:avLst/>
            </a:prstGeom>
            <a:solidFill>
              <a:srgbClr val="C2D6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Stratégie</a:t>
              </a:r>
            </a:p>
          </p:txBody>
        </p:sp>
        <p:sp>
          <p:nvSpPr>
            <p:cNvPr id="102" name="Rectangle 101">
              <a:extLst>
                <a:ext uri="{FF2B5EF4-FFF2-40B4-BE49-F238E27FC236}">
                  <a16:creationId xmlns:a16="http://schemas.microsoft.com/office/drawing/2014/main" id="{338127C5-F639-BD9D-7F59-5EE0B026B298}"/>
                </a:ext>
              </a:extLst>
            </p:cNvPr>
            <p:cNvSpPr/>
            <p:nvPr/>
          </p:nvSpPr>
          <p:spPr>
            <a:xfrm>
              <a:off x="3584571" y="3937040"/>
              <a:ext cx="3643418" cy="151488"/>
            </a:xfrm>
            <a:prstGeom prst="rect">
              <a:avLst/>
            </a:prstGeom>
            <a:solidFill>
              <a:schemeClr val="bg1"/>
            </a:solidFill>
            <a:ln w="63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Contribution aux objectifs nationaux/régionaux/mondiaux</a:t>
              </a:r>
            </a:p>
          </p:txBody>
        </p:sp>
      </p:grpSp>
      <p:grpSp>
        <p:nvGrpSpPr>
          <p:cNvPr id="103" name="Group 102">
            <a:extLst>
              <a:ext uri="{FF2B5EF4-FFF2-40B4-BE49-F238E27FC236}">
                <a16:creationId xmlns:a16="http://schemas.microsoft.com/office/drawing/2014/main" id="{6FDC26EB-C706-FBF2-8190-68E44E062DFC}"/>
              </a:ext>
            </a:extLst>
          </p:cNvPr>
          <p:cNvGrpSpPr/>
          <p:nvPr/>
        </p:nvGrpSpPr>
        <p:grpSpPr>
          <a:xfrm>
            <a:off x="6150007" y="5748858"/>
            <a:ext cx="5934456" cy="452357"/>
            <a:chOff x="3399320" y="3676819"/>
            <a:chExt cx="4013923" cy="452357"/>
          </a:xfrm>
        </p:grpSpPr>
        <p:sp>
          <p:nvSpPr>
            <p:cNvPr id="104" name="Rectangle 103">
              <a:extLst>
                <a:ext uri="{FF2B5EF4-FFF2-40B4-BE49-F238E27FC236}">
                  <a16:creationId xmlns:a16="http://schemas.microsoft.com/office/drawing/2014/main" id="{600BD871-75A0-AE2E-450D-B2157290CCEB}"/>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Stratégie</a:t>
              </a:r>
            </a:p>
          </p:txBody>
        </p:sp>
        <p:sp>
          <p:nvSpPr>
            <p:cNvPr id="105" name="Rectangle 104">
              <a:extLst>
                <a:ext uri="{FF2B5EF4-FFF2-40B4-BE49-F238E27FC236}">
                  <a16:creationId xmlns:a16="http://schemas.microsoft.com/office/drawing/2014/main" id="{EA1E1583-01B2-74E3-01CD-896079013AB4}"/>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Accessibilité de la population cible</a:t>
              </a:r>
            </a:p>
          </p:txBody>
        </p:sp>
      </p:grpSp>
      <p:grpSp>
        <p:nvGrpSpPr>
          <p:cNvPr id="106" name="Group 105">
            <a:extLst>
              <a:ext uri="{FF2B5EF4-FFF2-40B4-BE49-F238E27FC236}">
                <a16:creationId xmlns:a16="http://schemas.microsoft.com/office/drawing/2014/main" id="{2ED81257-3D32-77BA-DAF2-F04DCA54D604}"/>
              </a:ext>
            </a:extLst>
          </p:cNvPr>
          <p:cNvGrpSpPr/>
          <p:nvPr/>
        </p:nvGrpSpPr>
        <p:grpSpPr>
          <a:xfrm>
            <a:off x="6150779" y="3689049"/>
            <a:ext cx="5932916" cy="452357"/>
            <a:chOff x="3399320" y="3676819"/>
            <a:chExt cx="4013923" cy="452357"/>
          </a:xfrm>
        </p:grpSpPr>
        <p:sp>
          <p:nvSpPr>
            <p:cNvPr id="107" name="Rectangle 106">
              <a:extLst>
                <a:ext uri="{FF2B5EF4-FFF2-40B4-BE49-F238E27FC236}">
                  <a16:creationId xmlns:a16="http://schemas.microsoft.com/office/drawing/2014/main" id="{2F7ACAE6-B800-70CB-B3D9-43E03FAABCC3}"/>
                </a:ext>
              </a:extLst>
            </p:cNvPr>
            <p:cNvSpPr/>
            <p:nvPr/>
          </p:nvSpPr>
          <p:spPr>
            <a:xfrm>
              <a:off x="3399320" y="3676819"/>
              <a:ext cx="4013923" cy="452357"/>
            </a:xfrm>
            <a:prstGeom prst="rect">
              <a:avLst/>
            </a:prstGeom>
            <a:solidFill>
              <a:srgbClr val="68999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200" b="1" noProof="0" dirty="0">
                  <a:solidFill>
                    <a:schemeClr val="tx1"/>
                  </a:solidFill>
                </a:rPr>
                <a:t>Sécurité du vaccin</a:t>
              </a:r>
            </a:p>
          </p:txBody>
        </p:sp>
        <p:sp>
          <p:nvSpPr>
            <p:cNvPr id="108" name="Rectangle 107">
              <a:extLst>
                <a:ext uri="{FF2B5EF4-FFF2-40B4-BE49-F238E27FC236}">
                  <a16:creationId xmlns:a16="http://schemas.microsoft.com/office/drawing/2014/main" id="{2BFED89F-78C2-89A5-90AA-C9F21A3457E1}"/>
                </a:ext>
              </a:extLst>
            </p:cNvPr>
            <p:cNvSpPr/>
            <p:nvPr/>
          </p:nvSpPr>
          <p:spPr>
            <a:xfrm>
              <a:off x="3584571" y="3937040"/>
              <a:ext cx="3643418" cy="151488"/>
            </a:xfrm>
            <a:prstGeom prst="rect">
              <a:avLst/>
            </a:prstGeom>
            <a:solidFill>
              <a:schemeClr val="bg1"/>
            </a:solidFill>
            <a:ln w="63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050" noProof="0" dirty="0">
                  <a:solidFill>
                    <a:schemeClr val="tx1">
                      <a:lumMod val="50000"/>
                    </a:schemeClr>
                  </a:solidFill>
                </a:rPr>
                <a:t>Sécurité du vaccin</a:t>
              </a:r>
            </a:p>
          </p:txBody>
        </p:sp>
      </p:grpSp>
    </p:spTree>
    <p:extLst>
      <p:ext uri="{BB962C8B-B14F-4D97-AF65-F5344CB8AC3E}">
        <p14:creationId xmlns:p14="http://schemas.microsoft.com/office/powerpoint/2010/main" val="274131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7"/>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410569" y="166990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37445" y="1633530"/>
            <a:ext cx="4856287" cy="369332"/>
          </a:xfrm>
          <a:prstGeom prst="rect">
            <a:avLst/>
          </a:prstGeom>
          <a:noFill/>
        </p:spPr>
        <p:txBody>
          <a:bodyPr wrap="square" rtlCol="0">
            <a:spAutoFit/>
          </a:bodyPr>
          <a:lstStyle/>
          <a:p>
            <a:pPr>
              <a:defRPr/>
            </a:pPr>
            <a:r>
              <a:rPr lang="fr-FR" noProof="0" dirty="0">
                <a:latin typeface="Lato" panose="020F0502020204030203" pitchFamily="34" charset="0"/>
                <a:cs typeface="Times New Roman" panose="02020603050405020304" pitchFamily="18" charset="0"/>
              </a:rPr>
              <a:t>Introductions et objectifs</a:t>
            </a:r>
            <a:endParaRPr lang="fr-FR" sz="1800" noProof="0" dirty="0">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411735"/>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70154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662564"/>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Approche et méthodologie</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3454808"/>
            <a:ext cx="7411451" cy="87593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bg1"/>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3738615"/>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3699636"/>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Plan de travail</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3" y="4497880"/>
            <a:ext cx="7411451" cy="875931"/>
          </a:xfrm>
          <a:prstGeom prst="round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477568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4</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4736708"/>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Critères de priorisation</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3" y="5543159"/>
            <a:ext cx="7411451" cy="875931"/>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5820966"/>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5</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5781987"/>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solidFill>
                  <a:schemeClr val="bg1"/>
                </a:solidFill>
              </a:rPr>
              <a:t>Questionnaire en ligne</a:t>
            </a:r>
          </a:p>
        </p:txBody>
      </p:sp>
    </p:spTree>
    <p:extLst>
      <p:ext uri="{BB962C8B-B14F-4D97-AF65-F5344CB8AC3E}">
        <p14:creationId xmlns:p14="http://schemas.microsoft.com/office/powerpoint/2010/main" val="3761546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fr-FR" sz="2400" kern="0" noProof="0" dirty="0">
                <a:solidFill>
                  <a:srgbClr val="0F5D61"/>
                </a:solidFill>
                <a:latin typeface="Lato" panose="020F0502020204030203" pitchFamily="34" charset="0"/>
                <a:cs typeface="Times New Roman" panose="02020603050405020304" pitchFamily="18" charset="0"/>
                <a:sym typeface="Lato"/>
              </a:rPr>
              <a:t>Un questionnaire en ligne vous est partagé afin de recueillir les préférences sur les éléments du cadre méthodologique à adapter au contexte national</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65" name="Google Shape;12;p19">
            <a:extLst>
              <a:ext uri="{FF2B5EF4-FFF2-40B4-BE49-F238E27FC236}">
                <a16:creationId xmlns:a16="http://schemas.microsoft.com/office/drawing/2014/main" id="{796AB4E6-7EFB-973A-C919-F79C02A22D98}"/>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33</a:t>
            </a:fld>
            <a:endParaRPr lang="fr-FR" noProof="0" dirty="0">
              <a:latin typeface="+mj-lt"/>
            </a:endParaRPr>
          </a:p>
        </p:txBody>
      </p:sp>
      <p:sp>
        <p:nvSpPr>
          <p:cNvPr id="79" name="Rectangle 78">
            <a:extLst>
              <a:ext uri="{FF2B5EF4-FFF2-40B4-BE49-F238E27FC236}">
                <a16:creationId xmlns:a16="http://schemas.microsoft.com/office/drawing/2014/main" id="{9C1F017A-722D-B896-59FE-6953FA7D0F82}"/>
              </a:ext>
            </a:extLst>
          </p:cNvPr>
          <p:cNvSpPr/>
          <p:nvPr/>
        </p:nvSpPr>
        <p:spPr>
          <a:xfrm>
            <a:off x="1757357" y="4443472"/>
            <a:ext cx="8677275" cy="390525"/>
          </a:xfrm>
          <a:prstGeom prst="rect">
            <a:avLst/>
          </a:prstGeom>
          <a:solidFill>
            <a:srgbClr val="0096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Durée nécessaire pour remplir le questionnaire : </a:t>
            </a:r>
            <a:r>
              <a:rPr lang="fr-FR" b="1" noProof="0" dirty="0"/>
              <a:t>10 à 15 minutes</a:t>
            </a:r>
          </a:p>
        </p:txBody>
      </p:sp>
      <p:sp>
        <p:nvSpPr>
          <p:cNvPr id="17" name="Rectangle 16">
            <a:extLst>
              <a:ext uri="{FF2B5EF4-FFF2-40B4-BE49-F238E27FC236}">
                <a16:creationId xmlns:a16="http://schemas.microsoft.com/office/drawing/2014/main" id="{B8DAB757-92D0-8892-DE66-D01E9825FBB9}"/>
              </a:ext>
            </a:extLst>
          </p:cNvPr>
          <p:cNvSpPr/>
          <p:nvPr/>
        </p:nvSpPr>
        <p:spPr>
          <a:xfrm>
            <a:off x="795277" y="3564456"/>
            <a:ext cx="10601437" cy="596348"/>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noProof="0" dirty="0">
                <a:solidFill>
                  <a:schemeClr val="tx1"/>
                </a:solidFill>
              </a:rPr>
              <a:t>Merci de remplir ce questionnaire d’ici au &lt;Insérer la date&gt; – ces informations sont nécessaires à la préparation de l’Atelier #1 d’adaptation du cadre méthodologique</a:t>
            </a:r>
          </a:p>
        </p:txBody>
      </p:sp>
      <p:grpSp>
        <p:nvGrpSpPr>
          <p:cNvPr id="26" name="Group 25">
            <a:extLst>
              <a:ext uri="{FF2B5EF4-FFF2-40B4-BE49-F238E27FC236}">
                <a16:creationId xmlns:a16="http://schemas.microsoft.com/office/drawing/2014/main" id="{C08067FB-D996-E71D-7385-603B1F2A04C0}"/>
              </a:ext>
            </a:extLst>
          </p:cNvPr>
          <p:cNvGrpSpPr/>
          <p:nvPr/>
        </p:nvGrpSpPr>
        <p:grpSpPr>
          <a:xfrm>
            <a:off x="1650419" y="1251277"/>
            <a:ext cx="8891156" cy="2030511"/>
            <a:chOff x="1543165" y="2141965"/>
            <a:chExt cx="8891156" cy="2030511"/>
          </a:xfrm>
        </p:grpSpPr>
        <p:sp>
          <p:nvSpPr>
            <p:cNvPr id="15" name="Rectangle 14">
              <a:extLst>
                <a:ext uri="{FF2B5EF4-FFF2-40B4-BE49-F238E27FC236}">
                  <a16:creationId xmlns:a16="http://schemas.microsoft.com/office/drawing/2014/main" id="{CDC6D357-33E6-94B6-ADA4-0EC822D23275}"/>
                </a:ext>
              </a:extLst>
            </p:cNvPr>
            <p:cNvSpPr/>
            <p:nvPr/>
          </p:nvSpPr>
          <p:spPr>
            <a:xfrm>
              <a:off x="1543165" y="2141965"/>
              <a:ext cx="2825254" cy="45720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Horizon temporel</a:t>
              </a:r>
            </a:p>
          </p:txBody>
        </p:sp>
        <p:sp>
          <p:nvSpPr>
            <p:cNvPr id="16" name="Rectangle 15">
              <a:extLst>
                <a:ext uri="{FF2B5EF4-FFF2-40B4-BE49-F238E27FC236}">
                  <a16:creationId xmlns:a16="http://schemas.microsoft.com/office/drawing/2014/main" id="{FEEAFDF2-120B-9008-5D18-4FC280BEF371}"/>
                </a:ext>
              </a:extLst>
            </p:cNvPr>
            <p:cNvSpPr/>
            <p:nvPr/>
          </p:nvSpPr>
          <p:spPr>
            <a:xfrm>
              <a:off x="4576116" y="2141965"/>
              <a:ext cx="2825254" cy="45720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Critères</a:t>
              </a:r>
            </a:p>
          </p:txBody>
        </p:sp>
        <p:sp>
          <p:nvSpPr>
            <p:cNvPr id="69" name="Rectangle 68">
              <a:extLst>
                <a:ext uri="{FF2B5EF4-FFF2-40B4-BE49-F238E27FC236}">
                  <a16:creationId xmlns:a16="http://schemas.microsoft.com/office/drawing/2014/main" id="{74539F12-7118-2A91-EED1-BCDEB7F5D3EE}"/>
                </a:ext>
              </a:extLst>
            </p:cNvPr>
            <p:cNvSpPr/>
            <p:nvPr/>
          </p:nvSpPr>
          <p:spPr>
            <a:xfrm>
              <a:off x="7609067" y="2141965"/>
              <a:ext cx="2825254" cy="45720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t>Vaccins</a:t>
              </a:r>
            </a:p>
          </p:txBody>
        </p:sp>
        <p:sp>
          <p:nvSpPr>
            <p:cNvPr id="4" name="Rectangle 3">
              <a:extLst>
                <a:ext uri="{FF2B5EF4-FFF2-40B4-BE49-F238E27FC236}">
                  <a16:creationId xmlns:a16="http://schemas.microsoft.com/office/drawing/2014/main" id="{72B7B568-FFD8-F677-3883-FD9DD8478D2F}"/>
                </a:ext>
              </a:extLst>
            </p:cNvPr>
            <p:cNvSpPr/>
            <p:nvPr/>
          </p:nvSpPr>
          <p:spPr>
            <a:xfrm>
              <a:off x="1543165" y="2750621"/>
              <a:ext cx="2825254" cy="142185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spcAft>
                  <a:spcPts val="1200"/>
                </a:spcAft>
                <a:buFont typeface="Arial" panose="020B0604020202020204" pitchFamily="34" charset="0"/>
                <a:buChar char="•"/>
              </a:pPr>
              <a:r>
                <a:rPr lang="fr-FR" sz="1400" noProof="0" dirty="0">
                  <a:solidFill>
                    <a:schemeClr val="tx1"/>
                  </a:solidFill>
                </a:rPr>
                <a:t>Période à considérer pour cet exercice de priorisation</a:t>
              </a:r>
            </a:p>
          </p:txBody>
        </p:sp>
        <p:sp>
          <p:nvSpPr>
            <p:cNvPr id="24" name="Rectangle 23">
              <a:extLst>
                <a:ext uri="{FF2B5EF4-FFF2-40B4-BE49-F238E27FC236}">
                  <a16:creationId xmlns:a16="http://schemas.microsoft.com/office/drawing/2014/main" id="{07523192-81AF-2546-5B3A-9903785183FF}"/>
                </a:ext>
              </a:extLst>
            </p:cNvPr>
            <p:cNvSpPr/>
            <p:nvPr/>
          </p:nvSpPr>
          <p:spPr>
            <a:xfrm>
              <a:off x="4576115" y="2750621"/>
              <a:ext cx="2825254" cy="142185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buFont typeface="Arial" panose="020B0604020202020204" pitchFamily="34" charset="0"/>
                <a:buChar char="•"/>
              </a:pPr>
              <a:r>
                <a:rPr lang="fr-FR" sz="1400" noProof="0" dirty="0">
                  <a:solidFill>
                    <a:schemeClr val="tx1"/>
                  </a:solidFill>
                </a:rPr>
                <a:t>Sélection de jusqu’à 8 critères essentiels</a:t>
              </a:r>
              <a:r>
                <a:rPr lang="fr-FR" sz="1400" dirty="0">
                  <a:solidFill>
                    <a:schemeClr val="tx1"/>
                  </a:solidFill>
                </a:rPr>
                <a:t> et 5 critères significatifs à considérer pour cet exercice</a:t>
              </a:r>
              <a:endParaRPr lang="fr-FR" sz="1400" noProof="0" dirty="0">
                <a:solidFill>
                  <a:schemeClr val="tx1"/>
                </a:solidFill>
              </a:endParaRPr>
            </a:p>
          </p:txBody>
        </p:sp>
        <p:sp>
          <p:nvSpPr>
            <p:cNvPr id="25" name="Rectangle 24">
              <a:extLst>
                <a:ext uri="{FF2B5EF4-FFF2-40B4-BE49-F238E27FC236}">
                  <a16:creationId xmlns:a16="http://schemas.microsoft.com/office/drawing/2014/main" id="{1630E845-ACCB-11E8-E9A0-024E2216946D}"/>
                </a:ext>
              </a:extLst>
            </p:cNvPr>
            <p:cNvSpPr/>
            <p:nvPr/>
          </p:nvSpPr>
          <p:spPr>
            <a:xfrm>
              <a:off x="7609065" y="2750621"/>
              <a:ext cx="2825254" cy="142185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rtlCol="0" anchor="t"/>
            <a:lstStyle/>
            <a:p>
              <a:pPr marL="171450" indent="-171450">
                <a:buFont typeface="Arial" panose="020B0604020202020204" pitchFamily="34" charset="0"/>
                <a:buChar char="•"/>
              </a:pPr>
              <a:r>
                <a:rPr lang="fr-FR" sz="1400" noProof="0" dirty="0">
                  <a:solidFill>
                    <a:schemeClr val="tx1"/>
                  </a:solidFill>
                </a:rPr>
                <a:t>Sélection </a:t>
              </a:r>
              <a:r>
                <a:rPr lang="fr-FR" sz="1400" dirty="0">
                  <a:solidFill>
                    <a:schemeClr val="tx1"/>
                  </a:solidFill>
                </a:rPr>
                <a:t>de 5 à 7 vaccins candidats à considérer pour cet exercice</a:t>
              </a:r>
              <a:endParaRPr lang="fr-FR" sz="1400" noProof="0" dirty="0">
                <a:solidFill>
                  <a:schemeClr val="tx1"/>
                </a:solidFill>
              </a:endParaRPr>
            </a:p>
          </p:txBody>
        </p:sp>
      </p:grpSp>
      <p:sp>
        <p:nvSpPr>
          <p:cNvPr id="2" name="Star: 10 Points 17">
            <a:extLst>
              <a:ext uri="{FF2B5EF4-FFF2-40B4-BE49-F238E27FC236}">
                <a16:creationId xmlns:a16="http://schemas.microsoft.com/office/drawing/2014/main" id="{4BB79823-329A-7861-7735-085557C01F9E}"/>
              </a:ext>
            </a:extLst>
          </p:cNvPr>
          <p:cNvSpPr/>
          <p:nvPr/>
        </p:nvSpPr>
        <p:spPr>
          <a:xfrm>
            <a:off x="10177927" y="665706"/>
            <a:ext cx="1773803" cy="1683864"/>
          </a:xfrm>
          <a:prstGeom prst="octagon">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400" noProof="0" dirty="0">
                <a:solidFill>
                  <a:schemeClr val="bg1"/>
                </a:solidFill>
              </a:rPr>
              <a:t>A mettre à jour : date limite et instructions spécifiques (lien, QR code)</a:t>
            </a:r>
          </a:p>
        </p:txBody>
      </p:sp>
    </p:spTree>
    <p:extLst>
      <p:ext uri="{BB962C8B-B14F-4D97-AF65-F5344CB8AC3E}">
        <p14:creationId xmlns:p14="http://schemas.microsoft.com/office/powerpoint/2010/main" val="31435647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3318734-7990-EBA9-AEC3-76CD752A09B8}"/>
              </a:ext>
            </a:extLst>
          </p:cNvPr>
          <p:cNvSpPr/>
          <p:nvPr/>
        </p:nvSpPr>
        <p:spPr>
          <a:xfrm>
            <a:off x="8126547" y="1838215"/>
            <a:ext cx="3436994" cy="478172"/>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noProof="0" dirty="0"/>
              <a:t>WHO CAPACITI</a:t>
            </a:r>
          </a:p>
        </p:txBody>
      </p:sp>
      <p:pic>
        <p:nvPicPr>
          <p:cNvPr id="24" name="Picture 23">
            <a:extLst>
              <a:ext uri="{FF2B5EF4-FFF2-40B4-BE49-F238E27FC236}">
                <a16:creationId xmlns:a16="http://schemas.microsoft.com/office/drawing/2014/main" id="{4C7ACA98-2F6B-9700-F949-172AD82E6EE2}"/>
              </a:ext>
            </a:extLst>
          </p:cNvPr>
          <p:cNvPicPr>
            <a:picLocks noChangeAspect="1"/>
          </p:cNvPicPr>
          <p:nvPr/>
        </p:nvPicPr>
        <p:blipFill>
          <a:blip r:embed="rId3"/>
          <a:stretch>
            <a:fillRect/>
          </a:stretch>
        </p:blipFill>
        <p:spPr>
          <a:xfrm>
            <a:off x="8141917" y="3659918"/>
            <a:ext cx="3278441" cy="1536842"/>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28" name="Rectangle 27">
            <a:extLst>
              <a:ext uri="{FF2B5EF4-FFF2-40B4-BE49-F238E27FC236}">
                <a16:creationId xmlns:a16="http://schemas.microsoft.com/office/drawing/2014/main" id="{BCBFEE92-2C30-0E5D-0B77-831B3DE4B44C}"/>
              </a:ext>
            </a:extLst>
          </p:cNvPr>
          <p:cNvSpPr/>
          <p:nvPr/>
        </p:nvSpPr>
        <p:spPr>
          <a:xfrm>
            <a:off x="8126547" y="2442222"/>
            <a:ext cx="3436994" cy="1038665"/>
          </a:xfrm>
          <a:prstGeom prst="rect">
            <a:avLst/>
          </a:prstGeom>
          <a:noFill/>
          <a:ln w="63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050" noProof="0" dirty="0">
                <a:solidFill>
                  <a:schemeClr val="tx1">
                    <a:lumMod val="50000"/>
                  </a:schemeClr>
                </a:solidFill>
              </a:rPr>
              <a:t>CAPACITI est un outil de processus complet qui permet de comparer les interventions et de sélectionner la meilleure option grâce à un outil Excel structuré qui facilitant l’évaluation de chaque option selon des critères prédéfinis</a:t>
            </a:r>
          </a:p>
        </p:txBody>
      </p:sp>
      <p:pic>
        <p:nvPicPr>
          <p:cNvPr id="26" name="Picture 25">
            <a:extLst>
              <a:ext uri="{FF2B5EF4-FFF2-40B4-BE49-F238E27FC236}">
                <a16:creationId xmlns:a16="http://schemas.microsoft.com/office/drawing/2014/main" id="{FC35B3CC-2BB6-ED83-4A19-A1C033D7B47E}"/>
              </a:ext>
            </a:extLst>
          </p:cNvPr>
          <p:cNvPicPr>
            <a:picLocks noChangeAspect="1"/>
          </p:cNvPicPr>
          <p:nvPr/>
        </p:nvPicPr>
        <p:blipFill>
          <a:blip r:embed="rId4"/>
          <a:stretch>
            <a:fillRect/>
          </a:stretch>
        </p:blipFill>
        <p:spPr>
          <a:xfrm>
            <a:off x="8301485" y="4495546"/>
            <a:ext cx="3269210" cy="1668820"/>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noProof="0" dirty="0">
                <a:solidFill>
                  <a:srgbClr val="0F5D61"/>
                </a:solidFill>
                <a:latin typeface="Lato" panose="020F0502020204030203" pitchFamily="34" charset="0"/>
                <a:cs typeface="Times New Roman" panose="02020603050405020304" pitchFamily="18" charset="0"/>
                <a:sym typeface="Lato"/>
              </a:rPr>
              <a:t>Plusieurs outils sont disponibles : </a:t>
            </a:r>
            <a:r>
              <a:rPr lang="fr-FR" sz="2400" kern="0" noProof="0" dirty="0" err="1">
                <a:solidFill>
                  <a:srgbClr val="0F5D61"/>
                </a:solidFill>
                <a:latin typeface="Lato" panose="020F0502020204030203" pitchFamily="34" charset="0"/>
                <a:cs typeface="Times New Roman" panose="02020603050405020304" pitchFamily="18" charset="0"/>
                <a:sym typeface="Lato"/>
              </a:rPr>
              <a:t>l'EtR</a:t>
            </a:r>
            <a:r>
              <a:rPr lang="fr-FR" sz="2400" kern="0" noProof="0" dirty="0">
                <a:solidFill>
                  <a:srgbClr val="0F5D61"/>
                </a:solidFill>
                <a:latin typeface="Lato" panose="020F0502020204030203" pitchFamily="34" charset="0"/>
                <a:cs typeface="Times New Roman" panose="02020603050405020304" pitchFamily="18" charset="0"/>
                <a:sym typeface="Lato"/>
              </a:rPr>
              <a:t> est le seul outil adapté pour la formulation des recommandations sur l'opportunité et la manière d'introduire les vaccins ; les outils OPS-INV et CAPACITI sont complémentaires, permettant au GTCV de classer les options et de planifier les introductions sur le long terme</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34</a:t>
            </a:fld>
            <a:endParaRPr lang="fr-FR" noProof="0" dirty="0">
              <a:latin typeface="+mj-lt"/>
            </a:endParaRPr>
          </a:p>
        </p:txBody>
      </p:sp>
      <p:sp>
        <p:nvSpPr>
          <p:cNvPr id="2" name="Rectangle 1">
            <a:extLst>
              <a:ext uri="{FF2B5EF4-FFF2-40B4-BE49-F238E27FC236}">
                <a16:creationId xmlns:a16="http://schemas.microsoft.com/office/drawing/2014/main" id="{B5F4DD89-FA45-ABCF-3B2A-7B11DC92A356}"/>
              </a:ext>
            </a:extLst>
          </p:cNvPr>
          <p:cNvSpPr/>
          <p:nvPr/>
        </p:nvSpPr>
        <p:spPr>
          <a:xfrm>
            <a:off x="434780" y="1838215"/>
            <a:ext cx="3436994" cy="478172"/>
          </a:xfrm>
          <a:prstGeom prst="rect">
            <a:avLst/>
          </a:prstGeom>
          <a:solidFill>
            <a:srgbClr val="3B5FB5"/>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lang="fr-FR" sz="1600" noProof="0" dirty="0"/>
              <a:t>Evidence to Recommendations</a:t>
            </a:r>
          </a:p>
        </p:txBody>
      </p:sp>
      <p:sp>
        <p:nvSpPr>
          <p:cNvPr id="14" name="Rectangle 13">
            <a:extLst>
              <a:ext uri="{FF2B5EF4-FFF2-40B4-BE49-F238E27FC236}">
                <a16:creationId xmlns:a16="http://schemas.microsoft.com/office/drawing/2014/main" id="{A8ED3F83-B50D-6F8C-86F1-B669E33A5CD1}"/>
              </a:ext>
            </a:extLst>
          </p:cNvPr>
          <p:cNvSpPr/>
          <p:nvPr/>
        </p:nvSpPr>
        <p:spPr>
          <a:xfrm>
            <a:off x="4413025" y="1838215"/>
            <a:ext cx="3436994" cy="478172"/>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noProof="0" dirty="0"/>
              <a:t>OPS-INV</a:t>
            </a:r>
          </a:p>
        </p:txBody>
      </p:sp>
      <p:pic>
        <p:nvPicPr>
          <p:cNvPr id="17" name="Picture 16">
            <a:extLst>
              <a:ext uri="{FF2B5EF4-FFF2-40B4-BE49-F238E27FC236}">
                <a16:creationId xmlns:a16="http://schemas.microsoft.com/office/drawing/2014/main" id="{6B632890-D20A-649C-4AD1-A6A78108FC07}"/>
              </a:ext>
            </a:extLst>
          </p:cNvPr>
          <p:cNvPicPr>
            <a:picLocks noChangeAspect="1"/>
          </p:cNvPicPr>
          <p:nvPr/>
        </p:nvPicPr>
        <p:blipFill>
          <a:blip r:embed="rId5"/>
          <a:stretch>
            <a:fillRect/>
          </a:stretch>
        </p:blipFill>
        <p:spPr>
          <a:xfrm>
            <a:off x="445382" y="3604707"/>
            <a:ext cx="1659479" cy="2499474"/>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pic>
        <p:nvPicPr>
          <p:cNvPr id="21" name="Picture 20">
            <a:extLst>
              <a:ext uri="{FF2B5EF4-FFF2-40B4-BE49-F238E27FC236}">
                <a16:creationId xmlns:a16="http://schemas.microsoft.com/office/drawing/2014/main" id="{B83A5E39-0717-C38C-654B-17FF3280F32F}"/>
              </a:ext>
            </a:extLst>
          </p:cNvPr>
          <p:cNvPicPr>
            <a:picLocks noChangeAspect="1"/>
          </p:cNvPicPr>
          <p:nvPr/>
        </p:nvPicPr>
        <p:blipFill>
          <a:blip r:embed="rId6"/>
          <a:stretch>
            <a:fillRect/>
          </a:stretch>
        </p:blipFill>
        <p:spPr>
          <a:xfrm>
            <a:off x="2121790" y="3605006"/>
            <a:ext cx="1726232" cy="2559360"/>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27" name="Rectangle 26">
            <a:extLst>
              <a:ext uri="{FF2B5EF4-FFF2-40B4-BE49-F238E27FC236}">
                <a16:creationId xmlns:a16="http://schemas.microsoft.com/office/drawing/2014/main" id="{64F14110-2807-BBA3-9D07-4A77652DAB2F}"/>
              </a:ext>
            </a:extLst>
          </p:cNvPr>
          <p:cNvSpPr/>
          <p:nvPr/>
        </p:nvSpPr>
        <p:spPr>
          <a:xfrm>
            <a:off x="434780" y="2442222"/>
            <a:ext cx="3436994" cy="1038665"/>
          </a:xfrm>
          <a:prstGeom prst="rect">
            <a:avLst/>
          </a:prstGeom>
          <a:noFill/>
          <a:ln w="6350">
            <a:solidFill>
              <a:srgbClr val="3B5FB5"/>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noProof="0" dirty="0">
                <a:solidFill>
                  <a:srgbClr val="414141">
                    <a:lumMod val="50000"/>
                  </a:srgbClr>
                </a:solidFill>
                <a:latin typeface="Lato"/>
              </a:rPr>
              <a:t>Evidence-to-Recommendations (</a:t>
            </a:r>
            <a:r>
              <a:rPr lang="fr-FR" sz="1050" noProof="0" dirty="0" err="1">
                <a:solidFill>
                  <a:srgbClr val="414141">
                    <a:lumMod val="50000"/>
                  </a:srgbClr>
                </a:solidFill>
                <a:latin typeface="Lato"/>
              </a:rPr>
              <a:t>EtR</a:t>
            </a:r>
            <a:r>
              <a:rPr lang="fr-FR" sz="1050" noProof="0" dirty="0">
                <a:solidFill>
                  <a:srgbClr val="414141">
                    <a:lumMod val="50000"/>
                  </a:srgbClr>
                </a:solidFill>
                <a:latin typeface="Lato"/>
              </a:rPr>
              <a:t>) est un cadre qui permet l'adoption de recommandations concernant les interventions potentielles par les GTCV. Il repose sur une liste de critères représentant les aspects à prendre en compte lors de l’évaluation de l’introduction d’un nouveau vaccin ou d’une nouvelle intervention</a:t>
            </a:r>
            <a:endParaRPr kumimoji="0" lang="fr-FR" sz="1050" b="0" i="0" u="none" strike="noStrike" kern="1200" cap="none" spc="0" normalizeH="0" baseline="0" noProof="0" dirty="0">
              <a:ln>
                <a:noFill/>
              </a:ln>
              <a:solidFill>
                <a:srgbClr val="414141">
                  <a:lumMod val="50000"/>
                </a:srgbClr>
              </a:solidFill>
              <a:effectLst/>
              <a:uLnTx/>
              <a:uFillTx/>
              <a:latin typeface="Lato"/>
              <a:ea typeface="+mn-ea"/>
              <a:cs typeface="+mn-cs"/>
            </a:endParaRPr>
          </a:p>
        </p:txBody>
      </p:sp>
      <p:sp>
        <p:nvSpPr>
          <p:cNvPr id="29" name="Rectangle 28">
            <a:extLst>
              <a:ext uri="{FF2B5EF4-FFF2-40B4-BE49-F238E27FC236}">
                <a16:creationId xmlns:a16="http://schemas.microsoft.com/office/drawing/2014/main" id="{00594462-08F6-B0F0-2691-1B13F905B747}"/>
              </a:ext>
            </a:extLst>
          </p:cNvPr>
          <p:cNvSpPr/>
          <p:nvPr/>
        </p:nvSpPr>
        <p:spPr>
          <a:xfrm>
            <a:off x="4413025" y="2442222"/>
            <a:ext cx="3436994" cy="1038665"/>
          </a:xfrm>
          <a:prstGeom prst="rect">
            <a:avLst/>
          </a:prstGeom>
          <a:noFill/>
          <a:ln w="6350">
            <a:solidFill>
              <a:srgbClr val="0F5D6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noProof="0" dirty="0">
                <a:solidFill>
                  <a:srgbClr val="414141">
                    <a:lumMod val="50000"/>
                  </a:srgbClr>
                </a:solidFill>
                <a:latin typeface="Lato"/>
              </a:rPr>
              <a:t>OPS-INV </a:t>
            </a:r>
            <a:r>
              <a:rPr kumimoji="0" lang="fr-FR" sz="1050" b="0" i="0" u="none" strike="noStrike" kern="1200" cap="none" spc="0" normalizeH="0" baseline="0" noProof="0" dirty="0">
                <a:ln>
                  <a:noFill/>
                </a:ln>
                <a:solidFill>
                  <a:srgbClr val="414141">
                    <a:lumMod val="50000"/>
                  </a:srgbClr>
                </a:solidFill>
                <a:effectLst/>
                <a:uLnTx/>
                <a:uFillTx/>
                <a:latin typeface="Lato"/>
                <a:ea typeface="+mn-ea"/>
                <a:cs typeface="+mn-cs"/>
              </a:rPr>
              <a:t>est une méthodologie éprouvée à destination des GTCV, soutenant la priorisation des INV. </a:t>
            </a:r>
            <a:r>
              <a:rPr lang="fr-FR" sz="1050" noProof="0" dirty="0">
                <a:solidFill>
                  <a:srgbClr val="414141">
                    <a:lumMod val="50000"/>
                  </a:srgbClr>
                </a:solidFill>
                <a:latin typeface="Lato"/>
              </a:rPr>
              <a:t>Elle</a:t>
            </a:r>
            <a:r>
              <a:rPr kumimoji="0" lang="fr-FR" sz="1050" b="0" i="0" u="none" strike="noStrike" kern="1200" cap="none" spc="0" normalizeH="0" baseline="0" noProof="0" dirty="0">
                <a:ln>
                  <a:noFill/>
                </a:ln>
                <a:solidFill>
                  <a:srgbClr val="414141">
                    <a:lumMod val="50000"/>
                  </a:srgbClr>
                </a:solidFill>
                <a:effectLst/>
                <a:uLnTx/>
                <a:uFillTx/>
                <a:latin typeface="Lato"/>
                <a:ea typeface="+mn-ea"/>
                <a:cs typeface="+mn-cs"/>
              </a:rPr>
              <a:t> repose sur une approche simple, complète et basée sur des évidences, pour soutenir la préparation des scénarios de séquencement des INV en se basant sur une liste pré-hiérarchisée de critères potentiels</a:t>
            </a:r>
          </a:p>
        </p:txBody>
      </p:sp>
      <p:pic>
        <p:nvPicPr>
          <p:cNvPr id="31" name="Picture 30">
            <a:extLst>
              <a:ext uri="{FF2B5EF4-FFF2-40B4-BE49-F238E27FC236}">
                <a16:creationId xmlns:a16="http://schemas.microsoft.com/office/drawing/2014/main" id="{9AF82670-6D4E-0952-4512-5897F0C97452}"/>
              </a:ext>
            </a:extLst>
          </p:cNvPr>
          <p:cNvPicPr>
            <a:picLocks noChangeAspect="1"/>
          </p:cNvPicPr>
          <p:nvPr/>
        </p:nvPicPr>
        <p:blipFill>
          <a:blip r:embed="rId7"/>
          <a:stretch>
            <a:fillRect/>
          </a:stretch>
        </p:blipFill>
        <p:spPr>
          <a:xfrm>
            <a:off x="4426693" y="3652682"/>
            <a:ext cx="3409658" cy="1551314"/>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pic>
        <p:nvPicPr>
          <p:cNvPr id="33" name="Picture 32">
            <a:extLst>
              <a:ext uri="{FF2B5EF4-FFF2-40B4-BE49-F238E27FC236}">
                <a16:creationId xmlns:a16="http://schemas.microsoft.com/office/drawing/2014/main" id="{02D3F447-A7B0-5B28-B53E-53CD4F80B86B}"/>
              </a:ext>
            </a:extLst>
          </p:cNvPr>
          <p:cNvPicPr>
            <a:picLocks noChangeAspect="1"/>
          </p:cNvPicPr>
          <p:nvPr/>
        </p:nvPicPr>
        <p:blipFill>
          <a:blip r:embed="rId8"/>
          <a:stretch>
            <a:fillRect/>
          </a:stretch>
        </p:blipFill>
        <p:spPr>
          <a:xfrm>
            <a:off x="4821852" y="4687732"/>
            <a:ext cx="3091087" cy="1516057"/>
          </a:xfrm>
          <a:prstGeom prst="rect">
            <a:avLst/>
          </a:prstGeom>
          <a:ln>
            <a:solidFill>
              <a:schemeClr val="tx1">
                <a:lumMod val="20000"/>
                <a:lumOff val="80000"/>
              </a:schemeClr>
            </a:solidFill>
          </a:ln>
          <a:effectLst>
            <a:outerShdw blurRad="50800" dist="38100" dir="2700000" algn="tl" rotWithShape="0">
              <a:prstClr val="black">
                <a:alpha val="40000"/>
              </a:prstClr>
            </a:outerShdw>
          </a:effectLst>
        </p:spPr>
      </p:pic>
      <p:sp>
        <p:nvSpPr>
          <p:cNvPr id="3" name="Rectangle: Rounded Corners 2">
            <a:extLst>
              <a:ext uri="{FF2B5EF4-FFF2-40B4-BE49-F238E27FC236}">
                <a16:creationId xmlns:a16="http://schemas.microsoft.com/office/drawing/2014/main" id="{282941D0-6C25-8F93-9959-CBC3AD66DF77}"/>
              </a:ext>
            </a:extLst>
          </p:cNvPr>
          <p:cNvSpPr/>
          <p:nvPr/>
        </p:nvSpPr>
        <p:spPr>
          <a:xfrm>
            <a:off x="364443" y="1746389"/>
            <a:ext cx="3613136" cy="4950070"/>
          </a:xfrm>
          <a:prstGeom prst="roundRect">
            <a:avLst>
              <a:gd name="adj" fmla="val 1821"/>
            </a:avLst>
          </a:prstGeom>
          <a:noFill/>
          <a:ln>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b"/>
          <a:lstStyle/>
          <a:p>
            <a:pPr algn="ctr">
              <a:lnSpc>
                <a:spcPct val="80000"/>
              </a:lnSpc>
            </a:pPr>
            <a:r>
              <a:rPr lang="fr-FR" sz="1200" b="1" noProof="0" dirty="0">
                <a:solidFill>
                  <a:srgbClr val="C00000"/>
                </a:solidFill>
              </a:rPr>
              <a:t>Processus unique pour recommandation sur la mise en œuvre d’une intervention vaccinale</a:t>
            </a:r>
          </a:p>
        </p:txBody>
      </p:sp>
      <p:sp>
        <p:nvSpPr>
          <p:cNvPr id="4" name="Rectangle: Rounded Corners 3">
            <a:extLst>
              <a:ext uri="{FF2B5EF4-FFF2-40B4-BE49-F238E27FC236}">
                <a16:creationId xmlns:a16="http://schemas.microsoft.com/office/drawing/2014/main" id="{5A04C700-D402-8F25-BF16-E0DCF88BF50A}"/>
              </a:ext>
            </a:extLst>
          </p:cNvPr>
          <p:cNvSpPr/>
          <p:nvPr/>
        </p:nvSpPr>
        <p:spPr>
          <a:xfrm>
            <a:off x="4339144" y="1759131"/>
            <a:ext cx="7328211" cy="4950070"/>
          </a:xfrm>
          <a:prstGeom prst="roundRect">
            <a:avLst>
              <a:gd name="adj" fmla="val 1821"/>
            </a:avLst>
          </a:prstGeom>
          <a:noFill/>
          <a:ln>
            <a:solidFill>
              <a:srgbClr val="FFC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ctr"/>
            <a:r>
              <a:rPr lang="fr-FR" sz="1200" b="1" noProof="0" dirty="0">
                <a:solidFill>
                  <a:srgbClr val="DEA700"/>
                </a:solidFill>
              </a:rPr>
              <a:t>Outils complémentaires permettant la comparaison et le classement d’options, ainsi que la définition d’une séquence d’introduction</a:t>
            </a:r>
          </a:p>
        </p:txBody>
      </p:sp>
      <p:cxnSp>
        <p:nvCxnSpPr>
          <p:cNvPr id="6" name="Straight Connector 5">
            <a:extLst>
              <a:ext uri="{FF2B5EF4-FFF2-40B4-BE49-F238E27FC236}">
                <a16:creationId xmlns:a16="http://schemas.microsoft.com/office/drawing/2014/main" id="{2B0B15F7-3D66-964A-CEAF-7B835AB7E584}"/>
              </a:ext>
            </a:extLst>
          </p:cNvPr>
          <p:cNvCxnSpPr/>
          <p:nvPr/>
        </p:nvCxnSpPr>
        <p:spPr>
          <a:xfrm>
            <a:off x="4158761" y="1746389"/>
            <a:ext cx="0" cy="4950070"/>
          </a:xfrm>
          <a:prstGeom prst="line">
            <a:avLst/>
          </a:prstGeom>
          <a:ln w="28575">
            <a:solidFill>
              <a:schemeClr val="tx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457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OPS-INV et </a:t>
            </a:r>
            <a:r>
              <a:rPr kumimoji="0" lang="fr-FR" sz="2400" u="none" strike="noStrike" kern="0" cap="none" spc="0" normalizeH="0" baseline="0" noProof="0" dirty="0" err="1">
                <a:ln>
                  <a:noFill/>
                </a:ln>
                <a:solidFill>
                  <a:srgbClr val="0F5D61"/>
                </a:solidFill>
                <a:effectLst/>
                <a:uLnTx/>
                <a:uFillTx/>
                <a:latin typeface="Lato" panose="020F0502020204030203" pitchFamily="34" charset="0"/>
                <a:cs typeface="Times New Roman" panose="02020603050405020304" pitchFamily="18" charset="0"/>
                <a:sym typeface="Lato"/>
              </a:rPr>
              <a:t>EtR</a:t>
            </a: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 sont des outils complémentaires utilisés lors de différentes phases du processus d’introduction</a:t>
            </a: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5927475"/>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35</a:t>
            </a:fld>
            <a:endParaRPr lang="fr-FR" noProof="0" dirty="0">
              <a:latin typeface="+mj-lt"/>
            </a:endParaRPr>
          </a:p>
        </p:txBody>
      </p:sp>
      <p:graphicFrame>
        <p:nvGraphicFramePr>
          <p:cNvPr id="3" name="Table 2">
            <a:extLst>
              <a:ext uri="{FF2B5EF4-FFF2-40B4-BE49-F238E27FC236}">
                <a16:creationId xmlns:a16="http://schemas.microsoft.com/office/drawing/2014/main" id="{C050483D-9AA7-0CD1-5E54-B189D46BFC45}"/>
              </a:ext>
            </a:extLst>
          </p:cNvPr>
          <p:cNvGraphicFramePr>
            <a:graphicFrameLocks noGrp="1"/>
          </p:cNvGraphicFramePr>
          <p:nvPr/>
        </p:nvGraphicFramePr>
        <p:xfrm>
          <a:off x="472963" y="987948"/>
          <a:ext cx="11280422" cy="5717160"/>
        </p:xfrm>
        <a:graphic>
          <a:graphicData uri="http://schemas.openxmlformats.org/drawingml/2006/table">
            <a:tbl>
              <a:tblPr firstRow="1" bandRow="1">
                <a:tableStyleId>{93296810-A885-4BE3-A3E7-6D5BEEA58F35}</a:tableStyleId>
              </a:tblPr>
              <a:tblGrid>
                <a:gridCol w="2217353">
                  <a:extLst>
                    <a:ext uri="{9D8B030D-6E8A-4147-A177-3AD203B41FA5}">
                      <a16:colId xmlns:a16="http://schemas.microsoft.com/office/drawing/2014/main" val="788932049"/>
                    </a:ext>
                  </a:extLst>
                </a:gridCol>
                <a:gridCol w="4346104">
                  <a:extLst>
                    <a:ext uri="{9D8B030D-6E8A-4147-A177-3AD203B41FA5}">
                      <a16:colId xmlns:a16="http://schemas.microsoft.com/office/drawing/2014/main" val="3438246978"/>
                    </a:ext>
                  </a:extLst>
                </a:gridCol>
                <a:gridCol w="4716965">
                  <a:extLst>
                    <a:ext uri="{9D8B030D-6E8A-4147-A177-3AD203B41FA5}">
                      <a16:colId xmlns:a16="http://schemas.microsoft.com/office/drawing/2014/main" val="509282080"/>
                    </a:ext>
                  </a:extLst>
                </a:gridCol>
              </a:tblGrid>
              <a:tr h="223254">
                <a:tc>
                  <a:txBody>
                    <a:bodyPr/>
                    <a:lstStyle/>
                    <a:p>
                      <a:endParaRPr lang="fr-FR" noProof="0" dirty="0"/>
                    </a:p>
                  </a:txBody>
                  <a:tcPr>
                    <a:lnB w="12700" cap="flat" cmpd="sng" algn="ctr">
                      <a:noFill/>
                      <a:prstDash val="solid"/>
                      <a:round/>
                      <a:headEnd type="none" w="med" len="med"/>
                      <a:tailEnd type="none" w="med" len="med"/>
                    </a:lnB>
                  </a:tcPr>
                </a:tc>
                <a:tc>
                  <a:txBody>
                    <a:bodyPr/>
                    <a:lstStyle/>
                    <a:p>
                      <a:r>
                        <a:rPr lang="fr-FR" noProof="0" dirty="0" err="1"/>
                        <a:t>EtR</a:t>
                      </a:r>
                      <a:endParaRPr lang="fr-FR" noProof="0" dirty="0"/>
                    </a:p>
                  </a:txBody>
                  <a:tcPr>
                    <a:lnR w="12700" cmpd="sng">
                      <a:noFill/>
                    </a:lnR>
                    <a:lnB w="12700" cap="flat" cmpd="sng" algn="ctr">
                      <a:noFill/>
                      <a:prstDash val="solid"/>
                      <a:round/>
                      <a:headEnd type="none" w="med" len="med"/>
                      <a:tailEnd type="none" w="med" len="med"/>
                    </a:lnB>
                    <a:solidFill>
                      <a:srgbClr val="3B5FB5"/>
                    </a:solidFill>
                  </a:tcPr>
                </a:tc>
                <a:tc>
                  <a:txBody>
                    <a:bodyPr/>
                    <a:lstStyle/>
                    <a:p>
                      <a:r>
                        <a:rPr lang="fr-FR" noProof="0" dirty="0"/>
                        <a:t>NVI-PST</a:t>
                      </a:r>
                    </a:p>
                  </a:txBody>
                  <a:tcPr>
                    <a:lnL w="12700" cmpd="sng">
                      <a:noFill/>
                    </a:lnL>
                    <a:lnB w="12700" cap="flat" cmpd="sng" algn="ctr">
                      <a:noFill/>
                      <a:prstDash val="solid"/>
                      <a:round/>
                      <a:headEnd type="none" w="med" len="med"/>
                      <a:tailEnd type="none" w="med" len="med"/>
                    </a:lnB>
                    <a:solidFill>
                      <a:srgbClr val="0F5D61"/>
                    </a:solidFill>
                  </a:tcPr>
                </a:tc>
                <a:extLst>
                  <a:ext uri="{0D108BD9-81ED-4DB2-BD59-A6C34878D82A}">
                    <a16:rowId xmlns:a16="http://schemas.microsoft.com/office/drawing/2014/main" val="3100631494"/>
                  </a:ext>
                </a:extLst>
              </a:tr>
              <a:tr h="435345">
                <a:tc>
                  <a:txBody>
                    <a:bodyPr/>
                    <a:lstStyle/>
                    <a:p>
                      <a:r>
                        <a:rPr lang="fr-FR" sz="1200" b="1" noProof="0" dirty="0">
                          <a:solidFill>
                            <a:schemeClr val="tx1">
                              <a:lumMod val="50000"/>
                            </a:schemeClr>
                          </a:solidFill>
                        </a:rPr>
                        <a:t>Quand l’utiliser</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fr-FR" sz="1100" noProof="0" dirty="0">
                          <a:solidFill>
                            <a:schemeClr val="tx1">
                              <a:lumMod val="50000"/>
                            </a:schemeClr>
                          </a:solidFill>
                        </a:rPr>
                        <a:t>A la demande du MSP</a:t>
                      </a:r>
                    </a:p>
                    <a:p>
                      <a:r>
                        <a:rPr lang="fr-FR" sz="1100" noProof="0" dirty="0">
                          <a:solidFill>
                            <a:schemeClr val="tx1">
                              <a:lumMod val="50000"/>
                            </a:schemeClr>
                          </a:solidFill>
                        </a:rPr>
                        <a:t>En amont d’une introduction de vaccin / d’un changement de stratégie ou de produit</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fr-FR" sz="1100" noProof="0" dirty="0">
                          <a:solidFill>
                            <a:schemeClr val="tx1">
                              <a:lumMod val="50000"/>
                            </a:schemeClr>
                          </a:solidFill>
                        </a:rPr>
                        <a:t>Tous les 3 à 6 ans, en amont de l’élaboration de la Stratégie Nationale de Vaccination (SNV) ou pour actualiser la SNV</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420269"/>
                  </a:ext>
                </a:extLst>
              </a:tr>
              <a:tr h="200929">
                <a:tc>
                  <a:txBody>
                    <a:bodyPr/>
                    <a:lstStyle/>
                    <a:p>
                      <a:pPr rtl="0"/>
                      <a:r>
                        <a:rPr lang="fr-FR" sz="1200" b="1" noProof="0" dirty="0">
                          <a:solidFill>
                            <a:schemeClr val="tx1">
                              <a:lumMod val="50000"/>
                            </a:schemeClr>
                          </a:solidFill>
                        </a:rPr>
                        <a:t>Décisions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endParaRPr lang="fr-FR" sz="1100" noProof="0" dirty="0">
                        <a:solidFill>
                          <a:schemeClr val="tx1">
                            <a:lumMod val="50000"/>
                          </a:schemeClr>
                        </a:solidFill>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endParaRPr lang="fr-FR" sz="1100"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2452576277"/>
                  </a:ext>
                </a:extLst>
              </a:tr>
              <a:tr h="189766">
                <a:tc>
                  <a:txBody>
                    <a:bodyPr/>
                    <a:lstStyle/>
                    <a:p>
                      <a:pPr marL="171450" lvl="1" indent="-171450" rtl="0">
                        <a:buFont typeface="Arial" panose="020B0604020202020204" pitchFamily="34" charset="0"/>
                        <a:buChar char="•"/>
                      </a:pPr>
                      <a:r>
                        <a:rPr lang="fr-FR" sz="1050" noProof="0" dirty="0">
                          <a:solidFill>
                            <a:schemeClr val="tx1">
                              <a:lumMod val="50000"/>
                            </a:schemeClr>
                          </a:solidFill>
                        </a:rPr>
                        <a:t>Type de décision</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r>
                        <a:rPr lang="fr-FR" sz="1100" noProof="0" dirty="0">
                          <a:solidFill>
                            <a:schemeClr val="tx1">
                              <a:lumMod val="50000"/>
                            </a:schemeClr>
                          </a:solidFill>
                        </a:rPr>
                        <a:t>Recommandation pour introduction, choix de produit/stratégie</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r>
                        <a:rPr lang="fr-FR" sz="1100" noProof="0" dirty="0">
                          <a:solidFill>
                            <a:schemeClr val="tx1">
                              <a:lumMod val="50000"/>
                            </a:schemeClr>
                          </a:solidFill>
                        </a:rPr>
                        <a:t>Priorisation entre des introductions, séquencement des options</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465372982"/>
                  </a:ext>
                </a:extLst>
              </a:tr>
              <a:tr h="435345">
                <a:tc>
                  <a:txBody>
                    <a:bodyPr/>
                    <a:lstStyle/>
                    <a:p>
                      <a:pPr marL="171450" lvl="1" indent="-171450">
                        <a:buFont typeface="Arial" panose="020B0604020202020204" pitchFamily="34" charset="0"/>
                        <a:buChar char="•"/>
                      </a:pPr>
                      <a:r>
                        <a:rPr lang="fr-FR" sz="1050" noProof="0" dirty="0">
                          <a:solidFill>
                            <a:schemeClr val="tx1">
                              <a:lumMod val="50000"/>
                            </a:schemeClr>
                          </a:solidFill>
                        </a:rPr>
                        <a:t>Exemples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fr-FR" sz="1100" noProof="0" dirty="0"/>
                        <a:t>Faut-il administrer une dose de vaccin contre le papillomavirus humain (HPV) aux filles âgées de 9 à 14 ans pour réduire les infections à HPV et les cancers associés ?</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fr-FR" sz="1100" noProof="0" dirty="0">
                          <a:solidFill>
                            <a:schemeClr val="tx1">
                              <a:lumMod val="50000"/>
                            </a:schemeClr>
                          </a:solidFill>
                        </a:rPr>
                        <a:t>Quels vaccins doivent être prioritaires pour l'introduction dans les 5 prochaines années ?</a:t>
                      </a:r>
                    </a:p>
                    <a:p>
                      <a:pPr marL="171450" indent="-171450">
                        <a:buFont typeface="Arial" panose="020B0604020202020204" pitchFamily="34" charset="0"/>
                        <a:buChar char="•"/>
                      </a:pPr>
                      <a:r>
                        <a:rPr lang="fr-FR" sz="1100" noProof="0" dirty="0">
                          <a:solidFill>
                            <a:schemeClr val="tx1">
                              <a:lumMod val="50000"/>
                            </a:schemeClr>
                          </a:solidFill>
                        </a:rPr>
                        <a:t>Quand les vaccins prioritaires doivent-ils être introduits ?</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5265596"/>
                  </a:ext>
                </a:extLst>
              </a:tr>
              <a:tr h="200929">
                <a:tc>
                  <a:txBody>
                    <a:bodyPr/>
                    <a:lstStyle/>
                    <a:p>
                      <a:r>
                        <a:rPr lang="fr-FR" sz="1200" b="1" noProof="0" dirty="0">
                          <a:solidFill>
                            <a:schemeClr val="tx1">
                              <a:lumMod val="50000"/>
                            </a:schemeClr>
                          </a:solidFill>
                        </a:rPr>
                        <a:t>Critères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100" noProof="0" dirty="0">
                        <a:solidFill>
                          <a:schemeClr val="tx1">
                            <a:lumMod val="50000"/>
                          </a:schemeClr>
                        </a:solidFill>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100"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26225067"/>
                  </a:ext>
                </a:extLst>
              </a:tr>
              <a:tr h="189766">
                <a:tc>
                  <a:txBody>
                    <a:bodyPr/>
                    <a:lstStyle/>
                    <a:p>
                      <a:pPr marL="171450" lvl="1" indent="-171450">
                        <a:buFont typeface="Arial" panose="020B0604020202020204" pitchFamily="34" charset="0"/>
                        <a:buChar char="•"/>
                      </a:pPr>
                      <a:r>
                        <a:rPr lang="fr-FR" sz="1050" noProof="0" dirty="0">
                          <a:solidFill>
                            <a:schemeClr val="tx1">
                              <a:lumMod val="50000"/>
                            </a:schemeClr>
                          </a:solidFill>
                        </a:rPr>
                        <a:t>Nombre de critères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fr-FR" sz="1100" b="1" noProof="0" dirty="0">
                          <a:solidFill>
                            <a:schemeClr val="tx1">
                              <a:lumMod val="50000"/>
                            </a:schemeClr>
                          </a:solidFill>
                        </a:rPr>
                        <a:t>Important </a:t>
                      </a:r>
                      <a:r>
                        <a:rPr lang="fr-FR" sz="1100" b="0" noProof="0" dirty="0">
                          <a:solidFill>
                            <a:schemeClr val="tx1">
                              <a:lumMod val="50000"/>
                            </a:schemeClr>
                          </a:solidFill>
                        </a:rPr>
                        <a:t>(les 7 groupes de critères doivent être considérés)</a:t>
                      </a:r>
                      <a:endParaRPr lang="fr-FR" sz="1100" b="1" noProof="0" dirty="0">
                        <a:solidFill>
                          <a:schemeClr val="tx1">
                            <a:lumMod val="50000"/>
                          </a:schemeClr>
                        </a:solidFill>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fr-FR" sz="1100" b="1" noProof="0" dirty="0">
                          <a:solidFill>
                            <a:schemeClr val="tx1">
                              <a:lumMod val="50000"/>
                            </a:schemeClr>
                          </a:solidFill>
                        </a:rPr>
                        <a:t>Limité </a:t>
                      </a:r>
                      <a:r>
                        <a:rPr lang="fr-FR" sz="1100" b="0" noProof="0" dirty="0">
                          <a:solidFill>
                            <a:schemeClr val="tx1">
                              <a:lumMod val="50000"/>
                            </a:schemeClr>
                          </a:solidFill>
                        </a:rPr>
                        <a:t>(sélection de 10 à 15 sur 71 proposés)</a:t>
                      </a:r>
                      <a:endParaRPr lang="fr-FR" sz="1100" b="1"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1464197"/>
                  </a:ext>
                </a:extLst>
              </a:tr>
              <a:tr h="435345">
                <a:tc>
                  <a:txBody>
                    <a:bodyPr/>
                    <a:lstStyle/>
                    <a:p>
                      <a:pPr marL="171450" lvl="1" indent="-171450">
                        <a:buFont typeface="Arial" panose="020B0604020202020204" pitchFamily="34" charset="0"/>
                        <a:buChar char="•"/>
                      </a:pPr>
                      <a:r>
                        <a:rPr lang="fr-FR" sz="1050" noProof="0" dirty="0">
                          <a:solidFill>
                            <a:schemeClr val="tx1">
                              <a:lumMod val="50000"/>
                            </a:schemeClr>
                          </a:solidFill>
                        </a:rPr>
                        <a:t>Processus pour la sélection des critères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228600" indent="-228600">
                        <a:buAutoNum type="arabicPeriod"/>
                      </a:pPr>
                      <a:r>
                        <a:rPr lang="fr-FR" sz="1100" noProof="0" dirty="0">
                          <a:solidFill>
                            <a:schemeClr val="tx1">
                              <a:lumMod val="50000"/>
                            </a:schemeClr>
                          </a:solidFill>
                        </a:rPr>
                        <a:t>Définition d’une Table de Critères Générique</a:t>
                      </a:r>
                      <a:endParaRPr lang="fr-FR" sz="1100" noProof="0" dirty="0"/>
                    </a:p>
                    <a:p>
                      <a:pPr marL="228600" indent="-228600">
                        <a:buAutoNum type="arabicPeriod"/>
                      </a:pPr>
                      <a:r>
                        <a:rPr lang="fr-FR" sz="1100" noProof="0" dirty="0">
                          <a:solidFill>
                            <a:schemeClr val="tx1">
                              <a:lumMod val="50000"/>
                            </a:schemeClr>
                          </a:solidFill>
                        </a:rPr>
                        <a:t>Ajustement des critères à la maladie / question de décision</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marL="228600" indent="-228600">
                        <a:buAutoNum type="arabicPeriod"/>
                      </a:pPr>
                      <a:r>
                        <a:rPr lang="fr-FR" sz="1100" noProof="0" dirty="0">
                          <a:solidFill>
                            <a:schemeClr val="tx1">
                              <a:lumMod val="50000"/>
                            </a:schemeClr>
                          </a:solidFill>
                        </a:rPr>
                        <a:t>Le GTCV vote sur des critères pré-hiérarchisés (3 niveaux)</a:t>
                      </a:r>
                    </a:p>
                    <a:p>
                      <a:pPr marL="228600" indent="-228600">
                        <a:buAutoNum type="arabicPeriod"/>
                      </a:pPr>
                      <a:r>
                        <a:rPr lang="fr-FR" sz="1100" noProof="0" dirty="0">
                          <a:solidFill>
                            <a:schemeClr val="tx1">
                              <a:lumMod val="50000"/>
                            </a:schemeClr>
                          </a:solidFill>
                        </a:rPr>
                        <a:t>Le GTCV sélectionne un nombre limité de critères sur la base du vote et d’une discussion ouverte</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41479978"/>
                  </a:ext>
                </a:extLst>
              </a:tr>
              <a:tr h="189766">
                <a:tc>
                  <a:txBody>
                    <a:bodyPr/>
                    <a:lstStyle/>
                    <a:p>
                      <a:pPr marL="171450" lvl="1" indent="-171450">
                        <a:buFont typeface="Arial" panose="020B0604020202020204" pitchFamily="34" charset="0"/>
                        <a:buChar char="•"/>
                      </a:pPr>
                      <a:r>
                        <a:rPr lang="fr-FR" sz="1050" noProof="0" dirty="0">
                          <a:solidFill>
                            <a:schemeClr val="tx1">
                              <a:lumMod val="50000"/>
                            </a:schemeClr>
                          </a:solidFill>
                        </a:rPr>
                        <a:t>Pondération des critères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lang="fr-FR" sz="1100" noProof="0" dirty="0">
                          <a:solidFill>
                            <a:schemeClr val="tx1">
                              <a:lumMod val="50000"/>
                            </a:schemeClr>
                          </a:solidFill>
                        </a:rPr>
                        <a:t>Non (implicite)</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tab pos="1435100" algn="l"/>
                        </a:tabLst>
                        <a:defRPr/>
                      </a:pPr>
                      <a:r>
                        <a:rPr lang="fr-FR" sz="1100" i="0" noProof="0" dirty="0">
                          <a:solidFill>
                            <a:schemeClr val="tx1">
                              <a:lumMod val="50000"/>
                            </a:schemeClr>
                          </a:solidFill>
                        </a:rPr>
                        <a:t>Oui (explicite)</a:t>
                      </a:r>
                      <a:endParaRPr lang="fr-FR" sz="1050" i="0"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571495"/>
                  </a:ext>
                </a:extLst>
              </a:tr>
              <a:tr h="200929">
                <a:tc>
                  <a:txBody>
                    <a:bodyPr/>
                    <a:lstStyle/>
                    <a:p>
                      <a:r>
                        <a:rPr lang="fr-FR" sz="1200" b="1" noProof="0" dirty="0">
                          <a:solidFill>
                            <a:schemeClr val="tx1">
                              <a:lumMod val="50000"/>
                            </a:schemeClr>
                          </a:solidFill>
                        </a:rPr>
                        <a:t>Evidence</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pPr algn="ctr"/>
                      <a:endParaRPr lang="fr-FR" sz="1100" noProof="0" dirty="0">
                        <a:solidFill>
                          <a:schemeClr val="tx1">
                            <a:lumMod val="50000"/>
                          </a:schemeClr>
                        </a:solidFill>
                        <a:highlight>
                          <a:srgbClr val="FFFF00"/>
                        </a:highlight>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pPr algn="ctr"/>
                      <a:endParaRPr lang="fr-FR" sz="1100" noProof="0" dirty="0">
                        <a:solidFill>
                          <a:schemeClr val="tx1">
                            <a:lumMod val="50000"/>
                          </a:schemeClr>
                        </a:solidFill>
                        <a:highlight>
                          <a:srgbClr val="FFFF00"/>
                        </a:highlight>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extLst>
                  <a:ext uri="{0D108BD9-81ED-4DB2-BD59-A6C34878D82A}">
                    <a16:rowId xmlns:a16="http://schemas.microsoft.com/office/drawing/2014/main" val="1005379425"/>
                  </a:ext>
                </a:extLst>
              </a:tr>
              <a:tr h="189766">
                <a:tc>
                  <a:txBody>
                    <a:bodyPr/>
                    <a:lstStyle/>
                    <a:p>
                      <a:pPr marL="171450" lvl="1" indent="-171450">
                        <a:buFont typeface="Arial" panose="020B0604020202020204" pitchFamily="34" charset="0"/>
                        <a:buChar char="•"/>
                      </a:pPr>
                      <a:r>
                        <a:rPr lang="fr-FR" sz="1050" noProof="0" dirty="0">
                          <a:solidFill>
                            <a:schemeClr val="tx1">
                              <a:lumMod val="50000"/>
                            </a:schemeClr>
                          </a:solidFill>
                        </a:rPr>
                        <a:t>Ampleur des évidences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r>
                        <a:rPr lang="fr-FR" sz="1100" b="1" noProof="0" dirty="0">
                          <a:solidFill>
                            <a:schemeClr val="tx1">
                              <a:lumMod val="50000"/>
                            </a:schemeClr>
                          </a:solidFill>
                        </a:rPr>
                        <a:t>Ciblée</a:t>
                      </a:r>
                      <a:r>
                        <a:rPr lang="fr-FR" sz="1100" noProof="0" dirty="0">
                          <a:solidFill>
                            <a:schemeClr val="tx1">
                              <a:lumMod val="50000"/>
                            </a:schemeClr>
                          </a:solidFill>
                        </a:rPr>
                        <a:t>: nombre limité de vaccins, critères multiples</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r>
                        <a:rPr lang="fr-FR" sz="1100" b="1" noProof="0" dirty="0">
                          <a:solidFill>
                            <a:schemeClr val="tx1">
                              <a:lumMod val="50000"/>
                            </a:schemeClr>
                          </a:solidFill>
                        </a:rPr>
                        <a:t>Large</a:t>
                      </a:r>
                      <a:r>
                        <a:rPr lang="fr-FR" sz="1100" noProof="0" dirty="0">
                          <a:solidFill>
                            <a:schemeClr val="tx1">
                              <a:lumMod val="50000"/>
                            </a:schemeClr>
                          </a:solidFill>
                        </a:rPr>
                        <a:t> : plusieurs vaccins, critères multiples</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extLst>
                  <a:ext uri="{0D108BD9-81ED-4DB2-BD59-A6C34878D82A}">
                    <a16:rowId xmlns:a16="http://schemas.microsoft.com/office/drawing/2014/main" val="983423147"/>
                  </a:ext>
                </a:extLst>
              </a:tr>
              <a:tr h="189766">
                <a:tc>
                  <a:txBody>
                    <a:bodyPr/>
                    <a:lstStyle/>
                    <a:p>
                      <a:pPr marL="171450" lvl="1" indent="-171450">
                        <a:buFont typeface="Arial" panose="020B0604020202020204" pitchFamily="34" charset="0"/>
                        <a:buChar char="•"/>
                      </a:pPr>
                      <a:r>
                        <a:rPr lang="fr-FR" sz="1050" noProof="0" dirty="0">
                          <a:solidFill>
                            <a:schemeClr val="tx1">
                              <a:lumMod val="50000"/>
                            </a:schemeClr>
                          </a:solidFill>
                        </a:rPr>
                        <a:t>Profondeur des évidences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r>
                        <a:rPr lang="fr-FR" sz="1100" b="1" noProof="0" dirty="0">
                          <a:solidFill>
                            <a:schemeClr val="tx1">
                              <a:lumMod val="50000"/>
                            </a:schemeClr>
                          </a:solidFill>
                        </a:rPr>
                        <a:t>Importante:</a:t>
                      </a:r>
                      <a:r>
                        <a:rPr lang="fr-FR" sz="1100" b="0" noProof="0" dirty="0">
                          <a:solidFill>
                            <a:schemeClr val="tx1">
                              <a:lumMod val="50000"/>
                            </a:schemeClr>
                          </a:solidFill>
                        </a:rPr>
                        <a:t> revue complète de la littérature et des évidences</a:t>
                      </a:r>
                      <a:endParaRPr lang="fr-FR" sz="1100" b="1" noProof="0" dirty="0">
                        <a:solidFill>
                          <a:schemeClr val="tx1">
                            <a:lumMod val="50000"/>
                          </a:schemeClr>
                        </a:solidFill>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r>
                        <a:rPr lang="fr-FR" sz="1100" b="1" noProof="0" dirty="0">
                          <a:solidFill>
                            <a:schemeClr val="tx1">
                              <a:lumMod val="50000"/>
                            </a:schemeClr>
                          </a:solidFill>
                        </a:rPr>
                        <a:t>Superficielle</a:t>
                      </a:r>
                      <a:r>
                        <a:rPr lang="fr-FR" sz="1100" b="0" noProof="0" dirty="0">
                          <a:solidFill>
                            <a:schemeClr val="tx1">
                              <a:lumMod val="50000"/>
                            </a:schemeClr>
                          </a:solidFill>
                        </a:rPr>
                        <a:t> </a:t>
                      </a:r>
                      <a:endParaRPr lang="fr-FR" sz="1100" b="1"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extLst>
                  <a:ext uri="{0D108BD9-81ED-4DB2-BD59-A6C34878D82A}">
                    <a16:rowId xmlns:a16="http://schemas.microsoft.com/office/drawing/2014/main" val="559714970"/>
                  </a:ext>
                </a:extLst>
              </a:tr>
              <a:tr h="189766">
                <a:tc>
                  <a:txBody>
                    <a:bodyPr/>
                    <a:lstStyle/>
                    <a:p>
                      <a:pPr marL="171450" lvl="1" indent="-171450">
                        <a:buFont typeface="Arial" panose="020B0604020202020204" pitchFamily="34" charset="0"/>
                        <a:buChar char="•"/>
                      </a:pPr>
                      <a:r>
                        <a:rPr lang="fr-FR" sz="1050" noProof="0" dirty="0">
                          <a:solidFill>
                            <a:schemeClr val="tx1">
                              <a:lumMod val="50000"/>
                            </a:schemeClr>
                          </a:solidFill>
                        </a:rPr>
                        <a:t>Evaluation des évidences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rgbClr val="F2F2F2"/>
                    </a:solidFill>
                  </a:tcPr>
                </a:tc>
                <a:tc>
                  <a:txBody>
                    <a:bodyPr/>
                    <a:lstStyle/>
                    <a:p>
                      <a:pPr rtl="0"/>
                      <a:r>
                        <a:rPr lang="fr-FR" sz="1100" b="1" noProof="0" dirty="0">
                          <a:solidFill>
                            <a:schemeClr val="tx1">
                              <a:lumMod val="50000"/>
                            </a:schemeClr>
                          </a:solidFill>
                        </a:rPr>
                        <a:t>Systématique</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rgbClr val="F2F2F2"/>
                    </a:solidFill>
                  </a:tcPr>
                </a:tc>
                <a:tc>
                  <a:txBody>
                    <a:bodyPr/>
                    <a:lstStyle/>
                    <a:p>
                      <a:pPr algn="l">
                        <a:tabLst>
                          <a:tab pos="1435100" algn="l"/>
                        </a:tabLst>
                      </a:pPr>
                      <a:r>
                        <a:rPr lang="fr-FR" sz="1100" b="1" i="0" noProof="0" dirty="0">
                          <a:solidFill>
                            <a:schemeClr val="tx1">
                              <a:lumMod val="50000"/>
                            </a:schemeClr>
                          </a:solidFill>
                        </a:rPr>
                        <a:t>Optionnelle</a:t>
                      </a:r>
                      <a:r>
                        <a:rPr lang="fr-FR" sz="1100" b="0" i="0" noProof="0" dirty="0">
                          <a:solidFill>
                            <a:schemeClr val="tx1">
                              <a:lumMod val="50000"/>
                            </a:schemeClr>
                          </a:solidFill>
                        </a:rPr>
                        <a:t> : l’évaluation peut être discuté pendant les ateliers</a:t>
                      </a:r>
                      <a:endParaRPr lang="fr-FR" sz="1100" b="1" i="0" noProof="0" dirty="0">
                        <a:solidFill>
                          <a:schemeClr val="tx1">
                            <a:lumMod val="50000"/>
                          </a:schemeClr>
                        </a:solidFill>
                      </a:endParaRP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837691044"/>
                  </a:ext>
                </a:extLst>
              </a:tr>
              <a:tr h="200929">
                <a:tc>
                  <a:txBody>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200" b="1" i="0" u="none" strike="noStrike" cap="none" noProof="0" dirty="0">
                          <a:solidFill>
                            <a:schemeClr val="tx1">
                              <a:lumMod val="50000"/>
                            </a:schemeClr>
                          </a:solidFill>
                          <a:latin typeface="+mn-lt"/>
                          <a:ea typeface="+mn-ea"/>
                          <a:cs typeface="+mn-cs"/>
                          <a:sym typeface="Arial"/>
                        </a:rPr>
                        <a:t>Recommandations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tc rowSpan="2">
                  <a:txBody>
                    <a:bodyPr/>
                    <a:lstStyle/>
                    <a:p>
                      <a:pPr marL="228600" indent="-228600" algn="l">
                        <a:buFont typeface="+mj-lt"/>
                        <a:buAutoNum type="arabicPeriod"/>
                      </a:pPr>
                      <a:r>
                        <a:rPr lang="fr-FR" sz="1100" noProof="0" dirty="0"/>
                        <a:t>Les évidences sont revues pour chaque critère</a:t>
                      </a:r>
                    </a:p>
                    <a:p>
                      <a:pPr marL="228600" indent="-228600" algn="l">
                        <a:buFont typeface="+mj-lt"/>
                        <a:buAutoNum type="arabicPeriod"/>
                      </a:pPr>
                      <a:r>
                        <a:rPr lang="fr-FR" sz="1100" noProof="0" dirty="0"/>
                        <a:t>Un jugement est formulé sur chaque question de critère</a:t>
                      </a:r>
                    </a:p>
                    <a:p>
                      <a:pPr marL="228600" indent="-228600" algn="l">
                        <a:buFont typeface="+mj-lt"/>
                        <a:buAutoNum type="arabicPeriod"/>
                      </a:pPr>
                      <a:r>
                        <a:rPr lang="fr-FR" sz="1100" noProof="0" dirty="0"/>
                        <a:t>Un jugement est formulé sur l’équilibre de toutes les conséquences avantageuses et désavantageuses</a:t>
                      </a:r>
                    </a:p>
                    <a:p>
                      <a:pPr marL="228600" indent="-228600" algn="l">
                        <a:buFont typeface="+mj-lt"/>
                        <a:buAutoNum type="arabicPeriod"/>
                      </a:pPr>
                      <a:r>
                        <a:rPr lang="fr-FR" sz="1100" noProof="0" dirty="0">
                          <a:solidFill>
                            <a:schemeClr val="tx1">
                              <a:lumMod val="50000"/>
                            </a:schemeClr>
                          </a:solidFill>
                        </a:rPr>
                        <a:t>Une recommandation globale est rédigée</a:t>
                      </a: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tc rowSpan="2">
                  <a:txBody>
                    <a:bodyPr/>
                    <a:lstStyle/>
                    <a:p>
                      <a:pPr marL="176213" indent="-176213" algn="l">
                        <a:buFont typeface="+mj-lt"/>
                        <a:buAutoNum type="arabicPeriod"/>
                      </a:pPr>
                      <a:r>
                        <a:rPr lang="fr-FR" sz="1100" noProof="0" dirty="0">
                          <a:solidFill>
                            <a:schemeClr val="tx1">
                              <a:lumMod val="50000"/>
                            </a:schemeClr>
                          </a:solidFill>
                        </a:rPr>
                        <a:t>Les preuves pour chaque critère sont présentées</a:t>
                      </a:r>
                    </a:p>
                    <a:p>
                      <a:pPr marL="176213" indent="-176213" algn="l">
                        <a:buFont typeface="+mj-lt"/>
                        <a:buAutoNum type="arabicPeriod"/>
                      </a:pPr>
                      <a:r>
                        <a:rPr lang="fr-FR" sz="1100" noProof="0" dirty="0">
                          <a:solidFill>
                            <a:schemeClr val="tx1">
                              <a:lumMod val="50000"/>
                            </a:schemeClr>
                          </a:solidFill>
                        </a:rPr>
                        <a:t>Les vaccins sont classés (vote) pour chaque critère</a:t>
                      </a:r>
                    </a:p>
                    <a:p>
                      <a:pPr marL="176213" indent="-176213" algn="l">
                        <a:buFont typeface="+mj-lt"/>
                        <a:buAutoNum type="arabicPeriod"/>
                      </a:pPr>
                      <a:r>
                        <a:rPr lang="fr-FR" sz="1100" noProof="0" dirty="0">
                          <a:solidFill>
                            <a:schemeClr val="tx1">
                              <a:lumMod val="50000"/>
                            </a:schemeClr>
                          </a:solidFill>
                        </a:rPr>
                        <a:t>Les classements globaux sont calculés en utilisant des pondérations</a:t>
                      </a:r>
                    </a:p>
                    <a:p>
                      <a:pPr marL="176213" indent="-176213" algn="l">
                        <a:buFont typeface="+mj-lt"/>
                        <a:buAutoNum type="arabicPeriod"/>
                      </a:pPr>
                      <a:r>
                        <a:rPr lang="fr-FR" sz="1100" noProof="0" dirty="0">
                          <a:solidFill>
                            <a:schemeClr val="tx1">
                              <a:lumMod val="50000"/>
                            </a:schemeClr>
                          </a:solidFill>
                        </a:rPr>
                        <a:t>Les classements globaux sont discutés pour établir les listes de priorités</a:t>
                      </a:r>
                    </a:p>
                    <a:p>
                      <a:pPr marL="176213" indent="-176213" algn="l">
                        <a:buFont typeface="+mj-lt"/>
                        <a:buAutoNum type="arabicPeriod"/>
                      </a:pPr>
                      <a:r>
                        <a:rPr lang="fr-FR" sz="1100" noProof="0" dirty="0">
                          <a:solidFill>
                            <a:schemeClr val="tx1">
                              <a:lumMod val="50000"/>
                            </a:schemeClr>
                          </a:solidFill>
                        </a:rPr>
                        <a:t>Des scénarios sont rédigés à partir des listes de priorités et de la charge d’introduction</a:t>
                      </a:r>
                    </a:p>
                  </a:txBody>
                  <a:tcPr marR="0"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3683601762"/>
                  </a:ext>
                </a:extLst>
              </a:tr>
              <a:tr h="602786">
                <a:tc>
                  <a:txBody>
                    <a:bodyPr/>
                    <a:lstStyle/>
                    <a:p>
                      <a:pPr marL="171450" lvl="1" indent="-171450">
                        <a:buFont typeface="Arial" panose="020B0604020202020204" pitchFamily="34" charset="0"/>
                        <a:buChar char="•"/>
                      </a:pPr>
                      <a:r>
                        <a:rPr lang="fr-FR" sz="1050" noProof="0" dirty="0">
                          <a:solidFill>
                            <a:schemeClr val="tx1">
                              <a:lumMod val="50000"/>
                            </a:schemeClr>
                          </a:solidFill>
                        </a:rPr>
                        <a:t>Processus</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tc vMerge="1">
                  <a:txBody>
                    <a:bodyPr/>
                    <a:lstStyle/>
                    <a:p>
                      <a:pPr marL="228600" indent="-228600" algn="l">
                        <a:buFont typeface="+mj-lt"/>
                        <a:buAutoNum type="arabicPeriod"/>
                      </a:pPr>
                      <a:endParaRPr lang="en-US" sz="110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tc vMerge="1">
                  <a:txBody>
                    <a:bodyPr/>
                    <a:lstStyle/>
                    <a:p>
                      <a:endParaRPr dirty="0"/>
                    </a:p>
                  </a:txBody>
                  <a:tcP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bg1">
                          <a:lumMod val="75000"/>
                        </a:schemeClr>
                      </a:solidFill>
                      <a:prstDash val="sysDash"/>
                      <a:round/>
                      <a:headEnd type="none" w="med" len="med"/>
                      <a:tailEnd type="none" w="med" len="med"/>
                    </a:lnB>
                  </a:tcPr>
                </a:tc>
                <a:extLst>
                  <a:ext uri="{0D108BD9-81ED-4DB2-BD59-A6C34878D82A}">
                    <a16:rowId xmlns:a16="http://schemas.microsoft.com/office/drawing/2014/main" val="434843484"/>
                  </a:ext>
                </a:extLst>
              </a:tr>
              <a:tr h="312556">
                <a:tc>
                  <a:txBody>
                    <a:bodyPr/>
                    <a:lstStyle/>
                    <a:p>
                      <a:pPr marL="171450" lvl="1" indent="-171450">
                        <a:buFont typeface="Arial" panose="020B0604020202020204" pitchFamily="34" charset="0"/>
                        <a:buChar char="•"/>
                      </a:pPr>
                      <a:r>
                        <a:rPr lang="fr-FR" sz="1050" noProof="0" dirty="0">
                          <a:solidFill>
                            <a:schemeClr val="tx1">
                              <a:lumMod val="50000"/>
                            </a:schemeClr>
                          </a:solidFill>
                        </a:rPr>
                        <a:t>Livrable</a:t>
                      </a:r>
                    </a:p>
                  </a:txBody>
                  <a:tcPr marT="36000" marB="36000">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fr-FR" sz="1100" noProof="0" dirty="0"/>
                        <a:t>Une décision finale du GTCV et une recommandation sur chaque question de décision</a:t>
                      </a:r>
                      <a:endParaRPr lang="fr-FR" sz="1100" noProof="0" dirty="0">
                        <a:solidFill>
                          <a:schemeClr val="tx1">
                            <a:lumMod val="50000"/>
                          </a:schemeClr>
                        </a:solidFill>
                      </a:endParaRPr>
                    </a:p>
                  </a:txBody>
                  <a:tcPr marT="36000" marB="36000">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fr-FR" sz="1100" noProof="0" dirty="0">
                          <a:solidFill>
                            <a:schemeClr val="tx1">
                              <a:lumMod val="50000"/>
                            </a:schemeClr>
                          </a:solidFill>
                        </a:rPr>
                        <a:t>Listes de priorités des vaccins, scénarios de séquencement des INV (par an)</a:t>
                      </a:r>
                    </a:p>
                  </a:txBody>
                  <a:tcPr marT="36000" marB="36000">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lumMod val="75000"/>
                        </a:schemeClr>
                      </a:solidFill>
                      <a:prstDash val="sysDash"/>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1984604"/>
                  </a:ext>
                </a:extLst>
              </a:tr>
            </a:tbl>
          </a:graphicData>
        </a:graphic>
      </p:graphicFrame>
    </p:spTree>
    <p:extLst>
      <p:ext uri="{BB962C8B-B14F-4D97-AF65-F5344CB8AC3E}">
        <p14:creationId xmlns:p14="http://schemas.microsoft.com/office/powerpoint/2010/main" val="612937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Le cadre OPS-INV a été conçu spécifiquement pour la priorisation et le séquencement de plusieurs vaccins sur une période future définie.</a:t>
            </a: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5927475"/>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36</a:t>
            </a:fld>
            <a:endParaRPr lang="fr-FR" noProof="0" dirty="0">
              <a:latin typeface="+mj-lt"/>
            </a:endParaRPr>
          </a:p>
        </p:txBody>
      </p:sp>
      <p:graphicFrame>
        <p:nvGraphicFramePr>
          <p:cNvPr id="3" name="Table 2">
            <a:extLst>
              <a:ext uri="{FF2B5EF4-FFF2-40B4-BE49-F238E27FC236}">
                <a16:creationId xmlns:a16="http://schemas.microsoft.com/office/drawing/2014/main" id="{C050483D-9AA7-0CD1-5E54-B189D46BFC45}"/>
              </a:ext>
            </a:extLst>
          </p:cNvPr>
          <p:cNvGraphicFramePr>
            <a:graphicFrameLocks noGrp="1"/>
          </p:cNvGraphicFramePr>
          <p:nvPr/>
        </p:nvGraphicFramePr>
        <p:xfrm>
          <a:off x="472962" y="986133"/>
          <a:ext cx="11313877" cy="5768340"/>
        </p:xfrm>
        <a:graphic>
          <a:graphicData uri="http://schemas.openxmlformats.org/drawingml/2006/table">
            <a:tbl>
              <a:tblPr firstRow="1" bandRow="1">
                <a:tableStyleId>{93296810-A885-4BE3-A3E7-6D5BEEA58F35}</a:tableStyleId>
              </a:tblPr>
              <a:tblGrid>
                <a:gridCol w="2977715">
                  <a:extLst>
                    <a:ext uri="{9D8B030D-6E8A-4147-A177-3AD203B41FA5}">
                      <a16:colId xmlns:a16="http://schemas.microsoft.com/office/drawing/2014/main" val="788932049"/>
                    </a:ext>
                  </a:extLst>
                </a:gridCol>
                <a:gridCol w="4168081">
                  <a:extLst>
                    <a:ext uri="{9D8B030D-6E8A-4147-A177-3AD203B41FA5}">
                      <a16:colId xmlns:a16="http://schemas.microsoft.com/office/drawing/2014/main" val="509282080"/>
                    </a:ext>
                  </a:extLst>
                </a:gridCol>
                <a:gridCol w="4168081">
                  <a:extLst>
                    <a:ext uri="{9D8B030D-6E8A-4147-A177-3AD203B41FA5}">
                      <a16:colId xmlns:a16="http://schemas.microsoft.com/office/drawing/2014/main" val="320856536"/>
                    </a:ext>
                  </a:extLst>
                </a:gridCol>
              </a:tblGrid>
              <a:tr h="138223">
                <a:tc>
                  <a:txBody>
                    <a:bodyPr/>
                    <a:lstStyle/>
                    <a:p>
                      <a:endParaRPr lang="fr-FR" noProof="0" dirty="0"/>
                    </a:p>
                  </a:txBody>
                  <a:tcPr>
                    <a:lnB w="12700" cap="flat" cmpd="sng" algn="ctr">
                      <a:noFill/>
                      <a:prstDash val="solid"/>
                      <a:round/>
                      <a:headEnd type="none" w="med" len="med"/>
                      <a:tailEnd type="none" w="med" len="med"/>
                    </a:lnB>
                  </a:tcPr>
                </a:tc>
                <a:tc>
                  <a:txBody>
                    <a:bodyPr/>
                    <a:lstStyle/>
                    <a:p>
                      <a:r>
                        <a:rPr lang="fr-FR" noProof="0" dirty="0"/>
                        <a:t>OPS-INV</a:t>
                      </a:r>
                    </a:p>
                  </a:txBody>
                  <a:tcPr>
                    <a:lnB w="12700" cap="flat" cmpd="sng" algn="ctr">
                      <a:noFill/>
                      <a:prstDash val="solid"/>
                      <a:round/>
                      <a:headEnd type="none" w="med" len="med"/>
                      <a:tailEnd type="none" w="med" len="med"/>
                    </a:lnB>
                    <a:solidFill>
                      <a:srgbClr val="0F5D61"/>
                    </a:solidFill>
                  </a:tcPr>
                </a:tc>
                <a:tc>
                  <a:txBody>
                    <a:bodyPr/>
                    <a:lstStyle/>
                    <a:p>
                      <a:r>
                        <a:rPr lang="fr-FR" noProof="0" dirty="0"/>
                        <a:t>CAPACITI</a:t>
                      </a:r>
                    </a:p>
                  </a:txBody>
                  <a:tcPr>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3100631494"/>
                  </a:ext>
                </a:extLst>
              </a:tr>
              <a:tr h="193512">
                <a:tc>
                  <a:txBody>
                    <a:bodyPr/>
                    <a:lstStyle/>
                    <a:p>
                      <a:r>
                        <a:rPr lang="fr-FR" sz="1100" b="1" noProof="0" dirty="0">
                          <a:solidFill>
                            <a:schemeClr val="tx1">
                              <a:lumMod val="50000"/>
                            </a:schemeClr>
                          </a:solidFill>
                        </a:rPr>
                        <a:t>Origine</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r>
                        <a:rPr lang="fr-FR" sz="1050" noProof="0" dirty="0">
                          <a:solidFill>
                            <a:schemeClr val="tx1">
                              <a:lumMod val="50000"/>
                            </a:schemeClr>
                          </a:solidFill>
                        </a:rPr>
                        <a:t>Outil financé par BMGF, fondé sur une approche pilote pour répondre aux besoins immédiats des pays pilotes</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tc>
                  <a:txBody>
                    <a:bodyPr/>
                    <a:lstStyle/>
                    <a:p>
                      <a:r>
                        <a:rPr lang="fr-FR" sz="1050" noProof="0" dirty="0">
                          <a:solidFill>
                            <a:schemeClr val="tx1">
                              <a:lumMod val="50000"/>
                            </a:schemeClr>
                          </a:solidFill>
                        </a:rPr>
                        <a:t>Outil financé par BMGF développé de manière itérative avec la participation de 12 pays</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16383976"/>
                  </a:ext>
                </a:extLst>
              </a:tr>
              <a:tr h="124400">
                <a:tc>
                  <a:txBody>
                    <a:bodyPr/>
                    <a:lstStyle/>
                    <a:p>
                      <a:r>
                        <a:rPr lang="fr-FR" sz="1100" b="1" noProof="0" dirty="0">
                          <a:solidFill>
                            <a:schemeClr val="tx1">
                              <a:lumMod val="50000"/>
                            </a:schemeClr>
                          </a:solidFill>
                        </a:rPr>
                        <a:t>Date de publication</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tc>
                  <a:txBody>
                    <a:bodyPr/>
                    <a:lstStyle/>
                    <a:p>
                      <a:r>
                        <a:rPr lang="fr-FR" sz="1050" noProof="0" dirty="0">
                          <a:solidFill>
                            <a:schemeClr val="tx1">
                              <a:lumMod val="50000"/>
                            </a:schemeClr>
                          </a:solidFill>
                        </a:rPr>
                        <a:t>2024</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tc>
                  <a:txBody>
                    <a:bodyPr/>
                    <a:lstStyle/>
                    <a:p>
                      <a:r>
                        <a:rPr lang="fr-FR" sz="1050" noProof="0" dirty="0">
                          <a:solidFill>
                            <a:schemeClr val="tx1">
                              <a:lumMod val="50000"/>
                            </a:schemeClr>
                          </a:solidFill>
                        </a:rPr>
                        <a:t>2020</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extLst>
                  <a:ext uri="{0D108BD9-81ED-4DB2-BD59-A6C34878D82A}">
                    <a16:rowId xmlns:a16="http://schemas.microsoft.com/office/drawing/2014/main" val="782508387"/>
                  </a:ext>
                </a:extLst>
              </a:tr>
              <a:tr h="124400">
                <a:tc>
                  <a:txBody>
                    <a:bodyPr/>
                    <a:lstStyle/>
                    <a:p>
                      <a:r>
                        <a:rPr lang="fr-FR" sz="1100" b="1" noProof="0" dirty="0">
                          <a:solidFill>
                            <a:schemeClr val="tx1">
                              <a:lumMod val="50000"/>
                            </a:schemeClr>
                          </a:solidFill>
                        </a:rPr>
                        <a:t>Exemples de pays de mise en œuvre</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tc>
                  <a:txBody>
                    <a:bodyPr/>
                    <a:lstStyle/>
                    <a:p>
                      <a:r>
                        <a:rPr lang="fr-FR" sz="1050" noProof="0" dirty="0">
                          <a:solidFill>
                            <a:schemeClr val="tx1">
                              <a:lumMod val="50000"/>
                            </a:schemeClr>
                          </a:solidFill>
                        </a:rPr>
                        <a:t>RDC, Niger, Ethiopie, Ouganda</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tc>
                  <a:txBody>
                    <a:bodyPr/>
                    <a:lstStyle/>
                    <a:p>
                      <a:r>
                        <a:rPr lang="fr-FR" sz="1050" noProof="0" dirty="0">
                          <a:solidFill>
                            <a:schemeClr val="tx1">
                              <a:lumMod val="50000"/>
                            </a:schemeClr>
                          </a:solidFill>
                        </a:rPr>
                        <a:t>Indonésie, Ethiopie</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extLst>
                  <a:ext uri="{0D108BD9-81ED-4DB2-BD59-A6C34878D82A}">
                    <a16:rowId xmlns:a16="http://schemas.microsoft.com/office/drawing/2014/main" val="3857420269"/>
                  </a:ext>
                </a:extLst>
              </a:tr>
              <a:tr h="124400">
                <a:tc>
                  <a:txBody>
                    <a:bodyPr/>
                    <a:lstStyle/>
                    <a:p>
                      <a:r>
                        <a:rPr lang="fr-FR" sz="1100" b="1" noProof="0" dirty="0">
                          <a:solidFill>
                            <a:schemeClr val="tx1">
                              <a:lumMod val="50000"/>
                            </a:schemeClr>
                          </a:solidFill>
                        </a:rPr>
                        <a:t>Utilisateurs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tc>
                  <a:txBody>
                    <a:bodyPr/>
                    <a:lstStyle/>
                    <a:p>
                      <a:r>
                        <a:rPr lang="fr-FR" sz="1050" noProof="0" dirty="0">
                          <a:solidFill>
                            <a:schemeClr val="tx1">
                              <a:lumMod val="50000"/>
                            </a:schemeClr>
                          </a:solidFill>
                        </a:rPr>
                        <a:t>Customisé pour les GTCV et les PEV</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tc>
                  <a:txBody>
                    <a:bodyPr/>
                    <a:lstStyle/>
                    <a:p>
                      <a:r>
                        <a:rPr lang="fr-FR" sz="1050" noProof="0" dirty="0">
                          <a:solidFill>
                            <a:schemeClr val="tx1">
                              <a:lumMod val="50000"/>
                            </a:schemeClr>
                          </a:solidFill>
                        </a:rPr>
                        <a:t>Pas d’utilisateur final spécifié</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FFFFF"/>
                    </a:solidFill>
                  </a:tcPr>
                </a:tc>
                <a:extLst>
                  <a:ext uri="{0D108BD9-81ED-4DB2-BD59-A6C34878D82A}">
                    <a16:rowId xmlns:a16="http://schemas.microsoft.com/office/drawing/2014/main" val="1405659760"/>
                  </a:ext>
                </a:extLst>
              </a:tr>
              <a:tr h="124400">
                <a:tc>
                  <a:txBody>
                    <a:bodyPr/>
                    <a:lstStyle/>
                    <a:p>
                      <a:r>
                        <a:rPr lang="fr-FR" sz="1100" b="1" noProof="0" dirty="0">
                          <a:solidFill>
                            <a:schemeClr val="tx1">
                              <a:lumMod val="50000"/>
                            </a:schemeClr>
                          </a:solidFill>
                        </a:rPr>
                        <a:t>Intensité en ressources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tc>
                  <a:txBody>
                    <a:bodyPr/>
                    <a:lstStyle/>
                    <a:p>
                      <a:r>
                        <a:rPr lang="fr-FR" sz="1050" b="0" noProof="0" dirty="0">
                          <a:solidFill>
                            <a:schemeClr val="tx1">
                              <a:lumMod val="50000"/>
                            </a:schemeClr>
                          </a:solidFill>
                        </a:rPr>
                        <a:t>Moyenne</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tc>
                  <a:txBody>
                    <a:bodyPr/>
                    <a:lstStyle/>
                    <a:p>
                      <a:r>
                        <a:rPr lang="fr-FR" sz="1050" b="0" noProof="0" dirty="0">
                          <a:solidFill>
                            <a:schemeClr val="tx1">
                              <a:lumMod val="50000"/>
                            </a:schemeClr>
                          </a:solidFill>
                        </a:rPr>
                        <a:t>Elevée</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F2F2F2"/>
                    </a:solidFill>
                  </a:tcPr>
                </a:tc>
                <a:extLst>
                  <a:ext uri="{0D108BD9-81ED-4DB2-BD59-A6C34878D82A}">
                    <a16:rowId xmlns:a16="http://schemas.microsoft.com/office/drawing/2014/main" val="2103741603"/>
                  </a:ext>
                </a:extLst>
              </a:tr>
              <a:tr h="124400">
                <a:tc>
                  <a:txBody>
                    <a:bodyPr/>
                    <a:lstStyle/>
                    <a:p>
                      <a:r>
                        <a:rPr lang="fr-FR" sz="1100" b="1" noProof="0" dirty="0">
                          <a:solidFill>
                            <a:schemeClr val="tx1">
                              <a:lumMod val="50000"/>
                            </a:schemeClr>
                          </a:solidFill>
                        </a:rPr>
                        <a:t>Périmètre</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fr-FR" sz="1050" b="0" noProof="0" dirty="0">
                          <a:solidFill>
                            <a:schemeClr val="tx1">
                              <a:lumMod val="50000"/>
                            </a:schemeClr>
                          </a:solidFill>
                        </a:rPr>
                        <a:t>Priorisation et Séquencement d’Introductions de Nouveaux Vaccins</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fr-FR" sz="1050" b="0" noProof="0" dirty="0">
                          <a:solidFill>
                            <a:schemeClr val="tx1">
                              <a:lumMod val="50000"/>
                            </a:schemeClr>
                          </a:solidFill>
                        </a:rPr>
                        <a:t>N’importe quelle comparaison entre plusieurs options</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633139248"/>
                  </a:ext>
                </a:extLst>
              </a:tr>
              <a:tr h="193512">
                <a:tc>
                  <a:txBody>
                    <a:bodyPr/>
                    <a:lstStyle/>
                    <a:p>
                      <a:pPr rtl="0"/>
                      <a:r>
                        <a:rPr lang="fr-FR" sz="1100" b="1" noProof="0" dirty="0">
                          <a:solidFill>
                            <a:schemeClr val="tx1">
                              <a:lumMod val="50000"/>
                            </a:schemeClr>
                          </a:solidFill>
                        </a:rPr>
                        <a:t>Type de décision</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r>
                        <a:rPr lang="fr-FR" sz="1050" noProof="0" dirty="0">
                          <a:solidFill>
                            <a:schemeClr val="tx1">
                              <a:lumMod val="50000"/>
                            </a:schemeClr>
                          </a:solidFill>
                          <a:latin typeface="+mj-lt"/>
                        </a:rPr>
                        <a:t>Quel(s) nouveau(x) vaccin(s) doivent être priorisés et quand devraient-ils être introduit(s)?</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r>
                        <a:rPr lang="fr-FR" sz="1050" noProof="0" dirty="0">
                          <a:effectLst/>
                          <a:latin typeface="+mj-lt"/>
                          <a:ea typeface="Aptos" panose="020B0004020202020204" pitchFamily="34" charset="0"/>
                        </a:rPr>
                        <a:t>Quelle(s) option(s) doivent être priorisé(es) et dans quel ordre ?</a:t>
                      </a:r>
                      <a:endParaRPr lang="fr-FR" sz="1050" noProof="0" dirty="0">
                        <a:solidFill>
                          <a:schemeClr val="tx1">
                            <a:lumMod val="50000"/>
                          </a:schemeClr>
                        </a:solidFill>
                        <a:latin typeface="+mj-lt"/>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2452576277"/>
                  </a:ext>
                </a:extLst>
              </a:tr>
              <a:tr h="117489">
                <a:tc>
                  <a:txBody>
                    <a:bodyPr/>
                    <a:lstStyle/>
                    <a:p>
                      <a:pPr marL="171450" lvl="1" indent="-171450">
                        <a:buFont typeface="Arial" panose="020B0604020202020204" pitchFamily="34" charset="0"/>
                        <a:buChar char="•"/>
                      </a:pPr>
                      <a:r>
                        <a:rPr lang="fr-FR" sz="1000" noProof="0" dirty="0">
                          <a:solidFill>
                            <a:schemeClr val="tx1">
                              <a:lumMod val="50000"/>
                            </a:schemeClr>
                          </a:solidFill>
                        </a:rPr>
                        <a:t>Comparaison et séquencement des options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3186081706"/>
                  </a:ext>
                </a:extLst>
              </a:tr>
              <a:tr h="117489">
                <a:tc>
                  <a:txBody>
                    <a:bodyPr/>
                    <a:lstStyle/>
                    <a:p>
                      <a:pPr marL="171450" lvl="1" indent="-171450">
                        <a:buFont typeface="Arial" panose="020B0604020202020204" pitchFamily="34" charset="0"/>
                        <a:buChar char="•"/>
                      </a:pPr>
                      <a:r>
                        <a:rPr lang="fr-FR" sz="1000" noProof="0" dirty="0">
                          <a:solidFill>
                            <a:schemeClr val="tx1">
                              <a:lumMod val="50000"/>
                            </a:schemeClr>
                          </a:solidFill>
                        </a:rPr>
                        <a:t>Planification / chronologie</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5265596"/>
                  </a:ext>
                </a:extLst>
              </a:tr>
              <a:tr h="193512">
                <a:tc>
                  <a:txBody>
                    <a:bodyPr/>
                    <a:lstStyle/>
                    <a:p>
                      <a:r>
                        <a:rPr lang="fr-FR" sz="1100" b="1" noProof="0" dirty="0">
                          <a:solidFill>
                            <a:schemeClr val="tx1">
                              <a:lumMod val="50000"/>
                            </a:schemeClr>
                          </a:solidFill>
                        </a:rPr>
                        <a:t>Mode de décision et recommandation</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fr-FR" sz="1050" noProof="0" dirty="0">
                          <a:solidFill>
                            <a:schemeClr val="tx1">
                              <a:lumMod val="50000"/>
                            </a:schemeClr>
                          </a:solidFill>
                        </a:rPr>
                        <a:t>Appuyer la décision en identifiant les interventions « importantes » et « faisables » sur la base de classement et de contraintes</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r>
                        <a:rPr lang="fr-FR" sz="1050" noProof="0" dirty="0">
                          <a:solidFill>
                            <a:schemeClr val="tx1">
                              <a:lumMod val="50000"/>
                            </a:schemeClr>
                          </a:solidFill>
                        </a:rPr>
                        <a:t>Appuyer la décision en identifiant la « meilleure option » sur la base d’une notation</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26225067"/>
                  </a:ext>
                </a:extLst>
              </a:tr>
              <a:tr h="117489">
                <a:tc>
                  <a:txBody>
                    <a:bodyPr/>
                    <a:lstStyle/>
                    <a:p>
                      <a:pPr marL="171450" lvl="1" indent="-171450">
                        <a:buFont typeface="Arial" panose="020B0604020202020204" pitchFamily="34" charset="0"/>
                        <a:buChar char="•"/>
                      </a:pPr>
                      <a:r>
                        <a:rPr lang="fr-FR" sz="1000" noProof="0" dirty="0">
                          <a:solidFill>
                            <a:schemeClr val="tx1">
                              <a:lumMod val="50000"/>
                            </a:schemeClr>
                          </a:solidFill>
                        </a:rPr>
                        <a:t>Déclarations d’évidences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1464197"/>
                  </a:ext>
                </a:extLst>
              </a:tr>
              <a:tr h="117489">
                <a:tc>
                  <a:txBody>
                    <a:bodyPr/>
                    <a:lstStyle/>
                    <a:p>
                      <a:pPr marL="171450" lvl="1" indent="-171450">
                        <a:buFont typeface="Arial" panose="020B0604020202020204" pitchFamily="34" charset="0"/>
                        <a:buChar char="•"/>
                      </a:pPr>
                      <a:r>
                        <a:rPr lang="fr-FR" sz="1000" noProof="0" dirty="0">
                          <a:solidFill>
                            <a:schemeClr val="tx1">
                              <a:lumMod val="50000"/>
                            </a:schemeClr>
                          </a:solidFill>
                        </a:rPr>
                        <a:t>Représentation visuelle des évidences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41479978"/>
                  </a:ext>
                </a:extLst>
              </a:tr>
              <a:tr h="0">
                <a:tc>
                  <a:txBody>
                    <a:bodyPr/>
                    <a:lstStyle/>
                    <a:p>
                      <a:pPr marL="171450" lvl="1" indent="-171450">
                        <a:buFont typeface="Arial" panose="020B0604020202020204" pitchFamily="34" charset="0"/>
                        <a:buChar char="•"/>
                      </a:pPr>
                      <a:r>
                        <a:rPr lang="fr-FR" sz="1000" noProof="0" dirty="0">
                          <a:solidFill>
                            <a:schemeClr val="tx1">
                              <a:lumMod val="50000"/>
                            </a:schemeClr>
                          </a:solidFill>
                        </a:rPr>
                        <a:t>Appui à la décision par notation</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tab pos="2066925" algn="l"/>
                        </a:tabLst>
                        <a:defRPr/>
                      </a:pPr>
                      <a:r>
                        <a:rPr lang="fr-FR" sz="1000" noProof="0" dirty="0">
                          <a:solidFill>
                            <a:srgbClr val="414141">
                              <a:lumMod val="50000"/>
                            </a:srgbClr>
                          </a:solidFill>
                          <a:latin typeface="+mn-lt"/>
                        </a:rPr>
                        <a:t>	</a:t>
                      </a:r>
                      <a:r>
                        <a:rPr lang="fr-FR" sz="1000" i="1" noProof="0" dirty="0">
                          <a:solidFill>
                            <a:srgbClr val="414141">
                              <a:lumMod val="50000"/>
                            </a:srgbClr>
                          </a:solidFill>
                          <a:latin typeface="+mn-lt"/>
                        </a:rPr>
                        <a:t>Notation fondée sur les préférences</a:t>
                      </a:r>
                      <a:endParaRPr lang="fr-FR" sz="1000" i="1" noProof="0" dirty="0">
                        <a:solidFill>
                          <a:schemeClr val="tx1">
                            <a:lumMod val="50000"/>
                          </a:schemeClr>
                        </a:solidFill>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tabLst>
                          <a:tab pos="2066925" algn="l"/>
                        </a:tabLst>
                      </a:pPr>
                      <a:r>
                        <a:rPr lang="fr-FR" sz="1000" noProof="0" dirty="0">
                          <a:solidFill>
                            <a:srgbClr val="414141">
                              <a:lumMod val="50000"/>
                            </a:srgbClr>
                          </a:solidFill>
                          <a:latin typeface="+mn-lt"/>
                        </a:rPr>
                        <a:t>	</a:t>
                      </a:r>
                      <a:r>
                        <a:rPr lang="fr-FR" sz="1000" i="1" noProof="0" dirty="0">
                          <a:solidFill>
                            <a:srgbClr val="414141">
                              <a:lumMod val="50000"/>
                            </a:srgbClr>
                          </a:solidFill>
                          <a:latin typeface="+mn-lt"/>
                        </a:rPr>
                        <a:t>Notation fondée sur les valeurs</a:t>
                      </a:r>
                      <a:endParaRPr lang="fr-FR" sz="1000" i="1" noProof="0" dirty="0">
                        <a:solidFill>
                          <a:schemeClr val="tx1">
                            <a:lumMod val="50000"/>
                          </a:schemeClr>
                        </a:solidFill>
                      </a:endParaRPr>
                    </a:p>
                  </a:txBody>
                  <a:tcPr anchor="ct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571495"/>
                  </a:ext>
                </a:extLst>
              </a:tr>
              <a:tr h="124400">
                <a:tc>
                  <a:txBody>
                    <a:bodyPr/>
                    <a:lstStyle/>
                    <a:p>
                      <a:r>
                        <a:rPr lang="fr-FR" sz="1100" b="1" noProof="0" dirty="0">
                          <a:solidFill>
                            <a:schemeClr val="tx1">
                              <a:lumMod val="50000"/>
                            </a:schemeClr>
                          </a:solidFill>
                        </a:rPr>
                        <a:t>Type d’AMCD</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pPr algn="ctr"/>
                      <a:endParaRPr lang="fr-FR" sz="1050" noProof="0" dirty="0">
                        <a:solidFill>
                          <a:schemeClr val="tx1">
                            <a:lumMod val="50000"/>
                          </a:schemeClr>
                        </a:solidFill>
                        <a:highlight>
                          <a:srgbClr val="FFFF00"/>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pPr algn="ctr"/>
                      <a:endParaRPr lang="fr-FR" sz="1050" noProof="0" dirty="0">
                        <a:solidFill>
                          <a:schemeClr val="tx1">
                            <a:lumMod val="50000"/>
                          </a:schemeClr>
                        </a:solidFill>
                        <a:highlight>
                          <a:srgbClr val="FFFF00"/>
                        </a:highlight>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extLst>
                  <a:ext uri="{0D108BD9-81ED-4DB2-BD59-A6C34878D82A}">
                    <a16:rowId xmlns:a16="http://schemas.microsoft.com/office/drawing/2014/main" val="1005379425"/>
                  </a:ext>
                </a:extLst>
              </a:tr>
              <a:tr h="117489">
                <a:tc>
                  <a:txBody>
                    <a:bodyPr/>
                    <a:lstStyle/>
                    <a:p>
                      <a:pPr marL="171450" lvl="1" indent="-171450">
                        <a:buFont typeface="Arial" panose="020B0604020202020204" pitchFamily="34" charset="0"/>
                        <a:buChar char="•"/>
                      </a:pPr>
                      <a:r>
                        <a:rPr lang="fr-FR" sz="1000" noProof="0" dirty="0">
                          <a:solidFill>
                            <a:schemeClr val="tx1">
                              <a:lumMod val="50000"/>
                            </a:schemeClr>
                          </a:solidFill>
                        </a:rPr>
                        <a:t>Quantitatif</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tc>
                  <a:txBody>
                    <a:bodyPr/>
                    <a:lstStyle/>
                    <a:p>
                      <a:pPr>
                        <a:tabLst>
                          <a:tab pos="1881188" algn="l"/>
                        </a:tabLst>
                      </a:pPr>
                      <a:r>
                        <a:rPr lang="fr-FR" sz="1050" noProof="0" dirty="0">
                          <a:solidFill>
                            <a:schemeClr val="tx1">
                              <a:lumMod val="50000"/>
                            </a:schemeClr>
                          </a:solidFill>
                        </a:rPr>
                        <a:t>	</a:t>
                      </a:r>
                      <a:endParaRPr lang="fr-FR" sz="1050" i="1"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F2F2F2"/>
                    </a:solidFill>
                  </a:tcPr>
                </a:tc>
                <a:extLst>
                  <a:ext uri="{0D108BD9-81ED-4DB2-BD59-A6C34878D82A}">
                    <a16:rowId xmlns:a16="http://schemas.microsoft.com/office/drawing/2014/main" val="983423147"/>
                  </a:ext>
                </a:extLst>
              </a:tr>
              <a:tr h="117489">
                <a:tc>
                  <a:txBody>
                    <a:bodyPr/>
                    <a:lstStyle/>
                    <a:p>
                      <a:pPr marL="171450" marR="0" lvl="1"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fr-FR" sz="1000" noProof="0" dirty="0">
                          <a:solidFill>
                            <a:schemeClr val="tx1">
                              <a:lumMod val="50000"/>
                            </a:schemeClr>
                          </a:solidFill>
                        </a:rPr>
                        <a:t>Qualitatif</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2F2F2"/>
                    </a:solidFill>
                  </a:tcPr>
                </a:tc>
                <a:tc>
                  <a:txBody>
                    <a:bodyPr/>
                    <a:lstStyle/>
                    <a:p>
                      <a:pPr>
                        <a:tabLst>
                          <a:tab pos="2066925" algn="l"/>
                        </a:tabLst>
                      </a:pPr>
                      <a:r>
                        <a:rPr lang="fr-FR" sz="1050" i="1" noProof="0" dirty="0">
                          <a:solidFill>
                            <a:schemeClr val="tx1">
                              <a:lumMod val="50000"/>
                            </a:schemeClr>
                          </a:solidFill>
                        </a:rPr>
                        <a:t>	Pour la sélection des critères</a:t>
                      </a:r>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2F2F2"/>
                    </a:solidFill>
                  </a:tcPr>
                </a:tc>
                <a:tc>
                  <a:txBody>
                    <a:bodyPr/>
                    <a:lstStyle/>
                    <a:p>
                      <a:pPr>
                        <a:tabLst>
                          <a:tab pos="2066925" algn="l"/>
                        </a:tabLst>
                      </a:pPr>
                      <a:r>
                        <a:rPr lang="fr-FR" sz="1050" noProof="0" dirty="0">
                          <a:solidFill>
                            <a:schemeClr val="tx1">
                              <a:lumMod val="50000"/>
                            </a:schemeClr>
                          </a:solidFill>
                        </a:rPr>
                        <a:t>	</a:t>
                      </a:r>
                      <a:endParaRPr lang="fr-FR" sz="1050" i="1"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559714970"/>
                  </a:ext>
                </a:extLst>
              </a:tr>
              <a:tr h="124400">
                <a:tc>
                  <a:txBody>
                    <a:bodyPr/>
                    <a:lstStyle/>
                    <a:p>
                      <a:r>
                        <a:rPr lang="fr-FR" sz="1100" b="1" noProof="0" dirty="0">
                          <a:solidFill>
                            <a:schemeClr val="tx1">
                              <a:lumMod val="50000"/>
                            </a:schemeClr>
                          </a:solidFill>
                        </a:rPr>
                        <a:t>Outils disponibles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Document PDF</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Outil Excel</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extLst>
                  <a:ext uri="{0D108BD9-81ED-4DB2-BD59-A6C34878D82A}">
                    <a16:rowId xmlns:a16="http://schemas.microsoft.com/office/drawing/2014/main" val="3683601762"/>
                  </a:ext>
                </a:extLst>
              </a:tr>
              <a:tr h="193512">
                <a:tc>
                  <a:txBody>
                    <a:bodyPr/>
                    <a:lstStyle/>
                    <a:p>
                      <a:pPr marL="171450" indent="-171450">
                        <a:buFont typeface="Arial" panose="020B0604020202020204" pitchFamily="34" charset="0"/>
                        <a:buChar char="•"/>
                      </a:pPr>
                      <a:r>
                        <a:rPr lang="fr-FR" sz="1000" b="0" noProof="0" dirty="0">
                          <a:solidFill>
                            <a:schemeClr val="tx1">
                              <a:lumMod val="50000"/>
                            </a:schemeClr>
                          </a:solidFill>
                        </a:rPr>
                        <a:t>Outils annexes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Liste de critères, exemple de questionnaire de préférences, présentation pour les ateliers, plan de travail, modèles </a:t>
                      </a:r>
                      <a:r>
                        <a:rPr lang="fr-FR" sz="1050" noProof="0" dirty="0" err="1">
                          <a:solidFill>
                            <a:schemeClr val="tx1">
                              <a:lumMod val="50000"/>
                            </a:schemeClr>
                          </a:solidFill>
                        </a:rPr>
                        <a:t>excel</a:t>
                      </a:r>
                      <a:endParaRPr lang="fr-FR" sz="1050" noProof="0" dirty="0">
                        <a:solidFill>
                          <a:schemeClr val="tx1">
                            <a:lumMod val="50000"/>
                          </a:schemeClr>
                        </a:solidFill>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Guide d’utilisateur et modules d’auto-formation</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6350" cap="flat" cmpd="sng" algn="ctr">
                      <a:solidFill>
                        <a:schemeClr val="tx1">
                          <a:lumMod val="60000"/>
                          <a:lumOff val="40000"/>
                        </a:schemeClr>
                      </a:solidFill>
                      <a:prstDash val="sysDash"/>
                      <a:round/>
                      <a:headEnd type="none" w="med" len="med"/>
                      <a:tailEnd type="none" w="med" len="med"/>
                    </a:lnB>
                  </a:tcPr>
                </a:tc>
                <a:extLst>
                  <a:ext uri="{0D108BD9-81ED-4DB2-BD59-A6C34878D82A}">
                    <a16:rowId xmlns:a16="http://schemas.microsoft.com/office/drawing/2014/main" val="18777282"/>
                  </a:ext>
                </a:extLst>
              </a:tr>
              <a:tr h="117489">
                <a:tc>
                  <a:txBody>
                    <a:bodyPr/>
                    <a:lstStyle/>
                    <a:p>
                      <a:pPr marL="171450" indent="-171450">
                        <a:buFont typeface="Arial" panose="020B0604020202020204" pitchFamily="34" charset="0"/>
                        <a:buChar char="•"/>
                      </a:pPr>
                      <a:r>
                        <a:rPr lang="fr-FR" sz="1000" b="0" noProof="0" dirty="0">
                          <a:solidFill>
                            <a:schemeClr val="tx1">
                              <a:lumMod val="50000"/>
                            </a:schemeClr>
                          </a:solidFill>
                        </a:rPr>
                        <a:t>Autres éléments</a:t>
                      </a:r>
                    </a:p>
                  </a:txBody>
                  <a:tcPr>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Système de vote, hiérarchisation des critères</a:t>
                      </a: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050" noProof="0" dirty="0">
                          <a:solidFill>
                            <a:schemeClr val="tx1">
                              <a:lumMod val="50000"/>
                            </a:schemeClr>
                          </a:solidFill>
                        </a:rPr>
                        <a:t>Guide étape par étape, modélisation de l’incertitude</a:t>
                      </a:r>
                    </a:p>
                  </a:txBody>
                  <a:tcPr>
                    <a:lnL w="952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lumMod val="60000"/>
                          <a:lumOff val="40000"/>
                        </a:schemeClr>
                      </a:solidFill>
                      <a:prstDash val="sysDash"/>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411654245"/>
                  </a:ext>
                </a:extLst>
              </a:tr>
            </a:tbl>
          </a:graphicData>
        </a:graphic>
      </p:graphicFrame>
      <p:pic>
        <p:nvPicPr>
          <p:cNvPr id="7" name="Graphic 6" descr="Tick with solid fill">
            <a:extLst>
              <a:ext uri="{FF2B5EF4-FFF2-40B4-BE49-F238E27FC236}">
                <a16:creationId xmlns:a16="http://schemas.microsoft.com/office/drawing/2014/main" id="{AA074A5D-10BF-D2D0-B6DD-BE6B583355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5833" y="3400582"/>
            <a:ext cx="240790" cy="240790"/>
          </a:xfrm>
          <a:prstGeom prst="rect">
            <a:avLst/>
          </a:prstGeom>
        </p:spPr>
      </p:pic>
      <p:pic>
        <p:nvPicPr>
          <p:cNvPr id="8" name="Graphic 7" descr="Tick with solid fill">
            <a:extLst>
              <a:ext uri="{FF2B5EF4-FFF2-40B4-BE49-F238E27FC236}">
                <a16:creationId xmlns:a16="http://schemas.microsoft.com/office/drawing/2014/main" id="{99C66F00-74EF-443F-8EF8-869DD576B6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08810" y="3400582"/>
            <a:ext cx="240790" cy="240790"/>
          </a:xfrm>
          <a:prstGeom prst="rect">
            <a:avLst/>
          </a:prstGeom>
        </p:spPr>
      </p:pic>
      <p:pic>
        <p:nvPicPr>
          <p:cNvPr id="15" name="Graphic 14" descr="Tick with solid fill">
            <a:extLst>
              <a:ext uri="{FF2B5EF4-FFF2-40B4-BE49-F238E27FC236}">
                <a16:creationId xmlns:a16="http://schemas.microsoft.com/office/drawing/2014/main" id="{160C87D3-3E5C-86CD-710A-5088484C22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5833" y="3671513"/>
            <a:ext cx="240790" cy="240790"/>
          </a:xfrm>
          <a:prstGeom prst="rect">
            <a:avLst/>
          </a:prstGeom>
        </p:spPr>
      </p:pic>
      <p:pic>
        <p:nvPicPr>
          <p:cNvPr id="34" name="Graphic 33" descr="Tick with solid fill">
            <a:extLst>
              <a:ext uri="{FF2B5EF4-FFF2-40B4-BE49-F238E27FC236}">
                <a16:creationId xmlns:a16="http://schemas.microsoft.com/office/drawing/2014/main" id="{09E203D9-FBE8-C1B5-4F84-FA58CBE003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5833" y="4586106"/>
            <a:ext cx="240790" cy="240790"/>
          </a:xfrm>
          <a:prstGeom prst="rect">
            <a:avLst/>
          </a:prstGeom>
        </p:spPr>
      </p:pic>
      <p:pic>
        <p:nvPicPr>
          <p:cNvPr id="35" name="Graphic 34" descr="Tick with solid fill">
            <a:extLst>
              <a:ext uri="{FF2B5EF4-FFF2-40B4-BE49-F238E27FC236}">
                <a16:creationId xmlns:a16="http://schemas.microsoft.com/office/drawing/2014/main" id="{E39AA000-B62F-43F3-8000-035F139143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06014" y="4819924"/>
            <a:ext cx="240790" cy="240790"/>
          </a:xfrm>
          <a:prstGeom prst="rect">
            <a:avLst/>
          </a:prstGeom>
        </p:spPr>
      </p:pic>
      <p:pic>
        <p:nvPicPr>
          <p:cNvPr id="2" name="Graphic 1" descr="Tick with solid fill">
            <a:extLst>
              <a:ext uri="{FF2B5EF4-FFF2-40B4-BE49-F238E27FC236}">
                <a16:creationId xmlns:a16="http://schemas.microsoft.com/office/drawing/2014/main" id="{56A814DA-955F-F15D-029B-1D6D7EC07F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06014" y="4323577"/>
            <a:ext cx="240790" cy="240790"/>
          </a:xfrm>
          <a:prstGeom prst="rect">
            <a:avLst/>
          </a:prstGeom>
        </p:spPr>
      </p:pic>
      <p:pic>
        <p:nvPicPr>
          <p:cNvPr id="4" name="Graphic 3" descr="Tick with solid fill">
            <a:extLst>
              <a:ext uri="{FF2B5EF4-FFF2-40B4-BE49-F238E27FC236}">
                <a16:creationId xmlns:a16="http://schemas.microsoft.com/office/drawing/2014/main" id="{86AD058B-3171-24F5-C467-A1515F15D83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5833" y="4819924"/>
            <a:ext cx="240790" cy="240790"/>
          </a:xfrm>
          <a:prstGeom prst="rect">
            <a:avLst/>
          </a:prstGeom>
        </p:spPr>
      </p:pic>
      <p:pic>
        <p:nvPicPr>
          <p:cNvPr id="6" name="Graphic 5" descr="Tick with solid fill">
            <a:extLst>
              <a:ext uri="{FF2B5EF4-FFF2-40B4-BE49-F238E27FC236}">
                <a16:creationId xmlns:a16="http://schemas.microsoft.com/office/drawing/2014/main" id="{9E0A5C29-B819-3C62-21CE-6C0FB4E451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06014" y="5325700"/>
            <a:ext cx="240790" cy="240790"/>
          </a:xfrm>
          <a:prstGeom prst="rect">
            <a:avLst/>
          </a:prstGeom>
        </p:spPr>
      </p:pic>
      <p:pic>
        <p:nvPicPr>
          <p:cNvPr id="9" name="Graphic 8" descr="Tick with solid fill">
            <a:extLst>
              <a:ext uri="{FF2B5EF4-FFF2-40B4-BE49-F238E27FC236}">
                <a16:creationId xmlns:a16="http://schemas.microsoft.com/office/drawing/2014/main" id="{4ABC82C1-7ED1-377D-2377-0DD7562E2E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5833" y="5325700"/>
            <a:ext cx="240790" cy="240790"/>
          </a:xfrm>
          <a:prstGeom prst="rect">
            <a:avLst/>
          </a:prstGeom>
        </p:spPr>
      </p:pic>
      <p:pic>
        <p:nvPicPr>
          <p:cNvPr id="13" name="Graphic 12" descr="Tick with solid fill">
            <a:extLst>
              <a:ext uri="{FF2B5EF4-FFF2-40B4-BE49-F238E27FC236}">
                <a16:creationId xmlns:a16="http://schemas.microsoft.com/office/drawing/2014/main" id="{124DCAF6-D1CF-48BA-1486-A7EAAE042C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06014" y="5590638"/>
            <a:ext cx="240790" cy="240790"/>
          </a:xfrm>
          <a:prstGeom prst="rect">
            <a:avLst/>
          </a:prstGeom>
        </p:spPr>
      </p:pic>
      <p:pic>
        <p:nvPicPr>
          <p:cNvPr id="14" name="Graphic 13" descr="Tick with solid fill">
            <a:extLst>
              <a:ext uri="{FF2B5EF4-FFF2-40B4-BE49-F238E27FC236}">
                <a16:creationId xmlns:a16="http://schemas.microsoft.com/office/drawing/2014/main" id="{86F9DE8F-16EB-374F-71DB-91BCB9CC0F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95833" y="5581894"/>
            <a:ext cx="240790" cy="240790"/>
          </a:xfrm>
          <a:prstGeom prst="rect">
            <a:avLst/>
          </a:prstGeom>
        </p:spPr>
      </p:pic>
      <p:sp>
        <p:nvSpPr>
          <p:cNvPr id="5" name="Rectangle 4">
            <a:extLst>
              <a:ext uri="{FF2B5EF4-FFF2-40B4-BE49-F238E27FC236}">
                <a16:creationId xmlns:a16="http://schemas.microsoft.com/office/drawing/2014/main" id="{5B8D712B-9D01-22A0-38EF-76362DEFDE2F}"/>
              </a:ext>
            </a:extLst>
          </p:cNvPr>
          <p:cNvSpPr/>
          <p:nvPr/>
        </p:nvSpPr>
        <p:spPr>
          <a:xfrm>
            <a:off x="3473943" y="982377"/>
            <a:ext cx="4125385" cy="5854364"/>
          </a:xfrm>
          <a:prstGeom prst="rect">
            <a:avLst/>
          </a:prstGeom>
          <a:noFill/>
          <a:ln>
            <a:solidFill>
              <a:srgbClr val="C0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b"/>
          <a:lstStyle/>
          <a:p>
            <a:endParaRPr lang="fr-FR" sz="1200" i="1" noProof="0" dirty="0">
              <a:solidFill>
                <a:srgbClr val="C00000"/>
              </a:solidFill>
            </a:endParaRPr>
          </a:p>
        </p:txBody>
      </p:sp>
    </p:spTree>
    <p:extLst>
      <p:ext uri="{BB962C8B-B14F-4D97-AF65-F5344CB8AC3E}">
        <p14:creationId xmlns:p14="http://schemas.microsoft.com/office/powerpoint/2010/main" val="1318922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02D4D43-519C-BED9-6FDA-EEB6A695CD44}"/>
              </a:ext>
            </a:extLst>
          </p:cNvPr>
          <p:cNvSpPr/>
          <p:nvPr/>
        </p:nvSpPr>
        <p:spPr>
          <a:xfrm>
            <a:off x="4501586" y="2853061"/>
            <a:ext cx="3338478" cy="2563594"/>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Contexte: Les pays sont incités à introduire de plus en plus de vaccins, ce qui peut entraîner une surcharge du PEV et compromettre sa capacité à délivrer</a:t>
            </a:r>
          </a:p>
        </p:txBody>
      </p:sp>
      <p:sp>
        <p:nvSpPr>
          <p:cNvPr id="2" name="Isosceles Triangle 1">
            <a:extLst>
              <a:ext uri="{FF2B5EF4-FFF2-40B4-BE49-F238E27FC236}">
                <a16:creationId xmlns:a16="http://schemas.microsoft.com/office/drawing/2014/main" id="{117BECDF-7DA1-F39A-BE38-83CE26C0FBAF}"/>
              </a:ext>
            </a:extLst>
          </p:cNvPr>
          <p:cNvSpPr/>
          <p:nvPr/>
        </p:nvSpPr>
        <p:spPr>
          <a:xfrm rot="5400000">
            <a:off x="2998520"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3" name="Isosceles Triangle 2">
            <a:extLst>
              <a:ext uri="{FF2B5EF4-FFF2-40B4-BE49-F238E27FC236}">
                <a16:creationId xmlns:a16="http://schemas.microsoft.com/office/drawing/2014/main" id="{D68856E1-8A6E-7855-C71E-BA45F00D90F3}"/>
              </a:ext>
            </a:extLst>
          </p:cNvPr>
          <p:cNvSpPr/>
          <p:nvPr/>
        </p:nvSpPr>
        <p:spPr>
          <a:xfrm rot="5400000">
            <a:off x="7072726" y="4196820"/>
            <a:ext cx="2300653" cy="200401"/>
          </a:xfrm>
          <a:prstGeom prst="triangle">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2" name="Rectangle 11">
            <a:extLst>
              <a:ext uri="{FF2B5EF4-FFF2-40B4-BE49-F238E27FC236}">
                <a16:creationId xmlns:a16="http://schemas.microsoft.com/office/drawing/2014/main" id="{1B282FF3-6E21-22CA-4477-7ED06DFE0876}"/>
              </a:ext>
            </a:extLst>
          </p:cNvPr>
          <p:cNvSpPr/>
          <p:nvPr/>
        </p:nvSpPr>
        <p:spPr>
          <a:xfrm>
            <a:off x="609600" y="1619250"/>
            <a:ext cx="3434453" cy="731700"/>
          </a:xfrm>
          <a:prstGeom prst="rect">
            <a:avLst/>
          </a:prstGeom>
          <a:solidFill>
            <a:srgbClr val="1AA3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rtl="0"/>
            <a:r>
              <a:rPr lang="fr-FR" sz="1200" noProof="0" dirty="0">
                <a:solidFill>
                  <a:schemeClr val="bg1"/>
                </a:solidFill>
                <a:latin typeface="Lato" panose="020F0502020204030203" pitchFamily="34" charset="0"/>
              </a:rPr>
              <a:t>Les pays sont confrontés à une pression accrue pour introduire de nouveaux vaccins et les recommandations sont souvent cloisonnées…</a:t>
            </a:r>
          </a:p>
        </p:txBody>
      </p:sp>
      <p:sp>
        <p:nvSpPr>
          <p:cNvPr id="13" name="Rectangle 12">
            <a:extLst>
              <a:ext uri="{FF2B5EF4-FFF2-40B4-BE49-F238E27FC236}">
                <a16:creationId xmlns:a16="http://schemas.microsoft.com/office/drawing/2014/main" id="{532AEC08-024C-892E-F5FC-CC09C6833D81}"/>
              </a:ext>
            </a:extLst>
          </p:cNvPr>
          <p:cNvSpPr/>
          <p:nvPr/>
        </p:nvSpPr>
        <p:spPr>
          <a:xfrm>
            <a:off x="4310788" y="1619250"/>
            <a:ext cx="3529276" cy="73170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rtl="0"/>
            <a:r>
              <a:rPr lang="fr-FR" sz="1200" noProof="0" dirty="0">
                <a:solidFill>
                  <a:schemeClr val="tx1">
                    <a:lumMod val="50000"/>
                  </a:schemeClr>
                </a:solidFill>
                <a:latin typeface="Lato" panose="020F0502020204030203" pitchFamily="34" charset="0"/>
              </a:rPr>
              <a:t>…entraînant l’adoption de feuilles de route très ambitieuses construites sans processus adéquat…</a:t>
            </a:r>
          </a:p>
        </p:txBody>
      </p:sp>
      <p:sp>
        <p:nvSpPr>
          <p:cNvPr id="14" name="Rectangle 13">
            <a:extLst>
              <a:ext uri="{FF2B5EF4-FFF2-40B4-BE49-F238E27FC236}">
                <a16:creationId xmlns:a16="http://schemas.microsoft.com/office/drawing/2014/main" id="{B83F2F56-6A64-F0CD-5A82-957B2180701F}"/>
              </a:ext>
            </a:extLst>
          </p:cNvPr>
          <p:cNvSpPr/>
          <p:nvPr/>
        </p:nvSpPr>
        <p:spPr>
          <a:xfrm>
            <a:off x="8118260" y="1619250"/>
            <a:ext cx="3594315" cy="731700"/>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rtl="0"/>
            <a:r>
              <a:rPr lang="fr-FR" sz="1200" noProof="0" dirty="0">
                <a:solidFill>
                  <a:schemeClr val="bg1"/>
                </a:solidFill>
                <a:latin typeface="Lato" panose="020F0502020204030203" pitchFamily="34" charset="0"/>
              </a:rPr>
              <a:t>… ce qui fait peser des risques sur les programmes de vaccination et les autres programmes de santé</a:t>
            </a:r>
          </a:p>
        </p:txBody>
      </p:sp>
      <p:sp>
        <p:nvSpPr>
          <p:cNvPr id="15" name="TextBox 14">
            <a:extLst>
              <a:ext uri="{FF2B5EF4-FFF2-40B4-BE49-F238E27FC236}">
                <a16:creationId xmlns:a16="http://schemas.microsoft.com/office/drawing/2014/main" id="{5E76FD4E-E4B5-9DE2-EA5C-385011D9F6C2}"/>
              </a:ext>
            </a:extLst>
          </p:cNvPr>
          <p:cNvSpPr txBox="1"/>
          <p:nvPr/>
        </p:nvSpPr>
        <p:spPr>
          <a:xfrm>
            <a:off x="609600" y="2619374"/>
            <a:ext cx="2990850" cy="540000"/>
          </a:xfrm>
          <a:prstGeom prst="rect">
            <a:avLst/>
          </a:prstGeom>
          <a:solidFill>
            <a:srgbClr val="D7F7F9"/>
          </a:solidFill>
        </p:spPr>
        <p:txBody>
          <a:bodyPr wrap="none" rtlCol="0" anchor="ctr">
            <a:noAutofit/>
          </a:bodyPr>
          <a:lstStyle/>
          <a:p>
            <a:pPr algn="ctr"/>
            <a:r>
              <a:rPr lang="fr-FR" sz="1400" b="1" noProof="0" dirty="0">
                <a:solidFill>
                  <a:srgbClr val="0F5D61"/>
                </a:solidFill>
              </a:rPr>
              <a:t>Agenda politique</a:t>
            </a:r>
          </a:p>
        </p:txBody>
      </p:sp>
      <p:sp>
        <p:nvSpPr>
          <p:cNvPr id="16" name="TextBox 15">
            <a:extLst>
              <a:ext uri="{FF2B5EF4-FFF2-40B4-BE49-F238E27FC236}">
                <a16:creationId xmlns:a16="http://schemas.microsoft.com/office/drawing/2014/main" id="{5CAAC040-C410-55F4-1FFA-192F150CEF4D}"/>
              </a:ext>
            </a:extLst>
          </p:cNvPr>
          <p:cNvSpPr txBox="1"/>
          <p:nvPr/>
        </p:nvSpPr>
        <p:spPr>
          <a:xfrm>
            <a:off x="609600" y="3349006"/>
            <a:ext cx="2990850" cy="540000"/>
          </a:xfrm>
          <a:prstGeom prst="rect">
            <a:avLst/>
          </a:prstGeom>
          <a:solidFill>
            <a:srgbClr val="D7F7F9"/>
          </a:solidFill>
        </p:spPr>
        <p:txBody>
          <a:bodyPr wrap="none" rtlCol="0" anchor="ctr">
            <a:noAutofit/>
          </a:bodyPr>
          <a:lstStyle/>
          <a:p>
            <a:pPr algn="ctr"/>
            <a:r>
              <a:rPr lang="fr-FR" sz="1400" b="1" noProof="0" dirty="0">
                <a:solidFill>
                  <a:srgbClr val="0F5D61"/>
                </a:solidFill>
              </a:rPr>
              <a:t>Agenda des bailleurs</a:t>
            </a:r>
          </a:p>
        </p:txBody>
      </p:sp>
      <p:sp>
        <p:nvSpPr>
          <p:cNvPr id="17" name="TextBox 16">
            <a:extLst>
              <a:ext uri="{FF2B5EF4-FFF2-40B4-BE49-F238E27FC236}">
                <a16:creationId xmlns:a16="http://schemas.microsoft.com/office/drawing/2014/main" id="{4DC30A82-1310-189F-F4DF-EA814069DF89}"/>
              </a:ext>
            </a:extLst>
          </p:cNvPr>
          <p:cNvSpPr txBox="1"/>
          <p:nvPr/>
        </p:nvSpPr>
        <p:spPr>
          <a:xfrm>
            <a:off x="609600" y="4808270"/>
            <a:ext cx="2990850" cy="540000"/>
          </a:xfrm>
          <a:prstGeom prst="rect">
            <a:avLst/>
          </a:prstGeom>
          <a:solidFill>
            <a:srgbClr val="D7F7F9"/>
          </a:solidFill>
        </p:spPr>
        <p:txBody>
          <a:bodyPr wrap="none" rtlCol="0" anchor="ctr">
            <a:noAutofit/>
          </a:bodyPr>
          <a:lstStyle/>
          <a:p>
            <a:pPr algn="ctr"/>
            <a:r>
              <a:rPr lang="fr-FR" sz="1400" b="1" noProof="0" dirty="0">
                <a:solidFill>
                  <a:srgbClr val="0F5D61"/>
                </a:solidFill>
              </a:rPr>
              <a:t>Pression des populations</a:t>
            </a:r>
          </a:p>
          <a:p>
            <a:pPr algn="ctr"/>
            <a:r>
              <a:rPr lang="fr-FR" sz="1400" b="1" noProof="0" dirty="0">
                <a:solidFill>
                  <a:srgbClr val="0F5D61"/>
                </a:solidFill>
              </a:rPr>
              <a:t>et des médias</a:t>
            </a:r>
          </a:p>
        </p:txBody>
      </p:sp>
      <p:sp>
        <p:nvSpPr>
          <p:cNvPr id="18" name="TextBox 17">
            <a:extLst>
              <a:ext uri="{FF2B5EF4-FFF2-40B4-BE49-F238E27FC236}">
                <a16:creationId xmlns:a16="http://schemas.microsoft.com/office/drawing/2014/main" id="{41DCAA8A-4A47-E195-59C1-518D8E21EB4B}"/>
              </a:ext>
            </a:extLst>
          </p:cNvPr>
          <p:cNvSpPr txBox="1"/>
          <p:nvPr/>
        </p:nvSpPr>
        <p:spPr>
          <a:xfrm>
            <a:off x="8647295" y="2619374"/>
            <a:ext cx="3066574" cy="540000"/>
          </a:xfrm>
          <a:prstGeom prst="rect">
            <a:avLst/>
          </a:prstGeom>
          <a:solidFill>
            <a:srgbClr val="FFD1D1"/>
          </a:solidFill>
        </p:spPr>
        <p:txBody>
          <a:bodyPr wrap="square" rtlCol="0" anchor="ctr">
            <a:noAutofit/>
          </a:bodyPr>
          <a:lstStyle/>
          <a:p>
            <a:pPr algn="ctr"/>
            <a:r>
              <a:rPr lang="fr-FR" sz="1400" b="1" noProof="0" dirty="0">
                <a:solidFill>
                  <a:srgbClr val="B80000"/>
                </a:solidFill>
              </a:rPr>
              <a:t>Absence de soutenabilité financière</a:t>
            </a:r>
          </a:p>
        </p:txBody>
      </p:sp>
      <p:sp>
        <p:nvSpPr>
          <p:cNvPr id="19" name="TextBox 18">
            <a:extLst>
              <a:ext uri="{FF2B5EF4-FFF2-40B4-BE49-F238E27FC236}">
                <a16:creationId xmlns:a16="http://schemas.microsoft.com/office/drawing/2014/main" id="{51F88D64-0267-F705-8924-3A70AA67D9E9}"/>
              </a:ext>
            </a:extLst>
          </p:cNvPr>
          <p:cNvSpPr txBox="1"/>
          <p:nvPr/>
        </p:nvSpPr>
        <p:spPr>
          <a:xfrm>
            <a:off x="8647295" y="3349006"/>
            <a:ext cx="3066574" cy="540000"/>
          </a:xfrm>
          <a:prstGeom prst="rect">
            <a:avLst/>
          </a:prstGeom>
          <a:solidFill>
            <a:srgbClr val="FFD1D1"/>
          </a:solidFill>
        </p:spPr>
        <p:txBody>
          <a:bodyPr wrap="square" rtlCol="0" anchor="ctr">
            <a:noAutofit/>
          </a:bodyPr>
          <a:lstStyle/>
          <a:p>
            <a:pPr algn="ctr"/>
            <a:r>
              <a:rPr lang="fr-FR" sz="1400" b="1" noProof="0" dirty="0">
                <a:solidFill>
                  <a:srgbClr val="B80000"/>
                </a:solidFill>
              </a:rPr>
              <a:t>Incapacité du programme à délivrer</a:t>
            </a:r>
          </a:p>
        </p:txBody>
      </p:sp>
      <p:sp>
        <p:nvSpPr>
          <p:cNvPr id="20" name="TextBox 19">
            <a:extLst>
              <a:ext uri="{FF2B5EF4-FFF2-40B4-BE49-F238E27FC236}">
                <a16:creationId xmlns:a16="http://schemas.microsoft.com/office/drawing/2014/main" id="{BE26CA66-5D84-9217-5741-41A9860267A4}"/>
              </a:ext>
            </a:extLst>
          </p:cNvPr>
          <p:cNvSpPr txBox="1"/>
          <p:nvPr/>
        </p:nvSpPr>
        <p:spPr>
          <a:xfrm>
            <a:off x="8647295" y="4078638"/>
            <a:ext cx="3066574" cy="540000"/>
          </a:xfrm>
          <a:prstGeom prst="rect">
            <a:avLst/>
          </a:prstGeom>
          <a:solidFill>
            <a:srgbClr val="FFD1D1"/>
          </a:solidFill>
        </p:spPr>
        <p:txBody>
          <a:bodyPr wrap="square" rtlCol="0" anchor="ctr">
            <a:noAutofit/>
          </a:bodyPr>
          <a:lstStyle/>
          <a:p>
            <a:pPr algn="ctr"/>
            <a:r>
              <a:rPr lang="fr-FR" sz="1400" b="1" noProof="0" dirty="0">
                <a:solidFill>
                  <a:srgbClr val="C00000"/>
                </a:solidFill>
              </a:rPr>
              <a:t>Concurrence pour les ressources d’autres programmes de vaccination</a:t>
            </a:r>
          </a:p>
        </p:txBody>
      </p:sp>
      <p:sp>
        <p:nvSpPr>
          <p:cNvPr id="21" name="TextBox 20">
            <a:extLst>
              <a:ext uri="{FF2B5EF4-FFF2-40B4-BE49-F238E27FC236}">
                <a16:creationId xmlns:a16="http://schemas.microsoft.com/office/drawing/2014/main" id="{CBD6BED4-3E6D-E326-5EE0-CA12E5911A39}"/>
              </a:ext>
            </a:extLst>
          </p:cNvPr>
          <p:cNvSpPr txBox="1"/>
          <p:nvPr/>
        </p:nvSpPr>
        <p:spPr>
          <a:xfrm>
            <a:off x="8647295" y="4808270"/>
            <a:ext cx="3066574" cy="540000"/>
          </a:xfrm>
          <a:prstGeom prst="rect">
            <a:avLst/>
          </a:prstGeom>
          <a:solidFill>
            <a:srgbClr val="FFD1D1"/>
          </a:solidFill>
        </p:spPr>
        <p:txBody>
          <a:bodyPr wrap="square" rtlCol="0" anchor="ctr">
            <a:noAutofit/>
          </a:bodyPr>
          <a:lstStyle/>
          <a:p>
            <a:pPr algn="ctr"/>
            <a:r>
              <a:rPr lang="fr-FR" sz="1400" b="1" noProof="0" dirty="0">
                <a:solidFill>
                  <a:srgbClr val="C00000"/>
                </a:solidFill>
              </a:rPr>
              <a:t>Concurrence avec les ressources des autres programmes de santé</a:t>
            </a:r>
          </a:p>
        </p:txBody>
      </p:sp>
      <p:sp>
        <p:nvSpPr>
          <p:cNvPr id="22" name="TextBox 21">
            <a:extLst>
              <a:ext uri="{FF2B5EF4-FFF2-40B4-BE49-F238E27FC236}">
                <a16:creationId xmlns:a16="http://schemas.microsoft.com/office/drawing/2014/main" id="{28273E51-82A3-B7D4-5CA2-852486A9F00D}"/>
              </a:ext>
            </a:extLst>
          </p:cNvPr>
          <p:cNvSpPr txBox="1"/>
          <p:nvPr/>
        </p:nvSpPr>
        <p:spPr>
          <a:xfrm>
            <a:off x="4407681" y="2571411"/>
            <a:ext cx="2557110" cy="276999"/>
          </a:xfrm>
          <a:prstGeom prst="rect">
            <a:avLst/>
          </a:prstGeom>
          <a:noFill/>
        </p:spPr>
        <p:txBody>
          <a:bodyPr wrap="none" rtlCol="0">
            <a:spAutoFit/>
          </a:bodyPr>
          <a:lstStyle/>
          <a:p>
            <a:r>
              <a:rPr lang="fr-FR" sz="1200" i="1" noProof="0" dirty="0"/>
              <a:t>Exemple pour la RDC avant OPS-INV</a:t>
            </a:r>
          </a:p>
        </p:txBody>
      </p:sp>
      <p:sp>
        <p:nvSpPr>
          <p:cNvPr id="23" name="TextBox 22">
            <a:extLst>
              <a:ext uri="{FF2B5EF4-FFF2-40B4-BE49-F238E27FC236}">
                <a16:creationId xmlns:a16="http://schemas.microsoft.com/office/drawing/2014/main" id="{8F14D641-23FD-F4DD-0E39-C51B47856A3D}"/>
              </a:ext>
            </a:extLst>
          </p:cNvPr>
          <p:cNvSpPr txBox="1"/>
          <p:nvPr/>
        </p:nvSpPr>
        <p:spPr>
          <a:xfrm>
            <a:off x="8647295" y="5537903"/>
            <a:ext cx="3066574" cy="540000"/>
          </a:xfrm>
          <a:prstGeom prst="rect">
            <a:avLst/>
          </a:prstGeom>
          <a:solidFill>
            <a:srgbClr val="FFD1D1"/>
          </a:solidFill>
        </p:spPr>
        <p:txBody>
          <a:bodyPr wrap="square" rtlCol="0" anchor="ctr">
            <a:noAutofit/>
          </a:bodyPr>
          <a:lstStyle/>
          <a:p>
            <a:pPr algn="ctr"/>
            <a:r>
              <a:rPr lang="fr-FR" sz="1400" b="1" noProof="0" dirty="0">
                <a:solidFill>
                  <a:srgbClr val="B80000"/>
                </a:solidFill>
              </a:rPr>
              <a:t>Acceptabilité et demande plus faibles</a:t>
            </a:r>
          </a:p>
        </p:txBody>
      </p:sp>
      <p:sp>
        <p:nvSpPr>
          <p:cNvPr id="24" name="TextBox 23">
            <a:extLst>
              <a:ext uri="{FF2B5EF4-FFF2-40B4-BE49-F238E27FC236}">
                <a16:creationId xmlns:a16="http://schemas.microsoft.com/office/drawing/2014/main" id="{236B3842-8B2D-FF92-C1FF-DC5F916EC80D}"/>
              </a:ext>
            </a:extLst>
          </p:cNvPr>
          <p:cNvSpPr txBox="1"/>
          <p:nvPr/>
        </p:nvSpPr>
        <p:spPr>
          <a:xfrm>
            <a:off x="609600" y="4078638"/>
            <a:ext cx="2990850" cy="540000"/>
          </a:xfrm>
          <a:prstGeom prst="rect">
            <a:avLst/>
          </a:prstGeom>
          <a:solidFill>
            <a:srgbClr val="D7F7F9"/>
          </a:solidFill>
        </p:spPr>
        <p:txBody>
          <a:bodyPr wrap="none" rtlCol="0" anchor="ctr">
            <a:noAutofit/>
          </a:bodyPr>
          <a:lstStyle/>
          <a:p>
            <a:pPr algn="ctr"/>
            <a:r>
              <a:rPr lang="fr-FR" sz="1400" b="1" noProof="0" dirty="0">
                <a:solidFill>
                  <a:srgbClr val="0F5D61"/>
                </a:solidFill>
              </a:rPr>
              <a:t>Recommandations d’experts</a:t>
            </a:r>
          </a:p>
        </p:txBody>
      </p:sp>
      <p:graphicFrame>
        <p:nvGraphicFramePr>
          <p:cNvPr id="36" name="Table 35">
            <a:extLst>
              <a:ext uri="{FF2B5EF4-FFF2-40B4-BE49-F238E27FC236}">
                <a16:creationId xmlns:a16="http://schemas.microsoft.com/office/drawing/2014/main" id="{3FBFFCFB-FFC0-8B85-C953-1CB59F6984E2}"/>
              </a:ext>
            </a:extLst>
          </p:cNvPr>
          <p:cNvGraphicFramePr>
            <a:graphicFrameLocks noGrp="1"/>
          </p:cNvGraphicFramePr>
          <p:nvPr/>
        </p:nvGraphicFramePr>
        <p:xfrm>
          <a:off x="4568824" y="2898238"/>
          <a:ext cx="3223615" cy="2409428"/>
        </p:xfrm>
        <a:graphic>
          <a:graphicData uri="http://schemas.openxmlformats.org/drawingml/2006/table">
            <a:tbl>
              <a:tblPr/>
              <a:tblGrid>
                <a:gridCol w="1184276">
                  <a:extLst>
                    <a:ext uri="{9D8B030D-6E8A-4147-A177-3AD203B41FA5}">
                      <a16:colId xmlns:a16="http://schemas.microsoft.com/office/drawing/2014/main" val="3565192111"/>
                    </a:ext>
                  </a:extLst>
                </a:gridCol>
                <a:gridCol w="1333500">
                  <a:extLst>
                    <a:ext uri="{9D8B030D-6E8A-4147-A177-3AD203B41FA5}">
                      <a16:colId xmlns:a16="http://schemas.microsoft.com/office/drawing/2014/main" val="2698093845"/>
                    </a:ext>
                  </a:extLst>
                </a:gridCol>
                <a:gridCol w="705839">
                  <a:extLst>
                    <a:ext uri="{9D8B030D-6E8A-4147-A177-3AD203B41FA5}">
                      <a16:colId xmlns:a16="http://schemas.microsoft.com/office/drawing/2014/main" val="305177378"/>
                    </a:ext>
                  </a:extLst>
                </a:gridCol>
              </a:tblGrid>
              <a:tr h="216324">
                <a:tc>
                  <a:txBody>
                    <a:bodyPr/>
                    <a:lstStyle/>
                    <a:p>
                      <a:pPr algn="l" fontAlgn="b"/>
                      <a:r>
                        <a:rPr lang="fr-FR" sz="1200" b="1" i="0" u="none" strike="noStrike" noProof="0" dirty="0">
                          <a:solidFill>
                            <a:srgbClr val="000000"/>
                          </a:solidFill>
                          <a:effectLst/>
                          <a:latin typeface="Calibri" panose="020F0502020204030204" pitchFamily="34" charset="0"/>
                        </a:rPr>
                        <a:t>Vaccin</a:t>
                      </a:r>
                    </a:p>
                  </a:txBody>
                  <a:tcPr marL="8626" marR="8626" marT="10275" marB="0" anchor="b">
                    <a:lnL>
                      <a:noFill/>
                    </a:lnL>
                    <a:lnR>
                      <a:noFill/>
                    </a:lnR>
                    <a:lnT>
                      <a:noFill/>
                    </a:lnT>
                    <a:lnB>
                      <a:noFill/>
                    </a:lnB>
                  </a:tcPr>
                </a:tc>
                <a:tc>
                  <a:txBody>
                    <a:bodyPr/>
                    <a:lstStyle/>
                    <a:p>
                      <a:pPr algn="l" fontAlgn="b"/>
                      <a:r>
                        <a:rPr lang="fr-FR" sz="1200" b="1" i="0" u="none" strike="noStrike" noProof="0" dirty="0">
                          <a:solidFill>
                            <a:srgbClr val="000000"/>
                          </a:solidFill>
                          <a:effectLst/>
                          <a:latin typeface="Calibri" panose="020F0502020204030204" pitchFamily="34" charset="0"/>
                        </a:rPr>
                        <a:t>Maladie</a:t>
                      </a:r>
                    </a:p>
                  </a:txBody>
                  <a:tcPr marL="8626" marR="8626" marT="10275" marB="0" anchor="b">
                    <a:lnL>
                      <a:noFill/>
                    </a:lnL>
                    <a:lnR>
                      <a:noFill/>
                    </a:lnR>
                    <a:lnT>
                      <a:noFill/>
                    </a:lnT>
                    <a:lnB>
                      <a:noFill/>
                    </a:lnB>
                  </a:tcPr>
                </a:tc>
                <a:tc>
                  <a:txBody>
                    <a:bodyPr/>
                    <a:lstStyle/>
                    <a:p>
                      <a:pPr algn="l" fontAlgn="b"/>
                      <a:r>
                        <a:rPr lang="fr-FR" sz="1200" b="1" i="0" u="none" strike="noStrike" noProof="0" dirty="0">
                          <a:solidFill>
                            <a:srgbClr val="000000"/>
                          </a:solidFill>
                          <a:effectLst/>
                          <a:latin typeface="Calibri" panose="020F0502020204030204" pitchFamily="34" charset="0"/>
                        </a:rPr>
                        <a:t>Année</a:t>
                      </a:r>
                    </a:p>
                  </a:txBody>
                  <a:tcPr marL="8626" marR="8626" marT="10275" marB="0" anchor="b">
                    <a:lnL>
                      <a:noFill/>
                    </a:lnL>
                    <a:lnR>
                      <a:noFill/>
                    </a:lnR>
                    <a:lnT>
                      <a:noFill/>
                    </a:lnT>
                    <a:lnB>
                      <a:noFill/>
                    </a:lnB>
                  </a:tcPr>
                </a:tc>
                <a:extLst>
                  <a:ext uri="{0D108BD9-81ED-4DB2-BD59-A6C34878D82A}">
                    <a16:rowId xmlns:a16="http://schemas.microsoft.com/office/drawing/2014/main" val="1738978942"/>
                  </a:ext>
                </a:extLst>
              </a:tr>
              <a:tr h="274138">
                <a:tc>
                  <a:txBody>
                    <a:bodyPr/>
                    <a:lstStyle/>
                    <a:p>
                      <a:pPr algn="l" fontAlgn="b"/>
                      <a:r>
                        <a:rPr lang="fr-FR" sz="1200" b="0" i="0" u="none" strike="noStrike" noProof="0" dirty="0">
                          <a:solidFill>
                            <a:srgbClr val="000000"/>
                          </a:solidFill>
                          <a:effectLst/>
                          <a:latin typeface="Calibri" panose="020F0502020204030204" pitchFamily="34" charset="0"/>
                        </a:rPr>
                        <a:t>RTS, S/AS 01</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Paludisme</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1517238281"/>
                  </a:ext>
                </a:extLst>
              </a:tr>
              <a:tr h="274138">
                <a:tc>
                  <a:txBody>
                    <a:bodyPr/>
                    <a:lstStyle/>
                    <a:p>
                      <a:pPr algn="l" fontAlgn="b"/>
                      <a:r>
                        <a:rPr lang="fr-FR" sz="1200" b="0" i="0" u="none" strike="noStrike" noProof="0" dirty="0">
                          <a:solidFill>
                            <a:srgbClr val="000000"/>
                          </a:solidFill>
                          <a:effectLst/>
                          <a:latin typeface="Calibri" panose="020F0502020204030204" pitchFamily="34" charset="0"/>
                        </a:rPr>
                        <a:t>RR</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Rougeole &amp; rubéole</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2024</a:t>
                      </a:r>
                    </a:p>
                  </a:txBody>
                  <a:tcPr marL="8626" marR="8626" marT="10275" marB="0" anchor="b">
                    <a:lnL>
                      <a:noFill/>
                    </a:lnL>
                    <a:lnR>
                      <a:noFill/>
                    </a:lnR>
                    <a:lnT>
                      <a:noFill/>
                    </a:lnT>
                    <a:lnB>
                      <a:noFill/>
                    </a:lnB>
                  </a:tcPr>
                </a:tc>
                <a:extLst>
                  <a:ext uri="{0D108BD9-81ED-4DB2-BD59-A6C34878D82A}">
                    <a16:rowId xmlns:a16="http://schemas.microsoft.com/office/drawing/2014/main" val="391923769"/>
                  </a:ext>
                </a:extLst>
              </a:tr>
              <a:tr h="274138">
                <a:tc>
                  <a:txBody>
                    <a:bodyPr/>
                    <a:lstStyle/>
                    <a:p>
                      <a:pPr algn="l" fontAlgn="b"/>
                      <a:r>
                        <a:rPr lang="fr-FR" sz="1200" b="0" i="1" u="none" strike="noStrike" noProof="0" dirty="0" err="1">
                          <a:solidFill>
                            <a:srgbClr val="000000"/>
                          </a:solidFill>
                          <a:effectLst/>
                          <a:latin typeface="Calibri" panose="020F0502020204030204" pitchFamily="34" charset="0"/>
                        </a:rPr>
                        <a:t>Rotarix</a:t>
                      </a:r>
                      <a:endParaRPr lang="fr-FR" sz="1200" b="0" i="1" u="none" strike="noStrike" noProof="0" dirty="0">
                        <a:solidFill>
                          <a:srgbClr val="000000"/>
                        </a:solidFill>
                        <a:effectLst/>
                        <a:latin typeface="Calibri" panose="020F0502020204030204" pitchFamily="34" charset="0"/>
                      </a:endParaRP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Rotavirus</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602588892"/>
                  </a:ext>
                </a:extLst>
              </a:tr>
              <a:tr h="274138">
                <a:tc>
                  <a:txBody>
                    <a:bodyPr/>
                    <a:lstStyle/>
                    <a:p>
                      <a:pPr algn="l" fontAlgn="b"/>
                      <a:r>
                        <a:rPr lang="fr-FR" sz="1200" b="0" i="1" u="none" strike="noStrike" noProof="0" dirty="0">
                          <a:solidFill>
                            <a:srgbClr val="000000"/>
                          </a:solidFill>
                          <a:effectLst/>
                          <a:latin typeface="Calibri" panose="020F0502020204030204" pitchFamily="34" charset="0"/>
                        </a:rPr>
                        <a:t>R21-Matrix-M</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Paludisme</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2024/2025</a:t>
                      </a:r>
                    </a:p>
                  </a:txBody>
                  <a:tcPr marL="8626" marR="8626" marT="10275" marB="0" anchor="b">
                    <a:lnL>
                      <a:noFill/>
                    </a:lnL>
                    <a:lnR>
                      <a:noFill/>
                    </a:lnR>
                    <a:lnT>
                      <a:noFill/>
                    </a:lnT>
                    <a:lnB>
                      <a:noFill/>
                    </a:lnB>
                  </a:tcPr>
                </a:tc>
                <a:extLst>
                  <a:ext uri="{0D108BD9-81ED-4DB2-BD59-A6C34878D82A}">
                    <a16:rowId xmlns:a16="http://schemas.microsoft.com/office/drawing/2014/main" val="2296059840"/>
                  </a:ext>
                </a:extLst>
              </a:tr>
              <a:tr h="274138">
                <a:tc>
                  <a:txBody>
                    <a:bodyPr/>
                    <a:lstStyle/>
                    <a:p>
                      <a:pPr algn="l" fontAlgn="b"/>
                      <a:r>
                        <a:rPr lang="fr-FR" sz="1200" b="0" i="0" u="none" strike="noStrike" noProof="0" dirty="0">
                          <a:solidFill>
                            <a:srgbClr val="000000"/>
                          </a:solidFill>
                          <a:effectLst/>
                          <a:latin typeface="Calibri" panose="020F0502020204030204" pitchFamily="34" charset="0"/>
                        </a:rPr>
                        <a:t>Gardasil</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HPV</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916516125"/>
                  </a:ext>
                </a:extLst>
              </a:tr>
              <a:tr h="274138">
                <a:tc>
                  <a:txBody>
                    <a:bodyPr/>
                    <a:lstStyle/>
                    <a:p>
                      <a:pPr algn="l" fontAlgn="b"/>
                      <a:r>
                        <a:rPr lang="fr-FR" sz="1200" b="0" i="0" u="none" strike="noStrike" noProof="0" dirty="0" err="1">
                          <a:solidFill>
                            <a:srgbClr val="000000"/>
                          </a:solidFill>
                          <a:effectLst/>
                          <a:latin typeface="Calibri" panose="020F0502020204030204" pitchFamily="34" charset="0"/>
                        </a:rPr>
                        <a:t>Shanchol</a:t>
                      </a:r>
                      <a:r>
                        <a:rPr lang="fr-FR" sz="1200" b="0" i="0" u="none" strike="noStrike" noProof="0" dirty="0">
                          <a:solidFill>
                            <a:srgbClr val="000000"/>
                          </a:solidFill>
                          <a:effectLst/>
                          <a:latin typeface="Calibri" panose="020F0502020204030204" pitchFamily="34" charset="0"/>
                        </a:rPr>
                        <a:t>/</a:t>
                      </a:r>
                      <a:r>
                        <a:rPr lang="fr-FR" sz="1200" b="0" i="0" u="none" strike="noStrike" noProof="0" dirty="0" err="1">
                          <a:solidFill>
                            <a:srgbClr val="000000"/>
                          </a:solidFill>
                          <a:effectLst/>
                          <a:latin typeface="Calibri" panose="020F0502020204030204" pitchFamily="34" charset="0"/>
                        </a:rPr>
                        <a:t>Euvichol</a:t>
                      </a:r>
                      <a:endParaRPr lang="fr-FR" sz="1200" b="0" i="0" u="none" strike="noStrike" noProof="0" dirty="0">
                        <a:solidFill>
                          <a:srgbClr val="000000"/>
                        </a:solidFill>
                        <a:effectLst/>
                        <a:latin typeface="Calibri" panose="020F0502020204030204" pitchFamily="34" charset="0"/>
                      </a:endParaRP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Choléra</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2026</a:t>
                      </a:r>
                    </a:p>
                  </a:txBody>
                  <a:tcPr marL="8626" marR="8626" marT="10275" marB="0" anchor="b">
                    <a:lnL>
                      <a:noFill/>
                    </a:lnL>
                    <a:lnR>
                      <a:noFill/>
                    </a:lnR>
                    <a:lnT>
                      <a:noFill/>
                    </a:lnT>
                    <a:lnB>
                      <a:noFill/>
                    </a:lnB>
                  </a:tcPr>
                </a:tc>
                <a:extLst>
                  <a:ext uri="{0D108BD9-81ED-4DB2-BD59-A6C34878D82A}">
                    <a16:rowId xmlns:a16="http://schemas.microsoft.com/office/drawing/2014/main" val="2483327051"/>
                  </a:ext>
                </a:extLst>
              </a:tr>
              <a:tr h="274138">
                <a:tc>
                  <a:txBody>
                    <a:bodyPr/>
                    <a:lstStyle/>
                    <a:p>
                      <a:pPr algn="l" fontAlgn="b"/>
                      <a:r>
                        <a:rPr lang="fr-FR" sz="1200" b="0" i="0" u="none" strike="noStrike" noProof="0" dirty="0" err="1">
                          <a:solidFill>
                            <a:srgbClr val="000000"/>
                          </a:solidFill>
                          <a:effectLst/>
                          <a:latin typeface="Calibri" panose="020F0502020204030204" pitchFamily="34" charset="0"/>
                        </a:rPr>
                        <a:t>HepB</a:t>
                      </a:r>
                      <a:endParaRPr lang="fr-FR" sz="1200" b="0" i="0" u="none" strike="noStrike" noProof="0" dirty="0">
                        <a:solidFill>
                          <a:srgbClr val="000000"/>
                        </a:solidFill>
                        <a:effectLst/>
                        <a:latin typeface="Calibri" panose="020F0502020204030204" pitchFamily="34" charset="0"/>
                      </a:endParaRP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Hépatite B</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2027</a:t>
                      </a:r>
                    </a:p>
                  </a:txBody>
                  <a:tcPr marL="8626" marR="8626" marT="10275" marB="0" anchor="b">
                    <a:lnL>
                      <a:noFill/>
                    </a:lnL>
                    <a:lnR>
                      <a:noFill/>
                    </a:lnR>
                    <a:lnT>
                      <a:noFill/>
                    </a:lnT>
                    <a:lnB>
                      <a:noFill/>
                    </a:lnB>
                  </a:tcPr>
                </a:tc>
                <a:extLst>
                  <a:ext uri="{0D108BD9-81ED-4DB2-BD59-A6C34878D82A}">
                    <a16:rowId xmlns:a16="http://schemas.microsoft.com/office/drawing/2014/main" val="3619391040"/>
                  </a:ext>
                </a:extLst>
              </a:tr>
              <a:tr h="274138">
                <a:tc>
                  <a:txBody>
                    <a:bodyPr/>
                    <a:lstStyle/>
                    <a:p>
                      <a:pPr algn="l" fontAlgn="b"/>
                      <a:r>
                        <a:rPr lang="fr-FR" sz="1200" b="0" i="0" u="none" strike="noStrike" noProof="0" dirty="0">
                          <a:solidFill>
                            <a:srgbClr val="000000"/>
                          </a:solidFill>
                          <a:effectLst/>
                          <a:latin typeface="Calibri" panose="020F0502020204030204" pitchFamily="34" charset="0"/>
                        </a:rPr>
                        <a:t>TCV</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Fièvre typhoïde</a:t>
                      </a:r>
                    </a:p>
                  </a:txBody>
                  <a:tcPr marL="8626" marR="8626" marT="10275" marB="0" anchor="b">
                    <a:lnL>
                      <a:noFill/>
                    </a:lnL>
                    <a:lnR>
                      <a:noFill/>
                    </a:lnR>
                    <a:lnT>
                      <a:noFill/>
                    </a:lnT>
                    <a:lnB>
                      <a:noFill/>
                    </a:lnB>
                  </a:tcPr>
                </a:tc>
                <a:tc>
                  <a:txBody>
                    <a:bodyPr/>
                    <a:lstStyle/>
                    <a:p>
                      <a:pPr algn="l" fontAlgn="b"/>
                      <a:r>
                        <a:rPr lang="fr-FR" sz="1200" b="0" i="0" u="none" strike="noStrike" noProof="0" dirty="0">
                          <a:solidFill>
                            <a:srgbClr val="000000"/>
                          </a:solidFill>
                          <a:effectLst/>
                          <a:latin typeface="Calibri" panose="020F0502020204030204" pitchFamily="34" charset="0"/>
                        </a:rPr>
                        <a:t>2028</a:t>
                      </a:r>
                    </a:p>
                  </a:txBody>
                  <a:tcPr marL="8626" marR="8626" marT="10275" marB="0" anchor="b">
                    <a:lnL>
                      <a:noFill/>
                    </a:lnL>
                    <a:lnR>
                      <a:noFill/>
                    </a:lnR>
                    <a:lnT>
                      <a:noFill/>
                    </a:lnT>
                    <a:lnB>
                      <a:noFill/>
                    </a:lnB>
                  </a:tcPr>
                </a:tc>
                <a:extLst>
                  <a:ext uri="{0D108BD9-81ED-4DB2-BD59-A6C34878D82A}">
                    <a16:rowId xmlns:a16="http://schemas.microsoft.com/office/drawing/2014/main" val="3597360983"/>
                  </a:ext>
                </a:extLst>
              </a:tr>
            </a:tbl>
          </a:graphicData>
        </a:graphic>
      </p:graphicFrame>
      <p:sp>
        <p:nvSpPr>
          <p:cNvPr id="4" name="TextBox 3">
            <a:extLst>
              <a:ext uri="{FF2B5EF4-FFF2-40B4-BE49-F238E27FC236}">
                <a16:creationId xmlns:a16="http://schemas.microsoft.com/office/drawing/2014/main" id="{BB283D5A-E75C-95F5-A58B-81A454CF5CCD}"/>
              </a:ext>
            </a:extLst>
          </p:cNvPr>
          <p:cNvSpPr txBox="1"/>
          <p:nvPr/>
        </p:nvSpPr>
        <p:spPr>
          <a:xfrm>
            <a:off x="609600" y="5537903"/>
            <a:ext cx="2990850" cy="540000"/>
          </a:xfrm>
          <a:prstGeom prst="rect">
            <a:avLst/>
          </a:prstGeom>
          <a:solidFill>
            <a:srgbClr val="D7F7F9"/>
          </a:solidFill>
        </p:spPr>
        <p:txBody>
          <a:bodyPr wrap="square" rtlCol="0" anchor="ctr">
            <a:noAutofit/>
          </a:bodyPr>
          <a:lstStyle/>
          <a:p>
            <a:pPr algn="ctr"/>
            <a:r>
              <a:rPr lang="fr-FR" sz="1400" b="1" noProof="0" dirty="0">
                <a:solidFill>
                  <a:srgbClr val="0F5D61"/>
                </a:solidFill>
              </a:rPr>
              <a:t>Attente des pays voisins et de la région</a:t>
            </a:r>
          </a:p>
        </p:txBody>
      </p:sp>
      <p:sp>
        <p:nvSpPr>
          <p:cNvPr id="7" name="Google Shape;12;p19">
            <a:extLst>
              <a:ext uri="{FF2B5EF4-FFF2-40B4-BE49-F238E27FC236}">
                <a16:creationId xmlns:a16="http://schemas.microsoft.com/office/drawing/2014/main" id="{31228298-BC78-4B96-9796-7CCDC8A96D6C}"/>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4</a:t>
            </a:fld>
            <a:endParaRPr lang="fr-FR" noProof="0" dirty="0">
              <a:latin typeface="+mj-lt"/>
            </a:endParaRPr>
          </a:p>
        </p:txBody>
      </p:sp>
      <p:sp>
        <p:nvSpPr>
          <p:cNvPr id="8" name="TextBox 7">
            <a:extLst>
              <a:ext uri="{FF2B5EF4-FFF2-40B4-BE49-F238E27FC236}">
                <a16:creationId xmlns:a16="http://schemas.microsoft.com/office/drawing/2014/main" id="{7A319466-F1B8-7306-C25F-5669E3481516}"/>
              </a:ext>
            </a:extLst>
          </p:cNvPr>
          <p:cNvSpPr txBox="1"/>
          <p:nvPr/>
        </p:nvSpPr>
        <p:spPr>
          <a:xfrm>
            <a:off x="400050" y="6598629"/>
            <a:ext cx="2797561" cy="200055"/>
          </a:xfrm>
          <a:prstGeom prst="rect">
            <a:avLst/>
          </a:prstGeom>
          <a:noFill/>
        </p:spPr>
        <p:txBody>
          <a:bodyPr wrap="none" rtlCol="0">
            <a:spAutoFit/>
          </a:bodyPr>
          <a:lstStyle/>
          <a:p>
            <a:r>
              <a:rPr lang="fr-FR" sz="700" noProof="0" dirty="0"/>
              <a:t>Sources: Note Avis et recommandations GTCV final on 29/09/2023</a:t>
            </a:r>
          </a:p>
        </p:txBody>
      </p:sp>
    </p:spTree>
    <p:extLst>
      <p:ext uri="{BB962C8B-B14F-4D97-AF65-F5344CB8AC3E}">
        <p14:creationId xmlns:p14="http://schemas.microsoft.com/office/powerpoint/2010/main" val="196013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06717B1-909D-B080-64D6-3026EE03359E}"/>
              </a:ext>
            </a:extLst>
          </p:cNvPr>
          <p:cNvSpPr/>
          <p:nvPr/>
        </p:nvSpPr>
        <p:spPr>
          <a:xfrm>
            <a:off x="6096000" y="0"/>
            <a:ext cx="6096000" cy="6858000"/>
          </a:xfrm>
          <a:prstGeom prst="rect">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5" name="Isosceles Triangle 24">
            <a:extLst>
              <a:ext uri="{FF2B5EF4-FFF2-40B4-BE49-F238E27FC236}">
                <a16:creationId xmlns:a16="http://schemas.microsoft.com/office/drawing/2014/main" id="{CDCA1FC1-37BF-E2E7-6974-73E2033632C2}"/>
              </a:ext>
            </a:extLst>
          </p:cNvPr>
          <p:cNvSpPr/>
          <p:nvPr/>
        </p:nvSpPr>
        <p:spPr>
          <a:xfrm rot="5400000">
            <a:off x="2858840" y="3233530"/>
            <a:ext cx="6832539" cy="386451"/>
          </a:xfrm>
          <a:prstGeom prs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55595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Pour éviter ces écueils, les pays doivent pr</a:t>
            </a:r>
            <a:r>
              <a:rPr kumimoji="0" lang="fr-FR" sz="2400" u="none" strike="noStrike" kern="0" cap="none" spc="0" normalizeH="0" baseline="0" noProof="0" dirty="0">
                <a:ln>
                  <a:noFill/>
                </a:ln>
                <a:solidFill>
                  <a:schemeClr val="bg1"/>
                </a:solidFill>
                <a:effectLst/>
                <a:uLnTx/>
                <a:uFillTx/>
                <a:latin typeface="Lato" panose="020F0502020204030203" pitchFamily="34" charset="0"/>
                <a:cs typeface="Times New Roman" panose="02020603050405020304" pitchFamily="18" charset="0"/>
                <a:sym typeface="Lato"/>
              </a:rPr>
              <a:t>ioriser de manière proactive entre les </a:t>
            </a: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vaccins disponibles et futurs et élaborer un</a:t>
            </a:r>
            <a:r>
              <a:rPr kumimoji="0" lang="fr-FR" sz="2400" u="none" strike="noStrike" kern="0" cap="none" spc="0" normalizeH="0" baseline="0" noProof="0" dirty="0">
                <a:ln>
                  <a:noFill/>
                </a:ln>
                <a:solidFill>
                  <a:schemeClr val="bg1"/>
                </a:solidFill>
                <a:effectLst/>
                <a:uLnTx/>
                <a:uFillTx/>
                <a:latin typeface="Lato" panose="020F0502020204030203" pitchFamily="34" charset="0"/>
                <a:cs typeface="Times New Roman" panose="02020603050405020304" pitchFamily="18" charset="0"/>
                <a:sym typeface="Lato"/>
              </a:rPr>
              <a:t>e feuille de route claire</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7" name="Google Shape;12;p19">
            <a:extLst>
              <a:ext uri="{FF2B5EF4-FFF2-40B4-BE49-F238E27FC236}">
                <a16:creationId xmlns:a16="http://schemas.microsoft.com/office/drawing/2014/main" id="{31228298-BC78-4B96-9796-7CCDC8A96D6C}"/>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5</a:t>
            </a:fld>
            <a:endParaRPr lang="fr-FR" noProof="0" dirty="0">
              <a:latin typeface="+mj-lt"/>
            </a:endParaRPr>
          </a:p>
        </p:txBody>
      </p:sp>
      <p:sp>
        <p:nvSpPr>
          <p:cNvPr id="6" name="Rectangle 5">
            <a:extLst>
              <a:ext uri="{FF2B5EF4-FFF2-40B4-BE49-F238E27FC236}">
                <a16:creationId xmlns:a16="http://schemas.microsoft.com/office/drawing/2014/main" id="{EBFBAFFA-063A-1DD9-F03E-00AA2BA752FC}"/>
              </a:ext>
            </a:extLst>
          </p:cNvPr>
          <p:cNvSpPr/>
          <p:nvPr/>
        </p:nvSpPr>
        <p:spPr>
          <a:xfrm>
            <a:off x="6758258" y="1668801"/>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342900" indent="-342900">
              <a:spcBef>
                <a:spcPts val="1200"/>
              </a:spcBef>
              <a:buFont typeface="+mj-lt"/>
              <a:buAutoNum type="arabicPeriod"/>
            </a:pPr>
            <a:r>
              <a:rPr lang="fr-FR" sz="1700" noProof="0" dirty="0">
                <a:solidFill>
                  <a:schemeClr val="bg1"/>
                </a:solidFill>
              </a:rPr>
              <a:t>Fournir une priorisation vaccinale basée sur des évidences pour éclairer et </a:t>
            </a:r>
            <a:r>
              <a:rPr lang="fr-FR" sz="1700" b="1" u="sng" noProof="0" dirty="0">
                <a:solidFill>
                  <a:schemeClr val="bg1"/>
                </a:solidFill>
              </a:rPr>
              <a:t>contrebalancer l’agenda politique</a:t>
            </a:r>
          </a:p>
          <a:p>
            <a:pPr marL="342900" indent="-342900">
              <a:spcBef>
                <a:spcPts val="1200"/>
              </a:spcBef>
              <a:buFont typeface="+mj-lt"/>
              <a:buAutoNum type="arabicPeriod"/>
            </a:pPr>
            <a:r>
              <a:rPr lang="fr-FR" sz="1700" noProof="0" dirty="0">
                <a:solidFill>
                  <a:schemeClr val="bg1"/>
                </a:solidFill>
              </a:rPr>
              <a:t>Informer la </a:t>
            </a:r>
            <a:r>
              <a:rPr lang="fr-FR" sz="1700" b="1" u="sng" noProof="0" dirty="0">
                <a:solidFill>
                  <a:schemeClr val="bg1"/>
                </a:solidFill>
              </a:rPr>
              <a:t>stratégie nationale de vaccination (NIS) </a:t>
            </a:r>
            <a:r>
              <a:rPr lang="fr-FR" sz="1700" noProof="0" dirty="0">
                <a:solidFill>
                  <a:schemeClr val="bg1"/>
                </a:solidFill>
              </a:rPr>
              <a:t>et la feuille de route du programme en intégrant les considérations programmatiques pour garantir la faisabilité</a:t>
            </a:r>
          </a:p>
          <a:p>
            <a:pPr marL="342900" indent="-342900">
              <a:spcBef>
                <a:spcPts val="1200"/>
              </a:spcBef>
              <a:buFont typeface="+mj-lt"/>
              <a:buAutoNum type="arabicPeriod"/>
            </a:pPr>
            <a:r>
              <a:rPr lang="fr-FR" sz="1700" b="1" u="sng" noProof="0" dirty="0">
                <a:solidFill>
                  <a:schemeClr val="bg1"/>
                </a:solidFill>
              </a:rPr>
              <a:t>Initier des discussions financières </a:t>
            </a:r>
            <a:r>
              <a:rPr lang="fr-FR" sz="1700" noProof="0" dirty="0">
                <a:solidFill>
                  <a:schemeClr val="bg1"/>
                </a:solidFill>
              </a:rPr>
              <a:t>afin d’anticiper les contraintes de financement</a:t>
            </a:r>
          </a:p>
          <a:p>
            <a:pPr marL="342900" indent="-342900">
              <a:spcBef>
                <a:spcPts val="1200"/>
              </a:spcBef>
              <a:buFont typeface="+mj-lt"/>
              <a:buAutoNum type="arabicPeriod"/>
            </a:pPr>
            <a:r>
              <a:rPr lang="fr-FR" sz="1700" b="1" u="sng" noProof="0" dirty="0">
                <a:solidFill>
                  <a:schemeClr val="bg1"/>
                </a:solidFill>
              </a:rPr>
              <a:t>Identifier les besoins en matière de données </a:t>
            </a:r>
            <a:r>
              <a:rPr lang="fr-FR" sz="1700" noProof="0" dirty="0">
                <a:solidFill>
                  <a:schemeClr val="bg1"/>
                </a:solidFill>
              </a:rPr>
              <a:t>et mandater de nouvelles études pour que les décisions futures reposent sur des évidences actualisées</a:t>
            </a:r>
          </a:p>
          <a:p>
            <a:pPr marL="342900" indent="-342900">
              <a:spcBef>
                <a:spcPts val="1200"/>
              </a:spcBef>
              <a:buFont typeface="+mj-lt"/>
              <a:buAutoNum type="arabicPeriod"/>
            </a:pPr>
            <a:r>
              <a:rPr lang="fr-FR" sz="1700" b="1" u="sng" noProof="0" dirty="0">
                <a:solidFill>
                  <a:schemeClr val="bg1"/>
                </a:solidFill>
              </a:rPr>
              <a:t>Envoyer des signaux de marché aux donateurs et aux fabricants </a:t>
            </a:r>
            <a:r>
              <a:rPr lang="fr-FR" sz="1700" noProof="0" dirty="0">
                <a:solidFill>
                  <a:schemeClr val="bg1"/>
                </a:solidFill>
              </a:rPr>
              <a:t>afin d’assurer la disponibilité des vaccins au moment de leur introduction</a:t>
            </a:r>
          </a:p>
        </p:txBody>
      </p:sp>
      <p:sp>
        <p:nvSpPr>
          <p:cNvPr id="8" name="Rectangle 7">
            <a:extLst>
              <a:ext uri="{FF2B5EF4-FFF2-40B4-BE49-F238E27FC236}">
                <a16:creationId xmlns:a16="http://schemas.microsoft.com/office/drawing/2014/main" id="{973CBD53-490B-3829-2673-04AA3037B05E}"/>
              </a:ext>
            </a:extLst>
          </p:cNvPr>
          <p:cNvSpPr/>
          <p:nvPr/>
        </p:nvSpPr>
        <p:spPr>
          <a:xfrm>
            <a:off x="849059" y="2111604"/>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3200" b="1" noProof="0" dirty="0">
                <a:solidFill>
                  <a:srgbClr val="0F5D61"/>
                </a:solidFill>
              </a:rPr>
              <a:t>Prioriser entre les vaccins disponibles maintenant et prochainement</a:t>
            </a:r>
          </a:p>
          <a:p>
            <a:pPr marL="342900" indent="-342900">
              <a:buFont typeface="Arial" panose="020B0604020202020204" pitchFamily="34" charset="0"/>
              <a:buChar char="•"/>
            </a:pPr>
            <a:endParaRPr lang="fr-FR" sz="3200" b="1" noProof="0" dirty="0">
              <a:solidFill>
                <a:srgbClr val="0F5D61"/>
              </a:solidFill>
            </a:endParaRPr>
          </a:p>
        </p:txBody>
      </p:sp>
      <p:sp>
        <p:nvSpPr>
          <p:cNvPr id="9" name="Rectangle 8">
            <a:extLst>
              <a:ext uri="{FF2B5EF4-FFF2-40B4-BE49-F238E27FC236}">
                <a16:creationId xmlns:a16="http://schemas.microsoft.com/office/drawing/2014/main" id="{A7ADFB5E-FE87-CE41-72FF-F4714988C643}"/>
              </a:ext>
            </a:extLst>
          </p:cNvPr>
          <p:cNvSpPr/>
          <p:nvPr/>
        </p:nvSpPr>
        <p:spPr>
          <a:xfrm>
            <a:off x="849059" y="4421171"/>
            <a:ext cx="5035434" cy="7317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3200" b="1" noProof="0" dirty="0">
                <a:solidFill>
                  <a:srgbClr val="0F5D61"/>
                </a:solidFill>
              </a:rPr>
              <a:t>Proposer un séquencement d’introduction</a:t>
            </a:r>
          </a:p>
          <a:p>
            <a:pPr marL="342900" indent="-342900">
              <a:buFont typeface="Arial" panose="020B0604020202020204" pitchFamily="34" charset="0"/>
              <a:buChar char="•"/>
            </a:pPr>
            <a:endParaRPr lang="fr-FR" sz="3200" b="1" noProof="0" dirty="0">
              <a:solidFill>
                <a:srgbClr val="0F5D61"/>
              </a:solidFill>
            </a:endParaRPr>
          </a:p>
        </p:txBody>
      </p:sp>
      <p:sp>
        <p:nvSpPr>
          <p:cNvPr id="2" name="TextBox 1">
            <a:extLst>
              <a:ext uri="{FF2B5EF4-FFF2-40B4-BE49-F238E27FC236}">
                <a16:creationId xmlns:a16="http://schemas.microsoft.com/office/drawing/2014/main" id="{F4E26430-D087-8939-77DA-6CDCF2F24A3D}"/>
              </a:ext>
            </a:extLst>
          </p:cNvPr>
          <p:cNvSpPr txBox="1"/>
          <p:nvPr/>
        </p:nvSpPr>
        <p:spPr>
          <a:xfrm>
            <a:off x="6765269" y="1214020"/>
            <a:ext cx="2378731" cy="307777"/>
          </a:xfrm>
          <a:prstGeom prst="rect">
            <a:avLst/>
          </a:prstGeom>
          <a:solidFill>
            <a:srgbClr val="FFFFFF">
              <a:alpha val="20000"/>
            </a:srgbClr>
          </a:solidFill>
        </p:spPr>
        <p:txBody>
          <a:bodyPr wrap="square" rtlCol="0">
            <a:spAutoFit/>
          </a:bodyPr>
          <a:lstStyle/>
          <a:p>
            <a:r>
              <a:rPr lang="fr-FR" sz="1400" i="1" noProof="0" dirty="0">
                <a:solidFill>
                  <a:srgbClr val="FFFFFF"/>
                </a:solidFill>
              </a:rPr>
              <a:t>Quels bénéfices ?</a:t>
            </a:r>
          </a:p>
        </p:txBody>
      </p:sp>
      <p:sp>
        <p:nvSpPr>
          <p:cNvPr id="3" name="TextBox 2">
            <a:extLst>
              <a:ext uri="{FF2B5EF4-FFF2-40B4-BE49-F238E27FC236}">
                <a16:creationId xmlns:a16="http://schemas.microsoft.com/office/drawing/2014/main" id="{9E17CC2B-F74A-571E-0CDC-009557EF20B5}"/>
              </a:ext>
            </a:extLst>
          </p:cNvPr>
          <p:cNvSpPr txBox="1"/>
          <p:nvPr/>
        </p:nvSpPr>
        <p:spPr>
          <a:xfrm>
            <a:off x="898692" y="1214020"/>
            <a:ext cx="2378731" cy="307777"/>
          </a:xfrm>
          <a:prstGeom prst="rect">
            <a:avLst/>
          </a:prstGeom>
          <a:solidFill>
            <a:srgbClr val="0F5D61">
              <a:alpha val="10196"/>
            </a:srgbClr>
          </a:solidFill>
        </p:spPr>
        <p:txBody>
          <a:bodyPr wrap="square" rtlCol="0">
            <a:spAutoFit/>
          </a:bodyPr>
          <a:lstStyle/>
          <a:p>
            <a:r>
              <a:rPr lang="fr-FR" sz="1400" i="1" noProof="0" dirty="0">
                <a:solidFill>
                  <a:srgbClr val="0F5D61"/>
                </a:solidFill>
              </a:rPr>
              <a:t>Quels objectifs ?</a:t>
            </a:r>
          </a:p>
        </p:txBody>
      </p:sp>
    </p:spTree>
    <p:extLst>
      <p:ext uri="{BB962C8B-B14F-4D97-AF65-F5344CB8AC3E}">
        <p14:creationId xmlns:p14="http://schemas.microsoft.com/office/powerpoint/2010/main" val="272266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2A220E6-8097-D681-653E-6B8B1E037360}"/>
              </a:ext>
            </a:extLst>
          </p:cNvPr>
          <p:cNvSpPr/>
          <p:nvPr/>
        </p:nvSpPr>
        <p:spPr>
          <a:xfrm>
            <a:off x="1591670" y="2156298"/>
            <a:ext cx="3306033" cy="4270880"/>
          </a:xfrm>
          <a:prstGeom prst="rect">
            <a:avLst/>
          </a:prstGeom>
          <a:solidFill>
            <a:srgbClr val="9FBEC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8" name="Rectangle 27">
            <a:extLst>
              <a:ext uri="{FF2B5EF4-FFF2-40B4-BE49-F238E27FC236}">
                <a16:creationId xmlns:a16="http://schemas.microsoft.com/office/drawing/2014/main" id="{15DF00FA-DE02-47B2-8C70-7994F5DCC043}"/>
              </a:ext>
            </a:extLst>
          </p:cNvPr>
          <p:cNvSpPr/>
          <p:nvPr/>
        </p:nvSpPr>
        <p:spPr>
          <a:xfrm>
            <a:off x="5031470" y="2156298"/>
            <a:ext cx="3306033" cy="4270880"/>
          </a:xfrm>
          <a:prstGeom prst="rect">
            <a:avLst/>
          </a:prstGeom>
          <a:solidFill>
            <a:srgbClr val="578E91">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29" name="Rectangle 28">
            <a:extLst>
              <a:ext uri="{FF2B5EF4-FFF2-40B4-BE49-F238E27FC236}">
                <a16:creationId xmlns:a16="http://schemas.microsoft.com/office/drawing/2014/main" id="{CEC12F40-B1AC-3A80-3D59-1CCA769805F9}"/>
              </a:ext>
            </a:extLst>
          </p:cNvPr>
          <p:cNvSpPr/>
          <p:nvPr/>
        </p:nvSpPr>
        <p:spPr>
          <a:xfrm>
            <a:off x="8471270" y="2156298"/>
            <a:ext cx="3306033" cy="4270880"/>
          </a:xfrm>
          <a:prstGeom prst="rect">
            <a:avLst/>
          </a:prstGeom>
          <a:solidFill>
            <a:srgbClr val="FFC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La priorisation des vaccins s'inscrit dans un processus plus large mené par le GTCV et doit être réalisée régulièrement afin de garantir la mise à jour de la stratégie nationale</a:t>
            </a:r>
          </a:p>
        </p:txBody>
      </p:sp>
      <p:grpSp>
        <p:nvGrpSpPr>
          <p:cNvPr id="30" name="Group 29">
            <a:extLst>
              <a:ext uri="{FF2B5EF4-FFF2-40B4-BE49-F238E27FC236}">
                <a16:creationId xmlns:a16="http://schemas.microsoft.com/office/drawing/2014/main" id="{C72FBB92-7117-8D71-948A-8F57BA328D16}"/>
              </a:ext>
            </a:extLst>
          </p:cNvPr>
          <p:cNvGrpSpPr/>
          <p:nvPr/>
        </p:nvGrpSpPr>
        <p:grpSpPr>
          <a:xfrm>
            <a:off x="1624241" y="1534627"/>
            <a:ext cx="10172867" cy="549152"/>
            <a:chOff x="1427824" y="1534627"/>
            <a:chExt cx="10172867" cy="549152"/>
          </a:xfrm>
        </p:grpSpPr>
        <p:sp>
          <p:nvSpPr>
            <p:cNvPr id="2" name="Arrow: Pentagon 1">
              <a:extLst>
                <a:ext uri="{FF2B5EF4-FFF2-40B4-BE49-F238E27FC236}">
                  <a16:creationId xmlns:a16="http://schemas.microsoft.com/office/drawing/2014/main" id="{2593839E-BB06-92CC-3EB8-168AE7E82124}"/>
                </a:ext>
              </a:extLst>
            </p:cNvPr>
            <p:cNvSpPr/>
            <p:nvPr/>
          </p:nvSpPr>
          <p:spPr>
            <a:xfrm>
              <a:off x="1427824" y="1534627"/>
              <a:ext cx="3427397" cy="549152"/>
            </a:xfrm>
            <a:prstGeom prst="homePlate">
              <a:avLst/>
            </a:prstGeom>
            <a:solidFill>
              <a:srgbClr val="0F5D61">
                <a:alpha val="40000"/>
              </a:srgb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noProof="0" dirty="0"/>
                <a:t>Priorisation</a:t>
              </a:r>
            </a:p>
          </p:txBody>
        </p:sp>
        <p:sp>
          <p:nvSpPr>
            <p:cNvPr id="3" name="Arrow: Chevron 2">
              <a:extLst>
                <a:ext uri="{FF2B5EF4-FFF2-40B4-BE49-F238E27FC236}">
                  <a16:creationId xmlns:a16="http://schemas.microsoft.com/office/drawing/2014/main" id="{D728C582-4575-50B1-EA53-6F57C000CFE2}"/>
                </a:ext>
              </a:extLst>
            </p:cNvPr>
            <p:cNvSpPr/>
            <p:nvPr/>
          </p:nvSpPr>
          <p:spPr>
            <a:xfrm>
              <a:off x="4800559" y="1534627"/>
              <a:ext cx="3427397" cy="549152"/>
            </a:xfrm>
            <a:prstGeom prst="chevron">
              <a:avLst/>
            </a:prstGeom>
            <a:solidFill>
              <a:srgbClr val="0F5D61">
                <a:alpha val="69804"/>
              </a:srgbClr>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noProof="0" dirty="0"/>
                <a:t>Introduction</a:t>
              </a:r>
            </a:p>
          </p:txBody>
        </p:sp>
        <p:sp>
          <p:nvSpPr>
            <p:cNvPr id="6" name="Arrow: Chevron 5">
              <a:extLst>
                <a:ext uri="{FF2B5EF4-FFF2-40B4-BE49-F238E27FC236}">
                  <a16:creationId xmlns:a16="http://schemas.microsoft.com/office/drawing/2014/main" id="{CAF55CCC-6C3C-09DC-6DCE-EB8C4166E50A}"/>
                </a:ext>
              </a:extLst>
            </p:cNvPr>
            <p:cNvSpPr/>
            <p:nvPr/>
          </p:nvSpPr>
          <p:spPr>
            <a:xfrm>
              <a:off x="8173294" y="1534627"/>
              <a:ext cx="3427397" cy="549152"/>
            </a:xfrm>
            <a:prstGeom prst="chevron">
              <a:avLst/>
            </a:prstGeom>
            <a:solidFill>
              <a:srgbClr val="FFC00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noProof="0" dirty="0"/>
                <a:t>Optimisation</a:t>
              </a:r>
            </a:p>
          </p:txBody>
        </p:sp>
      </p:grpSp>
      <p:cxnSp>
        <p:nvCxnSpPr>
          <p:cNvPr id="9" name="Connector: Elbow 8">
            <a:extLst>
              <a:ext uri="{FF2B5EF4-FFF2-40B4-BE49-F238E27FC236}">
                <a16:creationId xmlns:a16="http://schemas.microsoft.com/office/drawing/2014/main" id="{07241398-B2E4-BF25-DB51-FF9B1109352C}"/>
              </a:ext>
            </a:extLst>
          </p:cNvPr>
          <p:cNvCxnSpPr>
            <a:cxnSpLocks/>
            <a:stCxn id="6" idx="3"/>
            <a:endCxn id="2" idx="1"/>
          </p:cNvCxnSpPr>
          <p:nvPr/>
        </p:nvCxnSpPr>
        <p:spPr>
          <a:xfrm flipH="1">
            <a:off x="1624241" y="1809203"/>
            <a:ext cx="10172867" cy="12700"/>
          </a:xfrm>
          <a:prstGeom prst="bentConnector5">
            <a:avLst>
              <a:gd name="adj1" fmla="val -1451"/>
              <a:gd name="adj2" fmla="val 37290937"/>
              <a:gd name="adj3" fmla="val 112878"/>
            </a:avLst>
          </a:prstGeom>
          <a:ln w="38100">
            <a:solidFill>
              <a:srgbClr val="0F5D6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 name="Table 3">
            <a:extLst>
              <a:ext uri="{FF2B5EF4-FFF2-40B4-BE49-F238E27FC236}">
                <a16:creationId xmlns:a16="http://schemas.microsoft.com/office/drawing/2014/main" id="{CAAB0910-A378-C576-1E72-37BCC88C7B9E}"/>
              </a:ext>
            </a:extLst>
          </p:cNvPr>
          <p:cNvGraphicFramePr>
            <a:graphicFrameLocks noGrp="1"/>
          </p:cNvGraphicFramePr>
          <p:nvPr/>
        </p:nvGraphicFramePr>
        <p:xfrm>
          <a:off x="378371" y="2156297"/>
          <a:ext cx="11494231" cy="4249335"/>
        </p:xfrm>
        <a:graphic>
          <a:graphicData uri="http://schemas.openxmlformats.org/drawingml/2006/table">
            <a:tbl>
              <a:tblPr firstRow="1" bandRow="1">
                <a:tableStyleId>{93296810-A885-4BE3-A3E7-6D5BEEA58F35}</a:tableStyleId>
              </a:tblPr>
              <a:tblGrid>
                <a:gridCol w="1224817">
                  <a:extLst>
                    <a:ext uri="{9D8B030D-6E8A-4147-A177-3AD203B41FA5}">
                      <a16:colId xmlns:a16="http://schemas.microsoft.com/office/drawing/2014/main" val="2630832855"/>
                    </a:ext>
                  </a:extLst>
                </a:gridCol>
                <a:gridCol w="3423138">
                  <a:extLst>
                    <a:ext uri="{9D8B030D-6E8A-4147-A177-3AD203B41FA5}">
                      <a16:colId xmlns:a16="http://schemas.microsoft.com/office/drawing/2014/main" val="1794282985"/>
                    </a:ext>
                  </a:extLst>
                </a:gridCol>
                <a:gridCol w="3423138">
                  <a:extLst>
                    <a:ext uri="{9D8B030D-6E8A-4147-A177-3AD203B41FA5}">
                      <a16:colId xmlns:a16="http://schemas.microsoft.com/office/drawing/2014/main" val="1454083557"/>
                    </a:ext>
                  </a:extLst>
                </a:gridCol>
                <a:gridCol w="3423138">
                  <a:extLst>
                    <a:ext uri="{9D8B030D-6E8A-4147-A177-3AD203B41FA5}">
                      <a16:colId xmlns:a16="http://schemas.microsoft.com/office/drawing/2014/main" val="2324691389"/>
                    </a:ext>
                  </a:extLst>
                </a:gridCol>
              </a:tblGrid>
              <a:tr h="562729">
                <a:tc>
                  <a:txBody>
                    <a:bodyPr/>
                    <a:lstStyle/>
                    <a:p>
                      <a:pPr marR="0" algn="l" rtl="0">
                        <a:lnSpc>
                          <a:spcPct val="100000"/>
                        </a:lnSpc>
                        <a:spcBef>
                          <a:spcPts val="0"/>
                        </a:spcBef>
                        <a:spcAft>
                          <a:spcPts val="0"/>
                        </a:spcAft>
                        <a:buClr>
                          <a:srgbClr val="000000"/>
                        </a:buClr>
                        <a:buFont typeface="Arial"/>
                      </a:pPr>
                      <a:r>
                        <a:rPr lang="fr-FR" sz="1200" b="1" i="1" u="none" strike="noStrike" cap="none" noProof="0" dirty="0">
                          <a:solidFill>
                            <a:schemeClr val="dk1"/>
                          </a:solidFill>
                          <a:latin typeface="+mn-lt"/>
                          <a:ea typeface="+mn-ea"/>
                          <a:cs typeface="+mn-cs"/>
                          <a:sym typeface="Arial"/>
                        </a:rPr>
                        <a:t>Fréquence recommandée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Chaque 3-5 ans ; </a:t>
                      </a:r>
                      <a:r>
                        <a:rPr lang="fr-FR" sz="1100" b="0" i="0" u="none" strike="noStrike" cap="none" noProof="0" dirty="0">
                          <a:solidFill>
                            <a:schemeClr val="dk1"/>
                          </a:solidFill>
                          <a:latin typeface="+mn-lt"/>
                          <a:ea typeface="+mn-ea"/>
                          <a:cs typeface="+mn-cs"/>
                          <a:sym typeface="Arial"/>
                        </a:rPr>
                        <a:t>mise à jour tous les deux ans ou en fonction des besoins</a:t>
                      </a:r>
                    </a:p>
                  </a:txBody>
                  <a:tcPr>
                    <a:lnL w="12700" cmpd="sng">
                      <a:noFill/>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Deux ans avant l’introduction </a:t>
                      </a:r>
                      <a:r>
                        <a:rPr lang="fr-FR" sz="1100" b="0" i="0" u="none" strike="noStrike" cap="none" noProof="0" dirty="0">
                          <a:solidFill>
                            <a:schemeClr val="dk1"/>
                          </a:solidFill>
                          <a:latin typeface="+mn-lt"/>
                          <a:ea typeface="+mn-ea"/>
                          <a:cs typeface="+mn-cs"/>
                          <a:sym typeface="Arial"/>
                        </a:rPr>
                        <a:t>ou sur demande du MSP</a:t>
                      </a:r>
                    </a:p>
                  </a:txBody>
                  <a:tcPr>
                    <a:lnL w="12700" cmpd="sng">
                      <a:noFill/>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Sur demande du MSP</a:t>
                      </a:r>
                    </a:p>
                  </a:txBody>
                  <a:tcPr>
                    <a:lnL w="12700" cmpd="sng">
                      <a:noFill/>
                    </a:lnL>
                    <a:lnR w="12700" cmpd="sng">
                      <a:noFill/>
                    </a:lnR>
                    <a:lnT w="12700" cmpd="sng">
                      <a:noFill/>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6655532"/>
                  </a:ext>
                </a:extLst>
              </a:tr>
              <a:tr h="745444">
                <a:tc>
                  <a:txBody>
                    <a:bodyPr/>
                    <a:lstStyle/>
                    <a:p>
                      <a:pPr marR="0" algn="l" rtl="0">
                        <a:lnSpc>
                          <a:spcPct val="100000"/>
                        </a:lnSpc>
                        <a:spcBef>
                          <a:spcPts val="0"/>
                        </a:spcBef>
                        <a:spcAft>
                          <a:spcPts val="0"/>
                        </a:spcAft>
                        <a:buClr>
                          <a:srgbClr val="000000"/>
                        </a:buClr>
                        <a:buFont typeface="Arial"/>
                      </a:pPr>
                      <a:r>
                        <a:rPr lang="fr-FR" sz="1200" b="1" i="1" u="none" strike="noStrike" cap="none" noProof="0" dirty="0">
                          <a:solidFill>
                            <a:schemeClr val="dk1"/>
                          </a:solidFill>
                          <a:latin typeface="+mn-lt"/>
                          <a:ea typeface="+mn-ea"/>
                          <a:cs typeface="+mn-cs"/>
                          <a:sym typeface="Arial"/>
                        </a:rPr>
                        <a:t>Objectifs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noProof="0" dirty="0"/>
                        <a:t>Prioriser parmi les vaccins disponibles</a:t>
                      </a:r>
                      <a:endParaRPr lang="fr-FR" sz="1100" b="1" i="1" u="none" strike="noStrike" cap="none" noProof="0" dirty="0">
                        <a:solidFill>
                          <a:schemeClr val="dk1"/>
                        </a:solidFill>
                        <a:latin typeface="+mn-lt"/>
                        <a:ea typeface="+mn-ea"/>
                        <a:cs typeface="+mn-cs"/>
                        <a:sym typeface="Arial"/>
                      </a:endParaRP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Définir si un vaccin doit être introduit</a:t>
                      </a:r>
                    </a:p>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Déterminer la stratégie et le produit recommandés</a:t>
                      </a: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Changer de produit/présentation</a:t>
                      </a:r>
                    </a:p>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Adapter la stratégie vaccinale et/ou le calendrier </a:t>
                      </a:r>
                      <a:r>
                        <a:rPr lang="fr-FR" sz="1100" b="0" i="0" u="none" strike="noStrike" cap="none" noProof="0" dirty="0">
                          <a:solidFill>
                            <a:schemeClr val="dk1"/>
                          </a:solidFill>
                          <a:latin typeface="+mn-lt"/>
                          <a:ea typeface="+mn-ea"/>
                          <a:cs typeface="+mn-cs"/>
                          <a:sym typeface="Arial"/>
                        </a:rPr>
                        <a:t>(par exemple suite à une mise à jour des recommandations SAGE)</a:t>
                      </a: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4772530"/>
                  </a:ext>
                </a:extLst>
              </a:tr>
              <a:tr h="760368">
                <a:tc>
                  <a:txBody>
                    <a:bodyPr/>
                    <a:lstStyle/>
                    <a:p>
                      <a:pPr marR="0" algn="l" rtl="0">
                        <a:lnSpc>
                          <a:spcPct val="100000"/>
                        </a:lnSpc>
                        <a:spcBef>
                          <a:spcPts val="0"/>
                        </a:spcBef>
                        <a:spcAft>
                          <a:spcPts val="0"/>
                        </a:spcAft>
                        <a:buClr>
                          <a:srgbClr val="000000"/>
                        </a:buClr>
                        <a:buFont typeface="Arial"/>
                      </a:pPr>
                      <a:r>
                        <a:rPr lang="fr-FR" sz="1200" b="1" i="1" u="none" strike="noStrike" cap="none" noProof="0" dirty="0">
                          <a:solidFill>
                            <a:schemeClr val="dk1"/>
                          </a:solidFill>
                          <a:latin typeface="+mn-lt"/>
                          <a:ea typeface="+mn-ea"/>
                          <a:cs typeface="+mn-cs"/>
                          <a:sym typeface="Arial"/>
                        </a:rPr>
                        <a:t>Livrables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 Liste priorisée des vaccins à introduire</a:t>
                      </a:r>
                    </a:p>
                    <a:p>
                      <a:pPr marR="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 Scénario principal et alternatif de </a:t>
                      </a:r>
                      <a:r>
                        <a:rPr lang="fr-FR" sz="1100" b="0" i="0" u="none" strike="noStrike" cap="none" noProof="0" dirty="0" err="1">
                          <a:solidFill>
                            <a:schemeClr val="dk1"/>
                          </a:solidFill>
                          <a:latin typeface="+mn-lt"/>
                          <a:ea typeface="+mn-ea"/>
                          <a:cs typeface="+mn-cs"/>
                          <a:sym typeface="Arial"/>
                        </a:rPr>
                        <a:t>séquencelent</a:t>
                      </a:r>
                      <a:r>
                        <a:rPr lang="fr-FR" sz="1100" b="0" i="0" u="none" strike="noStrike" cap="none" noProof="0" dirty="0">
                          <a:solidFill>
                            <a:schemeClr val="dk1"/>
                          </a:solidFill>
                          <a:latin typeface="+mn-lt"/>
                          <a:ea typeface="+mn-ea"/>
                          <a:cs typeface="+mn-cs"/>
                          <a:sym typeface="Arial"/>
                        </a:rPr>
                        <a:t> des introductions</a:t>
                      </a: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 Recommandation sur l’introduction, le calendrier, la stratégie et le produit à utiliser</a:t>
                      </a: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 Recommandation sur le calendrier, la stratégie et le produit à utiliser</a:t>
                      </a:r>
                    </a:p>
                  </a:txBody>
                  <a:tcP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7645072"/>
                  </a:ext>
                </a:extLst>
              </a:tr>
              <a:tr h="1069310">
                <a:tc>
                  <a:txBody>
                    <a:bodyPr/>
                    <a:lstStyle/>
                    <a:p>
                      <a:pPr marR="0" algn="l" rtl="0">
                        <a:lnSpc>
                          <a:spcPct val="100000"/>
                        </a:lnSpc>
                        <a:spcBef>
                          <a:spcPts val="0"/>
                        </a:spcBef>
                        <a:spcAft>
                          <a:spcPts val="0"/>
                        </a:spcAft>
                        <a:buClr>
                          <a:srgbClr val="000000"/>
                        </a:buClr>
                        <a:buFont typeface="Arial"/>
                      </a:pPr>
                      <a:r>
                        <a:rPr lang="fr-FR" sz="1200" b="1" i="1" u="none" strike="noStrike" cap="none" noProof="0" dirty="0">
                          <a:solidFill>
                            <a:schemeClr val="dk1"/>
                          </a:solidFill>
                          <a:latin typeface="+mn-lt"/>
                          <a:ea typeface="+mn-ea"/>
                          <a:cs typeface="+mn-cs"/>
                          <a:sym typeface="Arial"/>
                        </a:rPr>
                        <a:t>Type et niveau d’évidence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Collecte d’évidence large </a:t>
                      </a:r>
                      <a:endParaRPr lang="fr-FR" sz="1100" b="0" i="0" u="none" strike="noStrike" cap="none" noProof="0" dirty="0">
                        <a:solidFill>
                          <a:schemeClr val="dk1"/>
                        </a:solidFill>
                        <a:latin typeface="+mn-lt"/>
                        <a:ea typeface="+mn-ea"/>
                        <a:cs typeface="+mn-cs"/>
                        <a:sym typeface="Arial"/>
                      </a:endParaRPr>
                    </a:p>
                    <a:p>
                      <a:pPr marR="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(plusieurs critères, plusieurs vaccins)</a:t>
                      </a:r>
                    </a:p>
                  </a:txBody>
                  <a:tcPr anchor="ct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7313" marR="0" indent="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Collecte d’évidence ciblée</a:t>
                      </a:r>
                    </a:p>
                    <a:p>
                      <a:pPr marL="87313" marR="0" indent="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Un vaccin, plusieurs produits, quelques critères présélectionnés</a:t>
                      </a:r>
                    </a:p>
                  </a:txBody>
                  <a:tcPr anchor="ct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7313" marR="0" indent="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Collecte d’évidence ciblée</a:t>
                      </a:r>
                    </a:p>
                    <a:p>
                      <a:pPr marL="87313" marR="0" indent="0" algn="l" rtl="0">
                        <a:lnSpc>
                          <a:spcPct val="100000"/>
                        </a:lnSpc>
                        <a:spcBef>
                          <a:spcPts val="0"/>
                        </a:spcBef>
                        <a:spcAft>
                          <a:spcPts val="0"/>
                        </a:spcAft>
                        <a:buClr>
                          <a:srgbClr val="000000"/>
                        </a:buClr>
                        <a:buFont typeface="Arial"/>
                      </a:pPr>
                      <a:r>
                        <a:rPr lang="fr-FR" sz="1100" b="0" i="0" u="none" strike="noStrike" cap="none" noProof="0" dirty="0">
                          <a:solidFill>
                            <a:schemeClr val="dk1"/>
                          </a:solidFill>
                          <a:latin typeface="+mn-lt"/>
                          <a:ea typeface="+mn-ea"/>
                          <a:cs typeface="+mn-cs"/>
                          <a:sym typeface="Arial"/>
                        </a:rPr>
                        <a:t>Liste limitée de critères</a:t>
                      </a:r>
                    </a:p>
                  </a:txBody>
                  <a:tcPr anchor="ctr">
                    <a:lnL w="12700" cmpd="sng">
                      <a:noFill/>
                    </a:lnL>
                    <a:lnR w="12700" cmpd="sng">
                      <a:noFill/>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049227"/>
                  </a:ext>
                </a:extLst>
              </a:tr>
              <a:tr h="1094928">
                <a:tc>
                  <a:txBody>
                    <a:bodyPr/>
                    <a:lstStyle/>
                    <a:p>
                      <a:pPr marR="0" algn="l" rtl="0">
                        <a:lnSpc>
                          <a:spcPct val="100000"/>
                        </a:lnSpc>
                        <a:spcBef>
                          <a:spcPts val="0"/>
                        </a:spcBef>
                        <a:spcAft>
                          <a:spcPts val="0"/>
                        </a:spcAft>
                        <a:buClr>
                          <a:srgbClr val="000000"/>
                        </a:buClr>
                        <a:buFont typeface="Arial"/>
                      </a:pPr>
                      <a:r>
                        <a:rPr lang="fr-FR" sz="1200" b="1" i="1" u="none" strike="noStrike" cap="none" noProof="0" dirty="0">
                          <a:solidFill>
                            <a:schemeClr val="dk1"/>
                          </a:solidFill>
                          <a:latin typeface="+mn-lt"/>
                          <a:ea typeface="+mn-ea"/>
                          <a:cs typeface="+mn-cs"/>
                          <a:sym typeface="Arial"/>
                        </a:rPr>
                        <a:t>Outils et processus disponibles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fr-FR" sz="1100" b="1" noProof="0" dirty="0"/>
                        <a:t>OPS-INV</a:t>
                      </a:r>
                      <a:r>
                        <a:rPr lang="fr-FR" sz="1100" b="0" noProof="0" dirty="0"/>
                        <a:t> (Outil d’aide à la Priorisation et au Séquencement des Introductions de Nouveaux Vaccins)</a:t>
                      </a:r>
                    </a:p>
                    <a:p>
                      <a:endParaRPr lang="fr-FR" sz="1100" b="0" noProof="0" dirty="0"/>
                    </a:p>
                    <a:p>
                      <a:r>
                        <a:rPr lang="fr-FR" sz="1100" b="1" noProof="0" dirty="0"/>
                        <a:t>CAPACITI</a:t>
                      </a:r>
                      <a:endParaRPr lang="fr-FR" sz="1100" b="1" i="1" u="none" strike="noStrike" cap="none" noProof="0" dirty="0">
                        <a:solidFill>
                          <a:schemeClr val="dk1"/>
                        </a:solidFill>
                        <a:latin typeface="+mn-lt"/>
                        <a:ea typeface="+mn-ea"/>
                        <a:cs typeface="+mn-cs"/>
                        <a:sym typeface="Arial"/>
                      </a:endParaRPr>
                    </a:p>
                  </a:txBody>
                  <a:tcPr>
                    <a:lnL w="12700" cmpd="sng">
                      <a:noFill/>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noProof="0" dirty="0" err="1"/>
                        <a:t>EtR</a:t>
                      </a:r>
                      <a:r>
                        <a:rPr lang="fr-FR" sz="1100" b="0" noProof="0" dirty="0"/>
                        <a:t> (Evidence-to-</a:t>
                      </a:r>
                      <a:r>
                        <a:rPr lang="fr-FR" sz="1100" b="0" noProof="0" dirty="0" err="1"/>
                        <a:t>recommendation</a:t>
                      </a:r>
                      <a:r>
                        <a:rPr lang="fr-FR" sz="1100" b="0" noProof="0" dirty="0"/>
                        <a:t>)</a:t>
                      </a:r>
                      <a:endParaRPr lang="fr-FR" sz="1100" b="0" i="0" u="none" strike="noStrike" cap="none" noProof="0" dirty="0">
                        <a:solidFill>
                          <a:schemeClr val="dk1"/>
                        </a:solidFill>
                        <a:latin typeface="+mn-lt"/>
                        <a:ea typeface="+mn-ea"/>
                        <a:cs typeface="+mn-cs"/>
                        <a:sym typeface="Arial"/>
                      </a:endParaRPr>
                    </a:p>
                  </a:txBody>
                  <a:tcPr>
                    <a:lnL w="12700" cmpd="sng">
                      <a:noFill/>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R="0" algn="l" rtl="0">
                        <a:lnSpc>
                          <a:spcPct val="100000"/>
                        </a:lnSpc>
                        <a:spcBef>
                          <a:spcPts val="0"/>
                        </a:spcBef>
                        <a:spcAft>
                          <a:spcPts val="0"/>
                        </a:spcAft>
                        <a:buClr>
                          <a:srgbClr val="000000"/>
                        </a:buClr>
                        <a:buFont typeface="Arial"/>
                      </a:pPr>
                      <a:r>
                        <a:rPr lang="fr-FR" sz="1100" b="1" noProof="0" dirty="0" err="1"/>
                        <a:t>EtR</a:t>
                      </a:r>
                      <a:r>
                        <a:rPr lang="fr-FR" sz="1100" b="0" noProof="0" dirty="0"/>
                        <a:t> (Evidence-to-</a:t>
                      </a:r>
                      <a:r>
                        <a:rPr lang="fr-FR" sz="1100" b="0" noProof="0" dirty="0" err="1"/>
                        <a:t>recommendation</a:t>
                      </a:r>
                      <a:r>
                        <a:rPr lang="fr-FR" sz="1100" b="0" noProof="0" dirty="0"/>
                        <a:t>)</a:t>
                      </a:r>
                      <a:endParaRPr lang="fr-FR" sz="1100" b="0" i="0" u="none" strike="noStrike" cap="none" noProof="0" dirty="0">
                        <a:solidFill>
                          <a:schemeClr val="dk1"/>
                        </a:solidFill>
                        <a:latin typeface="+mn-lt"/>
                        <a:ea typeface="+mn-ea"/>
                        <a:cs typeface="+mn-cs"/>
                        <a:sym typeface="Arial"/>
                      </a:endParaRPr>
                    </a:p>
                    <a:p>
                      <a:pPr marR="0" algn="l" rtl="0">
                        <a:lnSpc>
                          <a:spcPct val="100000"/>
                        </a:lnSpc>
                        <a:spcBef>
                          <a:spcPts val="0"/>
                        </a:spcBef>
                        <a:spcAft>
                          <a:spcPts val="0"/>
                        </a:spcAft>
                        <a:buClr>
                          <a:srgbClr val="000000"/>
                        </a:buClr>
                        <a:buFont typeface="Arial"/>
                      </a:pPr>
                      <a:endParaRPr lang="fr-FR" sz="1100" b="0" noProof="0" dirty="0"/>
                    </a:p>
                    <a:p>
                      <a:pPr marR="0" algn="l" rtl="0">
                        <a:lnSpc>
                          <a:spcPct val="100000"/>
                        </a:lnSpc>
                        <a:spcBef>
                          <a:spcPts val="0"/>
                        </a:spcBef>
                        <a:spcAft>
                          <a:spcPts val="0"/>
                        </a:spcAft>
                        <a:buClr>
                          <a:srgbClr val="000000"/>
                        </a:buClr>
                        <a:buFont typeface="Arial"/>
                      </a:pPr>
                      <a:r>
                        <a:rPr lang="fr-FR" sz="1100" b="1" noProof="0" dirty="0"/>
                        <a:t>CAPACITI</a:t>
                      </a:r>
                    </a:p>
                    <a:p>
                      <a:pPr marR="0" algn="l" rtl="0">
                        <a:lnSpc>
                          <a:spcPct val="100000"/>
                        </a:lnSpc>
                        <a:spcBef>
                          <a:spcPts val="0"/>
                        </a:spcBef>
                        <a:spcAft>
                          <a:spcPts val="0"/>
                        </a:spcAft>
                        <a:buClr>
                          <a:srgbClr val="000000"/>
                        </a:buClr>
                        <a:buFont typeface="Arial"/>
                      </a:pPr>
                      <a:endParaRPr lang="fr-FR" sz="1100" b="0" i="0" u="none" strike="noStrike" cap="none" noProof="0" dirty="0">
                        <a:solidFill>
                          <a:schemeClr val="dk1"/>
                        </a:solidFill>
                        <a:latin typeface="+mn-lt"/>
                        <a:ea typeface="+mn-ea"/>
                        <a:cs typeface="+mn-cs"/>
                        <a:sym typeface="Arial"/>
                      </a:endParaRPr>
                    </a:p>
                    <a:p>
                      <a:pPr marR="0" algn="l" rtl="0">
                        <a:lnSpc>
                          <a:spcPct val="100000"/>
                        </a:lnSpc>
                        <a:spcBef>
                          <a:spcPts val="0"/>
                        </a:spcBef>
                        <a:spcAft>
                          <a:spcPts val="0"/>
                        </a:spcAft>
                        <a:buClr>
                          <a:srgbClr val="000000"/>
                        </a:buClr>
                        <a:buFont typeface="Arial"/>
                      </a:pPr>
                      <a:r>
                        <a:rPr lang="fr-FR" sz="1100" b="1" i="0" u="none" strike="noStrike" cap="none" noProof="0" dirty="0">
                          <a:solidFill>
                            <a:schemeClr val="dk1"/>
                          </a:solidFill>
                          <a:latin typeface="+mn-lt"/>
                          <a:ea typeface="+mn-ea"/>
                          <a:cs typeface="+mn-cs"/>
                          <a:sym typeface="Arial"/>
                        </a:rPr>
                        <a:t>Processus d’optimisation du portefeuille GAVI</a:t>
                      </a:r>
                    </a:p>
                  </a:txBody>
                  <a:tcPr>
                    <a:lnL w="12700" cmpd="sng">
                      <a:noFill/>
                    </a:lnL>
                    <a:lnR w="12700" cmpd="sng">
                      <a:noFill/>
                    </a:lnR>
                    <a:lnT w="952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5844385"/>
                  </a:ext>
                </a:extLst>
              </a:tr>
            </a:tbl>
          </a:graphicData>
        </a:graphic>
      </p:graphicFrame>
      <p:sp>
        <p:nvSpPr>
          <p:cNvPr id="8" name="Isosceles Triangle 7">
            <a:extLst>
              <a:ext uri="{FF2B5EF4-FFF2-40B4-BE49-F238E27FC236}">
                <a16:creationId xmlns:a16="http://schemas.microsoft.com/office/drawing/2014/main" id="{DD2F15CA-0921-5017-8DC0-6E244F7DEED9}"/>
              </a:ext>
            </a:extLst>
          </p:cNvPr>
          <p:cNvSpPr/>
          <p:nvPr/>
        </p:nvSpPr>
        <p:spPr>
          <a:xfrm flipV="1">
            <a:off x="8192655" y="1426940"/>
            <a:ext cx="183727" cy="131883"/>
          </a:xfrm>
          <a:prstGeom prst="triangle">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2" name="TextBox 11">
            <a:extLst>
              <a:ext uri="{FF2B5EF4-FFF2-40B4-BE49-F238E27FC236}">
                <a16:creationId xmlns:a16="http://schemas.microsoft.com/office/drawing/2014/main" id="{78736444-5CC1-3C95-2581-06CBF4C8914B}"/>
              </a:ext>
            </a:extLst>
          </p:cNvPr>
          <p:cNvSpPr txBox="1"/>
          <p:nvPr/>
        </p:nvSpPr>
        <p:spPr>
          <a:xfrm>
            <a:off x="7707989" y="1164531"/>
            <a:ext cx="1153057" cy="307777"/>
          </a:xfrm>
          <a:prstGeom prst="rect">
            <a:avLst/>
          </a:prstGeom>
          <a:noFill/>
        </p:spPr>
        <p:txBody>
          <a:bodyPr wrap="square" rtlCol="0">
            <a:spAutoFit/>
          </a:bodyPr>
          <a:lstStyle/>
          <a:p>
            <a:pPr algn="ctr"/>
            <a:r>
              <a:rPr lang="fr-FR" sz="1400" b="1" i="1" noProof="0" dirty="0">
                <a:solidFill>
                  <a:srgbClr val="0F5D61"/>
                </a:solidFill>
              </a:rPr>
              <a:t>Introduction</a:t>
            </a:r>
          </a:p>
        </p:txBody>
      </p:sp>
      <p:sp>
        <p:nvSpPr>
          <p:cNvPr id="19" name="Isosceles Triangle 18">
            <a:extLst>
              <a:ext uri="{FF2B5EF4-FFF2-40B4-BE49-F238E27FC236}">
                <a16:creationId xmlns:a16="http://schemas.microsoft.com/office/drawing/2014/main" id="{48A0E3BF-1EDC-04A2-2B6B-F66EFA15D8C1}"/>
              </a:ext>
            </a:extLst>
          </p:cNvPr>
          <p:cNvSpPr/>
          <p:nvPr/>
        </p:nvSpPr>
        <p:spPr>
          <a:xfrm rot="5400000">
            <a:off x="4647864" y="4574243"/>
            <a:ext cx="807535" cy="308948"/>
          </a:xfrm>
          <a:prstGeom prst="triangle">
            <a:avLst/>
          </a:prstGeom>
          <a:solidFill>
            <a:srgbClr val="ECF2F2"/>
          </a:solidFill>
          <a:ln w="9525">
            <a:solidFill>
              <a:srgbClr val="ECF2F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43" name="Isosceles Triangle 42">
            <a:extLst>
              <a:ext uri="{FF2B5EF4-FFF2-40B4-BE49-F238E27FC236}">
                <a16:creationId xmlns:a16="http://schemas.microsoft.com/office/drawing/2014/main" id="{1A2B5442-BA30-7E16-1578-BF53DE5AAAAE}"/>
              </a:ext>
            </a:extLst>
          </p:cNvPr>
          <p:cNvSpPr/>
          <p:nvPr/>
        </p:nvSpPr>
        <p:spPr>
          <a:xfrm flipV="1">
            <a:off x="4792716" y="1426940"/>
            <a:ext cx="183727" cy="131883"/>
          </a:xfrm>
          <a:prstGeom prst="triangle">
            <a:avLst/>
          </a:prstGeom>
          <a:solidFill>
            <a:srgbClr val="0F5D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44" name="TextBox 43">
            <a:extLst>
              <a:ext uri="{FF2B5EF4-FFF2-40B4-BE49-F238E27FC236}">
                <a16:creationId xmlns:a16="http://schemas.microsoft.com/office/drawing/2014/main" id="{0685EB8B-C7EA-CFC2-97A7-C7AAD44AB765}"/>
              </a:ext>
            </a:extLst>
          </p:cNvPr>
          <p:cNvSpPr txBox="1"/>
          <p:nvPr/>
        </p:nvSpPr>
        <p:spPr>
          <a:xfrm>
            <a:off x="4339180" y="1056810"/>
            <a:ext cx="1090796" cy="523220"/>
          </a:xfrm>
          <a:prstGeom prst="rect">
            <a:avLst/>
          </a:prstGeom>
          <a:noFill/>
        </p:spPr>
        <p:txBody>
          <a:bodyPr wrap="square" lIns="72000" rIns="72000" rtlCol="0" anchor="ctr">
            <a:spAutoFit/>
          </a:bodyPr>
          <a:lstStyle/>
          <a:p>
            <a:pPr algn="ctr"/>
            <a:r>
              <a:rPr lang="fr-FR" sz="1400" b="1" i="1" noProof="0" dirty="0">
                <a:solidFill>
                  <a:srgbClr val="0F5D61"/>
                </a:solidFill>
              </a:rPr>
              <a:t>SNV</a:t>
            </a:r>
            <a:r>
              <a:rPr lang="fr-FR" sz="1400" b="1" i="1" baseline="30000" noProof="0" dirty="0">
                <a:solidFill>
                  <a:srgbClr val="0F5D61"/>
                </a:solidFill>
              </a:rPr>
              <a:t>1</a:t>
            </a:r>
            <a:r>
              <a:rPr lang="fr-FR" sz="1400" b="1" i="1" noProof="0" dirty="0">
                <a:solidFill>
                  <a:srgbClr val="0F5D61"/>
                </a:solidFill>
              </a:rPr>
              <a:t>/FPP</a:t>
            </a:r>
            <a:r>
              <a:rPr lang="fr-FR" sz="1400" b="1" i="1" baseline="30000" noProof="0" dirty="0">
                <a:solidFill>
                  <a:srgbClr val="0F5D61"/>
                </a:solidFill>
              </a:rPr>
              <a:t>2</a:t>
            </a:r>
            <a:endParaRPr lang="fr-FR" sz="1400" b="1" i="1" noProof="0" dirty="0">
              <a:solidFill>
                <a:srgbClr val="0F5D61"/>
              </a:solidFill>
            </a:endParaRPr>
          </a:p>
        </p:txBody>
      </p:sp>
      <p:cxnSp>
        <p:nvCxnSpPr>
          <p:cNvPr id="5" name="Connector: Elbow 4">
            <a:extLst>
              <a:ext uri="{FF2B5EF4-FFF2-40B4-BE49-F238E27FC236}">
                <a16:creationId xmlns:a16="http://schemas.microsoft.com/office/drawing/2014/main" id="{A339D2A8-E2C3-3561-EDAB-F0E38B837356}"/>
              </a:ext>
            </a:extLst>
          </p:cNvPr>
          <p:cNvCxnSpPr>
            <a:cxnSpLocks/>
            <a:stCxn id="2" idx="0"/>
            <a:endCxn id="44" idx="1"/>
          </p:cNvCxnSpPr>
          <p:nvPr/>
        </p:nvCxnSpPr>
        <p:spPr>
          <a:xfrm rot="5400000" flipH="1" flipV="1">
            <a:off x="3661813" y="857260"/>
            <a:ext cx="216207" cy="1138528"/>
          </a:xfrm>
          <a:prstGeom prst="bentConnector2">
            <a:avLst/>
          </a:prstGeom>
          <a:ln w="19050">
            <a:solidFill>
              <a:srgbClr val="0F5D6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975EE39A-F44A-B4E5-DA7A-75093E9C15C6}"/>
              </a:ext>
            </a:extLst>
          </p:cNvPr>
          <p:cNvCxnSpPr>
            <a:cxnSpLocks/>
            <a:stCxn id="44" idx="3"/>
            <a:endCxn id="3" idx="0"/>
          </p:cNvCxnSpPr>
          <p:nvPr/>
        </p:nvCxnSpPr>
        <p:spPr>
          <a:xfrm>
            <a:off x="5429976" y="1318420"/>
            <a:ext cx="1143411" cy="216207"/>
          </a:xfrm>
          <a:prstGeom prst="bentConnector2">
            <a:avLst/>
          </a:prstGeom>
          <a:ln w="19050">
            <a:solidFill>
              <a:srgbClr val="0F5D6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B110170-FBE5-6CF5-5F70-943B9E644008}"/>
              </a:ext>
            </a:extLst>
          </p:cNvPr>
          <p:cNvSpPr txBox="1"/>
          <p:nvPr/>
        </p:nvSpPr>
        <p:spPr>
          <a:xfrm>
            <a:off x="378371" y="6591197"/>
            <a:ext cx="7814284" cy="230832"/>
          </a:xfrm>
          <a:prstGeom prst="rect">
            <a:avLst/>
          </a:prstGeom>
          <a:noFill/>
        </p:spPr>
        <p:txBody>
          <a:bodyPr wrap="square" rtlCol="0">
            <a:spAutoFit/>
          </a:bodyPr>
          <a:lstStyle/>
          <a:p>
            <a:r>
              <a:rPr lang="fr-FR" sz="900" noProof="0" dirty="0"/>
              <a:t>1. Stratégie Nationale de Vaccination; 2. Full Portfolio Process (GAVI process)</a:t>
            </a:r>
          </a:p>
        </p:txBody>
      </p:sp>
      <p:sp>
        <p:nvSpPr>
          <p:cNvPr id="7" name="TextBox 6">
            <a:extLst>
              <a:ext uri="{FF2B5EF4-FFF2-40B4-BE49-F238E27FC236}">
                <a16:creationId xmlns:a16="http://schemas.microsoft.com/office/drawing/2014/main" id="{132CE80C-2722-B7A2-1B95-0E5EA45050A8}"/>
              </a:ext>
            </a:extLst>
          </p:cNvPr>
          <p:cNvSpPr txBox="1"/>
          <p:nvPr/>
        </p:nvSpPr>
        <p:spPr>
          <a:xfrm>
            <a:off x="4047893" y="4451585"/>
            <a:ext cx="1036659" cy="646331"/>
          </a:xfrm>
          <a:prstGeom prst="rect">
            <a:avLst/>
          </a:prstGeom>
          <a:noFill/>
        </p:spPr>
        <p:txBody>
          <a:bodyPr wrap="square" rtlCol="0">
            <a:spAutoFit/>
          </a:bodyPr>
          <a:lstStyle/>
          <a:p>
            <a:pPr algn="r"/>
            <a:r>
              <a:rPr lang="fr-FR" sz="900" b="1" i="1" dirty="0">
                <a:solidFill>
                  <a:schemeClr val="bg1">
                    <a:lumMod val="50000"/>
                  </a:schemeClr>
                </a:solidFill>
              </a:rPr>
              <a:t>Les é</a:t>
            </a:r>
            <a:r>
              <a:rPr lang="fr-FR" sz="900" b="1" i="1" noProof="0" dirty="0" err="1">
                <a:solidFill>
                  <a:schemeClr val="bg1">
                    <a:lumMod val="50000"/>
                  </a:schemeClr>
                </a:solidFill>
              </a:rPr>
              <a:t>vidences</a:t>
            </a:r>
            <a:r>
              <a:rPr lang="fr-FR" sz="900" b="1" i="1" noProof="0" dirty="0">
                <a:solidFill>
                  <a:schemeClr val="bg1">
                    <a:lumMod val="50000"/>
                  </a:schemeClr>
                </a:solidFill>
              </a:rPr>
              <a:t> de la priorisation sont utilisées dans l’ETR</a:t>
            </a:r>
          </a:p>
        </p:txBody>
      </p:sp>
    </p:spTree>
    <p:extLst>
      <p:ext uri="{BB962C8B-B14F-4D97-AF65-F5344CB8AC3E}">
        <p14:creationId xmlns:p14="http://schemas.microsoft.com/office/powerpoint/2010/main" val="65182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a:buClr>
                <a:srgbClr val="000000"/>
              </a:buClr>
              <a:defRPr/>
            </a:pPr>
            <a:r>
              <a:rPr lang="fr-FR" sz="2400" kern="0" noProof="0" dirty="0">
                <a:solidFill>
                  <a:srgbClr val="0F5D61"/>
                </a:solidFill>
                <a:latin typeface="Lato" panose="020F0502020204030203" pitchFamily="34" charset="0"/>
                <a:cs typeface="Times New Roman" panose="02020603050405020304" pitchFamily="18" charset="0"/>
                <a:sym typeface="Lato"/>
              </a:rPr>
              <a:t>Le GTCV adaptera et appliquera le cadre de l’OPS-INV afin de prioriser l’introduction de nouveaux vaccins et d’élaborer des recommandations de séquencement</a:t>
            </a:r>
          </a:p>
        </p:txBody>
      </p:sp>
      <p:sp>
        <p:nvSpPr>
          <p:cNvPr id="12" name="Google Shape;12;p19">
            <a:extLst>
              <a:ext uri="{FF2B5EF4-FFF2-40B4-BE49-F238E27FC236}">
                <a16:creationId xmlns:a16="http://schemas.microsoft.com/office/drawing/2014/main" id="{74888AFF-42DE-82CD-EDC4-678639452791}"/>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7</a:t>
            </a:fld>
            <a:endParaRPr lang="fr-FR" noProof="0" dirty="0">
              <a:latin typeface="+mj-lt"/>
            </a:endParaRPr>
          </a:p>
        </p:txBody>
      </p:sp>
      <p:sp>
        <p:nvSpPr>
          <p:cNvPr id="4" name="Rectangle 3">
            <a:extLst>
              <a:ext uri="{FF2B5EF4-FFF2-40B4-BE49-F238E27FC236}">
                <a16:creationId xmlns:a16="http://schemas.microsoft.com/office/drawing/2014/main" id="{876B9C4C-875B-72D2-0E01-E195614F480A}"/>
              </a:ext>
            </a:extLst>
          </p:cNvPr>
          <p:cNvSpPr/>
          <p:nvPr/>
        </p:nvSpPr>
        <p:spPr>
          <a:xfrm>
            <a:off x="472962" y="1284475"/>
            <a:ext cx="11099278" cy="1092965"/>
          </a:xfrm>
          <a:prstGeom prst="rect">
            <a:avLst/>
          </a:prstGeom>
          <a:noFill/>
          <a:ln w="28575">
            <a:solidFill>
              <a:srgbClr val="0F5D6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R="0" lvl="0" fontAlgn="auto">
              <a:lnSpc>
                <a:spcPct val="100000"/>
              </a:lnSpc>
              <a:spcBef>
                <a:spcPts val="600"/>
              </a:spcBef>
              <a:spcAft>
                <a:spcPts val="0"/>
              </a:spcAft>
              <a:buClrTx/>
              <a:buSzTx/>
              <a:tabLst/>
              <a:defRPr/>
            </a:pPr>
            <a:r>
              <a:rPr lang="fr-FR" sz="1600" noProof="0" dirty="0">
                <a:solidFill>
                  <a:srgbClr val="414141">
                    <a:lumMod val="50000"/>
                  </a:srgbClr>
                </a:solidFill>
                <a:latin typeface="Lato"/>
              </a:rPr>
              <a:t>OPS-INV </a:t>
            </a:r>
            <a:r>
              <a:rPr kumimoji="0" lang="fr-FR" sz="1600" b="0" i="0" u="none" strike="noStrike" kern="1200" cap="none" spc="0" normalizeH="0" baseline="0" noProof="0" dirty="0">
                <a:ln>
                  <a:noFill/>
                </a:ln>
                <a:solidFill>
                  <a:srgbClr val="414141">
                    <a:lumMod val="50000"/>
                  </a:srgbClr>
                </a:solidFill>
                <a:effectLst/>
                <a:uLnTx/>
                <a:uFillTx/>
                <a:latin typeface="Lato"/>
                <a:ea typeface="+mn-ea"/>
                <a:cs typeface="+mn-cs"/>
              </a:rPr>
              <a:t>est une méthodologie éprouvée à destination des GTCV, soutenant la priorisation des INV. </a:t>
            </a:r>
            <a:r>
              <a:rPr lang="fr-FR" sz="1600" noProof="0" dirty="0">
                <a:solidFill>
                  <a:srgbClr val="414141">
                    <a:lumMod val="50000"/>
                  </a:srgbClr>
                </a:solidFill>
                <a:latin typeface="Lato"/>
              </a:rPr>
              <a:t>Elle</a:t>
            </a:r>
            <a:r>
              <a:rPr kumimoji="0" lang="fr-FR" sz="1600" b="0" i="0" u="none" strike="noStrike" kern="1200" cap="none" spc="0" normalizeH="0" baseline="0" noProof="0" dirty="0">
                <a:ln>
                  <a:noFill/>
                </a:ln>
                <a:solidFill>
                  <a:srgbClr val="414141">
                    <a:lumMod val="50000"/>
                  </a:srgbClr>
                </a:solidFill>
                <a:effectLst/>
                <a:uLnTx/>
                <a:uFillTx/>
                <a:latin typeface="Lato"/>
                <a:ea typeface="+mn-ea"/>
                <a:cs typeface="+mn-cs"/>
              </a:rPr>
              <a:t> repose sur une approche simple, complète et basée sur des évidences, pour soutenir la préparation des scénarios de séquencement des INV en se basant sur une liste pré-hiérarchisée de critères potentiels. La méthodologie a été développé de manière alignée et cohérente avec les outils préexistants (SIV, </a:t>
            </a:r>
            <a:r>
              <a:rPr kumimoji="0" lang="fr-FR" sz="1600" b="0" i="0" u="none" strike="noStrike" kern="1200" cap="none" spc="0" normalizeH="0" baseline="0" noProof="0" dirty="0" err="1">
                <a:ln>
                  <a:noFill/>
                </a:ln>
                <a:solidFill>
                  <a:srgbClr val="414141">
                    <a:lumMod val="50000"/>
                  </a:srgbClr>
                </a:solidFill>
                <a:effectLst/>
                <a:uLnTx/>
                <a:uFillTx/>
                <a:latin typeface="Lato"/>
                <a:ea typeface="+mn-ea"/>
                <a:cs typeface="+mn-cs"/>
              </a:rPr>
              <a:t>EtR</a:t>
            </a:r>
            <a:r>
              <a:rPr kumimoji="0" lang="fr-FR" sz="1600" b="0" i="0" u="none" strike="noStrike" kern="1200" cap="none" spc="0" normalizeH="0" baseline="0" noProof="0" dirty="0">
                <a:ln>
                  <a:noFill/>
                </a:ln>
                <a:solidFill>
                  <a:srgbClr val="414141">
                    <a:lumMod val="50000"/>
                  </a:srgbClr>
                </a:solidFill>
                <a:effectLst/>
                <a:uLnTx/>
                <a:uFillTx/>
                <a:latin typeface="Lato"/>
                <a:ea typeface="+mn-ea"/>
                <a:cs typeface="+mn-cs"/>
              </a:rPr>
              <a:t>)</a:t>
            </a:r>
            <a:endParaRPr lang="fr-FR" sz="1600" noProof="0" dirty="0">
              <a:solidFill>
                <a:schemeClr val="tx1"/>
              </a:solidFill>
            </a:endParaRPr>
          </a:p>
        </p:txBody>
      </p:sp>
      <p:sp>
        <p:nvSpPr>
          <p:cNvPr id="23" name="TextBox 22">
            <a:extLst>
              <a:ext uri="{FF2B5EF4-FFF2-40B4-BE49-F238E27FC236}">
                <a16:creationId xmlns:a16="http://schemas.microsoft.com/office/drawing/2014/main" id="{DBDF80FB-1B84-1487-BB49-E67F56EC5699}"/>
              </a:ext>
            </a:extLst>
          </p:cNvPr>
          <p:cNvSpPr txBox="1"/>
          <p:nvPr/>
        </p:nvSpPr>
        <p:spPr>
          <a:xfrm>
            <a:off x="3116657" y="5300173"/>
            <a:ext cx="8289884" cy="1232708"/>
          </a:xfrm>
          <a:prstGeom prst="rect">
            <a:avLst/>
          </a:prstGeom>
          <a:noFill/>
          <a:ln>
            <a:solidFill>
              <a:schemeClr val="bg1">
                <a:lumMod val="75000"/>
              </a:schemeClr>
            </a:solidFill>
          </a:ln>
        </p:spPr>
        <p:txBody>
          <a:bodyPr wrap="square" lIns="182880" rIns="36000" rtlCol="0">
            <a:noAutofit/>
          </a:bodyPr>
          <a:lstStyle/>
          <a:p>
            <a:pPr marL="342900" indent="-342900">
              <a:spcBef>
                <a:spcPts val="600"/>
              </a:spcBef>
              <a:buFont typeface="+mj-lt"/>
              <a:buAutoNum type="arabicPeriod"/>
            </a:pPr>
            <a:r>
              <a:rPr lang="fr-FR" sz="1400" noProof="0" dirty="0"/>
              <a:t>Présenter la méthodologie du cadre de priorisation des INV</a:t>
            </a:r>
          </a:p>
          <a:p>
            <a:pPr marL="342900" indent="-342900">
              <a:spcBef>
                <a:spcPts val="600"/>
              </a:spcBef>
              <a:buFont typeface="+mj-lt"/>
              <a:buAutoNum type="arabicPeriod"/>
            </a:pPr>
            <a:r>
              <a:rPr lang="fr-FR" sz="1400" noProof="0" dirty="0"/>
              <a:t>Discuter du processus attendu et du calendrier</a:t>
            </a:r>
          </a:p>
          <a:p>
            <a:pPr marL="342900" indent="-342900">
              <a:spcBef>
                <a:spcPts val="600"/>
              </a:spcBef>
              <a:buFont typeface="+mj-lt"/>
              <a:buAutoNum type="arabicPeriod"/>
            </a:pPr>
            <a:r>
              <a:rPr lang="fr-FR" sz="1400" noProof="0" dirty="0"/>
              <a:t>Passer en revue la liste complète des critères</a:t>
            </a:r>
          </a:p>
          <a:p>
            <a:pPr marL="342900" indent="-342900">
              <a:spcBef>
                <a:spcPts val="600"/>
              </a:spcBef>
              <a:buFont typeface="+mj-lt"/>
              <a:buAutoNum type="arabicPeriod"/>
            </a:pPr>
            <a:r>
              <a:rPr lang="fr-FR" sz="1400" noProof="0" dirty="0"/>
              <a:t>Distribuer le questionnaire en ligne </a:t>
            </a:r>
            <a:r>
              <a:rPr lang="fr-FR" sz="1400" dirty="0"/>
              <a:t>d’</a:t>
            </a:r>
            <a:r>
              <a:rPr lang="fr-FR" sz="1400" noProof="0" dirty="0"/>
              <a:t>adaptation du </a:t>
            </a:r>
            <a:r>
              <a:rPr lang="fr-FR" sz="1400" noProof="0"/>
              <a:t>cadre méthodologique</a:t>
            </a:r>
            <a:endParaRPr lang="fr-FR" sz="1400" noProof="0" dirty="0"/>
          </a:p>
        </p:txBody>
      </p:sp>
      <p:sp>
        <p:nvSpPr>
          <p:cNvPr id="24" name="Rectangle 23">
            <a:extLst>
              <a:ext uri="{FF2B5EF4-FFF2-40B4-BE49-F238E27FC236}">
                <a16:creationId xmlns:a16="http://schemas.microsoft.com/office/drawing/2014/main" id="{B64DF32E-E931-DD5D-D414-53B668133E39}"/>
              </a:ext>
            </a:extLst>
          </p:cNvPr>
          <p:cNvSpPr/>
          <p:nvPr/>
        </p:nvSpPr>
        <p:spPr>
          <a:xfrm>
            <a:off x="785459" y="5300172"/>
            <a:ext cx="2331198" cy="1232708"/>
          </a:xfrm>
          <a:prstGeom prst="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b="1" noProof="0" dirty="0"/>
              <a:t>Objectifs pour aujourd’hui</a:t>
            </a:r>
          </a:p>
        </p:txBody>
      </p:sp>
      <p:grpSp>
        <p:nvGrpSpPr>
          <p:cNvPr id="3" name="Group 2">
            <a:extLst>
              <a:ext uri="{FF2B5EF4-FFF2-40B4-BE49-F238E27FC236}">
                <a16:creationId xmlns:a16="http://schemas.microsoft.com/office/drawing/2014/main" id="{558E3896-A8D1-05AF-E5D3-ADE81699166F}"/>
              </a:ext>
            </a:extLst>
          </p:cNvPr>
          <p:cNvGrpSpPr/>
          <p:nvPr/>
        </p:nvGrpSpPr>
        <p:grpSpPr>
          <a:xfrm>
            <a:off x="1951058" y="2576465"/>
            <a:ext cx="4792642" cy="2209925"/>
            <a:chOff x="780131" y="1429242"/>
            <a:chExt cx="10873494" cy="4860942"/>
          </a:xfrm>
        </p:grpSpPr>
        <p:sp>
          <p:nvSpPr>
            <p:cNvPr id="6" name="AutoShape 8">
              <a:extLst>
                <a:ext uri="{FF2B5EF4-FFF2-40B4-BE49-F238E27FC236}">
                  <a16:creationId xmlns:a16="http://schemas.microsoft.com/office/drawing/2014/main" id="{AC02E330-8A19-2801-686F-28B4F9630787}"/>
                </a:ext>
              </a:extLst>
            </p:cNvPr>
            <p:cNvSpPr>
              <a:spLocks noChangeArrowheads="1"/>
            </p:cNvSpPr>
            <p:nvPr/>
          </p:nvSpPr>
          <p:spPr bwMode="gray">
            <a:xfrm rot="5400000">
              <a:off x="5022858" y="-284477"/>
              <a:ext cx="1646468" cy="8199763"/>
            </a:xfrm>
            <a:prstGeom prst="triangle">
              <a:avLst>
                <a:gd name="adj" fmla="val 50000"/>
              </a:avLst>
            </a:prstGeom>
            <a:gradFill rotWithShape="0">
              <a:gsLst>
                <a:gs pos="0">
                  <a:srgbClr val="FFFFFF"/>
                </a:gs>
                <a:gs pos="100000">
                  <a:srgbClr val="0F5D61"/>
                </a:gs>
              </a:gsLst>
              <a:lin ang="0" scaled="1"/>
            </a:gradFill>
            <a:ln w="9525">
              <a:solidFill>
                <a:srgbClr val="0B4649"/>
              </a:solidFill>
              <a:miter lim="800000"/>
              <a:headEnd type="none" w="sm" len="sm"/>
              <a:tailEnd type="none" w="sm" len="sm"/>
            </a:ln>
            <a:effectLst/>
          </p:spPr>
          <p:txBody>
            <a:bodyPr rot="10800000" vert="eaVert" wrap="none" anchor="ctr"/>
            <a:lstStyle/>
            <a:p>
              <a:pPr algn="ctr">
                <a:lnSpc>
                  <a:spcPct val="100000"/>
                </a:lnSpc>
                <a:buFont typeface="Times" pitchFamily="18" charset="0"/>
                <a:buNone/>
              </a:pPr>
              <a:endParaRPr lang="fr-FR" sz="200" noProof="0" dirty="0">
                <a:gradFill>
                  <a:gsLst>
                    <a:gs pos="0">
                      <a:schemeClr val="accent1">
                        <a:lumMod val="5000"/>
                        <a:lumOff val="95000"/>
                      </a:schemeClr>
                    </a:gs>
                    <a:gs pos="100000">
                      <a:schemeClr val="accent1">
                        <a:lumMod val="45000"/>
                        <a:lumOff val="55000"/>
                      </a:schemeClr>
                    </a:gs>
                  </a:gsLst>
                  <a:lin ang="5400000" scaled="1"/>
                </a:gradFill>
              </a:endParaRPr>
            </a:p>
          </p:txBody>
        </p:sp>
        <p:cxnSp>
          <p:nvCxnSpPr>
            <p:cNvPr id="7" name="Connector: Elbow 1">
              <a:extLst>
                <a:ext uri="{FF2B5EF4-FFF2-40B4-BE49-F238E27FC236}">
                  <a16:creationId xmlns:a16="http://schemas.microsoft.com/office/drawing/2014/main" id="{0435A3AB-CAF1-DE0B-F2D0-3C78918B7852}"/>
                </a:ext>
              </a:extLst>
            </p:cNvPr>
            <p:cNvCxnSpPr>
              <a:cxnSpLocks/>
            </p:cNvCxnSpPr>
            <p:nvPr/>
          </p:nvCxnSpPr>
          <p:spPr>
            <a:xfrm rot="16200000" flipV="1">
              <a:off x="8234285" y="4395203"/>
              <a:ext cx="1066066" cy="824597"/>
            </a:xfrm>
            <a:prstGeom prst="bentConnector3">
              <a:avLst>
                <a:gd name="adj1" fmla="val 20542"/>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Line 7">
              <a:extLst>
                <a:ext uri="{FF2B5EF4-FFF2-40B4-BE49-F238E27FC236}">
                  <a16:creationId xmlns:a16="http://schemas.microsoft.com/office/drawing/2014/main" id="{9C153332-554D-295F-8DB0-B51459F66B40}"/>
                </a:ext>
              </a:extLst>
            </p:cNvPr>
            <p:cNvSpPr>
              <a:spLocks noChangeShapeType="1"/>
            </p:cNvSpPr>
            <p:nvPr/>
          </p:nvSpPr>
          <p:spPr bwMode="gray">
            <a:xfrm>
              <a:off x="3010190" y="4243306"/>
              <a:ext cx="0" cy="1440000"/>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fr-FR" sz="800" noProof="0" dirty="0"/>
            </a:p>
          </p:txBody>
        </p:sp>
        <p:sp>
          <p:nvSpPr>
            <p:cNvPr id="9" name="Line 4">
              <a:extLst>
                <a:ext uri="{FF2B5EF4-FFF2-40B4-BE49-F238E27FC236}">
                  <a16:creationId xmlns:a16="http://schemas.microsoft.com/office/drawing/2014/main" id="{7CDC9FB4-425F-D1B8-DDD3-829383B2E2F0}"/>
                </a:ext>
              </a:extLst>
            </p:cNvPr>
            <p:cNvSpPr>
              <a:spLocks noChangeShapeType="1"/>
            </p:cNvSpPr>
            <p:nvPr/>
          </p:nvSpPr>
          <p:spPr bwMode="gray">
            <a:xfrm flipH="1">
              <a:off x="6246285" y="4453853"/>
              <a:ext cx="5354" cy="972524"/>
            </a:xfrm>
            <a:prstGeom prst="line">
              <a:avLst/>
            </a:prstGeom>
            <a:noFill/>
            <a:ln w="9525">
              <a:solidFill>
                <a:srgbClr val="0F5D6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fr-FR" sz="800" noProof="0" dirty="0"/>
            </a:p>
          </p:txBody>
        </p:sp>
        <p:sp>
          <p:nvSpPr>
            <p:cNvPr id="13" name="Oval 9">
              <a:extLst>
                <a:ext uri="{FF2B5EF4-FFF2-40B4-BE49-F238E27FC236}">
                  <a16:creationId xmlns:a16="http://schemas.microsoft.com/office/drawing/2014/main" id="{88783DAB-1BAF-631B-DA31-A087B7E682BC}"/>
                </a:ext>
              </a:extLst>
            </p:cNvPr>
            <p:cNvSpPr>
              <a:spLocks noChangeArrowheads="1"/>
            </p:cNvSpPr>
            <p:nvPr/>
          </p:nvSpPr>
          <p:spPr bwMode="gray">
            <a:xfrm>
              <a:off x="967567" y="2992810"/>
              <a:ext cx="1627680" cy="1645829"/>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fr-FR" sz="200" noProof="0" dirty="0"/>
            </a:p>
          </p:txBody>
        </p:sp>
        <p:sp>
          <p:nvSpPr>
            <p:cNvPr id="14" name="Oval 11">
              <a:extLst>
                <a:ext uri="{FF2B5EF4-FFF2-40B4-BE49-F238E27FC236}">
                  <a16:creationId xmlns:a16="http://schemas.microsoft.com/office/drawing/2014/main" id="{B832DF75-B799-1CF6-CE28-4C284A0E327E}"/>
                </a:ext>
              </a:extLst>
            </p:cNvPr>
            <p:cNvSpPr>
              <a:spLocks noChangeArrowheads="1"/>
            </p:cNvSpPr>
            <p:nvPr/>
          </p:nvSpPr>
          <p:spPr bwMode="gray">
            <a:xfrm>
              <a:off x="2069458" y="425060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5" name="Oval 12">
              <a:extLst>
                <a:ext uri="{FF2B5EF4-FFF2-40B4-BE49-F238E27FC236}">
                  <a16:creationId xmlns:a16="http://schemas.microsoft.com/office/drawing/2014/main" id="{94477905-51E4-203F-3F47-F33BC1D4609F}"/>
                </a:ext>
              </a:extLst>
            </p:cNvPr>
            <p:cNvSpPr>
              <a:spLocks noChangeArrowheads="1"/>
            </p:cNvSpPr>
            <p:nvPr/>
          </p:nvSpPr>
          <p:spPr bwMode="gray">
            <a:xfrm>
              <a:off x="1239777" y="330609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7" name="Oval 13">
              <a:extLst>
                <a:ext uri="{FF2B5EF4-FFF2-40B4-BE49-F238E27FC236}">
                  <a16:creationId xmlns:a16="http://schemas.microsoft.com/office/drawing/2014/main" id="{8D3787A7-2653-D239-D40F-2ACA19A2FD78}"/>
                </a:ext>
              </a:extLst>
            </p:cNvPr>
            <p:cNvSpPr>
              <a:spLocks noChangeArrowheads="1"/>
            </p:cNvSpPr>
            <p:nvPr/>
          </p:nvSpPr>
          <p:spPr bwMode="gray">
            <a:xfrm>
              <a:off x="2011930" y="31918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8" name="Oval 14">
              <a:extLst>
                <a:ext uri="{FF2B5EF4-FFF2-40B4-BE49-F238E27FC236}">
                  <a16:creationId xmlns:a16="http://schemas.microsoft.com/office/drawing/2014/main" id="{92DA48F6-6C86-818F-7DBC-FF538FE51AFA}"/>
                </a:ext>
              </a:extLst>
            </p:cNvPr>
            <p:cNvSpPr>
              <a:spLocks noChangeArrowheads="1"/>
            </p:cNvSpPr>
            <p:nvPr/>
          </p:nvSpPr>
          <p:spPr bwMode="gray">
            <a:xfrm>
              <a:off x="2130678" y="372579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9" name="Oval 15">
              <a:extLst>
                <a:ext uri="{FF2B5EF4-FFF2-40B4-BE49-F238E27FC236}">
                  <a16:creationId xmlns:a16="http://schemas.microsoft.com/office/drawing/2014/main" id="{8FCD0EDA-CB99-D657-57E9-83411A4975E5}"/>
                </a:ext>
              </a:extLst>
            </p:cNvPr>
            <p:cNvSpPr>
              <a:spLocks noChangeArrowheads="1"/>
            </p:cNvSpPr>
            <p:nvPr/>
          </p:nvSpPr>
          <p:spPr bwMode="gray">
            <a:xfrm>
              <a:off x="1372359" y="36138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0" name="Oval 16">
              <a:extLst>
                <a:ext uri="{FF2B5EF4-FFF2-40B4-BE49-F238E27FC236}">
                  <a16:creationId xmlns:a16="http://schemas.microsoft.com/office/drawing/2014/main" id="{81FE48D3-44B0-455A-9BBF-6561B27CCC2E}"/>
                </a:ext>
              </a:extLst>
            </p:cNvPr>
            <p:cNvSpPr>
              <a:spLocks noChangeArrowheads="1"/>
            </p:cNvSpPr>
            <p:nvPr/>
          </p:nvSpPr>
          <p:spPr bwMode="gray">
            <a:xfrm>
              <a:off x="1118461" y="365687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1" name="Oval 17">
              <a:extLst>
                <a:ext uri="{FF2B5EF4-FFF2-40B4-BE49-F238E27FC236}">
                  <a16:creationId xmlns:a16="http://schemas.microsoft.com/office/drawing/2014/main" id="{0FB98D4C-B276-3543-78AE-BD066B8D93B2}"/>
                </a:ext>
              </a:extLst>
            </p:cNvPr>
            <p:cNvSpPr>
              <a:spLocks noChangeArrowheads="1"/>
            </p:cNvSpPr>
            <p:nvPr/>
          </p:nvSpPr>
          <p:spPr bwMode="gray">
            <a:xfrm>
              <a:off x="1726619" y="422046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2" name="Oval 18">
              <a:extLst>
                <a:ext uri="{FF2B5EF4-FFF2-40B4-BE49-F238E27FC236}">
                  <a16:creationId xmlns:a16="http://schemas.microsoft.com/office/drawing/2014/main" id="{D7868C8A-E719-8D2B-C3BE-8F02A3E8BD6F}"/>
                </a:ext>
              </a:extLst>
            </p:cNvPr>
            <p:cNvSpPr>
              <a:spLocks noChangeArrowheads="1"/>
            </p:cNvSpPr>
            <p:nvPr/>
          </p:nvSpPr>
          <p:spPr bwMode="gray">
            <a:xfrm>
              <a:off x="2351290" y="374417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5" name="Oval 19">
              <a:extLst>
                <a:ext uri="{FF2B5EF4-FFF2-40B4-BE49-F238E27FC236}">
                  <a16:creationId xmlns:a16="http://schemas.microsoft.com/office/drawing/2014/main" id="{19F42CB7-F7F1-A810-44D8-CC376647376C}"/>
                </a:ext>
              </a:extLst>
            </p:cNvPr>
            <p:cNvSpPr>
              <a:spLocks noChangeArrowheads="1"/>
            </p:cNvSpPr>
            <p:nvPr/>
          </p:nvSpPr>
          <p:spPr bwMode="gray">
            <a:xfrm>
              <a:off x="1366000" y="3989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6" name="Oval 22">
              <a:extLst>
                <a:ext uri="{FF2B5EF4-FFF2-40B4-BE49-F238E27FC236}">
                  <a16:creationId xmlns:a16="http://schemas.microsoft.com/office/drawing/2014/main" id="{A16D525E-E779-04D2-35BF-2B965A89E1C8}"/>
                </a:ext>
              </a:extLst>
            </p:cNvPr>
            <p:cNvSpPr>
              <a:spLocks noChangeArrowheads="1"/>
            </p:cNvSpPr>
            <p:nvPr/>
          </p:nvSpPr>
          <p:spPr bwMode="gray">
            <a:xfrm>
              <a:off x="2170199" y="392249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27" name="Rectangle 58">
              <a:extLst>
                <a:ext uri="{FF2B5EF4-FFF2-40B4-BE49-F238E27FC236}">
                  <a16:creationId xmlns:a16="http://schemas.microsoft.com/office/drawing/2014/main" id="{B0981F17-9E67-CD2D-36AF-E80ABD0231F1}"/>
                </a:ext>
              </a:extLst>
            </p:cNvPr>
            <p:cNvSpPr>
              <a:spLocks noChangeArrowheads="1"/>
            </p:cNvSpPr>
            <p:nvPr/>
          </p:nvSpPr>
          <p:spPr bwMode="gray">
            <a:xfrm>
              <a:off x="835659" y="2557811"/>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b="1" u="sng" noProof="0" dirty="0">
                  <a:solidFill>
                    <a:schemeClr val="tx1">
                      <a:lumMod val="50000"/>
                    </a:schemeClr>
                  </a:solidFill>
                  <a:cs typeface="Arial" pitchFamily="34" charset="0"/>
                </a:rPr>
                <a:t>Vaccins candidats</a:t>
              </a:r>
            </a:p>
          </p:txBody>
        </p:sp>
        <p:sp>
          <p:nvSpPr>
            <p:cNvPr id="28" name="Rectangle 60">
              <a:extLst>
                <a:ext uri="{FF2B5EF4-FFF2-40B4-BE49-F238E27FC236}">
                  <a16:creationId xmlns:a16="http://schemas.microsoft.com/office/drawing/2014/main" id="{C9DE09A7-89BD-B305-3A93-65546C9ADDF4}"/>
                </a:ext>
              </a:extLst>
            </p:cNvPr>
            <p:cNvSpPr>
              <a:spLocks noChangeArrowheads="1"/>
            </p:cNvSpPr>
            <p:nvPr/>
          </p:nvSpPr>
          <p:spPr bwMode="gray">
            <a:xfrm>
              <a:off x="6362114" y="256308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b="1" u="sng" noProof="0" dirty="0">
                  <a:solidFill>
                    <a:schemeClr val="tx1">
                      <a:lumMod val="50000"/>
                    </a:schemeClr>
                  </a:solidFill>
                  <a:cs typeface="Arial" pitchFamily="34" charset="0"/>
                </a:rPr>
                <a:t>Vaccins priorisés</a:t>
              </a:r>
            </a:p>
          </p:txBody>
        </p:sp>
        <p:grpSp>
          <p:nvGrpSpPr>
            <p:cNvPr id="29" name="Group 13">
              <a:extLst>
                <a:ext uri="{FF2B5EF4-FFF2-40B4-BE49-F238E27FC236}">
                  <a16:creationId xmlns:a16="http://schemas.microsoft.com/office/drawing/2014/main" id="{9786396E-2B8D-28CD-847A-12DA08038789}"/>
                </a:ext>
              </a:extLst>
            </p:cNvPr>
            <p:cNvGrpSpPr>
              <a:grpSpLocks/>
            </p:cNvGrpSpPr>
            <p:nvPr/>
          </p:nvGrpSpPr>
          <p:grpSpPr bwMode="auto">
            <a:xfrm rot="10800000">
              <a:off x="2864646" y="2823560"/>
              <a:ext cx="263831" cy="1848842"/>
              <a:chOff x="3421" y="1257"/>
              <a:chExt cx="624" cy="1152"/>
            </a:xfrm>
          </p:grpSpPr>
          <p:sp>
            <p:nvSpPr>
              <p:cNvPr id="113" name="Rectangle 14" descr="90%">
                <a:extLst>
                  <a:ext uri="{FF2B5EF4-FFF2-40B4-BE49-F238E27FC236}">
                    <a16:creationId xmlns:a16="http://schemas.microsoft.com/office/drawing/2014/main" id="{4CA51B60-7CB6-755A-3173-04C4D1E2CA0E}"/>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4" name="Freeform 15" descr="90%">
                <a:extLst>
                  <a:ext uri="{FF2B5EF4-FFF2-40B4-BE49-F238E27FC236}">
                    <a16:creationId xmlns:a16="http://schemas.microsoft.com/office/drawing/2014/main" id="{7580CAF8-17B9-9896-CC23-A16B8F0300CA}"/>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5" name="Freeform 16">
                <a:extLst>
                  <a:ext uri="{FF2B5EF4-FFF2-40B4-BE49-F238E27FC236}">
                    <a16:creationId xmlns:a16="http://schemas.microsoft.com/office/drawing/2014/main" id="{3ECF4154-CBC6-E39A-7353-DED6B14104BF}"/>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6" name="Freeform 17" descr="Outlined diamond">
                <a:extLst>
                  <a:ext uri="{FF2B5EF4-FFF2-40B4-BE49-F238E27FC236}">
                    <a16:creationId xmlns:a16="http://schemas.microsoft.com/office/drawing/2014/main" id="{71432E46-2BF9-719B-5662-4F91BDBDF472}"/>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7" name="Line 18">
                <a:extLst>
                  <a:ext uri="{FF2B5EF4-FFF2-40B4-BE49-F238E27FC236}">
                    <a16:creationId xmlns:a16="http://schemas.microsoft.com/office/drawing/2014/main" id="{D8092DFF-5F5E-AEE4-CA52-2D891502971B}"/>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8" name="Line 19">
                <a:extLst>
                  <a:ext uri="{FF2B5EF4-FFF2-40B4-BE49-F238E27FC236}">
                    <a16:creationId xmlns:a16="http://schemas.microsoft.com/office/drawing/2014/main" id="{2A864002-8D73-50AE-9E70-84047EDBE7C5}"/>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grpSp>
        <p:sp>
          <p:nvSpPr>
            <p:cNvPr id="30" name="Oval 11">
              <a:extLst>
                <a:ext uri="{FF2B5EF4-FFF2-40B4-BE49-F238E27FC236}">
                  <a16:creationId xmlns:a16="http://schemas.microsoft.com/office/drawing/2014/main" id="{7A5777B1-2FBB-58DA-E75D-E527EB72BBF9}"/>
                </a:ext>
              </a:extLst>
            </p:cNvPr>
            <p:cNvSpPr>
              <a:spLocks noChangeArrowheads="1"/>
            </p:cNvSpPr>
            <p:nvPr/>
          </p:nvSpPr>
          <p:spPr bwMode="gray">
            <a:xfrm>
              <a:off x="1726619" y="31950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1" name="Oval 12">
              <a:extLst>
                <a:ext uri="{FF2B5EF4-FFF2-40B4-BE49-F238E27FC236}">
                  <a16:creationId xmlns:a16="http://schemas.microsoft.com/office/drawing/2014/main" id="{198208EF-2D98-E53F-F465-3B0E99150D0E}"/>
                </a:ext>
              </a:extLst>
            </p:cNvPr>
            <p:cNvSpPr>
              <a:spLocks noChangeArrowheads="1"/>
            </p:cNvSpPr>
            <p:nvPr/>
          </p:nvSpPr>
          <p:spPr bwMode="gray">
            <a:xfrm>
              <a:off x="2011335" y="351594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2" name="Oval 13">
              <a:extLst>
                <a:ext uri="{FF2B5EF4-FFF2-40B4-BE49-F238E27FC236}">
                  <a16:creationId xmlns:a16="http://schemas.microsoft.com/office/drawing/2014/main" id="{5BCE7C77-5A1E-DBAD-F227-1D0F78E27B6F}"/>
                </a:ext>
              </a:extLst>
            </p:cNvPr>
            <p:cNvSpPr>
              <a:spLocks noChangeArrowheads="1"/>
            </p:cNvSpPr>
            <p:nvPr/>
          </p:nvSpPr>
          <p:spPr bwMode="gray">
            <a:xfrm>
              <a:off x="2164330" y="334421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3" name="Oval 14">
              <a:extLst>
                <a:ext uri="{FF2B5EF4-FFF2-40B4-BE49-F238E27FC236}">
                  <a16:creationId xmlns:a16="http://schemas.microsoft.com/office/drawing/2014/main" id="{E387D674-AA1B-B170-4132-E3C85F2CE459}"/>
                </a:ext>
              </a:extLst>
            </p:cNvPr>
            <p:cNvSpPr>
              <a:spLocks noChangeArrowheads="1"/>
            </p:cNvSpPr>
            <p:nvPr/>
          </p:nvSpPr>
          <p:spPr bwMode="gray">
            <a:xfrm>
              <a:off x="2420079" y="35632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4" name="Oval 15">
              <a:extLst>
                <a:ext uri="{FF2B5EF4-FFF2-40B4-BE49-F238E27FC236}">
                  <a16:creationId xmlns:a16="http://schemas.microsoft.com/office/drawing/2014/main" id="{3D021FB1-7CF5-D96F-FE99-26FFE49045AC}"/>
                </a:ext>
              </a:extLst>
            </p:cNvPr>
            <p:cNvSpPr>
              <a:spLocks noChangeArrowheads="1"/>
            </p:cNvSpPr>
            <p:nvPr/>
          </p:nvSpPr>
          <p:spPr bwMode="gray">
            <a:xfrm>
              <a:off x="1790557" y="36489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5" name="Oval 16">
              <a:extLst>
                <a:ext uri="{FF2B5EF4-FFF2-40B4-BE49-F238E27FC236}">
                  <a16:creationId xmlns:a16="http://schemas.microsoft.com/office/drawing/2014/main" id="{3FADA667-301A-B1AD-41C5-4927A0656B35}"/>
                </a:ext>
              </a:extLst>
            </p:cNvPr>
            <p:cNvSpPr>
              <a:spLocks noChangeArrowheads="1"/>
            </p:cNvSpPr>
            <p:nvPr/>
          </p:nvSpPr>
          <p:spPr bwMode="gray">
            <a:xfrm>
              <a:off x="1270861" y="3779776"/>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6" name="Oval 17">
              <a:extLst>
                <a:ext uri="{FF2B5EF4-FFF2-40B4-BE49-F238E27FC236}">
                  <a16:creationId xmlns:a16="http://schemas.microsoft.com/office/drawing/2014/main" id="{8B1BC78B-81BE-413E-36DE-014E5B16CEF1}"/>
                </a:ext>
              </a:extLst>
            </p:cNvPr>
            <p:cNvSpPr>
              <a:spLocks noChangeArrowheads="1"/>
            </p:cNvSpPr>
            <p:nvPr/>
          </p:nvSpPr>
          <p:spPr bwMode="gray">
            <a:xfrm>
              <a:off x="1906942" y="394643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7" name="Oval 18">
              <a:extLst>
                <a:ext uri="{FF2B5EF4-FFF2-40B4-BE49-F238E27FC236}">
                  <a16:creationId xmlns:a16="http://schemas.microsoft.com/office/drawing/2014/main" id="{E9124140-56D9-D102-A746-D11062A2CBE7}"/>
                </a:ext>
              </a:extLst>
            </p:cNvPr>
            <p:cNvSpPr>
              <a:spLocks noChangeArrowheads="1"/>
            </p:cNvSpPr>
            <p:nvPr/>
          </p:nvSpPr>
          <p:spPr bwMode="gray">
            <a:xfrm>
              <a:off x="1655682" y="33842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8" name="Oval 15">
              <a:extLst>
                <a:ext uri="{FF2B5EF4-FFF2-40B4-BE49-F238E27FC236}">
                  <a16:creationId xmlns:a16="http://schemas.microsoft.com/office/drawing/2014/main" id="{78944D2E-1996-FDBB-BA01-9D1F1F9BF91F}"/>
                </a:ext>
              </a:extLst>
            </p:cNvPr>
            <p:cNvSpPr>
              <a:spLocks noChangeArrowheads="1"/>
            </p:cNvSpPr>
            <p:nvPr/>
          </p:nvSpPr>
          <p:spPr bwMode="gray">
            <a:xfrm>
              <a:off x="2381733" y="40410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39" name="Oval 19">
              <a:extLst>
                <a:ext uri="{FF2B5EF4-FFF2-40B4-BE49-F238E27FC236}">
                  <a16:creationId xmlns:a16="http://schemas.microsoft.com/office/drawing/2014/main" id="{841295C0-A80D-1F68-B387-DDE706F846F2}"/>
                </a:ext>
              </a:extLst>
            </p:cNvPr>
            <p:cNvSpPr>
              <a:spLocks noChangeArrowheads="1"/>
            </p:cNvSpPr>
            <p:nvPr/>
          </p:nvSpPr>
          <p:spPr bwMode="gray">
            <a:xfrm>
              <a:off x="1357802" y="344299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40" name="Oval 19">
              <a:extLst>
                <a:ext uri="{FF2B5EF4-FFF2-40B4-BE49-F238E27FC236}">
                  <a16:creationId xmlns:a16="http://schemas.microsoft.com/office/drawing/2014/main" id="{9A9B24D6-AA33-B2B1-4830-C1BA232FFD3F}"/>
                </a:ext>
              </a:extLst>
            </p:cNvPr>
            <p:cNvSpPr>
              <a:spLocks noChangeArrowheads="1"/>
            </p:cNvSpPr>
            <p:nvPr/>
          </p:nvSpPr>
          <p:spPr bwMode="gray">
            <a:xfrm>
              <a:off x="1656100" y="39543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41" name="Oval 12">
              <a:extLst>
                <a:ext uri="{FF2B5EF4-FFF2-40B4-BE49-F238E27FC236}">
                  <a16:creationId xmlns:a16="http://schemas.microsoft.com/office/drawing/2014/main" id="{22D41275-6BBA-DC95-D0D1-2E1FDCDDE9DB}"/>
                </a:ext>
              </a:extLst>
            </p:cNvPr>
            <p:cNvSpPr>
              <a:spLocks noChangeArrowheads="1"/>
            </p:cNvSpPr>
            <p:nvPr/>
          </p:nvSpPr>
          <p:spPr bwMode="gray">
            <a:xfrm>
              <a:off x="1191934" y="414166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42" name="Oval 12">
              <a:extLst>
                <a:ext uri="{FF2B5EF4-FFF2-40B4-BE49-F238E27FC236}">
                  <a16:creationId xmlns:a16="http://schemas.microsoft.com/office/drawing/2014/main" id="{1B95028E-C9F7-83EA-BDA1-9723B17714F3}"/>
                </a:ext>
              </a:extLst>
            </p:cNvPr>
            <p:cNvSpPr>
              <a:spLocks noChangeArrowheads="1"/>
            </p:cNvSpPr>
            <p:nvPr/>
          </p:nvSpPr>
          <p:spPr bwMode="gray">
            <a:xfrm>
              <a:off x="1624535" y="355260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43" name="Rectangle 58">
              <a:extLst>
                <a:ext uri="{FF2B5EF4-FFF2-40B4-BE49-F238E27FC236}">
                  <a16:creationId xmlns:a16="http://schemas.microsoft.com/office/drawing/2014/main" id="{E2301381-2E53-EAD9-8525-571C29199E03}"/>
                </a:ext>
              </a:extLst>
            </p:cNvPr>
            <p:cNvSpPr>
              <a:spLocks noChangeArrowheads="1"/>
            </p:cNvSpPr>
            <p:nvPr/>
          </p:nvSpPr>
          <p:spPr bwMode="gray">
            <a:xfrm>
              <a:off x="3435292" y="2541313"/>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b="1" u="sng" noProof="0" dirty="0">
                  <a:solidFill>
                    <a:schemeClr val="tx1">
                      <a:lumMod val="50000"/>
                    </a:schemeClr>
                  </a:solidFill>
                  <a:cs typeface="Arial" pitchFamily="34" charset="0"/>
                </a:rPr>
                <a:t>Vaccins sélectionnés</a:t>
              </a:r>
            </a:p>
          </p:txBody>
        </p:sp>
        <p:grpSp>
          <p:nvGrpSpPr>
            <p:cNvPr id="44" name="Group 13">
              <a:extLst>
                <a:ext uri="{FF2B5EF4-FFF2-40B4-BE49-F238E27FC236}">
                  <a16:creationId xmlns:a16="http://schemas.microsoft.com/office/drawing/2014/main" id="{1858D859-88EE-3281-A33D-8D76E4576980}"/>
                </a:ext>
              </a:extLst>
            </p:cNvPr>
            <p:cNvGrpSpPr>
              <a:grpSpLocks/>
            </p:cNvGrpSpPr>
            <p:nvPr/>
          </p:nvGrpSpPr>
          <p:grpSpPr bwMode="auto">
            <a:xfrm rot="10800000">
              <a:off x="6126264" y="3006632"/>
              <a:ext cx="350456" cy="1550217"/>
              <a:chOff x="3421" y="1257"/>
              <a:chExt cx="624" cy="1152"/>
            </a:xfrm>
          </p:grpSpPr>
          <p:sp>
            <p:nvSpPr>
              <p:cNvPr id="107" name="Rectangle 14" descr="90%">
                <a:extLst>
                  <a:ext uri="{FF2B5EF4-FFF2-40B4-BE49-F238E27FC236}">
                    <a16:creationId xmlns:a16="http://schemas.microsoft.com/office/drawing/2014/main" id="{686DB02C-554C-F490-A5D7-8504114F6BA9}"/>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08" name="Freeform 15" descr="90%">
                <a:extLst>
                  <a:ext uri="{FF2B5EF4-FFF2-40B4-BE49-F238E27FC236}">
                    <a16:creationId xmlns:a16="http://schemas.microsoft.com/office/drawing/2014/main" id="{70D9EDED-FAA4-5351-FF9A-5A5E1A2893D7}"/>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09" name="Freeform 16">
                <a:extLst>
                  <a:ext uri="{FF2B5EF4-FFF2-40B4-BE49-F238E27FC236}">
                    <a16:creationId xmlns:a16="http://schemas.microsoft.com/office/drawing/2014/main" id="{432F46F9-2D24-A70A-3969-B22286A3C0AD}"/>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0" name="Freeform 17" descr="Outlined diamond">
                <a:extLst>
                  <a:ext uri="{FF2B5EF4-FFF2-40B4-BE49-F238E27FC236}">
                    <a16:creationId xmlns:a16="http://schemas.microsoft.com/office/drawing/2014/main" id="{13C52E9F-AB77-3E6A-023A-10F372F60470}"/>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1" name="Line 18">
                <a:extLst>
                  <a:ext uri="{FF2B5EF4-FFF2-40B4-BE49-F238E27FC236}">
                    <a16:creationId xmlns:a16="http://schemas.microsoft.com/office/drawing/2014/main" id="{97D9AC0D-5852-9ACD-71BD-952DC171FE35}"/>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112" name="Line 19">
                <a:extLst>
                  <a:ext uri="{FF2B5EF4-FFF2-40B4-BE49-F238E27FC236}">
                    <a16:creationId xmlns:a16="http://schemas.microsoft.com/office/drawing/2014/main" id="{83782444-9DD4-4A8A-D4AC-AEC1573F71AD}"/>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grpSp>
        <p:sp>
          <p:nvSpPr>
            <p:cNvPr id="45" name="Rectangle 44">
              <a:extLst>
                <a:ext uri="{FF2B5EF4-FFF2-40B4-BE49-F238E27FC236}">
                  <a16:creationId xmlns:a16="http://schemas.microsoft.com/office/drawing/2014/main" id="{55F63B6A-6350-2E44-577B-DD39A4147E85}"/>
                </a:ext>
              </a:extLst>
            </p:cNvPr>
            <p:cNvSpPr/>
            <p:nvPr/>
          </p:nvSpPr>
          <p:spPr>
            <a:xfrm>
              <a:off x="8806160"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fr-FR" sz="500" noProof="0" dirty="0">
                  <a:solidFill>
                    <a:schemeClr val="tx1"/>
                  </a:solidFill>
                </a:rPr>
                <a:t>202X </a:t>
              </a:r>
            </a:p>
            <a:p>
              <a:r>
                <a:rPr lang="fr-FR" sz="500" noProof="0" dirty="0">
                  <a:solidFill>
                    <a:schemeClr val="tx1"/>
                  </a:solidFill>
                </a:rPr>
                <a:t>202Y</a:t>
              </a:r>
            </a:p>
            <a:p>
              <a:r>
                <a:rPr lang="fr-FR" sz="500" noProof="0" dirty="0"/>
                <a:t>202Z</a:t>
              </a:r>
            </a:p>
            <a:p>
              <a:r>
                <a:rPr lang="fr-FR" sz="500" noProof="0" dirty="0"/>
                <a:t>202A</a:t>
              </a:r>
              <a:endParaRPr lang="fr-FR" sz="500" noProof="0" dirty="0">
                <a:solidFill>
                  <a:schemeClr val="tx1"/>
                </a:solidFill>
              </a:endParaRPr>
            </a:p>
          </p:txBody>
        </p:sp>
        <p:sp>
          <p:nvSpPr>
            <p:cNvPr id="46" name="Oval 12">
              <a:extLst>
                <a:ext uri="{FF2B5EF4-FFF2-40B4-BE49-F238E27FC236}">
                  <a16:creationId xmlns:a16="http://schemas.microsoft.com/office/drawing/2014/main" id="{56B01D53-8FF3-381E-15D3-B30A37B0C315}"/>
                </a:ext>
              </a:extLst>
            </p:cNvPr>
            <p:cNvSpPr>
              <a:spLocks noChangeArrowheads="1"/>
            </p:cNvSpPr>
            <p:nvPr/>
          </p:nvSpPr>
          <p:spPr bwMode="gray">
            <a:xfrm>
              <a:off x="9500626" y="371912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47" name="Oval 12">
              <a:extLst>
                <a:ext uri="{FF2B5EF4-FFF2-40B4-BE49-F238E27FC236}">
                  <a16:creationId xmlns:a16="http://schemas.microsoft.com/office/drawing/2014/main" id="{18CD1253-9001-6B77-9252-E1FBC5A4E2C9}"/>
                </a:ext>
              </a:extLst>
            </p:cNvPr>
            <p:cNvSpPr>
              <a:spLocks noChangeArrowheads="1"/>
            </p:cNvSpPr>
            <p:nvPr/>
          </p:nvSpPr>
          <p:spPr bwMode="gray">
            <a:xfrm>
              <a:off x="9500626" y="3898414"/>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48" name="Oval 12">
              <a:extLst>
                <a:ext uri="{FF2B5EF4-FFF2-40B4-BE49-F238E27FC236}">
                  <a16:creationId xmlns:a16="http://schemas.microsoft.com/office/drawing/2014/main" id="{F24191D1-19D1-5CF5-4200-E038F97DD4CF}"/>
                </a:ext>
              </a:extLst>
            </p:cNvPr>
            <p:cNvSpPr>
              <a:spLocks noChangeArrowheads="1"/>
            </p:cNvSpPr>
            <p:nvPr/>
          </p:nvSpPr>
          <p:spPr bwMode="gray">
            <a:xfrm>
              <a:off x="9500626"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49" name="Oval 12">
              <a:extLst>
                <a:ext uri="{FF2B5EF4-FFF2-40B4-BE49-F238E27FC236}">
                  <a16:creationId xmlns:a16="http://schemas.microsoft.com/office/drawing/2014/main" id="{56268523-56EB-D7DC-228C-E2EDADDE5556}"/>
                </a:ext>
              </a:extLst>
            </p:cNvPr>
            <p:cNvSpPr>
              <a:spLocks noChangeArrowheads="1"/>
            </p:cNvSpPr>
            <p:nvPr/>
          </p:nvSpPr>
          <p:spPr bwMode="gray">
            <a:xfrm>
              <a:off x="9500626" y="407903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50" name="Rectangle 49">
              <a:extLst>
                <a:ext uri="{FF2B5EF4-FFF2-40B4-BE49-F238E27FC236}">
                  <a16:creationId xmlns:a16="http://schemas.microsoft.com/office/drawing/2014/main" id="{A352BF3D-08A9-60BC-85EF-3C5164BF6D75}"/>
                </a:ext>
              </a:extLst>
            </p:cNvPr>
            <p:cNvSpPr/>
            <p:nvPr/>
          </p:nvSpPr>
          <p:spPr>
            <a:xfrm>
              <a:off x="9801872" y="3488656"/>
              <a:ext cx="889707" cy="755614"/>
            </a:xfrm>
            <a:prstGeom prst="rect">
              <a:avLst/>
            </a:prstGeom>
            <a:solidFill>
              <a:schemeClr val="bg1"/>
            </a:solidFill>
            <a:ln w="9525">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0" rIns="0" bIns="0" anchor="ctr"/>
            <a:lstStyle/>
            <a:p>
              <a:r>
                <a:rPr lang="fr-FR" sz="500" noProof="0" dirty="0">
                  <a:solidFill>
                    <a:schemeClr val="tx1"/>
                  </a:solidFill>
                </a:rPr>
                <a:t>202X </a:t>
              </a:r>
            </a:p>
            <a:p>
              <a:r>
                <a:rPr lang="fr-FR" sz="500" noProof="0" dirty="0">
                  <a:solidFill>
                    <a:schemeClr val="tx1"/>
                  </a:solidFill>
                </a:rPr>
                <a:t>202Y</a:t>
              </a:r>
            </a:p>
            <a:p>
              <a:r>
                <a:rPr lang="fr-FR" sz="500" noProof="0" dirty="0"/>
                <a:t>202Z</a:t>
              </a:r>
            </a:p>
            <a:p>
              <a:r>
                <a:rPr lang="fr-FR" sz="500" noProof="0" dirty="0"/>
                <a:t>202A</a:t>
              </a:r>
              <a:endParaRPr lang="fr-FR" sz="500" noProof="0" dirty="0">
                <a:solidFill>
                  <a:schemeClr val="tx1"/>
                </a:solidFill>
              </a:endParaRPr>
            </a:p>
          </p:txBody>
        </p:sp>
        <p:sp>
          <p:nvSpPr>
            <p:cNvPr id="51" name="Oval 12">
              <a:extLst>
                <a:ext uri="{FF2B5EF4-FFF2-40B4-BE49-F238E27FC236}">
                  <a16:creationId xmlns:a16="http://schemas.microsoft.com/office/drawing/2014/main" id="{A8D17DB2-7509-1DEE-C9BF-04ED7212AA72}"/>
                </a:ext>
              </a:extLst>
            </p:cNvPr>
            <p:cNvSpPr>
              <a:spLocks noChangeArrowheads="1"/>
            </p:cNvSpPr>
            <p:nvPr/>
          </p:nvSpPr>
          <p:spPr bwMode="gray">
            <a:xfrm>
              <a:off x="10496338" y="4078895"/>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52" name="Oval 12">
              <a:extLst>
                <a:ext uri="{FF2B5EF4-FFF2-40B4-BE49-F238E27FC236}">
                  <a16:creationId xmlns:a16="http://schemas.microsoft.com/office/drawing/2014/main" id="{E1F54F73-E384-079C-3E20-00A5530EBA32}"/>
                </a:ext>
              </a:extLst>
            </p:cNvPr>
            <p:cNvSpPr>
              <a:spLocks noChangeArrowheads="1"/>
            </p:cNvSpPr>
            <p:nvPr/>
          </p:nvSpPr>
          <p:spPr bwMode="gray">
            <a:xfrm>
              <a:off x="10496338" y="389920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53" name="Oval 12">
              <a:extLst>
                <a:ext uri="{FF2B5EF4-FFF2-40B4-BE49-F238E27FC236}">
                  <a16:creationId xmlns:a16="http://schemas.microsoft.com/office/drawing/2014/main" id="{4E98ADB0-E8C9-ACAF-FD79-F05B7A08B79A}"/>
                </a:ext>
              </a:extLst>
            </p:cNvPr>
            <p:cNvSpPr>
              <a:spLocks noChangeArrowheads="1"/>
            </p:cNvSpPr>
            <p:nvPr/>
          </p:nvSpPr>
          <p:spPr bwMode="gray">
            <a:xfrm>
              <a:off x="10496338" y="3539836"/>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54" name="Oval 12">
              <a:extLst>
                <a:ext uri="{FF2B5EF4-FFF2-40B4-BE49-F238E27FC236}">
                  <a16:creationId xmlns:a16="http://schemas.microsoft.com/office/drawing/2014/main" id="{350134C2-0FE0-5885-250A-530500567B11}"/>
                </a:ext>
              </a:extLst>
            </p:cNvPr>
            <p:cNvSpPr>
              <a:spLocks noChangeArrowheads="1"/>
            </p:cNvSpPr>
            <p:nvPr/>
          </p:nvSpPr>
          <p:spPr bwMode="gray">
            <a:xfrm>
              <a:off x="10496338" y="371952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55" name="Rectangle 60">
              <a:extLst>
                <a:ext uri="{FF2B5EF4-FFF2-40B4-BE49-F238E27FC236}">
                  <a16:creationId xmlns:a16="http://schemas.microsoft.com/office/drawing/2014/main" id="{0DE8A75A-B0D0-411F-2830-325CBC6258C0}"/>
                </a:ext>
              </a:extLst>
            </p:cNvPr>
            <p:cNvSpPr>
              <a:spLocks noChangeArrowheads="1"/>
            </p:cNvSpPr>
            <p:nvPr/>
          </p:nvSpPr>
          <p:spPr bwMode="gray">
            <a:xfrm>
              <a:off x="8811074"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noProof="0" dirty="0">
                  <a:solidFill>
                    <a:schemeClr val="tx1">
                      <a:lumMod val="50000"/>
                    </a:schemeClr>
                  </a:solidFill>
                  <a:cs typeface="Arial" pitchFamily="34" charset="0"/>
                </a:rPr>
                <a:t>Scénario I</a:t>
              </a:r>
            </a:p>
          </p:txBody>
        </p:sp>
        <p:sp>
          <p:nvSpPr>
            <p:cNvPr id="56" name="Rectangle 60">
              <a:extLst>
                <a:ext uri="{FF2B5EF4-FFF2-40B4-BE49-F238E27FC236}">
                  <a16:creationId xmlns:a16="http://schemas.microsoft.com/office/drawing/2014/main" id="{9848F179-E8DA-4EAF-9E3C-B332521A2870}"/>
                </a:ext>
              </a:extLst>
            </p:cNvPr>
            <p:cNvSpPr>
              <a:spLocks noChangeArrowheads="1"/>
            </p:cNvSpPr>
            <p:nvPr/>
          </p:nvSpPr>
          <p:spPr bwMode="gray">
            <a:xfrm>
              <a:off x="9851676" y="4212384"/>
              <a:ext cx="837569"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noProof="0" dirty="0">
                  <a:solidFill>
                    <a:schemeClr val="tx1">
                      <a:lumMod val="50000"/>
                    </a:schemeClr>
                  </a:solidFill>
                  <a:cs typeface="Arial" pitchFamily="34" charset="0"/>
                </a:rPr>
                <a:t>Scénario II</a:t>
              </a:r>
            </a:p>
          </p:txBody>
        </p:sp>
        <p:sp>
          <p:nvSpPr>
            <p:cNvPr id="57" name="TextBox 56">
              <a:extLst>
                <a:ext uri="{FF2B5EF4-FFF2-40B4-BE49-F238E27FC236}">
                  <a16:creationId xmlns:a16="http://schemas.microsoft.com/office/drawing/2014/main" id="{F04452C0-BB55-206C-44C0-2E5F696F1B3A}"/>
                </a:ext>
              </a:extLst>
            </p:cNvPr>
            <p:cNvSpPr txBox="1"/>
            <p:nvPr/>
          </p:nvSpPr>
          <p:spPr>
            <a:xfrm rot="5400000">
              <a:off x="1112248" y="5350744"/>
              <a:ext cx="319318" cy="983552"/>
            </a:xfrm>
            <a:prstGeom prst="rect">
              <a:avLst/>
            </a:prstGeom>
            <a:noFill/>
          </p:spPr>
          <p:txBody>
            <a:bodyPr vert="vert270" wrap="square" lIns="0" tIns="0" rIns="0" bIns="0" rtlCol="0">
              <a:spAutoFit/>
            </a:bodyPr>
            <a:lstStyle/>
            <a:p>
              <a:pPr algn="ctr"/>
              <a:r>
                <a:rPr lang="fr-FR" sz="400" b="1" kern="0" noProof="0" dirty="0"/>
                <a:t>Questions principales</a:t>
              </a:r>
            </a:p>
          </p:txBody>
        </p:sp>
        <p:grpSp>
          <p:nvGrpSpPr>
            <p:cNvPr id="58" name="Group 57">
              <a:extLst>
                <a:ext uri="{FF2B5EF4-FFF2-40B4-BE49-F238E27FC236}">
                  <a16:creationId xmlns:a16="http://schemas.microsoft.com/office/drawing/2014/main" id="{F8287A0B-16E3-7200-61E8-81A1929421BE}"/>
                </a:ext>
              </a:extLst>
            </p:cNvPr>
            <p:cNvGrpSpPr/>
            <p:nvPr/>
          </p:nvGrpSpPr>
          <p:grpSpPr>
            <a:xfrm>
              <a:off x="3551429" y="3214247"/>
              <a:ext cx="2160882" cy="1181899"/>
              <a:chOff x="5601573" y="5057312"/>
              <a:chExt cx="2160882" cy="1181899"/>
            </a:xfrm>
          </p:grpSpPr>
          <p:sp>
            <p:nvSpPr>
              <p:cNvPr id="92" name="Oval 24">
                <a:extLst>
                  <a:ext uri="{FF2B5EF4-FFF2-40B4-BE49-F238E27FC236}">
                    <a16:creationId xmlns:a16="http://schemas.microsoft.com/office/drawing/2014/main" id="{A69A5B39-0692-A9B3-AB6B-9FB1F8578014}"/>
                  </a:ext>
                </a:extLst>
              </p:cNvPr>
              <p:cNvSpPr>
                <a:spLocks noChangeArrowheads="1"/>
              </p:cNvSpPr>
              <p:nvPr/>
            </p:nvSpPr>
            <p:spPr bwMode="gray">
              <a:xfrm>
                <a:off x="5616637" y="5057312"/>
                <a:ext cx="2145818" cy="1181899"/>
              </a:xfrm>
              <a:prstGeom prst="rect">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85" tIns="46792" rIns="89985" bIns="46792" anchor="ctr"/>
              <a:lstStyle/>
              <a:p>
                <a:pPr algn="ctr">
                  <a:lnSpc>
                    <a:spcPct val="100000"/>
                  </a:lnSpc>
                  <a:buFont typeface="Times" pitchFamily="18" charset="0"/>
                  <a:buNone/>
                </a:pPr>
                <a:endParaRPr lang="fr-FR" sz="200" noProof="0" dirty="0"/>
              </a:p>
            </p:txBody>
          </p:sp>
          <p:sp>
            <p:nvSpPr>
              <p:cNvPr id="93" name="Rectangle 58">
                <a:extLst>
                  <a:ext uri="{FF2B5EF4-FFF2-40B4-BE49-F238E27FC236}">
                    <a16:creationId xmlns:a16="http://schemas.microsoft.com/office/drawing/2014/main" id="{FCC64C32-2242-D5F1-31E1-338C294557CA}"/>
                  </a:ext>
                </a:extLst>
              </p:cNvPr>
              <p:cNvSpPr>
                <a:spLocks noChangeArrowheads="1"/>
              </p:cNvSpPr>
              <p:nvPr/>
            </p:nvSpPr>
            <p:spPr bwMode="gray">
              <a:xfrm rot="16200000">
                <a:off x="5261431" y="547278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fr-FR" sz="200" b="1" noProof="0" dirty="0">
                    <a:solidFill>
                      <a:schemeClr val="tx1">
                        <a:lumMod val="50000"/>
                      </a:schemeClr>
                    </a:solidFill>
                    <a:cs typeface="Arial" pitchFamily="34" charset="0"/>
                  </a:rPr>
                  <a:t>Importance</a:t>
                </a:r>
              </a:p>
            </p:txBody>
          </p:sp>
          <p:cxnSp>
            <p:nvCxnSpPr>
              <p:cNvPr id="94" name="Straight Arrow Connector 93">
                <a:extLst>
                  <a:ext uri="{FF2B5EF4-FFF2-40B4-BE49-F238E27FC236}">
                    <a16:creationId xmlns:a16="http://schemas.microsoft.com/office/drawing/2014/main" id="{19ED08C6-ACE8-0C05-7F8D-5CD0774E20FD}"/>
                  </a:ext>
                </a:extLst>
              </p:cNvPr>
              <p:cNvCxnSpPr>
                <a:cxnSpLocks/>
              </p:cNvCxnSpPr>
              <p:nvPr/>
            </p:nvCxnSpPr>
            <p:spPr>
              <a:xfrm flipV="1">
                <a:off x="5616637" y="5057312"/>
                <a:ext cx="9034" cy="1170369"/>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95" name="Oval 15">
                <a:extLst>
                  <a:ext uri="{FF2B5EF4-FFF2-40B4-BE49-F238E27FC236}">
                    <a16:creationId xmlns:a16="http://schemas.microsoft.com/office/drawing/2014/main" id="{1C9FA390-EED1-1C72-F96E-792BABE0467A}"/>
                  </a:ext>
                </a:extLst>
              </p:cNvPr>
              <p:cNvSpPr>
                <a:spLocks noChangeArrowheads="1"/>
              </p:cNvSpPr>
              <p:nvPr/>
            </p:nvSpPr>
            <p:spPr bwMode="gray">
              <a:xfrm>
                <a:off x="6267023" y="526737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96" name="Oval 16">
                <a:extLst>
                  <a:ext uri="{FF2B5EF4-FFF2-40B4-BE49-F238E27FC236}">
                    <a16:creationId xmlns:a16="http://schemas.microsoft.com/office/drawing/2014/main" id="{1A34EA38-C77A-B255-3D48-DF4DCDDF981A}"/>
                  </a:ext>
                </a:extLst>
              </p:cNvPr>
              <p:cNvSpPr>
                <a:spLocks noChangeArrowheads="1"/>
              </p:cNvSpPr>
              <p:nvPr/>
            </p:nvSpPr>
            <p:spPr bwMode="gray">
              <a:xfrm>
                <a:off x="5950096" y="583996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97" name="Oval 12">
                <a:extLst>
                  <a:ext uri="{FF2B5EF4-FFF2-40B4-BE49-F238E27FC236}">
                    <a16:creationId xmlns:a16="http://schemas.microsoft.com/office/drawing/2014/main" id="{991D7451-2DD6-98C0-1F20-96B25143A0EE}"/>
                  </a:ext>
                </a:extLst>
              </p:cNvPr>
              <p:cNvSpPr>
                <a:spLocks noChangeArrowheads="1"/>
              </p:cNvSpPr>
              <p:nvPr/>
            </p:nvSpPr>
            <p:spPr bwMode="gray">
              <a:xfrm>
                <a:off x="6313479" y="58145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98" name="Oval 12">
                <a:extLst>
                  <a:ext uri="{FF2B5EF4-FFF2-40B4-BE49-F238E27FC236}">
                    <a16:creationId xmlns:a16="http://schemas.microsoft.com/office/drawing/2014/main" id="{5D92C032-2940-77DE-F76C-FF9CBFC06E3F}"/>
                  </a:ext>
                </a:extLst>
              </p:cNvPr>
              <p:cNvSpPr>
                <a:spLocks noChangeArrowheads="1"/>
              </p:cNvSpPr>
              <p:nvPr/>
            </p:nvSpPr>
            <p:spPr bwMode="gray">
              <a:xfrm>
                <a:off x="7046802" y="5596079"/>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99" name="Oval 15">
                <a:extLst>
                  <a:ext uri="{FF2B5EF4-FFF2-40B4-BE49-F238E27FC236}">
                    <a16:creationId xmlns:a16="http://schemas.microsoft.com/office/drawing/2014/main" id="{17958DA5-1945-60A7-234A-3494F5501DCE}"/>
                  </a:ext>
                </a:extLst>
              </p:cNvPr>
              <p:cNvSpPr>
                <a:spLocks noChangeArrowheads="1"/>
              </p:cNvSpPr>
              <p:nvPr/>
            </p:nvSpPr>
            <p:spPr bwMode="gray">
              <a:xfrm>
                <a:off x="7356240" y="5246362"/>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100" name="Oval 16">
                <a:extLst>
                  <a:ext uri="{FF2B5EF4-FFF2-40B4-BE49-F238E27FC236}">
                    <a16:creationId xmlns:a16="http://schemas.microsoft.com/office/drawing/2014/main" id="{D24B1D0D-F19C-117F-19AB-CC3270E821C7}"/>
                  </a:ext>
                </a:extLst>
              </p:cNvPr>
              <p:cNvSpPr>
                <a:spLocks noChangeArrowheads="1"/>
              </p:cNvSpPr>
              <p:nvPr/>
            </p:nvSpPr>
            <p:spPr bwMode="gray">
              <a:xfrm>
                <a:off x="7005103" y="527771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sp>
            <p:nvSpPr>
              <p:cNvPr id="101" name="Oval 12">
                <a:extLst>
                  <a:ext uri="{FF2B5EF4-FFF2-40B4-BE49-F238E27FC236}">
                    <a16:creationId xmlns:a16="http://schemas.microsoft.com/office/drawing/2014/main" id="{4D3B0E64-C87C-47AA-7DD6-F142B712B54A}"/>
                  </a:ext>
                </a:extLst>
              </p:cNvPr>
              <p:cNvSpPr>
                <a:spLocks noChangeArrowheads="1"/>
              </p:cNvSpPr>
              <p:nvPr/>
            </p:nvSpPr>
            <p:spPr bwMode="gray">
              <a:xfrm>
                <a:off x="6114537" y="5517503"/>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endParaRPr lang="fr-FR" sz="100" b="1" noProof="0" dirty="0">
                  <a:solidFill>
                    <a:schemeClr val="bg1"/>
                  </a:solidFill>
                  <a:latin typeface="Arial" panose="020B0604020202020204" pitchFamily="34" charset="0"/>
                </a:endParaRPr>
              </a:p>
            </p:txBody>
          </p:sp>
          <p:cxnSp>
            <p:nvCxnSpPr>
              <p:cNvPr id="102" name="Straight Arrow Connector 101">
                <a:extLst>
                  <a:ext uri="{FF2B5EF4-FFF2-40B4-BE49-F238E27FC236}">
                    <a16:creationId xmlns:a16="http://schemas.microsoft.com/office/drawing/2014/main" id="{412E252E-4B61-D14A-FF46-A943B6FE6591}"/>
                  </a:ext>
                </a:extLst>
              </p:cNvPr>
              <p:cNvCxnSpPr>
                <a:cxnSpLocks/>
              </p:cNvCxnSpPr>
              <p:nvPr/>
            </p:nvCxnSpPr>
            <p:spPr>
              <a:xfrm>
                <a:off x="5601573" y="6227038"/>
                <a:ext cx="2160882" cy="643"/>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03" name="Rectangle 58">
                <a:extLst>
                  <a:ext uri="{FF2B5EF4-FFF2-40B4-BE49-F238E27FC236}">
                    <a16:creationId xmlns:a16="http://schemas.microsoft.com/office/drawing/2014/main" id="{751691F0-A48E-9789-8372-A4185C2F2664}"/>
                  </a:ext>
                </a:extLst>
              </p:cNvPr>
              <p:cNvSpPr>
                <a:spLocks noChangeArrowheads="1"/>
              </p:cNvSpPr>
              <p:nvPr/>
            </p:nvSpPr>
            <p:spPr bwMode="gray">
              <a:xfrm>
                <a:off x="6795594" y="6036765"/>
                <a:ext cx="916118" cy="1775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buFont typeface="Wingdings" pitchFamily="2" charset="2"/>
                  <a:buNone/>
                </a:pPr>
                <a:r>
                  <a:rPr lang="fr-FR" sz="200" b="1" noProof="0" dirty="0">
                    <a:solidFill>
                      <a:schemeClr val="tx1">
                        <a:lumMod val="50000"/>
                      </a:schemeClr>
                    </a:solidFill>
                    <a:cs typeface="Arial" pitchFamily="34" charset="0"/>
                  </a:rPr>
                  <a:t>Faisabilité</a:t>
                </a:r>
              </a:p>
            </p:txBody>
          </p:sp>
          <p:sp>
            <p:nvSpPr>
              <p:cNvPr id="104" name="Oval 12">
                <a:extLst>
                  <a:ext uri="{FF2B5EF4-FFF2-40B4-BE49-F238E27FC236}">
                    <a16:creationId xmlns:a16="http://schemas.microsoft.com/office/drawing/2014/main" id="{C587FDBF-7D86-7871-C51F-B4FAE404A136}"/>
                  </a:ext>
                </a:extLst>
              </p:cNvPr>
              <p:cNvSpPr>
                <a:spLocks noChangeArrowheads="1"/>
              </p:cNvSpPr>
              <p:nvPr/>
            </p:nvSpPr>
            <p:spPr bwMode="gray">
              <a:xfrm>
                <a:off x="6440764" y="5540751"/>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05" name="Oval 12">
                <a:extLst>
                  <a:ext uri="{FF2B5EF4-FFF2-40B4-BE49-F238E27FC236}">
                    <a16:creationId xmlns:a16="http://schemas.microsoft.com/office/drawing/2014/main" id="{3F5042D5-7243-7361-11B8-2F86F71DA6A1}"/>
                  </a:ext>
                </a:extLst>
              </p:cNvPr>
              <p:cNvSpPr>
                <a:spLocks noChangeArrowheads="1"/>
              </p:cNvSpPr>
              <p:nvPr/>
            </p:nvSpPr>
            <p:spPr bwMode="gray">
              <a:xfrm>
                <a:off x="6789831" y="5745288"/>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106" name="Oval 12">
                <a:extLst>
                  <a:ext uri="{FF2B5EF4-FFF2-40B4-BE49-F238E27FC236}">
                    <a16:creationId xmlns:a16="http://schemas.microsoft.com/office/drawing/2014/main" id="{B5BB5DD2-C7A9-E152-E819-3B1009941C1B}"/>
                  </a:ext>
                </a:extLst>
              </p:cNvPr>
              <p:cNvSpPr>
                <a:spLocks noChangeArrowheads="1"/>
              </p:cNvSpPr>
              <p:nvPr/>
            </p:nvSpPr>
            <p:spPr bwMode="gray">
              <a:xfrm>
                <a:off x="6640063" y="549679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grpSp>
        <p:grpSp>
          <p:nvGrpSpPr>
            <p:cNvPr id="59" name="Group 58">
              <a:extLst>
                <a:ext uri="{FF2B5EF4-FFF2-40B4-BE49-F238E27FC236}">
                  <a16:creationId xmlns:a16="http://schemas.microsoft.com/office/drawing/2014/main" id="{34D91589-704E-8D4E-2115-DECB72DA3F6A}"/>
                </a:ext>
              </a:extLst>
            </p:cNvPr>
            <p:cNvGrpSpPr/>
            <p:nvPr/>
          </p:nvGrpSpPr>
          <p:grpSpPr>
            <a:xfrm>
              <a:off x="4390251" y="5376984"/>
              <a:ext cx="3691217" cy="913200"/>
              <a:chOff x="3182567" y="1692315"/>
              <a:chExt cx="3244730" cy="913200"/>
            </a:xfrm>
          </p:grpSpPr>
          <p:sp>
            <p:nvSpPr>
              <p:cNvPr id="90" name="Rectangle 89">
                <a:extLst>
                  <a:ext uri="{FF2B5EF4-FFF2-40B4-BE49-F238E27FC236}">
                    <a16:creationId xmlns:a16="http://schemas.microsoft.com/office/drawing/2014/main" id="{8C2EEA4E-08F5-D4C7-39DE-21E51B93F529}"/>
                  </a:ext>
                </a:extLst>
              </p:cNvPr>
              <p:cNvSpPr/>
              <p:nvPr/>
            </p:nvSpPr>
            <p:spPr>
              <a:xfrm>
                <a:off x="3187204" y="1693731"/>
                <a:ext cx="3232637" cy="911784"/>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marR="0" lvl="0" fontAlgn="auto">
                  <a:lnSpc>
                    <a:spcPct val="100000"/>
                  </a:lnSpc>
                  <a:spcBef>
                    <a:spcPts val="600"/>
                  </a:spcBef>
                  <a:spcAft>
                    <a:spcPts val="0"/>
                  </a:spcAft>
                  <a:buClrTx/>
                  <a:buSzPct val="100000"/>
                  <a:tabLst/>
                  <a:defRPr/>
                </a:pPr>
                <a:r>
                  <a:rPr lang="fr-FR" sz="500" b="1" kern="0" noProof="0" dirty="0">
                    <a:solidFill>
                      <a:schemeClr val="tx1"/>
                    </a:solidFill>
                  </a:rPr>
                  <a:t>IMPORTANCE &amp; FAISABILITE</a:t>
                </a:r>
              </a:p>
              <a:p>
                <a:pPr marR="0" lvl="0" fontAlgn="auto">
                  <a:lnSpc>
                    <a:spcPct val="100000"/>
                  </a:lnSpc>
                  <a:spcBef>
                    <a:spcPts val="600"/>
                  </a:spcBef>
                  <a:spcAft>
                    <a:spcPts val="0"/>
                  </a:spcAft>
                  <a:buClrTx/>
                  <a:buSzPct val="100000"/>
                  <a:tabLst/>
                  <a:defRPr/>
                </a:pPr>
                <a:r>
                  <a:rPr lang="fr-FR" sz="500" kern="0" noProof="0" dirty="0">
                    <a:solidFill>
                      <a:schemeClr val="tx1"/>
                    </a:solidFill>
                  </a:rPr>
                  <a:t>Quels vaccins sont les plus importants à introduire ? Quels vaccins sont les plus simples à introduire ?</a:t>
                </a:r>
              </a:p>
            </p:txBody>
          </p:sp>
          <p:cxnSp>
            <p:nvCxnSpPr>
              <p:cNvPr id="91" name="Straight Connector 90">
                <a:extLst>
                  <a:ext uri="{FF2B5EF4-FFF2-40B4-BE49-F238E27FC236}">
                    <a16:creationId xmlns:a16="http://schemas.microsoft.com/office/drawing/2014/main" id="{4FA6F513-554B-E20F-ED16-55A705EF7E86}"/>
                  </a:ext>
                </a:extLst>
              </p:cNvPr>
              <p:cNvCxnSpPr>
                <a:cxnSpLocks/>
              </p:cNvCxnSpPr>
              <p:nvPr/>
            </p:nvCxnSpPr>
            <p:spPr>
              <a:xfrm flipH="1">
                <a:off x="3182567" y="1692315"/>
                <a:ext cx="3244730" cy="0"/>
              </a:xfrm>
              <a:prstGeom prst="line">
                <a:avLst/>
              </a:prstGeom>
              <a:ln w="38100">
                <a:solidFill>
                  <a:srgbClr val="89AFB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90078399-99D9-A312-4438-1A4DE8142B09}"/>
                </a:ext>
              </a:extLst>
            </p:cNvPr>
            <p:cNvGrpSpPr/>
            <p:nvPr/>
          </p:nvGrpSpPr>
          <p:grpSpPr>
            <a:xfrm>
              <a:off x="8578681" y="5367496"/>
              <a:ext cx="2740960" cy="911783"/>
              <a:chOff x="6575236" y="1689502"/>
              <a:chExt cx="2545990" cy="911783"/>
            </a:xfrm>
          </p:grpSpPr>
          <p:sp>
            <p:nvSpPr>
              <p:cNvPr id="88" name="Rectangle 87">
                <a:extLst>
                  <a:ext uri="{FF2B5EF4-FFF2-40B4-BE49-F238E27FC236}">
                    <a16:creationId xmlns:a16="http://schemas.microsoft.com/office/drawing/2014/main" id="{B129B564-09A4-4954-B7D2-415D802E6A7D}"/>
                  </a:ext>
                </a:extLst>
              </p:cNvPr>
              <p:cNvSpPr/>
              <p:nvPr/>
            </p:nvSpPr>
            <p:spPr>
              <a:xfrm>
                <a:off x="6575236" y="1689502"/>
                <a:ext cx="2545990" cy="91178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500" b="1" kern="0" noProof="0" dirty="0">
                    <a:solidFill>
                      <a:schemeClr val="tx1"/>
                    </a:solidFill>
                  </a:rPr>
                  <a:t>CHARGE DE L’INTRODUCTION</a:t>
                </a:r>
              </a:p>
              <a:p>
                <a:pPr>
                  <a:spcBef>
                    <a:spcPts val="600"/>
                  </a:spcBef>
                  <a:buSzPct val="100000"/>
                </a:pPr>
                <a:r>
                  <a:rPr lang="fr-FR" sz="500" kern="0" noProof="0" dirty="0">
                    <a:solidFill>
                      <a:schemeClr val="tx1"/>
                    </a:solidFill>
                  </a:rPr>
                  <a:t>Quelles contraintes programmatiques et autres incertitudes doivent être considérées ?</a:t>
                </a:r>
                <a:endParaRPr lang="fr-FR" sz="300" kern="0" noProof="0" dirty="0">
                  <a:solidFill>
                    <a:schemeClr val="tx1"/>
                  </a:solidFill>
                </a:endParaRPr>
              </a:p>
            </p:txBody>
          </p:sp>
          <p:cxnSp>
            <p:nvCxnSpPr>
              <p:cNvPr id="89" name="Straight Connector 88">
                <a:extLst>
                  <a:ext uri="{FF2B5EF4-FFF2-40B4-BE49-F238E27FC236}">
                    <a16:creationId xmlns:a16="http://schemas.microsoft.com/office/drawing/2014/main" id="{A495B939-855E-60C7-D072-8F202F3753E6}"/>
                  </a:ext>
                </a:extLst>
              </p:cNvPr>
              <p:cNvCxnSpPr>
                <a:cxnSpLocks/>
              </p:cNvCxnSpPr>
              <p:nvPr/>
            </p:nvCxnSpPr>
            <p:spPr>
              <a:xfrm flipH="1">
                <a:off x="6575236" y="1711961"/>
                <a:ext cx="2545990" cy="0"/>
              </a:xfrm>
              <a:prstGeom prst="line">
                <a:avLst/>
              </a:prstGeom>
              <a:ln w="38100">
                <a:solidFill>
                  <a:srgbClr val="0F5D6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6EC66CC2-2584-D774-0095-47AADF410DCD}"/>
                </a:ext>
              </a:extLst>
            </p:cNvPr>
            <p:cNvGrpSpPr/>
            <p:nvPr/>
          </p:nvGrpSpPr>
          <p:grpSpPr>
            <a:xfrm>
              <a:off x="1984996" y="5369052"/>
              <a:ext cx="1814394" cy="911783"/>
              <a:chOff x="1017262" y="3292961"/>
              <a:chExt cx="1627632" cy="760003"/>
            </a:xfrm>
          </p:grpSpPr>
          <p:sp>
            <p:nvSpPr>
              <p:cNvPr id="86" name="Rectangle 85">
                <a:extLst>
                  <a:ext uri="{FF2B5EF4-FFF2-40B4-BE49-F238E27FC236}">
                    <a16:creationId xmlns:a16="http://schemas.microsoft.com/office/drawing/2014/main" id="{D92286A8-0E3B-95EE-FEDD-17D2C4AF2834}"/>
                  </a:ext>
                </a:extLst>
              </p:cNvPr>
              <p:cNvSpPr/>
              <p:nvPr/>
            </p:nvSpPr>
            <p:spPr>
              <a:xfrm>
                <a:off x="1024395" y="3292961"/>
                <a:ext cx="1615224" cy="760003"/>
              </a:xfrm>
              <a:prstGeom prst="rect">
                <a:avLst/>
              </a:prstGeom>
              <a:solidFill>
                <a:schemeClr val="bg1"/>
              </a:solidFill>
              <a:ln w="9525">
                <a:solidFill>
                  <a:srgbClr val="0F5D61"/>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t"/>
              <a:lstStyle/>
              <a:p>
                <a:pPr>
                  <a:spcBef>
                    <a:spcPts val="600"/>
                  </a:spcBef>
                  <a:buSzPct val="100000"/>
                </a:pPr>
                <a:r>
                  <a:rPr lang="fr-FR" sz="500" b="1" kern="0" noProof="0" dirty="0">
                    <a:solidFill>
                      <a:schemeClr val="tx1"/>
                    </a:solidFill>
                  </a:rPr>
                  <a:t>PRE-SELECTION</a:t>
                </a:r>
              </a:p>
              <a:p>
                <a:pPr>
                  <a:spcBef>
                    <a:spcPts val="600"/>
                  </a:spcBef>
                  <a:buSzPct val="100000"/>
                </a:pPr>
                <a:r>
                  <a:rPr lang="fr-FR" sz="500" kern="0" noProof="0" dirty="0">
                    <a:solidFill>
                      <a:schemeClr val="tx1"/>
                    </a:solidFill>
                  </a:rPr>
                  <a:t>Quels vaccins doivent être considérés pour introduction</a:t>
                </a:r>
                <a:endParaRPr lang="fr-FR" sz="300" kern="0" noProof="0" dirty="0">
                  <a:solidFill>
                    <a:schemeClr val="tx1"/>
                  </a:solidFill>
                </a:endParaRPr>
              </a:p>
            </p:txBody>
          </p:sp>
          <p:cxnSp>
            <p:nvCxnSpPr>
              <p:cNvPr id="87" name="Straight Connector 86">
                <a:extLst>
                  <a:ext uri="{FF2B5EF4-FFF2-40B4-BE49-F238E27FC236}">
                    <a16:creationId xmlns:a16="http://schemas.microsoft.com/office/drawing/2014/main" id="{18C4B997-73C8-83CF-953A-99B144E2CCCB}"/>
                  </a:ext>
                </a:extLst>
              </p:cNvPr>
              <p:cNvCxnSpPr>
                <a:cxnSpLocks/>
              </p:cNvCxnSpPr>
              <p:nvPr/>
            </p:nvCxnSpPr>
            <p:spPr>
              <a:xfrm flipH="1">
                <a:off x="1017262" y="3301175"/>
                <a:ext cx="1627632" cy="0"/>
              </a:xfrm>
              <a:prstGeom prst="line">
                <a:avLst/>
              </a:prstGeom>
              <a:ln w="38100">
                <a:solidFill>
                  <a:srgbClr val="E5EEEE"/>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2" name="Group 13">
              <a:extLst>
                <a:ext uri="{FF2B5EF4-FFF2-40B4-BE49-F238E27FC236}">
                  <a16:creationId xmlns:a16="http://schemas.microsoft.com/office/drawing/2014/main" id="{9B5573E8-7C86-129F-511C-946899CE3588}"/>
                </a:ext>
              </a:extLst>
            </p:cNvPr>
            <p:cNvGrpSpPr>
              <a:grpSpLocks/>
            </p:cNvGrpSpPr>
            <p:nvPr/>
          </p:nvGrpSpPr>
          <p:grpSpPr bwMode="auto">
            <a:xfrm rot="10800000">
              <a:off x="8203062" y="3237167"/>
              <a:ext cx="350456" cy="1134499"/>
              <a:chOff x="3421" y="1257"/>
              <a:chExt cx="624" cy="1152"/>
            </a:xfrm>
          </p:grpSpPr>
          <p:sp>
            <p:nvSpPr>
              <p:cNvPr id="80" name="Rectangle 14" descr="90%">
                <a:extLst>
                  <a:ext uri="{FF2B5EF4-FFF2-40B4-BE49-F238E27FC236}">
                    <a16:creationId xmlns:a16="http://schemas.microsoft.com/office/drawing/2014/main" id="{6E6125D4-4D8F-1C3E-11F9-7701FC01D90E}"/>
                  </a:ext>
                </a:extLst>
              </p:cNvPr>
              <p:cNvSpPr>
                <a:spLocks noChangeArrowheads="1"/>
              </p:cNvSpPr>
              <p:nvPr/>
            </p:nvSpPr>
            <p:spPr bwMode="auto">
              <a:xfrm>
                <a:off x="3421" y="1401"/>
                <a:ext cx="104" cy="1008"/>
              </a:xfrm>
              <a:prstGeom prst="rect">
                <a:avLst/>
              </a:prstGeom>
              <a:pattFill prst="pct90">
                <a:fgClr>
                  <a:schemeClr val="bg1"/>
                </a:fgClr>
                <a:bgClr>
                  <a:schemeClr val="bg1"/>
                </a:bgClr>
              </a:pattFill>
              <a:ln w="12700">
                <a:solidFill>
                  <a:srgbClr val="0F5D6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81" name="Freeform 15" descr="90%">
                <a:extLst>
                  <a:ext uri="{FF2B5EF4-FFF2-40B4-BE49-F238E27FC236}">
                    <a16:creationId xmlns:a16="http://schemas.microsoft.com/office/drawing/2014/main" id="{FA6C66DD-42EE-4755-7414-70310B758107}"/>
                  </a:ext>
                </a:extLst>
              </p:cNvPr>
              <p:cNvSpPr>
                <a:spLocks/>
              </p:cNvSpPr>
              <p:nvPr/>
            </p:nvSpPr>
            <p:spPr bwMode="auto">
              <a:xfrm>
                <a:off x="3421" y="1257"/>
                <a:ext cx="624" cy="144"/>
              </a:xfrm>
              <a:custGeom>
                <a:avLst/>
                <a:gdLst>
                  <a:gd name="T0" fmla="*/ 96 w 576"/>
                  <a:gd name="T1" fmla="*/ 144 h 144"/>
                  <a:gd name="T2" fmla="*/ 576 w 576"/>
                  <a:gd name="T3" fmla="*/ 0 h 144"/>
                  <a:gd name="T4" fmla="*/ 488 w 576"/>
                  <a:gd name="T5" fmla="*/ 0 h 144"/>
                  <a:gd name="T6" fmla="*/ 0 w 576"/>
                  <a:gd name="T7" fmla="*/ 144 h 144"/>
                  <a:gd name="T8" fmla="*/ 96 w 576"/>
                  <a:gd name="T9" fmla="*/ 144 h 144"/>
                </a:gdLst>
                <a:ahLst/>
                <a:cxnLst>
                  <a:cxn ang="0">
                    <a:pos x="T0" y="T1"/>
                  </a:cxn>
                  <a:cxn ang="0">
                    <a:pos x="T2" y="T3"/>
                  </a:cxn>
                  <a:cxn ang="0">
                    <a:pos x="T4" y="T5"/>
                  </a:cxn>
                  <a:cxn ang="0">
                    <a:pos x="T6" y="T7"/>
                  </a:cxn>
                  <a:cxn ang="0">
                    <a:pos x="T8" y="T9"/>
                  </a:cxn>
                </a:cxnLst>
                <a:rect l="0" t="0" r="r" b="b"/>
                <a:pathLst>
                  <a:path w="576" h="144">
                    <a:moveTo>
                      <a:pt x="96" y="144"/>
                    </a:moveTo>
                    <a:lnTo>
                      <a:pt x="576" y="0"/>
                    </a:lnTo>
                    <a:lnTo>
                      <a:pt x="488" y="0"/>
                    </a:lnTo>
                    <a:lnTo>
                      <a:pt x="0" y="144"/>
                    </a:lnTo>
                    <a:lnTo>
                      <a:pt x="96" y="144"/>
                    </a:lnTo>
                    <a:close/>
                  </a:path>
                </a:pathLst>
              </a:custGeom>
              <a:pattFill prst="pct90">
                <a:fgClr>
                  <a:schemeClr val="bg1"/>
                </a:fgClr>
                <a:bgClr>
                  <a:schemeClr val="bg1"/>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82" name="Freeform 16">
                <a:extLst>
                  <a:ext uri="{FF2B5EF4-FFF2-40B4-BE49-F238E27FC236}">
                    <a16:creationId xmlns:a16="http://schemas.microsoft.com/office/drawing/2014/main" id="{B6902642-7721-9165-45C6-14C316F2C5F5}"/>
                  </a:ext>
                </a:extLst>
              </p:cNvPr>
              <p:cNvSpPr>
                <a:spLocks/>
              </p:cNvSpPr>
              <p:nvPr/>
            </p:nvSpPr>
            <p:spPr bwMode="auto">
              <a:xfrm>
                <a:off x="3525" y="1257"/>
                <a:ext cx="520" cy="1152"/>
              </a:xfrm>
              <a:custGeom>
                <a:avLst/>
                <a:gdLst>
                  <a:gd name="T0" fmla="*/ 0 w 480"/>
                  <a:gd name="T1" fmla="*/ 1152 h 1152"/>
                  <a:gd name="T2" fmla="*/ 0 w 480"/>
                  <a:gd name="T3" fmla="*/ 144 h 1152"/>
                  <a:gd name="T4" fmla="*/ 480 w 480"/>
                  <a:gd name="T5" fmla="*/ 0 h 1152"/>
                  <a:gd name="T6" fmla="*/ 480 w 480"/>
                  <a:gd name="T7" fmla="*/ 960 h 1152"/>
                  <a:gd name="T8" fmla="*/ 0 w 480"/>
                  <a:gd name="T9" fmla="*/ 1152 h 1152"/>
                </a:gdLst>
                <a:ahLst/>
                <a:cxnLst>
                  <a:cxn ang="0">
                    <a:pos x="T0" y="T1"/>
                  </a:cxn>
                  <a:cxn ang="0">
                    <a:pos x="T2" y="T3"/>
                  </a:cxn>
                  <a:cxn ang="0">
                    <a:pos x="T4" y="T5"/>
                  </a:cxn>
                  <a:cxn ang="0">
                    <a:pos x="T6" y="T7"/>
                  </a:cxn>
                  <a:cxn ang="0">
                    <a:pos x="T8" y="T9"/>
                  </a:cxn>
                </a:cxnLst>
                <a:rect l="0" t="0" r="r" b="b"/>
                <a:pathLst>
                  <a:path w="480" h="1152">
                    <a:moveTo>
                      <a:pt x="0" y="1152"/>
                    </a:moveTo>
                    <a:lnTo>
                      <a:pt x="0" y="144"/>
                    </a:lnTo>
                    <a:lnTo>
                      <a:pt x="480" y="0"/>
                    </a:lnTo>
                    <a:lnTo>
                      <a:pt x="480" y="960"/>
                    </a:lnTo>
                    <a:lnTo>
                      <a:pt x="0" y="1152"/>
                    </a:lnTo>
                    <a:close/>
                  </a:path>
                </a:pathLst>
              </a:custGeom>
              <a:solidFill>
                <a:schemeClr val="bg1"/>
              </a:solid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83" name="Freeform 17" descr="Outlined diamond">
                <a:extLst>
                  <a:ext uri="{FF2B5EF4-FFF2-40B4-BE49-F238E27FC236}">
                    <a16:creationId xmlns:a16="http://schemas.microsoft.com/office/drawing/2014/main" id="{751F3A7D-C6D1-9C22-6D67-7D17F6DCC69E}"/>
                  </a:ext>
                </a:extLst>
              </p:cNvPr>
              <p:cNvSpPr>
                <a:spLocks/>
              </p:cNvSpPr>
              <p:nvPr/>
            </p:nvSpPr>
            <p:spPr bwMode="auto">
              <a:xfrm>
                <a:off x="3577" y="1333"/>
                <a:ext cx="425" cy="968"/>
              </a:xfrm>
              <a:custGeom>
                <a:avLst/>
                <a:gdLst>
                  <a:gd name="T0" fmla="*/ 0 w 392"/>
                  <a:gd name="T1" fmla="*/ 968 h 968"/>
                  <a:gd name="T2" fmla="*/ 0 w 392"/>
                  <a:gd name="T3" fmla="*/ 128 h 968"/>
                  <a:gd name="T4" fmla="*/ 392 w 392"/>
                  <a:gd name="T5" fmla="*/ 0 h 968"/>
                  <a:gd name="T6" fmla="*/ 392 w 392"/>
                  <a:gd name="T7" fmla="*/ 820 h 968"/>
                  <a:gd name="T8" fmla="*/ 0 w 392"/>
                  <a:gd name="T9" fmla="*/ 968 h 968"/>
                </a:gdLst>
                <a:ahLst/>
                <a:cxnLst>
                  <a:cxn ang="0">
                    <a:pos x="T0" y="T1"/>
                  </a:cxn>
                  <a:cxn ang="0">
                    <a:pos x="T2" y="T3"/>
                  </a:cxn>
                  <a:cxn ang="0">
                    <a:pos x="T4" y="T5"/>
                  </a:cxn>
                  <a:cxn ang="0">
                    <a:pos x="T6" y="T7"/>
                  </a:cxn>
                  <a:cxn ang="0">
                    <a:pos x="T8" y="T9"/>
                  </a:cxn>
                </a:cxnLst>
                <a:rect l="0" t="0" r="r" b="b"/>
                <a:pathLst>
                  <a:path w="392" h="968">
                    <a:moveTo>
                      <a:pt x="0" y="968"/>
                    </a:moveTo>
                    <a:lnTo>
                      <a:pt x="0" y="128"/>
                    </a:lnTo>
                    <a:lnTo>
                      <a:pt x="392" y="0"/>
                    </a:lnTo>
                    <a:lnTo>
                      <a:pt x="392" y="820"/>
                    </a:lnTo>
                    <a:lnTo>
                      <a:pt x="0" y="968"/>
                    </a:lnTo>
                    <a:close/>
                  </a:path>
                </a:pathLst>
              </a:custGeom>
              <a:pattFill prst="openDmnd">
                <a:fgClr>
                  <a:schemeClr val="folHlink"/>
                </a:fgClr>
                <a:bgClr>
                  <a:srgbClr val="FFFFFF"/>
                </a:bgClr>
              </a:pattFill>
              <a:ln w="12700" cap="flat" cmpd="sng">
                <a:solidFill>
                  <a:srgbClr val="0F5D6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84" name="Line 18">
                <a:extLst>
                  <a:ext uri="{FF2B5EF4-FFF2-40B4-BE49-F238E27FC236}">
                    <a16:creationId xmlns:a16="http://schemas.microsoft.com/office/drawing/2014/main" id="{4CA2D2E0-9D2A-FE17-46DF-61C0BBE0FD06}"/>
                  </a:ext>
                </a:extLst>
              </p:cNvPr>
              <p:cNvSpPr>
                <a:spLocks noChangeShapeType="1"/>
              </p:cNvSpPr>
              <p:nvPr/>
            </p:nvSpPr>
            <p:spPr bwMode="auto">
              <a:xfrm>
                <a:off x="3993" y="1344"/>
                <a:ext cx="0" cy="805"/>
              </a:xfrm>
              <a:prstGeom prst="line">
                <a:avLst/>
              </a:prstGeom>
              <a:noFill/>
              <a:ln w="1270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sp>
            <p:nvSpPr>
              <p:cNvPr id="85" name="Line 19">
                <a:extLst>
                  <a:ext uri="{FF2B5EF4-FFF2-40B4-BE49-F238E27FC236}">
                    <a16:creationId xmlns:a16="http://schemas.microsoft.com/office/drawing/2014/main" id="{667741B1-1834-0310-BCE4-3868A1A51499}"/>
                  </a:ext>
                </a:extLst>
              </p:cNvPr>
              <p:cNvSpPr>
                <a:spLocks noChangeShapeType="1"/>
              </p:cNvSpPr>
              <p:nvPr/>
            </p:nvSpPr>
            <p:spPr bwMode="auto">
              <a:xfrm flipH="1">
                <a:off x="3577" y="2149"/>
                <a:ext cx="416" cy="147"/>
              </a:xfrm>
              <a:prstGeom prst="line">
                <a:avLst/>
              </a:prstGeom>
              <a:noFill/>
              <a:ln w="19050">
                <a:solidFill>
                  <a:srgbClr val="0F5D6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800" noProof="0" dirty="0">
                  <a:solidFill>
                    <a:srgbClr val="000000"/>
                  </a:solidFill>
                </a:endParaRPr>
              </a:p>
            </p:txBody>
          </p:sp>
        </p:grpSp>
        <p:sp>
          <p:nvSpPr>
            <p:cNvPr id="63" name="Arrow: Pentagon 202">
              <a:extLst>
                <a:ext uri="{FF2B5EF4-FFF2-40B4-BE49-F238E27FC236}">
                  <a16:creationId xmlns:a16="http://schemas.microsoft.com/office/drawing/2014/main" id="{E3C11DCA-900B-B92D-D154-790D2F95DBD9}"/>
                </a:ext>
              </a:extLst>
            </p:cNvPr>
            <p:cNvSpPr/>
            <p:nvPr/>
          </p:nvSpPr>
          <p:spPr>
            <a:xfrm>
              <a:off x="782904" y="1823532"/>
              <a:ext cx="2191849" cy="521821"/>
            </a:xfrm>
            <a:prstGeom prst="homePlate">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fr-FR" sz="600" b="1" noProof="0" dirty="0">
                  <a:solidFill>
                    <a:srgbClr val="0B4649"/>
                  </a:solidFill>
                  <a:latin typeface="Calibri" panose="020F0502020204030204"/>
                </a:rPr>
                <a:t>Phase 1: </a:t>
              </a:r>
              <a:r>
                <a:rPr lang="fr-FR" sz="600" b="1" kern="1200" noProof="0" dirty="0">
                  <a:solidFill>
                    <a:srgbClr val="0B4649"/>
                  </a:solidFill>
                  <a:latin typeface="Calibri" panose="020F0502020204030204"/>
                </a:rPr>
                <a:t>Adaptation du cadre méthodologique</a:t>
              </a:r>
              <a:endParaRPr lang="fr-FR" sz="600" b="1" noProof="0" dirty="0">
                <a:solidFill>
                  <a:srgbClr val="0B4649"/>
                </a:solidFill>
                <a:latin typeface="Calibri" panose="020F0502020204030204"/>
              </a:endParaRPr>
            </a:p>
          </p:txBody>
        </p:sp>
        <p:sp>
          <p:nvSpPr>
            <p:cNvPr id="64" name="Arrow: Chevron 203">
              <a:extLst>
                <a:ext uri="{FF2B5EF4-FFF2-40B4-BE49-F238E27FC236}">
                  <a16:creationId xmlns:a16="http://schemas.microsoft.com/office/drawing/2014/main" id="{D4C4D05E-3B0F-1178-7264-E719CE964625}"/>
                </a:ext>
              </a:extLst>
            </p:cNvPr>
            <p:cNvSpPr/>
            <p:nvPr/>
          </p:nvSpPr>
          <p:spPr>
            <a:xfrm>
              <a:off x="2773075" y="1813447"/>
              <a:ext cx="6813041"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fr-FR" sz="600" b="1" noProof="0" dirty="0">
                  <a:solidFill>
                    <a:srgbClr val="0B4649"/>
                  </a:solidFill>
                  <a:latin typeface="Calibri" panose="020F0502020204030204"/>
                </a:rPr>
                <a:t>Phase 2: Evaluation, Priorisation et Séquencement des vaccins</a:t>
              </a:r>
            </a:p>
          </p:txBody>
        </p:sp>
        <p:sp>
          <p:nvSpPr>
            <p:cNvPr id="65" name="Arrow: Chevron 206">
              <a:extLst>
                <a:ext uri="{FF2B5EF4-FFF2-40B4-BE49-F238E27FC236}">
                  <a16:creationId xmlns:a16="http://schemas.microsoft.com/office/drawing/2014/main" id="{5DCF1644-7529-2853-E64C-870EB1035E3F}"/>
                </a:ext>
              </a:extLst>
            </p:cNvPr>
            <p:cNvSpPr/>
            <p:nvPr/>
          </p:nvSpPr>
          <p:spPr>
            <a:xfrm>
              <a:off x="9390876" y="1803706"/>
              <a:ext cx="2262749" cy="521821"/>
            </a:xfrm>
            <a:prstGeom prst="chevron">
              <a:avLst/>
            </a:prstGeom>
            <a:solidFill>
              <a:srgbClr val="E6E6E6"/>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0" tIns="24003" rIns="0" bIns="24003" numCol="1" spcCol="1270" anchor="ctr" anchorCtr="0">
              <a:noAutofit/>
            </a:bodyPr>
            <a:lstStyle/>
            <a:p>
              <a:pPr algn="ctr" defTabSz="889000">
                <a:lnSpc>
                  <a:spcPct val="90000"/>
                </a:lnSpc>
                <a:spcBef>
                  <a:spcPct val="0"/>
                </a:spcBef>
                <a:spcAft>
                  <a:spcPct val="35000"/>
                </a:spcAft>
              </a:pPr>
              <a:r>
                <a:rPr lang="fr-FR" sz="600" b="1" noProof="0" dirty="0">
                  <a:solidFill>
                    <a:srgbClr val="0B4649"/>
                  </a:solidFill>
                  <a:latin typeface="Calibri" panose="020F0502020204030204"/>
                </a:rPr>
                <a:t>Phase 3: Recommendations</a:t>
              </a:r>
            </a:p>
          </p:txBody>
        </p:sp>
        <p:sp>
          <p:nvSpPr>
            <p:cNvPr id="66" name="Rectangle 65">
              <a:extLst>
                <a:ext uri="{FF2B5EF4-FFF2-40B4-BE49-F238E27FC236}">
                  <a16:creationId xmlns:a16="http://schemas.microsoft.com/office/drawing/2014/main" id="{402ABBCF-6515-BEDF-D611-3F86098DB349}"/>
                </a:ext>
              </a:extLst>
            </p:cNvPr>
            <p:cNvSpPr/>
            <p:nvPr/>
          </p:nvSpPr>
          <p:spPr>
            <a:xfrm>
              <a:off x="780132" y="1429242"/>
              <a:ext cx="10631735" cy="388932"/>
            </a:xfrm>
            <a:prstGeom prst="rect">
              <a:avLst/>
            </a:prstGeom>
            <a:solidFill>
              <a:srgbClr val="99B9B8"/>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74320" tIns="24003" rIns="274320" bIns="24003" numCol="1" spcCol="1270" anchor="ctr" anchorCtr="0">
              <a:noAutofit/>
            </a:bodyPr>
            <a:lstStyle/>
            <a:p>
              <a:pPr algn="ctr" defTabSz="889000">
                <a:lnSpc>
                  <a:spcPct val="90000"/>
                </a:lnSpc>
                <a:spcBef>
                  <a:spcPct val="0"/>
                </a:spcBef>
                <a:spcAft>
                  <a:spcPct val="35000"/>
                </a:spcAft>
              </a:pPr>
              <a:r>
                <a:rPr lang="fr-FR" sz="600" b="1" noProof="0" dirty="0">
                  <a:solidFill>
                    <a:srgbClr val="0B4649"/>
                  </a:solidFill>
                  <a:latin typeface="Calibri" panose="020F0502020204030204"/>
                </a:rPr>
                <a:t>Processus méthodologique</a:t>
              </a:r>
            </a:p>
          </p:txBody>
        </p:sp>
        <p:sp>
          <p:nvSpPr>
            <p:cNvPr id="67" name="Rectangle 60">
              <a:extLst>
                <a:ext uri="{FF2B5EF4-FFF2-40B4-BE49-F238E27FC236}">
                  <a16:creationId xmlns:a16="http://schemas.microsoft.com/office/drawing/2014/main" id="{B187232D-418D-4ACD-C69B-F10F85D825E7}"/>
                </a:ext>
              </a:extLst>
            </p:cNvPr>
            <p:cNvSpPr>
              <a:spLocks noChangeArrowheads="1"/>
            </p:cNvSpPr>
            <p:nvPr/>
          </p:nvSpPr>
          <p:spPr bwMode="gray">
            <a:xfrm>
              <a:off x="8756709" y="256124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spcBef>
                  <a:spcPct val="50000"/>
                </a:spcBef>
              </a:pPr>
              <a:r>
                <a:rPr lang="fr-FR" sz="200" b="1" u="sng" noProof="0" dirty="0">
                  <a:solidFill>
                    <a:schemeClr val="tx1">
                      <a:lumMod val="50000"/>
                    </a:schemeClr>
                  </a:solidFill>
                  <a:cs typeface="Arial"/>
                </a:rPr>
                <a:t>Scénarios de séquencement des introductions</a:t>
              </a:r>
            </a:p>
          </p:txBody>
        </p:sp>
        <p:sp>
          <p:nvSpPr>
            <p:cNvPr id="68" name="Oval 10">
              <a:extLst>
                <a:ext uri="{FF2B5EF4-FFF2-40B4-BE49-F238E27FC236}">
                  <a16:creationId xmlns:a16="http://schemas.microsoft.com/office/drawing/2014/main" id="{70A09B39-54CD-5A61-27BB-9EC90FCB2D7C}"/>
                </a:ext>
              </a:extLst>
            </p:cNvPr>
            <p:cNvSpPr>
              <a:spLocks noChangeArrowheads="1"/>
            </p:cNvSpPr>
            <p:nvPr/>
          </p:nvSpPr>
          <p:spPr bwMode="gray">
            <a:xfrm>
              <a:off x="6833338" y="380048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200" noProof="0" dirty="0"/>
            </a:p>
          </p:txBody>
        </p:sp>
        <p:sp>
          <p:nvSpPr>
            <p:cNvPr id="69" name="Oval 12">
              <a:extLst>
                <a:ext uri="{FF2B5EF4-FFF2-40B4-BE49-F238E27FC236}">
                  <a16:creationId xmlns:a16="http://schemas.microsoft.com/office/drawing/2014/main" id="{3CC6325F-473B-B36F-A69B-454C175B2556}"/>
                </a:ext>
              </a:extLst>
            </p:cNvPr>
            <p:cNvSpPr>
              <a:spLocks noChangeArrowheads="1"/>
            </p:cNvSpPr>
            <p:nvPr/>
          </p:nvSpPr>
          <p:spPr bwMode="gray">
            <a:xfrm>
              <a:off x="7107166" y="3960047"/>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70" name="Oval 11">
              <a:extLst>
                <a:ext uri="{FF2B5EF4-FFF2-40B4-BE49-F238E27FC236}">
                  <a16:creationId xmlns:a16="http://schemas.microsoft.com/office/drawing/2014/main" id="{0402D133-061D-C4D7-63D0-70C72813F252}"/>
                </a:ext>
              </a:extLst>
            </p:cNvPr>
            <p:cNvSpPr>
              <a:spLocks noChangeArrowheads="1"/>
            </p:cNvSpPr>
            <p:nvPr/>
          </p:nvSpPr>
          <p:spPr bwMode="gray">
            <a:xfrm>
              <a:off x="7374619" y="3891340"/>
              <a:ext cx="108000" cy="108000"/>
            </a:xfrm>
            <a:prstGeom prst="ellipse">
              <a:avLst/>
            </a:prstGeom>
            <a:solidFill>
              <a:srgbClr val="0F5D61"/>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71" name="Oval 10">
              <a:extLst>
                <a:ext uri="{FF2B5EF4-FFF2-40B4-BE49-F238E27FC236}">
                  <a16:creationId xmlns:a16="http://schemas.microsoft.com/office/drawing/2014/main" id="{01FA9E7F-724C-B082-57CD-9A1C70A56DF7}"/>
                </a:ext>
              </a:extLst>
            </p:cNvPr>
            <p:cNvSpPr>
              <a:spLocks noChangeArrowheads="1"/>
            </p:cNvSpPr>
            <p:nvPr/>
          </p:nvSpPr>
          <p:spPr bwMode="gray">
            <a:xfrm>
              <a:off x="6833920" y="3477291"/>
              <a:ext cx="822987" cy="363477"/>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200" noProof="0" dirty="0"/>
            </a:p>
          </p:txBody>
        </p:sp>
        <p:sp>
          <p:nvSpPr>
            <p:cNvPr id="72" name="Oval 15">
              <a:extLst>
                <a:ext uri="{FF2B5EF4-FFF2-40B4-BE49-F238E27FC236}">
                  <a16:creationId xmlns:a16="http://schemas.microsoft.com/office/drawing/2014/main" id="{0F0A287A-0A6A-3704-488F-1F6A5F01DB2F}"/>
                </a:ext>
              </a:extLst>
            </p:cNvPr>
            <p:cNvSpPr>
              <a:spLocks noChangeArrowheads="1"/>
            </p:cNvSpPr>
            <p:nvPr/>
          </p:nvSpPr>
          <p:spPr bwMode="gray">
            <a:xfrm>
              <a:off x="7185629" y="362584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73" name="Oval 16">
              <a:extLst>
                <a:ext uri="{FF2B5EF4-FFF2-40B4-BE49-F238E27FC236}">
                  <a16:creationId xmlns:a16="http://schemas.microsoft.com/office/drawing/2014/main" id="{AC279C8C-C8A6-B3E1-B34F-F4A28E96ABFB}"/>
                </a:ext>
              </a:extLst>
            </p:cNvPr>
            <p:cNvSpPr>
              <a:spLocks noChangeArrowheads="1"/>
            </p:cNvSpPr>
            <p:nvPr/>
          </p:nvSpPr>
          <p:spPr bwMode="gray">
            <a:xfrm>
              <a:off x="6989389" y="3589584"/>
              <a:ext cx="108000" cy="108000"/>
            </a:xfrm>
            <a:prstGeom prst="ellipse">
              <a:avLst/>
            </a:prstGeom>
            <a:solidFill>
              <a:srgbClr val="C00000"/>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74" name="Rectangle 60">
              <a:extLst>
                <a:ext uri="{FF2B5EF4-FFF2-40B4-BE49-F238E27FC236}">
                  <a16:creationId xmlns:a16="http://schemas.microsoft.com/office/drawing/2014/main" id="{A3C44BD0-99D9-08E8-7DE4-7C3186106A88}"/>
                </a:ext>
              </a:extLst>
            </p:cNvPr>
            <p:cNvSpPr>
              <a:spLocks noChangeArrowheads="1"/>
            </p:cNvSpPr>
            <p:nvPr/>
          </p:nvSpPr>
          <p:spPr bwMode="gray">
            <a:xfrm>
              <a:off x="6315069" y="4127106"/>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fr-FR" sz="200" b="1" noProof="0" dirty="0">
                  <a:solidFill>
                    <a:schemeClr val="tx1">
                      <a:lumMod val="50000"/>
                    </a:schemeClr>
                  </a:solidFill>
                  <a:cs typeface="Arial"/>
                </a:rPr>
                <a:t>Priorité moyenne</a:t>
              </a:r>
            </a:p>
          </p:txBody>
        </p:sp>
        <p:sp>
          <p:nvSpPr>
            <p:cNvPr id="75" name="Rectangle 58">
              <a:extLst>
                <a:ext uri="{FF2B5EF4-FFF2-40B4-BE49-F238E27FC236}">
                  <a16:creationId xmlns:a16="http://schemas.microsoft.com/office/drawing/2014/main" id="{6009B1E1-9E3F-BC13-BD91-6BE6ABE3B13D}"/>
                </a:ext>
              </a:extLst>
            </p:cNvPr>
            <p:cNvSpPr>
              <a:spLocks noChangeArrowheads="1"/>
            </p:cNvSpPr>
            <p:nvPr/>
          </p:nvSpPr>
          <p:spPr bwMode="gray">
            <a:xfrm>
              <a:off x="6215135" y="3255728"/>
              <a:ext cx="2201703"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ct val="100000"/>
                </a:lnSpc>
                <a:spcBef>
                  <a:spcPct val="50000"/>
                </a:spcBef>
                <a:buFont typeface="Wingdings" pitchFamily="2" charset="2"/>
                <a:buNone/>
              </a:pPr>
              <a:r>
                <a:rPr lang="fr-FR" sz="200" b="1" noProof="0" dirty="0">
                  <a:solidFill>
                    <a:schemeClr val="tx1">
                      <a:lumMod val="50000"/>
                    </a:schemeClr>
                  </a:solidFill>
                  <a:cs typeface="Arial" pitchFamily="34" charset="0"/>
                </a:rPr>
                <a:t>Haute priorité</a:t>
              </a:r>
            </a:p>
          </p:txBody>
        </p:sp>
        <p:sp>
          <p:nvSpPr>
            <p:cNvPr id="76" name="Oval 10">
              <a:extLst>
                <a:ext uri="{FF2B5EF4-FFF2-40B4-BE49-F238E27FC236}">
                  <a16:creationId xmlns:a16="http://schemas.microsoft.com/office/drawing/2014/main" id="{DD2686A3-2D76-C928-8EFD-A817D5777DA7}"/>
                </a:ext>
              </a:extLst>
            </p:cNvPr>
            <p:cNvSpPr>
              <a:spLocks noChangeArrowheads="1"/>
            </p:cNvSpPr>
            <p:nvPr/>
          </p:nvSpPr>
          <p:spPr bwMode="gray">
            <a:xfrm>
              <a:off x="6975426" y="4474776"/>
              <a:ext cx="618323" cy="330434"/>
            </a:xfrm>
            <a:prstGeom prst="ellipse">
              <a:avLst/>
            </a:prstGeom>
            <a:solidFill>
              <a:schemeClr val="bg1"/>
            </a:solidFill>
            <a:ln w="9525">
              <a:solidFill>
                <a:srgbClr val="0F5D6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100000"/>
                </a:lnSpc>
                <a:buFont typeface="Times" pitchFamily="18" charset="0"/>
                <a:buNone/>
              </a:pPr>
              <a:endParaRPr lang="fr-FR" sz="200" noProof="0" dirty="0"/>
            </a:p>
          </p:txBody>
        </p:sp>
        <p:sp>
          <p:nvSpPr>
            <p:cNvPr id="77" name="Rectangle 60">
              <a:extLst>
                <a:ext uri="{FF2B5EF4-FFF2-40B4-BE49-F238E27FC236}">
                  <a16:creationId xmlns:a16="http://schemas.microsoft.com/office/drawing/2014/main" id="{1D3A0065-5B34-CEB1-A3A1-5AC206327323}"/>
                </a:ext>
              </a:extLst>
            </p:cNvPr>
            <p:cNvSpPr>
              <a:spLocks noChangeArrowheads="1"/>
            </p:cNvSpPr>
            <p:nvPr/>
          </p:nvSpPr>
          <p:spPr bwMode="gray">
            <a:xfrm>
              <a:off x="6315069" y="4784880"/>
              <a:ext cx="1974946" cy="2952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lnSpc>
                  <a:spcPct val="100000"/>
                </a:lnSpc>
                <a:spcBef>
                  <a:spcPct val="50000"/>
                </a:spcBef>
                <a:buFont typeface="Wingdings" pitchFamily="2" charset="2"/>
                <a:buNone/>
              </a:pPr>
              <a:r>
                <a:rPr lang="fr-FR" sz="200" b="1" noProof="0" dirty="0">
                  <a:solidFill>
                    <a:schemeClr val="tx1">
                      <a:lumMod val="50000"/>
                    </a:schemeClr>
                  </a:solidFill>
                  <a:cs typeface="Arial"/>
                </a:rPr>
                <a:t>Priorité basse</a:t>
              </a:r>
            </a:p>
          </p:txBody>
        </p:sp>
        <p:sp>
          <p:nvSpPr>
            <p:cNvPr id="78" name="Oval 12">
              <a:extLst>
                <a:ext uri="{FF2B5EF4-FFF2-40B4-BE49-F238E27FC236}">
                  <a16:creationId xmlns:a16="http://schemas.microsoft.com/office/drawing/2014/main" id="{0ACDCD19-4DD8-63DD-5414-8ABD28A4BA76}"/>
                </a:ext>
              </a:extLst>
            </p:cNvPr>
            <p:cNvSpPr>
              <a:spLocks noChangeArrowheads="1"/>
            </p:cNvSpPr>
            <p:nvPr/>
          </p:nvSpPr>
          <p:spPr bwMode="gray">
            <a:xfrm>
              <a:off x="7107166" y="4603095"/>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sp>
          <p:nvSpPr>
            <p:cNvPr id="79" name="Oval 11">
              <a:extLst>
                <a:ext uri="{FF2B5EF4-FFF2-40B4-BE49-F238E27FC236}">
                  <a16:creationId xmlns:a16="http://schemas.microsoft.com/office/drawing/2014/main" id="{7B465DC6-9C22-4CB8-CEC7-0D37A2BE18D0}"/>
                </a:ext>
              </a:extLst>
            </p:cNvPr>
            <p:cNvSpPr>
              <a:spLocks noChangeArrowheads="1"/>
            </p:cNvSpPr>
            <p:nvPr/>
          </p:nvSpPr>
          <p:spPr bwMode="gray">
            <a:xfrm>
              <a:off x="7374619" y="4534388"/>
              <a:ext cx="108000" cy="108000"/>
            </a:xfrm>
            <a:prstGeom prst="ellipse">
              <a:avLst/>
            </a:prstGeom>
            <a:solidFill>
              <a:schemeClr val="bg1">
                <a:lumMod val="85000"/>
              </a:schemeClr>
            </a:solidFill>
            <a:ln w="9525" algn="ctr">
              <a:solidFill>
                <a:schemeClr val="accent2">
                  <a:lumMod val="75000"/>
                </a:schemeClr>
              </a:solidFill>
              <a:round/>
              <a:headEnd/>
              <a:tailEnd/>
            </a:ln>
            <a:effectLst/>
          </p:spPr>
          <p:txBody>
            <a:bodyPr lIns="0" tIns="0" rIns="0" bIns="0" anchor="ctr"/>
            <a:lstStyle/>
            <a:p>
              <a:pPr algn="ctr" eaLnBrk="0" hangingPunct="0">
                <a:lnSpc>
                  <a:spcPct val="100000"/>
                </a:lnSpc>
              </a:pPr>
              <a:endParaRPr lang="fr-FR" sz="100" b="1" noProof="0" dirty="0">
                <a:solidFill>
                  <a:schemeClr val="bg1"/>
                </a:solidFill>
                <a:latin typeface="Arial" panose="020B0604020202020204" pitchFamily="34" charset="0"/>
              </a:endParaRPr>
            </a:p>
          </p:txBody>
        </p:sp>
      </p:grpSp>
      <p:pic>
        <p:nvPicPr>
          <p:cNvPr id="120" name="Picture 119">
            <a:extLst>
              <a:ext uri="{FF2B5EF4-FFF2-40B4-BE49-F238E27FC236}">
                <a16:creationId xmlns:a16="http://schemas.microsoft.com/office/drawing/2014/main" id="{8637F725-2D7F-D93C-AF5B-090877868E7D}"/>
              </a:ext>
            </a:extLst>
          </p:cNvPr>
          <p:cNvPicPr>
            <a:picLocks noChangeAspect="1"/>
          </p:cNvPicPr>
          <p:nvPr/>
        </p:nvPicPr>
        <p:blipFill>
          <a:blip r:embed="rId3"/>
          <a:stretch>
            <a:fillRect/>
          </a:stretch>
        </p:blipFill>
        <p:spPr>
          <a:xfrm>
            <a:off x="5533881" y="3057856"/>
            <a:ext cx="4882388" cy="2043291"/>
          </a:xfrm>
          <a:prstGeom prst="rect">
            <a:avLst/>
          </a:prstGeom>
        </p:spPr>
      </p:pic>
    </p:spTree>
    <p:extLst>
      <p:ext uri="{BB962C8B-B14F-4D97-AF65-F5344CB8AC3E}">
        <p14:creationId xmlns:p14="http://schemas.microsoft.com/office/powerpoint/2010/main" val="385622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47876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rPr>
              <a:t>Agenda</a:t>
            </a:r>
          </a:p>
        </p:txBody>
      </p:sp>
      <p:sp>
        <p:nvSpPr>
          <p:cNvPr id="4" name="Rounded Rectangle 38">
            <a:extLst>
              <a:ext uri="{FF2B5EF4-FFF2-40B4-BE49-F238E27FC236}">
                <a16:creationId xmlns:a16="http://schemas.microsoft.com/office/drawing/2014/main" id="{9A53BEB2-314C-8A5D-4B79-BF0687D44842}"/>
              </a:ext>
            </a:extLst>
          </p:cNvPr>
          <p:cNvSpPr/>
          <p:nvPr/>
        </p:nvSpPr>
        <p:spPr>
          <a:xfrm>
            <a:off x="2178943" y="1378187"/>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6" name="Oval 5">
            <a:extLst>
              <a:ext uri="{FF2B5EF4-FFF2-40B4-BE49-F238E27FC236}">
                <a16:creationId xmlns:a16="http://schemas.microsoft.com/office/drawing/2014/main" id="{6AA0607B-6A86-4E9E-3B98-E20CA4B7EB21}"/>
              </a:ext>
            </a:extLst>
          </p:cNvPr>
          <p:cNvSpPr/>
          <p:nvPr/>
        </p:nvSpPr>
        <p:spPr>
          <a:xfrm>
            <a:off x="2410569" y="166990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1</a:t>
            </a:r>
          </a:p>
        </p:txBody>
      </p:sp>
      <p:sp>
        <p:nvSpPr>
          <p:cNvPr id="8" name="TextBox 7">
            <a:extLst>
              <a:ext uri="{FF2B5EF4-FFF2-40B4-BE49-F238E27FC236}">
                <a16:creationId xmlns:a16="http://schemas.microsoft.com/office/drawing/2014/main" id="{449423D2-C1BC-334B-6848-839FDE53728D}"/>
              </a:ext>
            </a:extLst>
          </p:cNvPr>
          <p:cNvSpPr txBox="1"/>
          <p:nvPr/>
        </p:nvSpPr>
        <p:spPr>
          <a:xfrm>
            <a:off x="2837445" y="1633530"/>
            <a:ext cx="4856287" cy="369332"/>
          </a:xfrm>
          <a:prstGeom prst="rect">
            <a:avLst/>
          </a:prstGeom>
          <a:noFill/>
        </p:spPr>
        <p:txBody>
          <a:bodyPr wrap="square" rtlCol="0">
            <a:spAutoFit/>
          </a:bodyPr>
          <a:lstStyle/>
          <a:p>
            <a:pPr>
              <a:defRPr/>
            </a:pPr>
            <a:r>
              <a:rPr lang="fr-FR" noProof="0" dirty="0">
                <a:latin typeface="Lato" panose="020F0502020204030203" pitchFamily="34" charset="0"/>
                <a:cs typeface="Times New Roman" panose="02020603050405020304" pitchFamily="18" charset="0"/>
              </a:rPr>
              <a:t>Introductions et objectifs</a:t>
            </a:r>
            <a:endParaRPr lang="fr-FR" sz="1800" noProof="0" dirty="0">
              <a:latin typeface="Lato" panose="020F0502020204030203" pitchFamily="34" charset="0"/>
              <a:cs typeface="Times New Roman" panose="02020603050405020304" pitchFamily="18" charset="0"/>
            </a:endParaRPr>
          </a:p>
        </p:txBody>
      </p:sp>
      <p:sp>
        <p:nvSpPr>
          <p:cNvPr id="2" name="Rounded Rectangle 40">
            <a:extLst>
              <a:ext uri="{FF2B5EF4-FFF2-40B4-BE49-F238E27FC236}">
                <a16:creationId xmlns:a16="http://schemas.microsoft.com/office/drawing/2014/main" id="{6AA6129F-75F9-A594-0868-0836B0F3BA8F}"/>
              </a:ext>
            </a:extLst>
          </p:cNvPr>
          <p:cNvSpPr/>
          <p:nvPr/>
        </p:nvSpPr>
        <p:spPr>
          <a:xfrm>
            <a:off x="2178943" y="2411735"/>
            <a:ext cx="7411451" cy="875931"/>
          </a:xfrm>
          <a:prstGeom prst="roundRect">
            <a:avLst/>
          </a:prstGeom>
          <a:solidFill>
            <a:srgbClr val="0F5D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F7887CCF-81FB-EC24-4972-1F99035BA81A}"/>
              </a:ext>
            </a:extLst>
          </p:cNvPr>
          <p:cNvSpPr/>
          <p:nvPr/>
        </p:nvSpPr>
        <p:spPr>
          <a:xfrm>
            <a:off x="2381464" y="2701543"/>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2</a:t>
            </a:r>
          </a:p>
        </p:txBody>
      </p:sp>
      <p:sp>
        <p:nvSpPr>
          <p:cNvPr id="12" name="TextBox 11">
            <a:extLst>
              <a:ext uri="{FF2B5EF4-FFF2-40B4-BE49-F238E27FC236}">
                <a16:creationId xmlns:a16="http://schemas.microsoft.com/office/drawing/2014/main" id="{76222668-39E7-1522-DC2F-4CAB11445742}"/>
              </a:ext>
            </a:extLst>
          </p:cNvPr>
          <p:cNvSpPr txBox="1"/>
          <p:nvPr/>
        </p:nvSpPr>
        <p:spPr>
          <a:xfrm>
            <a:off x="2837444" y="2662564"/>
            <a:ext cx="6337377" cy="369332"/>
          </a:xfrm>
          <a:prstGeom prst="rect">
            <a:avLst/>
          </a:prstGeom>
          <a:noFill/>
        </p:spPr>
        <p:txBody>
          <a:bodyPr wrap="square" rtlCol="0">
            <a:spAutoFit/>
          </a:bodyPr>
          <a:lstStyle/>
          <a:p>
            <a:pPr>
              <a:defRPr/>
            </a:pPr>
            <a:r>
              <a:rPr lang="fr-FR" sz="1800" noProof="0" dirty="0">
                <a:solidFill>
                  <a:schemeClr val="bg1"/>
                </a:solidFill>
                <a:latin typeface="Lato" panose="020F0502020204030203" pitchFamily="34" charset="0"/>
                <a:cs typeface="Times New Roman" panose="02020603050405020304" pitchFamily="18" charset="0"/>
              </a:rPr>
              <a:t>Approche et méthodologie</a:t>
            </a:r>
          </a:p>
        </p:txBody>
      </p:sp>
      <p:sp>
        <p:nvSpPr>
          <p:cNvPr id="13" name="Rounded Rectangle 40">
            <a:extLst>
              <a:ext uri="{FF2B5EF4-FFF2-40B4-BE49-F238E27FC236}">
                <a16:creationId xmlns:a16="http://schemas.microsoft.com/office/drawing/2014/main" id="{BBD359D8-B806-5381-B0DD-9F92E3A19050}"/>
              </a:ext>
            </a:extLst>
          </p:cNvPr>
          <p:cNvSpPr/>
          <p:nvPr/>
        </p:nvSpPr>
        <p:spPr>
          <a:xfrm>
            <a:off x="2178943" y="3454808"/>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4" name="Oval 13">
            <a:extLst>
              <a:ext uri="{FF2B5EF4-FFF2-40B4-BE49-F238E27FC236}">
                <a16:creationId xmlns:a16="http://schemas.microsoft.com/office/drawing/2014/main" id="{F669B96E-4CF2-3A7F-44BE-1A0BFBC382AD}"/>
              </a:ext>
            </a:extLst>
          </p:cNvPr>
          <p:cNvSpPr/>
          <p:nvPr/>
        </p:nvSpPr>
        <p:spPr>
          <a:xfrm>
            <a:off x="2381464" y="3738615"/>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rPr>
              <a:t>3</a:t>
            </a:r>
          </a:p>
        </p:txBody>
      </p:sp>
      <p:sp>
        <p:nvSpPr>
          <p:cNvPr id="15" name="TextBox 14">
            <a:extLst>
              <a:ext uri="{FF2B5EF4-FFF2-40B4-BE49-F238E27FC236}">
                <a16:creationId xmlns:a16="http://schemas.microsoft.com/office/drawing/2014/main" id="{0B2BE8A6-E991-1750-E66F-EC29A7BA6B8B}"/>
              </a:ext>
            </a:extLst>
          </p:cNvPr>
          <p:cNvSpPr txBox="1"/>
          <p:nvPr/>
        </p:nvSpPr>
        <p:spPr>
          <a:xfrm>
            <a:off x="2837444" y="3699636"/>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Plan de travail</a:t>
            </a:r>
          </a:p>
        </p:txBody>
      </p:sp>
      <p:sp>
        <p:nvSpPr>
          <p:cNvPr id="16" name="Rounded Rectangle 40">
            <a:extLst>
              <a:ext uri="{FF2B5EF4-FFF2-40B4-BE49-F238E27FC236}">
                <a16:creationId xmlns:a16="http://schemas.microsoft.com/office/drawing/2014/main" id="{3C256E58-46ED-D901-0484-1E2B9522D3EF}"/>
              </a:ext>
            </a:extLst>
          </p:cNvPr>
          <p:cNvSpPr/>
          <p:nvPr/>
        </p:nvSpPr>
        <p:spPr>
          <a:xfrm>
            <a:off x="2178943" y="4497880"/>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E00E4C8C-AD65-4642-0033-BF0110E0E7FC}"/>
              </a:ext>
            </a:extLst>
          </p:cNvPr>
          <p:cNvSpPr/>
          <p:nvPr/>
        </p:nvSpPr>
        <p:spPr>
          <a:xfrm>
            <a:off x="2381464" y="4775687"/>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4</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18" name="TextBox 17">
            <a:extLst>
              <a:ext uri="{FF2B5EF4-FFF2-40B4-BE49-F238E27FC236}">
                <a16:creationId xmlns:a16="http://schemas.microsoft.com/office/drawing/2014/main" id="{DA5AF5E1-88DB-104F-78DF-EB0C26193D48}"/>
              </a:ext>
            </a:extLst>
          </p:cNvPr>
          <p:cNvSpPr txBox="1"/>
          <p:nvPr/>
        </p:nvSpPr>
        <p:spPr>
          <a:xfrm>
            <a:off x="2837444" y="4736708"/>
            <a:ext cx="6337377" cy="369332"/>
          </a:xfrm>
          <a:prstGeom prst="rect">
            <a:avLst/>
          </a:prstGeom>
          <a:noFill/>
        </p:spPr>
        <p:txBody>
          <a:bodyPr wrap="square" rtlCol="0">
            <a:spAutoFit/>
          </a:bodyPr>
          <a:lstStyle/>
          <a:p>
            <a:pPr>
              <a:defRPr/>
            </a:pPr>
            <a:r>
              <a:rPr lang="fr-FR" sz="1800" noProof="0" dirty="0">
                <a:latin typeface="Lato" panose="020F0502020204030203" pitchFamily="34" charset="0"/>
                <a:cs typeface="Times New Roman" panose="02020603050405020304" pitchFamily="18" charset="0"/>
              </a:rPr>
              <a:t>Critères de priorisation</a:t>
            </a:r>
          </a:p>
        </p:txBody>
      </p:sp>
      <p:sp>
        <p:nvSpPr>
          <p:cNvPr id="5" name="Rounded Rectangle 40">
            <a:extLst>
              <a:ext uri="{FF2B5EF4-FFF2-40B4-BE49-F238E27FC236}">
                <a16:creationId xmlns:a16="http://schemas.microsoft.com/office/drawing/2014/main" id="{EE71C63C-1216-9DFD-40C5-B330E079E74B}"/>
              </a:ext>
            </a:extLst>
          </p:cNvPr>
          <p:cNvSpPr/>
          <p:nvPr/>
        </p:nvSpPr>
        <p:spPr>
          <a:xfrm>
            <a:off x="2178943" y="5543159"/>
            <a:ext cx="7411451" cy="87593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noProof="0" dirty="0">
              <a:solidFill>
                <a:schemeClr val="tx2">
                  <a:lumMod val="10000"/>
                </a:schemeClr>
              </a:solidFill>
              <a:latin typeface="Lato" panose="020F0502020204030203" pitchFamily="34" charset="0"/>
              <a:cs typeface="Times New Roman" panose="02020603050405020304" pitchFamily="18" charset="0"/>
            </a:endParaRPr>
          </a:p>
        </p:txBody>
      </p:sp>
      <p:sp>
        <p:nvSpPr>
          <p:cNvPr id="7" name="Oval 6">
            <a:extLst>
              <a:ext uri="{FF2B5EF4-FFF2-40B4-BE49-F238E27FC236}">
                <a16:creationId xmlns:a16="http://schemas.microsoft.com/office/drawing/2014/main" id="{1622B528-A37D-F6A1-127D-289ED1264E45}"/>
              </a:ext>
            </a:extLst>
          </p:cNvPr>
          <p:cNvSpPr/>
          <p:nvPr/>
        </p:nvSpPr>
        <p:spPr>
          <a:xfrm>
            <a:off x="2381464" y="5820966"/>
            <a:ext cx="313618" cy="3048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fr-FR" sz="1400" kern="0" noProof="0" dirty="0">
                <a:solidFill>
                  <a:srgbClr val="FFFFFF"/>
                </a:solidFill>
                <a:latin typeface="Lato" panose="020F0502020204030203" pitchFamily="34" charset="0"/>
                <a:cs typeface="Times New Roman" panose="02020603050405020304" pitchFamily="18" charset="0"/>
                <a:sym typeface="Arial"/>
              </a:rPr>
              <a:t>5</a:t>
            </a:r>
            <a:endParaRPr kumimoji="0" lang="fr-FR" sz="1400" u="none" strike="noStrike" kern="0" cap="none" spc="0" normalizeH="0" baseline="0" noProof="0" dirty="0">
              <a:ln>
                <a:noFill/>
              </a:ln>
              <a:solidFill>
                <a:srgbClr val="FFFFFF"/>
              </a:solidFill>
              <a:effectLst/>
              <a:uLnTx/>
              <a:uFillTx/>
              <a:latin typeface="Lato" panose="020F0502020204030203"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C5F9BE60-556A-C2B1-2EA9-6486DAB2C19A}"/>
              </a:ext>
            </a:extLst>
          </p:cNvPr>
          <p:cNvSpPr txBox="1"/>
          <p:nvPr/>
        </p:nvSpPr>
        <p:spPr>
          <a:xfrm>
            <a:off x="2837444" y="5781987"/>
            <a:ext cx="6337377" cy="369332"/>
          </a:xfrm>
          <a:prstGeom prst="rect">
            <a:avLst/>
          </a:prstGeom>
          <a:noFill/>
        </p:spPr>
        <p:txBody>
          <a:bodyPr wrap="square" rtlCol="0">
            <a:spAutoFit/>
          </a:bodyPr>
          <a:lstStyle>
            <a:defPPr>
              <a:defRPr lang="en-US"/>
            </a:defPPr>
            <a:lvl1pPr>
              <a:defRPr>
                <a:latin typeface="Lato" panose="020F0502020204030203" pitchFamily="34" charset="0"/>
                <a:cs typeface="Times New Roman" panose="02020603050405020304" pitchFamily="18" charset="0"/>
              </a:defRPr>
            </a:lvl1pPr>
          </a:lstStyle>
          <a:p>
            <a:r>
              <a:rPr lang="fr-FR" noProof="0" dirty="0"/>
              <a:t>Questionnaire en ligne</a:t>
            </a:r>
          </a:p>
        </p:txBody>
      </p:sp>
    </p:spTree>
    <p:extLst>
      <p:ext uri="{BB962C8B-B14F-4D97-AF65-F5344CB8AC3E}">
        <p14:creationId xmlns:p14="http://schemas.microsoft.com/office/powerpoint/2010/main" val="3814510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3DD7F1-8689-C8B5-12A9-BC93C83BD6FD}"/>
              </a:ext>
            </a:extLst>
          </p:cNvPr>
          <p:cNvSpPr/>
          <p:nvPr/>
        </p:nvSpPr>
        <p:spPr>
          <a:xfrm>
            <a:off x="600075" y="3411645"/>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rgbClr val="0F5D61"/>
                </a:solidFill>
              </a:rPr>
              <a:t>Complet</a:t>
            </a:r>
          </a:p>
        </p:txBody>
      </p:sp>
      <p:sp>
        <p:nvSpPr>
          <p:cNvPr id="13" name="TextBox 12">
            <a:extLst>
              <a:ext uri="{FF2B5EF4-FFF2-40B4-BE49-F238E27FC236}">
                <a16:creationId xmlns:a16="http://schemas.microsoft.com/office/drawing/2014/main" id="{DA718325-0DB0-2FCC-CCF4-9AB31AB05D3D}"/>
              </a:ext>
            </a:extLst>
          </p:cNvPr>
          <p:cNvSpPr txBox="1"/>
          <p:nvPr/>
        </p:nvSpPr>
        <p:spPr>
          <a:xfrm>
            <a:off x="3200399" y="3497336"/>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fr-FR" sz="1300" noProof="0" dirty="0"/>
              <a:t>Les décisions concernant l’introduction des vaccins sont souvent prises de manière isolé et selon des processus différents, en fonction de la nature de la décision</a:t>
            </a:r>
          </a:p>
          <a:p>
            <a:pPr marL="177800" indent="-177800" algn="just">
              <a:spcBef>
                <a:spcPts val="200"/>
              </a:spcBef>
              <a:buFont typeface="Wingdings" panose="05000000000000000000" pitchFamily="2" charset="2"/>
              <a:buChar char="Ø"/>
            </a:pPr>
            <a:r>
              <a:rPr lang="fr-FR" sz="1300" noProof="0" dirty="0"/>
              <a:t>Ce cadre est conçu pour être complet en termes de vaccins et de types de pays.</a:t>
            </a:r>
          </a:p>
        </p:txBody>
      </p:sp>
      <p:sp>
        <p:nvSpPr>
          <p:cNvPr id="10" name="Google Shape;427;p16">
            <a:extLst>
              <a:ext uri="{FF2B5EF4-FFF2-40B4-BE49-F238E27FC236}">
                <a16:creationId xmlns:a16="http://schemas.microsoft.com/office/drawing/2014/main" id="{434BE2C4-16E7-79AB-9DF1-6CA87ADCE4C3}"/>
              </a:ext>
            </a:extLst>
          </p:cNvPr>
          <p:cNvSpPr/>
          <p:nvPr/>
        </p:nvSpPr>
        <p:spPr>
          <a:xfrm>
            <a:off x="-9525" y="259371"/>
            <a:ext cx="235439" cy="655029"/>
          </a:xfrm>
          <a:prstGeom prst="rect">
            <a:avLst/>
          </a:prstGeom>
          <a:solidFill>
            <a:srgbClr val="0F5D61"/>
          </a:solidFill>
          <a:ln>
            <a:noFill/>
          </a:ln>
        </p:spPr>
        <p:txBody>
          <a:bodyPr spcFirstLastPara="1" wrap="square" lIns="91401" tIns="91401" rIns="91401" bIns="91401" anchor="ctr" anchorCtr="0">
            <a:noAutofit/>
          </a:bodyPr>
          <a:lstStyle/>
          <a:p>
            <a:pPr>
              <a:spcBef>
                <a:spcPct val="0"/>
              </a:spcBef>
              <a:spcAft>
                <a:spcPct val="0"/>
              </a:spcAft>
            </a:pPr>
            <a:endParaRPr lang="fr-FR" noProof="0" dirty="0">
              <a:latin typeface="Lato" panose="020F0502020204030203" pitchFamily="34" charset="0"/>
              <a:cs typeface="Times New Roman" panose="02020603050405020304" pitchFamily="18" charset="0"/>
            </a:endParaRPr>
          </a:p>
        </p:txBody>
      </p:sp>
      <p:sp>
        <p:nvSpPr>
          <p:cNvPr id="11" name="Google Shape;126;p14">
            <a:extLst>
              <a:ext uri="{FF2B5EF4-FFF2-40B4-BE49-F238E27FC236}">
                <a16:creationId xmlns:a16="http://schemas.microsoft.com/office/drawing/2014/main" id="{64F7B79C-4CFB-DD7A-D0CF-62F7335D9A0E}"/>
              </a:ext>
            </a:extLst>
          </p:cNvPr>
          <p:cNvSpPr txBox="1"/>
          <p:nvPr/>
        </p:nvSpPr>
        <p:spPr>
          <a:xfrm>
            <a:off x="472962" y="225239"/>
            <a:ext cx="11719038" cy="731700"/>
          </a:xfrm>
          <a:prstGeom prst="rect">
            <a:avLst/>
          </a:prstGeom>
          <a:noFill/>
          <a:ln>
            <a:noFill/>
          </a:ln>
        </p:spPr>
        <p:txBody>
          <a:bodyPr spcFirstLastPara="1" wrap="square" lIns="0" tIns="0" rIns="0" bIns="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2400" kern="0" noProof="0" dirty="0">
                <a:solidFill>
                  <a:srgbClr val="0F5D61"/>
                </a:solidFill>
                <a:latin typeface="Lato" panose="020F0502020204030203" pitchFamily="34" charset="0"/>
                <a:cs typeface="Times New Roman" panose="02020603050405020304" pitchFamily="18" charset="0"/>
                <a:sym typeface="Lato"/>
              </a:rPr>
              <a:t>Le cadre NVI-PST a été conçu pour être fondé sur des évidences, simple mais complet, itératif et permettre des ajustements en fonction des priorités propres aux pays</a:t>
            </a:r>
            <a:endParaRPr kumimoji="0" lang="fr-FR" sz="2400" u="none" strike="noStrike" kern="0" cap="none" spc="0" normalizeH="0" baseline="0" noProof="0" dirty="0">
              <a:ln>
                <a:noFill/>
              </a:ln>
              <a:solidFill>
                <a:srgbClr val="0F5D61"/>
              </a:solidFill>
              <a:effectLst/>
              <a:uLnTx/>
              <a:uFillTx/>
              <a:latin typeface="Lato" panose="020F0502020204030203" pitchFamily="34" charset="0"/>
              <a:cs typeface="Times New Roman" panose="02020603050405020304" pitchFamily="18" charset="0"/>
              <a:sym typeface="Lato"/>
            </a:endParaRPr>
          </a:p>
        </p:txBody>
      </p:sp>
      <p:sp>
        <p:nvSpPr>
          <p:cNvPr id="2" name="Rectangle 1">
            <a:extLst>
              <a:ext uri="{FF2B5EF4-FFF2-40B4-BE49-F238E27FC236}">
                <a16:creationId xmlns:a16="http://schemas.microsoft.com/office/drawing/2014/main" id="{03B59F25-78A0-D197-5A8B-47742E0AC73B}"/>
              </a:ext>
            </a:extLst>
          </p:cNvPr>
          <p:cNvSpPr/>
          <p:nvPr/>
        </p:nvSpPr>
        <p:spPr>
          <a:xfrm>
            <a:off x="600075" y="1350699"/>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rgbClr val="0F5D61"/>
                </a:solidFill>
              </a:rPr>
              <a:t>Fondé sur les évidences</a:t>
            </a:r>
          </a:p>
        </p:txBody>
      </p:sp>
      <p:sp>
        <p:nvSpPr>
          <p:cNvPr id="3" name="Rectangle 2">
            <a:extLst>
              <a:ext uri="{FF2B5EF4-FFF2-40B4-BE49-F238E27FC236}">
                <a16:creationId xmlns:a16="http://schemas.microsoft.com/office/drawing/2014/main" id="{0ECB3B41-635A-8807-5828-3B5E90F87894}"/>
              </a:ext>
            </a:extLst>
          </p:cNvPr>
          <p:cNvSpPr/>
          <p:nvPr/>
        </p:nvSpPr>
        <p:spPr>
          <a:xfrm>
            <a:off x="600075" y="2381172"/>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rgbClr val="0F5D61"/>
                </a:solidFill>
              </a:rPr>
              <a:t>Simple</a:t>
            </a:r>
          </a:p>
        </p:txBody>
      </p:sp>
      <p:sp>
        <p:nvSpPr>
          <p:cNvPr id="4" name="Rectangle 3">
            <a:extLst>
              <a:ext uri="{FF2B5EF4-FFF2-40B4-BE49-F238E27FC236}">
                <a16:creationId xmlns:a16="http://schemas.microsoft.com/office/drawing/2014/main" id="{1D84F1B8-B624-0FF5-58AD-297D2F24EEB7}"/>
              </a:ext>
            </a:extLst>
          </p:cNvPr>
          <p:cNvSpPr/>
          <p:nvPr/>
        </p:nvSpPr>
        <p:spPr>
          <a:xfrm>
            <a:off x="600075" y="4442118"/>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a:solidFill>
                  <a:srgbClr val="0F5D61"/>
                </a:solidFill>
              </a:rPr>
              <a:t>Adaptatif</a:t>
            </a:r>
          </a:p>
        </p:txBody>
      </p:sp>
      <p:sp>
        <p:nvSpPr>
          <p:cNvPr id="5" name="TextBox 4">
            <a:extLst>
              <a:ext uri="{FF2B5EF4-FFF2-40B4-BE49-F238E27FC236}">
                <a16:creationId xmlns:a16="http://schemas.microsoft.com/office/drawing/2014/main" id="{2031F2DA-7C4E-59B0-8094-740805AAC81A}"/>
              </a:ext>
            </a:extLst>
          </p:cNvPr>
          <p:cNvSpPr txBox="1"/>
          <p:nvPr/>
        </p:nvSpPr>
        <p:spPr>
          <a:xfrm>
            <a:off x="3198574" y="1436390"/>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fr-FR" sz="1300" noProof="0" dirty="0"/>
              <a:t>Les décisions sur le séquencement sont souvent influencées par les agendas nationaux et internationaux et reposent davantage sur des opinions que sur des faits</a:t>
            </a:r>
          </a:p>
          <a:p>
            <a:pPr marL="177800" indent="-177800" algn="just">
              <a:spcBef>
                <a:spcPts val="200"/>
              </a:spcBef>
              <a:buFont typeface="Wingdings" panose="05000000000000000000" pitchFamily="2" charset="2"/>
              <a:buChar char="Ø"/>
            </a:pPr>
            <a:r>
              <a:rPr lang="fr-FR" sz="1300" noProof="0" dirty="0"/>
              <a:t>Ce cadre repose sur des preuves mesurables pour garantir la cohérence de la prise de décision au fil du temps</a:t>
            </a:r>
          </a:p>
        </p:txBody>
      </p:sp>
      <p:sp>
        <p:nvSpPr>
          <p:cNvPr id="6" name="TextBox 5">
            <a:extLst>
              <a:ext uri="{FF2B5EF4-FFF2-40B4-BE49-F238E27FC236}">
                <a16:creationId xmlns:a16="http://schemas.microsoft.com/office/drawing/2014/main" id="{D37C1D2A-98A0-8C8A-4A80-7DDD4417B313}"/>
              </a:ext>
            </a:extLst>
          </p:cNvPr>
          <p:cNvSpPr txBox="1"/>
          <p:nvPr/>
        </p:nvSpPr>
        <p:spPr>
          <a:xfrm>
            <a:off x="3200399" y="2455792"/>
            <a:ext cx="8512175" cy="718145"/>
          </a:xfrm>
          <a:prstGeom prst="rect">
            <a:avLst/>
          </a:prstGeom>
          <a:noFill/>
        </p:spPr>
        <p:txBody>
          <a:bodyPr wrap="square" rtlCol="0">
            <a:spAutoFit/>
          </a:bodyPr>
          <a:lstStyle/>
          <a:p>
            <a:pPr marL="171450" indent="-171450" algn="just">
              <a:spcBef>
                <a:spcPts val="200"/>
              </a:spcBef>
              <a:buFont typeface="Arial" panose="020B0604020202020204" pitchFamily="34" charset="0"/>
              <a:buChar char="•"/>
            </a:pPr>
            <a:r>
              <a:rPr lang="fr-FR" sz="1300" noProof="0" dirty="0"/>
              <a:t>Les outils et processus existants référencent soit un trop grand nombre de critères, soit aucun critère</a:t>
            </a:r>
          </a:p>
          <a:p>
            <a:pPr marL="177800" indent="-177800" algn="just">
              <a:spcBef>
                <a:spcPts val="200"/>
              </a:spcBef>
              <a:buFont typeface="Wingdings" panose="05000000000000000000" pitchFamily="2" charset="2"/>
              <a:buChar char="Ø"/>
            </a:pPr>
            <a:r>
              <a:rPr lang="fr-FR" sz="1300" noProof="0" dirty="0"/>
              <a:t>Ce cadre réfère un nombre limité de critères qui seront sélectionnés par le GTCV. Les critères sélectionnés devraient permettre au GTCV de répondre à des questions simples mais cruciales.</a:t>
            </a:r>
          </a:p>
        </p:txBody>
      </p:sp>
      <p:sp>
        <p:nvSpPr>
          <p:cNvPr id="8" name="Rectangle 7">
            <a:extLst>
              <a:ext uri="{FF2B5EF4-FFF2-40B4-BE49-F238E27FC236}">
                <a16:creationId xmlns:a16="http://schemas.microsoft.com/office/drawing/2014/main" id="{1736A2B4-8A19-986F-1953-ACE5680A79DC}"/>
              </a:ext>
            </a:extLst>
          </p:cNvPr>
          <p:cNvSpPr/>
          <p:nvPr/>
        </p:nvSpPr>
        <p:spPr>
          <a:xfrm>
            <a:off x="600075" y="5472591"/>
            <a:ext cx="2419350" cy="8895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noProof="0" dirty="0" err="1">
                <a:solidFill>
                  <a:srgbClr val="0F5D61"/>
                </a:solidFill>
              </a:rPr>
              <a:t>Iteratif</a:t>
            </a:r>
            <a:endParaRPr lang="fr-FR" noProof="0" dirty="0">
              <a:solidFill>
                <a:srgbClr val="0F5D61"/>
              </a:solidFill>
            </a:endParaRPr>
          </a:p>
        </p:txBody>
      </p:sp>
      <p:sp>
        <p:nvSpPr>
          <p:cNvPr id="9" name="TextBox 8">
            <a:extLst>
              <a:ext uri="{FF2B5EF4-FFF2-40B4-BE49-F238E27FC236}">
                <a16:creationId xmlns:a16="http://schemas.microsoft.com/office/drawing/2014/main" id="{8DDA8D7C-B8FE-BB98-C129-DA1D22E7B41C}"/>
              </a:ext>
            </a:extLst>
          </p:cNvPr>
          <p:cNvSpPr txBox="1"/>
          <p:nvPr/>
        </p:nvSpPr>
        <p:spPr>
          <a:xfrm>
            <a:off x="3200399" y="5473068"/>
            <a:ext cx="8512175" cy="918200"/>
          </a:xfrm>
          <a:prstGeom prst="rect">
            <a:avLst/>
          </a:prstGeom>
          <a:noFill/>
        </p:spPr>
        <p:txBody>
          <a:bodyPr wrap="square" rtlCol="0">
            <a:spAutoFit/>
          </a:bodyPr>
          <a:lstStyle/>
          <a:p>
            <a:pPr marL="171450" indent="-171450">
              <a:spcBef>
                <a:spcPts val="200"/>
              </a:spcBef>
              <a:buFont typeface="Arial" panose="020B0604020202020204" pitchFamily="34" charset="0"/>
              <a:buChar char="•"/>
            </a:pPr>
            <a:r>
              <a:rPr lang="fr-FR" sz="1300" noProof="0" dirty="0"/>
              <a:t>La prise de décision actuelle sur le séquencement des INV se fait de manière réactive, souvent pour répondre aux demandes des partenaires techniques ou soumettre des demandes de financement aux bailleurs de fonds</a:t>
            </a:r>
          </a:p>
          <a:p>
            <a:pPr marL="177800" indent="-177800">
              <a:spcBef>
                <a:spcPts val="200"/>
              </a:spcBef>
              <a:buFont typeface="Wingdings" panose="05000000000000000000" pitchFamily="2" charset="2"/>
              <a:buChar char="Ø"/>
            </a:pPr>
            <a:r>
              <a:rPr lang="fr-FR" sz="1300" noProof="0" dirty="0"/>
              <a:t>Cet exercice peut être réalisé régulièrement par les GTCV pour garantir l’adaptation aux évolutions de la recherche et des marchés.</a:t>
            </a:r>
          </a:p>
        </p:txBody>
      </p:sp>
      <p:sp>
        <p:nvSpPr>
          <p:cNvPr id="12" name="TextBox 11">
            <a:extLst>
              <a:ext uri="{FF2B5EF4-FFF2-40B4-BE49-F238E27FC236}">
                <a16:creationId xmlns:a16="http://schemas.microsoft.com/office/drawing/2014/main" id="{91EF66D1-7B32-AF96-8A35-A5C7E94A3A70}"/>
              </a:ext>
            </a:extLst>
          </p:cNvPr>
          <p:cNvSpPr txBox="1"/>
          <p:nvPr/>
        </p:nvSpPr>
        <p:spPr>
          <a:xfrm>
            <a:off x="3200399" y="4540633"/>
            <a:ext cx="8512175" cy="692497"/>
          </a:xfrm>
          <a:prstGeom prst="rect">
            <a:avLst/>
          </a:prstGeom>
          <a:noFill/>
        </p:spPr>
        <p:txBody>
          <a:bodyPr wrap="square" rtlCol="0">
            <a:spAutoFit/>
          </a:bodyPr>
          <a:lstStyle/>
          <a:p>
            <a:pPr marL="177800" indent="-177800" algn="just">
              <a:spcBef>
                <a:spcPts val="200"/>
              </a:spcBef>
              <a:buFont typeface="Wingdings" panose="05000000000000000000" pitchFamily="2" charset="2"/>
              <a:buChar char="Ø"/>
            </a:pPr>
            <a:r>
              <a:rPr lang="fr-FR" sz="1300" noProof="0" dirty="0"/>
              <a:t>Pour permettre une meilleure appropriation par les pays, le cadre de priorisation sera discuté et adapté par le GTCV, ce qui se fera principalement par l’ajout ou la suppression de critères secondaires et la sélection des vaccins candidats.</a:t>
            </a:r>
            <a:endParaRPr lang="fr-FR" sz="1300" b="1" noProof="0" dirty="0"/>
          </a:p>
        </p:txBody>
      </p:sp>
      <p:sp>
        <p:nvSpPr>
          <p:cNvPr id="15" name="Google Shape;12;p19">
            <a:extLst>
              <a:ext uri="{FF2B5EF4-FFF2-40B4-BE49-F238E27FC236}">
                <a16:creationId xmlns:a16="http://schemas.microsoft.com/office/drawing/2014/main" id="{00559526-B7A9-A165-BE82-0651B15A744A}"/>
              </a:ext>
            </a:extLst>
          </p:cNvPr>
          <p:cNvSpPr txBox="1">
            <a:spLocks noGrp="1"/>
          </p:cNvSpPr>
          <p:nvPr>
            <p:ph type="sldNum" idx="12"/>
          </p:nvPr>
        </p:nvSpPr>
        <p:spPr>
          <a:xfrm>
            <a:off x="11297329" y="6217622"/>
            <a:ext cx="731591" cy="524700"/>
          </a:xfrm>
          <a:prstGeom prst="rect">
            <a:avLst/>
          </a:prstGeom>
          <a:noFill/>
          <a:ln>
            <a:noFill/>
          </a:ln>
        </p:spPr>
        <p:txBody>
          <a:bodyPr spcFirstLastPara="1" wrap="square" lIns="121875" tIns="121875" rIns="121875" bIns="12187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Times New Roman"/>
                <a:ea typeface="Times New Roman"/>
                <a:cs typeface="Times New Roman"/>
                <a:sym typeface="Times New Roman"/>
              </a:defRPr>
            </a:lvl9pPr>
          </a:lstStyle>
          <a:p>
            <a:fld id="{00000000-1234-1234-1234-123412341234}" type="slidenum">
              <a:rPr lang="fr-FR" noProof="0" smtClean="0">
                <a:latin typeface="+mj-lt"/>
              </a:rPr>
              <a:pPr/>
              <a:t>9</a:t>
            </a:fld>
            <a:endParaRPr lang="fr-FR" noProof="0" dirty="0">
              <a:latin typeface="+mj-lt"/>
            </a:endParaRPr>
          </a:p>
        </p:txBody>
      </p:sp>
      <p:sp>
        <p:nvSpPr>
          <p:cNvPr id="16" name="TextBox 15">
            <a:extLst>
              <a:ext uri="{FF2B5EF4-FFF2-40B4-BE49-F238E27FC236}">
                <a16:creationId xmlns:a16="http://schemas.microsoft.com/office/drawing/2014/main" id="{E2ABDE79-2303-0CAF-C3FF-2BAA01F5C19E}"/>
              </a:ext>
            </a:extLst>
          </p:cNvPr>
          <p:cNvSpPr txBox="1"/>
          <p:nvPr/>
        </p:nvSpPr>
        <p:spPr>
          <a:xfrm>
            <a:off x="400049" y="6460083"/>
            <a:ext cx="11078072" cy="200055"/>
          </a:xfrm>
          <a:prstGeom prst="rect">
            <a:avLst/>
          </a:prstGeom>
          <a:noFill/>
        </p:spPr>
        <p:txBody>
          <a:bodyPr wrap="square" rtlCol="0">
            <a:spAutoFit/>
          </a:bodyPr>
          <a:lstStyle/>
          <a:p>
            <a:r>
              <a:rPr lang="fr-FR" sz="700" noProof="0" dirty="0"/>
              <a:t>Sources: discussions avec OMS/GAVI, Manuel CAPACITI</a:t>
            </a:r>
          </a:p>
        </p:txBody>
      </p:sp>
    </p:spTree>
    <p:extLst>
      <p:ext uri="{BB962C8B-B14F-4D97-AF65-F5344CB8AC3E}">
        <p14:creationId xmlns:p14="http://schemas.microsoft.com/office/powerpoint/2010/main" val="1388305800"/>
      </p:ext>
    </p:extLst>
  </p:cSld>
  <p:clrMapOvr>
    <a:masterClrMapping/>
  </p:clrMapOvr>
</p:sld>
</file>

<file path=ppt/theme/theme1.xml><?xml version="1.0" encoding="utf-8"?>
<a:theme xmlns:a="http://schemas.openxmlformats.org/drawingml/2006/main" name="Simple Light">
  <a:themeElements>
    <a:clrScheme name="Simple Light">
      <a:dk1>
        <a:srgbClr val="414141"/>
      </a:dk1>
      <a:lt1>
        <a:srgbClr val="FFFFFF"/>
      </a:lt1>
      <a:dk2>
        <a:srgbClr val="595959"/>
      </a:dk2>
      <a:lt2>
        <a:srgbClr val="EEEEEE"/>
      </a:lt2>
      <a:accent1>
        <a:srgbClr val="002878"/>
      </a:accent1>
      <a:accent2>
        <a:srgbClr val="145ABE"/>
      </a:accent2>
      <a:accent3>
        <a:srgbClr val="3C8CF0"/>
      </a:accent3>
      <a:accent4>
        <a:srgbClr val="50AAFA"/>
      </a:accent4>
      <a:accent5>
        <a:srgbClr val="64C8FA"/>
      </a:accent5>
      <a:accent6>
        <a:srgbClr val="FFFFFF"/>
      </a:accent6>
      <a:hlink>
        <a:srgbClr val="64C8FA"/>
      </a:hlink>
      <a:folHlink>
        <a:srgbClr val="0097A7"/>
      </a:folHlink>
    </a:clrScheme>
    <a:fontScheme name="Custom 2">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2cef56f-da44-488f-8d9e-8b6f3c1d174e" xsi:nil="true"/>
    <Seasons xmlns="971568fa-a5f5-451f-8b70-f242365aa3a4" xsi:nil="true"/>
    <lcf76f155ced4ddcb4097134ff3c332f xmlns="971568fa-a5f5-451f-8b70-f242365aa3a4">
      <Terms xmlns="http://schemas.microsoft.com/office/infopath/2007/PartnerControls"/>
    </lcf76f155ced4ddcb4097134ff3c332f>
    <SharedWithUsers xmlns="72cef56f-da44-488f-8d9e-8b6f3c1d174e">
      <UserInfo>
        <DisplayName>Yusuf Yusufari</DisplayName>
        <AccountId>608</AccountId>
        <AccountType/>
      </UserInfo>
      <UserInfo>
        <DisplayName>Emily Nickels</DisplayName>
        <AccountId>47</AccountId>
        <AccountType/>
      </UserInfo>
      <UserInfo>
        <DisplayName>Liya Wondwossen</DisplayName>
        <AccountId>2002</AccountId>
        <AccountType/>
      </UserInfo>
      <UserInfo>
        <DisplayName>Chris Culver</DisplayName>
        <AccountId>541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24A3051011584F950AE2CC6F5E5BE5" ma:contentTypeVersion="18" ma:contentTypeDescription="Create a new document." ma:contentTypeScope="" ma:versionID="430ebc9db689783d456319d673f29f2d">
  <xsd:schema xmlns:xsd="http://www.w3.org/2001/XMLSchema" xmlns:xs="http://www.w3.org/2001/XMLSchema" xmlns:p="http://schemas.microsoft.com/office/2006/metadata/properties" xmlns:ns2="971568fa-a5f5-451f-8b70-f242365aa3a4" xmlns:ns3="72cef56f-da44-488f-8d9e-8b6f3c1d174e" targetNamespace="http://schemas.microsoft.com/office/2006/metadata/properties" ma:root="true" ma:fieldsID="0d4a49a7f24f40f6e2df39c6dc6bc8d1" ns2:_="" ns3:_="">
    <xsd:import namespace="971568fa-a5f5-451f-8b70-f242365aa3a4"/>
    <xsd:import namespace="72cef56f-da44-488f-8d9e-8b6f3c1d174e"/>
    <xsd:element name="properties">
      <xsd:complexType>
        <xsd:sequence>
          <xsd:element name="documentManagement">
            <xsd:complexType>
              <xsd:all>
                <xsd:element ref="ns2:MediaServiceMetadata" minOccurs="0"/>
                <xsd:element ref="ns2:MediaServiceFastMetadata" minOccurs="0"/>
                <xsd:element ref="ns2:Season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1568fa-a5f5-451f-8b70-f242365aa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Seasons" ma:index="10" nillable="true" ma:displayName="Seasons" ma:format="Dropdown" ma:internalName="Seasons">
      <xsd:simpleType>
        <xsd:restriction base="dms:Choice">
          <xsd:enumeration value="Fall"/>
          <xsd:enumeration value="Summer"/>
          <xsd:enumeration value="Winter"/>
        </xsd:restrictio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97590d4-f9cd-4952-aa38-5a1111e36f0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cef56f-da44-488f-8d9e-8b6f3c1d174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59deb003-9a44-4a4e-9d03-aa00ceff5f56}" ma:internalName="TaxCatchAll" ma:showField="CatchAllData" ma:web="72cef56f-da44-488f-8d9e-8b6f3c1d17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B374E8-4810-401F-874B-B3DA1F14D2F5}">
  <ds:schemaRefs>
    <ds:schemaRef ds:uri="http://schemas.microsoft.com/office/2006/metadata/properties"/>
    <ds:schemaRef ds:uri="http://schemas.microsoft.com/office/infopath/2007/PartnerControls"/>
    <ds:schemaRef ds:uri="72cef56f-da44-488f-8d9e-8b6f3c1d174e"/>
    <ds:schemaRef ds:uri="971568fa-a5f5-451f-8b70-f242365aa3a4"/>
  </ds:schemaRefs>
</ds:datastoreItem>
</file>

<file path=customXml/itemProps2.xml><?xml version="1.0" encoding="utf-8"?>
<ds:datastoreItem xmlns:ds="http://schemas.openxmlformats.org/officeDocument/2006/customXml" ds:itemID="{1685C6E7-5815-40D1-9021-C0974D8B1BCF}">
  <ds:schemaRefs>
    <ds:schemaRef ds:uri="http://schemas.microsoft.com/sharepoint/v3/contenttype/forms"/>
  </ds:schemaRefs>
</ds:datastoreItem>
</file>

<file path=customXml/itemProps3.xml><?xml version="1.0" encoding="utf-8"?>
<ds:datastoreItem xmlns:ds="http://schemas.openxmlformats.org/officeDocument/2006/customXml" ds:itemID="{419197AF-1B9E-46DD-AC64-3AEF6FEE1A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1568fa-a5f5-451f-8b70-f242365aa3a4"/>
    <ds:schemaRef ds:uri="72cef56f-da44-488f-8d9e-8b6f3c1d1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29931</TotalTime>
  <Words>7064</Words>
  <Application>Microsoft Office PowerPoint</Application>
  <PresentationFormat>Widescreen</PresentationFormat>
  <Paragraphs>1315</Paragraphs>
  <Slides>36</Slides>
  <Notes>8</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Aptos</vt:lpstr>
      <vt:lpstr>Arial</vt:lpstr>
      <vt:lpstr>Calibri</vt:lpstr>
      <vt:lpstr>Lato</vt:lpstr>
      <vt:lpstr>Times</vt:lpstr>
      <vt:lpstr>Times New Roman</vt:lpstr>
      <vt:lpstr>Wingdings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Florian Guiod</dc:creator>
  <cp:lastModifiedBy>Florian Guiod</cp:lastModifiedBy>
  <cp:revision>1012</cp:revision>
  <dcterms:created xsi:type="dcterms:W3CDTF">2022-06-29T11:27:31Z</dcterms:created>
  <dcterms:modified xsi:type="dcterms:W3CDTF">2025-03-17T11:09:15Z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0x0101004624A3051011584F950AE2CC6F5E5BE5</vt:lpwstr>
  </property>
  <property fmtid="{D5CDD505-2E9C-101B-9397-08002B2CF9AE}" pid="3" name="MediaServiceImageTags">
    <vt:lpwstr/>
  </property>
</Properties>
</file>