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1154106703" r:id="rId5"/>
    <p:sldId id="1154106725" r:id="rId6"/>
    <p:sldId id="1154106710" r:id="rId7"/>
    <p:sldId id="1154106723" r:id="rId8"/>
    <p:sldId id="1154106924" r:id="rId9"/>
    <p:sldId id="1154106718" r:id="rId10"/>
    <p:sldId id="1154106817" r:id="rId11"/>
    <p:sldId id="1154106721" r:id="rId12"/>
    <p:sldId id="1154106923" r:id="rId13"/>
    <p:sldId id="1154106764" r:id="rId14"/>
    <p:sldId id="1154106752" r:id="rId15"/>
    <p:sldId id="1154106926" r:id="rId16"/>
    <p:sldId id="1154106824" r:id="rId17"/>
    <p:sldId id="1154106749" r:id="rId18"/>
    <p:sldId id="1154106818" r:id="rId19"/>
    <p:sldId id="1154106754" r:id="rId20"/>
    <p:sldId id="1154106731" r:id="rId21"/>
    <p:sldId id="1154106729" r:id="rId22"/>
    <p:sldId id="1154106755" r:id="rId23"/>
    <p:sldId id="1154106732" r:id="rId24"/>
    <p:sldId id="1154106820" r:id="rId25"/>
    <p:sldId id="1154106821" r:id="rId26"/>
    <p:sldId id="1154106822" r:id="rId27"/>
    <p:sldId id="1154106769" r:id="rId28"/>
    <p:sldId id="1154106770" r:id="rId29"/>
    <p:sldId id="1154106771" r:id="rId30"/>
    <p:sldId id="1154106772" r:id="rId31"/>
    <p:sldId id="1154106773" r:id="rId32"/>
    <p:sldId id="1154106774" r:id="rId33"/>
    <p:sldId id="1154106831" r:id="rId34"/>
    <p:sldId id="1154106825" r:id="rId35"/>
    <p:sldId id="1154106778" r:id="rId36"/>
    <p:sldId id="1154106829" r:id="rId37"/>
    <p:sldId id="1154106849" r:id="rId38"/>
    <p:sldId id="115410683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C68301-502B-4D0B-BC97-E00606A315C9}">
          <p14:sldIdLst>
            <p14:sldId id="1154106703"/>
            <p14:sldId id="1154106725"/>
          </p14:sldIdLst>
        </p14:section>
        <p14:section name="1. Objectives" id="{4E63281C-3A37-4645-9612-979F27A64285}">
          <p14:sldIdLst>
            <p14:sldId id="1154106710"/>
            <p14:sldId id="1154106723"/>
            <p14:sldId id="1154106924"/>
            <p14:sldId id="1154106718"/>
          </p14:sldIdLst>
        </p14:section>
        <p14:section name="2. Approach &amp; methodology" id="{48F8D8FC-5FDF-4225-94A4-A02A24C576BA}">
          <p14:sldIdLst>
            <p14:sldId id="1154106817"/>
            <p14:sldId id="1154106721"/>
            <p14:sldId id="1154106923"/>
            <p14:sldId id="1154106764"/>
            <p14:sldId id="1154106752"/>
            <p14:sldId id="1154106926"/>
          </p14:sldIdLst>
        </p14:section>
        <p14:section name="Workplan" id="{2671A2BF-2AFD-1440-BA44-54D94E578F6D}">
          <p14:sldIdLst>
            <p14:sldId id="1154106824"/>
            <p14:sldId id="1154106749"/>
          </p14:sldIdLst>
        </p14:section>
        <p14:section name="Prioritization Criteria" id="{0D041434-54CA-6740-B134-42586BE87F6B}">
          <p14:sldIdLst>
            <p14:sldId id="1154106818"/>
            <p14:sldId id="1154106754"/>
            <p14:sldId id="1154106731"/>
            <p14:sldId id="1154106729"/>
            <p14:sldId id="1154106755"/>
            <p14:sldId id="1154106732"/>
            <p14:sldId id="1154106820"/>
            <p14:sldId id="1154106821"/>
            <p14:sldId id="1154106822"/>
            <p14:sldId id="1154106769"/>
            <p14:sldId id="1154106770"/>
            <p14:sldId id="1154106771"/>
            <p14:sldId id="1154106772"/>
            <p14:sldId id="1154106773"/>
            <p14:sldId id="1154106774"/>
            <p14:sldId id="1154106831"/>
          </p14:sldIdLst>
        </p14:section>
        <p14:section name="Online Questionnaire" id="{CC28E185-803E-2640-AB4B-35C54A9BC6B6}">
          <p14:sldIdLst>
            <p14:sldId id="1154106825"/>
            <p14:sldId id="1154106778"/>
          </p14:sldIdLst>
        </p14:section>
        <p14:section name="Extra slides" id="{9A823044-0B0D-6A42-83E3-0274D21262B2}">
          <p14:sldIdLst>
            <p14:sldId id="1154106829"/>
            <p14:sldId id="1154106849"/>
            <p14:sldId id="1154106832"/>
          </p14:sldIdLst>
        </p14:section>
      </p14:sectionLst>
    </p:ext>
    <p:ext uri="{EFAFB233-063F-42B5-8137-9DF3F51BA10A}">
      <p15:sldGuideLst xmlns:p15="http://schemas.microsoft.com/office/powerpoint/2012/main">
        <p15:guide id="1" pos="7378" userDrawn="1">
          <p15:clr>
            <a:srgbClr val="A4A3A4"/>
          </p15:clr>
        </p15:guide>
        <p15:guide id="2" pos="6403" userDrawn="1">
          <p15:clr>
            <a:srgbClr val="A4A3A4"/>
          </p15:clr>
        </p15:guide>
        <p15:guide id="3" orient="horz" pos="1525" userDrawn="1">
          <p15:clr>
            <a:srgbClr val="A4A3A4"/>
          </p15:clr>
        </p15:guide>
        <p15:guide id="4" orient="horz" pos="86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106A06-D1F9-E8CB-C379-83E8D8847C42}" name="Philippe Duclos" initials="PD" userId="8ad31b28183b21dc" providerId="Windows Live"/>
  <p188:author id="{96B00E2C-0269-1AE3-FB5E-1CC29E1802F7}" name="Jenna Groman" initials="JG" userId="cccde213d03f6991" providerId="Windows Live"/>
  <p188:author id="{64496C3D-CE5B-3417-0F4B-6F5E8F88795A}" name="Nahad Sadr-Azodi" initials="NS" userId="S::NSadr-Azodi@Sabin.org::ebf4ebee-bee8-4fa8-948c-83bb8cadd255" providerId="AD"/>
  <p188:author id="{FFEA344E-C494-FB95-3A77-9D8678F16C83}" name="Jenna Groman" initials="JG" userId="VlcMPxBHKhNQKtBiUWebHAOp0Pp0aC6N1gkvkaSWVv0=" providerId="None"/>
  <p188:author id="{C16C8E6A-F867-75BE-F84A-36F91CB142D2}" name="Florian Guiod" initials="FG" userId="467a635d1002deb1" providerId="Windows Live"/>
  <p188:author id="{3DF787E7-6AE6-D3C5-21B8-72124DEE5D1C}" name="Florian Guiod" initials="FG" userId="vzbpcdys6dinr02k8i5sfeuqfjbnfarj3pcpk3yfjhs"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F5D61"/>
    <a:srgbClr val="C2D6D7"/>
    <a:srgbClr val="8ABAF6"/>
    <a:srgbClr val="0B4649"/>
    <a:srgbClr val="F2F2F2"/>
    <a:srgbClr val="E6E6E6"/>
    <a:srgbClr val="68999B"/>
    <a:srgbClr val="F9F9F9"/>
    <a:srgbClr val="000A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15" autoAdjust="0"/>
    <p:restoredTop sz="93878" autoAdjust="0"/>
  </p:normalViewPr>
  <p:slideViewPr>
    <p:cSldViewPr snapToGrid="0">
      <p:cViewPr varScale="1">
        <p:scale>
          <a:sx n="74" d="100"/>
          <a:sy n="74" d="100"/>
        </p:scale>
        <p:origin x="394" y="283"/>
      </p:cViewPr>
      <p:guideLst>
        <p:guide pos="7378"/>
        <p:guide pos="6403"/>
        <p:guide orient="horz" pos="1525"/>
        <p:guide orient="horz" pos="867"/>
      </p:guideLst>
    </p:cSldViewPr>
  </p:slideViewPr>
  <p:notesTextViewPr>
    <p:cViewPr>
      <p:scale>
        <a:sx n="125" d="100"/>
        <a:sy n="125" d="100"/>
      </p:scale>
      <p:origin x="0" y="0"/>
    </p:cViewPr>
  </p:notesTextViewPr>
  <p:sorterViewPr>
    <p:cViewPr>
      <p:scale>
        <a:sx n="100" d="100"/>
        <a:sy n="100" d="100"/>
      </p:scale>
      <p:origin x="0" y="-966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FD8F4-6785-498F-8D92-B2F6B34A16C4}" type="datetimeFigureOut">
              <a:rPr lang="fr-FR" smtClean="0"/>
              <a:t>18/02/2025</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C3418-E3CD-458E-8280-75CFF9992402}" type="slidenum">
              <a:rPr lang="fr-FR" smtClean="0"/>
              <a:t>‹#›</a:t>
            </a:fld>
            <a:endParaRPr lang="fr-FR" dirty="0"/>
          </a:p>
        </p:txBody>
      </p:sp>
    </p:spTree>
    <p:extLst>
      <p:ext uri="{BB962C8B-B14F-4D97-AF65-F5344CB8AC3E}">
        <p14:creationId xmlns:p14="http://schemas.microsoft.com/office/powerpoint/2010/main" val="195079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26241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C3418-E3CD-458E-8280-75CFF9992402}" type="slidenum">
              <a:rPr lang="fr-FR" smtClean="0"/>
              <a:t>6</a:t>
            </a:fld>
            <a:endParaRPr lang="fr-FR" dirty="0"/>
          </a:p>
        </p:txBody>
      </p:sp>
    </p:spTree>
    <p:extLst>
      <p:ext uri="{BB962C8B-B14F-4D97-AF65-F5344CB8AC3E}">
        <p14:creationId xmlns:p14="http://schemas.microsoft.com/office/powerpoint/2010/main" val="76298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698F89-4323-40BC-BE1A-84953DD8BBB4}" type="slidenum">
              <a:rPr lang="en-US" smtClean="0"/>
              <a:t>10</a:t>
            </a:fld>
            <a:endParaRPr lang="en-US"/>
          </a:p>
        </p:txBody>
      </p:sp>
    </p:spTree>
    <p:extLst>
      <p:ext uri="{BB962C8B-B14F-4D97-AF65-F5344CB8AC3E}">
        <p14:creationId xmlns:p14="http://schemas.microsoft.com/office/powerpoint/2010/main" val="818315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4A01E-7D7D-176B-4517-C5A4FAC76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2B21D-343E-9B86-CE4C-13151201C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7D5CF-7127-0B78-1BD0-E2740EA330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8EB730-7D08-4500-9C4A-C5AB6B22BA8F}"/>
              </a:ext>
            </a:extLst>
          </p:cNvPr>
          <p:cNvSpPr>
            <a:spLocks noGrp="1"/>
          </p:cNvSpPr>
          <p:nvPr>
            <p:ph type="sldNum" sz="quarter" idx="5"/>
          </p:nvPr>
        </p:nvSpPr>
        <p:spPr/>
        <p:txBody>
          <a:bodyPr/>
          <a:lstStyle/>
          <a:p>
            <a:fld id="{EE698F89-4323-40BC-BE1A-84953DD8BBB4}" type="slidenum">
              <a:rPr lang="en-US" smtClean="0"/>
              <a:t>12</a:t>
            </a:fld>
            <a:endParaRPr lang="en-US"/>
          </a:p>
        </p:txBody>
      </p:sp>
    </p:spTree>
    <p:extLst>
      <p:ext uri="{BB962C8B-B14F-4D97-AF65-F5344CB8AC3E}">
        <p14:creationId xmlns:p14="http://schemas.microsoft.com/office/powerpoint/2010/main" val="390186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C3418-E3CD-458E-8280-75CFF9992402}" type="slidenum">
              <a:rPr lang="fr-FR" smtClean="0"/>
              <a:t>30</a:t>
            </a:fld>
            <a:endParaRPr lang="fr-FR" dirty="0"/>
          </a:p>
        </p:txBody>
      </p:sp>
    </p:spTree>
    <p:extLst>
      <p:ext uri="{BB962C8B-B14F-4D97-AF65-F5344CB8AC3E}">
        <p14:creationId xmlns:p14="http://schemas.microsoft.com/office/powerpoint/2010/main" val="117294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C3418-E3CD-458E-8280-75CFF9992402}" type="slidenum">
              <a:rPr lang="fr-FR" smtClean="0"/>
              <a:t>32</a:t>
            </a:fld>
            <a:endParaRPr lang="fr-FR" dirty="0"/>
          </a:p>
        </p:txBody>
      </p:sp>
    </p:spTree>
    <p:extLst>
      <p:ext uri="{BB962C8B-B14F-4D97-AF65-F5344CB8AC3E}">
        <p14:creationId xmlns:p14="http://schemas.microsoft.com/office/powerpoint/2010/main" val="144895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can be included if stakeholders have questions regarding differences between available tools</a:t>
            </a:r>
          </a:p>
        </p:txBody>
      </p:sp>
      <p:sp>
        <p:nvSpPr>
          <p:cNvPr id="4" name="Slide Number Placeholder 3"/>
          <p:cNvSpPr>
            <a:spLocks noGrp="1"/>
          </p:cNvSpPr>
          <p:nvPr>
            <p:ph type="sldNum" sz="quarter" idx="5"/>
          </p:nvPr>
        </p:nvSpPr>
        <p:spPr/>
        <p:txBody>
          <a:bodyPr/>
          <a:lstStyle/>
          <a:p>
            <a:fld id="{969C3418-E3CD-458E-8280-75CFF9992402}" type="slidenum">
              <a:rPr lang="fr-FR" smtClean="0"/>
              <a:t>33</a:t>
            </a:fld>
            <a:endParaRPr lang="fr-FR" dirty="0"/>
          </a:p>
        </p:txBody>
      </p:sp>
    </p:spTree>
    <p:extLst>
      <p:ext uri="{BB962C8B-B14F-4D97-AF65-F5344CB8AC3E}">
        <p14:creationId xmlns:p14="http://schemas.microsoft.com/office/powerpoint/2010/main" val="395706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415637" y="992767"/>
            <a:ext cx="11361559" cy="27369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1" name="Google Shape;11;p19"/>
          <p:cNvSpPr txBox="1">
            <a:spLocks noGrp="1"/>
          </p:cNvSpPr>
          <p:nvPr>
            <p:ph type="subTitle" idx="1"/>
          </p:nvPr>
        </p:nvSpPr>
        <p:spPr>
          <a:xfrm>
            <a:off x="415626" y="3778833"/>
            <a:ext cx="11361559" cy="1056900"/>
          </a:xfrm>
          <a:prstGeom prst="rect">
            <a:avLst/>
          </a:prstGeom>
          <a:noFill/>
          <a:ln>
            <a:noFill/>
          </a:ln>
        </p:spPr>
        <p:txBody>
          <a:bodyPr spcFirstLastPara="1" wrap="square" lIns="121875" tIns="121875" rIns="121875" bIns="121875"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4" name="Google Shape;12;p19">
            <a:extLst>
              <a:ext uri="{FF2B5EF4-FFF2-40B4-BE49-F238E27FC236}">
                <a16:creationId xmlns:a16="http://schemas.microsoft.com/office/drawing/2014/main" id="{B11D06FB-8C12-4435-BB1E-CCAAA692A644}"/>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06068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50F1-7ED3-0BC7-2CCA-ACC195A8E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A1691-BA80-743C-B718-9AD5145B1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D9DB0-1F10-10A2-B165-00713759B8B9}"/>
              </a:ext>
            </a:extLst>
          </p:cNvPr>
          <p:cNvSpPr>
            <a:spLocks noGrp="1"/>
          </p:cNvSpPr>
          <p:nvPr>
            <p:ph type="dt" sz="half" idx="10"/>
          </p:nvPr>
        </p:nvSpPr>
        <p:spPr/>
        <p:txBody>
          <a:bodyPr/>
          <a:lstStyle/>
          <a:p>
            <a:fld id="{04164A85-F487-4DAE-8832-725338EDF46B}" type="datetimeFigureOut">
              <a:rPr lang="en-US" smtClean="0"/>
              <a:t>2/18/2025</a:t>
            </a:fld>
            <a:endParaRPr lang="en-US"/>
          </a:p>
        </p:txBody>
      </p:sp>
      <p:sp>
        <p:nvSpPr>
          <p:cNvPr id="5" name="Footer Placeholder 4">
            <a:extLst>
              <a:ext uri="{FF2B5EF4-FFF2-40B4-BE49-F238E27FC236}">
                <a16:creationId xmlns:a16="http://schemas.microsoft.com/office/drawing/2014/main" id="{94796652-4A90-CAE5-42C6-9C53AC27A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7E860-C4EB-E773-C66C-EA1A37798951}"/>
              </a:ext>
            </a:extLst>
          </p:cNvPr>
          <p:cNvSpPr>
            <a:spLocks noGrp="1"/>
          </p:cNvSpPr>
          <p:nvPr>
            <p:ph type="sldNum" sz="quarter" idx="12"/>
          </p:nvPr>
        </p:nvSpPr>
        <p:spPr/>
        <p:txBody>
          <a:bodyPr/>
          <a:lstStyle/>
          <a:p>
            <a:fld id="{F16F2F99-6DAD-47CE-BB68-4661152F17BD}" type="slidenum">
              <a:rPr lang="en-US" smtClean="0"/>
              <a:t>‹#›</a:t>
            </a:fld>
            <a:endParaRPr lang="en-US"/>
          </a:p>
        </p:txBody>
      </p:sp>
    </p:spTree>
    <p:extLst>
      <p:ext uri="{BB962C8B-B14F-4D97-AF65-F5344CB8AC3E}">
        <p14:creationId xmlns:p14="http://schemas.microsoft.com/office/powerpoint/2010/main" val="333132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 name="Google Shape;15;p20"/>
          <p:cNvSpPr txBox="1">
            <a:spLocks noGrp="1"/>
          </p:cNvSpPr>
          <p:nvPr>
            <p:ph type="body" idx="1"/>
          </p:nvPr>
        </p:nvSpPr>
        <p:spPr>
          <a:xfrm>
            <a:off x="415626" y="1536633"/>
            <a:ext cx="11361559" cy="4555200"/>
          </a:xfrm>
          <a:prstGeom prst="rect">
            <a:avLst/>
          </a:prstGeom>
          <a:noFill/>
          <a:ln>
            <a:noFill/>
          </a:ln>
        </p:spPr>
        <p:txBody>
          <a:bodyPr spcFirstLastPara="1" wrap="square" lIns="121875" tIns="121875" rIns="121875" bIns="121875"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6" name="Google Shape;16;p20"/>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7088801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9" name="Google Shape;19;p21"/>
          <p:cNvSpPr txBox="1">
            <a:spLocks noGrp="1"/>
          </p:cNvSpPr>
          <p:nvPr>
            <p:ph type="body" idx="1"/>
          </p:nvPr>
        </p:nvSpPr>
        <p:spPr>
          <a:xfrm>
            <a:off x="415626" y="1536633"/>
            <a:ext cx="5333589" cy="4555200"/>
          </a:xfrm>
          <a:prstGeom prst="rect">
            <a:avLst/>
          </a:prstGeom>
          <a:noFill/>
          <a:ln>
            <a:noFill/>
          </a:ln>
        </p:spPr>
        <p:txBody>
          <a:bodyPr spcFirstLastPara="1" wrap="square" lIns="121875" tIns="121875" rIns="121875" bIns="121875"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0" name="Google Shape;20;p21"/>
          <p:cNvSpPr txBox="1">
            <a:spLocks noGrp="1"/>
          </p:cNvSpPr>
          <p:nvPr>
            <p:ph type="body" idx="2"/>
          </p:nvPr>
        </p:nvSpPr>
        <p:spPr>
          <a:xfrm>
            <a:off x="6443610" y="1536633"/>
            <a:ext cx="5333589" cy="4555200"/>
          </a:xfrm>
          <a:prstGeom prst="rect">
            <a:avLst/>
          </a:prstGeom>
          <a:noFill/>
          <a:ln>
            <a:noFill/>
          </a:ln>
        </p:spPr>
        <p:txBody>
          <a:bodyPr spcFirstLastPara="1" wrap="square" lIns="121875" tIns="121875" rIns="121875" bIns="121875"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1" name="Google Shape;21;p21"/>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23741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415626" y="740800"/>
            <a:ext cx="3744375" cy="1007700"/>
          </a:xfrm>
          <a:prstGeom prst="rect">
            <a:avLst/>
          </a:prstGeom>
          <a:noFill/>
          <a:ln>
            <a:noFill/>
          </a:ln>
        </p:spPr>
        <p:txBody>
          <a:bodyPr spcFirstLastPara="1" wrap="square" lIns="121875" tIns="121875" rIns="121875" bIns="121875"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24" name="Google Shape;24;p22"/>
          <p:cNvSpPr txBox="1">
            <a:spLocks noGrp="1"/>
          </p:cNvSpPr>
          <p:nvPr>
            <p:ph type="body" idx="1"/>
          </p:nvPr>
        </p:nvSpPr>
        <p:spPr>
          <a:xfrm>
            <a:off x="415626" y="1852800"/>
            <a:ext cx="3744375" cy="4239300"/>
          </a:xfrm>
          <a:prstGeom prst="rect">
            <a:avLst/>
          </a:prstGeom>
          <a:noFill/>
          <a:ln>
            <a:noFill/>
          </a:ln>
        </p:spPr>
        <p:txBody>
          <a:bodyPr spcFirstLastPara="1" wrap="square" lIns="121875" tIns="121875" rIns="121875" bIns="121875"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5" name="Google Shape;25;p22"/>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66609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653708" y="600200"/>
            <a:ext cx="8491011" cy="5454300"/>
          </a:xfrm>
          <a:prstGeom prst="rect">
            <a:avLst/>
          </a:prstGeom>
          <a:noFill/>
          <a:ln>
            <a:noFill/>
          </a:ln>
        </p:spPr>
        <p:txBody>
          <a:bodyPr spcFirstLastPara="1" wrap="square" lIns="121875" tIns="121875" rIns="121875" bIns="121875"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28" name="Google Shape;28;p23"/>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95234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Google Shape;30;p24"/>
          <p:cNvSpPr/>
          <p:nvPr/>
        </p:nvSpPr>
        <p:spPr>
          <a:xfrm>
            <a:off x="6096387" y="-167"/>
            <a:ext cx="6096388" cy="6858000"/>
          </a:xfrm>
          <a:prstGeom prst="rect">
            <a:avLst/>
          </a:prstGeom>
          <a:solidFill>
            <a:schemeClr val="lt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p:txBody>
      </p:sp>
      <p:sp>
        <p:nvSpPr>
          <p:cNvPr id="31" name="Google Shape;31;p24"/>
          <p:cNvSpPr txBox="1">
            <a:spLocks noGrp="1"/>
          </p:cNvSpPr>
          <p:nvPr>
            <p:ph type="title"/>
          </p:nvPr>
        </p:nvSpPr>
        <p:spPr>
          <a:xfrm>
            <a:off x="354022" y="1644233"/>
            <a:ext cx="5393905" cy="19764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32" name="Google Shape;32;p24"/>
          <p:cNvSpPr txBox="1">
            <a:spLocks noGrp="1"/>
          </p:cNvSpPr>
          <p:nvPr>
            <p:ph type="subTitle" idx="1"/>
          </p:nvPr>
        </p:nvSpPr>
        <p:spPr>
          <a:xfrm>
            <a:off x="354022" y="3737433"/>
            <a:ext cx="5393905" cy="1646700"/>
          </a:xfrm>
          <a:prstGeom prst="rect">
            <a:avLst/>
          </a:prstGeom>
          <a:noFill/>
          <a:ln>
            <a:noFill/>
          </a:ln>
        </p:spPr>
        <p:txBody>
          <a:bodyPr spcFirstLastPara="1" wrap="square" lIns="121875" tIns="121875" rIns="121875" bIns="12187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3" name="Google Shape;33;p24"/>
          <p:cNvSpPr txBox="1">
            <a:spLocks noGrp="1"/>
          </p:cNvSpPr>
          <p:nvPr>
            <p:ph type="body" idx="2"/>
          </p:nvPr>
        </p:nvSpPr>
        <p:spPr>
          <a:xfrm>
            <a:off x="6586419" y="965433"/>
            <a:ext cx="5116332" cy="4926900"/>
          </a:xfrm>
          <a:prstGeom prst="rect">
            <a:avLst/>
          </a:prstGeom>
          <a:noFill/>
          <a:ln>
            <a:noFill/>
          </a:ln>
        </p:spPr>
        <p:txBody>
          <a:bodyPr spcFirstLastPara="1" wrap="square" lIns="121875" tIns="121875" rIns="121875" bIns="121875"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p24"/>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57455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
        <p:cNvGrpSpPr/>
        <p:nvPr/>
      </p:nvGrpSpPr>
      <p:grpSpPr>
        <a:xfrm>
          <a:off x="0" y="0"/>
          <a:ext cx="0" cy="0"/>
          <a:chOff x="0" y="0"/>
          <a:chExt cx="0" cy="0"/>
        </a:xfrm>
      </p:grpSpPr>
      <p:sp>
        <p:nvSpPr>
          <p:cNvPr id="36" name="Google Shape;36;p25"/>
          <p:cNvSpPr txBox="1">
            <a:spLocks noGrp="1"/>
          </p:cNvSpPr>
          <p:nvPr>
            <p:ph type="body" idx="1"/>
          </p:nvPr>
        </p:nvSpPr>
        <p:spPr>
          <a:xfrm>
            <a:off x="415626" y="5640767"/>
            <a:ext cx="7998883" cy="806700"/>
          </a:xfrm>
          <a:prstGeom prst="rect">
            <a:avLst/>
          </a:prstGeom>
          <a:noFill/>
          <a:ln>
            <a:noFill/>
          </a:ln>
        </p:spPr>
        <p:txBody>
          <a:bodyPr spcFirstLastPara="1" wrap="square" lIns="121875" tIns="121875" rIns="121875" bIns="121875"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37" name="Google Shape;37;p25"/>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40536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26"/>
          <p:cNvSpPr txBox="1">
            <a:spLocks noGrp="1"/>
          </p:cNvSpPr>
          <p:nvPr>
            <p:ph type="title" hasCustomPrompt="1"/>
          </p:nvPr>
        </p:nvSpPr>
        <p:spPr>
          <a:xfrm>
            <a:off x="415626" y="1474833"/>
            <a:ext cx="11361559" cy="26181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40" name="Google Shape;40;p26"/>
          <p:cNvSpPr txBox="1">
            <a:spLocks noGrp="1"/>
          </p:cNvSpPr>
          <p:nvPr>
            <p:ph type="body" idx="1"/>
          </p:nvPr>
        </p:nvSpPr>
        <p:spPr>
          <a:xfrm>
            <a:off x="415626" y="4202967"/>
            <a:ext cx="11361559" cy="1734300"/>
          </a:xfrm>
          <a:prstGeom prst="rect">
            <a:avLst/>
          </a:prstGeom>
          <a:noFill/>
          <a:ln>
            <a:noFill/>
          </a:ln>
        </p:spPr>
        <p:txBody>
          <a:bodyPr spcFirstLastPara="1" wrap="square" lIns="121875" tIns="121875" rIns="121875" bIns="121875"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41" name="Google Shape;41;p26"/>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35822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ge42d34dc66_9_103"/>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416163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dirty="0"/>
          </a:p>
        </p:txBody>
      </p:sp>
      <p:sp>
        <p:nvSpPr>
          <p:cNvPr id="7" name="Google Shape;7;p18"/>
          <p:cNvSpPr txBox="1">
            <a:spLocks noGrp="1"/>
          </p:cNvSpPr>
          <p:nvPr>
            <p:ph type="body" idx="1"/>
          </p:nvPr>
        </p:nvSpPr>
        <p:spPr>
          <a:xfrm>
            <a:off x="415626" y="1536633"/>
            <a:ext cx="11361559" cy="4555200"/>
          </a:xfrm>
          <a:prstGeom prst="rect">
            <a:avLst/>
          </a:prstGeom>
          <a:noFill/>
          <a:ln>
            <a:noFill/>
          </a:ln>
        </p:spPr>
        <p:txBody>
          <a:bodyPr spcFirstLastPara="1" wrap="square" lIns="121875" tIns="121875" rIns="121875" bIns="121875"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Times New Roman"/>
                <a:ea typeface="Times New Roman"/>
                <a:cs typeface="Times New Roman"/>
                <a:sym typeface="Times New Roman"/>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dirty="0"/>
          </a:p>
        </p:txBody>
      </p:sp>
      <p:sp>
        <p:nvSpPr>
          <p:cNvPr id="8" name="Google Shape;8;p18"/>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47052482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STXinwei" panose="020B0503020204020204" pitchFamily="2" charset="-122"/>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Lato" panose="020F050202020403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8" name="Google Shape;48;p1"/>
          <p:cNvSpPr/>
          <p:nvPr/>
        </p:nvSpPr>
        <p:spPr>
          <a:xfrm>
            <a:off x="2099363" y="1516400"/>
            <a:ext cx="373500" cy="1867200"/>
          </a:xfrm>
          <a:prstGeom prst="rect">
            <a:avLst/>
          </a:prstGeom>
          <a:solidFill>
            <a:srgbClr val="0F5D61"/>
          </a:solidFill>
          <a:ln>
            <a:noFill/>
          </a:ln>
        </p:spPr>
        <p:txBody>
          <a:bodyPr spcFirstLastPara="1" wrap="square" lIns="91425" tIns="91425" rIns="91425" bIns="91425" anchor="ctr" anchorCtr="0">
            <a:noAutofit/>
          </a:bodyPr>
          <a:lstStyle/>
          <a:p>
            <a:pPr>
              <a:buClr>
                <a:srgbClr val="000000"/>
              </a:buClr>
              <a:buSzPts val="1400"/>
            </a:pPr>
            <a:endParaRPr lang="en-US" sz="1400" noProof="0" dirty="0">
              <a:solidFill>
                <a:srgbClr val="000000"/>
              </a:solidFill>
              <a:latin typeface="Times New Roman"/>
              <a:ea typeface="Times New Roman"/>
              <a:cs typeface="Times New Roman"/>
              <a:sym typeface="Times New Roman"/>
            </a:endParaRPr>
          </a:p>
        </p:txBody>
      </p:sp>
      <p:pic>
        <p:nvPicPr>
          <p:cNvPr id="3" name="Picture 2" descr="A zebra with text on it&#10;&#10;Description automatically generated">
            <a:extLst>
              <a:ext uri="{FF2B5EF4-FFF2-40B4-BE49-F238E27FC236}">
                <a16:creationId xmlns:a16="http://schemas.microsoft.com/office/drawing/2014/main" id="{9A466B9C-30E9-BBA3-65DF-C22B17730E9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112" t="32500" r="24112" b="32500"/>
          <a:stretch/>
        </p:blipFill>
        <p:spPr>
          <a:xfrm>
            <a:off x="9092137" y="5470609"/>
            <a:ext cx="2952250" cy="1231733"/>
          </a:xfrm>
          <a:prstGeom prst="rect">
            <a:avLst/>
          </a:prstGeom>
        </p:spPr>
      </p:pic>
      <p:sp>
        <p:nvSpPr>
          <p:cNvPr id="5" name="Google Shape;47;p1">
            <a:extLst>
              <a:ext uri="{FF2B5EF4-FFF2-40B4-BE49-F238E27FC236}">
                <a16:creationId xmlns:a16="http://schemas.microsoft.com/office/drawing/2014/main" id="{EB2B3FD3-5DE2-0F68-F062-F699B5C84D63}"/>
              </a:ext>
            </a:extLst>
          </p:cNvPr>
          <p:cNvSpPr txBox="1"/>
          <p:nvPr/>
        </p:nvSpPr>
        <p:spPr>
          <a:xfrm>
            <a:off x="2752725" y="1538000"/>
            <a:ext cx="9180963" cy="2091600"/>
          </a:xfrm>
          <a:prstGeom prst="rect">
            <a:avLst/>
          </a:prstGeom>
          <a:noFill/>
          <a:ln>
            <a:noFill/>
          </a:ln>
        </p:spPr>
        <p:txBody>
          <a:bodyPr spcFirstLastPara="1" wrap="square" lIns="0" tIns="0" rIns="0" bIns="0" anchor="t" anchorCtr="0">
            <a:noAutofit/>
          </a:bodyPr>
          <a:lstStyle/>
          <a:p>
            <a:pPr>
              <a:buClr>
                <a:srgbClr val="000000"/>
              </a:buClr>
              <a:buSzPts val="3200"/>
            </a:pPr>
            <a:r>
              <a:rPr lang="en-US" sz="3200" b="1" noProof="0" dirty="0">
                <a:solidFill>
                  <a:srgbClr val="0F5D61"/>
                </a:solidFill>
                <a:latin typeface="Lato" panose="020F0502020204030203" pitchFamily="34" charset="0"/>
                <a:ea typeface="Times New Roman"/>
                <a:cs typeface="Times New Roman"/>
                <a:sym typeface="Times New Roman"/>
              </a:rPr>
              <a:t>New Vaccines Introduction Prioritization and Sequencing Tool (NVI-PST)</a:t>
            </a:r>
            <a:endParaRPr lang="en-US" sz="1200" noProof="0" dirty="0">
              <a:solidFill>
                <a:srgbClr val="0F5D61"/>
              </a:solidFill>
              <a:latin typeface="Lato" panose="020F0502020204030203" pitchFamily="34" charset="0"/>
              <a:ea typeface="Arial"/>
              <a:cs typeface="Arial"/>
              <a:sym typeface="Arial"/>
            </a:endParaRPr>
          </a:p>
          <a:p>
            <a:pPr>
              <a:buClr>
                <a:srgbClr val="000000"/>
              </a:buClr>
              <a:buSzPts val="2000"/>
            </a:pPr>
            <a:endParaRPr lang="en-US" noProof="0" dirty="0">
              <a:solidFill>
                <a:srgbClr val="0F5D61"/>
              </a:solidFill>
              <a:latin typeface="Lato" panose="020F0502020204030203" pitchFamily="34" charset="0"/>
              <a:ea typeface="Times New Roman"/>
              <a:cs typeface="Times New Roman"/>
              <a:sym typeface="Times New Roman"/>
            </a:endParaRPr>
          </a:p>
          <a:p>
            <a:pPr>
              <a:buClr>
                <a:srgbClr val="000000"/>
              </a:buClr>
              <a:buSzPts val="2000"/>
            </a:pPr>
            <a:r>
              <a:rPr lang="en-US" sz="2800" b="1" i="1" noProof="0" dirty="0">
                <a:solidFill>
                  <a:srgbClr val="0F5D61"/>
                </a:solidFill>
                <a:latin typeface="Lato" panose="020F0502020204030203" pitchFamily="34" charset="0"/>
                <a:ea typeface="Times New Roman"/>
                <a:cs typeface="Times New Roman"/>
                <a:sym typeface="Times New Roman"/>
              </a:rPr>
              <a:t>Introduction to the approach and methodology</a:t>
            </a:r>
          </a:p>
          <a:p>
            <a:pPr>
              <a:buClr>
                <a:srgbClr val="000000"/>
              </a:buClr>
              <a:buSzPts val="2000"/>
            </a:pPr>
            <a:endParaRPr lang="en-US" sz="1400" noProof="0" dirty="0">
              <a:solidFill>
                <a:srgbClr val="0F5D61"/>
              </a:solidFill>
              <a:latin typeface="Lato" panose="020F0502020204030203" pitchFamily="34" charset="0"/>
              <a:ea typeface="Arial"/>
              <a:cs typeface="Arial"/>
              <a:sym typeface="Arial"/>
            </a:endParaRPr>
          </a:p>
          <a:p>
            <a:pPr>
              <a:buClr>
                <a:srgbClr val="000000"/>
              </a:buClr>
              <a:buSzPts val="2000"/>
            </a:pPr>
            <a:r>
              <a:rPr lang="en-US" sz="2000" b="1" i="1" noProof="0" dirty="0">
                <a:solidFill>
                  <a:srgbClr val="0F5D61"/>
                </a:solidFill>
                <a:latin typeface="Lato" panose="020F0502020204030203" pitchFamily="34" charset="0"/>
                <a:ea typeface="Times New Roman"/>
                <a:cs typeface="Times New Roman"/>
                <a:sym typeface="Times New Roman"/>
              </a:rPr>
              <a:t>Date of online session</a:t>
            </a:r>
            <a:endParaRPr lang="en-US" sz="2000" i="1" noProof="0" dirty="0">
              <a:solidFill>
                <a:srgbClr val="0F5D61"/>
              </a:solidFill>
              <a:latin typeface="Lato" panose="020F0502020204030203" pitchFamily="34" charset="0"/>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27;p16">
            <a:extLst>
              <a:ext uri="{FF2B5EF4-FFF2-40B4-BE49-F238E27FC236}">
                <a16:creationId xmlns:a16="http://schemas.microsoft.com/office/drawing/2014/main" id="{588EEE11-5A40-C30F-393F-808B19F8D089}"/>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378B8433-DBDA-79F7-5D15-B25AA3E81D9A}"/>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The NITAG will adapt and apply the NVI Prioritization Framework to produce evidence-based prioritization and sequencing recommendations to be disseminated to the authorities.</a:t>
            </a:r>
          </a:p>
          <a:p>
            <a:pPr>
              <a:buClr>
                <a:srgbClr val="000000"/>
              </a:buClr>
              <a:defRPr/>
            </a:pP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a:p>
            <a:pPr>
              <a:buClr>
                <a:srgbClr val="000000"/>
              </a:buClr>
              <a:defRPr/>
            </a:pP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sp>
        <p:nvSpPr>
          <p:cNvPr id="39" name="Rectangle 38">
            <a:extLst>
              <a:ext uri="{FF2B5EF4-FFF2-40B4-BE49-F238E27FC236}">
                <a16:creationId xmlns:a16="http://schemas.microsoft.com/office/drawing/2014/main" id="{88A78478-4FC2-1F3C-014E-1428FDDCC0DE}"/>
              </a:ext>
            </a:extLst>
          </p:cNvPr>
          <p:cNvSpPr/>
          <p:nvPr/>
        </p:nvSpPr>
        <p:spPr>
          <a:xfrm>
            <a:off x="7683635" y="2056008"/>
            <a:ext cx="2675269" cy="3912643"/>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 name="Freeform: Shape 28">
            <a:extLst>
              <a:ext uri="{FF2B5EF4-FFF2-40B4-BE49-F238E27FC236}">
                <a16:creationId xmlns:a16="http://schemas.microsoft.com/office/drawing/2014/main" id="{B416CFDF-D4E2-87AE-2538-2FEA73971FDF}"/>
              </a:ext>
            </a:extLst>
          </p:cNvPr>
          <p:cNvSpPr/>
          <p:nvPr/>
        </p:nvSpPr>
        <p:spPr>
          <a:xfrm>
            <a:off x="7800434" y="2255530"/>
            <a:ext cx="2453508"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0F5D61">
              <a:alpha val="70000"/>
            </a:srgb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Validation and documentation</a:t>
            </a:r>
          </a:p>
        </p:txBody>
      </p:sp>
      <p:sp>
        <p:nvSpPr>
          <p:cNvPr id="41" name="Rectangle 40">
            <a:extLst>
              <a:ext uri="{FF2B5EF4-FFF2-40B4-BE49-F238E27FC236}">
                <a16:creationId xmlns:a16="http://schemas.microsoft.com/office/drawing/2014/main" id="{755EB51C-46DE-1334-E938-B4BA8E0D175C}"/>
              </a:ext>
            </a:extLst>
          </p:cNvPr>
          <p:cNvSpPr/>
          <p:nvPr/>
        </p:nvSpPr>
        <p:spPr>
          <a:xfrm>
            <a:off x="7800434" y="3126715"/>
            <a:ext cx="2453508" cy="1619455"/>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Document actionable recommendations</a:t>
            </a: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Ensure consensus and consistency</a:t>
            </a: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Develop final recommendation materials</a:t>
            </a:r>
          </a:p>
        </p:txBody>
      </p:sp>
      <p:sp>
        <p:nvSpPr>
          <p:cNvPr id="42" name="Rectangle 41">
            <a:extLst>
              <a:ext uri="{FF2B5EF4-FFF2-40B4-BE49-F238E27FC236}">
                <a16:creationId xmlns:a16="http://schemas.microsoft.com/office/drawing/2014/main" id="{16FD3BD7-9EBB-B77C-CCD1-E30A3AA6A722}"/>
              </a:ext>
            </a:extLst>
          </p:cNvPr>
          <p:cNvSpPr/>
          <p:nvPr/>
        </p:nvSpPr>
        <p:spPr>
          <a:xfrm>
            <a:off x="299555" y="2059531"/>
            <a:ext cx="3605046" cy="3912644"/>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1">
            <a:extLst>
              <a:ext uri="{FF2B5EF4-FFF2-40B4-BE49-F238E27FC236}">
                <a16:creationId xmlns:a16="http://schemas.microsoft.com/office/drawing/2014/main" id="{3BC6C488-E02C-4A3E-E2CA-5579B419EEDF}"/>
              </a:ext>
            </a:extLst>
          </p:cNvPr>
          <p:cNvSpPr/>
          <p:nvPr/>
        </p:nvSpPr>
        <p:spPr>
          <a:xfrm>
            <a:off x="390629" y="2261502"/>
            <a:ext cx="2209222"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Process design and stakeholder engagement</a:t>
            </a:r>
          </a:p>
        </p:txBody>
      </p:sp>
      <p:sp>
        <p:nvSpPr>
          <p:cNvPr id="44" name="Star: 12 Points 2">
            <a:extLst>
              <a:ext uri="{FF2B5EF4-FFF2-40B4-BE49-F238E27FC236}">
                <a16:creationId xmlns:a16="http://schemas.microsoft.com/office/drawing/2014/main" id="{CED69552-745C-BA85-FC3E-77B2D5CCE42A}"/>
              </a:ext>
            </a:extLst>
          </p:cNvPr>
          <p:cNvSpPr/>
          <p:nvPr/>
        </p:nvSpPr>
        <p:spPr>
          <a:xfrm>
            <a:off x="2599851" y="2051582"/>
            <a:ext cx="1183114" cy="1097280"/>
          </a:xfrm>
          <a:prstGeom prst="star12">
            <a:avLst/>
          </a:pr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 </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45" name="Rectangle 44">
            <a:extLst>
              <a:ext uri="{FF2B5EF4-FFF2-40B4-BE49-F238E27FC236}">
                <a16:creationId xmlns:a16="http://schemas.microsoft.com/office/drawing/2014/main" id="{0403F04F-CE33-3A71-4F3E-E573B8F1FDDD}"/>
              </a:ext>
            </a:extLst>
          </p:cNvPr>
          <p:cNvSpPr/>
          <p:nvPr/>
        </p:nvSpPr>
        <p:spPr>
          <a:xfrm>
            <a:off x="411776" y="3107663"/>
            <a:ext cx="3376441" cy="1638507"/>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Develop workplan and timeline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Engage key stakeholders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Define list of vaccines and the timeframe to be considered</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Select criteria for decision-making</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Plan for data collection</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46" name="Rectangle 45">
            <a:extLst>
              <a:ext uri="{FF2B5EF4-FFF2-40B4-BE49-F238E27FC236}">
                <a16:creationId xmlns:a16="http://schemas.microsoft.com/office/drawing/2014/main" id="{E8DAF852-6FB8-ACEA-417E-20C959196087}"/>
              </a:ext>
            </a:extLst>
          </p:cNvPr>
          <p:cNvSpPr/>
          <p:nvPr/>
        </p:nvSpPr>
        <p:spPr>
          <a:xfrm>
            <a:off x="289076" y="1457360"/>
            <a:ext cx="360212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F5D61"/>
                </a:solidFill>
                <a:effectLst/>
                <a:uLnTx/>
                <a:uFillTx/>
                <a:latin typeface="Calibri" panose="020F0502020204030204"/>
                <a:ea typeface="+mn-ea"/>
                <a:cs typeface="+mn-cs"/>
              </a:rPr>
              <a:t>Phase 1: Framework Adaptation</a:t>
            </a:r>
          </a:p>
        </p:txBody>
      </p:sp>
      <p:sp>
        <p:nvSpPr>
          <p:cNvPr id="47" name="Rectangle 46">
            <a:extLst>
              <a:ext uri="{FF2B5EF4-FFF2-40B4-BE49-F238E27FC236}">
                <a16:creationId xmlns:a16="http://schemas.microsoft.com/office/drawing/2014/main" id="{BEF619C2-28A2-E743-7F0A-580529CEFEA6}"/>
              </a:ext>
            </a:extLst>
          </p:cNvPr>
          <p:cNvSpPr/>
          <p:nvPr/>
        </p:nvSpPr>
        <p:spPr>
          <a:xfrm>
            <a:off x="3995675" y="2056008"/>
            <a:ext cx="3602125" cy="3912644"/>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6ED80580-491C-FD8E-4241-F1CB34B96AA5}"/>
              </a:ext>
            </a:extLst>
          </p:cNvPr>
          <p:cNvSpPr/>
          <p:nvPr/>
        </p:nvSpPr>
        <p:spPr>
          <a:xfrm>
            <a:off x="4112061" y="3119060"/>
            <a:ext cx="3372896" cy="1627110"/>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1"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Collect and assess available data</a:t>
            </a: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Translate evidence into prioritizations using vaccine ranking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Explore programmatic constraints</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Develop sequencing recommendations</a:t>
            </a:r>
          </a:p>
        </p:txBody>
      </p:sp>
      <p:sp>
        <p:nvSpPr>
          <p:cNvPr id="49" name="Freeform: Shape 22">
            <a:extLst>
              <a:ext uri="{FF2B5EF4-FFF2-40B4-BE49-F238E27FC236}">
                <a16:creationId xmlns:a16="http://schemas.microsoft.com/office/drawing/2014/main" id="{F2C1C33F-8133-A7A2-6CB0-5A4C329F38BE}"/>
              </a:ext>
            </a:extLst>
          </p:cNvPr>
          <p:cNvSpPr/>
          <p:nvPr/>
        </p:nvSpPr>
        <p:spPr>
          <a:xfrm>
            <a:off x="4081510" y="2260824"/>
            <a:ext cx="2238741" cy="704911"/>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Data collection</a:t>
            </a:r>
            <a:endParaRPr kumimoji="0" lang="en-US"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51" name="Star: 12 Points 18">
            <a:extLst>
              <a:ext uri="{FF2B5EF4-FFF2-40B4-BE49-F238E27FC236}">
                <a16:creationId xmlns:a16="http://schemas.microsoft.com/office/drawing/2014/main" id="{3C8E6F9A-BAFF-90E5-9133-F48C10D34890}"/>
              </a:ext>
            </a:extLst>
          </p:cNvPr>
          <p:cNvSpPr/>
          <p:nvPr/>
        </p:nvSpPr>
        <p:spPr>
          <a:xfrm>
            <a:off x="6320251" y="2051582"/>
            <a:ext cx="1183115" cy="1097280"/>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52" name="Rectangle 51">
            <a:extLst>
              <a:ext uri="{FF2B5EF4-FFF2-40B4-BE49-F238E27FC236}">
                <a16:creationId xmlns:a16="http://schemas.microsoft.com/office/drawing/2014/main" id="{95281165-BDD7-B7CD-3B34-828513977710}"/>
              </a:ext>
            </a:extLst>
          </p:cNvPr>
          <p:cNvSpPr/>
          <p:nvPr/>
        </p:nvSpPr>
        <p:spPr>
          <a:xfrm>
            <a:off x="3985197" y="1453838"/>
            <a:ext cx="3602125"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F5D61"/>
                </a:solidFill>
                <a:effectLst/>
                <a:uLnTx/>
                <a:uFillTx/>
                <a:latin typeface="Calibri" panose="020F0502020204030204"/>
                <a:ea typeface="+mn-ea"/>
                <a:cs typeface="+mn-cs"/>
              </a:rPr>
              <a:t>Phase 2: Assessment, Prioritization and Sequencing</a:t>
            </a:r>
          </a:p>
        </p:txBody>
      </p:sp>
      <p:sp>
        <p:nvSpPr>
          <p:cNvPr id="53" name="Rectangle 52">
            <a:extLst>
              <a:ext uri="{FF2B5EF4-FFF2-40B4-BE49-F238E27FC236}">
                <a16:creationId xmlns:a16="http://schemas.microsoft.com/office/drawing/2014/main" id="{3762FF43-61CB-9074-8D62-70B94BC47274}"/>
              </a:ext>
            </a:extLst>
          </p:cNvPr>
          <p:cNvSpPr/>
          <p:nvPr/>
        </p:nvSpPr>
        <p:spPr>
          <a:xfrm>
            <a:off x="7503366" y="1453838"/>
            <a:ext cx="303117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F5D61"/>
                </a:solidFill>
                <a:effectLst/>
                <a:uLnTx/>
                <a:uFillTx/>
                <a:latin typeface="Calibri" panose="020F0502020204030204"/>
                <a:ea typeface="+mn-ea"/>
                <a:cs typeface="+mn-cs"/>
              </a:rPr>
              <a:t>Phase 3: Recommendations</a:t>
            </a:r>
          </a:p>
        </p:txBody>
      </p:sp>
      <p:sp>
        <p:nvSpPr>
          <p:cNvPr id="54" name="Arrow: Pentagon 49">
            <a:extLst>
              <a:ext uri="{FF2B5EF4-FFF2-40B4-BE49-F238E27FC236}">
                <a16:creationId xmlns:a16="http://schemas.microsoft.com/office/drawing/2014/main" id="{84C95F65-203B-40EA-D79C-F8F4BACBE8BB}"/>
              </a:ext>
            </a:extLst>
          </p:cNvPr>
          <p:cNvSpPr/>
          <p:nvPr/>
        </p:nvSpPr>
        <p:spPr>
          <a:xfrm>
            <a:off x="10461064" y="2056009"/>
            <a:ext cx="1490666" cy="3912642"/>
          </a:xfrm>
          <a:prstGeom prst="homePlate">
            <a:avLst/>
          </a:prstGeom>
          <a:solidFill>
            <a:srgbClr val="0B4649">
              <a:alpha val="85882"/>
            </a:srgb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91440" tIns="0" rIns="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Endorsement by Ministry of Health and integration into national program</a:t>
            </a:r>
            <a:endParaRPr kumimoji="0" lang="en-US"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55" name="Rectangle 54">
            <a:extLst>
              <a:ext uri="{FF2B5EF4-FFF2-40B4-BE49-F238E27FC236}">
                <a16:creationId xmlns:a16="http://schemas.microsoft.com/office/drawing/2014/main" id="{407D293E-6BE3-4637-324F-AE7151E3A578}"/>
              </a:ext>
            </a:extLst>
          </p:cNvPr>
          <p:cNvSpPr/>
          <p:nvPr/>
        </p:nvSpPr>
        <p:spPr>
          <a:xfrm>
            <a:off x="409191" y="4846771"/>
            <a:ext cx="3376441" cy="1001991"/>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Output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Prioritized and weighted criteria for decision-making</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Preselection of vaccines to consider for introduction</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Workplan to collect and prepare data for assessment</a:t>
            </a:r>
          </a:p>
        </p:txBody>
      </p:sp>
      <p:sp>
        <p:nvSpPr>
          <p:cNvPr id="56" name="Rectangle 55">
            <a:extLst>
              <a:ext uri="{FF2B5EF4-FFF2-40B4-BE49-F238E27FC236}">
                <a16:creationId xmlns:a16="http://schemas.microsoft.com/office/drawing/2014/main" id="{DE2D79D8-C168-29C6-53E2-EA48B7BA8F29}"/>
              </a:ext>
            </a:extLst>
          </p:cNvPr>
          <p:cNvSpPr/>
          <p:nvPr/>
        </p:nvSpPr>
        <p:spPr>
          <a:xfrm>
            <a:off x="4108516" y="4846771"/>
            <a:ext cx="3376441" cy="1001991"/>
          </a:xfrm>
          <a:prstGeom prst="rect">
            <a:avLst/>
          </a:prstGeom>
          <a:solidFill>
            <a:sysClr val="window" lastClr="FFFFFF"/>
          </a:solidFill>
          <a:ln w="9525" cap="flat" cmpd="sng" algn="ctr">
            <a:solidFill>
              <a:srgbClr val="0B4649"/>
            </a:solidFill>
            <a:prstDash val="dash"/>
            <a:miter lim="800000"/>
          </a:ln>
          <a:effectLst/>
        </p:spPr>
        <p:txBody>
          <a:bodyPr lIns="45720" t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Output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black">
                    <a:lumMod val="50000"/>
                  </a:prstClr>
                </a:solidFill>
                <a:effectLst/>
                <a:uLnTx/>
                <a:uFillTx/>
                <a:latin typeface="Aptos" panose="02110004020202020204"/>
                <a:ea typeface="+mn-ea"/>
                <a:cs typeface="+mn-cs"/>
              </a:rPr>
              <a:t>Prioritized vaccine lists for introduction (high,  medium and low priority)</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a:ln>
                  <a:noFill/>
                </a:ln>
                <a:solidFill>
                  <a:prstClr val="black">
                    <a:lumMod val="50000"/>
                  </a:prstClr>
                </a:solidFill>
                <a:effectLst/>
                <a:uLnTx/>
                <a:uFillTx/>
                <a:latin typeface="Aptos" panose="02110004020202020204"/>
                <a:ea typeface="+mn-ea"/>
                <a:cs typeface="+mn-cs"/>
              </a:rPr>
              <a:t>Scenarii</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for sequencing based on known constraints</a:t>
            </a:r>
          </a:p>
        </p:txBody>
      </p:sp>
      <p:sp>
        <p:nvSpPr>
          <p:cNvPr id="57" name="Rectangle 56">
            <a:extLst>
              <a:ext uri="{FF2B5EF4-FFF2-40B4-BE49-F238E27FC236}">
                <a16:creationId xmlns:a16="http://schemas.microsoft.com/office/drawing/2014/main" id="{333B52A1-4556-B8D8-7EB0-8F8E287D91AD}"/>
              </a:ext>
            </a:extLst>
          </p:cNvPr>
          <p:cNvSpPr/>
          <p:nvPr/>
        </p:nvSpPr>
        <p:spPr>
          <a:xfrm>
            <a:off x="7800435" y="4846771"/>
            <a:ext cx="2453508" cy="1001991"/>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Output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Finalized recommendation shared with EPI and Ministry of Health</a:t>
            </a:r>
          </a:p>
        </p:txBody>
      </p:sp>
      <p:sp>
        <p:nvSpPr>
          <p:cNvPr id="58" name="Rectangle 57">
            <a:extLst>
              <a:ext uri="{FF2B5EF4-FFF2-40B4-BE49-F238E27FC236}">
                <a16:creationId xmlns:a16="http://schemas.microsoft.com/office/drawing/2014/main" id="{FCBC4895-C15A-008A-A6E5-7F5BADCAD607}"/>
              </a:ext>
            </a:extLst>
          </p:cNvPr>
          <p:cNvSpPr/>
          <p:nvPr/>
        </p:nvSpPr>
        <p:spPr>
          <a:xfrm>
            <a:off x="837627" y="1769895"/>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1 month</a:t>
            </a:r>
          </a:p>
        </p:txBody>
      </p:sp>
      <p:sp>
        <p:nvSpPr>
          <p:cNvPr id="59" name="Rectangle 58">
            <a:extLst>
              <a:ext uri="{FF2B5EF4-FFF2-40B4-BE49-F238E27FC236}">
                <a16:creationId xmlns:a16="http://schemas.microsoft.com/office/drawing/2014/main" id="{A44DA184-3FA7-F0D8-7C96-42A3BBD1C5EA}"/>
              </a:ext>
            </a:extLst>
          </p:cNvPr>
          <p:cNvSpPr/>
          <p:nvPr/>
        </p:nvSpPr>
        <p:spPr>
          <a:xfrm>
            <a:off x="4527080" y="1825311"/>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3 months</a:t>
            </a:r>
          </a:p>
        </p:txBody>
      </p:sp>
      <p:sp>
        <p:nvSpPr>
          <p:cNvPr id="60" name="Rectangle 59">
            <a:extLst>
              <a:ext uri="{FF2B5EF4-FFF2-40B4-BE49-F238E27FC236}">
                <a16:creationId xmlns:a16="http://schemas.microsoft.com/office/drawing/2014/main" id="{B92246E7-D80B-04C8-DBF9-020A02CC1A1A}"/>
              </a:ext>
            </a:extLst>
          </p:cNvPr>
          <p:cNvSpPr/>
          <p:nvPr/>
        </p:nvSpPr>
        <p:spPr>
          <a:xfrm>
            <a:off x="7775795" y="1765976"/>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2 months</a:t>
            </a:r>
          </a:p>
        </p:txBody>
      </p:sp>
    </p:spTree>
    <p:extLst>
      <p:ext uri="{BB962C8B-B14F-4D97-AF65-F5344CB8AC3E}">
        <p14:creationId xmlns:p14="http://schemas.microsoft.com/office/powerpoint/2010/main" val="2184677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 straightforward 9-step process</a:t>
            </a:r>
          </a:p>
        </p:txBody>
      </p:sp>
      <p:sp>
        <p:nvSpPr>
          <p:cNvPr id="16" name="TextBox 15">
            <a:extLst>
              <a:ext uri="{FF2B5EF4-FFF2-40B4-BE49-F238E27FC236}">
                <a16:creationId xmlns:a16="http://schemas.microsoft.com/office/drawing/2014/main" id="{82AE6EBD-2527-8BD5-D7FA-D7D4FCBAB03E}"/>
              </a:ext>
            </a:extLst>
          </p:cNvPr>
          <p:cNvSpPr txBox="1"/>
          <p:nvPr/>
        </p:nvSpPr>
        <p:spPr>
          <a:xfrm>
            <a:off x="1013762" y="5761743"/>
            <a:ext cx="556688" cy="830997"/>
          </a:xfrm>
          <a:prstGeom prst="rect">
            <a:avLst/>
          </a:prstGeom>
          <a:noFill/>
        </p:spPr>
        <p:txBody>
          <a:bodyPr wrap="square" rtlCol="0" anchor="ctr">
            <a:spAutoFit/>
          </a:bodyPr>
          <a:lstStyle/>
          <a:p>
            <a:pPr algn="ctr"/>
            <a:r>
              <a:rPr lang="en-US" sz="4800" b="1" noProof="0" dirty="0">
                <a:solidFill>
                  <a:schemeClr val="bg1"/>
                </a:solidFill>
              </a:rPr>
              <a:t>9</a:t>
            </a:r>
          </a:p>
        </p:txBody>
      </p:sp>
      <p:graphicFrame>
        <p:nvGraphicFramePr>
          <p:cNvPr id="18" name="Table 17">
            <a:extLst>
              <a:ext uri="{FF2B5EF4-FFF2-40B4-BE49-F238E27FC236}">
                <a16:creationId xmlns:a16="http://schemas.microsoft.com/office/drawing/2014/main" id="{130DCF66-7F12-2FCD-F753-EA15BF0E3583}"/>
              </a:ext>
            </a:extLst>
          </p:cNvPr>
          <p:cNvGraphicFramePr>
            <a:graphicFrameLocks noGrp="1"/>
          </p:cNvGraphicFramePr>
          <p:nvPr>
            <p:extLst>
              <p:ext uri="{D42A27DB-BD31-4B8C-83A1-F6EECF244321}">
                <p14:modId xmlns:p14="http://schemas.microsoft.com/office/powerpoint/2010/main" val="2243810785"/>
              </p:ext>
            </p:extLst>
          </p:nvPr>
        </p:nvGraphicFramePr>
        <p:xfrm>
          <a:off x="600764" y="1182758"/>
          <a:ext cx="11423547" cy="5257800"/>
        </p:xfrm>
        <a:graphic>
          <a:graphicData uri="http://schemas.openxmlformats.org/drawingml/2006/table">
            <a:tbl>
              <a:tblPr firstRow="1" bandRow="1">
                <a:tableStyleId>{93296810-A885-4BE3-A3E7-6D5BEEA58F35}</a:tableStyleId>
              </a:tblPr>
              <a:tblGrid>
                <a:gridCol w="431794">
                  <a:extLst>
                    <a:ext uri="{9D8B030D-6E8A-4147-A177-3AD203B41FA5}">
                      <a16:colId xmlns:a16="http://schemas.microsoft.com/office/drawing/2014/main" val="4206561777"/>
                    </a:ext>
                  </a:extLst>
                </a:gridCol>
                <a:gridCol w="9895403">
                  <a:extLst>
                    <a:ext uri="{9D8B030D-6E8A-4147-A177-3AD203B41FA5}">
                      <a16:colId xmlns:a16="http://schemas.microsoft.com/office/drawing/2014/main" val="1940179211"/>
                    </a:ext>
                  </a:extLst>
                </a:gridCol>
                <a:gridCol w="1096350">
                  <a:extLst>
                    <a:ext uri="{9D8B030D-6E8A-4147-A177-3AD203B41FA5}">
                      <a16:colId xmlns:a16="http://schemas.microsoft.com/office/drawing/2014/main" val="512370050"/>
                    </a:ext>
                  </a:extLst>
                </a:gridCol>
              </a:tblGrid>
              <a:tr h="584200">
                <a:tc>
                  <a:txBody>
                    <a:bodyPr/>
                    <a:lstStyle/>
                    <a:p>
                      <a:pPr algn="ctr"/>
                      <a:r>
                        <a:rPr lang="en-US" sz="2800" b="1" noProof="0" dirty="0">
                          <a:solidFill>
                            <a:srgbClr val="0F5D61"/>
                          </a:solidFill>
                        </a:rPr>
                        <a:t>1</a:t>
                      </a:r>
                    </a:p>
                  </a:txBody>
                  <a:tcPr marL="0" marR="0" marT="0" marB="0" anchor="ctr"/>
                </a:tc>
                <a:tc>
                  <a:txBody>
                    <a:bodyPr/>
                    <a:lstStyle/>
                    <a:p>
                      <a:r>
                        <a:rPr lang="en-US" sz="1600" b="1" noProof="0" dirty="0">
                          <a:solidFill>
                            <a:schemeClr val="tx1">
                              <a:lumMod val="50000"/>
                            </a:schemeClr>
                          </a:solidFill>
                        </a:rPr>
                        <a:t>Preselect 4-6 vaccines to be included in the exercise</a:t>
                      </a:r>
                      <a:r>
                        <a:rPr lang="en-US" sz="1600" b="0" noProof="0" dirty="0">
                          <a:solidFill>
                            <a:schemeClr val="tx1">
                              <a:lumMod val="50000"/>
                            </a:schemeClr>
                          </a:solidFill>
                        </a:rPr>
                        <a:t> (voting through an online questionnaire can help)</a:t>
                      </a:r>
                      <a:endParaRPr lang="en-US" sz="1600" b="1" noProof="0" dirty="0">
                        <a:solidFill>
                          <a:schemeClr val="tx1">
                            <a:lumMod val="50000"/>
                          </a:schemeClr>
                        </a:solidFill>
                      </a:endParaRPr>
                    </a:p>
                  </a:txBody>
                  <a:tcPr anchor="ctr"/>
                </a:tc>
                <a:tc>
                  <a:txBody>
                    <a:bodyPr/>
                    <a:lstStyle/>
                    <a:p>
                      <a:endParaRPr lang="en-US" b="0" noProof="0" dirty="0">
                        <a:solidFill>
                          <a:schemeClr val="tx1">
                            <a:lumMod val="50000"/>
                          </a:schemeClr>
                        </a:solidFill>
                      </a:endParaRPr>
                    </a:p>
                  </a:txBody>
                  <a:tcPr anchor="ctr"/>
                </a:tc>
                <a:extLst>
                  <a:ext uri="{0D108BD9-81ED-4DB2-BD59-A6C34878D82A}">
                    <a16:rowId xmlns:a16="http://schemas.microsoft.com/office/drawing/2014/main" val="1871940235"/>
                  </a:ext>
                </a:extLst>
              </a:tr>
              <a:tr h="584200">
                <a:tc>
                  <a:txBody>
                    <a:bodyPr/>
                    <a:lstStyle/>
                    <a:p>
                      <a:pPr algn="ctr"/>
                      <a:r>
                        <a:rPr lang="en-US" sz="2800" b="1" noProof="0" dirty="0">
                          <a:solidFill>
                            <a:srgbClr val="0F5D61"/>
                          </a:solidFill>
                        </a:rPr>
                        <a:t>2</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noProof="0" dirty="0">
                          <a:solidFill>
                            <a:schemeClr val="tx1">
                              <a:lumMod val="50000"/>
                            </a:schemeClr>
                          </a:solidFill>
                        </a:rPr>
                        <a:t>Review and select 10 to 15 criteria out of 71 proposed and assign weight to each criteria </a:t>
                      </a:r>
                      <a:r>
                        <a:rPr lang="en-US" sz="1600" b="0" noProof="0" dirty="0">
                          <a:solidFill>
                            <a:schemeClr val="tx1">
                              <a:lumMod val="50000"/>
                            </a:schemeClr>
                          </a:solidFill>
                        </a:rPr>
                        <a:t>(voting through an online questionnaire can help)</a:t>
                      </a:r>
                      <a:endParaRPr lang="en-US" sz="1600" b="1" noProof="0" dirty="0">
                        <a:solidFill>
                          <a:schemeClr val="tx1">
                            <a:lumMod val="50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0" noProof="0" dirty="0">
                        <a:solidFill>
                          <a:schemeClr val="tx1">
                            <a:lumMod val="50000"/>
                          </a:schemeClr>
                        </a:solidFill>
                      </a:endParaRPr>
                    </a:p>
                  </a:txBody>
                  <a:tcPr anchor="ctr"/>
                </a:tc>
                <a:extLst>
                  <a:ext uri="{0D108BD9-81ED-4DB2-BD59-A6C34878D82A}">
                    <a16:rowId xmlns:a16="http://schemas.microsoft.com/office/drawing/2014/main" val="3374077492"/>
                  </a:ext>
                </a:extLst>
              </a:tr>
              <a:tr h="584200">
                <a:tc>
                  <a:txBody>
                    <a:bodyPr/>
                    <a:lstStyle/>
                    <a:p>
                      <a:pPr algn="ctr"/>
                      <a:r>
                        <a:rPr lang="en-US" sz="2800" b="1" noProof="0" dirty="0">
                          <a:solidFill>
                            <a:srgbClr val="0F5D61"/>
                          </a:solidFill>
                        </a:rPr>
                        <a:t>3</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noProof="0" dirty="0">
                          <a:solidFill>
                            <a:schemeClr val="tx1">
                              <a:lumMod val="50000"/>
                            </a:schemeClr>
                          </a:solidFill>
                        </a:rPr>
                        <a:t>Define measurable indicators for each criteria</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0" i="1" noProof="0" dirty="0">
                        <a:solidFill>
                          <a:schemeClr val="tx1">
                            <a:lumMod val="50000"/>
                          </a:schemeClr>
                        </a:solidFill>
                      </a:endParaRPr>
                    </a:p>
                  </a:txBody>
                  <a:tcPr anchor="ctr"/>
                </a:tc>
                <a:extLst>
                  <a:ext uri="{0D108BD9-81ED-4DB2-BD59-A6C34878D82A}">
                    <a16:rowId xmlns:a16="http://schemas.microsoft.com/office/drawing/2014/main" val="747223202"/>
                  </a:ext>
                </a:extLst>
              </a:tr>
              <a:tr h="584200">
                <a:tc>
                  <a:txBody>
                    <a:bodyPr/>
                    <a:lstStyle/>
                    <a:p>
                      <a:pPr algn="ctr"/>
                      <a:r>
                        <a:rPr lang="en-US" sz="2800" b="1" noProof="0" dirty="0">
                          <a:solidFill>
                            <a:srgbClr val="0F5D61"/>
                          </a:solidFill>
                        </a:rPr>
                        <a:t>4</a:t>
                      </a:r>
                    </a:p>
                  </a:txBody>
                  <a:tcPr marL="0" marR="0" marT="0" marB="0" anchor="ctr"/>
                </a:tc>
                <a:tc>
                  <a:txBody>
                    <a:bodyPr/>
                    <a:lstStyle/>
                    <a:p>
                      <a:r>
                        <a:rPr lang="en-US" sz="1600" b="1" noProof="0" dirty="0">
                          <a:solidFill>
                            <a:schemeClr val="tx1">
                              <a:lumMod val="50000"/>
                            </a:schemeClr>
                          </a:solidFill>
                        </a:rPr>
                        <a:t>Collect indicator</a:t>
                      </a:r>
                      <a:r>
                        <a:rPr lang="en-US" sz="1600" b="1" baseline="0" noProof="0" dirty="0">
                          <a:solidFill>
                            <a:schemeClr val="tx1">
                              <a:lumMod val="50000"/>
                            </a:schemeClr>
                          </a:solidFill>
                        </a:rPr>
                        <a:t> </a:t>
                      </a:r>
                      <a:r>
                        <a:rPr lang="en-US" sz="1600" b="1" noProof="0" dirty="0">
                          <a:solidFill>
                            <a:schemeClr val="tx1">
                              <a:lumMod val="50000"/>
                            </a:schemeClr>
                          </a:solidFill>
                        </a:rPr>
                        <a:t>data and prepare content to allow for easy comparison of vaccines for each criteria</a:t>
                      </a:r>
                    </a:p>
                  </a:txBody>
                  <a:tcPr anchor="ctr"/>
                </a:tc>
                <a:tc>
                  <a:txBody>
                    <a:bodyPr/>
                    <a:lstStyle/>
                    <a:p>
                      <a:endParaRPr lang="en-US" b="0" noProof="0" dirty="0">
                        <a:solidFill>
                          <a:schemeClr val="tx1">
                            <a:lumMod val="50000"/>
                          </a:schemeClr>
                        </a:solidFill>
                      </a:endParaRPr>
                    </a:p>
                  </a:txBody>
                  <a:tcPr anchor="ctr"/>
                </a:tc>
                <a:extLst>
                  <a:ext uri="{0D108BD9-81ED-4DB2-BD59-A6C34878D82A}">
                    <a16:rowId xmlns:a16="http://schemas.microsoft.com/office/drawing/2014/main" val="669476276"/>
                  </a:ext>
                </a:extLst>
              </a:tr>
              <a:tr h="584200">
                <a:tc>
                  <a:txBody>
                    <a:bodyPr/>
                    <a:lstStyle/>
                    <a:p>
                      <a:pPr algn="ctr"/>
                      <a:r>
                        <a:rPr lang="en-US" sz="2800" b="1" noProof="0" dirty="0">
                          <a:solidFill>
                            <a:srgbClr val="0F5D61"/>
                          </a:solidFill>
                        </a:rPr>
                        <a:t>5</a:t>
                      </a:r>
                    </a:p>
                  </a:txBody>
                  <a:tcPr marL="0" marR="0" marT="0" marB="0" anchor="ctr"/>
                </a:tc>
                <a:tc>
                  <a:txBody>
                    <a:bodyPr/>
                    <a:lstStyle/>
                    <a:p>
                      <a:r>
                        <a:rPr lang="en-US" sz="1600" b="1" noProof="0" dirty="0">
                          <a:solidFill>
                            <a:schemeClr val="tx1">
                              <a:lumMod val="50000"/>
                            </a:schemeClr>
                          </a:solidFill>
                        </a:rPr>
                        <a:t>Rank vaccines on importance</a:t>
                      </a:r>
                      <a:r>
                        <a:rPr lang="en-US" sz="1600" b="0" baseline="0" noProof="0" dirty="0">
                          <a:solidFill>
                            <a:schemeClr val="tx1">
                              <a:lumMod val="50000"/>
                            </a:schemeClr>
                          </a:solidFill>
                        </a:rPr>
                        <a:t> (e.g. burden of disease, benefits of the vaccine)</a:t>
                      </a:r>
                      <a:r>
                        <a:rPr lang="en-US" sz="1600" b="1" noProof="0" dirty="0">
                          <a:solidFill>
                            <a:schemeClr val="tx1">
                              <a:lumMod val="50000"/>
                            </a:schemeClr>
                          </a:solidFill>
                        </a:rPr>
                        <a:t> criteria</a:t>
                      </a:r>
                    </a:p>
                  </a:txBody>
                  <a:tcPr anchor="ctr"/>
                </a:tc>
                <a:tc>
                  <a:txBody>
                    <a:bodyPr/>
                    <a:lstStyle/>
                    <a:p>
                      <a:endParaRPr lang="en-US" b="0" noProof="0" dirty="0">
                        <a:solidFill>
                          <a:schemeClr val="tx1">
                            <a:lumMod val="50000"/>
                          </a:schemeClr>
                        </a:solidFill>
                      </a:endParaRPr>
                    </a:p>
                  </a:txBody>
                  <a:tcPr anchor="ctr"/>
                </a:tc>
                <a:extLst>
                  <a:ext uri="{0D108BD9-81ED-4DB2-BD59-A6C34878D82A}">
                    <a16:rowId xmlns:a16="http://schemas.microsoft.com/office/drawing/2014/main" val="1983667864"/>
                  </a:ext>
                </a:extLst>
              </a:tr>
              <a:tr h="584200">
                <a:tc>
                  <a:txBody>
                    <a:bodyPr/>
                    <a:lstStyle/>
                    <a:p>
                      <a:pPr algn="ctr"/>
                      <a:r>
                        <a:rPr lang="en-US" sz="2800" b="1" noProof="0" dirty="0">
                          <a:solidFill>
                            <a:srgbClr val="0F5D61"/>
                          </a:solidFill>
                        </a:rPr>
                        <a:t>6</a:t>
                      </a:r>
                    </a:p>
                  </a:txBody>
                  <a:tcPr marL="0" marR="0" marT="0" marB="0" anchor="ctr"/>
                </a:tc>
                <a:tc>
                  <a:txBody>
                    <a:bodyPr/>
                    <a:lstStyle/>
                    <a:p>
                      <a:r>
                        <a:rPr lang="en-US" sz="1600" b="1" noProof="0" dirty="0">
                          <a:solidFill>
                            <a:schemeClr val="tx1">
                              <a:lumMod val="50000"/>
                            </a:schemeClr>
                          </a:solidFill>
                        </a:rPr>
                        <a:t>Rank vaccines on feasibility </a:t>
                      </a:r>
                      <a:r>
                        <a:rPr lang="en-US" sz="1600" b="0" noProof="0" dirty="0">
                          <a:solidFill>
                            <a:schemeClr val="tx1">
                              <a:lumMod val="50000"/>
                            </a:schemeClr>
                          </a:solidFill>
                        </a:rPr>
                        <a:t>(e.g. programmatic, logistics) </a:t>
                      </a:r>
                      <a:r>
                        <a:rPr lang="en-US" sz="1600" b="1" noProof="0" dirty="0">
                          <a:solidFill>
                            <a:schemeClr val="tx1">
                              <a:lumMod val="50000"/>
                            </a:schemeClr>
                          </a:solidFill>
                        </a:rPr>
                        <a:t>criteria</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0" noProof="0" dirty="0">
                        <a:solidFill>
                          <a:schemeClr val="tx1">
                            <a:lumMod val="50000"/>
                          </a:schemeClr>
                        </a:solidFill>
                      </a:endParaRPr>
                    </a:p>
                  </a:txBody>
                  <a:tcPr anchor="ctr"/>
                </a:tc>
                <a:extLst>
                  <a:ext uri="{0D108BD9-81ED-4DB2-BD59-A6C34878D82A}">
                    <a16:rowId xmlns:a16="http://schemas.microsoft.com/office/drawing/2014/main" val="3984343342"/>
                  </a:ext>
                </a:extLst>
              </a:tr>
              <a:tr h="584200">
                <a:tc>
                  <a:txBody>
                    <a:bodyPr/>
                    <a:lstStyle/>
                    <a:p>
                      <a:pPr algn="ctr"/>
                      <a:r>
                        <a:rPr lang="en-US" sz="2800" b="1" noProof="0" dirty="0">
                          <a:solidFill>
                            <a:srgbClr val="0F5D61"/>
                          </a:solidFill>
                        </a:rPr>
                        <a:t>7</a:t>
                      </a:r>
                    </a:p>
                  </a:txBody>
                  <a:tcPr marL="0" marR="0" marT="0" marB="0" anchor="ctr"/>
                </a:tc>
                <a:tc>
                  <a:txBody>
                    <a:bodyPr/>
                    <a:lstStyle/>
                    <a:p>
                      <a:r>
                        <a:rPr lang="en-US" sz="1600" b="1" noProof="0" dirty="0">
                          <a:solidFill>
                            <a:schemeClr val="tx1">
                              <a:lumMod val="50000"/>
                            </a:schemeClr>
                          </a:solidFill>
                        </a:rPr>
                        <a:t>Based on importance and feasibility score, define </a:t>
                      </a:r>
                      <a:r>
                        <a:rPr lang="en-US" sz="1600" b="1" noProof="0" dirty="0">
                          <a:solidFill>
                            <a:srgbClr val="C00000"/>
                          </a:solidFill>
                        </a:rPr>
                        <a:t>priority level </a:t>
                      </a:r>
                      <a:r>
                        <a:rPr lang="en-US" sz="1600" b="1" noProof="0" dirty="0">
                          <a:solidFill>
                            <a:schemeClr val="tx1">
                              <a:lumMod val="50000"/>
                            </a:schemeClr>
                          </a:solidFill>
                        </a:rPr>
                        <a:t>(high/medium/low) for each vaccine</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0" noProof="0" dirty="0">
                        <a:solidFill>
                          <a:schemeClr val="tx1">
                            <a:lumMod val="50000"/>
                          </a:schemeClr>
                        </a:solidFill>
                      </a:endParaRPr>
                    </a:p>
                  </a:txBody>
                  <a:tcPr anchor="ctr"/>
                </a:tc>
                <a:extLst>
                  <a:ext uri="{0D108BD9-81ED-4DB2-BD59-A6C34878D82A}">
                    <a16:rowId xmlns:a16="http://schemas.microsoft.com/office/drawing/2014/main" val="2894405398"/>
                  </a:ext>
                </a:extLst>
              </a:tr>
              <a:tr h="584200">
                <a:tc>
                  <a:txBody>
                    <a:bodyPr/>
                    <a:lstStyle/>
                    <a:p>
                      <a:pPr algn="ctr"/>
                      <a:r>
                        <a:rPr lang="en-US" sz="2800" b="1" noProof="0" dirty="0">
                          <a:solidFill>
                            <a:srgbClr val="0F5D61"/>
                          </a:solidFill>
                        </a:rPr>
                        <a:t>8</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noProof="0" dirty="0">
                          <a:solidFill>
                            <a:schemeClr val="tx1">
                              <a:lumMod val="50000"/>
                            </a:schemeClr>
                          </a:solidFill>
                        </a:rPr>
                        <a:t>Define </a:t>
                      </a:r>
                      <a:r>
                        <a:rPr lang="en-US" sz="1600" b="1" noProof="0" dirty="0">
                          <a:solidFill>
                            <a:srgbClr val="7030A0"/>
                          </a:solidFill>
                        </a:rPr>
                        <a:t>programmatic and vaccine-specific constraints</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0" noProof="0" dirty="0">
                        <a:solidFill>
                          <a:schemeClr val="tx1">
                            <a:lumMod val="50000"/>
                          </a:schemeClr>
                        </a:solidFill>
                      </a:endParaRPr>
                    </a:p>
                  </a:txBody>
                  <a:tcPr anchor="ctr"/>
                </a:tc>
                <a:extLst>
                  <a:ext uri="{0D108BD9-81ED-4DB2-BD59-A6C34878D82A}">
                    <a16:rowId xmlns:a16="http://schemas.microsoft.com/office/drawing/2014/main" val="3301291762"/>
                  </a:ext>
                </a:extLst>
              </a:tr>
              <a:tr h="584200">
                <a:tc>
                  <a:txBody>
                    <a:bodyPr/>
                    <a:lstStyle/>
                    <a:p>
                      <a:pPr algn="ctr"/>
                      <a:r>
                        <a:rPr lang="en-US" sz="2800" b="1" noProof="0" dirty="0">
                          <a:solidFill>
                            <a:srgbClr val="0F5D61"/>
                          </a:solidFill>
                        </a:rPr>
                        <a:t>9</a:t>
                      </a:r>
                    </a:p>
                  </a:txBody>
                  <a:tcPr marL="0" marR="0" marT="0" marB="0" anchor="ctr"/>
                </a:tc>
                <a:tc>
                  <a:txBody>
                    <a:bodyPr/>
                    <a:lstStyle/>
                    <a:p>
                      <a:r>
                        <a:rPr lang="en-US" sz="1600" b="1" noProof="0" dirty="0">
                          <a:solidFill>
                            <a:schemeClr val="tx1">
                              <a:lumMod val="50000"/>
                            </a:schemeClr>
                          </a:solidFill>
                        </a:rPr>
                        <a:t>Draft scenarios based on </a:t>
                      </a:r>
                      <a:r>
                        <a:rPr lang="en-US" sz="1600" b="1" noProof="0" dirty="0">
                          <a:solidFill>
                            <a:srgbClr val="C00000"/>
                          </a:solidFill>
                        </a:rPr>
                        <a:t>priority level </a:t>
                      </a:r>
                      <a:r>
                        <a:rPr lang="en-US" sz="1600" b="1" noProof="0" dirty="0">
                          <a:solidFill>
                            <a:schemeClr val="tx1">
                              <a:lumMod val="50000"/>
                            </a:schemeClr>
                          </a:solidFill>
                        </a:rPr>
                        <a:t>and </a:t>
                      </a:r>
                      <a:r>
                        <a:rPr lang="en-US" sz="1600" b="1" noProof="0" dirty="0">
                          <a:solidFill>
                            <a:srgbClr val="7030A0"/>
                          </a:solidFill>
                        </a:rPr>
                        <a:t>constraints</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0" noProof="0" dirty="0">
                        <a:solidFill>
                          <a:schemeClr val="tx1">
                            <a:lumMod val="50000"/>
                          </a:schemeClr>
                        </a:solidFill>
                      </a:endParaRPr>
                    </a:p>
                  </a:txBody>
                  <a:tcPr anchor="ctr"/>
                </a:tc>
                <a:extLst>
                  <a:ext uri="{0D108BD9-81ED-4DB2-BD59-A6C34878D82A}">
                    <a16:rowId xmlns:a16="http://schemas.microsoft.com/office/drawing/2014/main" val="363180383"/>
                  </a:ext>
                </a:extLst>
              </a:tr>
            </a:tbl>
          </a:graphicData>
        </a:graphic>
      </p:graphicFrame>
      <p:sp>
        <p:nvSpPr>
          <p:cNvPr id="21" name="Star: 12 Points 2">
            <a:extLst>
              <a:ext uri="{FF2B5EF4-FFF2-40B4-BE49-F238E27FC236}">
                <a16:creationId xmlns:a16="http://schemas.microsoft.com/office/drawing/2014/main" id="{993EB10B-5B70-DDAC-4EE0-0369A0B6CDF0}"/>
              </a:ext>
            </a:extLst>
          </p:cNvPr>
          <p:cNvSpPr/>
          <p:nvPr/>
        </p:nvSpPr>
        <p:spPr>
          <a:xfrm>
            <a:off x="11283893" y="1162880"/>
            <a:ext cx="667837" cy="619386"/>
          </a:xfrm>
          <a:prstGeom prst="star12">
            <a:avLst/>
          </a:pr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3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Calibri" panose="020F0502020204030204"/>
                <a:ea typeface="+mn-ea"/>
                <a:cs typeface="+mn-cs"/>
              </a:rPr>
              <a:t>Workshop </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24" name="Star: 12 Points 2">
            <a:extLst>
              <a:ext uri="{FF2B5EF4-FFF2-40B4-BE49-F238E27FC236}">
                <a16:creationId xmlns:a16="http://schemas.microsoft.com/office/drawing/2014/main" id="{E4ED2028-4E5F-C582-6412-E673547D802E}"/>
              </a:ext>
            </a:extLst>
          </p:cNvPr>
          <p:cNvSpPr/>
          <p:nvPr/>
        </p:nvSpPr>
        <p:spPr>
          <a:xfrm>
            <a:off x="11283893" y="1782266"/>
            <a:ext cx="667837" cy="619386"/>
          </a:xfrm>
          <a:prstGeom prst="star12">
            <a:avLst/>
          </a:pr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3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Calibri" panose="020F0502020204030204"/>
                <a:ea typeface="+mn-ea"/>
                <a:cs typeface="+mn-cs"/>
              </a:rPr>
              <a:t>Workshop </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26" name="Star: 12 Points 2">
            <a:extLst>
              <a:ext uri="{FF2B5EF4-FFF2-40B4-BE49-F238E27FC236}">
                <a16:creationId xmlns:a16="http://schemas.microsoft.com/office/drawing/2014/main" id="{921A6280-6D74-EDF8-AE67-5BBCA01DC57A}"/>
              </a:ext>
            </a:extLst>
          </p:cNvPr>
          <p:cNvSpPr/>
          <p:nvPr/>
        </p:nvSpPr>
        <p:spPr>
          <a:xfrm>
            <a:off x="11283893" y="3458081"/>
            <a:ext cx="667837" cy="619386"/>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algn="ctr" defTabSz="889000">
              <a:lnSpc>
                <a:spcPct val="90000"/>
              </a:lnSpc>
              <a:spcBef>
                <a:spcPct val="0"/>
              </a:spcBef>
            </a:pPr>
            <a:endParaRPr lang="en-US" sz="900" b="1" kern="0" noProof="0" dirty="0">
              <a:solidFill>
                <a:prstClr val="white"/>
              </a:solidFill>
              <a:latin typeface="Calibri" panose="020F0502020204030204"/>
            </a:endParaRPr>
          </a:p>
          <a:p>
            <a:pPr algn="ctr" defTabSz="889000">
              <a:lnSpc>
                <a:spcPct val="90000"/>
              </a:lnSpc>
              <a:spcBef>
                <a:spcPct val="0"/>
              </a:spcBef>
            </a:pPr>
            <a:r>
              <a:rPr lang="en-US" sz="900" b="1" kern="0" noProof="0" dirty="0">
                <a:solidFill>
                  <a:prstClr val="white"/>
                </a:solidFill>
                <a:latin typeface="Calibri" panose="020F0502020204030204"/>
              </a:rPr>
              <a:t>Workshop </a:t>
            </a:r>
          </a:p>
          <a:p>
            <a:pPr algn="ctr" defTabSz="889000">
              <a:lnSpc>
                <a:spcPct val="90000"/>
              </a:lnSpc>
              <a:spcBef>
                <a:spcPct val="0"/>
              </a:spcBef>
            </a:pPr>
            <a:r>
              <a:rPr lang="en-US" sz="900" b="1" kern="0" noProof="0" dirty="0">
                <a:solidFill>
                  <a:prstClr val="white"/>
                </a:solidFill>
                <a:latin typeface="Calibri" panose="020F0502020204030204"/>
              </a:rPr>
              <a:t>2</a:t>
            </a:r>
          </a:p>
        </p:txBody>
      </p:sp>
      <p:sp>
        <p:nvSpPr>
          <p:cNvPr id="27" name="Star: 12 Points 2">
            <a:extLst>
              <a:ext uri="{FF2B5EF4-FFF2-40B4-BE49-F238E27FC236}">
                <a16:creationId xmlns:a16="http://schemas.microsoft.com/office/drawing/2014/main" id="{C7E0088B-DABC-23E3-A2FD-FC2C214F79A5}"/>
              </a:ext>
            </a:extLst>
          </p:cNvPr>
          <p:cNvSpPr/>
          <p:nvPr/>
        </p:nvSpPr>
        <p:spPr>
          <a:xfrm>
            <a:off x="11283893" y="4060448"/>
            <a:ext cx="667837" cy="619386"/>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algn="ctr" defTabSz="889000">
              <a:lnSpc>
                <a:spcPct val="90000"/>
              </a:lnSpc>
              <a:spcBef>
                <a:spcPct val="0"/>
              </a:spcBef>
            </a:pPr>
            <a:endParaRPr lang="en-US" sz="900" b="1" kern="0" noProof="0" dirty="0">
              <a:solidFill>
                <a:prstClr val="white"/>
              </a:solidFill>
              <a:latin typeface="Calibri" panose="020F0502020204030204"/>
            </a:endParaRPr>
          </a:p>
          <a:p>
            <a:pPr algn="ctr" defTabSz="889000">
              <a:lnSpc>
                <a:spcPct val="90000"/>
              </a:lnSpc>
              <a:spcBef>
                <a:spcPct val="0"/>
              </a:spcBef>
            </a:pPr>
            <a:r>
              <a:rPr lang="en-US" sz="900" b="1" kern="0" noProof="0" dirty="0">
                <a:solidFill>
                  <a:prstClr val="white"/>
                </a:solidFill>
                <a:latin typeface="Calibri" panose="020F0502020204030204"/>
              </a:rPr>
              <a:t>Workshop </a:t>
            </a:r>
          </a:p>
          <a:p>
            <a:pPr algn="ctr" defTabSz="889000">
              <a:lnSpc>
                <a:spcPct val="90000"/>
              </a:lnSpc>
              <a:spcBef>
                <a:spcPct val="0"/>
              </a:spcBef>
            </a:pPr>
            <a:r>
              <a:rPr lang="en-US" sz="900" b="1" kern="0" noProof="0" dirty="0">
                <a:solidFill>
                  <a:prstClr val="white"/>
                </a:solidFill>
                <a:latin typeface="Calibri" panose="020F0502020204030204"/>
              </a:rPr>
              <a:t>2</a:t>
            </a:r>
          </a:p>
        </p:txBody>
      </p:sp>
      <p:sp>
        <p:nvSpPr>
          <p:cNvPr id="46" name="Star: 12 Points 2">
            <a:extLst>
              <a:ext uri="{FF2B5EF4-FFF2-40B4-BE49-F238E27FC236}">
                <a16:creationId xmlns:a16="http://schemas.microsoft.com/office/drawing/2014/main" id="{5CE3C1E2-97E4-C814-762A-48681A0EB0C6}"/>
              </a:ext>
            </a:extLst>
          </p:cNvPr>
          <p:cNvSpPr/>
          <p:nvPr/>
        </p:nvSpPr>
        <p:spPr>
          <a:xfrm>
            <a:off x="11283893" y="4662815"/>
            <a:ext cx="667837" cy="619386"/>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algn="ctr" defTabSz="889000">
              <a:lnSpc>
                <a:spcPct val="90000"/>
              </a:lnSpc>
              <a:spcBef>
                <a:spcPct val="0"/>
              </a:spcBef>
            </a:pPr>
            <a:endParaRPr lang="en-US" sz="900" b="1" kern="0" noProof="0" dirty="0">
              <a:solidFill>
                <a:prstClr val="white"/>
              </a:solidFill>
              <a:latin typeface="Calibri" panose="020F0502020204030204"/>
            </a:endParaRPr>
          </a:p>
          <a:p>
            <a:pPr algn="ctr" defTabSz="889000">
              <a:lnSpc>
                <a:spcPct val="90000"/>
              </a:lnSpc>
              <a:spcBef>
                <a:spcPct val="0"/>
              </a:spcBef>
            </a:pPr>
            <a:r>
              <a:rPr lang="en-US" sz="900" b="1" kern="0" noProof="0" dirty="0">
                <a:solidFill>
                  <a:prstClr val="white"/>
                </a:solidFill>
                <a:latin typeface="Calibri" panose="020F0502020204030204"/>
              </a:rPr>
              <a:t>Workshop </a:t>
            </a:r>
          </a:p>
          <a:p>
            <a:pPr algn="ctr" defTabSz="889000">
              <a:lnSpc>
                <a:spcPct val="90000"/>
              </a:lnSpc>
              <a:spcBef>
                <a:spcPct val="0"/>
              </a:spcBef>
            </a:pPr>
            <a:r>
              <a:rPr lang="en-US" sz="900" b="1" kern="0" noProof="0" dirty="0">
                <a:solidFill>
                  <a:prstClr val="white"/>
                </a:solidFill>
                <a:latin typeface="Calibri" panose="020F0502020204030204"/>
              </a:rPr>
              <a:t>2</a:t>
            </a:r>
          </a:p>
        </p:txBody>
      </p:sp>
      <p:sp>
        <p:nvSpPr>
          <p:cNvPr id="47" name="Star: 12 Points 2">
            <a:extLst>
              <a:ext uri="{FF2B5EF4-FFF2-40B4-BE49-F238E27FC236}">
                <a16:creationId xmlns:a16="http://schemas.microsoft.com/office/drawing/2014/main" id="{1E36FA51-EA10-050C-3301-DC0898FE9291}"/>
              </a:ext>
            </a:extLst>
          </p:cNvPr>
          <p:cNvSpPr/>
          <p:nvPr/>
        </p:nvSpPr>
        <p:spPr>
          <a:xfrm>
            <a:off x="11283893" y="5265182"/>
            <a:ext cx="667837" cy="619386"/>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algn="ctr" defTabSz="889000">
              <a:lnSpc>
                <a:spcPct val="90000"/>
              </a:lnSpc>
              <a:spcBef>
                <a:spcPct val="0"/>
              </a:spcBef>
            </a:pPr>
            <a:endParaRPr lang="en-US" sz="900" b="1" kern="0" noProof="0" dirty="0">
              <a:solidFill>
                <a:prstClr val="white"/>
              </a:solidFill>
              <a:latin typeface="Calibri" panose="020F0502020204030204"/>
            </a:endParaRPr>
          </a:p>
          <a:p>
            <a:pPr algn="ctr" defTabSz="889000">
              <a:lnSpc>
                <a:spcPct val="90000"/>
              </a:lnSpc>
              <a:spcBef>
                <a:spcPct val="0"/>
              </a:spcBef>
            </a:pPr>
            <a:r>
              <a:rPr lang="en-US" sz="900" b="1" kern="0" noProof="0" dirty="0">
                <a:solidFill>
                  <a:prstClr val="white"/>
                </a:solidFill>
                <a:latin typeface="Calibri" panose="020F0502020204030204"/>
              </a:rPr>
              <a:t>Workshop </a:t>
            </a:r>
          </a:p>
          <a:p>
            <a:pPr algn="ctr" defTabSz="889000">
              <a:lnSpc>
                <a:spcPct val="90000"/>
              </a:lnSpc>
              <a:spcBef>
                <a:spcPct val="0"/>
              </a:spcBef>
            </a:pPr>
            <a:r>
              <a:rPr lang="en-US" sz="900" b="1" kern="0" noProof="0" dirty="0">
                <a:solidFill>
                  <a:prstClr val="white"/>
                </a:solidFill>
                <a:latin typeface="Calibri" panose="020F0502020204030204"/>
              </a:rPr>
              <a:t>2</a:t>
            </a:r>
          </a:p>
        </p:txBody>
      </p:sp>
      <p:sp>
        <p:nvSpPr>
          <p:cNvPr id="48" name="Star: 12 Points 2">
            <a:extLst>
              <a:ext uri="{FF2B5EF4-FFF2-40B4-BE49-F238E27FC236}">
                <a16:creationId xmlns:a16="http://schemas.microsoft.com/office/drawing/2014/main" id="{41AC5BCE-2164-162A-390F-F47E82785799}"/>
              </a:ext>
            </a:extLst>
          </p:cNvPr>
          <p:cNvSpPr/>
          <p:nvPr/>
        </p:nvSpPr>
        <p:spPr>
          <a:xfrm>
            <a:off x="11283893" y="5867548"/>
            <a:ext cx="667837" cy="619386"/>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algn="ctr" defTabSz="889000">
              <a:lnSpc>
                <a:spcPct val="90000"/>
              </a:lnSpc>
              <a:spcBef>
                <a:spcPct val="0"/>
              </a:spcBef>
            </a:pPr>
            <a:endParaRPr lang="en-US" sz="900" b="1" kern="0" noProof="0" dirty="0">
              <a:solidFill>
                <a:prstClr val="white"/>
              </a:solidFill>
              <a:latin typeface="Calibri" panose="020F0502020204030204"/>
            </a:endParaRPr>
          </a:p>
          <a:p>
            <a:pPr algn="ctr" defTabSz="889000">
              <a:lnSpc>
                <a:spcPct val="90000"/>
              </a:lnSpc>
              <a:spcBef>
                <a:spcPct val="0"/>
              </a:spcBef>
            </a:pPr>
            <a:r>
              <a:rPr lang="en-US" sz="900" b="1" kern="0" noProof="0" dirty="0">
                <a:solidFill>
                  <a:prstClr val="white"/>
                </a:solidFill>
                <a:latin typeface="Calibri" panose="020F0502020204030204"/>
              </a:rPr>
              <a:t>Workshop </a:t>
            </a:r>
          </a:p>
          <a:p>
            <a:pPr algn="ctr" defTabSz="889000">
              <a:lnSpc>
                <a:spcPct val="90000"/>
              </a:lnSpc>
              <a:spcBef>
                <a:spcPct val="0"/>
              </a:spcBef>
            </a:pPr>
            <a:r>
              <a:rPr lang="en-US" sz="900" b="1" kern="0" noProof="0" dirty="0">
                <a:solidFill>
                  <a:prstClr val="white"/>
                </a:solidFill>
                <a:latin typeface="Calibri" panose="020F0502020204030204"/>
              </a:rPr>
              <a:t>2</a:t>
            </a:r>
          </a:p>
        </p:txBody>
      </p:sp>
      <p:sp>
        <p:nvSpPr>
          <p:cNvPr id="49" name="Freeform: Shape 22">
            <a:extLst>
              <a:ext uri="{FF2B5EF4-FFF2-40B4-BE49-F238E27FC236}">
                <a16:creationId xmlns:a16="http://schemas.microsoft.com/office/drawing/2014/main" id="{A4744D8B-E06D-77BB-041E-B8E29E7FA18E}"/>
              </a:ext>
            </a:extLst>
          </p:cNvPr>
          <p:cNvSpPr/>
          <p:nvPr/>
        </p:nvSpPr>
        <p:spPr>
          <a:xfrm>
            <a:off x="11198903" y="2473435"/>
            <a:ext cx="784665" cy="361732"/>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square" lIns="72000" tIns="24003" rIns="3600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Calibri" panose="020F0502020204030204"/>
                <a:ea typeface="+mn-ea"/>
                <a:cs typeface="+mn-cs"/>
              </a:rPr>
              <a:t>Data collection</a:t>
            </a:r>
            <a:endParaRPr kumimoji="0" lang="en-US" sz="9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50" name="Freeform: Shape 22">
            <a:extLst>
              <a:ext uri="{FF2B5EF4-FFF2-40B4-BE49-F238E27FC236}">
                <a16:creationId xmlns:a16="http://schemas.microsoft.com/office/drawing/2014/main" id="{967C44F5-DBFB-8F07-C1EC-B60DD80AB0DB}"/>
              </a:ext>
            </a:extLst>
          </p:cNvPr>
          <p:cNvSpPr/>
          <p:nvPr/>
        </p:nvSpPr>
        <p:spPr>
          <a:xfrm>
            <a:off x="11198903" y="3000349"/>
            <a:ext cx="784665" cy="361732"/>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square" lIns="72000" tIns="24003" rIns="3600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Calibri" panose="020F0502020204030204"/>
                <a:ea typeface="+mn-ea"/>
                <a:cs typeface="+mn-cs"/>
              </a:rPr>
              <a:t>Data collection</a:t>
            </a:r>
            <a:endParaRPr kumimoji="0" lang="en-US" sz="9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220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D6CF8-F046-D890-F231-22E0A405C7C0}"/>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B126F5D2-F666-1248-D664-534BCCF0C944}"/>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9F9FC8CF-FEE3-0666-8CC5-1107C015D39C}"/>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This process is embedded in the larger plan resulting in the drafting and endorsement of recommendations</a:t>
            </a: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sp>
        <p:nvSpPr>
          <p:cNvPr id="2" name="Rectangle 1">
            <a:extLst>
              <a:ext uri="{FF2B5EF4-FFF2-40B4-BE49-F238E27FC236}">
                <a16:creationId xmlns:a16="http://schemas.microsoft.com/office/drawing/2014/main" id="{1AA179B8-97E9-6E72-2EAC-FB48F9C886C0}"/>
              </a:ext>
            </a:extLst>
          </p:cNvPr>
          <p:cNvSpPr/>
          <p:nvPr/>
        </p:nvSpPr>
        <p:spPr>
          <a:xfrm>
            <a:off x="9361276" y="2056009"/>
            <a:ext cx="2446035" cy="1092854"/>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Freeform: Shape 28">
            <a:extLst>
              <a:ext uri="{FF2B5EF4-FFF2-40B4-BE49-F238E27FC236}">
                <a16:creationId xmlns:a16="http://schemas.microsoft.com/office/drawing/2014/main" id="{E5FEEF10-EA6B-0C0B-0D69-4F2DF95FB418}"/>
              </a:ext>
            </a:extLst>
          </p:cNvPr>
          <p:cNvSpPr/>
          <p:nvPr/>
        </p:nvSpPr>
        <p:spPr>
          <a:xfrm>
            <a:off x="9521731" y="2255530"/>
            <a:ext cx="2205215"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0F5D61">
              <a:alpha val="70000"/>
            </a:srgb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Validation and documentation</a:t>
            </a:r>
          </a:p>
        </p:txBody>
      </p:sp>
      <p:sp>
        <p:nvSpPr>
          <p:cNvPr id="5" name="Rectangle 4">
            <a:extLst>
              <a:ext uri="{FF2B5EF4-FFF2-40B4-BE49-F238E27FC236}">
                <a16:creationId xmlns:a16="http://schemas.microsoft.com/office/drawing/2014/main" id="{504B0CF8-6F36-F995-47F1-6A3631499898}"/>
              </a:ext>
            </a:extLst>
          </p:cNvPr>
          <p:cNvSpPr/>
          <p:nvPr/>
        </p:nvSpPr>
        <p:spPr>
          <a:xfrm>
            <a:off x="299555" y="2059531"/>
            <a:ext cx="3605046" cy="1092854"/>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
            <a:extLst>
              <a:ext uri="{FF2B5EF4-FFF2-40B4-BE49-F238E27FC236}">
                <a16:creationId xmlns:a16="http://schemas.microsoft.com/office/drawing/2014/main" id="{8AF4295D-5B40-DBE8-D6C6-FD260456900B}"/>
              </a:ext>
            </a:extLst>
          </p:cNvPr>
          <p:cNvSpPr/>
          <p:nvPr/>
        </p:nvSpPr>
        <p:spPr>
          <a:xfrm>
            <a:off x="390629" y="2261502"/>
            <a:ext cx="2209222"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Process design and stakeholder engagement</a:t>
            </a:r>
          </a:p>
        </p:txBody>
      </p:sp>
      <p:sp>
        <p:nvSpPr>
          <p:cNvPr id="8" name="Star: 12 Points 2">
            <a:extLst>
              <a:ext uri="{FF2B5EF4-FFF2-40B4-BE49-F238E27FC236}">
                <a16:creationId xmlns:a16="http://schemas.microsoft.com/office/drawing/2014/main" id="{47C03314-FF4D-F93C-A759-9D117C098507}"/>
              </a:ext>
            </a:extLst>
          </p:cNvPr>
          <p:cNvSpPr/>
          <p:nvPr/>
        </p:nvSpPr>
        <p:spPr>
          <a:xfrm>
            <a:off x="2599851" y="2051582"/>
            <a:ext cx="1183114" cy="1097280"/>
          </a:xfrm>
          <a:prstGeom prst="star12">
            <a:avLst/>
          </a:pr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 </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10" name="Rectangle 9">
            <a:extLst>
              <a:ext uri="{FF2B5EF4-FFF2-40B4-BE49-F238E27FC236}">
                <a16:creationId xmlns:a16="http://schemas.microsoft.com/office/drawing/2014/main" id="{EAE31CD6-481E-0B7C-F864-A2501E642543}"/>
              </a:ext>
            </a:extLst>
          </p:cNvPr>
          <p:cNvSpPr/>
          <p:nvPr/>
        </p:nvSpPr>
        <p:spPr>
          <a:xfrm>
            <a:off x="289076" y="1379303"/>
            <a:ext cx="360212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F5D61"/>
                </a:solidFill>
                <a:effectLst/>
                <a:uLnTx/>
                <a:uFillTx/>
                <a:latin typeface="Calibri" panose="020F0502020204030204"/>
                <a:ea typeface="+mn-ea"/>
                <a:cs typeface="+mn-cs"/>
              </a:rPr>
              <a:t>Phase 1: Framework Adaptation</a:t>
            </a:r>
          </a:p>
        </p:txBody>
      </p:sp>
      <p:sp>
        <p:nvSpPr>
          <p:cNvPr id="11" name="Rectangle 10">
            <a:extLst>
              <a:ext uri="{FF2B5EF4-FFF2-40B4-BE49-F238E27FC236}">
                <a16:creationId xmlns:a16="http://schemas.microsoft.com/office/drawing/2014/main" id="{B2DDA245-A1B8-2E72-3EB2-3B2FE27D0366}"/>
              </a:ext>
            </a:extLst>
          </p:cNvPr>
          <p:cNvSpPr/>
          <p:nvPr/>
        </p:nvSpPr>
        <p:spPr>
          <a:xfrm>
            <a:off x="4074039" y="2056008"/>
            <a:ext cx="5007114" cy="1092854"/>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22">
            <a:extLst>
              <a:ext uri="{FF2B5EF4-FFF2-40B4-BE49-F238E27FC236}">
                <a16:creationId xmlns:a16="http://schemas.microsoft.com/office/drawing/2014/main" id="{70A1401E-ACA4-206A-4C57-62B96DDC3398}"/>
              </a:ext>
            </a:extLst>
          </p:cNvPr>
          <p:cNvSpPr/>
          <p:nvPr/>
        </p:nvSpPr>
        <p:spPr>
          <a:xfrm>
            <a:off x="4204171" y="2260824"/>
            <a:ext cx="2642676" cy="704911"/>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Data collection</a:t>
            </a:r>
            <a:endParaRPr kumimoji="0" lang="en-US"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5" name="Star: 12 Points 18">
            <a:extLst>
              <a:ext uri="{FF2B5EF4-FFF2-40B4-BE49-F238E27FC236}">
                <a16:creationId xmlns:a16="http://schemas.microsoft.com/office/drawing/2014/main" id="{F98558A5-B988-9562-B115-6244846362B4}"/>
              </a:ext>
            </a:extLst>
          </p:cNvPr>
          <p:cNvSpPr/>
          <p:nvPr/>
        </p:nvSpPr>
        <p:spPr>
          <a:xfrm>
            <a:off x="7311112" y="2046110"/>
            <a:ext cx="1183115" cy="1097280"/>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16" name="Rectangle 15">
            <a:extLst>
              <a:ext uri="{FF2B5EF4-FFF2-40B4-BE49-F238E27FC236}">
                <a16:creationId xmlns:a16="http://schemas.microsoft.com/office/drawing/2014/main" id="{C79EEB45-1043-35C9-ADB1-179D8B1FF014}"/>
              </a:ext>
            </a:extLst>
          </p:cNvPr>
          <p:cNvSpPr/>
          <p:nvPr/>
        </p:nvSpPr>
        <p:spPr>
          <a:xfrm>
            <a:off x="3985197" y="1375781"/>
            <a:ext cx="5095956"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F5D61"/>
                </a:solidFill>
                <a:effectLst/>
                <a:uLnTx/>
                <a:uFillTx/>
                <a:latin typeface="Calibri" panose="020F0502020204030204"/>
                <a:ea typeface="+mn-ea"/>
                <a:cs typeface="+mn-cs"/>
              </a:rPr>
              <a:t>Phase 2: Assessment, Prioritization and Sequencing</a:t>
            </a:r>
          </a:p>
        </p:txBody>
      </p:sp>
      <p:sp>
        <p:nvSpPr>
          <p:cNvPr id="17" name="Rectangle 16">
            <a:extLst>
              <a:ext uri="{FF2B5EF4-FFF2-40B4-BE49-F238E27FC236}">
                <a16:creationId xmlns:a16="http://schemas.microsoft.com/office/drawing/2014/main" id="{CEA692B4-9DCB-6612-747B-8A6DCDD36C05}"/>
              </a:ext>
            </a:extLst>
          </p:cNvPr>
          <p:cNvSpPr/>
          <p:nvPr/>
        </p:nvSpPr>
        <p:spPr>
          <a:xfrm>
            <a:off x="9081153" y="1375781"/>
            <a:ext cx="2949537"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F5D61"/>
                </a:solidFill>
                <a:effectLst/>
                <a:uLnTx/>
                <a:uFillTx/>
                <a:latin typeface="Calibri" panose="020F0502020204030204"/>
                <a:ea typeface="+mn-ea"/>
                <a:cs typeface="+mn-cs"/>
              </a:rPr>
              <a:t>Phase 3: Recommendations</a:t>
            </a:r>
          </a:p>
        </p:txBody>
      </p:sp>
      <p:sp>
        <p:nvSpPr>
          <p:cNvPr id="22" name="Rectangle 21">
            <a:extLst>
              <a:ext uri="{FF2B5EF4-FFF2-40B4-BE49-F238E27FC236}">
                <a16:creationId xmlns:a16="http://schemas.microsoft.com/office/drawing/2014/main" id="{00C0294B-35DE-854F-2956-C5261B2D00EB}"/>
              </a:ext>
            </a:extLst>
          </p:cNvPr>
          <p:cNvSpPr/>
          <p:nvPr/>
        </p:nvSpPr>
        <p:spPr>
          <a:xfrm>
            <a:off x="837627" y="1691838"/>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1 month</a:t>
            </a:r>
          </a:p>
        </p:txBody>
      </p:sp>
      <p:sp>
        <p:nvSpPr>
          <p:cNvPr id="23" name="Rectangle 22">
            <a:extLst>
              <a:ext uri="{FF2B5EF4-FFF2-40B4-BE49-F238E27FC236}">
                <a16:creationId xmlns:a16="http://schemas.microsoft.com/office/drawing/2014/main" id="{FDCC2C20-0936-14E8-8C11-9082A62D9C9A}"/>
              </a:ext>
            </a:extLst>
          </p:cNvPr>
          <p:cNvSpPr/>
          <p:nvPr/>
        </p:nvSpPr>
        <p:spPr>
          <a:xfrm>
            <a:off x="5241319" y="1747254"/>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3 months</a:t>
            </a:r>
          </a:p>
        </p:txBody>
      </p:sp>
      <p:sp>
        <p:nvSpPr>
          <p:cNvPr id="24" name="Rectangle 23">
            <a:extLst>
              <a:ext uri="{FF2B5EF4-FFF2-40B4-BE49-F238E27FC236}">
                <a16:creationId xmlns:a16="http://schemas.microsoft.com/office/drawing/2014/main" id="{C1943F9D-AD98-C1D8-51A6-C2C3FFCD8260}"/>
              </a:ext>
            </a:extLst>
          </p:cNvPr>
          <p:cNvSpPr/>
          <p:nvPr/>
        </p:nvSpPr>
        <p:spPr>
          <a:xfrm>
            <a:off x="9523416" y="1687919"/>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2 months</a:t>
            </a:r>
          </a:p>
        </p:txBody>
      </p:sp>
      <p:graphicFrame>
        <p:nvGraphicFramePr>
          <p:cNvPr id="28" name="Table 27">
            <a:extLst>
              <a:ext uri="{FF2B5EF4-FFF2-40B4-BE49-F238E27FC236}">
                <a16:creationId xmlns:a16="http://schemas.microsoft.com/office/drawing/2014/main" id="{95279752-CD0F-2F3A-F6D1-C7AFC0E423CA}"/>
              </a:ext>
            </a:extLst>
          </p:cNvPr>
          <p:cNvGraphicFramePr>
            <a:graphicFrameLocks noGrp="1"/>
          </p:cNvGraphicFramePr>
          <p:nvPr>
            <p:extLst>
              <p:ext uri="{D42A27DB-BD31-4B8C-83A1-F6EECF244321}">
                <p14:modId xmlns:p14="http://schemas.microsoft.com/office/powerpoint/2010/main" val="986700777"/>
              </p:ext>
            </p:extLst>
          </p:nvPr>
        </p:nvGraphicFramePr>
        <p:xfrm>
          <a:off x="1195299" y="3429000"/>
          <a:ext cx="2741579" cy="1158240"/>
        </p:xfrm>
        <a:graphic>
          <a:graphicData uri="http://schemas.openxmlformats.org/drawingml/2006/table">
            <a:tbl>
              <a:tblPr firstRow="1" bandRow="1">
                <a:tableStyleId>{93296810-A885-4BE3-A3E7-6D5BEEA58F35}</a:tableStyleId>
              </a:tblPr>
              <a:tblGrid>
                <a:gridCol w="275987">
                  <a:extLst>
                    <a:ext uri="{9D8B030D-6E8A-4147-A177-3AD203B41FA5}">
                      <a16:colId xmlns:a16="http://schemas.microsoft.com/office/drawing/2014/main" val="4206561777"/>
                    </a:ext>
                  </a:extLst>
                </a:gridCol>
                <a:gridCol w="2202475">
                  <a:extLst>
                    <a:ext uri="{9D8B030D-6E8A-4147-A177-3AD203B41FA5}">
                      <a16:colId xmlns:a16="http://schemas.microsoft.com/office/drawing/2014/main" val="1940179211"/>
                    </a:ext>
                  </a:extLst>
                </a:gridCol>
                <a:gridCol w="263117">
                  <a:extLst>
                    <a:ext uri="{9D8B030D-6E8A-4147-A177-3AD203B41FA5}">
                      <a16:colId xmlns:a16="http://schemas.microsoft.com/office/drawing/2014/main" val="512370050"/>
                    </a:ext>
                  </a:extLst>
                </a:gridCol>
              </a:tblGrid>
              <a:tr h="584200">
                <a:tc>
                  <a:txBody>
                    <a:bodyPr/>
                    <a:lstStyle/>
                    <a:p>
                      <a:pPr algn="ctr"/>
                      <a:r>
                        <a:rPr lang="en-US" sz="2400" b="1" noProof="0" dirty="0">
                          <a:solidFill>
                            <a:srgbClr val="0F5D61"/>
                          </a:solidFill>
                        </a:rPr>
                        <a:t>1</a:t>
                      </a:r>
                    </a:p>
                  </a:txBody>
                  <a:tcPr marL="0" marR="0" marT="0" marB="0" anchor="ctr"/>
                </a:tc>
                <a:tc>
                  <a:txBody>
                    <a:bodyPr/>
                    <a:lstStyle/>
                    <a:p>
                      <a:r>
                        <a:rPr lang="en-US" sz="1400" b="1" noProof="0" dirty="0">
                          <a:solidFill>
                            <a:schemeClr val="tx1">
                              <a:lumMod val="50000"/>
                            </a:schemeClr>
                          </a:solidFill>
                        </a:rPr>
                        <a:t>Preselect 4-6 vaccines to be included in the exercise</a:t>
                      </a:r>
                      <a:r>
                        <a:rPr lang="en-US" sz="1400" b="0" noProof="0" dirty="0">
                          <a:solidFill>
                            <a:schemeClr val="tx1">
                              <a:lumMod val="50000"/>
                            </a:schemeClr>
                          </a:solidFill>
                        </a:rPr>
                        <a:t> (voting through an online questionnaire can help)</a:t>
                      </a:r>
                      <a:endParaRPr lang="en-US" sz="1400" b="1" noProof="0" dirty="0">
                        <a:solidFill>
                          <a:schemeClr val="tx1">
                            <a:lumMod val="50000"/>
                          </a:schemeClr>
                        </a:solidFill>
                      </a:endParaRPr>
                    </a:p>
                  </a:txBody>
                  <a:tcPr anchor="ctr"/>
                </a:tc>
                <a:tc>
                  <a:txBody>
                    <a:bodyPr/>
                    <a:lstStyle/>
                    <a:p>
                      <a:endParaRPr lang="en-US" sz="1200" b="0" noProof="0" dirty="0">
                        <a:solidFill>
                          <a:schemeClr val="tx1">
                            <a:lumMod val="50000"/>
                          </a:schemeClr>
                        </a:solidFill>
                      </a:endParaRPr>
                    </a:p>
                  </a:txBody>
                  <a:tcPr anchor="ctr"/>
                </a:tc>
                <a:extLst>
                  <a:ext uri="{0D108BD9-81ED-4DB2-BD59-A6C34878D82A}">
                    <a16:rowId xmlns:a16="http://schemas.microsoft.com/office/drawing/2014/main" val="1871940235"/>
                  </a:ext>
                </a:extLst>
              </a:tr>
            </a:tbl>
          </a:graphicData>
        </a:graphic>
      </p:graphicFrame>
      <p:graphicFrame>
        <p:nvGraphicFramePr>
          <p:cNvPr id="32" name="Table 31">
            <a:extLst>
              <a:ext uri="{FF2B5EF4-FFF2-40B4-BE49-F238E27FC236}">
                <a16:creationId xmlns:a16="http://schemas.microsoft.com/office/drawing/2014/main" id="{9F781D1E-B217-0ED2-6741-D8ECE8B285BE}"/>
              </a:ext>
            </a:extLst>
          </p:cNvPr>
          <p:cNvGraphicFramePr>
            <a:graphicFrameLocks noGrp="1"/>
          </p:cNvGraphicFramePr>
          <p:nvPr>
            <p:extLst>
              <p:ext uri="{D42A27DB-BD31-4B8C-83A1-F6EECF244321}">
                <p14:modId xmlns:p14="http://schemas.microsoft.com/office/powerpoint/2010/main" val="1606273341"/>
              </p:ext>
            </p:extLst>
          </p:nvPr>
        </p:nvGraphicFramePr>
        <p:xfrm>
          <a:off x="1519968" y="4678645"/>
          <a:ext cx="2741579" cy="1371600"/>
        </p:xfrm>
        <a:graphic>
          <a:graphicData uri="http://schemas.openxmlformats.org/drawingml/2006/table">
            <a:tbl>
              <a:tblPr firstRow="1" bandRow="1">
                <a:tableStyleId>{93296810-A885-4BE3-A3E7-6D5BEEA58F35}</a:tableStyleId>
              </a:tblPr>
              <a:tblGrid>
                <a:gridCol w="275987">
                  <a:extLst>
                    <a:ext uri="{9D8B030D-6E8A-4147-A177-3AD203B41FA5}">
                      <a16:colId xmlns:a16="http://schemas.microsoft.com/office/drawing/2014/main" val="4206561777"/>
                    </a:ext>
                  </a:extLst>
                </a:gridCol>
                <a:gridCol w="2202475">
                  <a:extLst>
                    <a:ext uri="{9D8B030D-6E8A-4147-A177-3AD203B41FA5}">
                      <a16:colId xmlns:a16="http://schemas.microsoft.com/office/drawing/2014/main" val="1940179211"/>
                    </a:ext>
                  </a:extLst>
                </a:gridCol>
                <a:gridCol w="263117">
                  <a:extLst>
                    <a:ext uri="{9D8B030D-6E8A-4147-A177-3AD203B41FA5}">
                      <a16:colId xmlns:a16="http://schemas.microsoft.com/office/drawing/2014/main" val="512370050"/>
                    </a:ext>
                  </a:extLst>
                </a:gridCol>
              </a:tblGrid>
              <a:tr h="584200">
                <a:tc>
                  <a:txBody>
                    <a:bodyPr/>
                    <a:lstStyle/>
                    <a:p>
                      <a:pPr algn="ctr"/>
                      <a:r>
                        <a:rPr lang="en-US" sz="2400" b="1" noProof="0" dirty="0">
                          <a:solidFill>
                            <a:srgbClr val="0F5D61"/>
                          </a:solidFill>
                        </a:rPr>
                        <a:t>2</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noProof="0" dirty="0">
                          <a:solidFill>
                            <a:schemeClr val="tx1">
                              <a:lumMod val="50000"/>
                            </a:schemeClr>
                          </a:solidFill>
                        </a:rPr>
                        <a:t>Review and select 10 to 15 criteria out of 71 proposed and assign weight to each criteria </a:t>
                      </a:r>
                      <a:r>
                        <a:rPr lang="en-US" sz="1400" b="0" noProof="0" dirty="0">
                          <a:solidFill>
                            <a:schemeClr val="tx1">
                              <a:lumMod val="50000"/>
                            </a:schemeClr>
                          </a:solidFill>
                        </a:rPr>
                        <a:t>(voting through an online questionnaire can help)</a:t>
                      </a:r>
                      <a:endParaRPr lang="en-US" sz="1400" b="1" noProof="0" dirty="0">
                        <a:solidFill>
                          <a:schemeClr val="tx1">
                            <a:lumMod val="50000"/>
                          </a:schemeClr>
                        </a:solidFill>
                      </a:endParaRPr>
                    </a:p>
                  </a:txBody>
                  <a:tcPr anchor="ctr"/>
                </a:tc>
                <a:tc>
                  <a:txBody>
                    <a:bodyPr/>
                    <a:lstStyle/>
                    <a:p>
                      <a:endParaRPr lang="en-US" sz="1200" b="0" noProof="0" dirty="0">
                        <a:solidFill>
                          <a:schemeClr val="tx1">
                            <a:lumMod val="50000"/>
                          </a:schemeClr>
                        </a:solidFill>
                      </a:endParaRPr>
                    </a:p>
                  </a:txBody>
                  <a:tcPr anchor="ctr"/>
                </a:tc>
                <a:extLst>
                  <a:ext uri="{0D108BD9-81ED-4DB2-BD59-A6C34878D82A}">
                    <a16:rowId xmlns:a16="http://schemas.microsoft.com/office/drawing/2014/main" val="1871940235"/>
                  </a:ext>
                </a:extLst>
              </a:tr>
            </a:tbl>
          </a:graphicData>
        </a:graphic>
      </p:graphicFrame>
      <p:graphicFrame>
        <p:nvGraphicFramePr>
          <p:cNvPr id="51" name="Table 50">
            <a:extLst>
              <a:ext uri="{FF2B5EF4-FFF2-40B4-BE49-F238E27FC236}">
                <a16:creationId xmlns:a16="http://schemas.microsoft.com/office/drawing/2014/main" id="{C4DA4094-8E74-AF44-76CB-2E5315C5ADC6}"/>
              </a:ext>
            </a:extLst>
          </p:cNvPr>
          <p:cNvGraphicFramePr>
            <a:graphicFrameLocks noGrp="1"/>
          </p:cNvGraphicFramePr>
          <p:nvPr>
            <p:extLst>
              <p:ext uri="{D42A27DB-BD31-4B8C-83A1-F6EECF244321}">
                <p14:modId xmlns:p14="http://schemas.microsoft.com/office/powerpoint/2010/main" val="172129923"/>
              </p:ext>
            </p:extLst>
          </p:nvPr>
        </p:nvGraphicFramePr>
        <p:xfrm>
          <a:off x="4037237" y="3429000"/>
          <a:ext cx="2348691" cy="731520"/>
        </p:xfrm>
        <a:graphic>
          <a:graphicData uri="http://schemas.openxmlformats.org/drawingml/2006/table">
            <a:tbl>
              <a:tblPr firstRow="1" bandRow="1">
                <a:tableStyleId>{93296810-A885-4BE3-A3E7-6D5BEEA58F35}</a:tableStyleId>
              </a:tblPr>
              <a:tblGrid>
                <a:gridCol w="367491">
                  <a:extLst>
                    <a:ext uri="{9D8B030D-6E8A-4147-A177-3AD203B41FA5}">
                      <a16:colId xmlns:a16="http://schemas.microsoft.com/office/drawing/2014/main" val="4206561777"/>
                    </a:ext>
                  </a:extLst>
                </a:gridCol>
                <a:gridCol w="1755790">
                  <a:extLst>
                    <a:ext uri="{9D8B030D-6E8A-4147-A177-3AD203B41FA5}">
                      <a16:colId xmlns:a16="http://schemas.microsoft.com/office/drawing/2014/main" val="1940179211"/>
                    </a:ext>
                  </a:extLst>
                </a:gridCol>
                <a:gridCol w="225410">
                  <a:extLst>
                    <a:ext uri="{9D8B030D-6E8A-4147-A177-3AD203B41FA5}">
                      <a16:colId xmlns:a16="http://schemas.microsoft.com/office/drawing/2014/main" val="512370050"/>
                    </a:ext>
                  </a:extLst>
                </a:gridCol>
              </a:tblGrid>
              <a:tr h="584200">
                <a:tc>
                  <a:txBody>
                    <a:bodyPr/>
                    <a:lstStyle/>
                    <a:p>
                      <a:pPr algn="ctr"/>
                      <a:r>
                        <a:rPr lang="en-US" sz="2400" b="1" noProof="0" dirty="0">
                          <a:solidFill>
                            <a:srgbClr val="0F5D61"/>
                          </a:solidFill>
                        </a:rPr>
                        <a:t>3</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noProof="0" dirty="0">
                          <a:solidFill>
                            <a:schemeClr val="tx1">
                              <a:lumMod val="50000"/>
                            </a:schemeClr>
                          </a:solidFill>
                        </a:rPr>
                        <a:t>Define measurable indicators for each criteria</a:t>
                      </a:r>
                    </a:p>
                  </a:txBody>
                  <a:tcPr anchor="ctr"/>
                </a:tc>
                <a:tc>
                  <a:txBody>
                    <a:bodyPr/>
                    <a:lstStyle/>
                    <a:p>
                      <a:endParaRPr lang="en-US" sz="1200" b="0" noProof="0" dirty="0">
                        <a:solidFill>
                          <a:schemeClr val="tx1">
                            <a:lumMod val="50000"/>
                          </a:schemeClr>
                        </a:solidFill>
                      </a:endParaRPr>
                    </a:p>
                  </a:txBody>
                  <a:tcPr anchor="ctr"/>
                </a:tc>
                <a:extLst>
                  <a:ext uri="{0D108BD9-81ED-4DB2-BD59-A6C34878D82A}">
                    <a16:rowId xmlns:a16="http://schemas.microsoft.com/office/drawing/2014/main" val="1871940235"/>
                  </a:ext>
                </a:extLst>
              </a:tr>
            </a:tbl>
          </a:graphicData>
        </a:graphic>
      </p:graphicFrame>
      <p:graphicFrame>
        <p:nvGraphicFramePr>
          <p:cNvPr id="52" name="Table 51">
            <a:extLst>
              <a:ext uri="{FF2B5EF4-FFF2-40B4-BE49-F238E27FC236}">
                <a16:creationId xmlns:a16="http://schemas.microsoft.com/office/drawing/2014/main" id="{25B0A920-FB7D-8676-4483-4324C1D13951}"/>
              </a:ext>
            </a:extLst>
          </p:cNvPr>
          <p:cNvGraphicFramePr>
            <a:graphicFrameLocks noGrp="1"/>
          </p:cNvGraphicFramePr>
          <p:nvPr>
            <p:extLst>
              <p:ext uri="{D42A27DB-BD31-4B8C-83A1-F6EECF244321}">
                <p14:modId xmlns:p14="http://schemas.microsoft.com/office/powerpoint/2010/main" val="2230926387"/>
              </p:ext>
            </p:extLst>
          </p:nvPr>
        </p:nvGraphicFramePr>
        <p:xfrm>
          <a:off x="4158826" y="4366463"/>
          <a:ext cx="2498402" cy="1371600"/>
        </p:xfrm>
        <a:graphic>
          <a:graphicData uri="http://schemas.openxmlformats.org/drawingml/2006/table">
            <a:tbl>
              <a:tblPr firstRow="1" bandRow="1">
                <a:tableStyleId>{93296810-A885-4BE3-A3E7-6D5BEEA58F35}</a:tableStyleId>
              </a:tblPr>
              <a:tblGrid>
                <a:gridCol w="251508">
                  <a:extLst>
                    <a:ext uri="{9D8B030D-6E8A-4147-A177-3AD203B41FA5}">
                      <a16:colId xmlns:a16="http://schemas.microsoft.com/office/drawing/2014/main" val="4206561777"/>
                    </a:ext>
                  </a:extLst>
                </a:gridCol>
                <a:gridCol w="2007116">
                  <a:extLst>
                    <a:ext uri="{9D8B030D-6E8A-4147-A177-3AD203B41FA5}">
                      <a16:colId xmlns:a16="http://schemas.microsoft.com/office/drawing/2014/main" val="1940179211"/>
                    </a:ext>
                  </a:extLst>
                </a:gridCol>
                <a:gridCol w="239778">
                  <a:extLst>
                    <a:ext uri="{9D8B030D-6E8A-4147-A177-3AD203B41FA5}">
                      <a16:colId xmlns:a16="http://schemas.microsoft.com/office/drawing/2014/main" val="512370050"/>
                    </a:ext>
                  </a:extLst>
                </a:gridCol>
              </a:tblGrid>
              <a:tr h="584200">
                <a:tc>
                  <a:txBody>
                    <a:bodyPr/>
                    <a:lstStyle/>
                    <a:p>
                      <a:pPr algn="ctr"/>
                      <a:r>
                        <a:rPr lang="en-US" sz="2400" b="1" noProof="0" dirty="0">
                          <a:solidFill>
                            <a:srgbClr val="0F5D61"/>
                          </a:solidFill>
                        </a:rPr>
                        <a:t>4</a:t>
                      </a:r>
                    </a:p>
                  </a:txBody>
                  <a:tcPr marL="0" marR="0" marT="0" marB="0" anchor="ctr">
                    <a:noFill/>
                  </a:tcPr>
                </a:tc>
                <a:tc>
                  <a:txBody>
                    <a:bodyPr/>
                    <a:lstStyle/>
                    <a:p>
                      <a:r>
                        <a:rPr lang="en-US" sz="1400" b="1" noProof="0" dirty="0">
                          <a:solidFill>
                            <a:schemeClr val="tx1">
                              <a:lumMod val="50000"/>
                            </a:schemeClr>
                          </a:solidFill>
                        </a:rPr>
                        <a:t>Collect indicator</a:t>
                      </a:r>
                      <a:r>
                        <a:rPr lang="en-US" sz="1400" b="1" baseline="0" noProof="0" dirty="0">
                          <a:solidFill>
                            <a:schemeClr val="tx1">
                              <a:lumMod val="50000"/>
                            </a:schemeClr>
                          </a:solidFill>
                        </a:rPr>
                        <a:t> </a:t>
                      </a:r>
                      <a:r>
                        <a:rPr lang="en-US" sz="1400" b="1" noProof="0" dirty="0">
                          <a:solidFill>
                            <a:schemeClr val="tx1">
                              <a:lumMod val="50000"/>
                            </a:schemeClr>
                          </a:solidFill>
                        </a:rPr>
                        <a:t>data and prepare content to allow for easy comparison of vaccines for each criteria</a:t>
                      </a:r>
                    </a:p>
                  </a:txBody>
                  <a:tcPr anchor="ctr">
                    <a:noFill/>
                  </a:tcPr>
                </a:tc>
                <a:tc>
                  <a:txBody>
                    <a:bodyPr/>
                    <a:lstStyle/>
                    <a:p>
                      <a:endParaRPr lang="en-US" sz="1200" b="0" noProof="0" dirty="0">
                        <a:solidFill>
                          <a:schemeClr val="tx1">
                            <a:lumMod val="50000"/>
                          </a:schemeClr>
                        </a:solidFill>
                      </a:endParaRPr>
                    </a:p>
                  </a:txBody>
                  <a:tcPr anchor="ctr">
                    <a:noFill/>
                  </a:tcPr>
                </a:tc>
                <a:extLst>
                  <a:ext uri="{0D108BD9-81ED-4DB2-BD59-A6C34878D82A}">
                    <a16:rowId xmlns:a16="http://schemas.microsoft.com/office/drawing/2014/main" val="1871940235"/>
                  </a:ext>
                </a:extLst>
              </a:tr>
            </a:tbl>
          </a:graphicData>
        </a:graphic>
      </p:graphicFrame>
      <p:graphicFrame>
        <p:nvGraphicFramePr>
          <p:cNvPr id="68" name="Table 67">
            <a:extLst>
              <a:ext uri="{FF2B5EF4-FFF2-40B4-BE49-F238E27FC236}">
                <a16:creationId xmlns:a16="http://schemas.microsoft.com/office/drawing/2014/main" id="{F6C24227-2DEC-38CF-297D-9D188AB256D6}"/>
              </a:ext>
            </a:extLst>
          </p:cNvPr>
          <p:cNvGraphicFramePr>
            <a:graphicFrameLocks noGrp="1"/>
          </p:cNvGraphicFramePr>
          <p:nvPr>
            <p:extLst>
              <p:ext uri="{D42A27DB-BD31-4B8C-83A1-F6EECF244321}">
                <p14:modId xmlns:p14="http://schemas.microsoft.com/office/powerpoint/2010/main" val="33921580"/>
              </p:ext>
            </p:extLst>
          </p:nvPr>
        </p:nvGraphicFramePr>
        <p:xfrm>
          <a:off x="6623599" y="3348383"/>
          <a:ext cx="4291801" cy="3215640"/>
        </p:xfrm>
        <a:graphic>
          <a:graphicData uri="http://schemas.openxmlformats.org/drawingml/2006/table">
            <a:tbl>
              <a:tblPr firstRow="1" bandRow="1">
                <a:tableStyleId>{93296810-A885-4BE3-A3E7-6D5BEEA58F35}</a:tableStyleId>
              </a:tblPr>
              <a:tblGrid>
                <a:gridCol w="550323">
                  <a:extLst>
                    <a:ext uri="{9D8B030D-6E8A-4147-A177-3AD203B41FA5}">
                      <a16:colId xmlns:a16="http://schemas.microsoft.com/office/drawing/2014/main" val="4206561777"/>
                    </a:ext>
                  </a:extLst>
                </a:gridCol>
                <a:gridCol w="3329582">
                  <a:extLst>
                    <a:ext uri="{9D8B030D-6E8A-4147-A177-3AD203B41FA5}">
                      <a16:colId xmlns:a16="http://schemas.microsoft.com/office/drawing/2014/main" val="1940179211"/>
                    </a:ext>
                  </a:extLst>
                </a:gridCol>
                <a:gridCol w="411896">
                  <a:extLst>
                    <a:ext uri="{9D8B030D-6E8A-4147-A177-3AD203B41FA5}">
                      <a16:colId xmlns:a16="http://schemas.microsoft.com/office/drawing/2014/main" val="512370050"/>
                    </a:ext>
                  </a:extLst>
                </a:gridCol>
              </a:tblGrid>
              <a:tr h="584200">
                <a:tc>
                  <a:txBody>
                    <a:bodyPr/>
                    <a:lstStyle/>
                    <a:p>
                      <a:pPr algn="l"/>
                      <a:r>
                        <a:rPr lang="en-US" sz="2400" b="1" noProof="0" dirty="0">
                          <a:solidFill>
                            <a:srgbClr val="0F5D61"/>
                          </a:solidFill>
                        </a:rPr>
                        <a:t>5</a:t>
                      </a:r>
                    </a:p>
                  </a:txBody>
                  <a:tcPr marL="0" marR="0" marT="0" marB="0" anchor="ctr">
                    <a:noFill/>
                  </a:tcPr>
                </a:tc>
                <a:tc>
                  <a:txBody>
                    <a:bodyPr/>
                    <a:lstStyle/>
                    <a:p>
                      <a:r>
                        <a:rPr lang="en-US" sz="1400" b="1" noProof="0" dirty="0">
                          <a:solidFill>
                            <a:schemeClr val="tx1">
                              <a:lumMod val="50000"/>
                            </a:schemeClr>
                          </a:solidFill>
                        </a:rPr>
                        <a:t>Rank vaccines on importance</a:t>
                      </a:r>
                      <a:r>
                        <a:rPr lang="en-US" sz="1400" b="0" baseline="0" noProof="0" dirty="0">
                          <a:solidFill>
                            <a:schemeClr val="tx1">
                              <a:lumMod val="50000"/>
                            </a:schemeClr>
                          </a:solidFill>
                        </a:rPr>
                        <a:t> criteria (e.g. burden of disease, benefits of the vaccine)</a:t>
                      </a:r>
                      <a:r>
                        <a:rPr lang="en-US" sz="1400" b="1" noProof="0" dirty="0">
                          <a:solidFill>
                            <a:schemeClr val="tx1">
                              <a:lumMod val="50000"/>
                            </a:schemeClr>
                          </a:solidFill>
                        </a:rPr>
                        <a:t> criteria</a:t>
                      </a:r>
                    </a:p>
                  </a:txBody>
                  <a:tcPr anchor="ctr"/>
                </a:tc>
                <a:tc>
                  <a:txBody>
                    <a:bodyPr/>
                    <a:lstStyle/>
                    <a:p>
                      <a:endParaRPr lang="en-US" sz="1200" b="0" noProof="0" dirty="0">
                        <a:solidFill>
                          <a:schemeClr val="tx1">
                            <a:lumMod val="50000"/>
                          </a:schemeClr>
                        </a:solidFill>
                      </a:endParaRPr>
                    </a:p>
                  </a:txBody>
                  <a:tcPr anchor="ctr"/>
                </a:tc>
                <a:extLst>
                  <a:ext uri="{0D108BD9-81ED-4DB2-BD59-A6C34878D82A}">
                    <a16:rowId xmlns:a16="http://schemas.microsoft.com/office/drawing/2014/main" val="1983667864"/>
                  </a:ext>
                </a:extLst>
              </a:tr>
              <a:tr h="584200">
                <a:tc>
                  <a:txBody>
                    <a:bodyPr/>
                    <a:lstStyle/>
                    <a:p>
                      <a:pPr algn="l"/>
                      <a:r>
                        <a:rPr lang="en-US" sz="2400" b="1" noProof="0" dirty="0">
                          <a:solidFill>
                            <a:srgbClr val="0F5D61"/>
                          </a:solidFill>
                        </a:rPr>
                        <a:t> 6</a:t>
                      </a:r>
                    </a:p>
                  </a:txBody>
                  <a:tcPr marL="0" marR="0" marT="0" marB="0" anchor="ctr">
                    <a:noFill/>
                  </a:tcPr>
                </a:tc>
                <a:tc>
                  <a:txBody>
                    <a:bodyPr/>
                    <a:lstStyle/>
                    <a:p>
                      <a:pPr marL="88900" indent="0"/>
                      <a:r>
                        <a:rPr lang="en-US" sz="1400" b="1" noProof="0" dirty="0">
                          <a:solidFill>
                            <a:schemeClr val="tx1">
                              <a:lumMod val="50000"/>
                            </a:schemeClr>
                          </a:solidFill>
                        </a:rPr>
                        <a:t>Rank vaccines on feasibility criteria </a:t>
                      </a:r>
                      <a:r>
                        <a:rPr lang="en-US" sz="1400" b="0" noProof="0" dirty="0">
                          <a:solidFill>
                            <a:schemeClr val="tx1">
                              <a:lumMod val="50000"/>
                            </a:schemeClr>
                          </a:solidFill>
                        </a:rPr>
                        <a:t>(e.g. programmatic, logistics)</a:t>
                      </a:r>
                      <a:endParaRPr lang="en-US" sz="1400" b="1" noProof="0" dirty="0">
                        <a:solidFill>
                          <a:schemeClr val="tx1">
                            <a:lumMod val="50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noProof="0" dirty="0">
                        <a:solidFill>
                          <a:schemeClr val="tx1">
                            <a:lumMod val="50000"/>
                          </a:schemeClr>
                        </a:solidFill>
                      </a:endParaRPr>
                    </a:p>
                  </a:txBody>
                  <a:tcPr anchor="ctr"/>
                </a:tc>
                <a:extLst>
                  <a:ext uri="{0D108BD9-81ED-4DB2-BD59-A6C34878D82A}">
                    <a16:rowId xmlns:a16="http://schemas.microsoft.com/office/drawing/2014/main" val="3984343342"/>
                  </a:ext>
                </a:extLst>
              </a:tr>
              <a:tr h="584200">
                <a:tc>
                  <a:txBody>
                    <a:bodyPr/>
                    <a:lstStyle/>
                    <a:p>
                      <a:pPr algn="l"/>
                      <a:r>
                        <a:rPr lang="en-US" sz="2400" b="1" noProof="0" dirty="0">
                          <a:solidFill>
                            <a:srgbClr val="0F5D61"/>
                          </a:solidFill>
                        </a:rPr>
                        <a:t>  7</a:t>
                      </a:r>
                    </a:p>
                  </a:txBody>
                  <a:tcPr marL="0" marR="0" marT="0" marB="0" anchor="ctr">
                    <a:noFill/>
                  </a:tcPr>
                </a:tc>
                <a:tc>
                  <a:txBody>
                    <a:bodyPr/>
                    <a:lstStyle/>
                    <a:p>
                      <a:pPr marL="177800" indent="0"/>
                      <a:r>
                        <a:rPr lang="en-US" sz="1400" b="1" noProof="0" dirty="0">
                          <a:solidFill>
                            <a:schemeClr val="tx1">
                              <a:lumMod val="50000"/>
                            </a:schemeClr>
                          </a:solidFill>
                        </a:rPr>
                        <a:t>Based on importance and feasibility score, define </a:t>
                      </a:r>
                      <a:r>
                        <a:rPr lang="en-US" sz="1400" b="1" noProof="0" dirty="0">
                          <a:solidFill>
                            <a:srgbClr val="C00000"/>
                          </a:solidFill>
                        </a:rPr>
                        <a:t>priority level </a:t>
                      </a:r>
                      <a:r>
                        <a:rPr lang="en-US" sz="1400" b="1" noProof="0" dirty="0">
                          <a:solidFill>
                            <a:schemeClr val="tx1">
                              <a:lumMod val="50000"/>
                            </a:schemeClr>
                          </a:solidFill>
                        </a:rPr>
                        <a:t>(high/medium/low) for each vaccine</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noProof="0" dirty="0">
                        <a:solidFill>
                          <a:schemeClr val="tx1">
                            <a:lumMod val="50000"/>
                          </a:schemeClr>
                        </a:solidFill>
                      </a:endParaRPr>
                    </a:p>
                  </a:txBody>
                  <a:tcPr anchor="ctr"/>
                </a:tc>
                <a:extLst>
                  <a:ext uri="{0D108BD9-81ED-4DB2-BD59-A6C34878D82A}">
                    <a16:rowId xmlns:a16="http://schemas.microsoft.com/office/drawing/2014/main" val="2894405398"/>
                  </a:ext>
                </a:extLst>
              </a:tr>
              <a:tr h="584200">
                <a:tc>
                  <a:txBody>
                    <a:bodyPr/>
                    <a:lstStyle/>
                    <a:p>
                      <a:pPr algn="l"/>
                      <a:r>
                        <a:rPr lang="en-US" sz="2400" b="1" noProof="0" dirty="0">
                          <a:solidFill>
                            <a:srgbClr val="0F5D61"/>
                          </a:solidFill>
                        </a:rPr>
                        <a:t>   8</a:t>
                      </a:r>
                    </a:p>
                  </a:txBody>
                  <a:tcPr marL="0" marR="0" marT="0" marB="0" anchor="ctr">
                    <a:noFill/>
                  </a:tcPr>
                </a:tc>
                <a:tc>
                  <a:txBody>
                    <a:bodyPr/>
                    <a:lstStyle/>
                    <a:p>
                      <a:pPr marL="268288"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noProof="0" dirty="0">
                          <a:solidFill>
                            <a:schemeClr val="tx1">
                              <a:lumMod val="50000"/>
                            </a:schemeClr>
                          </a:solidFill>
                        </a:rPr>
                        <a:t>Define </a:t>
                      </a:r>
                      <a:r>
                        <a:rPr lang="en-US" sz="1400" b="1" noProof="0" dirty="0">
                          <a:solidFill>
                            <a:srgbClr val="7030A0"/>
                          </a:solidFill>
                        </a:rPr>
                        <a:t>programmatic and vaccine-specific constraints</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noProof="0" dirty="0">
                        <a:solidFill>
                          <a:schemeClr val="tx1">
                            <a:lumMod val="50000"/>
                          </a:schemeClr>
                        </a:solidFill>
                      </a:endParaRPr>
                    </a:p>
                  </a:txBody>
                  <a:tcPr anchor="ctr"/>
                </a:tc>
                <a:extLst>
                  <a:ext uri="{0D108BD9-81ED-4DB2-BD59-A6C34878D82A}">
                    <a16:rowId xmlns:a16="http://schemas.microsoft.com/office/drawing/2014/main" val="3301291762"/>
                  </a:ext>
                </a:extLst>
              </a:tr>
              <a:tr h="584200">
                <a:tc>
                  <a:txBody>
                    <a:bodyPr/>
                    <a:lstStyle/>
                    <a:p>
                      <a:pPr algn="l"/>
                      <a:r>
                        <a:rPr lang="en-US" sz="2400" b="1" noProof="0" dirty="0">
                          <a:solidFill>
                            <a:srgbClr val="0F5D61"/>
                          </a:solidFill>
                        </a:rPr>
                        <a:t>    9</a:t>
                      </a:r>
                    </a:p>
                  </a:txBody>
                  <a:tcPr marL="0" marR="0" marT="0" marB="0" anchor="ctr">
                    <a:noFill/>
                  </a:tcPr>
                </a:tc>
                <a:tc>
                  <a:txBody>
                    <a:bodyPr/>
                    <a:lstStyle/>
                    <a:p>
                      <a:pPr marL="357188" indent="0"/>
                      <a:r>
                        <a:rPr lang="en-US" sz="1400" b="1" noProof="0" dirty="0">
                          <a:solidFill>
                            <a:schemeClr val="tx1">
                              <a:lumMod val="50000"/>
                            </a:schemeClr>
                          </a:solidFill>
                        </a:rPr>
                        <a:t>Draft scenarios based on </a:t>
                      </a:r>
                      <a:r>
                        <a:rPr lang="en-US" sz="1400" b="1" noProof="0" dirty="0">
                          <a:solidFill>
                            <a:srgbClr val="C00000"/>
                          </a:solidFill>
                        </a:rPr>
                        <a:t>priority level </a:t>
                      </a:r>
                      <a:r>
                        <a:rPr lang="en-US" sz="1400" b="1" noProof="0" dirty="0">
                          <a:solidFill>
                            <a:schemeClr val="tx1">
                              <a:lumMod val="50000"/>
                            </a:schemeClr>
                          </a:solidFill>
                        </a:rPr>
                        <a:t>and </a:t>
                      </a:r>
                      <a:r>
                        <a:rPr lang="en-US" sz="1400" b="1" noProof="0" dirty="0">
                          <a:solidFill>
                            <a:srgbClr val="7030A0"/>
                          </a:solidFill>
                        </a:rPr>
                        <a:t>constraints</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noProof="0" dirty="0">
                        <a:solidFill>
                          <a:schemeClr val="tx1">
                            <a:lumMod val="50000"/>
                          </a:schemeClr>
                        </a:solidFill>
                      </a:endParaRPr>
                    </a:p>
                  </a:txBody>
                  <a:tcPr anchor="ctr"/>
                </a:tc>
                <a:extLst>
                  <a:ext uri="{0D108BD9-81ED-4DB2-BD59-A6C34878D82A}">
                    <a16:rowId xmlns:a16="http://schemas.microsoft.com/office/drawing/2014/main" val="363180383"/>
                  </a:ext>
                </a:extLst>
              </a:tr>
            </a:tbl>
          </a:graphicData>
        </a:graphic>
      </p:graphicFrame>
      <p:cxnSp>
        <p:nvCxnSpPr>
          <p:cNvPr id="74" name="Connector: Elbow 73">
            <a:extLst>
              <a:ext uri="{FF2B5EF4-FFF2-40B4-BE49-F238E27FC236}">
                <a16:creationId xmlns:a16="http://schemas.microsoft.com/office/drawing/2014/main" id="{491BF486-F7EB-53A7-15C4-34D2C0AAA59D}"/>
              </a:ext>
            </a:extLst>
          </p:cNvPr>
          <p:cNvCxnSpPr>
            <a:stCxn id="8" idx="4"/>
            <a:endCxn id="28" idx="1"/>
          </p:cNvCxnSpPr>
          <p:nvPr/>
        </p:nvCxnSpPr>
        <p:spPr>
          <a:xfrm rot="5400000">
            <a:off x="1763725" y="2580437"/>
            <a:ext cx="859258" cy="1996109"/>
          </a:xfrm>
          <a:prstGeom prst="bentConnector4">
            <a:avLst>
              <a:gd name="adj1" fmla="val 16301"/>
              <a:gd name="adj2" fmla="val 111452"/>
            </a:avLst>
          </a:prstGeom>
          <a:ln w="19050">
            <a:solidFill>
              <a:srgbClr val="0B4649"/>
            </a:solidFill>
            <a:prstDash val="dash"/>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CA47952F-3CE3-81C8-47E8-5FA2FE2859F9}"/>
              </a:ext>
            </a:extLst>
          </p:cNvPr>
          <p:cNvCxnSpPr>
            <a:cxnSpLocks/>
            <a:stCxn id="78" idx="2"/>
            <a:endCxn id="51" idx="1"/>
          </p:cNvCxnSpPr>
          <p:nvPr/>
        </p:nvCxnSpPr>
        <p:spPr>
          <a:xfrm rot="5400000">
            <a:off x="4386570" y="2611109"/>
            <a:ext cx="834319" cy="1532983"/>
          </a:xfrm>
          <a:prstGeom prst="bentConnector4">
            <a:avLst>
              <a:gd name="adj1" fmla="val 36300"/>
              <a:gd name="adj2" fmla="val 114912"/>
            </a:avLst>
          </a:prstGeom>
          <a:ln w="19050">
            <a:solidFill>
              <a:srgbClr val="0F5D61"/>
            </a:solidFill>
            <a:prstDash val="dash"/>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E6D83CE6-69EC-6579-A8C3-4F890375C897}"/>
              </a:ext>
            </a:extLst>
          </p:cNvPr>
          <p:cNvSpPr/>
          <p:nvPr/>
        </p:nvSpPr>
        <p:spPr>
          <a:xfrm>
            <a:off x="5455920" y="2861272"/>
            <a:ext cx="228600" cy="991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81" name="Connector: Elbow 80">
            <a:extLst>
              <a:ext uri="{FF2B5EF4-FFF2-40B4-BE49-F238E27FC236}">
                <a16:creationId xmlns:a16="http://schemas.microsoft.com/office/drawing/2014/main" id="{FF2FBC86-504B-73A8-1D33-88CA54482745}"/>
              </a:ext>
            </a:extLst>
          </p:cNvPr>
          <p:cNvCxnSpPr>
            <a:cxnSpLocks/>
            <a:stCxn id="15" idx="4"/>
            <a:endCxn id="84" idx="1"/>
          </p:cNvCxnSpPr>
          <p:nvPr/>
        </p:nvCxnSpPr>
        <p:spPr>
          <a:xfrm rot="5400000">
            <a:off x="6897312" y="2726692"/>
            <a:ext cx="588661" cy="1422057"/>
          </a:xfrm>
          <a:prstGeom prst="bentConnector4">
            <a:avLst>
              <a:gd name="adj1" fmla="val 19267"/>
              <a:gd name="adj2" fmla="val 116075"/>
            </a:avLst>
          </a:prstGeom>
          <a:ln w="19050">
            <a:solidFill>
              <a:srgbClr val="0F5D61"/>
            </a:solidFill>
            <a:prstDash val="dash"/>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DB250410-F618-5A06-23F9-B57BCD8C449A}"/>
              </a:ext>
            </a:extLst>
          </p:cNvPr>
          <p:cNvSpPr/>
          <p:nvPr/>
        </p:nvSpPr>
        <p:spPr>
          <a:xfrm>
            <a:off x="6480613" y="3682466"/>
            <a:ext cx="228600" cy="991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3736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4" name="Rounded Rectangle 38">
            <a:extLst>
              <a:ext uri="{FF2B5EF4-FFF2-40B4-BE49-F238E27FC236}">
                <a16:creationId xmlns:a16="http://schemas.microsoft.com/office/drawing/2014/main" id="{9A53BEB2-314C-8A5D-4B79-BF0687D44842}"/>
              </a:ext>
            </a:extLst>
          </p:cNvPr>
          <p:cNvSpPr/>
          <p:nvPr/>
        </p:nvSpPr>
        <p:spPr>
          <a:xfrm>
            <a:off x="2178943" y="1378187"/>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6AA0607B-6A86-4E9E-3B98-E20CA4B7EB21}"/>
              </a:ext>
            </a:extLst>
          </p:cNvPr>
          <p:cNvSpPr/>
          <p:nvPr/>
        </p:nvSpPr>
        <p:spPr>
          <a:xfrm>
            <a:off x="2410569" y="1669907"/>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1</a:t>
            </a:r>
          </a:p>
        </p:txBody>
      </p:sp>
      <p:sp>
        <p:nvSpPr>
          <p:cNvPr id="8" name="TextBox 7">
            <a:extLst>
              <a:ext uri="{FF2B5EF4-FFF2-40B4-BE49-F238E27FC236}">
                <a16:creationId xmlns:a16="http://schemas.microsoft.com/office/drawing/2014/main" id="{449423D2-C1BC-334B-6848-839FDE53728D}"/>
              </a:ext>
            </a:extLst>
          </p:cNvPr>
          <p:cNvSpPr txBox="1"/>
          <p:nvPr/>
        </p:nvSpPr>
        <p:spPr>
          <a:xfrm>
            <a:off x="2837445" y="1633530"/>
            <a:ext cx="4856287" cy="369332"/>
          </a:xfrm>
          <a:prstGeom prst="rect">
            <a:avLst/>
          </a:prstGeom>
          <a:noFill/>
        </p:spPr>
        <p:txBody>
          <a:bodyPr wrap="square" rtlCol="0">
            <a:spAutoFit/>
          </a:bodyPr>
          <a:lstStyle/>
          <a:p>
            <a:pPr>
              <a:defRPr/>
            </a:pPr>
            <a:r>
              <a:rPr lang="en-US" noProof="0" dirty="0">
                <a:latin typeface="Lato" panose="020F0502020204030203" pitchFamily="34" charset="0"/>
                <a:cs typeface="Times New Roman" panose="02020603050405020304" pitchFamily="18" charset="0"/>
              </a:rPr>
              <a:t>Introductions and Objectives</a:t>
            </a:r>
            <a:endParaRPr lang="en-US" sz="1800" noProof="0" dirty="0">
              <a:latin typeface="Lato" panose="020F0502020204030203" pitchFamily="34" charset="0"/>
              <a:cs typeface="Times New Roman" panose="02020603050405020304" pitchFamily="18" charset="0"/>
            </a:endParaRPr>
          </a:p>
        </p:txBody>
      </p:sp>
      <p:sp>
        <p:nvSpPr>
          <p:cNvPr id="2" name="Rounded Rectangle 40">
            <a:extLst>
              <a:ext uri="{FF2B5EF4-FFF2-40B4-BE49-F238E27FC236}">
                <a16:creationId xmlns:a16="http://schemas.microsoft.com/office/drawing/2014/main" id="{6AA6129F-75F9-A594-0868-0836B0F3BA8F}"/>
              </a:ext>
            </a:extLst>
          </p:cNvPr>
          <p:cNvSpPr/>
          <p:nvPr/>
        </p:nvSpPr>
        <p:spPr>
          <a:xfrm>
            <a:off x="2178943" y="2411735"/>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F7887CCF-81FB-EC24-4972-1F99035BA81A}"/>
              </a:ext>
            </a:extLst>
          </p:cNvPr>
          <p:cNvSpPr/>
          <p:nvPr/>
        </p:nvSpPr>
        <p:spPr>
          <a:xfrm>
            <a:off x="2381464" y="2701543"/>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2</a:t>
            </a:r>
          </a:p>
        </p:txBody>
      </p:sp>
      <p:sp>
        <p:nvSpPr>
          <p:cNvPr id="12" name="TextBox 11">
            <a:extLst>
              <a:ext uri="{FF2B5EF4-FFF2-40B4-BE49-F238E27FC236}">
                <a16:creationId xmlns:a16="http://schemas.microsoft.com/office/drawing/2014/main" id="{76222668-39E7-1522-DC2F-4CAB11445742}"/>
              </a:ext>
            </a:extLst>
          </p:cNvPr>
          <p:cNvSpPr txBox="1"/>
          <p:nvPr/>
        </p:nvSpPr>
        <p:spPr>
          <a:xfrm>
            <a:off x="2837444" y="2662564"/>
            <a:ext cx="6337377" cy="369332"/>
          </a:xfrm>
          <a:prstGeom prst="rect">
            <a:avLst/>
          </a:prstGeom>
          <a:noFill/>
        </p:spPr>
        <p:txBody>
          <a:bodyPr wrap="square" rtlCol="0">
            <a:spAutoFit/>
          </a:bodyPr>
          <a:lstStyle/>
          <a:p>
            <a:pPr>
              <a:defRPr/>
            </a:pPr>
            <a:r>
              <a:rPr lang="en-US" sz="1800" noProof="0" dirty="0">
                <a:latin typeface="Lato" panose="020F0502020204030203" pitchFamily="34" charset="0"/>
                <a:cs typeface="Times New Roman" panose="02020603050405020304" pitchFamily="18" charset="0"/>
              </a:rPr>
              <a:t>Approach and Methodology</a:t>
            </a:r>
          </a:p>
        </p:txBody>
      </p:sp>
      <p:sp>
        <p:nvSpPr>
          <p:cNvPr id="13" name="Rounded Rectangle 40">
            <a:extLst>
              <a:ext uri="{FF2B5EF4-FFF2-40B4-BE49-F238E27FC236}">
                <a16:creationId xmlns:a16="http://schemas.microsoft.com/office/drawing/2014/main" id="{BBD359D8-B806-5381-B0DD-9F92E3A19050}"/>
              </a:ext>
            </a:extLst>
          </p:cNvPr>
          <p:cNvSpPr/>
          <p:nvPr/>
        </p:nvSpPr>
        <p:spPr>
          <a:xfrm>
            <a:off x="2178943" y="3454808"/>
            <a:ext cx="7411451" cy="87593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bg1"/>
              </a:solidFill>
              <a:latin typeface="Lato" panose="020F0502020204030203"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F669B96E-4CF2-3A7F-44BE-1A0BFBC382AD}"/>
              </a:ext>
            </a:extLst>
          </p:cNvPr>
          <p:cNvSpPr/>
          <p:nvPr/>
        </p:nvSpPr>
        <p:spPr>
          <a:xfrm>
            <a:off x="2381464" y="3738615"/>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3</a:t>
            </a:r>
          </a:p>
        </p:txBody>
      </p:sp>
      <p:sp>
        <p:nvSpPr>
          <p:cNvPr id="15" name="TextBox 14">
            <a:extLst>
              <a:ext uri="{FF2B5EF4-FFF2-40B4-BE49-F238E27FC236}">
                <a16:creationId xmlns:a16="http://schemas.microsoft.com/office/drawing/2014/main" id="{0B2BE8A6-E991-1750-E66F-EC29A7BA6B8B}"/>
              </a:ext>
            </a:extLst>
          </p:cNvPr>
          <p:cNvSpPr txBox="1"/>
          <p:nvPr/>
        </p:nvSpPr>
        <p:spPr>
          <a:xfrm>
            <a:off x="2837444" y="3699636"/>
            <a:ext cx="6337377" cy="369332"/>
          </a:xfrm>
          <a:prstGeom prst="rect">
            <a:avLst/>
          </a:prstGeom>
          <a:noFill/>
        </p:spPr>
        <p:txBody>
          <a:bodyPr wrap="square" rtlCol="0">
            <a:spAutoFit/>
          </a:bodyPr>
          <a:lstStyle/>
          <a:p>
            <a:pPr>
              <a:defRPr/>
            </a:pPr>
            <a:r>
              <a:rPr lang="en-US" sz="1800" noProof="0" dirty="0">
                <a:solidFill>
                  <a:schemeClr val="bg1"/>
                </a:solidFill>
                <a:latin typeface="Lato" panose="020F0502020204030203" pitchFamily="34" charset="0"/>
                <a:cs typeface="Times New Roman" panose="02020603050405020304" pitchFamily="18" charset="0"/>
              </a:rPr>
              <a:t>Workplan</a:t>
            </a:r>
          </a:p>
        </p:txBody>
      </p:sp>
      <p:sp>
        <p:nvSpPr>
          <p:cNvPr id="16" name="Rounded Rectangle 40">
            <a:extLst>
              <a:ext uri="{FF2B5EF4-FFF2-40B4-BE49-F238E27FC236}">
                <a16:creationId xmlns:a16="http://schemas.microsoft.com/office/drawing/2014/main" id="{3C256E58-46ED-D901-0484-1E2B9522D3EF}"/>
              </a:ext>
            </a:extLst>
          </p:cNvPr>
          <p:cNvSpPr/>
          <p:nvPr/>
        </p:nvSpPr>
        <p:spPr>
          <a:xfrm>
            <a:off x="2178943" y="4497880"/>
            <a:ext cx="7411451" cy="875931"/>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E00E4C8C-AD65-4642-0033-BF0110E0E7FC}"/>
              </a:ext>
            </a:extLst>
          </p:cNvPr>
          <p:cNvSpPr/>
          <p:nvPr/>
        </p:nvSpPr>
        <p:spPr>
          <a:xfrm>
            <a:off x="2381464" y="4775687"/>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4</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DA5AF5E1-88DB-104F-78DF-EB0C26193D48}"/>
              </a:ext>
            </a:extLst>
          </p:cNvPr>
          <p:cNvSpPr txBox="1"/>
          <p:nvPr/>
        </p:nvSpPr>
        <p:spPr>
          <a:xfrm>
            <a:off x="2837444" y="4736708"/>
            <a:ext cx="6337377" cy="369332"/>
          </a:xfrm>
          <a:prstGeom prst="rect">
            <a:avLst/>
          </a:prstGeom>
          <a:noFill/>
        </p:spPr>
        <p:txBody>
          <a:bodyPr wrap="square" rtlCol="0">
            <a:spAutoFit/>
          </a:bodyPr>
          <a:lstStyle/>
          <a:p>
            <a:pPr>
              <a:defRPr/>
            </a:pPr>
            <a:r>
              <a:rPr lang="en-US" sz="1800" noProof="0" dirty="0">
                <a:latin typeface="Lato" panose="020F0502020204030203" pitchFamily="34" charset="0"/>
                <a:cs typeface="Times New Roman" panose="02020603050405020304" pitchFamily="18" charset="0"/>
              </a:rPr>
              <a:t>Prioritization Criteria</a:t>
            </a:r>
          </a:p>
        </p:txBody>
      </p:sp>
      <p:sp>
        <p:nvSpPr>
          <p:cNvPr id="5" name="Rounded Rectangle 40">
            <a:extLst>
              <a:ext uri="{FF2B5EF4-FFF2-40B4-BE49-F238E27FC236}">
                <a16:creationId xmlns:a16="http://schemas.microsoft.com/office/drawing/2014/main" id="{EE71C63C-1216-9DFD-40C5-B330E079E74B}"/>
              </a:ext>
            </a:extLst>
          </p:cNvPr>
          <p:cNvSpPr/>
          <p:nvPr/>
        </p:nvSpPr>
        <p:spPr>
          <a:xfrm>
            <a:off x="2178943" y="5543159"/>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1622B528-A37D-F6A1-127D-289ED1264E45}"/>
              </a:ext>
            </a:extLst>
          </p:cNvPr>
          <p:cNvSpPr/>
          <p:nvPr/>
        </p:nvSpPr>
        <p:spPr>
          <a:xfrm>
            <a:off x="2381464" y="5820966"/>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5</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C5F9BE60-556A-C2B1-2EA9-6486DAB2C19A}"/>
              </a:ext>
            </a:extLst>
          </p:cNvPr>
          <p:cNvSpPr txBox="1"/>
          <p:nvPr/>
        </p:nvSpPr>
        <p:spPr>
          <a:xfrm>
            <a:off x="2837444" y="5781987"/>
            <a:ext cx="6337377" cy="369332"/>
          </a:xfrm>
          <a:prstGeom prst="rect">
            <a:avLst/>
          </a:prstGeom>
          <a:noFill/>
        </p:spPr>
        <p:txBody>
          <a:bodyPr wrap="square" rtlCol="0">
            <a:spAutoFit/>
          </a:bodyPr>
          <a:lstStyle>
            <a:defPPr>
              <a:defRPr lang="en-US"/>
            </a:defPPr>
            <a:lvl1pPr>
              <a:defRPr>
                <a:latin typeface="Lato" panose="020F0502020204030203" pitchFamily="34" charset="0"/>
                <a:cs typeface="Times New Roman" panose="02020603050405020304" pitchFamily="18" charset="0"/>
              </a:defRPr>
            </a:lvl1pPr>
          </a:lstStyle>
          <a:p>
            <a:r>
              <a:rPr lang="en-US" noProof="0" dirty="0"/>
              <a:t>Online Questionnaire</a:t>
            </a:r>
          </a:p>
        </p:txBody>
      </p:sp>
    </p:spTree>
    <p:extLst>
      <p:ext uri="{BB962C8B-B14F-4D97-AF65-F5344CB8AC3E}">
        <p14:creationId xmlns:p14="http://schemas.microsoft.com/office/powerpoint/2010/main" val="346409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NVI Prioritization Workplan</a:t>
            </a: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87055"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14</a:t>
            </a:fld>
            <a:endParaRPr lang="en-US" noProof="0" dirty="0">
              <a:latin typeface="+mj-lt"/>
            </a:endParaRPr>
          </a:p>
        </p:txBody>
      </p:sp>
      <p:graphicFrame>
        <p:nvGraphicFramePr>
          <p:cNvPr id="2" name="Table 1">
            <a:extLst>
              <a:ext uri="{FF2B5EF4-FFF2-40B4-BE49-F238E27FC236}">
                <a16:creationId xmlns:a16="http://schemas.microsoft.com/office/drawing/2014/main" id="{009C9FC4-1875-CC6F-72D8-EFB5A2C797F9}"/>
              </a:ext>
            </a:extLst>
          </p:cNvPr>
          <p:cNvGraphicFramePr>
            <a:graphicFrameLocks noGrp="1"/>
          </p:cNvGraphicFramePr>
          <p:nvPr>
            <p:extLst>
              <p:ext uri="{D42A27DB-BD31-4B8C-83A1-F6EECF244321}">
                <p14:modId xmlns:p14="http://schemas.microsoft.com/office/powerpoint/2010/main" val="3920918481"/>
              </p:ext>
            </p:extLst>
          </p:nvPr>
        </p:nvGraphicFramePr>
        <p:xfrm>
          <a:off x="463534" y="1318520"/>
          <a:ext cx="11255503" cy="4656965"/>
        </p:xfrm>
        <a:graphic>
          <a:graphicData uri="http://schemas.openxmlformats.org/drawingml/2006/table">
            <a:tbl>
              <a:tblPr firstRow="1" bandRow="1">
                <a:tableStyleId>{93296810-A885-4BE3-A3E7-6D5BEEA58F35}</a:tableStyleId>
              </a:tblPr>
              <a:tblGrid>
                <a:gridCol w="1582845">
                  <a:extLst>
                    <a:ext uri="{9D8B030D-6E8A-4147-A177-3AD203B41FA5}">
                      <a16:colId xmlns:a16="http://schemas.microsoft.com/office/drawing/2014/main" val="2852991007"/>
                    </a:ext>
                  </a:extLst>
                </a:gridCol>
                <a:gridCol w="1395008">
                  <a:extLst>
                    <a:ext uri="{9D8B030D-6E8A-4147-A177-3AD203B41FA5}">
                      <a16:colId xmlns:a16="http://schemas.microsoft.com/office/drawing/2014/main" val="2102729401"/>
                    </a:ext>
                  </a:extLst>
                </a:gridCol>
                <a:gridCol w="331106">
                  <a:extLst>
                    <a:ext uri="{9D8B030D-6E8A-4147-A177-3AD203B41FA5}">
                      <a16:colId xmlns:a16="http://schemas.microsoft.com/office/drawing/2014/main" val="3201100285"/>
                    </a:ext>
                  </a:extLst>
                </a:gridCol>
                <a:gridCol w="331106">
                  <a:extLst>
                    <a:ext uri="{9D8B030D-6E8A-4147-A177-3AD203B41FA5}">
                      <a16:colId xmlns:a16="http://schemas.microsoft.com/office/drawing/2014/main" val="3453118161"/>
                    </a:ext>
                  </a:extLst>
                </a:gridCol>
                <a:gridCol w="331106">
                  <a:extLst>
                    <a:ext uri="{9D8B030D-6E8A-4147-A177-3AD203B41FA5}">
                      <a16:colId xmlns:a16="http://schemas.microsoft.com/office/drawing/2014/main" val="1293851346"/>
                    </a:ext>
                  </a:extLst>
                </a:gridCol>
                <a:gridCol w="331106">
                  <a:extLst>
                    <a:ext uri="{9D8B030D-6E8A-4147-A177-3AD203B41FA5}">
                      <a16:colId xmlns:a16="http://schemas.microsoft.com/office/drawing/2014/main" val="1390491633"/>
                    </a:ext>
                  </a:extLst>
                </a:gridCol>
                <a:gridCol w="331106">
                  <a:extLst>
                    <a:ext uri="{9D8B030D-6E8A-4147-A177-3AD203B41FA5}">
                      <a16:colId xmlns:a16="http://schemas.microsoft.com/office/drawing/2014/main" val="904498445"/>
                    </a:ext>
                  </a:extLst>
                </a:gridCol>
                <a:gridCol w="331106">
                  <a:extLst>
                    <a:ext uri="{9D8B030D-6E8A-4147-A177-3AD203B41FA5}">
                      <a16:colId xmlns:a16="http://schemas.microsoft.com/office/drawing/2014/main" val="1831564775"/>
                    </a:ext>
                  </a:extLst>
                </a:gridCol>
                <a:gridCol w="331106">
                  <a:extLst>
                    <a:ext uri="{9D8B030D-6E8A-4147-A177-3AD203B41FA5}">
                      <a16:colId xmlns:a16="http://schemas.microsoft.com/office/drawing/2014/main" val="2526367477"/>
                    </a:ext>
                  </a:extLst>
                </a:gridCol>
                <a:gridCol w="331106">
                  <a:extLst>
                    <a:ext uri="{9D8B030D-6E8A-4147-A177-3AD203B41FA5}">
                      <a16:colId xmlns:a16="http://schemas.microsoft.com/office/drawing/2014/main" val="2325246120"/>
                    </a:ext>
                  </a:extLst>
                </a:gridCol>
                <a:gridCol w="331106">
                  <a:extLst>
                    <a:ext uri="{9D8B030D-6E8A-4147-A177-3AD203B41FA5}">
                      <a16:colId xmlns:a16="http://schemas.microsoft.com/office/drawing/2014/main" val="1083043920"/>
                    </a:ext>
                  </a:extLst>
                </a:gridCol>
                <a:gridCol w="331106">
                  <a:extLst>
                    <a:ext uri="{9D8B030D-6E8A-4147-A177-3AD203B41FA5}">
                      <a16:colId xmlns:a16="http://schemas.microsoft.com/office/drawing/2014/main" val="3380370654"/>
                    </a:ext>
                  </a:extLst>
                </a:gridCol>
                <a:gridCol w="331106">
                  <a:extLst>
                    <a:ext uri="{9D8B030D-6E8A-4147-A177-3AD203B41FA5}">
                      <a16:colId xmlns:a16="http://schemas.microsoft.com/office/drawing/2014/main" val="2171924039"/>
                    </a:ext>
                  </a:extLst>
                </a:gridCol>
                <a:gridCol w="331106">
                  <a:extLst>
                    <a:ext uri="{9D8B030D-6E8A-4147-A177-3AD203B41FA5}">
                      <a16:colId xmlns:a16="http://schemas.microsoft.com/office/drawing/2014/main" val="3510142256"/>
                    </a:ext>
                  </a:extLst>
                </a:gridCol>
                <a:gridCol w="331106">
                  <a:extLst>
                    <a:ext uri="{9D8B030D-6E8A-4147-A177-3AD203B41FA5}">
                      <a16:colId xmlns:a16="http://schemas.microsoft.com/office/drawing/2014/main" val="2253547616"/>
                    </a:ext>
                  </a:extLst>
                </a:gridCol>
                <a:gridCol w="331106">
                  <a:extLst>
                    <a:ext uri="{9D8B030D-6E8A-4147-A177-3AD203B41FA5}">
                      <a16:colId xmlns:a16="http://schemas.microsoft.com/office/drawing/2014/main" val="2170026812"/>
                    </a:ext>
                  </a:extLst>
                </a:gridCol>
                <a:gridCol w="331106">
                  <a:extLst>
                    <a:ext uri="{9D8B030D-6E8A-4147-A177-3AD203B41FA5}">
                      <a16:colId xmlns:a16="http://schemas.microsoft.com/office/drawing/2014/main" val="1478635558"/>
                    </a:ext>
                  </a:extLst>
                </a:gridCol>
                <a:gridCol w="331106">
                  <a:extLst>
                    <a:ext uri="{9D8B030D-6E8A-4147-A177-3AD203B41FA5}">
                      <a16:colId xmlns:a16="http://schemas.microsoft.com/office/drawing/2014/main" val="3209940614"/>
                    </a:ext>
                  </a:extLst>
                </a:gridCol>
                <a:gridCol w="331106">
                  <a:extLst>
                    <a:ext uri="{9D8B030D-6E8A-4147-A177-3AD203B41FA5}">
                      <a16:colId xmlns:a16="http://schemas.microsoft.com/office/drawing/2014/main" val="3357135109"/>
                    </a:ext>
                  </a:extLst>
                </a:gridCol>
                <a:gridCol w="331106">
                  <a:extLst>
                    <a:ext uri="{9D8B030D-6E8A-4147-A177-3AD203B41FA5}">
                      <a16:colId xmlns:a16="http://schemas.microsoft.com/office/drawing/2014/main" val="3550068438"/>
                    </a:ext>
                  </a:extLst>
                </a:gridCol>
                <a:gridCol w="331106">
                  <a:extLst>
                    <a:ext uri="{9D8B030D-6E8A-4147-A177-3AD203B41FA5}">
                      <a16:colId xmlns:a16="http://schemas.microsoft.com/office/drawing/2014/main" val="4074655526"/>
                    </a:ext>
                  </a:extLst>
                </a:gridCol>
                <a:gridCol w="331106">
                  <a:extLst>
                    <a:ext uri="{9D8B030D-6E8A-4147-A177-3AD203B41FA5}">
                      <a16:colId xmlns:a16="http://schemas.microsoft.com/office/drawing/2014/main" val="833241861"/>
                    </a:ext>
                  </a:extLst>
                </a:gridCol>
                <a:gridCol w="331106">
                  <a:extLst>
                    <a:ext uri="{9D8B030D-6E8A-4147-A177-3AD203B41FA5}">
                      <a16:colId xmlns:a16="http://schemas.microsoft.com/office/drawing/2014/main" val="698448374"/>
                    </a:ext>
                  </a:extLst>
                </a:gridCol>
                <a:gridCol w="331106">
                  <a:extLst>
                    <a:ext uri="{9D8B030D-6E8A-4147-A177-3AD203B41FA5}">
                      <a16:colId xmlns:a16="http://schemas.microsoft.com/office/drawing/2014/main" val="3858650559"/>
                    </a:ext>
                  </a:extLst>
                </a:gridCol>
                <a:gridCol w="331106">
                  <a:extLst>
                    <a:ext uri="{9D8B030D-6E8A-4147-A177-3AD203B41FA5}">
                      <a16:colId xmlns:a16="http://schemas.microsoft.com/office/drawing/2014/main" val="2417416854"/>
                    </a:ext>
                  </a:extLst>
                </a:gridCol>
                <a:gridCol w="331106">
                  <a:extLst>
                    <a:ext uri="{9D8B030D-6E8A-4147-A177-3AD203B41FA5}">
                      <a16:colId xmlns:a16="http://schemas.microsoft.com/office/drawing/2014/main" val="590159376"/>
                    </a:ext>
                  </a:extLst>
                </a:gridCol>
                <a:gridCol w="331106">
                  <a:extLst>
                    <a:ext uri="{9D8B030D-6E8A-4147-A177-3AD203B41FA5}">
                      <a16:colId xmlns:a16="http://schemas.microsoft.com/office/drawing/2014/main" val="1355377297"/>
                    </a:ext>
                  </a:extLst>
                </a:gridCol>
              </a:tblGrid>
              <a:tr h="275984">
                <a:tc gridSpan="2">
                  <a:txBody>
                    <a:bodyPr/>
                    <a:lstStyle/>
                    <a:p>
                      <a:r>
                        <a:rPr lang="en-US" noProof="0" dirty="0">
                          <a:solidFill>
                            <a:schemeClr val="tx1"/>
                          </a:solidFill>
                          <a:latin typeface="+mj-lt"/>
                        </a:rPr>
                        <a:t>  </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4">
                  <a:txBody>
                    <a:bodyPr/>
                    <a:lstStyle/>
                    <a:p>
                      <a:pPr algn="ctr" fontAlgn="b"/>
                      <a:r>
                        <a:rPr lang="en-US" sz="1200" b="1" i="0" u="none" strike="noStrike" noProof="0" dirty="0">
                          <a:solidFill>
                            <a:srgbClr val="000000"/>
                          </a:solidFill>
                          <a:effectLst/>
                          <a:latin typeface="+mj-lt"/>
                        </a:rPr>
                        <a:t>Month</a:t>
                      </a: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fontAlgn="b"/>
                      <a:r>
                        <a:rPr lang="en-US" sz="1200" b="1" i="0" u="none" strike="noStrike" noProof="0" dirty="0">
                          <a:solidFill>
                            <a:srgbClr val="000000"/>
                          </a:solidFill>
                          <a:effectLst/>
                          <a:latin typeface="+mj-lt"/>
                        </a:rPr>
                        <a:t>Month</a:t>
                      </a: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fontAlgn="b"/>
                      <a:r>
                        <a:rPr lang="en-US" sz="1200" b="1" i="0" u="none" strike="noStrike" noProof="0" dirty="0">
                          <a:solidFill>
                            <a:srgbClr val="000000"/>
                          </a:solidFill>
                          <a:effectLst/>
                          <a:latin typeface="+mj-lt"/>
                        </a:rPr>
                        <a:t>Month</a:t>
                      </a: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fontAlgn="b"/>
                      <a:r>
                        <a:rPr lang="en-US" sz="1200" b="1" i="0" u="none" strike="noStrike" noProof="0" dirty="0">
                          <a:solidFill>
                            <a:srgbClr val="000000"/>
                          </a:solidFill>
                          <a:effectLst/>
                          <a:latin typeface="+mj-lt"/>
                        </a:rPr>
                        <a:t>Month</a:t>
                      </a: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fr-FR"/>
                    </a:p>
                  </a:txBody>
                  <a:tcPr/>
                </a:tc>
                <a:tc gridSpan="4">
                  <a:txBody>
                    <a:bodyPr/>
                    <a:lstStyle/>
                    <a:p>
                      <a:pPr algn="ctr" fontAlgn="b"/>
                      <a:r>
                        <a:rPr lang="en-US" sz="1200" b="1" i="0" u="none" strike="noStrike" noProof="0" dirty="0">
                          <a:solidFill>
                            <a:srgbClr val="000000"/>
                          </a:solidFill>
                          <a:effectLst/>
                          <a:latin typeface="+mj-lt"/>
                        </a:rPr>
                        <a:t>Month</a:t>
                      </a: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fontAlgn="b"/>
                      <a:r>
                        <a:rPr lang="en-US" sz="1200" b="1" i="0" u="none" strike="noStrike" noProof="0" dirty="0">
                          <a:solidFill>
                            <a:srgbClr val="000000"/>
                          </a:solidFill>
                          <a:effectLst/>
                          <a:latin typeface="+mj-lt"/>
                        </a:rPr>
                        <a:t>Month</a:t>
                      </a: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1200" b="1" i="0" u="none" strike="noStrike" dirty="0">
                        <a:solidFill>
                          <a:srgbClr val="000000"/>
                        </a:solidFill>
                        <a:effectLst/>
                        <a:latin typeface="+mj-lt"/>
                      </a:endParaRPr>
                    </a:p>
                  </a:txBody>
                  <a:tcPr marL="18000" marR="18000" anchor="ctr">
                    <a:lnL w="6350" cap="flat" cmpd="sng" algn="ctr">
                      <a:solidFill>
                        <a:schemeClr val="tx1"/>
                      </a:solidFill>
                      <a:prstDash val="sys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47544011"/>
                  </a:ext>
                </a:extLst>
              </a:tr>
              <a:tr h="275984">
                <a:tc>
                  <a:txBody>
                    <a:bodyPr/>
                    <a:lstStyle/>
                    <a:p>
                      <a:r>
                        <a:rPr lang="en-US" b="1" noProof="0" dirty="0">
                          <a:solidFill>
                            <a:schemeClr val="tx1"/>
                          </a:solidFill>
                          <a:latin typeface="+mj-lt"/>
                        </a:rPr>
                        <a:t>Activities</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noProof="0" dirty="0">
                          <a:solidFill>
                            <a:schemeClr val="tx1"/>
                          </a:solidFill>
                          <a:latin typeface="+mj-lt"/>
                        </a:rPr>
                        <a:t>Lead / Support</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noProof="0" dirty="0">
                          <a:solidFill>
                            <a:srgbClr val="000000"/>
                          </a:solidFill>
                          <a:effectLst/>
                          <a:latin typeface="+mj-lt"/>
                        </a:rPr>
                        <a:t>Week</a:t>
                      </a: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chemeClr val="tx1">
                            <a:lumMod val="50000"/>
                          </a:schemeClr>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chemeClr val="tx1">
                            <a:lumMod val="50000"/>
                          </a:schemeClr>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800" b="1" i="0" u="none" strike="noStrike" cap="none" noProof="0" dirty="0">
                          <a:solidFill>
                            <a:srgbClr val="000000"/>
                          </a:solidFill>
                          <a:effectLst/>
                          <a:latin typeface="+mn-lt"/>
                          <a:ea typeface="+mn-ea"/>
                          <a:cs typeface="+mn-cs"/>
                          <a:sym typeface="Arial"/>
                        </a:rPr>
                        <a:t>Week</a:t>
                      </a:r>
                      <a:endParaRPr lang="en-US" sz="800" b="1" i="0" u="none" strike="noStrike" noProof="0" dirty="0">
                        <a:solidFill>
                          <a:srgbClr val="000000"/>
                        </a:solidFill>
                        <a:effectLst/>
                        <a:latin typeface="+mj-lt"/>
                      </a:endParaRPr>
                    </a:p>
                  </a:txBody>
                  <a:tcPr marL="0" marR="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74774503"/>
                  </a:ext>
                </a:extLst>
              </a:tr>
              <a:tr h="230784">
                <a:tc>
                  <a:txBody>
                    <a:bodyPr/>
                    <a:lstStyle/>
                    <a:p>
                      <a:r>
                        <a:rPr lang="en-US" sz="1100" b="1" noProof="0" dirty="0">
                          <a:latin typeface="+mj-lt"/>
                        </a:rPr>
                        <a:t>Phases</a:t>
                      </a: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noProof="0" dirty="0">
                        <a:latin typeface="+mj-lt"/>
                      </a:endParaRPr>
                    </a:p>
                  </a:txBody>
                  <a:tcPr marL="36000" marR="36000" marT="36000" marB="3600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0182126"/>
                  </a:ext>
                </a:extLst>
              </a:tr>
              <a:tr h="199450">
                <a:tc>
                  <a:txBody>
                    <a:bodyPr/>
                    <a:lstStyle/>
                    <a:p>
                      <a:r>
                        <a:rPr lang="en-US" sz="1100" b="1" noProof="0" dirty="0">
                          <a:latin typeface="+mj-lt"/>
                        </a:rPr>
                        <a:t>Methodology</a:t>
                      </a: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752680416"/>
                  </a:ext>
                </a:extLst>
              </a:tr>
              <a:tr h="199450">
                <a:tc>
                  <a:txBody>
                    <a:bodyPr/>
                    <a:lstStyle/>
                    <a:p>
                      <a:pPr marL="180975" indent="-95250">
                        <a:buFont typeface="Arial" panose="020B0604020202020204" pitchFamily="34" charset="0"/>
                        <a:buChar char="•"/>
                      </a:pPr>
                      <a:r>
                        <a:rPr lang="en-US" sz="1100" b="0" i="0" u="none" strike="noStrike" cap="none" noProof="0" dirty="0">
                          <a:solidFill>
                            <a:schemeClr val="dk1"/>
                          </a:solidFill>
                          <a:latin typeface="+mn-lt"/>
                          <a:ea typeface="+mn-ea"/>
                          <a:cs typeface="+mn-cs"/>
                          <a:sym typeface="Arial"/>
                        </a:rPr>
                        <a:t>Review</a:t>
                      </a: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pPr rtl="0"/>
                      <a:endParaRPr lang="en-US" sz="1200" noProof="0" dirty="0">
                        <a:latin typeface="+mj-lt"/>
                      </a:endParaRPr>
                    </a:p>
                  </a:txBody>
                  <a:tcPr marL="3600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40215311"/>
                  </a:ext>
                </a:extLst>
              </a:tr>
              <a:tr h="199450">
                <a:tc>
                  <a:txBody>
                    <a:bodyPr/>
                    <a:lstStyle/>
                    <a:p>
                      <a:pPr marL="180975" indent="-95250">
                        <a:buFont typeface="Arial" panose="020B0604020202020204" pitchFamily="34" charset="0"/>
                        <a:buChar char="•"/>
                      </a:pPr>
                      <a:r>
                        <a:rPr lang="en-US" sz="1100" b="0" i="0" u="none" strike="noStrike" cap="none" noProof="0" dirty="0">
                          <a:solidFill>
                            <a:schemeClr val="dk1"/>
                          </a:solidFill>
                          <a:latin typeface="+mn-lt"/>
                          <a:ea typeface="+mn-ea"/>
                          <a:cs typeface="+mn-cs"/>
                          <a:sym typeface="Arial"/>
                        </a:rPr>
                        <a:t>Validation</a:t>
                      </a: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3600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314056315"/>
                  </a:ext>
                </a:extLst>
              </a:tr>
              <a:tr h="199450">
                <a:tc>
                  <a:txBody>
                    <a:bodyPr/>
                    <a:lstStyle/>
                    <a:p>
                      <a:r>
                        <a:rPr lang="en-US" sz="1100" b="1" noProof="0" dirty="0">
                          <a:latin typeface="+mj-lt"/>
                        </a:rPr>
                        <a:t>Workshops</a:t>
                      </a: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3076433366"/>
                  </a:ext>
                </a:extLst>
              </a:tr>
              <a:tr h="165591">
                <a:tc>
                  <a:txBody>
                    <a:bodyPr/>
                    <a:lstStyle/>
                    <a:p>
                      <a:pPr marL="180975" indent="-95250">
                        <a:buFont typeface="Arial" panose="020B0604020202020204" pitchFamily="34" charset="0"/>
                        <a:buChar char="•"/>
                      </a:pPr>
                      <a:r>
                        <a:rPr lang="en-US" sz="1100" b="0" i="0" u="none" strike="noStrike" cap="none" noProof="0" dirty="0">
                          <a:solidFill>
                            <a:schemeClr val="dk1"/>
                          </a:solidFill>
                          <a:latin typeface="+mn-lt"/>
                          <a:ea typeface="+mn-ea"/>
                          <a:cs typeface="+mn-cs"/>
                          <a:sym typeface="Arial"/>
                        </a:rPr>
                        <a:t>Date</a:t>
                      </a: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976981492"/>
                  </a:ext>
                </a:extLst>
              </a:tr>
              <a:tr h="212471">
                <a:tc>
                  <a:txBody>
                    <a:bodyPr/>
                    <a:lstStyle/>
                    <a:p>
                      <a:pPr marL="180975" marR="0" lvl="0" indent="-952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0" i="0" u="none" strike="noStrike" cap="none" noProof="0" dirty="0" err="1">
                          <a:solidFill>
                            <a:schemeClr val="dk1"/>
                          </a:solidFill>
                          <a:latin typeface="+mn-lt"/>
                          <a:ea typeface="+mn-ea"/>
                          <a:cs typeface="+mn-cs"/>
                          <a:sym typeface="Arial"/>
                        </a:rPr>
                        <a:t>ToR</a:t>
                      </a:r>
                      <a:r>
                        <a:rPr lang="en-US" sz="1100" b="0" i="0" u="none" strike="noStrike" cap="none" noProof="0" dirty="0">
                          <a:solidFill>
                            <a:schemeClr val="dk1"/>
                          </a:solidFill>
                          <a:latin typeface="+mn-lt"/>
                          <a:ea typeface="+mn-ea"/>
                          <a:cs typeface="+mn-cs"/>
                          <a:sym typeface="Arial"/>
                        </a:rPr>
                        <a:t> &amp; Budgeting</a:t>
                      </a: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2124763100"/>
                  </a:ext>
                </a:extLst>
              </a:tr>
              <a:tr h="165591">
                <a:tc>
                  <a:txBody>
                    <a:bodyPr/>
                    <a:lstStyle/>
                    <a:p>
                      <a:pPr marL="180975" marR="0" lvl="0" indent="-952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0" i="0" u="none" strike="noStrike" cap="none" noProof="0" dirty="0">
                          <a:solidFill>
                            <a:schemeClr val="dk1"/>
                          </a:solidFill>
                          <a:latin typeface="+mn-lt"/>
                          <a:ea typeface="+mn-ea"/>
                          <a:cs typeface="+mn-cs"/>
                          <a:sym typeface="Arial"/>
                        </a:rPr>
                        <a:t>Logistics</a:t>
                      </a: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959933873"/>
                  </a:ext>
                </a:extLst>
              </a:tr>
              <a:tr h="165591">
                <a:tc>
                  <a:txBody>
                    <a:bodyPr/>
                    <a:lstStyle/>
                    <a:p>
                      <a:pPr marL="180975" indent="-95250">
                        <a:buFont typeface="Arial" panose="020B0604020202020204" pitchFamily="34" charset="0"/>
                        <a:buChar char="•"/>
                      </a:pPr>
                      <a:r>
                        <a:rPr lang="en-US" sz="1100" b="0" i="0" u="none" strike="noStrike" cap="none" noProof="0" dirty="0">
                          <a:solidFill>
                            <a:schemeClr val="dk1"/>
                          </a:solidFill>
                          <a:latin typeface="+mn-lt"/>
                          <a:ea typeface="+mn-ea"/>
                          <a:cs typeface="+mn-cs"/>
                          <a:sym typeface="Arial"/>
                        </a:rPr>
                        <a:t>Agenda &amp; invite</a:t>
                      </a: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4041904566"/>
                  </a:ext>
                </a:extLst>
              </a:tr>
              <a:tr h="165591">
                <a:tc>
                  <a:txBody>
                    <a:bodyPr/>
                    <a:lstStyle/>
                    <a:p>
                      <a:pPr marL="180975" marR="0" lvl="0" indent="-952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0" i="0" u="none" strike="noStrike" cap="none" noProof="0" dirty="0">
                          <a:solidFill>
                            <a:schemeClr val="dk1"/>
                          </a:solidFill>
                          <a:latin typeface="+mn-lt"/>
                          <a:ea typeface="+mn-ea"/>
                          <a:cs typeface="+mn-cs"/>
                          <a:sym typeface="Arial"/>
                        </a:rPr>
                        <a:t>Documents</a:t>
                      </a: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2934862606"/>
                  </a:ext>
                </a:extLst>
              </a:tr>
              <a:tr h="165591">
                <a:tc>
                  <a:txBody>
                    <a:bodyPr/>
                    <a:lstStyle/>
                    <a:p>
                      <a:pPr marL="180975" marR="0" lvl="0" indent="-952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0" i="0" u="none" strike="noStrike" cap="none" noProof="0" dirty="0">
                          <a:solidFill>
                            <a:schemeClr val="dk1"/>
                          </a:solidFill>
                          <a:latin typeface="+mn-lt"/>
                          <a:ea typeface="+mn-ea"/>
                          <a:cs typeface="+mn-cs"/>
                          <a:sym typeface="Arial"/>
                        </a:rPr>
                        <a:t>Facilitation</a:t>
                      </a: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3600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461800677"/>
                  </a:ext>
                </a:extLst>
              </a:tr>
              <a:tr h="199450">
                <a:tc>
                  <a:txBody>
                    <a:bodyPr/>
                    <a:lstStyle/>
                    <a:p>
                      <a:r>
                        <a:rPr lang="en-US" sz="1100" b="1" noProof="0" dirty="0">
                          <a:latin typeface="+mj-lt"/>
                        </a:rPr>
                        <a:t>Data</a:t>
                      </a: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3730407363"/>
                  </a:ext>
                </a:extLst>
              </a:tr>
              <a:tr h="165591">
                <a:tc>
                  <a:txBody>
                    <a:bodyPr/>
                    <a:lstStyle/>
                    <a:p>
                      <a:pPr marL="180975" marR="0" indent="-95250" algn="l" rtl="0">
                        <a:lnSpc>
                          <a:spcPct val="100000"/>
                        </a:lnSpc>
                        <a:spcBef>
                          <a:spcPts val="0"/>
                        </a:spcBef>
                        <a:spcAft>
                          <a:spcPts val="0"/>
                        </a:spcAft>
                        <a:buClr>
                          <a:srgbClr val="000000"/>
                        </a:buClr>
                        <a:buFont typeface="Arial" panose="020B0604020202020204" pitchFamily="34" charset="0"/>
                        <a:buChar char="•"/>
                      </a:pPr>
                      <a:r>
                        <a:rPr lang="en-US" sz="1100" b="0" i="0" u="none" strike="noStrike" cap="none" noProof="0" dirty="0">
                          <a:solidFill>
                            <a:schemeClr val="dk1"/>
                          </a:solidFill>
                          <a:latin typeface="+mn-lt"/>
                          <a:ea typeface="+mn-ea"/>
                          <a:cs typeface="+mn-cs"/>
                          <a:sym typeface="Arial"/>
                        </a:rPr>
                        <a:t>Retrieval</a:t>
                      </a: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240647035"/>
                  </a:ext>
                </a:extLst>
              </a:tr>
              <a:tr h="205562">
                <a:tc>
                  <a:txBody>
                    <a:bodyPr/>
                    <a:lstStyle/>
                    <a:p>
                      <a:pPr marL="180975" marR="0" indent="-95250" algn="l" rtl="0">
                        <a:lnSpc>
                          <a:spcPct val="100000"/>
                        </a:lnSpc>
                        <a:spcBef>
                          <a:spcPts val="0"/>
                        </a:spcBef>
                        <a:spcAft>
                          <a:spcPts val="0"/>
                        </a:spcAft>
                        <a:buClr>
                          <a:srgbClr val="000000"/>
                        </a:buClr>
                        <a:buFont typeface="Arial" panose="020B0604020202020204" pitchFamily="34" charset="0"/>
                        <a:buChar char="•"/>
                      </a:pPr>
                      <a:r>
                        <a:rPr lang="en-US" sz="1100" b="0" i="0" u="none" strike="noStrike" cap="none" noProof="0" dirty="0">
                          <a:solidFill>
                            <a:schemeClr val="dk1"/>
                          </a:solidFill>
                          <a:latin typeface="+mn-lt"/>
                          <a:ea typeface="+mn-ea"/>
                          <a:cs typeface="+mn-cs"/>
                          <a:sym typeface="Arial"/>
                        </a:rPr>
                        <a:t>Iterations</a:t>
                      </a: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rtl="0"/>
                      <a:endParaRPr lang="en-US" sz="1200" noProof="0" dirty="0">
                        <a:latin typeface="+mj-lt"/>
                      </a:endParaRPr>
                    </a:p>
                  </a:txBody>
                  <a:tcPr marL="3600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942215154"/>
                  </a:ext>
                </a:extLst>
              </a:tr>
              <a:tr h="205483">
                <a:tc>
                  <a:txBody>
                    <a:bodyPr/>
                    <a:lstStyle/>
                    <a:p>
                      <a:pPr marL="180975" marR="0" lvl="0" indent="-952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0" i="0" u="none" strike="noStrike" cap="none" noProof="0" dirty="0">
                          <a:solidFill>
                            <a:schemeClr val="dk1"/>
                          </a:solidFill>
                          <a:latin typeface="+mn-lt"/>
                          <a:ea typeface="+mn-ea"/>
                          <a:cs typeface="+mn-cs"/>
                          <a:sym typeface="Arial"/>
                        </a:rPr>
                        <a:t>Analysis / presentation</a:t>
                      </a: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3600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835404811"/>
                  </a:ext>
                </a:extLst>
              </a:tr>
              <a:tr h="199450">
                <a:tc>
                  <a:txBody>
                    <a:bodyPr/>
                    <a:lstStyle/>
                    <a:p>
                      <a:r>
                        <a:rPr lang="en-US" sz="1100" b="1" noProof="0" dirty="0" err="1">
                          <a:latin typeface="+mj-lt"/>
                        </a:rPr>
                        <a:t>Recommandations</a:t>
                      </a:r>
                      <a:endParaRPr lang="en-US" sz="1100" b="1"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tc>
                  <a:txBody>
                    <a:bodyPr/>
                    <a:lstStyle/>
                    <a:p>
                      <a:endParaRPr lang="en-US" sz="1200" noProof="0" dirty="0">
                        <a:latin typeface="+mj-lt"/>
                      </a:endParaRPr>
                    </a:p>
                  </a:txBody>
                  <a:tcPr marL="36000" marR="3600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8ABAF6"/>
                    </a:solidFill>
                  </a:tcPr>
                </a:tc>
                <a:extLst>
                  <a:ext uri="{0D108BD9-81ED-4DB2-BD59-A6C34878D82A}">
                    <a16:rowId xmlns:a16="http://schemas.microsoft.com/office/drawing/2014/main" val="1608783637"/>
                  </a:ext>
                </a:extLst>
              </a:tr>
              <a:tr h="186298">
                <a:tc>
                  <a:txBody>
                    <a:bodyPr/>
                    <a:lstStyle/>
                    <a:p>
                      <a:pPr marL="180975" indent="-95250">
                        <a:buFont typeface="Arial" panose="020B0604020202020204" pitchFamily="34" charset="0"/>
                        <a:buChar char="•"/>
                      </a:pPr>
                      <a:r>
                        <a:rPr lang="en-US" sz="1100" b="0" i="0" u="none" strike="noStrike" cap="none" noProof="0" dirty="0">
                          <a:solidFill>
                            <a:schemeClr val="dk1"/>
                          </a:solidFill>
                          <a:latin typeface="+mn-lt"/>
                          <a:ea typeface="+mn-ea"/>
                          <a:cs typeface="+mn-cs"/>
                          <a:sym typeface="Arial"/>
                        </a:rPr>
                        <a:t>Finalization</a:t>
                      </a: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3492009106"/>
                  </a:ext>
                </a:extLst>
              </a:tr>
              <a:tr h="186298">
                <a:tc>
                  <a:txBody>
                    <a:bodyPr/>
                    <a:lstStyle/>
                    <a:p>
                      <a:pPr marL="180975" indent="-95250">
                        <a:buFont typeface="Arial" panose="020B0604020202020204" pitchFamily="34" charset="0"/>
                        <a:buChar char="•"/>
                      </a:pPr>
                      <a:r>
                        <a:rPr lang="en-US" sz="1100" b="0" i="0" u="none" strike="noStrike" cap="none" noProof="0" dirty="0">
                          <a:solidFill>
                            <a:schemeClr val="dk1"/>
                          </a:solidFill>
                          <a:latin typeface="+mn-lt"/>
                          <a:ea typeface="+mn-ea"/>
                          <a:cs typeface="+mn-cs"/>
                          <a:sym typeface="Arial"/>
                        </a:rPr>
                        <a:t>Review with EPI</a:t>
                      </a: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430407914"/>
                  </a:ext>
                </a:extLst>
              </a:tr>
              <a:tr h="186298">
                <a:tc>
                  <a:txBody>
                    <a:bodyPr/>
                    <a:lstStyle/>
                    <a:p>
                      <a:pPr marL="180975" indent="-95250">
                        <a:buFont typeface="Arial" panose="020B0604020202020204" pitchFamily="34" charset="0"/>
                        <a:buChar char="•"/>
                      </a:pPr>
                      <a:r>
                        <a:rPr lang="en-US" sz="1100" b="0" i="0" u="none" strike="noStrike" cap="none" noProof="0" dirty="0">
                          <a:solidFill>
                            <a:schemeClr val="dk1"/>
                          </a:solidFill>
                          <a:latin typeface="+mn-lt"/>
                          <a:ea typeface="+mn-ea"/>
                          <a:cs typeface="+mn-cs"/>
                          <a:sym typeface="Arial"/>
                        </a:rPr>
                        <a:t>ICC</a:t>
                      </a: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579489097"/>
                  </a:ext>
                </a:extLst>
              </a:tr>
              <a:tr h="186298">
                <a:tc>
                  <a:txBody>
                    <a:bodyPr/>
                    <a:lstStyle/>
                    <a:p>
                      <a:pPr marL="180975" indent="-95250">
                        <a:buFont typeface="Arial" panose="020B0604020202020204" pitchFamily="34" charset="0"/>
                        <a:buChar char="•"/>
                      </a:pPr>
                      <a:r>
                        <a:rPr lang="en-US" sz="1100" b="0" i="0" u="none" strike="noStrike" cap="none" noProof="0" dirty="0">
                          <a:solidFill>
                            <a:schemeClr val="dk1"/>
                          </a:solidFill>
                          <a:latin typeface="+mn-lt"/>
                          <a:ea typeface="+mn-ea"/>
                          <a:cs typeface="+mn-cs"/>
                          <a:sym typeface="Arial"/>
                        </a:rPr>
                        <a:t>NIS integration</a:t>
                      </a: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3600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endParaRPr lang="en-US" sz="1200" noProof="0" dirty="0">
                        <a:latin typeface="+mj-lt"/>
                      </a:endParaRPr>
                    </a:p>
                  </a:txBody>
                  <a:tcPr marL="0" marR="0" marT="0" marB="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738737002"/>
                  </a:ext>
                </a:extLst>
              </a:tr>
            </a:tbl>
          </a:graphicData>
        </a:graphic>
      </p:graphicFrame>
      <p:sp>
        <p:nvSpPr>
          <p:cNvPr id="4" name="Arrow: Pentagon 3">
            <a:extLst>
              <a:ext uri="{FF2B5EF4-FFF2-40B4-BE49-F238E27FC236}">
                <a16:creationId xmlns:a16="http://schemas.microsoft.com/office/drawing/2014/main" id="{86236F7F-FEE1-3DCA-5AE6-2D610C6B02B7}"/>
              </a:ext>
            </a:extLst>
          </p:cNvPr>
          <p:cNvSpPr/>
          <p:nvPr/>
        </p:nvSpPr>
        <p:spPr>
          <a:xfrm>
            <a:off x="3438461" y="1969214"/>
            <a:ext cx="1338954" cy="175530"/>
          </a:xfrm>
          <a:prstGeom prst="homePlate">
            <a:avLst/>
          </a:prstGeom>
          <a:solidFill>
            <a:srgbClr val="007FF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ctr"/>
            <a:r>
              <a:rPr lang="en-US" sz="800" noProof="0" dirty="0"/>
              <a:t>Phase I</a:t>
            </a:r>
          </a:p>
        </p:txBody>
      </p:sp>
      <p:sp>
        <p:nvSpPr>
          <p:cNvPr id="6" name="Arrow: Pentagon 5">
            <a:extLst>
              <a:ext uri="{FF2B5EF4-FFF2-40B4-BE49-F238E27FC236}">
                <a16:creationId xmlns:a16="http://schemas.microsoft.com/office/drawing/2014/main" id="{44438C03-5311-F80B-8B07-0C82C40D1143}"/>
              </a:ext>
            </a:extLst>
          </p:cNvPr>
          <p:cNvSpPr/>
          <p:nvPr/>
        </p:nvSpPr>
        <p:spPr>
          <a:xfrm>
            <a:off x="8773938" y="1969213"/>
            <a:ext cx="2924518" cy="175530"/>
          </a:xfrm>
          <a:prstGeom prst="homePlate">
            <a:avLst/>
          </a:prstGeom>
          <a:solidFill>
            <a:srgbClr val="007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noProof="0" dirty="0"/>
              <a:t>Phase III</a:t>
            </a:r>
          </a:p>
        </p:txBody>
      </p:sp>
      <p:sp>
        <p:nvSpPr>
          <p:cNvPr id="7" name="7-point Star 38">
            <a:extLst>
              <a:ext uri="{FF2B5EF4-FFF2-40B4-BE49-F238E27FC236}">
                <a16:creationId xmlns:a16="http://schemas.microsoft.com/office/drawing/2014/main" id="{33485A8F-623A-EE02-E004-6A9F6CDDC1ED}"/>
              </a:ext>
            </a:extLst>
          </p:cNvPr>
          <p:cNvSpPr/>
          <p:nvPr/>
        </p:nvSpPr>
        <p:spPr>
          <a:xfrm>
            <a:off x="4529359" y="2783887"/>
            <a:ext cx="191227" cy="180000"/>
          </a:xfrm>
          <a:prstGeom prst="star7">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7E4F648C-61F4-9CE5-934D-EE6524EAF2D5}"/>
              </a:ext>
            </a:extLst>
          </p:cNvPr>
          <p:cNvSpPr/>
          <p:nvPr/>
        </p:nvSpPr>
        <p:spPr>
          <a:xfrm>
            <a:off x="4713591" y="2766565"/>
            <a:ext cx="1115376" cy="214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noProof="0" dirty="0">
                <a:solidFill>
                  <a:srgbClr val="C00000"/>
                </a:solidFill>
              </a:rPr>
              <a:t>Workshop 1</a:t>
            </a:r>
          </a:p>
        </p:txBody>
      </p:sp>
      <p:sp>
        <p:nvSpPr>
          <p:cNvPr id="12" name="7-point Star 38">
            <a:extLst>
              <a:ext uri="{FF2B5EF4-FFF2-40B4-BE49-F238E27FC236}">
                <a16:creationId xmlns:a16="http://schemas.microsoft.com/office/drawing/2014/main" id="{9424BF25-2619-ADD5-DEBA-D467ADAE27D4}"/>
              </a:ext>
            </a:extLst>
          </p:cNvPr>
          <p:cNvSpPr/>
          <p:nvPr/>
        </p:nvSpPr>
        <p:spPr>
          <a:xfrm>
            <a:off x="8486085" y="2783888"/>
            <a:ext cx="191227" cy="180000"/>
          </a:xfrm>
          <a:prstGeom prst="star7">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45F491C-0A0E-4BB0-DF6C-30E95B5CBC43}"/>
              </a:ext>
            </a:extLst>
          </p:cNvPr>
          <p:cNvSpPr/>
          <p:nvPr/>
        </p:nvSpPr>
        <p:spPr>
          <a:xfrm>
            <a:off x="8660792" y="2766565"/>
            <a:ext cx="1094315" cy="214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noProof="0" dirty="0">
                <a:solidFill>
                  <a:srgbClr val="C00000"/>
                </a:solidFill>
              </a:rPr>
              <a:t>Workshop 2</a:t>
            </a:r>
          </a:p>
        </p:txBody>
      </p:sp>
      <p:sp>
        <p:nvSpPr>
          <p:cNvPr id="3" name="7-point Star 38">
            <a:extLst>
              <a:ext uri="{FF2B5EF4-FFF2-40B4-BE49-F238E27FC236}">
                <a16:creationId xmlns:a16="http://schemas.microsoft.com/office/drawing/2014/main" id="{3212AEC0-2535-F708-F385-F942D25667A2}"/>
              </a:ext>
            </a:extLst>
          </p:cNvPr>
          <p:cNvSpPr/>
          <p:nvPr/>
        </p:nvSpPr>
        <p:spPr>
          <a:xfrm>
            <a:off x="3805583" y="2783888"/>
            <a:ext cx="191227" cy="180000"/>
          </a:xfrm>
          <a:prstGeom prst="star7">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37D59B8C-FE98-9058-9FE7-E132B2B3D66E}"/>
              </a:ext>
            </a:extLst>
          </p:cNvPr>
          <p:cNvSpPr/>
          <p:nvPr/>
        </p:nvSpPr>
        <p:spPr>
          <a:xfrm>
            <a:off x="3476159" y="3045803"/>
            <a:ext cx="137738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noProof="0" dirty="0">
                <a:solidFill>
                  <a:srgbClr val="C00000"/>
                </a:solidFill>
              </a:rPr>
              <a:t>Online session</a:t>
            </a:r>
            <a:br>
              <a:rPr lang="en-US" sz="1100" b="1" noProof="0" dirty="0">
                <a:solidFill>
                  <a:srgbClr val="C00000"/>
                </a:solidFill>
              </a:rPr>
            </a:br>
            <a:r>
              <a:rPr lang="en-US" sz="1100" b="1" noProof="0" dirty="0">
                <a:solidFill>
                  <a:srgbClr val="C00000"/>
                </a:solidFill>
              </a:rPr>
              <a:t>(today)</a:t>
            </a:r>
          </a:p>
        </p:txBody>
      </p:sp>
      <p:sp>
        <p:nvSpPr>
          <p:cNvPr id="16" name="Arrow: Pentagon 15">
            <a:extLst>
              <a:ext uri="{FF2B5EF4-FFF2-40B4-BE49-F238E27FC236}">
                <a16:creationId xmlns:a16="http://schemas.microsoft.com/office/drawing/2014/main" id="{C40E1F51-AEE6-9FD7-EB55-A1AAB1D926A3}"/>
              </a:ext>
            </a:extLst>
          </p:cNvPr>
          <p:cNvSpPr/>
          <p:nvPr/>
        </p:nvSpPr>
        <p:spPr>
          <a:xfrm>
            <a:off x="4797996" y="1969213"/>
            <a:ext cx="3941787" cy="175530"/>
          </a:xfrm>
          <a:prstGeom prst="homePlate">
            <a:avLst/>
          </a:prstGeom>
          <a:solidFill>
            <a:srgbClr val="007FF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0" rtlCol="0" anchor="ctr"/>
          <a:lstStyle/>
          <a:p>
            <a:pPr algn="ctr"/>
            <a:r>
              <a:rPr lang="en-US" sz="800" noProof="0" dirty="0"/>
              <a:t>Phase II</a:t>
            </a:r>
          </a:p>
        </p:txBody>
      </p:sp>
      <p:sp>
        <p:nvSpPr>
          <p:cNvPr id="8" name="Star: 10 Points 17">
            <a:extLst>
              <a:ext uri="{FF2B5EF4-FFF2-40B4-BE49-F238E27FC236}">
                <a16:creationId xmlns:a16="http://schemas.microsoft.com/office/drawing/2014/main" id="{12E50598-58CB-4C7A-01A4-E8340CFADF22}"/>
              </a:ext>
            </a:extLst>
          </p:cNvPr>
          <p:cNvSpPr/>
          <p:nvPr/>
        </p:nvSpPr>
        <p:spPr>
          <a:xfrm>
            <a:off x="10116091" y="259371"/>
            <a:ext cx="1773803" cy="1683864"/>
          </a:xfrm>
          <a:prstGeom prst="octag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bg1"/>
                </a:solidFill>
              </a:rPr>
              <a:t>To be updated by country</a:t>
            </a:r>
          </a:p>
        </p:txBody>
      </p:sp>
    </p:spTree>
    <p:extLst>
      <p:ext uri="{BB962C8B-B14F-4D97-AF65-F5344CB8AC3E}">
        <p14:creationId xmlns:p14="http://schemas.microsoft.com/office/powerpoint/2010/main" val="128567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4" name="Rounded Rectangle 38">
            <a:extLst>
              <a:ext uri="{FF2B5EF4-FFF2-40B4-BE49-F238E27FC236}">
                <a16:creationId xmlns:a16="http://schemas.microsoft.com/office/drawing/2014/main" id="{9A53BEB2-314C-8A5D-4B79-BF0687D44842}"/>
              </a:ext>
            </a:extLst>
          </p:cNvPr>
          <p:cNvSpPr/>
          <p:nvPr/>
        </p:nvSpPr>
        <p:spPr>
          <a:xfrm>
            <a:off x="2178943" y="1378187"/>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6AA0607B-6A86-4E9E-3B98-E20CA4B7EB21}"/>
              </a:ext>
            </a:extLst>
          </p:cNvPr>
          <p:cNvSpPr/>
          <p:nvPr/>
        </p:nvSpPr>
        <p:spPr>
          <a:xfrm>
            <a:off x="2410569" y="1669907"/>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1</a:t>
            </a:r>
          </a:p>
        </p:txBody>
      </p:sp>
      <p:sp>
        <p:nvSpPr>
          <p:cNvPr id="8" name="TextBox 7">
            <a:extLst>
              <a:ext uri="{FF2B5EF4-FFF2-40B4-BE49-F238E27FC236}">
                <a16:creationId xmlns:a16="http://schemas.microsoft.com/office/drawing/2014/main" id="{449423D2-C1BC-334B-6848-839FDE53728D}"/>
              </a:ext>
            </a:extLst>
          </p:cNvPr>
          <p:cNvSpPr txBox="1"/>
          <p:nvPr/>
        </p:nvSpPr>
        <p:spPr>
          <a:xfrm>
            <a:off x="2837445" y="1633530"/>
            <a:ext cx="4856287" cy="369332"/>
          </a:xfrm>
          <a:prstGeom prst="rect">
            <a:avLst/>
          </a:prstGeom>
          <a:noFill/>
        </p:spPr>
        <p:txBody>
          <a:bodyPr wrap="square" rtlCol="0">
            <a:spAutoFit/>
          </a:bodyPr>
          <a:lstStyle/>
          <a:p>
            <a:pPr>
              <a:defRPr/>
            </a:pPr>
            <a:r>
              <a:rPr lang="en-US" noProof="0" dirty="0">
                <a:latin typeface="Lato" panose="020F0502020204030203" pitchFamily="34" charset="0"/>
                <a:cs typeface="Times New Roman" panose="02020603050405020304" pitchFamily="18" charset="0"/>
              </a:rPr>
              <a:t>Introductions and Objectives</a:t>
            </a:r>
            <a:endParaRPr lang="en-US" sz="1800" noProof="0" dirty="0">
              <a:latin typeface="Lato" panose="020F0502020204030203" pitchFamily="34" charset="0"/>
              <a:cs typeface="Times New Roman" panose="02020603050405020304" pitchFamily="18" charset="0"/>
            </a:endParaRPr>
          </a:p>
        </p:txBody>
      </p:sp>
      <p:sp>
        <p:nvSpPr>
          <p:cNvPr id="2" name="Rounded Rectangle 40">
            <a:extLst>
              <a:ext uri="{FF2B5EF4-FFF2-40B4-BE49-F238E27FC236}">
                <a16:creationId xmlns:a16="http://schemas.microsoft.com/office/drawing/2014/main" id="{6AA6129F-75F9-A594-0868-0836B0F3BA8F}"/>
              </a:ext>
            </a:extLst>
          </p:cNvPr>
          <p:cNvSpPr/>
          <p:nvPr/>
        </p:nvSpPr>
        <p:spPr>
          <a:xfrm>
            <a:off x="2178943" y="2411735"/>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F7887CCF-81FB-EC24-4972-1F99035BA81A}"/>
              </a:ext>
            </a:extLst>
          </p:cNvPr>
          <p:cNvSpPr/>
          <p:nvPr/>
        </p:nvSpPr>
        <p:spPr>
          <a:xfrm>
            <a:off x="2381464" y="2701543"/>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2</a:t>
            </a:r>
          </a:p>
        </p:txBody>
      </p:sp>
      <p:sp>
        <p:nvSpPr>
          <p:cNvPr id="12" name="TextBox 11">
            <a:extLst>
              <a:ext uri="{FF2B5EF4-FFF2-40B4-BE49-F238E27FC236}">
                <a16:creationId xmlns:a16="http://schemas.microsoft.com/office/drawing/2014/main" id="{76222668-39E7-1522-DC2F-4CAB11445742}"/>
              </a:ext>
            </a:extLst>
          </p:cNvPr>
          <p:cNvSpPr txBox="1"/>
          <p:nvPr/>
        </p:nvSpPr>
        <p:spPr>
          <a:xfrm>
            <a:off x="2837444" y="2662564"/>
            <a:ext cx="6337377" cy="369332"/>
          </a:xfrm>
          <a:prstGeom prst="rect">
            <a:avLst/>
          </a:prstGeom>
          <a:noFill/>
        </p:spPr>
        <p:txBody>
          <a:bodyPr wrap="square" rtlCol="0">
            <a:spAutoFit/>
          </a:bodyPr>
          <a:lstStyle/>
          <a:p>
            <a:pPr>
              <a:defRPr/>
            </a:pPr>
            <a:r>
              <a:rPr lang="en-US" sz="1800" noProof="0" dirty="0">
                <a:latin typeface="Lato" panose="020F0502020204030203" pitchFamily="34" charset="0"/>
                <a:cs typeface="Times New Roman" panose="02020603050405020304" pitchFamily="18" charset="0"/>
              </a:rPr>
              <a:t>Approach and Methodology</a:t>
            </a:r>
          </a:p>
        </p:txBody>
      </p:sp>
      <p:sp>
        <p:nvSpPr>
          <p:cNvPr id="13" name="Rounded Rectangle 40">
            <a:extLst>
              <a:ext uri="{FF2B5EF4-FFF2-40B4-BE49-F238E27FC236}">
                <a16:creationId xmlns:a16="http://schemas.microsoft.com/office/drawing/2014/main" id="{BBD359D8-B806-5381-B0DD-9F92E3A19050}"/>
              </a:ext>
            </a:extLst>
          </p:cNvPr>
          <p:cNvSpPr/>
          <p:nvPr/>
        </p:nvSpPr>
        <p:spPr>
          <a:xfrm>
            <a:off x="2178943" y="3454808"/>
            <a:ext cx="7411451" cy="875931"/>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bg1"/>
              </a:solidFill>
              <a:latin typeface="Lato" panose="020F0502020204030203"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F669B96E-4CF2-3A7F-44BE-1A0BFBC382AD}"/>
              </a:ext>
            </a:extLst>
          </p:cNvPr>
          <p:cNvSpPr/>
          <p:nvPr/>
        </p:nvSpPr>
        <p:spPr>
          <a:xfrm>
            <a:off x="2381464" y="3738615"/>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3</a:t>
            </a:r>
          </a:p>
        </p:txBody>
      </p:sp>
      <p:sp>
        <p:nvSpPr>
          <p:cNvPr id="15" name="TextBox 14">
            <a:extLst>
              <a:ext uri="{FF2B5EF4-FFF2-40B4-BE49-F238E27FC236}">
                <a16:creationId xmlns:a16="http://schemas.microsoft.com/office/drawing/2014/main" id="{0B2BE8A6-E991-1750-E66F-EC29A7BA6B8B}"/>
              </a:ext>
            </a:extLst>
          </p:cNvPr>
          <p:cNvSpPr txBox="1"/>
          <p:nvPr/>
        </p:nvSpPr>
        <p:spPr>
          <a:xfrm>
            <a:off x="2837444" y="3699636"/>
            <a:ext cx="6337377" cy="369332"/>
          </a:xfrm>
          <a:prstGeom prst="rect">
            <a:avLst/>
          </a:prstGeom>
          <a:noFill/>
        </p:spPr>
        <p:txBody>
          <a:bodyPr wrap="square" rtlCol="0">
            <a:spAutoFit/>
          </a:bodyPr>
          <a:lstStyle/>
          <a:p>
            <a:pPr>
              <a:defRPr/>
            </a:pPr>
            <a:r>
              <a:rPr lang="en-US" sz="1800" noProof="0" dirty="0">
                <a:latin typeface="Lato" panose="020F0502020204030203" pitchFamily="34" charset="0"/>
                <a:cs typeface="Times New Roman" panose="02020603050405020304" pitchFamily="18" charset="0"/>
              </a:rPr>
              <a:t>Workplan</a:t>
            </a:r>
          </a:p>
        </p:txBody>
      </p:sp>
      <p:sp>
        <p:nvSpPr>
          <p:cNvPr id="16" name="Rounded Rectangle 40">
            <a:extLst>
              <a:ext uri="{FF2B5EF4-FFF2-40B4-BE49-F238E27FC236}">
                <a16:creationId xmlns:a16="http://schemas.microsoft.com/office/drawing/2014/main" id="{3C256E58-46ED-D901-0484-1E2B9522D3EF}"/>
              </a:ext>
            </a:extLst>
          </p:cNvPr>
          <p:cNvSpPr/>
          <p:nvPr/>
        </p:nvSpPr>
        <p:spPr>
          <a:xfrm>
            <a:off x="2178943" y="4497880"/>
            <a:ext cx="7411451" cy="87593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E00E4C8C-AD65-4642-0033-BF0110E0E7FC}"/>
              </a:ext>
            </a:extLst>
          </p:cNvPr>
          <p:cNvSpPr/>
          <p:nvPr/>
        </p:nvSpPr>
        <p:spPr>
          <a:xfrm>
            <a:off x="2381464" y="4775687"/>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4</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DA5AF5E1-88DB-104F-78DF-EB0C26193D48}"/>
              </a:ext>
            </a:extLst>
          </p:cNvPr>
          <p:cNvSpPr txBox="1"/>
          <p:nvPr/>
        </p:nvSpPr>
        <p:spPr>
          <a:xfrm>
            <a:off x="2837444" y="4736708"/>
            <a:ext cx="6337377" cy="369332"/>
          </a:xfrm>
          <a:prstGeom prst="rect">
            <a:avLst/>
          </a:prstGeom>
          <a:noFill/>
        </p:spPr>
        <p:txBody>
          <a:bodyPr wrap="square" rtlCol="0">
            <a:spAutoFit/>
          </a:bodyPr>
          <a:lstStyle/>
          <a:p>
            <a:pPr>
              <a:defRPr/>
            </a:pPr>
            <a:r>
              <a:rPr lang="en-US" noProof="0" dirty="0">
                <a:solidFill>
                  <a:schemeClr val="bg1"/>
                </a:solidFill>
                <a:latin typeface="Lato" panose="020F0502020204030203" pitchFamily="34" charset="0"/>
                <a:cs typeface="Times New Roman" panose="02020603050405020304" pitchFamily="18" charset="0"/>
              </a:rPr>
              <a:t>Prioritization Criteria</a:t>
            </a:r>
            <a:endParaRPr lang="en-US" sz="1800" noProof="0" dirty="0">
              <a:solidFill>
                <a:schemeClr val="bg1"/>
              </a:solidFill>
              <a:latin typeface="Lato" panose="020F0502020204030203" pitchFamily="34" charset="0"/>
              <a:cs typeface="Times New Roman" panose="02020603050405020304" pitchFamily="18" charset="0"/>
            </a:endParaRPr>
          </a:p>
        </p:txBody>
      </p:sp>
      <p:sp>
        <p:nvSpPr>
          <p:cNvPr id="5" name="Rounded Rectangle 40">
            <a:extLst>
              <a:ext uri="{FF2B5EF4-FFF2-40B4-BE49-F238E27FC236}">
                <a16:creationId xmlns:a16="http://schemas.microsoft.com/office/drawing/2014/main" id="{EE71C63C-1216-9DFD-40C5-B330E079E74B}"/>
              </a:ext>
            </a:extLst>
          </p:cNvPr>
          <p:cNvSpPr/>
          <p:nvPr/>
        </p:nvSpPr>
        <p:spPr>
          <a:xfrm>
            <a:off x="2178943" y="5543159"/>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1622B528-A37D-F6A1-127D-289ED1264E45}"/>
              </a:ext>
            </a:extLst>
          </p:cNvPr>
          <p:cNvSpPr/>
          <p:nvPr/>
        </p:nvSpPr>
        <p:spPr>
          <a:xfrm>
            <a:off x="2381464" y="5820966"/>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5</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C5F9BE60-556A-C2B1-2EA9-6486DAB2C19A}"/>
              </a:ext>
            </a:extLst>
          </p:cNvPr>
          <p:cNvSpPr txBox="1"/>
          <p:nvPr/>
        </p:nvSpPr>
        <p:spPr>
          <a:xfrm>
            <a:off x="2837444" y="5781987"/>
            <a:ext cx="6337377" cy="369332"/>
          </a:xfrm>
          <a:prstGeom prst="rect">
            <a:avLst/>
          </a:prstGeom>
          <a:noFill/>
        </p:spPr>
        <p:txBody>
          <a:bodyPr wrap="square" rtlCol="0">
            <a:spAutoFit/>
          </a:bodyPr>
          <a:lstStyle>
            <a:defPPr>
              <a:defRPr lang="en-US"/>
            </a:defPPr>
            <a:lvl1pPr>
              <a:defRPr>
                <a:latin typeface="Lato" panose="020F0502020204030203" pitchFamily="34" charset="0"/>
                <a:cs typeface="Times New Roman" panose="02020603050405020304" pitchFamily="18" charset="0"/>
              </a:defRPr>
            </a:lvl1pPr>
          </a:lstStyle>
          <a:p>
            <a:r>
              <a:rPr lang="en-US" noProof="0" dirty="0"/>
              <a:t>Online Questionnaire</a:t>
            </a:r>
          </a:p>
        </p:txBody>
      </p:sp>
    </p:spTree>
    <p:extLst>
      <p:ext uri="{BB962C8B-B14F-4D97-AF65-F5344CB8AC3E}">
        <p14:creationId xmlns:p14="http://schemas.microsoft.com/office/powerpoint/2010/main" val="241080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7;p16">
            <a:extLst>
              <a:ext uri="{FF2B5EF4-FFF2-40B4-BE49-F238E27FC236}">
                <a16:creationId xmlns:a16="http://schemas.microsoft.com/office/drawing/2014/main" id="{B6E5E889-D5CF-C142-CD8A-8E771DC62BD8}"/>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5" name="Google Shape;126;p14">
            <a:extLst>
              <a:ext uri="{FF2B5EF4-FFF2-40B4-BE49-F238E27FC236}">
                <a16:creationId xmlns:a16="http://schemas.microsoft.com/office/drawing/2014/main" id="{12AB91D8-1EF4-0469-48F1-6348AAC7EFF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An extensive literature review was carried out to create a comprehensive list of criteria</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graphicFrame>
        <p:nvGraphicFramePr>
          <p:cNvPr id="7" name="Table 6">
            <a:extLst>
              <a:ext uri="{FF2B5EF4-FFF2-40B4-BE49-F238E27FC236}">
                <a16:creationId xmlns:a16="http://schemas.microsoft.com/office/drawing/2014/main" id="{2B1B4AD7-E792-323E-B10F-18F4BAF88E1A}"/>
              </a:ext>
            </a:extLst>
          </p:cNvPr>
          <p:cNvGraphicFramePr>
            <a:graphicFrameLocks noGrp="1"/>
          </p:cNvGraphicFramePr>
          <p:nvPr>
            <p:extLst>
              <p:ext uri="{D42A27DB-BD31-4B8C-83A1-F6EECF244321}">
                <p14:modId xmlns:p14="http://schemas.microsoft.com/office/powerpoint/2010/main" val="2673640837"/>
              </p:ext>
            </p:extLst>
          </p:nvPr>
        </p:nvGraphicFramePr>
        <p:xfrm>
          <a:off x="580537" y="1195916"/>
          <a:ext cx="11132037" cy="5571504"/>
        </p:xfrm>
        <a:graphic>
          <a:graphicData uri="http://schemas.openxmlformats.org/drawingml/2006/table">
            <a:tbl>
              <a:tblPr firstRow="1" bandRow="1">
                <a:tableStyleId>{93296810-A885-4BE3-A3E7-6D5BEEA58F35}</a:tableStyleId>
              </a:tblPr>
              <a:tblGrid>
                <a:gridCol w="6118322">
                  <a:extLst>
                    <a:ext uri="{9D8B030D-6E8A-4147-A177-3AD203B41FA5}">
                      <a16:colId xmlns:a16="http://schemas.microsoft.com/office/drawing/2014/main" val="3355488182"/>
                    </a:ext>
                  </a:extLst>
                </a:gridCol>
                <a:gridCol w="865578">
                  <a:extLst>
                    <a:ext uri="{9D8B030D-6E8A-4147-A177-3AD203B41FA5}">
                      <a16:colId xmlns:a16="http://schemas.microsoft.com/office/drawing/2014/main" val="2387253575"/>
                    </a:ext>
                  </a:extLst>
                </a:gridCol>
                <a:gridCol w="4148137">
                  <a:extLst>
                    <a:ext uri="{9D8B030D-6E8A-4147-A177-3AD203B41FA5}">
                      <a16:colId xmlns:a16="http://schemas.microsoft.com/office/drawing/2014/main" val="1901740266"/>
                    </a:ext>
                  </a:extLst>
                </a:gridCol>
              </a:tblGrid>
              <a:tr h="255077">
                <a:tc>
                  <a:txBody>
                    <a:bodyPr/>
                    <a:lstStyle/>
                    <a:p>
                      <a:r>
                        <a:rPr lang="en-US" noProof="0" dirty="0">
                          <a:solidFill>
                            <a:schemeClr val="tx1"/>
                          </a:solidFill>
                        </a:rPr>
                        <a:t>Title</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noProof="0" dirty="0">
                          <a:solidFill>
                            <a:schemeClr val="tx1"/>
                          </a:solidFill>
                        </a:rPr>
                        <a:t>Year</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rtl="0"/>
                      <a:r>
                        <a:rPr lang="en-US" noProof="0" dirty="0">
                          <a:solidFill>
                            <a:schemeClr val="tx1"/>
                          </a:solidFill>
                        </a:rPr>
                        <a:t>Author(s)</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40508828"/>
                  </a:ext>
                </a:extLst>
              </a:tr>
              <a:tr h="432756">
                <a:tc>
                  <a:txBody>
                    <a:bodyPr/>
                    <a:lstStyle/>
                    <a:p>
                      <a:r>
                        <a:rPr lang="en-US" sz="1400" b="0" i="0" u="none" strike="noStrike" cap="none" baseline="0" noProof="0" dirty="0">
                          <a:solidFill>
                            <a:schemeClr val="dk1"/>
                          </a:solidFill>
                          <a:latin typeface="+mn-lt"/>
                          <a:ea typeface="+mn-ea"/>
                          <a:cs typeface="+mn-cs"/>
                          <a:sym typeface="Arial"/>
                        </a:rPr>
                        <a:t>An analytical framework for immunization programs in Canada</a:t>
                      </a:r>
                      <a:endParaRPr lang="en-US" noProof="0" dirty="0">
                        <a:solidFill>
                          <a:schemeClr val="tx1"/>
                        </a:solidFill>
                      </a:endParaRPr>
                    </a:p>
                  </a:txBody>
                  <a:tcP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en-US" noProof="0" dirty="0">
                          <a:solidFill>
                            <a:schemeClr val="tx1"/>
                          </a:solidFill>
                        </a:rPr>
                        <a:t>2004</a:t>
                      </a:r>
                    </a:p>
                  </a:txBody>
                  <a:tcP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en-US" sz="1400" b="0" i="0" u="none" strike="noStrike" cap="none" baseline="0" noProof="0" dirty="0">
                          <a:solidFill>
                            <a:schemeClr val="dk1"/>
                          </a:solidFill>
                          <a:latin typeface="+mn-lt"/>
                          <a:ea typeface="+mn-ea"/>
                          <a:cs typeface="+mn-cs"/>
                          <a:sym typeface="Arial"/>
                        </a:rPr>
                        <a:t>L.J. Erickson, P. De </a:t>
                      </a:r>
                      <a:r>
                        <a:rPr lang="en-US" sz="1400" b="0" i="0" u="none" strike="noStrike" cap="none" baseline="0" noProof="0" dirty="0" err="1">
                          <a:solidFill>
                            <a:schemeClr val="dk1"/>
                          </a:solidFill>
                          <a:latin typeface="+mn-lt"/>
                          <a:ea typeface="+mn-ea"/>
                          <a:cs typeface="+mn-cs"/>
                          <a:sym typeface="Arial"/>
                        </a:rPr>
                        <a:t>Wals</a:t>
                      </a:r>
                      <a:r>
                        <a:rPr lang="en-US" sz="1400" b="0" i="0" u="none" strike="noStrike" cap="none" baseline="0" noProof="0" dirty="0">
                          <a:solidFill>
                            <a:schemeClr val="dk1"/>
                          </a:solidFill>
                          <a:latin typeface="+mn-lt"/>
                          <a:ea typeface="+mn-ea"/>
                          <a:cs typeface="+mn-cs"/>
                          <a:sym typeface="Arial"/>
                        </a:rPr>
                        <a:t>, L. </a:t>
                      </a:r>
                      <a:r>
                        <a:rPr lang="en-US" sz="1400" b="0" i="0" u="none" strike="noStrike" cap="none" baseline="0" noProof="0" dirty="0" err="1">
                          <a:solidFill>
                            <a:schemeClr val="dk1"/>
                          </a:solidFill>
                          <a:latin typeface="+mn-lt"/>
                          <a:ea typeface="+mn-ea"/>
                          <a:cs typeface="+mn-cs"/>
                          <a:sym typeface="Arial"/>
                        </a:rPr>
                        <a:t>Farand</a:t>
                      </a:r>
                      <a:endParaRPr lang="en-US" noProof="0" dirty="0">
                        <a:solidFill>
                          <a:schemeClr val="tx1"/>
                        </a:solidFill>
                      </a:endParaRPr>
                    </a:p>
                  </a:txBody>
                  <a:tcP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566608795"/>
                  </a:ext>
                </a:extLst>
              </a:tr>
              <a:tr h="432756">
                <a:tc>
                  <a:txBody>
                    <a:bodyPr/>
                    <a:lstStyle/>
                    <a:p>
                      <a:r>
                        <a:rPr lang="en-US" sz="1400" b="0" i="0" u="none" strike="noStrike" cap="none" baseline="0" noProof="0" dirty="0">
                          <a:solidFill>
                            <a:schemeClr val="dk1"/>
                          </a:solidFill>
                          <a:latin typeface="+mn-lt"/>
                          <a:ea typeface="+mn-ea"/>
                          <a:cs typeface="+mn-cs"/>
                          <a:sym typeface="Arial"/>
                        </a:rPr>
                        <a:t>National decision-making on adopting new vaccines: a systematic review</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en-US" noProof="0" dirty="0">
                          <a:solidFill>
                            <a:schemeClr val="tx1"/>
                          </a:solidFill>
                        </a:rPr>
                        <a:t>2011</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en-US" noProof="0" dirty="0">
                          <a:solidFill>
                            <a:schemeClr val="tx1"/>
                          </a:solidFill>
                        </a:rPr>
                        <a:t>Burchett et al.</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190753428"/>
                  </a:ext>
                </a:extLst>
              </a:tr>
              <a:tr h="433632">
                <a:tc>
                  <a:txBody>
                    <a:bodyPr/>
                    <a:lstStyle/>
                    <a:p>
                      <a:r>
                        <a:rPr lang="en-US" sz="1400" b="0" i="0" u="none" strike="noStrike" cap="none" baseline="0" noProof="0" dirty="0">
                          <a:solidFill>
                            <a:schemeClr val="dk1"/>
                          </a:solidFill>
                          <a:latin typeface="+mn-lt"/>
                          <a:ea typeface="+mn-ea"/>
                          <a:cs typeface="+mn-cs"/>
                          <a:sym typeface="Arial"/>
                        </a:rPr>
                        <a:t>New vaccine adoption: qualitative study of national decision-making processes in seven low- and middle-income countries</a:t>
                      </a:r>
                      <a:endParaRPr lang="en-US"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en-US" noProof="0" dirty="0">
                          <a:solidFill>
                            <a:schemeClr val="tx1"/>
                          </a:solidFill>
                        </a:rPr>
                        <a:t>2012</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en-US" noProof="0" dirty="0">
                          <a:solidFill>
                            <a:schemeClr val="tx1"/>
                          </a:solidFill>
                        </a:rPr>
                        <a:t>Burchett et al.</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246629911"/>
                  </a:ext>
                </a:extLst>
              </a:tr>
              <a:tr h="612186">
                <a:tc>
                  <a:txBody>
                    <a:bodyPr/>
                    <a:lstStyle/>
                    <a:p>
                      <a:r>
                        <a:rPr lang="en-US" sz="1400" b="0" i="0" u="none" strike="noStrike" cap="none" baseline="0" noProof="0" dirty="0">
                          <a:solidFill>
                            <a:schemeClr val="dk1"/>
                          </a:solidFill>
                          <a:latin typeface="+mn-lt"/>
                          <a:ea typeface="+mn-ea"/>
                          <a:cs typeface="+mn-cs"/>
                          <a:sym typeface="Arial"/>
                        </a:rPr>
                        <a:t>Ranking Vaccines: A Prioritization Framework: Phase I: Demonstration of Concept and a Software Blueprint</a:t>
                      </a:r>
                      <a:endParaRPr lang="en-US"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en-US" noProof="0" dirty="0">
                          <a:solidFill>
                            <a:schemeClr val="tx1"/>
                          </a:solidFill>
                        </a:rPr>
                        <a:t>2012</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en-US" sz="1400" b="0" i="0" u="none" strike="noStrike" cap="none" baseline="0" noProof="0" dirty="0">
                          <a:solidFill>
                            <a:schemeClr val="dk1"/>
                          </a:solidFill>
                          <a:latin typeface="+mn-lt"/>
                          <a:ea typeface="+mn-ea"/>
                          <a:cs typeface="+mn-cs"/>
                          <a:sym typeface="Arial"/>
                        </a:rPr>
                        <a:t>Guruprasad Madhavan, </a:t>
                      </a:r>
                      <a:r>
                        <a:rPr lang="en-US" sz="1400" b="0" i="0" u="none" strike="noStrike" cap="none" baseline="0" noProof="0" dirty="0" err="1">
                          <a:solidFill>
                            <a:schemeClr val="dk1"/>
                          </a:solidFill>
                          <a:latin typeface="+mn-lt"/>
                          <a:ea typeface="+mn-ea"/>
                          <a:cs typeface="+mn-cs"/>
                          <a:sym typeface="Arial"/>
                        </a:rPr>
                        <a:t>Kinpritma</a:t>
                      </a:r>
                      <a:r>
                        <a:rPr lang="en-US" sz="1400" b="0" i="0" u="none" strike="noStrike" cap="none" baseline="0" noProof="0" dirty="0">
                          <a:solidFill>
                            <a:schemeClr val="dk1"/>
                          </a:solidFill>
                          <a:latin typeface="+mn-lt"/>
                          <a:ea typeface="+mn-ea"/>
                          <a:cs typeface="+mn-cs"/>
                          <a:sym typeface="Arial"/>
                        </a:rPr>
                        <a:t> Sangha, Charles Phelps, Dennis </a:t>
                      </a:r>
                      <a:r>
                        <a:rPr lang="en-US" sz="1400" b="0" i="0" u="none" strike="noStrike" cap="none" baseline="0" noProof="0" dirty="0" err="1">
                          <a:solidFill>
                            <a:schemeClr val="dk1"/>
                          </a:solidFill>
                          <a:latin typeface="+mn-lt"/>
                          <a:ea typeface="+mn-ea"/>
                          <a:cs typeface="+mn-cs"/>
                          <a:sym typeface="Arial"/>
                        </a:rPr>
                        <a:t>Fryback</a:t>
                      </a:r>
                      <a:r>
                        <a:rPr lang="en-US" sz="1400" b="0" i="0" u="none" strike="noStrike" cap="none" baseline="0" noProof="0" dirty="0">
                          <a:solidFill>
                            <a:schemeClr val="dk1"/>
                          </a:solidFill>
                          <a:latin typeface="+mn-lt"/>
                          <a:ea typeface="+mn-ea"/>
                          <a:cs typeface="+mn-cs"/>
                          <a:sym typeface="Arial"/>
                        </a:rPr>
                        <a:t>, Tracy Lieu, Rose Marie Martinez, and Lonnie King</a:t>
                      </a:r>
                      <a:endParaRPr lang="en-US"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090147290"/>
                  </a:ext>
                </a:extLst>
              </a:tr>
              <a:tr h="433632">
                <a:tc>
                  <a:txBody>
                    <a:bodyPr/>
                    <a:lstStyle/>
                    <a:p>
                      <a:r>
                        <a:rPr lang="en-US" noProof="0" dirty="0">
                          <a:solidFill>
                            <a:schemeClr val="tx1"/>
                          </a:solidFill>
                        </a:rPr>
                        <a:t>SAGE Guidance for the development of evidence-based vaccination- related recommendations</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en-US" noProof="0" dirty="0">
                          <a:solidFill>
                            <a:schemeClr val="tx1"/>
                          </a:solidFill>
                        </a:rPr>
                        <a:t>2017</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en-US" noProof="0" dirty="0">
                          <a:solidFill>
                            <a:schemeClr val="tx1"/>
                          </a:solidFill>
                        </a:rPr>
                        <a:t>WHO</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541266074"/>
                  </a:ext>
                </a:extLst>
              </a:tr>
              <a:tr h="433632">
                <a:tc>
                  <a:txBody>
                    <a:bodyPr/>
                    <a:lstStyle/>
                    <a:p>
                      <a:r>
                        <a:rPr lang="en-US" sz="1400" b="0" i="0" u="none" strike="noStrike" cap="none" baseline="0" noProof="0" dirty="0">
                          <a:solidFill>
                            <a:schemeClr val="dk1"/>
                          </a:solidFill>
                          <a:latin typeface="+mn-lt"/>
                          <a:ea typeface="+mn-ea"/>
                          <a:cs typeface="+mn-cs"/>
                          <a:sym typeface="Arial"/>
                        </a:rPr>
                        <a:t>National decision-making for the introduction of new vaccines: A systematic review, 2010–2020</a:t>
                      </a:r>
                      <a:endParaRPr lang="en-US"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en-US" noProof="0" dirty="0">
                          <a:solidFill>
                            <a:schemeClr val="tx1"/>
                          </a:solidFill>
                        </a:rPr>
                        <a:t>2021</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en-US" sz="1400" b="0" i="0" u="none" strike="noStrike" cap="none" baseline="0" noProof="0" dirty="0">
                          <a:solidFill>
                            <a:schemeClr val="dk1"/>
                          </a:solidFill>
                          <a:latin typeface="+mn-lt"/>
                          <a:ea typeface="+mn-ea"/>
                          <a:cs typeface="+mn-cs"/>
                          <a:sym typeface="Arial"/>
                        </a:rPr>
                        <a:t>Morgane </a:t>
                      </a:r>
                      <a:r>
                        <a:rPr lang="en-US" sz="1400" b="0" i="0" u="none" strike="noStrike" cap="none" baseline="0" noProof="0" dirty="0" err="1">
                          <a:solidFill>
                            <a:schemeClr val="dk1"/>
                          </a:solidFill>
                          <a:latin typeface="+mn-lt"/>
                          <a:ea typeface="+mn-ea"/>
                          <a:cs typeface="+mn-cs"/>
                          <a:sym typeface="Arial"/>
                        </a:rPr>
                        <a:t>Donadel</a:t>
                      </a:r>
                      <a:r>
                        <a:rPr lang="en-US" sz="1400" b="0" i="0" u="none" strike="noStrike" cap="none" baseline="0" noProof="0" dirty="0">
                          <a:solidFill>
                            <a:schemeClr val="dk1"/>
                          </a:solidFill>
                          <a:latin typeface="+mn-lt"/>
                          <a:ea typeface="+mn-ea"/>
                          <a:cs typeface="+mn-cs"/>
                          <a:sym typeface="Arial"/>
                        </a:rPr>
                        <a:t>, Maria Susana </a:t>
                      </a:r>
                      <a:r>
                        <a:rPr lang="en-US" sz="1400" b="0" i="0" u="none" strike="noStrike" cap="none" baseline="0" noProof="0" dirty="0" err="1">
                          <a:solidFill>
                            <a:schemeClr val="dk1"/>
                          </a:solidFill>
                          <a:latin typeface="+mn-lt"/>
                          <a:ea typeface="+mn-ea"/>
                          <a:cs typeface="+mn-cs"/>
                          <a:sym typeface="Arial"/>
                        </a:rPr>
                        <a:t>Panero</a:t>
                      </a:r>
                      <a:r>
                        <a:rPr lang="en-US" sz="1400" b="0" i="0" u="none" strike="noStrike" cap="none" baseline="0" noProof="0" dirty="0">
                          <a:solidFill>
                            <a:schemeClr val="dk1"/>
                          </a:solidFill>
                          <a:latin typeface="+mn-lt"/>
                          <a:ea typeface="+mn-ea"/>
                          <a:cs typeface="+mn-cs"/>
                          <a:sym typeface="Arial"/>
                        </a:rPr>
                        <a:t>, Lynnette </a:t>
                      </a:r>
                      <a:r>
                        <a:rPr lang="en-US" sz="1400" b="0" i="0" u="none" strike="noStrike" cap="none" baseline="0" noProof="0" dirty="0" err="1">
                          <a:solidFill>
                            <a:schemeClr val="dk1"/>
                          </a:solidFill>
                          <a:latin typeface="+mn-lt"/>
                          <a:ea typeface="+mn-ea"/>
                          <a:cs typeface="+mn-cs"/>
                          <a:sym typeface="Arial"/>
                        </a:rPr>
                        <a:t>Ametewee</a:t>
                      </a:r>
                      <a:r>
                        <a:rPr lang="en-US" sz="1400" b="0" i="0" u="none" strike="noStrike" cap="none" baseline="0" noProof="0" dirty="0">
                          <a:solidFill>
                            <a:schemeClr val="dk1"/>
                          </a:solidFill>
                          <a:latin typeface="+mn-lt"/>
                          <a:ea typeface="+mn-ea"/>
                          <a:cs typeface="+mn-cs"/>
                          <a:sym typeface="Arial"/>
                        </a:rPr>
                        <a:t>, Abigail M. </a:t>
                      </a:r>
                      <a:r>
                        <a:rPr lang="en-US" sz="1400" b="0" i="0" u="none" strike="noStrike" cap="none" baseline="0" noProof="0" dirty="0" err="1">
                          <a:solidFill>
                            <a:schemeClr val="dk1"/>
                          </a:solidFill>
                          <a:latin typeface="+mn-lt"/>
                          <a:ea typeface="+mn-ea"/>
                          <a:cs typeface="+mn-cs"/>
                          <a:sym typeface="Arial"/>
                        </a:rPr>
                        <a:t>Shefer</a:t>
                      </a:r>
                      <a:endParaRPr lang="en-US"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954536935"/>
                  </a:ext>
                </a:extLst>
              </a:tr>
              <a:tr h="433632">
                <a:tc>
                  <a:txBody>
                    <a:bodyPr/>
                    <a:lstStyle/>
                    <a:p>
                      <a:r>
                        <a:rPr lang="en-US" noProof="0" dirty="0">
                          <a:solidFill>
                            <a:schemeClr val="tx1"/>
                          </a:solidFill>
                        </a:rPr>
                        <a:t>Factors influencing the prioritization of vaccines by policymakers in low- and middle-income countries: a scoping review</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en-US" noProof="0" dirty="0">
                          <a:solidFill>
                            <a:schemeClr val="tx1"/>
                          </a:solidFill>
                        </a:rPr>
                        <a:t>2022</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en-US" noProof="0" dirty="0">
                          <a:solidFill>
                            <a:schemeClr val="tx1"/>
                          </a:solidFill>
                        </a:rPr>
                        <a:t>Guillaume et al.</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85471077"/>
                  </a:ext>
                </a:extLst>
              </a:tr>
              <a:tr h="612186">
                <a:tc>
                  <a:txBody>
                    <a:bodyPr/>
                    <a:lstStyle/>
                    <a:p>
                      <a:r>
                        <a:rPr lang="en-US" sz="1400" b="0" i="0" u="none" strike="noStrike" cap="none" baseline="0" noProof="0" dirty="0">
                          <a:solidFill>
                            <a:schemeClr val="dk1"/>
                          </a:solidFill>
                          <a:latin typeface="+mn-lt"/>
                          <a:ea typeface="+mn-ea"/>
                          <a:cs typeface="+mn-cs"/>
                          <a:sym typeface="Arial"/>
                        </a:rPr>
                        <a:t>The Use of Multicriteria Decision Analysis to Support Decision Making in</a:t>
                      </a:r>
                    </a:p>
                    <a:p>
                      <a:r>
                        <a:rPr lang="en-US" sz="1400" b="0" i="0" u="none" strike="noStrike" cap="none" baseline="0" noProof="0" dirty="0">
                          <a:solidFill>
                            <a:schemeClr val="dk1"/>
                          </a:solidFill>
                          <a:latin typeface="+mn-lt"/>
                          <a:ea typeface="+mn-ea"/>
                          <a:cs typeface="+mn-cs"/>
                          <a:sym typeface="Arial"/>
                        </a:rPr>
                        <a:t>Healthcare: An Updated Systematic Literature Review</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en-US" noProof="0" dirty="0">
                          <a:solidFill>
                            <a:schemeClr val="tx1"/>
                          </a:solidFill>
                        </a:rPr>
                        <a:t>2023</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en-US" sz="1400" b="0" i="0" u="none" strike="noStrike" cap="none" baseline="0" noProof="0" dirty="0">
                          <a:solidFill>
                            <a:schemeClr val="dk1"/>
                          </a:solidFill>
                          <a:latin typeface="+mn-lt"/>
                          <a:ea typeface="+mn-ea"/>
                          <a:cs typeface="+mn-cs"/>
                          <a:sym typeface="Arial"/>
                        </a:rPr>
                        <a:t>Pamela Gongora-Salazar, MSc, Stephen Rocks, MSc, Patrick Fahr, DPhil, Oliver Rivero-Arias, DPhil</a:t>
                      </a:r>
                      <a:endParaRPr lang="en-US"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189041603"/>
                  </a:ext>
                </a:extLst>
              </a:tr>
              <a:tr h="432756">
                <a:tc>
                  <a:txBody>
                    <a:bodyPr/>
                    <a:lstStyle/>
                    <a:p>
                      <a:r>
                        <a:rPr lang="en-US" sz="1400" b="0" i="0" u="none" strike="noStrike" cap="none" baseline="0" noProof="0" dirty="0">
                          <a:solidFill>
                            <a:schemeClr val="dk1"/>
                          </a:solidFill>
                          <a:latin typeface="+mn-lt"/>
                          <a:ea typeface="+mn-ea"/>
                          <a:cs typeface="+mn-cs"/>
                          <a:sym typeface="Arial"/>
                        </a:rPr>
                        <a:t>CAPACITI Tool &amp; Manual</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endParaRPr lang="en-US"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en-US" noProof="0" dirty="0">
                          <a:solidFill>
                            <a:schemeClr val="tx1"/>
                          </a:solidFill>
                        </a:rPr>
                        <a:t>WHO</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473198936"/>
                  </a:ext>
                </a:extLst>
              </a:tr>
              <a:tr h="432756">
                <a:tc>
                  <a:txBody>
                    <a:bodyPr/>
                    <a:lstStyle/>
                    <a:p>
                      <a:r>
                        <a:rPr lang="en-US" sz="1400" b="0" i="0" u="none" strike="noStrike" cap="none" baseline="0" noProof="0" dirty="0">
                          <a:solidFill>
                            <a:schemeClr val="dk1"/>
                          </a:solidFill>
                          <a:latin typeface="+mn-lt"/>
                          <a:ea typeface="+mn-ea"/>
                          <a:cs typeface="+mn-cs"/>
                          <a:sym typeface="Arial"/>
                        </a:rPr>
                        <a:t>Vaccine Investment Strategy (VIS) process</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endParaRPr lang="en-US"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en-US" noProof="0" dirty="0">
                          <a:solidFill>
                            <a:schemeClr val="tx1"/>
                          </a:solidFill>
                        </a:rPr>
                        <a:t>GAVI</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992618507"/>
                  </a:ext>
                </a:extLst>
              </a:tr>
            </a:tbl>
          </a:graphicData>
        </a:graphic>
      </p:graphicFrame>
    </p:spTree>
    <p:extLst>
      <p:ext uri="{BB962C8B-B14F-4D97-AF65-F5344CB8AC3E}">
        <p14:creationId xmlns:p14="http://schemas.microsoft.com/office/powerpoint/2010/main" val="3739631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These criteria relate to</a:t>
            </a:r>
            <a:r>
              <a:rPr lang="en-US" sz="2400" kern="0" noProof="0" dirty="0">
                <a:solidFill>
                  <a:srgbClr val="0F5D61"/>
                </a:solidFill>
                <a:latin typeface="Lato" panose="020F0502020204030203" pitchFamily="34" charset="0"/>
                <a:cs typeface="Times New Roman" panose="02020603050405020304" pitchFamily="18" charset="0"/>
                <a:sym typeface="Lato"/>
              </a:rPr>
              <a:t> 10 topics and are categorized based on the prioritization stage</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17</a:t>
            </a:fld>
            <a:endParaRPr lang="en-US" noProof="0" dirty="0">
              <a:latin typeface="+mj-lt"/>
            </a:endParaRPr>
          </a:p>
        </p:txBody>
      </p:sp>
      <p:sp>
        <p:nvSpPr>
          <p:cNvPr id="3" name="TextBox 2">
            <a:extLst>
              <a:ext uri="{FF2B5EF4-FFF2-40B4-BE49-F238E27FC236}">
                <a16:creationId xmlns:a16="http://schemas.microsoft.com/office/drawing/2014/main" id="{54FEB106-8928-0F0C-78EA-B0C309609C7B}"/>
              </a:ext>
            </a:extLst>
          </p:cNvPr>
          <p:cNvSpPr txBox="1"/>
          <p:nvPr/>
        </p:nvSpPr>
        <p:spPr>
          <a:xfrm>
            <a:off x="651882" y="1495518"/>
            <a:ext cx="2389021" cy="446892"/>
          </a:xfrm>
          <a:prstGeom prst="rect">
            <a:avLst/>
          </a:prstGeom>
          <a:noFill/>
        </p:spPr>
        <p:txBody>
          <a:bodyPr wrap="square" rtlCol="0">
            <a:spAutoFit/>
          </a:bodyPr>
          <a:lstStyle/>
          <a:p>
            <a:r>
              <a:rPr lang="en-US" noProof="0" dirty="0"/>
              <a:t>Disease and vaccine</a:t>
            </a:r>
          </a:p>
        </p:txBody>
      </p:sp>
      <p:sp>
        <p:nvSpPr>
          <p:cNvPr id="4" name="TextBox 3">
            <a:extLst>
              <a:ext uri="{FF2B5EF4-FFF2-40B4-BE49-F238E27FC236}">
                <a16:creationId xmlns:a16="http://schemas.microsoft.com/office/drawing/2014/main" id="{361F4D11-1EA1-6130-F81C-CD249CDF3820}"/>
              </a:ext>
            </a:extLst>
          </p:cNvPr>
          <p:cNvSpPr txBox="1"/>
          <p:nvPr/>
        </p:nvSpPr>
        <p:spPr>
          <a:xfrm>
            <a:off x="5799986" y="1495518"/>
            <a:ext cx="2389021" cy="446892"/>
          </a:xfrm>
          <a:prstGeom prst="rect">
            <a:avLst/>
          </a:prstGeom>
          <a:noFill/>
        </p:spPr>
        <p:txBody>
          <a:bodyPr wrap="square" rtlCol="0">
            <a:spAutoFit/>
          </a:bodyPr>
          <a:lstStyle/>
          <a:p>
            <a:r>
              <a:rPr lang="en-US" noProof="0" dirty="0"/>
              <a:t>Program factors</a:t>
            </a:r>
          </a:p>
        </p:txBody>
      </p:sp>
      <p:sp>
        <p:nvSpPr>
          <p:cNvPr id="5" name="Rectangle 4">
            <a:extLst>
              <a:ext uri="{FF2B5EF4-FFF2-40B4-BE49-F238E27FC236}">
                <a16:creationId xmlns:a16="http://schemas.microsoft.com/office/drawing/2014/main" id="{D7D80B2E-C78E-F336-09D3-60BDC01F9C58}"/>
              </a:ext>
            </a:extLst>
          </p:cNvPr>
          <p:cNvSpPr/>
          <p:nvPr/>
        </p:nvSpPr>
        <p:spPr>
          <a:xfrm>
            <a:off x="651882" y="2215082"/>
            <a:ext cx="2260874" cy="91440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Burden &amp; epidemiology of the disease</a:t>
            </a:r>
          </a:p>
        </p:txBody>
      </p:sp>
      <p:sp>
        <p:nvSpPr>
          <p:cNvPr id="6" name="Rectangle 5">
            <a:extLst>
              <a:ext uri="{FF2B5EF4-FFF2-40B4-BE49-F238E27FC236}">
                <a16:creationId xmlns:a16="http://schemas.microsoft.com/office/drawing/2014/main" id="{FFFBCD44-45B0-4398-6F93-EFB5B9D5EA7C}"/>
              </a:ext>
            </a:extLst>
          </p:cNvPr>
          <p:cNvSpPr/>
          <p:nvPr/>
        </p:nvSpPr>
        <p:spPr>
          <a:xfrm>
            <a:off x="651882" y="3327096"/>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Benefits of the vaccine</a:t>
            </a:r>
          </a:p>
        </p:txBody>
      </p:sp>
      <p:sp>
        <p:nvSpPr>
          <p:cNvPr id="7" name="Rectangle 6">
            <a:extLst>
              <a:ext uri="{FF2B5EF4-FFF2-40B4-BE49-F238E27FC236}">
                <a16:creationId xmlns:a16="http://schemas.microsoft.com/office/drawing/2014/main" id="{0F014B43-7D22-1957-6BC3-8481FF5B1CBB}"/>
              </a:ext>
            </a:extLst>
          </p:cNvPr>
          <p:cNvSpPr/>
          <p:nvPr/>
        </p:nvSpPr>
        <p:spPr>
          <a:xfrm>
            <a:off x="651882" y="4135367"/>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Vaccine safety</a:t>
            </a:r>
          </a:p>
        </p:txBody>
      </p:sp>
      <p:sp>
        <p:nvSpPr>
          <p:cNvPr id="19" name="Rectangle 18">
            <a:extLst>
              <a:ext uri="{FF2B5EF4-FFF2-40B4-BE49-F238E27FC236}">
                <a16:creationId xmlns:a16="http://schemas.microsoft.com/office/drawing/2014/main" id="{CD5A3FD2-D1FC-11CA-1377-FFF48A28A975}"/>
              </a:ext>
            </a:extLst>
          </p:cNvPr>
          <p:cNvSpPr/>
          <p:nvPr/>
        </p:nvSpPr>
        <p:spPr>
          <a:xfrm>
            <a:off x="5864061" y="2215082"/>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Strategy</a:t>
            </a:r>
          </a:p>
        </p:txBody>
      </p:sp>
      <p:sp>
        <p:nvSpPr>
          <p:cNvPr id="21" name="Rectangle 20">
            <a:extLst>
              <a:ext uri="{FF2B5EF4-FFF2-40B4-BE49-F238E27FC236}">
                <a16:creationId xmlns:a16="http://schemas.microsoft.com/office/drawing/2014/main" id="{DF92707A-2FE0-8A39-E263-B7806FCF73C2}"/>
              </a:ext>
            </a:extLst>
          </p:cNvPr>
          <p:cNvSpPr/>
          <p:nvPr/>
        </p:nvSpPr>
        <p:spPr>
          <a:xfrm>
            <a:off x="5864061" y="3023352"/>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Logistics</a:t>
            </a:r>
          </a:p>
        </p:txBody>
      </p:sp>
      <p:sp>
        <p:nvSpPr>
          <p:cNvPr id="22" name="Rectangle 21">
            <a:extLst>
              <a:ext uri="{FF2B5EF4-FFF2-40B4-BE49-F238E27FC236}">
                <a16:creationId xmlns:a16="http://schemas.microsoft.com/office/drawing/2014/main" id="{3524353A-8644-CF2C-029F-839CE178A9A5}"/>
              </a:ext>
            </a:extLst>
          </p:cNvPr>
          <p:cNvSpPr/>
          <p:nvPr/>
        </p:nvSpPr>
        <p:spPr>
          <a:xfrm>
            <a:off x="5864061" y="3831623"/>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Service delivery</a:t>
            </a:r>
          </a:p>
        </p:txBody>
      </p:sp>
      <p:sp>
        <p:nvSpPr>
          <p:cNvPr id="33" name="TextBox 32">
            <a:extLst>
              <a:ext uri="{FF2B5EF4-FFF2-40B4-BE49-F238E27FC236}">
                <a16:creationId xmlns:a16="http://schemas.microsoft.com/office/drawing/2014/main" id="{43AF4D50-8104-9544-F763-5EF405070A25}"/>
              </a:ext>
            </a:extLst>
          </p:cNvPr>
          <p:cNvSpPr txBox="1"/>
          <p:nvPr/>
        </p:nvSpPr>
        <p:spPr>
          <a:xfrm>
            <a:off x="3257971" y="1495518"/>
            <a:ext cx="2389021" cy="446892"/>
          </a:xfrm>
          <a:prstGeom prst="rect">
            <a:avLst/>
          </a:prstGeom>
          <a:noFill/>
        </p:spPr>
        <p:txBody>
          <a:bodyPr wrap="square" rtlCol="0">
            <a:spAutoFit/>
          </a:bodyPr>
          <a:lstStyle/>
          <a:p>
            <a:r>
              <a:rPr lang="en-US" noProof="0" dirty="0"/>
              <a:t>External factors</a:t>
            </a:r>
          </a:p>
        </p:txBody>
      </p:sp>
      <p:sp>
        <p:nvSpPr>
          <p:cNvPr id="34" name="Rectangle 33">
            <a:extLst>
              <a:ext uri="{FF2B5EF4-FFF2-40B4-BE49-F238E27FC236}">
                <a16:creationId xmlns:a16="http://schemas.microsoft.com/office/drawing/2014/main" id="{2491C4AB-2475-1A53-480D-401C03C3D7D7}"/>
              </a:ext>
            </a:extLst>
          </p:cNvPr>
          <p:cNvSpPr/>
          <p:nvPr/>
        </p:nvSpPr>
        <p:spPr>
          <a:xfrm>
            <a:off x="3275728" y="2215082"/>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Market availability</a:t>
            </a:r>
          </a:p>
        </p:txBody>
      </p:sp>
      <p:sp>
        <p:nvSpPr>
          <p:cNvPr id="36" name="Rectangle 35">
            <a:extLst>
              <a:ext uri="{FF2B5EF4-FFF2-40B4-BE49-F238E27FC236}">
                <a16:creationId xmlns:a16="http://schemas.microsoft.com/office/drawing/2014/main" id="{7A6789B2-7069-0506-86B8-AA09DF1E87C8}"/>
              </a:ext>
            </a:extLst>
          </p:cNvPr>
          <p:cNvSpPr/>
          <p:nvPr/>
        </p:nvSpPr>
        <p:spPr>
          <a:xfrm>
            <a:off x="3275728" y="3023352"/>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Finances &amp; economics</a:t>
            </a:r>
          </a:p>
        </p:txBody>
      </p:sp>
      <p:sp>
        <p:nvSpPr>
          <p:cNvPr id="37" name="Rectangle 36">
            <a:extLst>
              <a:ext uri="{FF2B5EF4-FFF2-40B4-BE49-F238E27FC236}">
                <a16:creationId xmlns:a16="http://schemas.microsoft.com/office/drawing/2014/main" id="{B5558037-323A-33D8-505E-66FFB7C2106C}"/>
              </a:ext>
            </a:extLst>
          </p:cNvPr>
          <p:cNvSpPr/>
          <p:nvPr/>
        </p:nvSpPr>
        <p:spPr>
          <a:xfrm>
            <a:off x="3275728" y="3831623"/>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Legal &amp; ethical</a:t>
            </a:r>
          </a:p>
        </p:txBody>
      </p:sp>
      <p:sp>
        <p:nvSpPr>
          <p:cNvPr id="42" name="Rectangle 41">
            <a:extLst>
              <a:ext uri="{FF2B5EF4-FFF2-40B4-BE49-F238E27FC236}">
                <a16:creationId xmlns:a16="http://schemas.microsoft.com/office/drawing/2014/main" id="{48C40B10-0FE9-FAA1-5DD7-00AA3E7807B3}"/>
              </a:ext>
            </a:extLst>
          </p:cNvPr>
          <p:cNvSpPr/>
          <p:nvPr/>
        </p:nvSpPr>
        <p:spPr>
          <a:xfrm>
            <a:off x="5864061" y="4639894"/>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Acceptability of the vaccine</a:t>
            </a:r>
          </a:p>
        </p:txBody>
      </p:sp>
      <p:sp>
        <p:nvSpPr>
          <p:cNvPr id="71" name="TextBox 70">
            <a:extLst>
              <a:ext uri="{FF2B5EF4-FFF2-40B4-BE49-F238E27FC236}">
                <a16:creationId xmlns:a16="http://schemas.microsoft.com/office/drawing/2014/main" id="{D9C4C0E0-0073-DDC8-CB8F-92AE1B9A374D}"/>
              </a:ext>
            </a:extLst>
          </p:cNvPr>
          <p:cNvSpPr txBox="1"/>
          <p:nvPr/>
        </p:nvSpPr>
        <p:spPr>
          <a:xfrm>
            <a:off x="9102220" y="1480044"/>
            <a:ext cx="2546435" cy="369332"/>
          </a:xfrm>
          <a:prstGeom prst="rect">
            <a:avLst/>
          </a:prstGeom>
          <a:noFill/>
        </p:spPr>
        <p:txBody>
          <a:bodyPr wrap="square" rtlCol="0">
            <a:spAutoFit/>
          </a:bodyPr>
          <a:lstStyle/>
          <a:p>
            <a:pPr algn="ctr"/>
            <a:r>
              <a:rPr lang="en-US" noProof="0" dirty="0"/>
              <a:t>Prioritization stage</a:t>
            </a:r>
          </a:p>
        </p:txBody>
      </p:sp>
      <p:sp>
        <p:nvSpPr>
          <p:cNvPr id="80" name="Multiplication Sign 79">
            <a:extLst>
              <a:ext uri="{FF2B5EF4-FFF2-40B4-BE49-F238E27FC236}">
                <a16:creationId xmlns:a16="http://schemas.microsoft.com/office/drawing/2014/main" id="{76F1640E-3DCA-FCFB-170A-6C279B411B76}"/>
              </a:ext>
            </a:extLst>
          </p:cNvPr>
          <p:cNvSpPr/>
          <p:nvPr/>
        </p:nvSpPr>
        <p:spPr>
          <a:xfrm>
            <a:off x="8342001" y="1321929"/>
            <a:ext cx="677347" cy="668216"/>
          </a:xfrm>
          <a:prstGeom prst="mathMultiply">
            <a:avLst>
              <a:gd name="adj1" fmla="val 17818"/>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2" name="Rectangle 81">
            <a:extLst>
              <a:ext uri="{FF2B5EF4-FFF2-40B4-BE49-F238E27FC236}">
                <a16:creationId xmlns:a16="http://schemas.microsoft.com/office/drawing/2014/main" id="{0251B441-FAB6-94E0-1AAE-D867EFCE12A4}"/>
              </a:ext>
            </a:extLst>
          </p:cNvPr>
          <p:cNvSpPr/>
          <p:nvPr/>
        </p:nvSpPr>
        <p:spPr>
          <a:xfrm>
            <a:off x="9387781" y="2215082"/>
            <a:ext cx="2260874" cy="622210"/>
          </a:xfrm>
          <a:prstGeom prst="rect">
            <a:avLst/>
          </a:prstGeom>
          <a:solidFill>
            <a:srgbClr val="6899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bg1"/>
                </a:solidFill>
              </a:rPr>
              <a:t>Importance</a:t>
            </a:r>
          </a:p>
        </p:txBody>
      </p:sp>
      <p:sp>
        <p:nvSpPr>
          <p:cNvPr id="83" name="Rectangle 82">
            <a:extLst>
              <a:ext uri="{FF2B5EF4-FFF2-40B4-BE49-F238E27FC236}">
                <a16:creationId xmlns:a16="http://schemas.microsoft.com/office/drawing/2014/main" id="{BA767CFC-6EA8-3442-865C-B21022FED41F}"/>
              </a:ext>
            </a:extLst>
          </p:cNvPr>
          <p:cNvSpPr/>
          <p:nvPr/>
        </p:nvSpPr>
        <p:spPr>
          <a:xfrm>
            <a:off x="9387781" y="3023353"/>
            <a:ext cx="2260874" cy="622210"/>
          </a:xfrm>
          <a:prstGeom prst="rect">
            <a:avLst/>
          </a:prstGeom>
          <a:solidFill>
            <a:srgbClr val="0F5D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bg1"/>
                </a:solidFill>
              </a:rPr>
              <a:t>Feasibility</a:t>
            </a:r>
          </a:p>
        </p:txBody>
      </p:sp>
    </p:spTree>
    <p:extLst>
      <p:ext uri="{BB962C8B-B14F-4D97-AF65-F5344CB8AC3E}">
        <p14:creationId xmlns:p14="http://schemas.microsoft.com/office/powerpoint/2010/main" val="3377664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71 criteria have been identified</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graphicFrame>
        <p:nvGraphicFramePr>
          <p:cNvPr id="6" name="Table 5">
            <a:extLst>
              <a:ext uri="{FF2B5EF4-FFF2-40B4-BE49-F238E27FC236}">
                <a16:creationId xmlns:a16="http://schemas.microsoft.com/office/drawing/2014/main" id="{06C400CE-E208-4C45-21B2-73D9A1D0C9A0}"/>
              </a:ext>
            </a:extLst>
          </p:cNvPr>
          <p:cNvGraphicFramePr>
            <a:graphicFrameLocks noGrp="1"/>
          </p:cNvGraphicFramePr>
          <p:nvPr>
            <p:extLst>
              <p:ext uri="{D42A27DB-BD31-4B8C-83A1-F6EECF244321}">
                <p14:modId xmlns:p14="http://schemas.microsoft.com/office/powerpoint/2010/main" val="671288216"/>
              </p:ext>
            </p:extLst>
          </p:nvPr>
        </p:nvGraphicFramePr>
        <p:xfrm>
          <a:off x="472962" y="956942"/>
          <a:ext cx="5333949" cy="5900353"/>
        </p:xfrm>
        <a:graphic>
          <a:graphicData uri="http://schemas.openxmlformats.org/drawingml/2006/table">
            <a:tbl>
              <a:tblPr/>
              <a:tblGrid>
                <a:gridCol w="2760432">
                  <a:extLst>
                    <a:ext uri="{9D8B030D-6E8A-4147-A177-3AD203B41FA5}">
                      <a16:colId xmlns:a16="http://schemas.microsoft.com/office/drawing/2014/main" val="454814299"/>
                    </a:ext>
                  </a:extLst>
                </a:gridCol>
                <a:gridCol w="1378499">
                  <a:extLst>
                    <a:ext uri="{9D8B030D-6E8A-4147-A177-3AD203B41FA5}">
                      <a16:colId xmlns:a16="http://schemas.microsoft.com/office/drawing/2014/main" val="1045922711"/>
                    </a:ext>
                  </a:extLst>
                </a:gridCol>
                <a:gridCol w="1195018">
                  <a:extLst>
                    <a:ext uri="{9D8B030D-6E8A-4147-A177-3AD203B41FA5}">
                      <a16:colId xmlns:a16="http://schemas.microsoft.com/office/drawing/2014/main" val="271391339"/>
                    </a:ext>
                  </a:extLst>
                </a:gridCol>
              </a:tblGrid>
              <a:tr h="124562">
                <a:tc>
                  <a:txBody>
                    <a:bodyPr/>
                    <a:lstStyle/>
                    <a:p>
                      <a:pPr algn="l" fontAlgn="b"/>
                      <a:r>
                        <a:rPr lang="en-US" sz="900" b="1" i="0" u="none" strike="noStrike" noProof="0" dirty="0">
                          <a:solidFill>
                            <a:srgbClr val="0F5D61"/>
                          </a:solidFill>
                          <a:effectLst/>
                          <a:latin typeface="Calibri" panose="020F0502020204030204" pitchFamily="34" charset="0"/>
                        </a:rPr>
                        <a:t>Criterion</a:t>
                      </a:r>
                    </a:p>
                  </a:txBody>
                  <a:tcPr marL="8626" marR="8626" marT="862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900" b="1" i="0" u="none" strike="noStrike" noProof="0" dirty="0">
                          <a:solidFill>
                            <a:srgbClr val="0F5D61"/>
                          </a:solidFill>
                          <a:effectLst/>
                          <a:latin typeface="Calibri" panose="020F0502020204030204" pitchFamily="34" charset="0"/>
                        </a:rPr>
                        <a:t>Category</a:t>
                      </a:r>
                    </a:p>
                  </a:txBody>
                  <a:tcPr marL="8626" marR="8626" marT="862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900" b="1" i="0" u="none" strike="noStrike" noProof="0" dirty="0">
                          <a:solidFill>
                            <a:srgbClr val="0F5D61"/>
                          </a:solidFill>
                          <a:effectLst/>
                          <a:latin typeface="Calibri" panose="020F0502020204030204" pitchFamily="34" charset="0"/>
                        </a:rPr>
                        <a:t>Sud-category</a:t>
                      </a:r>
                    </a:p>
                  </a:txBody>
                  <a:tcPr marL="8626" marR="8626" marT="8626"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4336633"/>
                  </a:ext>
                </a:extLst>
              </a:tr>
              <a:tr h="279959">
                <a:tc>
                  <a:txBody>
                    <a:bodyPr/>
                    <a:lstStyle/>
                    <a:p>
                      <a:pPr algn="l" fontAlgn="b"/>
                      <a:r>
                        <a:rPr lang="en-US" sz="700" b="0" i="0" u="none" strike="noStrike" noProof="0" dirty="0">
                          <a:solidFill>
                            <a:srgbClr val="000000"/>
                          </a:solidFill>
                          <a:effectLst/>
                          <a:latin typeface="+mj-lt"/>
                        </a:rPr>
                        <a:t>Ethical, programmatic, reputational or social issues that may affect acceptability of the vaccine to the target population (e.g. reputation of the country producer, halal)</a:t>
                      </a: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Acceptability of the vaccine</a:t>
                      </a: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Perception of target population of the vaccine</a:t>
                      </a: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4938099"/>
                  </a:ext>
                </a:extLst>
              </a:tr>
              <a:tr h="188810">
                <a:tc>
                  <a:txBody>
                    <a:bodyPr/>
                    <a:lstStyle/>
                    <a:p>
                      <a:pPr algn="l" fontAlgn="b"/>
                      <a:r>
                        <a:rPr lang="en-US" sz="700" b="0" i="0" u="none" strike="noStrike" noProof="0" dirty="0">
                          <a:solidFill>
                            <a:srgbClr val="000000"/>
                          </a:solidFill>
                          <a:effectLst/>
                          <a:latin typeface="+mj-lt"/>
                        </a:rPr>
                        <a:t>Level of use in HICs, thought-leader or </a:t>
                      </a:r>
                      <a:r>
                        <a:rPr lang="en-US" sz="700" b="0" i="0" u="none" strike="noStrike" noProof="0" dirty="0" err="1">
                          <a:solidFill>
                            <a:srgbClr val="000000"/>
                          </a:solidFill>
                          <a:effectLst/>
                          <a:latin typeface="+mj-lt"/>
                        </a:rPr>
                        <a:t>neighbouring</a:t>
                      </a:r>
                      <a:r>
                        <a:rPr lang="en-US" sz="700" b="0" i="0" u="none" strike="noStrike" noProof="0" dirty="0">
                          <a:solidFill>
                            <a:srgbClr val="000000"/>
                          </a:solidFill>
                          <a:effectLst/>
                          <a:latin typeface="+mj-lt"/>
                        </a:rPr>
                        <a:t> countries (e.g. related to safety)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Acceptability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Perception of target population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66268365"/>
                  </a:ext>
                </a:extLst>
              </a:tr>
              <a:tr h="188810">
                <a:tc>
                  <a:txBody>
                    <a:bodyPr/>
                    <a:lstStyle/>
                    <a:p>
                      <a:pPr algn="l" fontAlgn="b"/>
                      <a:r>
                        <a:rPr lang="en-US" sz="700" b="0" i="0" u="none" strike="noStrike" noProof="0" dirty="0">
                          <a:solidFill>
                            <a:srgbClr val="000000"/>
                          </a:solidFill>
                          <a:effectLst/>
                          <a:latin typeface="+mj-lt"/>
                        </a:rPr>
                        <a:t>Perception of the target population of the disease risk, severity, fear and demand for disease control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Acceptability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Perception of target population of the disease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234732596"/>
                  </a:ext>
                </a:extLst>
              </a:tr>
              <a:tr h="188810">
                <a:tc>
                  <a:txBody>
                    <a:bodyPr/>
                    <a:lstStyle/>
                    <a:p>
                      <a:pPr algn="l" fontAlgn="b"/>
                      <a:r>
                        <a:rPr lang="en-US" sz="700" b="0" i="0" u="none" strike="noStrike" noProof="0" dirty="0">
                          <a:solidFill>
                            <a:srgbClr val="000000"/>
                          </a:solidFill>
                          <a:effectLst/>
                          <a:latin typeface="+mj-lt"/>
                        </a:rPr>
                        <a:t>Perception of the target population on the desirable and undesirable effects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Acceptability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Perception of target population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140708530"/>
                  </a:ext>
                </a:extLst>
              </a:tr>
              <a:tr h="188810">
                <a:tc>
                  <a:txBody>
                    <a:bodyPr/>
                    <a:lstStyle/>
                    <a:p>
                      <a:pPr algn="l" fontAlgn="b"/>
                      <a:r>
                        <a:rPr lang="en-US" sz="700" b="0" i="0" u="none" strike="noStrike" noProof="0" dirty="0">
                          <a:solidFill>
                            <a:srgbClr val="000000"/>
                          </a:solidFill>
                          <a:effectLst/>
                          <a:latin typeface="+mj-lt"/>
                        </a:rPr>
                        <a:t>Acceptability of schedule (e.g. multiple injections, additional visits)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Acceptability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Perception of target population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969189759"/>
                  </a:ext>
                </a:extLst>
              </a:tr>
              <a:tr h="97660">
                <a:tc>
                  <a:txBody>
                    <a:bodyPr/>
                    <a:lstStyle/>
                    <a:p>
                      <a:pPr algn="l" fontAlgn="b"/>
                      <a:r>
                        <a:rPr lang="en-US" sz="700" b="0" i="0" u="none" strike="noStrike" noProof="0" dirty="0">
                          <a:solidFill>
                            <a:srgbClr val="000000"/>
                          </a:solidFill>
                          <a:effectLst/>
                          <a:latin typeface="+mj-lt"/>
                        </a:rPr>
                        <a:t>Availability of resources for marketing and communication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Acceptability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Demand generation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925569151"/>
                  </a:ext>
                </a:extLst>
              </a:tr>
              <a:tr h="97660">
                <a:tc>
                  <a:txBody>
                    <a:bodyPr/>
                    <a:lstStyle/>
                    <a:p>
                      <a:pPr algn="l" fontAlgn="b"/>
                      <a:r>
                        <a:rPr lang="en-US" sz="700" b="0" i="0" u="none" strike="noStrike" noProof="0" dirty="0">
                          <a:solidFill>
                            <a:srgbClr val="000000"/>
                          </a:solidFill>
                          <a:effectLst/>
                          <a:latin typeface="+mj-lt"/>
                        </a:rPr>
                        <a:t>Coverage of active serogroups or serotypes in the country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Benefits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Direct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154163147"/>
                  </a:ext>
                </a:extLst>
              </a:tr>
              <a:tr h="188810">
                <a:tc>
                  <a:txBody>
                    <a:bodyPr/>
                    <a:lstStyle/>
                    <a:p>
                      <a:pPr algn="l" fontAlgn="b"/>
                      <a:r>
                        <a:rPr lang="en-US" sz="700" b="0" i="0" u="none" strike="noStrike" noProof="0" dirty="0">
                          <a:solidFill>
                            <a:srgbClr val="000000"/>
                          </a:solidFill>
                          <a:effectLst/>
                          <a:latin typeface="+mj-lt"/>
                        </a:rPr>
                        <a:t>Effectiveness of the vaccine including in different populations/age groups/cohorts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Benefits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Direct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40682909"/>
                  </a:ext>
                </a:extLst>
              </a:tr>
              <a:tr h="97660">
                <a:tc>
                  <a:txBody>
                    <a:bodyPr/>
                    <a:lstStyle/>
                    <a:p>
                      <a:pPr algn="l" fontAlgn="b"/>
                      <a:r>
                        <a:rPr lang="en-US" sz="700" b="0" i="0" u="none" strike="noStrike" noProof="0" dirty="0">
                          <a:solidFill>
                            <a:srgbClr val="000000"/>
                          </a:solidFill>
                          <a:effectLst/>
                          <a:latin typeface="+mj-lt"/>
                        </a:rPr>
                        <a:t>Efficacy and immunogenicity of the vaccine in target population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Benefits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Direct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939882817"/>
                  </a:ext>
                </a:extLst>
              </a:tr>
              <a:tr h="97660">
                <a:tc>
                  <a:txBody>
                    <a:bodyPr/>
                    <a:lstStyle/>
                    <a:p>
                      <a:pPr algn="l" fontAlgn="b"/>
                      <a:r>
                        <a:rPr lang="en-US" sz="700" b="0" i="0" u="none" strike="noStrike" noProof="0" dirty="0">
                          <a:solidFill>
                            <a:srgbClr val="000000"/>
                          </a:solidFill>
                          <a:effectLst/>
                          <a:latin typeface="+mj-lt"/>
                        </a:rPr>
                        <a:t>Duration of protection and waning of immunity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Benefits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Direct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238450561"/>
                  </a:ext>
                </a:extLst>
              </a:tr>
              <a:tr h="97660">
                <a:tc>
                  <a:txBody>
                    <a:bodyPr/>
                    <a:lstStyle/>
                    <a:p>
                      <a:pPr algn="l" fontAlgn="b"/>
                      <a:r>
                        <a:rPr lang="en-US" sz="700" b="0" i="0" u="none" strike="noStrike" noProof="0" dirty="0">
                          <a:solidFill>
                            <a:srgbClr val="000000"/>
                          </a:solidFill>
                          <a:effectLst/>
                          <a:latin typeface="+mj-lt"/>
                        </a:rPr>
                        <a:t>Number needed to vaccinate to prevent a case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Benefits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Direct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62550059"/>
                  </a:ext>
                </a:extLst>
              </a:tr>
              <a:tr h="97660">
                <a:tc>
                  <a:txBody>
                    <a:bodyPr/>
                    <a:lstStyle/>
                    <a:p>
                      <a:pPr algn="l" fontAlgn="b"/>
                      <a:r>
                        <a:rPr lang="en-US" sz="700" b="0" i="0" u="none" strike="noStrike" noProof="0" dirty="0">
                          <a:solidFill>
                            <a:srgbClr val="000000"/>
                          </a:solidFill>
                          <a:effectLst/>
                          <a:latin typeface="+mj-lt"/>
                        </a:rPr>
                        <a:t>Impact on resistance to antibiotics &amp; antivirals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Benefits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Indirect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470695295"/>
                  </a:ext>
                </a:extLst>
              </a:tr>
              <a:tr h="97660">
                <a:tc>
                  <a:txBody>
                    <a:bodyPr/>
                    <a:lstStyle/>
                    <a:p>
                      <a:pPr algn="l" fontAlgn="b"/>
                      <a:r>
                        <a:rPr lang="en-US" sz="700" b="0" i="0" u="none" strike="noStrike" noProof="0" dirty="0">
                          <a:solidFill>
                            <a:srgbClr val="000000"/>
                          </a:solidFill>
                          <a:effectLst/>
                          <a:latin typeface="+mj-lt"/>
                        </a:rPr>
                        <a:t>Herd immunity / protection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Benefits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Indirect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44599550"/>
                  </a:ext>
                </a:extLst>
              </a:tr>
              <a:tr h="97660">
                <a:tc>
                  <a:txBody>
                    <a:bodyPr/>
                    <a:lstStyle/>
                    <a:p>
                      <a:pPr algn="l" fontAlgn="b"/>
                      <a:r>
                        <a:rPr lang="en-US" sz="700" b="0" i="0" u="none" strike="noStrike" noProof="0" dirty="0">
                          <a:solidFill>
                            <a:srgbClr val="000000"/>
                          </a:solidFill>
                          <a:effectLst/>
                          <a:latin typeface="+mj-lt"/>
                        </a:rPr>
                        <a:t>Effect of the vaccine on transmission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Benefits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Indirect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645622385"/>
                  </a:ext>
                </a:extLst>
              </a:tr>
              <a:tr h="97660">
                <a:tc>
                  <a:txBody>
                    <a:bodyPr/>
                    <a:lstStyle/>
                    <a:p>
                      <a:pPr algn="l" fontAlgn="b"/>
                      <a:r>
                        <a:rPr lang="en-US" sz="700" b="0" i="0" u="none" strike="noStrike" noProof="0" dirty="0">
                          <a:solidFill>
                            <a:srgbClr val="000000"/>
                          </a:solidFill>
                          <a:effectLst/>
                          <a:latin typeface="+mj-lt"/>
                        </a:rPr>
                        <a:t>Cost of the disease to the health system</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Lato"/>
                          <a:ea typeface="+mn-ea"/>
                          <a:cs typeface="+mn-cs"/>
                          <a:sym typeface="Arial"/>
                        </a:rPr>
                        <a:t>Burden &amp; 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Economic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228874787"/>
                  </a:ext>
                </a:extLst>
              </a:tr>
              <a:tr h="97660">
                <a:tc>
                  <a:txBody>
                    <a:bodyPr/>
                    <a:lstStyle/>
                    <a:p>
                      <a:pPr algn="l" fontAlgn="b"/>
                      <a:r>
                        <a:rPr lang="en-US" sz="700" b="0" i="0" u="none" strike="noStrike" noProof="0" dirty="0">
                          <a:solidFill>
                            <a:srgbClr val="000000"/>
                          </a:solidFill>
                          <a:effectLst/>
                          <a:latin typeface="+mj-lt"/>
                        </a:rPr>
                        <a:t>Direct &amp; indirect costs to patient &amp; families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Lato"/>
                          <a:ea typeface="+mn-ea"/>
                          <a:cs typeface="+mn-cs"/>
                          <a:sym typeface="Arial"/>
                        </a:rPr>
                        <a:t>Burden &amp; 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Economic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52338754"/>
                  </a:ext>
                </a:extLst>
              </a:tr>
              <a:tr h="188810">
                <a:tc>
                  <a:txBody>
                    <a:bodyPr/>
                    <a:lstStyle/>
                    <a:p>
                      <a:pPr algn="l" fontAlgn="b"/>
                      <a:r>
                        <a:rPr lang="en-US" sz="700" b="0" i="0" u="none" strike="noStrike" noProof="0" dirty="0">
                          <a:solidFill>
                            <a:srgbClr val="000000"/>
                          </a:solidFill>
                          <a:effectLst/>
                          <a:latin typeface="+mj-lt"/>
                        </a:rPr>
                        <a:t>Short- and long-term use of health care (e.g. treatments, hospitalization)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Lato"/>
                          <a:ea typeface="+mn-ea"/>
                          <a:cs typeface="+mn-cs"/>
                          <a:sym typeface="Arial"/>
                        </a:rPr>
                        <a:t>Burden &amp; 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Economic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74552135"/>
                  </a:ext>
                </a:extLst>
              </a:tr>
              <a:tr h="188810">
                <a:tc>
                  <a:txBody>
                    <a:bodyPr/>
                    <a:lstStyle/>
                    <a:p>
                      <a:pPr algn="l" fontAlgn="b"/>
                      <a:r>
                        <a:rPr lang="en-US" sz="700" b="0" i="0" u="none" strike="noStrike" noProof="0" dirty="0">
                          <a:solidFill>
                            <a:srgbClr val="000000"/>
                          </a:solidFill>
                          <a:effectLst/>
                          <a:latin typeface="+mj-lt"/>
                        </a:rPr>
                        <a:t>Productivity losses e.g. linked to work &amp; school absenteeism linked to the disease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Lato"/>
                          <a:ea typeface="+mn-ea"/>
                          <a:cs typeface="+mn-cs"/>
                          <a:sym typeface="Arial"/>
                        </a:rPr>
                        <a:t>Burden &amp; 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Economic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595915106"/>
                  </a:ext>
                </a:extLst>
              </a:tr>
              <a:tr h="97660">
                <a:tc>
                  <a:txBody>
                    <a:bodyPr/>
                    <a:lstStyle/>
                    <a:p>
                      <a:pPr algn="l" fontAlgn="b"/>
                      <a:r>
                        <a:rPr lang="en-US" sz="700" b="0" i="0" u="none" strike="noStrike" noProof="0" dirty="0">
                          <a:solidFill>
                            <a:srgbClr val="000000"/>
                          </a:solidFill>
                          <a:effectLst/>
                          <a:latin typeface="+mj-lt"/>
                        </a:rPr>
                        <a:t>Burden inequity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Lato"/>
                          <a:ea typeface="+mn-ea"/>
                          <a:cs typeface="+mn-cs"/>
                          <a:sym typeface="Arial"/>
                        </a:rPr>
                        <a:t>Burden &amp; 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204384142"/>
                  </a:ext>
                </a:extLst>
              </a:tr>
              <a:tr h="97660">
                <a:tc>
                  <a:txBody>
                    <a:bodyPr/>
                    <a:lstStyle/>
                    <a:p>
                      <a:pPr algn="l" fontAlgn="b"/>
                      <a:r>
                        <a:rPr lang="en-US" sz="700" b="0" i="0" u="none" strike="noStrike" noProof="0" dirty="0">
                          <a:solidFill>
                            <a:srgbClr val="000000"/>
                          </a:solidFill>
                          <a:effectLst/>
                          <a:latin typeface="+mj-lt"/>
                        </a:rPr>
                        <a:t>Incidence including in different sociodemographic and age groups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Lato"/>
                          <a:ea typeface="+mn-ea"/>
                          <a:cs typeface="+mn-cs"/>
                          <a:sym typeface="Arial"/>
                        </a:rPr>
                        <a:t>Burden &amp; 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841018710"/>
                  </a:ext>
                </a:extLst>
              </a:tr>
              <a:tr h="97660">
                <a:tc>
                  <a:txBody>
                    <a:bodyPr/>
                    <a:lstStyle/>
                    <a:p>
                      <a:pPr algn="l" fontAlgn="b"/>
                      <a:r>
                        <a:rPr lang="en-US" sz="700" b="0" i="0" u="none" strike="noStrike" noProof="0" dirty="0">
                          <a:solidFill>
                            <a:srgbClr val="000000"/>
                          </a:solidFill>
                          <a:effectLst/>
                          <a:latin typeface="+mj-lt"/>
                        </a:rPr>
                        <a:t>Prevalence including in different sociodemographic and age groups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Lato"/>
                          <a:ea typeface="+mn-ea"/>
                          <a:cs typeface="+mn-cs"/>
                          <a:sym typeface="Arial"/>
                        </a:rPr>
                        <a:t>Burden &amp; 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803368600"/>
                  </a:ext>
                </a:extLst>
              </a:tr>
              <a:tr h="188810">
                <a:tc>
                  <a:txBody>
                    <a:bodyPr/>
                    <a:lstStyle/>
                    <a:p>
                      <a:pPr algn="l" fontAlgn="b"/>
                      <a:r>
                        <a:rPr lang="en-US" sz="700" b="0" i="0" u="none" strike="noStrike" noProof="0" dirty="0">
                          <a:solidFill>
                            <a:schemeClr val="tx1"/>
                          </a:solidFill>
                          <a:effectLst/>
                          <a:latin typeface="+mj-lt"/>
                        </a:rPr>
                        <a:t>Outbreak potential incl. past occurrence of outbreaks and potential for international spread, and epidemic and pandemic risk</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Lato"/>
                          <a:ea typeface="+mn-ea"/>
                          <a:cs typeface="+mn-cs"/>
                          <a:sym typeface="Arial"/>
                        </a:rPr>
                        <a:t>Burden &amp; 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679787068"/>
                  </a:ext>
                </a:extLst>
              </a:tr>
              <a:tr h="97660">
                <a:tc>
                  <a:txBody>
                    <a:bodyPr/>
                    <a:lstStyle/>
                    <a:p>
                      <a:pPr algn="l" fontAlgn="b"/>
                      <a:r>
                        <a:rPr lang="en-US" sz="700" b="0" i="0" u="none" strike="noStrike" noProof="0" dirty="0">
                          <a:solidFill>
                            <a:schemeClr val="tx1"/>
                          </a:solidFill>
                          <a:effectLst/>
                          <a:latin typeface="+mj-lt"/>
                        </a:rPr>
                        <a:t>Hospitalization rate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Lato"/>
                          <a:ea typeface="+mn-ea"/>
                          <a:cs typeface="+mn-cs"/>
                          <a:sym typeface="Arial"/>
                        </a:rPr>
                        <a:t>Burden &amp; 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Health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914056522"/>
                  </a:ext>
                </a:extLst>
              </a:tr>
              <a:tr h="188810">
                <a:tc>
                  <a:txBody>
                    <a:bodyPr/>
                    <a:lstStyle/>
                    <a:p>
                      <a:pPr algn="l" fontAlgn="b"/>
                      <a:r>
                        <a:rPr lang="en-US" sz="700" b="0" i="0" u="none" strike="noStrike" noProof="0" dirty="0">
                          <a:solidFill>
                            <a:schemeClr val="tx1"/>
                          </a:solidFill>
                          <a:effectLst/>
                          <a:latin typeface="+mj-lt"/>
                        </a:rPr>
                        <a:t>Mortality and lethality incl. in different sociodemographic and age groups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Lato"/>
                          <a:ea typeface="+mn-ea"/>
                          <a:cs typeface="+mn-cs"/>
                          <a:sym typeface="Arial"/>
                        </a:rPr>
                        <a:t>Burden &amp; 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Health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388406671"/>
                  </a:ext>
                </a:extLst>
              </a:tr>
              <a:tr h="97660">
                <a:tc>
                  <a:txBody>
                    <a:bodyPr/>
                    <a:lstStyle/>
                    <a:p>
                      <a:pPr algn="l" fontAlgn="b"/>
                      <a:r>
                        <a:rPr lang="en-US" sz="700" b="0" i="0" u="none" strike="noStrike" noProof="0" dirty="0">
                          <a:solidFill>
                            <a:schemeClr val="tx1"/>
                          </a:solidFill>
                          <a:effectLst/>
                          <a:latin typeface="+mj-lt"/>
                        </a:rPr>
                        <a:t>Intensity of suffering/severity of disease symptoms </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Lato"/>
                          <a:ea typeface="+mn-ea"/>
                          <a:cs typeface="+mn-cs"/>
                          <a:sym typeface="Arial"/>
                        </a:rPr>
                        <a:t>Burden &amp; 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Social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641742825"/>
                  </a:ext>
                </a:extLst>
              </a:tr>
              <a:tr h="108988">
                <a:tc>
                  <a:txBody>
                    <a:bodyPr/>
                    <a:lstStyle/>
                    <a:p>
                      <a:pPr algn="l" fontAlgn="b"/>
                      <a:r>
                        <a:rPr lang="en-US" sz="700" b="0" i="0" u="none" strike="noStrike" noProof="0" dirty="0">
                          <a:solidFill>
                            <a:schemeClr val="tx1"/>
                          </a:solidFill>
                          <a:effectLst/>
                          <a:latin typeface="+mj-lt"/>
                        </a:rPr>
                        <a:t>Long-term complications of disease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Lato"/>
                          <a:ea typeface="+mn-ea"/>
                          <a:cs typeface="+mn-cs"/>
                          <a:sym typeface="Arial"/>
                        </a:rPr>
                        <a:t>Burden &amp; 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Social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779422335"/>
                  </a:ext>
                </a:extLst>
              </a:tr>
              <a:tr h="97660">
                <a:tc>
                  <a:txBody>
                    <a:bodyPr/>
                    <a:lstStyle/>
                    <a:p>
                      <a:pPr algn="l" fontAlgn="b"/>
                      <a:r>
                        <a:rPr lang="en-US" sz="700" b="0" i="0" u="none" strike="noStrike" noProof="0" dirty="0">
                          <a:solidFill>
                            <a:schemeClr val="tx1"/>
                          </a:solidFill>
                          <a:effectLst/>
                          <a:latin typeface="+mj-lt"/>
                        </a:rPr>
                        <a:t>Disability-adjusted life years (DALYs)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Lato"/>
                          <a:ea typeface="+mn-ea"/>
                          <a:cs typeface="+mn-cs"/>
                          <a:sym typeface="Arial"/>
                        </a:rPr>
                        <a:t>Burden &amp; 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Social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97533803"/>
                  </a:ext>
                </a:extLst>
              </a:tr>
              <a:tr h="97660">
                <a:tc>
                  <a:txBody>
                    <a:bodyPr/>
                    <a:lstStyle/>
                    <a:p>
                      <a:pPr algn="l" fontAlgn="b"/>
                      <a:r>
                        <a:rPr lang="en-US" sz="700" b="0" i="0" u="none" strike="noStrike" noProof="0" dirty="0">
                          <a:solidFill>
                            <a:schemeClr val="tx1"/>
                          </a:solidFill>
                          <a:effectLst/>
                          <a:latin typeface="+mj-lt"/>
                        </a:rPr>
                        <a:t>Loss of quality-adjusted life years (QALYs)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Lato"/>
                          <a:ea typeface="+mn-ea"/>
                          <a:cs typeface="+mn-cs"/>
                          <a:sym typeface="Arial"/>
                        </a:rPr>
                        <a:t>Burden &amp; 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Social impact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437312737"/>
                  </a:ext>
                </a:extLst>
              </a:tr>
              <a:tr h="161487">
                <a:tc>
                  <a:txBody>
                    <a:bodyPr/>
                    <a:lstStyle/>
                    <a:p>
                      <a:pPr algn="l" fontAlgn="b"/>
                      <a:r>
                        <a:rPr lang="en-US" sz="700" b="0" i="0" u="none" strike="noStrike" noProof="0" dirty="0">
                          <a:solidFill>
                            <a:schemeClr val="tx1"/>
                          </a:solidFill>
                          <a:effectLst/>
                          <a:latin typeface="+mj-lt"/>
                        </a:rPr>
                        <a:t>Absence of satisfactory alternatives to prevent/treat the disease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Lato"/>
                          <a:ea typeface="+mn-ea"/>
                          <a:cs typeface="+mn-cs"/>
                          <a:sym typeface="Arial"/>
                        </a:rPr>
                        <a:t>Burden &amp; epidemiology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Alternatives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651508893"/>
                  </a:ext>
                </a:extLst>
              </a:tr>
              <a:tr h="279959">
                <a:tc>
                  <a:txBody>
                    <a:bodyPr/>
                    <a:lstStyle/>
                    <a:p>
                      <a:pPr algn="l" fontAlgn="b"/>
                      <a:r>
                        <a:rPr lang="en-US" sz="700" b="0" i="0" u="none" strike="noStrike" noProof="0" dirty="0">
                          <a:solidFill>
                            <a:schemeClr val="tx1"/>
                          </a:solidFill>
                          <a:effectLst/>
                          <a:latin typeface="+mj-lt"/>
                        </a:rPr>
                        <a:t>Social and economic benefits including reduction in health care costs, improvement in life expectancy, in quality of life for individuals, families, caregivers and communities, productivity gains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Finances &amp; economics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Benefits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946462972"/>
                  </a:ext>
                </a:extLst>
              </a:tr>
              <a:tr h="188810">
                <a:tc>
                  <a:txBody>
                    <a:bodyPr/>
                    <a:lstStyle/>
                    <a:p>
                      <a:pPr algn="l" fontAlgn="b"/>
                      <a:r>
                        <a:rPr lang="en-US" sz="700" b="0" i="0" u="none" strike="noStrike" noProof="0" dirty="0">
                          <a:solidFill>
                            <a:schemeClr val="tx1"/>
                          </a:solidFill>
                          <a:effectLst/>
                          <a:latin typeface="+mj-lt"/>
                        </a:rPr>
                        <a:t>Indirect benefits (i.e. reduced antimicrobial resistance, reduced emergency room overcrowding)</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Finances &amp; economics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Benefits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94029956"/>
                  </a:ext>
                </a:extLst>
              </a:tr>
              <a:tr h="97660">
                <a:tc>
                  <a:txBody>
                    <a:bodyPr/>
                    <a:lstStyle/>
                    <a:p>
                      <a:pPr algn="l" fontAlgn="b"/>
                      <a:r>
                        <a:rPr lang="en-US" sz="700" b="0" i="0" u="none" strike="noStrike" noProof="0" dirty="0">
                          <a:solidFill>
                            <a:schemeClr val="tx1"/>
                          </a:solidFill>
                          <a:effectLst/>
                          <a:latin typeface="+mj-lt"/>
                        </a:rPr>
                        <a:t>Direct costs (cost of vaccine, materials, vaccinators, delivery)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Finances &amp; economics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Cost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014362862"/>
                  </a:ext>
                </a:extLst>
              </a:tr>
              <a:tr h="188810">
                <a:tc>
                  <a:txBody>
                    <a:bodyPr/>
                    <a:lstStyle/>
                    <a:p>
                      <a:pPr algn="l" fontAlgn="b"/>
                      <a:r>
                        <a:rPr lang="en-US" sz="700" b="0" i="0" u="none" strike="noStrike" noProof="0" dirty="0">
                          <a:solidFill>
                            <a:schemeClr val="tx1"/>
                          </a:solidFill>
                          <a:effectLst/>
                          <a:latin typeface="+mj-lt"/>
                        </a:rPr>
                        <a:t>Indirect costs (e.g. training of health-care workers, supply chain expenses)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Finances &amp; economics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Cost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73144343"/>
                  </a:ext>
                </a:extLst>
              </a:tr>
              <a:tr h="97660">
                <a:tc>
                  <a:txBody>
                    <a:bodyPr/>
                    <a:lstStyle/>
                    <a:p>
                      <a:pPr algn="l" fontAlgn="b"/>
                      <a:r>
                        <a:rPr lang="en-US" sz="700" b="0" i="0" u="none" strike="noStrike" noProof="0" dirty="0">
                          <a:solidFill>
                            <a:schemeClr val="tx1"/>
                          </a:solidFill>
                          <a:effectLst/>
                          <a:latin typeface="+mj-lt"/>
                        </a:rPr>
                        <a:t>Perspective on vaccine price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Finances &amp; economics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Cost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195312554"/>
                  </a:ext>
                </a:extLst>
              </a:tr>
              <a:tr h="188810">
                <a:tc>
                  <a:txBody>
                    <a:bodyPr/>
                    <a:lstStyle/>
                    <a:p>
                      <a:pPr algn="l" fontAlgn="b"/>
                      <a:r>
                        <a:rPr lang="en-US" sz="700" b="0" i="0" u="none" strike="noStrike" noProof="0" dirty="0">
                          <a:solidFill>
                            <a:schemeClr val="tx1"/>
                          </a:solidFill>
                          <a:effectLst/>
                          <a:latin typeface="+mj-lt"/>
                        </a:rPr>
                        <a:t>Availability and sustainability of funding to cover the total cost of the program (incl. GAVI eligibility)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Finances &amp; economics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mj-lt"/>
                        </a:rPr>
                        <a:t>Cost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012976231"/>
                  </a:ext>
                </a:extLst>
              </a:tr>
            </a:tbl>
          </a:graphicData>
        </a:graphic>
      </p:graphicFrame>
      <p:graphicFrame>
        <p:nvGraphicFramePr>
          <p:cNvPr id="2" name="Table 1">
            <a:extLst>
              <a:ext uri="{FF2B5EF4-FFF2-40B4-BE49-F238E27FC236}">
                <a16:creationId xmlns:a16="http://schemas.microsoft.com/office/drawing/2014/main" id="{08EAC8D3-CB54-C4C5-9153-F2680F1EE1E0}"/>
              </a:ext>
            </a:extLst>
          </p:cNvPr>
          <p:cNvGraphicFramePr>
            <a:graphicFrameLocks noGrp="1"/>
          </p:cNvGraphicFramePr>
          <p:nvPr>
            <p:extLst>
              <p:ext uri="{D42A27DB-BD31-4B8C-83A1-F6EECF244321}">
                <p14:modId xmlns:p14="http://schemas.microsoft.com/office/powerpoint/2010/main" val="1537258334"/>
              </p:ext>
            </p:extLst>
          </p:nvPr>
        </p:nvGraphicFramePr>
        <p:xfrm>
          <a:off x="6212346" y="956941"/>
          <a:ext cx="5580585" cy="5860786"/>
        </p:xfrm>
        <a:graphic>
          <a:graphicData uri="http://schemas.openxmlformats.org/drawingml/2006/table">
            <a:tbl>
              <a:tblPr/>
              <a:tblGrid>
                <a:gridCol w="3247349">
                  <a:extLst>
                    <a:ext uri="{9D8B030D-6E8A-4147-A177-3AD203B41FA5}">
                      <a16:colId xmlns:a16="http://schemas.microsoft.com/office/drawing/2014/main" val="454814299"/>
                    </a:ext>
                  </a:extLst>
                </a:gridCol>
                <a:gridCol w="1082962">
                  <a:extLst>
                    <a:ext uri="{9D8B030D-6E8A-4147-A177-3AD203B41FA5}">
                      <a16:colId xmlns:a16="http://schemas.microsoft.com/office/drawing/2014/main" val="1045922711"/>
                    </a:ext>
                  </a:extLst>
                </a:gridCol>
                <a:gridCol w="1250274">
                  <a:extLst>
                    <a:ext uri="{9D8B030D-6E8A-4147-A177-3AD203B41FA5}">
                      <a16:colId xmlns:a16="http://schemas.microsoft.com/office/drawing/2014/main" val="271391339"/>
                    </a:ext>
                  </a:extLst>
                </a:gridCol>
              </a:tblGrid>
              <a:tr h="115346">
                <a:tc>
                  <a:txBody>
                    <a:bodyPr/>
                    <a:lstStyle/>
                    <a:p>
                      <a:pPr algn="l" fontAlgn="b"/>
                      <a:r>
                        <a:rPr lang="en-US" sz="900" b="1" i="0" u="none" strike="noStrike" noProof="0" dirty="0">
                          <a:solidFill>
                            <a:srgbClr val="0F5D61"/>
                          </a:solidFill>
                          <a:effectLst/>
                          <a:latin typeface="Calibri" panose="020F0502020204030204" pitchFamily="34" charset="0"/>
                        </a:rPr>
                        <a:t>Criterion</a:t>
                      </a:r>
                    </a:p>
                  </a:txBody>
                  <a:tcPr marL="8626" marR="8626" marT="862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900" b="1" i="0" u="none" strike="noStrike" noProof="0" dirty="0">
                          <a:solidFill>
                            <a:srgbClr val="0F5D61"/>
                          </a:solidFill>
                          <a:effectLst/>
                          <a:latin typeface="Calibri" panose="020F0502020204030204" pitchFamily="34" charset="0"/>
                        </a:rPr>
                        <a:t>Category</a:t>
                      </a:r>
                    </a:p>
                  </a:txBody>
                  <a:tcPr marL="8626" marR="8626" marT="862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900" b="1" i="0" u="none" strike="noStrike" noProof="0" dirty="0">
                          <a:solidFill>
                            <a:srgbClr val="0F5D61"/>
                          </a:solidFill>
                          <a:effectLst/>
                          <a:latin typeface="Calibri" panose="020F0502020204030204" pitchFamily="34" charset="0"/>
                        </a:rPr>
                        <a:t>Sub-category</a:t>
                      </a:r>
                    </a:p>
                  </a:txBody>
                  <a:tcPr marL="8626" marR="8626" marT="8626"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4336633"/>
                  </a:ext>
                </a:extLst>
              </a:tr>
              <a:tr h="259246">
                <a:tc>
                  <a:txBody>
                    <a:bodyPr/>
                    <a:lstStyle/>
                    <a:p>
                      <a:pPr algn="l" fontAlgn="b"/>
                      <a:r>
                        <a:rPr lang="en-US" sz="700" b="0" i="0" u="none" strike="noStrike" noProof="0" dirty="0">
                          <a:solidFill>
                            <a:srgbClr val="000000"/>
                          </a:solidFill>
                          <a:effectLst/>
                          <a:latin typeface="Calibri" panose="020F0502020204030204" pitchFamily="34" charset="0"/>
                        </a:rPr>
                        <a:t>Net present cost benefit ratios (from health care and societal perspectives) of vaccine vs. alternative strategies (per life saved, case prevented, life year gained, quality-adjusted life year gained)</a:t>
                      </a: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Finances &amp; economics</a:t>
                      </a: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Ratio</a:t>
                      </a: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4938099"/>
                  </a:ext>
                </a:extLst>
              </a:tr>
              <a:tr h="259246">
                <a:tc>
                  <a:txBody>
                    <a:bodyPr/>
                    <a:lstStyle/>
                    <a:p>
                      <a:pPr algn="l" fontAlgn="b"/>
                      <a:r>
                        <a:rPr lang="en-US" sz="700" b="0" i="0" u="none" strike="noStrike" noProof="0" dirty="0">
                          <a:solidFill>
                            <a:srgbClr val="000000"/>
                          </a:solidFill>
                          <a:effectLst/>
                          <a:latin typeface="Calibri" panose="020F0502020204030204" pitchFamily="34" charset="0"/>
                        </a:rPr>
                        <a:t>Absence of legal constraints concerning use of vaccine (i.e. departure from manufacturers’ recommendations/off license use of the vaccine, mandatory, recording, potential compensation for adverse events, incentives) </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Legal &amp; Ethical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Legal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66268365"/>
                  </a:ext>
                </a:extLst>
              </a:tr>
              <a:tr h="103644">
                <a:tc>
                  <a:txBody>
                    <a:bodyPr/>
                    <a:lstStyle/>
                    <a:p>
                      <a:pPr algn="l" fontAlgn="b"/>
                      <a:r>
                        <a:rPr lang="en-US" sz="700" b="0" i="0" u="none" strike="noStrike" noProof="0" dirty="0">
                          <a:solidFill>
                            <a:srgbClr val="000000"/>
                          </a:solidFill>
                          <a:effectLst/>
                          <a:latin typeface="Calibri" panose="020F0502020204030204" pitchFamily="34" charset="0"/>
                        </a:rPr>
                        <a:t>Licensing by foreign NRA</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Legal &amp; Ethical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Legal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234732596"/>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Prequalified by WHO</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Legal &amp; Ethical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Legal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140708530"/>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Licensing by national RA</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Legal &amp; Ethical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Legal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969189759"/>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Accessibility and equity of vaccination for the target population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Legal &amp; Ethical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Ethical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925569151"/>
                  </a:ext>
                </a:extLst>
              </a:tr>
              <a:tr h="174840">
                <a:tc>
                  <a:txBody>
                    <a:bodyPr/>
                    <a:lstStyle/>
                    <a:p>
                      <a:pPr algn="l" fontAlgn="b"/>
                      <a:r>
                        <a:rPr lang="en-US" sz="700" b="0" i="0" u="none" strike="noStrike" noProof="0" dirty="0">
                          <a:solidFill>
                            <a:srgbClr val="000000"/>
                          </a:solidFill>
                          <a:effectLst/>
                          <a:latin typeface="Calibri" panose="020F0502020204030204" pitchFamily="34" charset="0"/>
                        </a:rPr>
                        <a:t>Ethical, market and diplomatic issues that may affect acceptability of the vaccine to stakeholders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Legal &amp; Ethical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Ethical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154163147"/>
                  </a:ext>
                </a:extLst>
              </a:tr>
              <a:tr h="174840">
                <a:tc>
                  <a:txBody>
                    <a:bodyPr/>
                    <a:lstStyle/>
                    <a:p>
                      <a:pPr algn="l" fontAlgn="b"/>
                      <a:r>
                        <a:rPr lang="en-US" sz="700" b="0" i="0" u="none" strike="noStrike" noProof="0" dirty="0">
                          <a:solidFill>
                            <a:srgbClr val="000000"/>
                          </a:solidFill>
                          <a:effectLst/>
                          <a:latin typeface="Calibri" panose="020F0502020204030204" pitchFamily="34" charset="0"/>
                        </a:rPr>
                        <a:t>Compatibility of the presentation of the vaccines with the expected uses in the country (e.g. to population spread in the country)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Logistics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Product aspect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40682909"/>
                  </a:ext>
                </a:extLst>
              </a:tr>
              <a:tr h="103579">
                <a:tc>
                  <a:txBody>
                    <a:bodyPr/>
                    <a:lstStyle/>
                    <a:p>
                      <a:pPr algn="l" fontAlgn="b"/>
                      <a:r>
                        <a:rPr lang="en-US" sz="700" b="0" i="0" u="none" strike="noStrike" noProof="0" dirty="0">
                          <a:solidFill>
                            <a:srgbClr val="000000"/>
                          </a:solidFill>
                          <a:effectLst/>
                          <a:latin typeface="Calibri" panose="020F0502020204030204" pitchFamily="34" charset="0"/>
                        </a:rPr>
                        <a:t>Ease of conservation (volume &amp; cold chain requirements)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Logistics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Cold Chain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939882817"/>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Shelf life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Logistics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Cold Chain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238450561"/>
                  </a:ext>
                </a:extLst>
              </a:tr>
              <a:tr h="174840">
                <a:tc>
                  <a:txBody>
                    <a:bodyPr/>
                    <a:lstStyle/>
                    <a:p>
                      <a:pPr algn="l" fontAlgn="b"/>
                      <a:r>
                        <a:rPr lang="en-US" sz="700" b="0" i="0" u="none" strike="noStrike" noProof="0" dirty="0">
                          <a:solidFill>
                            <a:srgbClr val="000000"/>
                          </a:solidFill>
                          <a:effectLst/>
                          <a:latin typeface="Calibri" panose="020F0502020204030204" pitchFamily="34" charset="0"/>
                        </a:rPr>
                        <a:t>Availability of adequate cold chain equipment at all levels or ability to procure CCE required to store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Logistics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Cold Chain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62550059"/>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Readiness of the existing distribution channels in the country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Logistics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Distribution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470695295"/>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Indicative wastage rate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Logistics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Wastage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44599550"/>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Ability to maintain wastage at expected levels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Logistics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Wastage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645622385"/>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Ability to manage waste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Logistics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Wastage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228874787"/>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Adequacy of the labels to the local language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Logistics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Product aspect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52338754"/>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Market availability of the vaccine and supplies over the selected time period</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Market availability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Availability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74552135"/>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Sustainability of the market availability of the vaccine and supplies in the longer term</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Market availability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Availability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595915106"/>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Ease of procurement of the vaccine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Market availability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Procurement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204384142"/>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Safety issues related to the product being similar to an existing vaccines or drugs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Vaccine safety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Safety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841018710"/>
                  </a:ext>
                </a:extLst>
              </a:tr>
              <a:tr h="174840">
                <a:tc>
                  <a:txBody>
                    <a:bodyPr/>
                    <a:lstStyle/>
                    <a:p>
                      <a:pPr algn="l" fontAlgn="b"/>
                      <a:r>
                        <a:rPr lang="en-US" sz="700" b="0" i="0" u="none" strike="noStrike" noProof="0" dirty="0">
                          <a:solidFill>
                            <a:srgbClr val="000000"/>
                          </a:solidFill>
                          <a:effectLst/>
                          <a:latin typeface="Calibri" panose="020F0502020204030204" pitchFamily="34" charset="0"/>
                        </a:rPr>
                        <a:t>Risk at population level (e.g. risk of displacement of average age of infection, potential impact of strain selection or emergence of non-vaccine serotypes)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Vaccine safety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Safety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803368600"/>
                  </a:ext>
                </a:extLst>
              </a:tr>
              <a:tr h="174840">
                <a:tc>
                  <a:txBody>
                    <a:bodyPr/>
                    <a:lstStyle/>
                    <a:p>
                      <a:pPr algn="l" fontAlgn="b"/>
                      <a:r>
                        <a:rPr lang="en-US" sz="700" b="0" i="0" u="none" strike="noStrike" noProof="0" dirty="0">
                          <a:solidFill>
                            <a:srgbClr val="000000"/>
                          </a:solidFill>
                          <a:effectLst/>
                          <a:latin typeface="Calibri" panose="020F0502020204030204" pitchFamily="34" charset="0"/>
                        </a:rPr>
                        <a:t>Risk at individual level incl. Type, severity, consequences and frequency of AEFI, including reactogenicity profile &amp; capacity to mitigate known adverse events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Vaccine safety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Safety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679787068"/>
                  </a:ext>
                </a:extLst>
              </a:tr>
              <a:tr h="174840">
                <a:tc>
                  <a:txBody>
                    <a:bodyPr/>
                    <a:lstStyle/>
                    <a:p>
                      <a:pPr algn="l" fontAlgn="b"/>
                      <a:r>
                        <a:rPr lang="en-US" sz="700" b="0" i="0" u="none" strike="noStrike" noProof="0" dirty="0">
                          <a:solidFill>
                            <a:srgbClr val="000000"/>
                          </a:solidFill>
                          <a:effectLst/>
                          <a:latin typeface="Calibri" panose="020F0502020204030204" pitchFamily="34" charset="0"/>
                        </a:rPr>
                        <a:t>Contraindications and precautions for vaccination (e.g. requirement to check background especially factoring risk groups or risk factors)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Vaccine safety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Safety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914056522"/>
                  </a:ext>
                </a:extLst>
              </a:tr>
              <a:tr h="103579">
                <a:tc>
                  <a:txBody>
                    <a:bodyPr/>
                    <a:lstStyle/>
                    <a:p>
                      <a:pPr algn="l" fontAlgn="b"/>
                      <a:r>
                        <a:rPr lang="en-US" sz="700" b="0" i="0" u="none" strike="noStrike" noProof="0" dirty="0">
                          <a:solidFill>
                            <a:srgbClr val="000000"/>
                          </a:solidFill>
                          <a:effectLst/>
                          <a:latin typeface="Calibri" panose="020F0502020204030204" pitchFamily="34" charset="0"/>
                        </a:rPr>
                        <a:t>Interference with other vaccines regarding immunity/protection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Vaccine safety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Safety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388406671"/>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Ease of preparation, reconstitution &amp; administration (open-vial policy, CTC)</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Service delivery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Human Resources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641742825"/>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Expected impact of the introduction on the human resources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Service delivery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Human Resources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779422335"/>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Impact on existing immunization services or other health sectors - risk of overload</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Service delivery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Human Resources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97533803"/>
                  </a:ext>
                </a:extLst>
              </a:tr>
              <a:tr h="174840">
                <a:tc>
                  <a:txBody>
                    <a:bodyPr/>
                    <a:lstStyle/>
                    <a:p>
                      <a:pPr algn="l" fontAlgn="b"/>
                      <a:r>
                        <a:rPr lang="en-US" sz="700" b="0" i="0" u="none" strike="noStrike" noProof="0" dirty="0">
                          <a:solidFill>
                            <a:srgbClr val="000000"/>
                          </a:solidFill>
                          <a:effectLst/>
                          <a:latin typeface="Calibri" panose="020F0502020204030204" pitchFamily="34" charset="0"/>
                        </a:rPr>
                        <a:t>Availability of information systems to manage the vaccine supply chain and measure related performance metrics (i.e. coverage and vaccine utilization)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Service delivery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Systems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437312737"/>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Interchangeability with alternative or future products/presentations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Strategy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Opportunities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651508893"/>
                  </a:ext>
                </a:extLst>
              </a:tr>
              <a:tr h="174840">
                <a:tc>
                  <a:txBody>
                    <a:bodyPr/>
                    <a:lstStyle/>
                    <a:p>
                      <a:pPr algn="l" fontAlgn="b"/>
                      <a:r>
                        <a:rPr lang="en-US" sz="700" b="0" i="0" u="none" strike="noStrike" noProof="0" dirty="0">
                          <a:solidFill>
                            <a:srgbClr val="000000"/>
                          </a:solidFill>
                          <a:effectLst/>
                          <a:latin typeface="Calibri" panose="020F0502020204030204" pitchFamily="34" charset="0"/>
                        </a:rPr>
                        <a:t>Contribution to national/regional/global goals (e.g., eradication, control, elimination, reduction)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Strategy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Opportunities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946462972"/>
                  </a:ext>
                </a:extLst>
              </a:tr>
              <a:tr h="174840">
                <a:tc>
                  <a:txBody>
                    <a:bodyPr/>
                    <a:lstStyle/>
                    <a:p>
                      <a:pPr algn="l" fontAlgn="b"/>
                      <a:r>
                        <a:rPr lang="en-US" sz="700" b="0" i="0" u="none" strike="noStrike" noProof="0" dirty="0">
                          <a:solidFill>
                            <a:srgbClr val="000000"/>
                          </a:solidFill>
                          <a:effectLst/>
                          <a:latin typeface="Calibri" panose="020F0502020204030204" pitchFamily="34" charset="0"/>
                        </a:rPr>
                        <a:t>Opportunity to pair introduction with other planned program (e.g. other vaccine introduction or switch with same target population)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Strategy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Opportunities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94029956"/>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Existing recommendations / guidelines for use (e.g. SAGE, professional organizations)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Strategy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Opportunities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014362862"/>
                  </a:ext>
                </a:extLst>
              </a:tr>
              <a:tr h="90435">
                <a:tc>
                  <a:txBody>
                    <a:bodyPr/>
                    <a:lstStyle/>
                    <a:p>
                      <a:pPr algn="l" fontAlgn="b"/>
                      <a:r>
                        <a:rPr lang="en-US" sz="700" b="0" i="0" u="none" strike="noStrike" noProof="0" dirty="0">
                          <a:solidFill>
                            <a:srgbClr val="000000"/>
                          </a:solidFill>
                          <a:effectLst/>
                          <a:latin typeface="Calibri" panose="020F0502020204030204" pitchFamily="34" charset="0"/>
                        </a:rPr>
                        <a:t>Accessibility of the target population (age, gender, special risk)</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Strategy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Target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73144343"/>
                  </a:ext>
                </a:extLst>
              </a:tr>
              <a:tr h="174840">
                <a:tc>
                  <a:txBody>
                    <a:bodyPr/>
                    <a:lstStyle/>
                    <a:p>
                      <a:pPr algn="l" fontAlgn="b"/>
                      <a:r>
                        <a:rPr lang="en-US" sz="700" b="0" i="0" u="none" strike="noStrike" noProof="0" dirty="0">
                          <a:solidFill>
                            <a:srgbClr val="000000"/>
                          </a:solidFill>
                          <a:effectLst/>
                          <a:latin typeface="Calibri" panose="020F0502020204030204" pitchFamily="34" charset="0"/>
                        </a:rPr>
                        <a:t>Ease of the considered immunization strategies - incl. geographic (stepwise or nationwide) and target populations (selective/stepwise or universal)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Strategy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Introduction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195312554"/>
                  </a:ext>
                </a:extLst>
              </a:tr>
              <a:tr h="103579">
                <a:tc>
                  <a:txBody>
                    <a:bodyPr/>
                    <a:lstStyle/>
                    <a:p>
                      <a:pPr algn="l" fontAlgn="b"/>
                      <a:r>
                        <a:rPr lang="en-US" sz="700" b="0" i="0" u="none" strike="noStrike" noProof="0" dirty="0">
                          <a:solidFill>
                            <a:srgbClr val="000000"/>
                          </a:solidFill>
                          <a:effectLst/>
                          <a:latin typeface="Calibri" panose="020F0502020204030204" pitchFamily="34" charset="0"/>
                        </a:rPr>
                        <a:t>Administration strategy (single dose, routine primary series only, booster, campaigns)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Strategy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Administration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012976231"/>
                  </a:ext>
                </a:extLst>
              </a:tr>
              <a:tr h="174840">
                <a:tc>
                  <a:txBody>
                    <a:bodyPr/>
                    <a:lstStyle/>
                    <a:p>
                      <a:pPr algn="l" fontAlgn="b"/>
                      <a:r>
                        <a:rPr lang="en-US" sz="700" b="0" i="0" u="none" strike="noStrike" noProof="0" dirty="0">
                          <a:solidFill>
                            <a:srgbClr val="000000"/>
                          </a:solidFill>
                          <a:effectLst/>
                          <a:latin typeface="Calibri" panose="020F0502020204030204" pitchFamily="34" charset="0"/>
                        </a:rPr>
                        <a:t>Feasibility of the program delivery strategy (physicians, CHW, nurses, pharmacists, school-based)</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Strategy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700" b="0" i="0" u="none" strike="noStrike" noProof="0" dirty="0">
                          <a:solidFill>
                            <a:srgbClr val="000000"/>
                          </a:solidFill>
                          <a:effectLst/>
                          <a:latin typeface="Calibri" panose="020F0502020204030204" pitchFamily="34" charset="0"/>
                        </a:rPr>
                        <a:t>Administration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898663751"/>
                  </a:ext>
                </a:extLst>
              </a:tr>
            </a:tbl>
          </a:graphicData>
        </a:graphic>
      </p:graphicFrame>
    </p:spTree>
    <p:extLst>
      <p:ext uri="{BB962C8B-B14F-4D97-AF65-F5344CB8AC3E}">
        <p14:creationId xmlns:p14="http://schemas.microsoft.com/office/powerpoint/2010/main" val="901961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7;p16">
            <a:extLst>
              <a:ext uri="{FF2B5EF4-FFF2-40B4-BE49-F238E27FC236}">
                <a16:creationId xmlns:a16="http://schemas.microsoft.com/office/drawing/2014/main" id="{A436C083-7193-45CB-E15A-2F71139880E4}"/>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5" name="Google Shape;126;p14">
            <a:extLst>
              <a:ext uri="{FF2B5EF4-FFF2-40B4-BE49-F238E27FC236}">
                <a16:creationId xmlns:a16="http://schemas.microsoft.com/office/drawing/2014/main" id="{620710FA-3D46-1E11-74A8-97A47980EC03}"/>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Criteria have been pre-classified as essential, significant or other to ensure simplicity and readability of the framework – </a:t>
            </a:r>
            <a:r>
              <a:rPr lang="en-US" sz="2400" kern="0" noProof="0" dirty="0">
                <a:solidFill>
                  <a:srgbClr val="0F5D61"/>
                </a:solidFill>
                <a:latin typeface="Lato" panose="020F0502020204030203" pitchFamily="34" charset="0"/>
                <a:cs typeface="Times New Roman" panose="02020603050405020304" pitchFamily="18" charset="0"/>
                <a:sym typeface="Lato"/>
              </a:rPr>
              <a:t>but the NITAG will finalize these classifications as relevant to their context and priorities.</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 name="TextBox 5">
            <a:extLst>
              <a:ext uri="{FF2B5EF4-FFF2-40B4-BE49-F238E27FC236}">
                <a16:creationId xmlns:a16="http://schemas.microsoft.com/office/drawing/2014/main" id="{9A27C963-6E8B-2459-5D3C-E4E6FD9DD97F}"/>
              </a:ext>
            </a:extLst>
          </p:cNvPr>
          <p:cNvSpPr txBox="1"/>
          <p:nvPr/>
        </p:nvSpPr>
        <p:spPr>
          <a:xfrm>
            <a:off x="2055407" y="1554364"/>
            <a:ext cx="4791075" cy="215444"/>
          </a:xfrm>
          <a:prstGeom prst="rect">
            <a:avLst/>
          </a:prstGeom>
          <a:noFill/>
        </p:spPr>
        <p:txBody>
          <a:bodyPr vert="horz" wrap="square" lIns="0" tIns="0" rIns="0" bIns="0" rtlCol="0" anchor="t" anchorCtr="0">
            <a:spAutoFit/>
          </a:bodyPr>
          <a:lstStyle/>
          <a:p>
            <a:r>
              <a:rPr lang="en-US" sz="1400" b="1" kern="0" noProof="0" dirty="0">
                <a:solidFill>
                  <a:srgbClr val="0F5D61"/>
                </a:solidFill>
                <a:latin typeface="+mj-lt"/>
              </a:rPr>
              <a:t>Criteria were pre-classified based on:</a:t>
            </a:r>
          </a:p>
        </p:txBody>
      </p:sp>
      <p:grpSp>
        <p:nvGrpSpPr>
          <p:cNvPr id="7" name="Group 6">
            <a:extLst>
              <a:ext uri="{FF2B5EF4-FFF2-40B4-BE49-F238E27FC236}">
                <a16:creationId xmlns:a16="http://schemas.microsoft.com/office/drawing/2014/main" id="{A31EF817-DACB-D363-6945-A4DE399EE7C2}"/>
              </a:ext>
            </a:extLst>
          </p:cNvPr>
          <p:cNvGrpSpPr/>
          <p:nvPr/>
        </p:nvGrpSpPr>
        <p:grpSpPr>
          <a:xfrm>
            <a:off x="472963" y="1847627"/>
            <a:ext cx="6604112" cy="1188720"/>
            <a:chOff x="641350" y="2161963"/>
            <a:chExt cx="7359969" cy="685800"/>
          </a:xfrm>
        </p:grpSpPr>
        <p:sp>
          <p:nvSpPr>
            <p:cNvPr id="8" name="Rectangle 7">
              <a:extLst>
                <a:ext uri="{FF2B5EF4-FFF2-40B4-BE49-F238E27FC236}">
                  <a16:creationId xmlns:a16="http://schemas.microsoft.com/office/drawing/2014/main" id="{3D405CF3-0F18-FC34-00A3-8EDAB1ACC44D}"/>
                </a:ext>
              </a:extLst>
            </p:cNvPr>
            <p:cNvSpPr/>
            <p:nvPr/>
          </p:nvSpPr>
          <p:spPr>
            <a:xfrm>
              <a:off x="2404909" y="2161963"/>
              <a:ext cx="5596410" cy="68580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lIns="731520" rtlCol="0" anchor="ctr"/>
            <a:lstStyle/>
            <a:p>
              <a:pPr marL="171450" indent="-171450">
                <a:buFont typeface="Arial" panose="020B0604020202020204" pitchFamily="34" charset="0"/>
                <a:buChar char="•"/>
              </a:pPr>
              <a:r>
                <a:rPr lang="en-US" sz="1200" noProof="0" dirty="0">
                  <a:solidFill>
                    <a:schemeClr val="tx1"/>
                  </a:solidFill>
                </a:rPr>
                <a:t>Is this criteria more important for decision-making than other criteria? </a:t>
              </a:r>
            </a:p>
            <a:p>
              <a:pPr marL="171450" indent="-171450">
                <a:buFont typeface="Arial" panose="020B0604020202020204" pitchFamily="34" charset="0"/>
                <a:buChar char="•"/>
              </a:pPr>
              <a:r>
                <a:rPr lang="en-US" sz="1200" noProof="0" dirty="0">
                  <a:solidFill>
                    <a:schemeClr val="tx1"/>
                  </a:solidFill>
                </a:rPr>
                <a:t>Is there potential for the data to singularly impact decision-making?</a:t>
              </a:r>
            </a:p>
          </p:txBody>
        </p:sp>
        <p:sp>
          <p:nvSpPr>
            <p:cNvPr id="9" name="Arrow: Pentagon 8">
              <a:extLst>
                <a:ext uri="{FF2B5EF4-FFF2-40B4-BE49-F238E27FC236}">
                  <a16:creationId xmlns:a16="http://schemas.microsoft.com/office/drawing/2014/main" id="{CFA9306B-406C-9BBA-A3C4-E1C2CD28091B}"/>
                </a:ext>
              </a:extLst>
            </p:cNvPr>
            <p:cNvSpPr/>
            <p:nvPr/>
          </p:nvSpPr>
          <p:spPr>
            <a:xfrm>
              <a:off x="1048389" y="2161963"/>
              <a:ext cx="2123033" cy="685800"/>
            </a:xfrm>
            <a:prstGeom prst="homePlate">
              <a:avLst/>
            </a:prstGeom>
            <a:solidFill>
              <a:srgbClr val="B0CA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noProof="0" dirty="0">
                  <a:solidFill>
                    <a:srgbClr val="0F5D61"/>
                  </a:solidFill>
                </a:rPr>
                <a:t>Relative importance of criteria</a:t>
              </a:r>
              <a:endParaRPr lang="en-US" sz="1400" b="1" noProof="0" dirty="0"/>
            </a:p>
          </p:txBody>
        </p:sp>
        <p:sp>
          <p:nvSpPr>
            <p:cNvPr id="10" name="Rectangle 9">
              <a:extLst>
                <a:ext uri="{FF2B5EF4-FFF2-40B4-BE49-F238E27FC236}">
                  <a16:creationId xmlns:a16="http://schemas.microsoft.com/office/drawing/2014/main" id="{0C53457B-990F-3680-B645-4F7044617C1B}"/>
                </a:ext>
              </a:extLst>
            </p:cNvPr>
            <p:cNvSpPr/>
            <p:nvPr/>
          </p:nvSpPr>
          <p:spPr>
            <a:xfrm>
              <a:off x="641350" y="2161963"/>
              <a:ext cx="485617" cy="685800"/>
            </a:xfrm>
            <a:prstGeom prst="rect">
              <a:avLst/>
            </a:prstGeom>
            <a:solidFill>
              <a:srgbClr val="1C5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1</a:t>
              </a:r>
            </a:p>
          </p:txBody>
        </p:sp>
      </p:grpSp>
      <p:grpSp>
        <p:nvGrpSpPr>
          <p:cNvPr id="11" name="Group 10">
            <a:extLst>
              <a:ext uri="{FF2B5EF4-FFF2-40B4-BE49-F238E27FC236}">
                <a16:creationId xmlns:a16="http://schemas.microsoft.com/office/drawing/2014/main" id="{56C07A6E-6AB5-2FC6-1041-82EDC7DB29AB}"/>
              </a:ext>
            </a:extLst>
          </p:cNvPr>
          <p:cNvGrpSpPr/>
          <p:nvPr/>
        </p:nvGrpSpPr>
        <p:grpSpPr>
          <a:xfrm>
            <a:off x="472963" y="3114165"/>
            <a:ext cx="6604112" cy="1188720"/>
            <a:chOff x="641350" y="2883181"/>
            <a:chExt cx="7359969" cy="872837"/>
          </a:xfrm>
        </p:grpSpPr>
        <p:sp>
          <p:nvSpPr>
            <p:cNvPr id="12" name="Rectangle 11">
              <a:extLst>
                <a:ext uri="{FF2B5EF4-FFF2-40B4-BE49-F238E27FC236}">
                  <a16:creationId xmlns:a16="http://schemas.microsoft.com/office/drawing/2014/main" id="{3FDADBA6-4AEC-8C9B-C2C4-129D415213F0}"/>
                </a:ext>
              </a:extLst>
            </p:cNvPr>
            <p:cNvSpPr/>
            <p:nvPr/>
          </p:nvSpPr>
          <p:spPr>
            <a:xfrm>
              <a:off x="2403454" y="2883181"/>
              <a:ext cx="5597865" cy="872837"/>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lIns="731520" rtlCol="0" anchor="ctr"/>
            <a:lstStyle/>
            <a:p>
              <a:pPr marL="171450" indent="-171450">
                <a:buFont typeface="Arial" panose="020B0604020202020204" pitchFamily="34" charset="0"/>
                <a:buChar char="•"/>
              </a:pPr>
              <a:r>
                <a:rPr lang="en-US" sz="1200" noProof="0" dirty="0">
                  <a:solidFill>
                    <a:schemeClr val="tx1"/>
                  </a:solidFill>
                </a:rPr>
                <a:t>Is there a reasonable expectation that country-specific data is available that is current, representative and credible?</a:t>
              </a:r>
            </a:p>
            <a:p>
              <a:pPr marL="171450" indent="-171450">
                <a:buFont typeface="Arial" panose="020B0604020202020204" pitchFamily="34" charset="0"/>
                <a:buChar char="•"/>
              </a:pPr>
              <a:r>
                <a:rPr lang="en-US" sz="1200" noProof="0" dirty="0">
                  <a:solidFill>
                    <a:schemeClr val="tx1"/>
                  </a:solidFill>
                </a:rPr>
                <a:t>Is there regional or global data that exists and is made available?</a:t>
              </a:r>
            </a:p>
            <a:p>
              <a:pPr marL="171450" indent="-171450">
                <a:buFont typeface="Arial" panose="020B0604020202020204" pitchFamily="34" charset="0"/>
                <a:buChar char="•"/>
              </a:pPr>
              <a:r>
                <a:rPr lang="en-US" sz="1200" noProof="0" dirty="0">
                  <a:solidFill>
                    <a:schemeClr val="tx1"/>
                  </a:solidFill>
                </a:rPr>
                <a:t>If no published evidence is expected to be available, are there experts that can provide advice and considerations?</a:t>
              </a:r>
            </a:p>
          </p:txBody>
        </p:sp>
        <p:sp>
          <p:nvSpPr>
            <p:cNvPr id="13" name="Arrow: Pentagon 12">
              <a:extLst>
                <a:ext uri="{FF2B5EF4-FFF2-40B4-BE49-F238E27FC236}">
                  <a16:creationId xmlns:a16="http://schemas.microsoft.com/office/drawing/2014/main" id="{4B41CFAA-43FC-F608-DB7E-2DAD7FB151B3}"/>
                </a:ext>
              </a:extLst>
            </p:cNvPr>
            <p:cNvSpPr/>
            <p:nvPr/>
          </p:nvSpPr>
          <p:spPr>
            <a:xfrm>
              <a:off x="1048389" y="2883182"/>
              <a:ext cx="2123033" cy="872836"/>
            </a:xfrm>
            <a:prstGeom prst="homePlate">
              <a:avLst/>
            </a:prstGeom>
            <a:solidFill>
              <a:srgbClr val="B0CA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noProof="0" dirty="0">
                  <a:solidFill>
                    <a:srgbClr val="0F5D61"/>
                  </a:solidFill>
                </a:rPr>
                <a:t>Expected availability of data</a:t>
              </a:r>
              <a:endParaRPr lang="en-US" sz="1400" b="1" noProof="0" dirty="0"/>
            </a:p>
          </p:txBody>
        </p:sp>
        <p:sp>
          <p:nvSpPr>
            <p:cNvPr id="14" name="Rectangle 13">
              <a:extLst>
                <a:ext uri="{FF2B5EF4-FFF2-40B4-BE49-F238E27FC236}">
                  <a16:creationId xmlns:a16="http://schemas.microsoft.com/office/drawing/2014/main" id="{9433F197-A3DC-84ED-FE9F-1FD59D3A7B53}"/>
                </a:ext>
              </a:extLst>
            </p:cNvPr>
            <p:cNvSpPr/>
            <p:nvPr/>
          </p:nvSpPr>
          <p:spPr>
            <a:xfrm>
              <a:off x="641350" y="2883182"/>
              <a:ext cx="485617" cy="872836"/>
            </a:xfrm>
            <a:prstGeom prst="rect">
              <a:avLst/>
            </a:prstGeom>
            <a:solidFill>
              <a:srgbClr val="1C5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2</a:t>
              </a:r>
            </a:p>
          </p:txBody>
        </p:sp>
      </p:grpSp>
      <p:grpSp>
        <p:nvGrpSpPr>
          <p:cNvPr id="15" name="Group 14">
            <a:extLst>
              <a:ext uri="{FF2B5EF4-FFF2-40B4-BE49-F238E27FC236}">
                <a16:creationId xmlns:a16="http://schemas.microsoft.com/office/drawing/2014/main" id="{7BF400F4-CBA3-4AAA-F946-87D3CDA6D108}"/>
              </a:ext>
            </a:extLst>
          </p:cNvPr>
          <p:cNvGrpSpPr/>
          <p:nvPr/>
        </p:nvGrpSpPr>
        <p:grpSpPr>
          <a:xfrm>
            <a:off x="472962" y="4380703"/>
            <a:ext cx="6604111" cy="1188720"/>
            <a:chOff x="641350" y="3626341"/>
            <a:chExt cx="7359967" cy="685800"/>
          </a:xfrm>
        </p:grpSpPr>
        <p:sp>
          <p:nvSpPr>
            <p:cNvPr id="16" name="Rectangle 15">
              <a:extLst>
                <a:ext uri="{FF2B5EF4-FFF2-40B4-BE49-F238E27FC236}">
                  <a16:creationId xmlns:a16="http://schemas.microsoft.com/office/drawing/2014/main" id="{57DF855A-38DF-E51A-CF7D-3F85794114A4}"/>
                </a:ext>
              </a:extLst>
            </p:cNvPr>
            <p:cNvSpPr/>
            <p:nvPr/>
          </p:nvSpPr>
          <p:spPr>
            <a:xfrm>
              <a:off x="2403453" y="3626341"/>
              <a:ext cx="5597864" cy="68580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lIns="731520" rtlCol="0" anchor="ctr"/>
            <a:lstStyle/>
            <a:p>
              <a:pPr marL="171450" indent="-171450">
                <a:buFont typeface="Arial" panose="020B0604020202020204" pitchFamily="34" charset="0"/>
                <a:buChar char="•"/>
              </a:pPr>
              <a:r>
                <a:rPr lang="en-US" sz="1200" noProof="0" dirty="0">
                  <a:solidFill>
                    <a:schemeClr val="tx1"/>
                  </a:solidFill>
                </a:rPr>
                <a:t>Will the data vary sufficiently to differentiate between vaccines, or are all vaccines expected to have similar results?</a:t>
              </a:r>
            </a:p>
          </p:txBody>
        </p:sp>
        <p:sp>
          <p:nvSpPr>
            <p:cNvPr id="17" name="Arrow: Pentagon 16">
              <a:extLst>
                <a:ext uri="{FF2B5EF4-FFF2-40B4-BE49-F238E27FC236}">
                  <a16:creationId xmlns:a16="http://schemas.microsoft.com/office/drawing/2014/main" id="{364613EF-EC6F-39BA-53EC-BC4D5FEE97FF}"/>
                </a:ext>
              </a:extLst>
            </p:cNvPr>
            <p:cNvSpPr/>
            <p:nvPr/>
          </p:nvSpPr>
          <p:spPr>
            <a:xfrm>
              <a:off x="1048390" y="3626341"/>
              <a:ext cx="2123033" cy="685800"/>
            </a:xfrm>
            <a:prstGeom prst="homePlate">
              <a:avLst/>
            </a:prstGeom>
            <a:solidFill>
              <a:srgbClr val="B0CA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noProof="0" dirty="0">
                  <a:solidFill>
                    <a:srgbClr val="0F5D61"/>
                  </a:solidFill>
                </a:rPr>
                <a:t>Ability to easily differentiate among vaccines</a:t>
              </a:r>
            </a:p>
          </p:txBody>
        </p:sp>
        <p:sp>
          <p:nvSpPr>
            <p:cNvPr id="18" name="Rectangle 17">
              <a:extLst>
                <a:ext uri="{FF2B5EF4-FFF2-40B4-BE49-F238E27FC236}">
                  <a16:creationId xmlns:a16="http://schemas.microsoft.com/office/drawing/2014/main" id="{D247E6CF-8AB0-6AD9-4A54-432D30B7A37A}"/>
                </a:ext>
              </a:extLst>
            </p:cNvPr>
            <p:cNvSpPr/>
            <p:nvPr/>
          </p:nvSpPr>
          <p:spPr>
            <a:xfrm>
              <a:off x="641350" y="3626341"/>
              <a:ext cx="485616" cy="685800"/>
            </a:xfrm>
            <a:prstGeom prst="rect">
              <a:avLst/>
            </a:prstGeom>
            <a:solidFill>
              <a:srgbClr val="1C5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3</a:t>
              </a:r>
            </a:p>
          </p:txBody>
        </p:sp>
      </p:grpSp>
      <p:sp>
        <p:nvSpPr>
          <p:cNvPr id="39" name="TextBox 38">
            <a:extLst>
              <a:ext uri="{FF2B5EF4-FFF2-40B4-BE49-F238E27FC236}">
                <a16:creationId xmlns:a16="http://schemas.microsoft.com/office/drawing/2014/main" id="{F2CDFDB8-0FBB-5168-6F4C-220B6A88A1E4}"/>
              </a:ext>
            </a:extLst>
          </p:cNvPr>
          <p:cNvSpPr txBox="1"/>
          <p:nvPr/>
        </p:nvSpPr>
        <p:spPr>
          <a:xfrm>
            <a:off x="7729791" y="1552204"/>
            <a:ext cx="3841894" cy="215444"/>
          </a:xfrm>
          <a:prstGeom prst="rect">
            <a:avLst/>
          </a:prstGeom>
          <a:noFill/>
        </p:spPr>
        <p:txBody>
          <a:bodyPr vert="horz" wrap="square" lIns="0" tIns="0" rIns="0" bIns="0" rtlCol="0" anchor="t" anchorCtr="0">
            <a:spAutoFit/>
          </a:bodyPr>
          <a:lstStyle/>
          <a:p>
            <a:pPr algn="ctr"/>
            <a:r>
              <a:rPr lang="en-US" sz="1400" b="1" kern="0" noProof="0" dirty="0">
                <a:solidFill>
                  <a:srgbClr val="0F5D61"/>
                </a:solidFill>
                <a:latin typeface="+mj-lt"/>
              </a:rPr>
              <a:t>Criteria classifications</a:t>
            </a:r>
          </a:p>
        </p:txBody>
      </p:sp>
      <p:sp>
        <p:nvSpPr>
          <p:cNvPr id="27" name="Rectangle 26">
            <a:extLst>
              <a:ext uri="{FF2B5EF4-FFF2-40B4-BE49-F238E27FC236}">
                <a16:creationId xmlns:a16="http://schemas.microsoft.com/office/drawing/2014/main" id="{3106AD58-978E-E9A3-D919-FBCC8566B693}"/>
              </a:ext>
            </a:extLst>
          </p:cNvPr>
          <p:cNvSpPr/>
          <p:nvPr/>
        </p:nvSpPr>
        <p:spPr>
          <a:xfrm>
            <a:off x="-9525" y="5757626"/>
            <a:ext cx="12201525" cy="879103"/>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noProof="0" dirty="0"/>
              <a:t>The pre-classification presented in the following slides is only a starting point for discussion. </a:t>
            </a:r>
            <a:r>
              <a:rPr lang="en-US" b="1" noProof="0" dirty="0"/>
              <a:t>The NITAG will have the final say on the criteria selected, including a 4</a:t>
            </a:r>
            <a:r>
              <a:rPr lang="en-US" b="1" baseline="30000" noProof="0" dirty="0"/>
              <a:t>th</a:t>
            </a:r>
            <a:r>
              <a:rPr lang="en-US" b="1" noProof="0" dirty="0"/>
              <a:t> consideration for selection: applicability to the country’s context.</a:t>
            </a:r>
          </a:p>
        </p:txBody>
      </p:sp>
      <p:sp>
        <p:nvSpPr>
          <p:cNvPr id="54" name="Rectangle 53">
            <a:extLst>
              <a:ext uri="{FF2B5EF4-FFF2-40B4-BE49-F238E27FC236}">
                <a16:creationId xmlns:a16="http://schemas.microsoft.com/office/drawing/2014/main" id="{B29198AA-4A67-5455-6F07-69F406B30568}"/>
              </a:ext>
            </a:extLst>
          </p:cNvPr>
          <p:cNvSpPr/>
          <p:nvPr/>
        </p:nvSpPr>
        <p:spPr>
          <a:xfrm>
            <a:off x="7567494" y="3254802"/>
            <a:ext cx="4207354" cy="60250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noProof="0" dirty="0">
                <a:solidFill>
                  <a:schemeClr val="tx1"/>
                </a:solidFill>
              </a:rPr>
              <a:t>Essential criteria </a:t>
            </a:r>
            <a:r>
              <a:rPr lang="en-US" sz="1600" noProof="0" dirty="0">
                <a:solidFill>
                  <a:schemeClr val="tx1"/>
                </a:solidFill>
              </a:rPr>
              <a:t>will have a higher weight and are globally relevant</a:t>
            </a:r>
            <a:endParaRPr lang="en-US" sz="1600" b="1" noProof="0" dirty="0">
              <a:solidFill>
                <a:schemeClr val="tx1"/>
              </a:solidFill>
            </a:endParaRPr>
          </a:p>
        </p:txBody>
      </p:sp>
      <p:sp>
        <p:nvSpPr>
          <p:cNvPr id="55" name="Rectangle 54">
            <a:extLst>
              <a:ext uri="{FF2B5EF4-FFF2-40B4-BE49-F238E27FC236}">
                <a16:creationId xmlns:a16="http://schemas.microsoft.com/office/drawing/2014/main" id="{93B3B444-EF44-1EA5-853D-3327ADEC1CBB}"/>
              </a:ext>
            </a:extLst>
          </p:cNvPr>
          <p:cNvSpPr/>
          <p:nvPr/>
        </p:nvSpPr>
        <p:spPr>
          <a:xfrm>
            <a:off x="7568608" y="3938034"/>
            <a:ext cx="4206240" cy="868933"/>
          </a:xfrm>
          <a:prstGeom prst="rect">
            <a:avLst/>
          </a:prstGeom>
          <a:no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noProof="0" dirty="0">
                <a:solidFill>
                  <a:schemeClr val="tx1"/>
                </a:solidFill>
              </a:rPr>
              <a:t>Significant criteria </a:t>
            </a:r>
            <a:r>
              <a:rPr lang="en-US" sz="1600" noProof="0" dirty="0">
                <a:solidFill>
                  <a:schemeClr val="tx1"/>
                </a:solidFill>
              </a:rPr>
              <a:t>will have a lower weight and should be chosen based on country-specific relevancy and priorities</a:t>
            </a:r>
          </a:p>
        </p:txBody>
      </p:sp>
      <p:sp>
        <p:nvSpPr>
          <p:cNvPr id="56" name="Rectangle 55">
            <a:extLst>
              <a:ext uri="{FF2B5EF4-FFF2-40B4-BE49-F238E27FC236}">
                <a16:creationId xmlns:a16="http://schemas.microsoft.com/office/drawing/2014/main" id="{07C7BA1E-03B4-F34C-11BD-FCC8D602D54D}"/>
              </a:ext>
            </a:extLst>
          </p:cNvPr>
          <p:cNvSpPr/>
          <p:nvPr/>
        </p:nvSpPr>
        <p:spPr>
          <a:xfrm>
            <a:off x="7568608" y="4901319"/>
            <a:ext cx="4206240" cy="775582"/>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noProof="0" dirty="0">
                <a:solidFill>
                  <a:schemeClr val="tx1"/>
                </a:solidFill>
              </a:rPr>
              <a:t>Other</a:t>
            </a:r>
            <a:r>
              <a:rPr lang="en-US" sz="1600" noProof="0" dirty="0">
                <a:solidFill>
                  <a:schemeClr val="tx1"/>
                </a:solidFill>
              </a:rPr>
              <a:t> </a:t>
            </a:r>
            <a:r>
              <a:rPr lang="en-US" sz="1600" b="1" noProof="0" dirty="0">
                <a:solidFill>
                  <a:schemeClr val="tx1"/>
                </a:solidFill>
              </a:rPr>
              <a:t>criteria</a:t>
            </a:r>
            <a:r>
              <a:rPr lang="en-US" sz="1600" noProof="0" dirty="0">
                <a:solidFill>
                  <a:schemeClr val="tx1"/>
                </a:solidFill>
              </a:rPr>
              <a:t> will have the lowest weight and are chosen based on country-specific relevancy and priorities.</a:t>
            </a:r>
            <a:endParaRPr lang="en-US" sz="1600" b="1" noProof="0" dirty="0">
              <a:solidFill>
                <a:schemeClr val="tx1"/>
              </a:solidFill>
            </a:endParaRPr>
          </a:p>
        </p:txBody>
      </p:sp>
      <p:grpSp>
        <p:nvGrpSpPr>
          <p:cNvPr id="60" name="Group 59">
            <a:extLst>
              <a:ext uri="{FF2B5EF4-FFF2-40B4-BE49-F238E27FC236}">
                <a16:creationId xmlns:a16="http://schemas.microsoft.com/office/drawing/2014/main" id="{D72067F5-DB74-73AD-EFD7-E7E02410C8E7}"/>
              </a:ext>
            </a:extLst>
          </p:cNvPr>
          <p:cNvGrpSpPr/>
          <p:nvPr/>
        </p:nvGrpSpPr>
        <p:grpSpPr>
          <a:xfrm rot="10800000">
            <a:off x="8120510" y="492761"/>
            <a:ext cx="3101321" cy="2667939"/>
            <a:chOff x="5750049" y="1759219"/>
            <a:chExt cx="3492214" cy="3492214"/>
          </a:xfrm>
        </p:grpSpPr>
        <p:sp>
          <p:nvSpPr>
            <p:cNvPr id="49" name="Partial Circle 48">
              <a:extLst>
                <a:ext uri="{FF2B5EF4-FFF2-40B4-BE49-F238E27FC236}">
                  <a16:creationId xmlns:a16="http://schemas.microsoft.com/office/drawing/2014/main" id="{7FB05794-5AC9-8B0A-B7F2-5EAF3C00AC4A}"/>
                </a:ext>
              </a:extLst>
            </p:cNvPr>
            <p:cNvSpPr/>
            <p:nvPr/>
          </p:nvSpPr>
          <p:spPr>
            <a:xfrm rot="16200000">
              <a:off x="6280534" y="2298328"/>
              <a:ext cx="2385229" cy="2385229"/>
            </a:xfrm>
            <a:prstGeom prst="pie">
              <a:avLst>
                <a:gd name="adj1" fmla="val 16205912"/>
                <a:gd name="adj2" fmla="val 5427780"/>
              </a:avLst>
            </a:prstGeom>
            <a:solidFill>
              <a:srgbClr val="FFFF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grpSp>
          <p:nvGrpSpPr>
            <p:cNvPr id="59" name="Group 58">
              <a:extLst>
                <a:ext uri="{FF2B5EF4-FFF2-40B4-BE49-F238E27FC236}">
                  <a16:creationId xmlns:a16="http://schemas.microsoft.com/office/drawing/2014/main" id="{C3CE2743-0B87-185D-B5F1-5FF09F73F2F6}"/>
                </a:ext>
              </a:extLst>
            </p:cNvPr>
            <p:cNvGrpSpPr/>
            <p:nvPr/>
          </p:nvGrpSpPr>
          <p:grpSpPr>
            <a:xfrm rot="16200000">
              <a:off x="5750049" y="1759219"/>
              <a:ext cx="3492214" cy="3492214"/>
              <a:chOff x="5750048" y="1759218"/>
              <a:chExt cx="3492214" cy="3492214"/>
            </a:xfrm>
          </p:grpSpPr>
          <p:sp>
            <p:nvSpPr>
              <p:cNvPr id="50" name="Partial Circle 49">
                <a:extLst>
                  <a:ext uri="{FF2B5EF4-FFF2-40B4-BE49-F238E27FC236}">
                    <a16:creationId xmlns:a16="http://schemas.microsoft.com/office/drawing/2014/main" id="{EE8022F2-22CA-B37F-1D3C-1BF8E653F33B}"/>
                  </a:ext>
                </a:extLst>
              </p:cNvPr>
              <p:cNvSpPr/>
              <p:nvPr/>
            </p:nvSpPr>
            <p:spPr>
              <a:xfrm>
                <a:off x="5750048" y="1759218"/>
                <a:ext cx="3492214" cy="3492214"/>
              </a:xfrm>
              <a:prstGeom prst="pie">
                <a:avLst>
                  <a:gd name="adj1" fmla="val 16205912"/>
                  <a:gd name="adj2" fmla="val 5427780"/>
                </a:avLst>
              </a:prstGeom>
              <a:no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51" name="Partial Circle 50">
                <a:extLst>
                  <a:ext uri="{FF2B5EF4-FFF2-40B4-BE49-F238E27FC236}">
                    <a16:creationId xmlns:a16="http://schemas.microsoft.com/office/drawing/2014/main" id="{5CB21F0A-0741-B6AB-6D7A-66356A5EB157}"/>
                  </a:ext>
                </a:extLst>
              </p:cNvPr>
              <p:cNvSpPr/>
              <p:nvPr/>
            </p:nvSpPr>
            <p:spPr>
              <a:xfrm>
                <a:off x="6861148" y="2869926"/>
                <a:ext cx="1224000" cy="1224000"/>
              </a:xfrm>
              <a:prstGeom prst="pie">
                <a:avLst>
                  <a:gd name="adj1" fmla="val 16205912"/>
                  <a:gd name="adj2" fmla="val 5427780"/>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endParaRPr lang="en-US" sz="1200" b="1" noProof="0" dirty="0">
                  <a:solidFill>
                    <a:srgbClr val="FFFFFF"/>
                  </a:solidFill>
                </a:endParaRPr>
              </a:p>
            </p:txBody>
          </p:sp>
          <p:sp>
            <p:nvSpPr>
              <p:cNvPr id="53" name="TextBox 52">
                <a:extLst>
                  <a:ext uri="{FF2B5EF4-FFF2-40B4-BE49-F238E27FC236}">
                    <a16:creationId xmlns:a16="http://schemas.microsoft.com/office/drawing/2014/main" id="{56466C3F-3492-EF23-D764-6C5CB254F3FE}"/>
                  </a:ext>
                </a:extLst>
              </p:cNvPr>
              <p:cNvSpPr txBox="1"/>
              <p:nvPr/>
            </p:nvSpPr>
            <p:spPr>
              <a:xfrm rot="16200000">
                <a:off x="7928341" y="3182163"/>
                <a:ext cx="1444641" cy="646326"/>
              </a:xfrm>
              <a:prstGeom prst="rect">
                <a:avLst/>
              </a:prstGeom>
              <a:noFill/>
            </p:spPr>
            <p:txBody>
              <a:bodyPr wrap="square" rtlCol="0">
                <a:prstTxWarp prst="textArchDown">
                  <a:avLst/>
                </a:prstTxWarp>
                <a:spAutoFit/>
              </a:bodyPr>
              <a:lstStyle/>
              <a:p>
                <a:pPr algn="ctr" rtl="0"/>
                <a:r>
                  <a:rPr lang="en-US" sz="1600" b="1" noProof="0" dirty="0">
                    <a:solidFill>
                      <a:schemeClr val="tx1">
                        <a:lumMod val="50000"/>
                      </a:schemeClr>
                    </a:solidFill>
                  </a:rPr>
                  <a:t>Other</a:t>
                </a:r>
              </a:p>
            </p:txBody>
          </p:sp>
          <p:sp>
            <p:nvSpPr>
              <p:cNvPr id="57" name="TextBox 56">
                <a:extLst>
                  <a:ext uri="{FF2B5EF4-FFF2-40B4-BE49-F238E27FC236}">
                    <a16:creationId xmlns:a16="http://schemas.microsoft.com/office/drawing/2014/main" id="{4A2D265B-8D00-C0CD-E304-427B86CAF442}"/>
                  </a:ext>
                </a:extLst>
              </p:cNvPr>
              <p:cNvSpPr txBox="1"/>
              <p:nvPr/>
            </p:nvSpPr>
            <p:spPr>
              <a:xfrm rot="16200000">
                <a:off x="7332928" y="3171184"/>
                <a:ext cx="1444641" cy="646326"/>
              </a:xfrm>
              <a:prstGeom prst="rect">
                <a:avLst/>
              </a:prstGeom>
              <a:noFill/>
            </p:spPr>
            <p:txBody>
              <a:bodyPr wrap="square" rtlCol="0">
                <a:prstTxWarp prst="textArchDown">
                  <a:avLst/>
                </a:prstTxWarp>
                <a:spAutoFit/>
              </a:bodyPr>
              <a:lstStyle/>
              <a:p>
                <a:pPr algn="ctr" rtl="0"/>
                <a:r>
                  <a:rPr lang="en-US" sz="1600" b="1" noProof="0" dirty="0">
                    <a:solidFill>
                      <a:schemeClr val="tx1">
                        <a:lumMod val="50000"/>
                      </a:schemeClr>
                    </a:solidFill>
                  </a:rPr>
                  <a:t>Significant</a:t>
                </a:r>
              </a:p>
            </p:txBody>
          </p:sp>
          <p:sp>
            <p:nvSpPr>
              <p:cNvPr id="58" name="TextBox 57">
                <a:extLst>
                  <a:ext uri="{FF2B5EF4-FFF2-40B4-BE49-F238E27FC236}">
                    <a16:creationId xmlns:a16="http://schemas.microsoft.com/office/drawing/2014/main" id="{07E976A8-9E65-CAE9-9180-10348C695F01}"/>
                  </a:ext>
                </a:extLst>
              </p:cNvPr>
              <p:cNvSpPr txBox="1"/>
              <p:nvPr/>
            </p:nvSpPr>
            <p:spPr>
              <a:xfrm rot="16200000">
                <a:off x="6970365" y="3307298"/>
                <a:ext cx="1444641" cy="369433"/>
              </a:xfrm>
              <a:prstGeom prst="rect">
                <a:avLst/>
              </a:prstGeom>
              <a:noFill/>
            </p:spPr>
            <p:txBody>
              <a:bodyPr wrap="square" rtlCol="0">
                <a:spAutoFit/>
              </a:bodyPr>
              <a:lstStyle/>
              <a:p>
                <a:pPr algn="ctr" rtl="0"/>
                <a:r>
                  <a:rPr lang="en-US" sz="1600" b="1" noProof="0" dirty="0">
                    <a:solidFill>
                      <a:schemeClr val="bg1"/>
                    </a:solidFill>
                  </a:rPr>
                  <a:t>Essential</a:t>
                </a:r>
              </a:p>
            </p:txBody>
          </p:sp>
        </p:grpSp>
      </p:grpSp>
    </p:spTree>
    <p:extLst>
      <p:ext uri="{BB962C8B-B14F-4D97-AF65-F5344CB8AC3E}">
        <p14:creationId xmlns:p14="http://schemas.microsoft.com/office/powerpoint/2010/main" val="313307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46751" y="46161"/>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grpSp>
        <p:nvGrpSpPr>
          <p:cNvPr id="19" name="Group 18">
            <a:extLst>
              <a:ext uri="{FF2B5EF4-FFF2-40B4-BE49-F238E27FC236}">
                <a16:creationId xmlns:a16="http://schemas.microsoft.com/office/drawing/2014/main" id="{D0E0885F-D462-11B2-C1DB-C023DC09BE47}"/>
              </a:ext>
            </a:extLst>
          </p:cNvPr>
          <p:cNvGrpSpPr/>
          <p:nvPr/>
        </p:nvGrpSpPr>
        <p:grpSpPr>
          <a:xfrm flipH="1">
            <a:off x="8686162" y="4630090"/>
            <a:ext cx="2536404" cy="1642125"/>
            <a:chOff x="342262" y="3971329"/>
            <a:chExt cx="2536404" cy="1642125"/>
          </a:xfrm>
        </p:grpSpPr>
        <p:pic>
          <p:nvPicPr>
            <p:cNvPr id="20" name="Picture 19" descr="C:\Users\CORINN~1.COL\AppData\Local\Temp\calendar-999172_1920.jpg">
              <a:extLst>
                <a:ext uri="{FF2B5EF4-FFF2-40B4-BE49-F238E27FC236}">
                  <a16:creationId xmlns:a16="http://schemas.microsoft.com/office/drawing/2014/main" id="{0875EA48-BF36-4028-3CE2-78151A8EFFF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342262" y="3971329"/>
              <a:ext cx="2536404" cy="164212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DD092B1A-8F61-2D8E-85BD-DEE2DC5467B8}"/>
                </a:ext>
              </a:extLst>
            </p:cNvPr>
            <p:cNvSpPr/>
            <p:nvPr/>
          </p:nvSpPr>
          <p:spPr bwMode="auto">
            <a:xfrm flipH="1">
              <a:off x="1556895" y="4202137"/>
              <a:ext cx="306776" cy="75921"/>
            </a:xfrm>
            <a:prstGeom prst="rect">
              <a:avLst/>
            </a:prstGeom>
            <a:solidFill>
              <a:schemeClr val="bg1"/>
            </a:solidFill>
            <a:ln w="9525" cap="flat" cmpd="sng" algn="ctr">
              <a:noFill/>
              <a:prstDash val="solid"/>
              <a:round/>
              <a:headEnd type="none" w="med" len="med"/>
              <a:tailEnd type="none" w="med" len="med"/>
            </a:ln>
            <a:effectLst/>
          </p:spPr>
          <p:txBody>
            <a:bodyPr vert="horz" wrap="square" lIns="73152" tIns="73152" rIns="73152" bIns="73152"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1000" b="0" i="0" u="none" strike="noStrike" cap="none" normalizeH="0" baseline="0" noProof="0" dirty="0">
                <a:ln>
                  <a:noFill/>
                </a:ln>
                <a:solidFill>
                  <a:schemeClr val="tx1"/>
                </a:solidFill>
                <a:effectLst/>
                <a:latin typeface="Arial" pitchFamily="34" charset="0"/>
              </a:endParaRPr>
            </a:p>
          </p:txBody>
        </p:sp>
      </p:grpSp>
      <p:sp>
        <p:nvSpPr>
          <p:cNvPr id="22" name="Google Shape;12;p19">
            <a:extLst>
              <a:ext uri="{FF2B5EF4-FFF2-40B4-BE49-F238E27FC236}">
                <a16:creationId xmlns:a16="http://schemas.microsoft.com/office/drawing/2014/main" id="{4D1DF74C-E407-2033-8B9C-106C680EFA80}"/>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2</a:t>
            </a:fld>
            <a:endParaRPr lang="en-US" noProof="0" dirty="0">
              <a:latin typeface="+mj-lt"/>
            </a:endParaRPr>
          </a:p>
        </p:txBody>
      </p:sp>
      <p:graphicFrame>
        <p:nvGraphicFramePr>
          <p:cNvPr id="2" name="Table 1">
            <a:extLst>
              <a:ext uri="{FF2B5EF4-FFF2-40B4-BE49-F238E27FC236}">
                <a16:creationId xmlns:a16="http://schemas.microsoft.com/office/drawing/2014/main" id="{4A7EFF77-C330-F4DF-5015-ABB10291C26E}"/>
              </a:ext>
            </a:extLst>
          </p:cNvPr>
          <p:cNvGraphicFramePr>
            <a:graphicFrameLocks noGrp="1"/>
          </p:cNvGraphicFramePr>
          <p:nvPr>
            <p:extLst>
              <p:ext uri="{D42A27DB-BD31-4B8C-83A1-F6EECF244321}">
                <p14:modId xmlns:p14="http://schemas.microsoft.com/office/powerpoint/2010/main" val="1522845440"/>
              </p:ext>
            </p:extLst>
          </p:nvPr>
        </p:nvGraphicFramePr>
        <p:xfrm>
          <a:off x="625114" y="1225080"/>
          <a:ext cx="7690750" cy="2225040"/>
        </p:xfrm>
        <a:graphic>
          <a:graphicData uri="http://schemas.openxmlformats.org/drawingml/2006/table">
            <a:tbl>
              <a:tblPr firstRow="1" bandRow="1">
                <a:effectLst>
                  <a:outerShdw blurRad="50800" dist="38100" dir="2700000" algn="tl" rotWithShape="0">
                    <a:prstClr val="black">
                      <a:alpha val="40000"/>
                    </a:prstClr>
                  </a:outerShdw>
                </a:effectLst>
                <a:tableStyleId>{93296810-A885-4BE3-A3E7-6D5BEEA58F35}</a:tableStyleId>
              </a:tblPr>
              <a:tblGrid>
                <a:gridCol w="1462478">
                  <a:extLst>
                    <a:ext uri="{9D8B030D-6E8A-4147-A177-3AD203B41FA5}">
                      <a16:colId xmlns:a16="http://schemas.microsoft.com/office/drawing/2014/main" val="1018617931"/>
                    </a:ext>
                  </a:extLst>
                </a:gridCol>
                <a:gridCol w="3769200">
                  <a:extLst>
                    <a:ext uri="{9D8B030D-6E8A-4147-A177-3AD203B41FA5}">
                      <a16:colId xmlns:a16="http://schemas.microsoft.com/office/drawing/2014/main" val="179288297"/>
                    </a:ext>
                  </a:extLst>
                </a:gridCol>
                <a:gridCol w="2459072">
                  <a:extLst>
                    <a:ext uri="{9D8B030D-6E8A-4147-A177-3AD203B41FA5}">
                      <a16:colId xmlns:a16="http://schemas.microsoft.com/office/drawing/2014/main" val="224133661"/>
                    </a:ext>
                  </a:extLst>
                </a:gridCol>
              </a:tblGrid>
              <a:tr h="370840">
                <a:tc>
                  <a:txBody>
                    <a:bodyPr/>
                    <a:lstStyle/>
                    <a:p>
                      <a:r>
                        <a:rPr lang="en-US" noProof="0" dirty="0">
                          <a:solidFill>
                            <a:srgbClr val="0F5D61"/>
                          </a:solidFill>
                        </a:rPr>
                        <a:t>Time</a:t>
                      </a:r>
                    </a:p>
                  </a:txBody>
                  <a:tcPr>
                    <a:lnB w="12700" cap="flat" cmpd="sng" algn="ctr">
                      <a:solidFill>
                        <a:srgbClr val="0F5D61"/>
                      </a:solidFill>
                      <a:prstDash val="solid"/>
                      <a:round/>
                      <a:headEnd type="none" w="med" len="med"/>
                      <a:tailEnd type="none" w="med" len="med"/>
                    </a:lnB>
                  </a:tcPr>
                </a:tc>
                <a:tc>
                  <a:txBody>
                    <a:bodyPr/>
                    <a:lstStyle/>
                    <a:p>
                      <a:r>
                        <a:rPr lang="en-US" noProof="0" dirty="0">
                          <a:solidFill>
                            <a:srgbClr val="0F5D61"/>
                          </a:solidFill>
                        </a:rPr>
                        <a:t>Activity</a:t>
                      </a:r>
                    </a:p>
                  </a:txBody>
                  <a:tcPr>
                    <a:lnB w="12700" cap="flat" cmpd="sng" algn="ctr">
                      <a:solidFill>
                        <a:srgbClr val="0F5D61"/>
                      </a:solidFill>
                      <a:prstDash val="solid"/>
                      <a:round/>
                      <a:headEnd type="none" w="med" len="med"/>
                      <a:tailEnd type="none" w="med" len="med"/>
                    </a:lnB>
                  </a:tcPr>
                </a:tc>
                <a:tc>
                  <a:txBody>
                    <a:bodyPr/>
                    <a:lstStyle/>
                    <a:p>
                      <a:r>
                        <a:rPr lang="en-US" noProof="0" dirty="0">
                          <a:solidFill>
                            <a:srgbClr val="0F5D61"/>
                          </a:solidFill>
                        </a:rPr>
                        <a:t>Responsible</a:t>
                      </a:r>
                    </a:p>
                  </a:txBody>
                  <a:tcPr>
                    <a:lnB w="12700" cap="flat" cmpd="sng" algn="ctr">
                      <a:solidFill>
                        <a:srgbClr val="0F5D61"/>
                      </a:solidFill>
                      <a:prstDash val="solid"/>
                      <a:round/>
                      <a:headEnd type="none" w="med" len="med"/>
                      <a:tailEnd type="none" w="med" len="med"/>
                    </a:lnB>
                  </a:tcPr>
                </a:tc>
                <a:extLst>
                  <a:ext uri="{0D108BD9-81ED-4DB2-BD59-A6C34878D82A}">
                    <a16:rowId xmlns:a16="http://schemas.microsoft.com/office/drawing/2014/main" val="3235724678"/>
                  </a:ext>
                </a:extLst>
              </a:tr>
              <a:tr h="370840">
                <a:tc>
                  <a:txBody>
                    <a:bodyPr/>
                    <a:lstStyle/>
                    <a:p>
                      <a:r>
                        <a:rPr lang="en-US" noProof="0" dirty="0"/>
                        <a:t>15 minutes</a:t>
                      </a:r>
                    </a:p>
                  </a:txBody>
                  <a:tcPr>
                    <a:lnT w="12700" cap="flat" cmpd="sng" algn="ctr">
                      <a:solidFill>
                        <a:srgbClr val="0F5D61"/>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r>
                        <a:rPr lang="en-US" noProof="0" dirty="0"/>
                        <a:t>Introductions and Objectives</a:t>
                      </a:r>
                    </a:p>
                  </a:txBody>
                  <a:tcPr>
                    <a:lnT w="12700" cap="flat" cmpd="sng" algn="ctr">
                      <a:solidFill>
                        <a:srgbClr val="0F5D61"/>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r>
                        <a:rPr lang="en-US" noProof="0" dirty="0"/>
                        <a:t>TBD</a:t>
                      </a:r>
                    </a:p>
                  </a:txBody>
                  <a:tcPr>
                    <a:lnT w="12700" cap="flat" cmpd="sng" algn="ctr">
                      <a:solidFill>
                        <a:srgbClr val="0F5D61"/>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1930636682"/>
                  </a:ext>
                </a:extLst>
              </a:tr>
              <a:tr h="370840">
                <a:tc>
                  <a:txBody>
                    <a:bodyPr/>
                    <a:lstStyle/>
                    <a:p>
                      <a:r>
                        <a:rPr lang="en-US" noProof="0" dirty="0"/>
                        <a:t>30 minutes</a:t>
                      </a:r>
                    </a:p>
                  </a:txBody>
                  <a:tcP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r>
                        <a:rPr lang="en-US" noProof="0" dirty="0"/>
                        <a:t>Approach and methodology</a:t>
                      </a:r>
                    </a:p>
                  </a:txBody>
                  <a:tcP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noProof="0" dirty="0"/>
                        <a:t>TBD</a:t>
                      </a:r>
                    </a:p>
                  </a:txBody>
                  <a:tcP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4083330226"/>
                  </a:ext>
                </a:extLst>
              </a:tr>
              <a:tr h="370840">
                <a:tc>
                  <a:txBody>
                    <a:bodyPr/>
                    <a:lstStyle/>
                    <a:p>
                      <a:r>
                        <a:rPr lang="en-US" noProof="0" dirty="0"/>
                        <a:t>15 minutes</a:t>
                      </a:r>
                    </a:p>
                  </a:txBody>
                  <a:tcP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r>
                        <a:rPr lang="en-US" noProof="0" dirty="0"/>
                        <a:t>Workplan</a:t>
                      </a:r>
                    </a:p>
                  </a:txBody>
                  <a:tcP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r>
                        <a:rPr lang="en-US" noProof="0" dirty="0"/>
                        <a:t>TBD</a:t>
                      </a:r>
                    </a:p>
                  </a:txBody>
                  <a:tcPr anchor="b">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1542270195"/>
                  </a:ext>
                </a:extLst>
              </a:tr>
              <a:tr h="370840">
                <a:tc>
                  <a:txBody>
                    <a:bodyPr/>
                    <a:lstStyle/>
                    <a:p>
                      <a:r>
                        <a:rPr lang="en-US" noProof="0" dirty="0"/>
                        <a:t>45 minutes</a:t>
                      </a:r>
                    </a:p>
                  </a:txBody>
                  <a:tcP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r>
                        <a:rPr lang="en-US" noProof="0" dirty="0"/>
                        <a:t>Criteria</a:t>
                      </a:r>
                    </a:p>
                  </a:txBody>
                  <a:tcP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r>
                        <a:rPr lang="en-US" noProof="0" dirty="0"/>
                        <a:t>TBD</a:t>
                      </a:r>
                    </a:p>
                  </a:txBody>
                  <a:tcPr anchor="b">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159954153"/>
                  </a:ext>
                </a:extLst>
              </a:tr>
              <a:tr h="370840">
                <a:tc>
                  <a:txBody>
                    <a:bodyPr/>
                    <a:lstStyle/>
                    <a:p>
                      <a:r>
                        <a:rPr lang="en-US" noProof="0" dirty="0"/>
                        <a:t>15 minutes</a:t>
                      </a:r>
                    </a:p>
                  </a:txBody>
                  <a:tcP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r>
                        <a:rPr lang="en-US" noProof="0" dirty="0"/>
                        <a:t>Online questionnaire</a:t>
                      </a:r>
                    </a:p>
                  </a:txBody>
                  <a:tcP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r>
                        <a:rPr lang="en-US" noProof="0" dirty="0"/>
                        <a:t>TBD</a:t>
                      </a:r>
                    </a:p>
                  </a:txBody>
                  <a:tcP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74625961"/>
                  </a:ext>
                </a:extLst>
              </a:tr>
            </a:tbl>
          </a:graphicData>
        </a:graphic>
      </p:graphicFrame>
      <p:sp>
        <p:nvSpPr>
          <p:cNvPr id="3" name="Star: 10 Points 17">
            <a:extLst>
              <a:ext uri="{FF2B5EF4-FFF2-40B4-BE49-F238E27FC236}">
                <a16:creationId xmlns:a16="http://schemas.microsoft.com/office/drawing/2014/main" id="{469704F0-A7F5-B508-579D-6B1CA08185F1}"/>
              </a:ext>
            </a:extLst>
          </p:cNvPr>
          <p:cNvSpPr/>
          <p:nvPr/>
        </p:nvSpPr>
        <p:spPr>
          <a:xfrm>
            <a:off x="10116091" y="259371"/>
            <a:ext cx="1773803" cy="1683864"/>
          </a:xfrm>
          <a:prstGeom prst="octag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bg1"/>
                </a:solidFill>
              </a:rPr>
              <a:t>To be updated by country</a:t>
            </a:r>
          </a:p>
        </p:txBody>
      </p:sp>
    </p:spTree>
    <p:extLst>
      <p:ext uri="{BB962C8B-B14F-4D97-AF65-F5344CB8AC3E}">
        <p14:creationId xmlns:p14="http://schemas.microsoft.com/office/powerpoint/2010/main" val="877492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Criteria review: Burden &amp; epidemiology of the disease</a:t>
            </a: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20</a:t>
            </a:fld>
            <a:endParaRPr lang="en-US" noProof="0" dirty="0">
              <a:latin typeface="+mj-lt"/>
            </a:endParaRPr>
          </a:p>
        </p:txBody>
      </p:sp>
      <p:graphicFrame>
        <p:nvGraphicFramePr>
          <p:cNvPr id="3" name="Table 2">
            <a:extLst>
              <a:ext uri="{FF2B5EF4-FFF2-40B4-BE49-F238E27FC236}">
                <a16:creationId xmlns:a16="http://schemas.microsoft.com/office/drawing/2014/main" id="{3525073C-C8E1-EB0C-F962-3FAE6E11624E}"/>
              </a:ext>
            </a:extLst>
          </p:cNvPr>
          <p:cNvGraphicFramePr>
            <a:graphicFrameLocks noGrp="1"/>
          </p:cNvGraphicFramePr>
          <p:nvPr>
            <p:extLst>
              <p:ext uri="{D42A27DB-BD31-4B8C-83A1-F6EECF244321}">
                <p14:modId xmlns:p14="http://schemas.microsoft.com/office/powerpoint/2010/main" val="251615238"/>
              </p:ext>
            </p:extLst>
          </p:nvPr>
        </p:nvGraphicFramePr>
        <p:xfrm>
          <a:off x="472961" y="1199400"/>
          <a:ext cx="11227627" cy="4387754"/>
        </p:xfrm>
        <a:graphic>
          <a:graphicData uri="http://schemas.openxmlformats.org/drawingml/2006/table">
            <a:tbl>
              <a:tblPr/>
              <a:tblGrid>
                <a:gridCol w="1685208">
                  <a:extLst>
                    <a:ext uri="{9D8B030D-6E8A-4147-A177-3AD203B41FA5}">
                      <a16:colId xmlns:a16="http://schemas.microsoft.com/office/drawing/2014/main" val="1564478177"/>
                    </a:ext>
                  </a:extLst>
                </a:gridCol>
                <a:gridCol w="5101987">
                  <a:extLst>
                    <a:ext uri="{9D8B030D-6E8A-4147-A177-3AD203B41FA5}">
                      <a16:colId xmlns:a16="http://schemas.microsoft.com/office/drawing/2014/main" val="4176978140"/>
                    </a:ext>
                  </a:extLst>
                </a:gridCol>
                <a:gridCol w="1508190">
                  <a:extLst>
                    <a:ext uri="{9D8B030D-6E8A-4147-A177-3AD203B41FA5}">
                      <a16:colId xmlns:a16="http://schemas.microsoft.com/office/drawing/2014/main" val="1213459350"/>
                    </a:ext>
                  </a:extLst>
                </a:gridCol>
                <a:gridCol w="1180783">
                  <a:extLst>
                    <a:ext uri="{9D8B030D-6E8A-4147-A177-3AD203B41FA5}">
                      <a16:colId xmlns:a16="http://schemas.microsoft.com/office/drawing/2014/main" val="1501533423"/>
                    </a:ext>
                  </a:extLst>
                </a:gridCol>
                <a:gridCol w="1751459">
                  <a:extLst>
                    <a:ext uri="{9D8B030D-6E8A-4147-A177-3AD203B41FA5}">
                      <a16:colId xmlns:a16="http://schemas.microsoft.com/office/drawing/2014/main" val="349205669"/>
                    </a:ext>
                  </a:extLst>
                </a:gridCol>
              </a:tblGrid>
              <a:tr h="238155">
                <a:tc>
                  <a:txBody>
                    <a:bodyPr/>
                    <a:lstStyle/>
                    <a:p>
                      <a:pPr algn="l" fontAlgn="b"/>
                      <a:r>
                        <a:rPr lang="en-US" sz="1400" b="1" i="0" u="none" strike="noStrike" noProof="0" dirty="0">
                          <a:solidFill>
                            <a:srgbClr val="000000"/>
                          </a:solidFill>
                          <a:effectLst/>
                          <a:latin typeface="+mj-lt"/>
                        </a:rPr>
                        <a:t>Sub-category</a:t>
                      </a:r>
                    </a:p>
                  </a:txBody>
                  <a:tcPr marL="8626" marR="8626" marT="8626"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Criteria</a:t>
                      </a:r>
                    </a:p>
                  </a:txBody>
                  <a:tcPr marL="8626" marR="8626" marT="8626"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Group</a:t>
                      </a:r>
                    </a:p>
                  </a:txBody>
                  <a:tcPr marL="8626" marR="8626" marT="8626"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Type</a:t>
                      </a:r>
                    </a:p>
                  </a:txBody>
                  <a:tcPr marL="8626" marR="8626" marT="8626"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Source type</a:t>
                      </a:r>
                    </a:p>
                  </a:txBody>
                  <a:tcPr marL="8626" marR="8626" marT="8626"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9294636"/>
                  </a:ext>
                </a:extLst>
              </a:tr>
              <a:tr h="251620">
                <a:tc rowSpan="4">
                  <a:txBody>
                    <a:bodyPr/>
                    <a:lstStyle/>
                    <a:p>
                      <a:pPr algn="l" fontAlgn="b"/>
                      <a:r>
                        <a:rPr lang="en-US" sz="1200" b="0" i="0" u="none" strike="noStrike" noProof="0" dirty="0">
                          <a:solidFill>
                            <a:srgbClr val="000000"/>
                          </a:solidFill>
                          <a:effectLst/>
                          <a:latin typeface="+mj-lt"/>
                        </a:rPr>
                        <a:t>Epidemiology</a:t>
                      </a:r>
                    </a:p>
                  </a:txBody>
                  <a:tcPr marL="8626" marR="8626" marT="8626" marB="0">
                    <a:lnL>
                      <a:noFill/>
                    </a:lnL>
                    <a:lnR>
                      <a:noFill/>
                    </a:lnR>
                    <a:lnT w="19050" cap="flat" cmpd="sng" algn="ctr">
                      <a:solidFill>
                        <a:schemeClr val="tx1"/>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tx1"/>
                          </a:solidFill>
                          <a:effectLst/>
                          <a:latin typeface="+mj-lt"/>
                        </a:rPr>
                        <a:t>Burden inequity (highest prevalence in poorer / at risk populations / gender inequity)</a:t>
                      </a:r>
                    </a:p>
                  </a:txBody>
                  <a:tcPr marL="8626" marR="8626" marT="8626" marB="0" anchor="ctr">
                    <a:lnL>
                      <a:noFill/>
                    </a:lnL>
                    <a:lnR>
                      <a:noFill/>
                    </a:lnR>
                    <a:lnT w="1905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200" b="0" i="0" u="none" strike="noStrike" noProof="0" dirty="0">
                          <a:solidFill>
                            <a:schemeClr val="tx1"/>
                          </a:solidFill>
                          <a:effectLst/>
                          <a:latin typeface="+mj-lt"/>
                        </a:rPr>
                        <a:t>Importance</a:t>
                      </a:r>
                    </a:p>
                  </a:txBody>
                  <a:tcPr marL="8626" marR="8626" marT="8626" marB="0" anchor="ctr">
                    <a:lnL>
                      <a:noFill/>
                    </a:lnL>
                    <a:lnR>
                      <a:noFill/>
                    </a:lnR>
                    <a:lnT w="1905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200" b="0" i="0" u="none" strike="noStrike" noProof="0" dirty="0">
                          <a:solidFill>
                            <a:schemeClr val="tx1"/>
                          </a:solidFill>
                          <a:effectLst/>
                          <a:latin typeface="+mj-lt"/>
                        </a:rPr>
                        <a:t>Qualitative</a:t>
                      </a:r>
                    </a:p>
                  </a:txBody>
                  <a:tcPr marL="8626" marR="8626" marT="8626" marB="0" anchor="ctr">
                    <a:lnL>
                      <a:noFill/>
                    </a:lnL>
                    <a:lnR>
                      <a:noFill/>
                    </a:lnR>
                    <a:lnT w="1905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200" b="0" i="0" u="none" strike="noStrike" cap="none" noProof="0" dirty="0">
                          <a:solidFill>
                            <a:schemeClr val="tx1"/>
                          </a:solidFill>
                          <a:effectLst/>
                          <a:latin typeface="+mn-lt"/>
                          <a:ea typeface="+mn-ea"/>
                          <a:cs typeface="+mn-cs"/>
                          <a:sym typeface="Arial"/>
                        </a:rPr>
                        <a:t>Direct source / Modeled</a:t>
                      </a:r>
                    </a:p>
                  </a:txBody>
                  <a:tcPr marL="8626" marR="8626" marT="8626" marB="0" anchor="ctr">
                    <a:lnL>
                      <a:noFill/>
                    </a:lnL>
                    <a:lnR>
                      <a:noFill/>
                    </a:lnR>
                    <a:lnT w="1905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998650814"/>
                  </a:ext>
                </a:extLst>
              </a:tr>
              <a:tr h="251620">
                <a:tc vMerge="1">
                  <a:txBody>
                    <a:bodyPr/>
                    <a:lstStyle/>
                    <a:p>
                      <a:pPr algn="l" fontAlgn="b"/>
                      <a:r>
                        <a:rPr lang="en-US" sz="1400" b="0" i="0" u="none" strike="noStrike">
                          <a:solidFill>
                            <a:srgbClr val="000000"/>
                          </a:solidFill>
                          <a:effectLst/>
                          <a:latin typeface="Calibri" panose="020F0502020204030204" pitchFamily="34" charset="0"/>
                        </a:rPr>
                        <a:t>Epidemiology</a:t>
                      </a:r>
                    </a:p>
                  </a:txBody>
                  <a:tcPr marL="8626" marR="8626" marT="8626" marB="0">
                    <a:lnL>
                      <a:noFill/>
                    </a:lnL>
                    <a:lnR>
                      <a:noFill/>
                    </a:lnR>
                    <a:lnT w="6350" cap="flat" cmpd="sng" algn="ctr">
                      <a:solidFill>
                        <a:srgbClr val="0F5D61"/>
                      </a:solidFill>
                      <a:prstDash val="sysDash"/>
                      <a:round/>
                      <a:headEnd type="none" w="med" len="med"/>
                      <a:tailEnd type="none" w="med" len="med"/>
                    </a:lnT>
                    <a:lnB>
                      <a:noFill/>
                    </a:lnB>
                  </a:tcPr>
                </a:tc>
                <a:tc>
                  <a:txBody>
                    <a:bodyPr/>
                    <a:lstStyle/>
                    <a:p>
                      <a:pPr algn="l" fontAlgn="b"/>
                      <a:r>
                        <a:rPr lang="en-US" sz="1200" b="0" i="0" u="none" strike="noStrike" noProof="0" dirty="0">
                          <a:solidFill>
                            <a:schemeClr val="bg1"/>
                          </a:solidFill>
                          <a:effectLst/>
                          <a:latin typeface="+mj-lt"/>
                        </a:rPr>
                        <a:t>Incidence including in different sociodemographic and age groups</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mn-cs"/>
                          <a:sym typeface="Arial"/>
                        </a:rPr>
                        <a:t>Importance</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Quantitative</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Direct source</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376448308"/>
                  </a:ext>
                </a:extLst>
              </a:tr>
              <a:tr h="251620">
                <a:tc vMerge="1">
                  <a:txBody>
                    <a:bodyPr/>
                    <a:lstStyle/>
                    <a:p>
                      <a:endParaRPr lang="en-US"/>
                    </a:p>
                  </a:txBody>
                  <a:tcPr>
                    <a:lnT w="6350" cap="flat" cmpd="sng" algn="ctr">
                      <a:solidFill>
                        <a:srgbClr val="0F5D61"/>
                      </a:solidFill>
                      <a:prstDash val="sysDash"/>
                      <a:round/>
                      <a:headEnd type="none" w="med" len="med"/>
                      <a:tailEnd type="none" w="med" len="med"/>
                    </a:lnT>
                  </a:tcPr>
                </a:tc>
                <a:tc>
                  <a:txBody>
                    <a:bodyPr/>
                    <a:lstStyle/>
                    <a:p>
                      <a:pPr algn="l" fontAlgn="b"/>
                      <a:r>
                        <a:rPr lang="en-US" sz="1200" b="0" i="0" u="none" strike="noStrike" noProof="0" dirty="0">
                          <a:solidFill>
                            <a:schemeClr val="bg1"/>
                          </a:solidFill>
                          <a:effectLst/>
                          <a:latin typeface="+mj-lt"/>
                        </a:rPr>
                        <a:t>Prevalence including in different sociodemographic and age groups</a:t>
                      </a:r>
                    </a:p>
                  </a:txBody>
                  <a:tcPr marL="8626" marR="8626" marT="8626" marB="0" anchor="ctr">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mn-cs"/>
                          <a:sym typeface="Arial"/>
                        </a:rPr>
                        <a:t>Importance</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l" fontAlgn="b"/>
                      <a:r>
                        <a:rPr lang="en-US" sz="1200" b="0" i="0" u="none" strike="noStrike" cap="none" noProof="0" dirty="0">
                          <a:solidFill>
                            <a:schemeClr val="bg1"/>
                          </a:solidFill>
                          <a:effectLst/>
                          <a:latin typeface="+mn-lt"/>
                          <a:ea typeface="+mn-ea"/>
                          <a:cs typeface="+mn-cs"/>
                          <a:sym typeface="Arial"/>
                        </a:rPr>
                        <a:t>Quantitative</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l" fontAlgn="b"/>
                      <a:r>
                        <a:rPr lang="en-US" sz="1200" b="0" i="0" u="none" strike="noStrike" cap="none" noProof="0" dirty="0">
                          <a:solidFill>
                            <a:schemeClr val="bg1"/>
                          </a:solidFill>
                          <a:effectLst/>
                          <a:latin typeface="+mn-lt"/>
                          <a:ea typeface="+mn-ea"/>
                          <a:cs typeface="+mn-cs"/>
                          <a:sym typeface="Arial"/>
                        </a:rPr>
                        <a:t>Direct source</a:t>
                      </a:r>
                      <a:endParaRPr lang="en-US" sz="1200" b="0" i="0" u="none" strike="noStrike" noProof="0" dirty="0">
                        <a:solidFill>
                          <a:schemeClr val="bg1"/>
                        </a:solidFill>
                        <a:effectLst/>
                        <a:latin typeface="+mj-lt"/>
                      </a:endParaRP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429559571"/>
                  </a:ext>
                </a:extLst>
              </a:tr>
              <a:tr h="251620">
                <a:tc vMerge="1">
                  <a:txBody>
                    <a:bodyPr/>
                    <a:lstStyle/>
                    <a:p>
                      <a:pPr algn="l" fontAlgn="b"/>
                      <a:r>
                        <a:rPr lang="en-US" sz="1400" b="0" i="0" u="none" strike="noStrike" dirty="0">
                          <a:solidFill>
                            <a:srgbClr val="000000"/>
                          </a:solidFill>
                          <a:effectLst/>
                          <a:latin typeface="Calibri" panose="020F0502020204030204" pitchFamily="34" charset="0"/>
                        </a:rPr>
                        <a:t>Epidemiology</a:t>
                      </a:r>
                    </a:p>
                  </a:txBody>
                  <a:tcPr marL="8626" marR="8626" marT="8626" marB="0">
                    <a:lnL>
                      <a:noFill/>
                    </a:lnL>
                    <a:lnR>
                      <a:noFill/>
                    </a:lnR>
                    <a:lnT>
                      <a:noFill/>
                    </a:lnT>
                    <a:lnB>
                      <a:noFill/>
                    </a:lnB>
                  </a:tcPr>
                </a:tc>
                <a:tc>
                  <a:txBody>
                    <a:bodyPr/>
                    <a:lstStyle/>
                    <a:p>
                      <a:pPr algn="l" fontAlgn="b"/>
                      <a:r>
                        <a:rPr lang="en-US" sz="1200" b="0" i="0" u="none" strike="noStrike" cap="none" noProof="0" dirty="0">
                          <a:solidFill>
                            <a:schemeClr val="tx1"/>
                          </a:solidFill>
                          <a:effectLst/>
                          <a:latin typeface="+mn-lt"/>
                          <a:ea typeface="+mn-ea"/>
                          <a:cs typeface="+mn-cs"/>
                          <a:sym typeface="Arial"/>
                        </a:rPr>
                        <a:t>Outbreak potential incl. past occurrence of outbreaks and potential for international spread, and epidemic and pandemic risk</a:t>
                      </a:r>
                    </a:p>
                  </a:txBody>
                  <a:tcPr marL="8626" marR="8626" marT="8626" marB="0" anchor="ctr">
                    <a:lnL>
                      <a:noFill/>
                    </a:lnL>
                    <a:lnR>
                      <a:noFill/>
                    </a:lnR>
                    <a:lnT w="9525" cap="flat" cmpd="sng" algn="ctr">
                      <a:solidFill>
                        <a:schemeClr val="bg1"/>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FFFF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tx1">
                              <a:lumMod val="50000"/>
                            </a:schemeClr>
                          </a:solidFill>
                          <a:effectLst/>
                          <a:uLnTx/>
                          <a:uFillTx/>
                          <a:latin typeface="+mj-lt"/>
                          <a:ea typeface="+mn-ea"/>
                          <a:cs typeface="+mn-cs"/>
                          <a:sym typeface="Arial"/>
                        </a:rPr>
                        <a:t>Importance</a:t>
                      </a:r>
                    </a:p>
                  </a:txBody>
                  <a:tcPr marL="8626" marR="8626" marT="8626" marB="0" anchor="ctr">
                    <a:lnL>
                      <a:noFill/>
                    </a:lnL>
                    <a:lnR>
                      <a:noFill/>
                    </a:lnR>
                    <a:lnT w="9525" cap="flat" cmpd="sng" algn="ctr">
                      <a:solidFill>
                        <a:schemeClr val="bg1"/>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FFFF00"/>
                    </a:solidFill>
                  </a:tcPr>
                </a:tc>
                <a:tc>
                  <a:txBody>
                    <a:bodyPr/>
                    <a:lstStyle/>
                    <a:p>
                      <a:pPr algn="l" fontAlgn="b"/>
                      <a:r>
                        <a:rPr lang="en-US" sz="1200" b="0" i="0" u="none" strike="noStrike" noProof="0" dirty="0">
                          <a:solidFill>
                            <a:schemeClr val="tx1">
                              <a:lumMod val="50000"/>
                            </a:schemeClr>
                          </a:solidFill>
                          <a:effectLst/>
                          <a:latin typeface="+mj-lt"/>
                        </a:rPr>
                        <a:t>Quantitative</a:t>
                      </a:r>
                    </a:p>
                  </a:txBody>
                  <a:tcPr marL="8626" marR="8626" marT="8626" marB="0" anchor="ctr">
                    <a:lnL>
                      <a:noFill/>
                    </a:lnL>
                    <a:lnR>
                      <a:noFill/>
                    </a:lnR>
                    <a:lnT w="9525" cap="flat" cmpd="sng" algn="ctr">
                      <a:solidFill>
                        <a:schemeClr val="bg1"/>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FFFF00"/>
                    </a:solidFill>
                  </a:tcPr>
                </a:tc>
                <a:tc>
                  <a:txBody>
                    <a:bodyPr/>
                    <a:lstStyle/>
                    <a:p>
                      <a:pPr algn="l" fontAlgn="b"/>
                      <a:r>
                        <a:rPr lang="en-US" sz="1200" b="0" i="0" u="none" strike="noStrike" noProof="0" dirty="0">
                          <a:solidFill>
                            <a:schemeClr val="tx1">
                              <a:lumMod val="50000"/>
                            </a:schemeClr>
                          </a:solidFill>
                          <a:effectLst/>
                          <a:latin typeface="+mj-lt"/>
                        </a:rPr>
                        <a:t>Direct source</a:t>
                      </a:r>
                    </a:p>
                  </a:txBody>
                  <a:tcPr marL="8626" marR="8626" marT="8626" marB="0" anchor="ctr">
                    <a:lnL>
                      <a:noFill/>
                    </a:lnL>
                    <a:lnR>
                      <a:noFill/>
                    </a:lnR>
                    <a:lnT w="9525" cap="flat" cmpd="sng" algn="ctr">
                      <a:solidFill>
                        <a:schemeClr val="bg1"/>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FFFF00"/>
                    </a:solidFill>
                  </a:tcPr>
                </a:tc>
                <a:extLst>
                  <a:ext uri="{0D108BD9-81ED-4DB2-BD59-A6C34878D82A}">
                    <a16:rowId xmlns:a16="http://schemas.microsoft.com/office/drawing/2014/main" val="2536029949"/>
                  </a:ext>
                </a:extLst>
              </a:tr>
              <a:tr h="251620">
                <a:tc rowSpan="2">
                  <a:txBody>
                    <a:bodyPr/>
                    <a:lstStyle/>
                    <a:p>
                      <a:pPr algn="l" fontAlgn="b"/>
                      <a:r>
                        <a:rPr lang="en-US" sz="1200" b="0" i="0" u="none" strike="noStrike" noProof="0" dirty="0">
                          <a:solidFill>
                            <a:srgbClr val="000000"/>
                          </a:solidFill>
                          <a:effectLst/>
                          <a:latin typeface="+mj-lt"/>
                        </a:rPr>
                        <a:t>Health impact</a:t>
                      </a:r>
                    </a:p>
                  </a:txBody>
                  <a:tcPr marL="8626" marR="8626" marT="8626" marB="0">
                    <a:lnL>
                      <a:noFill/>
                    </a:lnL>
                    <a:lnR>
                      <a:noFill/>
                    </a:lnR>
                    <a:lnT w="6350" cap="flat" cmpd="sng" algn="ctr">
                      <a:solidFill>
                        <a:srgbClr val="0F5D61"/>
                      </a:solidFill>
                      <a:prstDash val="sysDash"/>
                      <a:round/>
                      <a:headEnd type="none" w="med" len="med"/>
                      <a:tailEnd type="none" w="med" len="med"/>
                    </a:lnT>
                    <a:lnB w="12700" cap="flat" cmpd="sng" algn="ctr">
                      <a:solidFill>
                        <a:srgbClr val="0F5D61"/>
                      </a:solidFill>
                      <a:prstDash val="sysDot"/>
                      <a:round/>
                      <a:headEnd type="none" w="med" len="med"/>
                      <a:tailEnd type="none" w="med" len="med"/>
                    </a:lnB>
                  </a:tcPr>
                </a:tc>
                <a:tc>
                  <a:txBody>
                    <a:bodyPr/>
                    <a:lstStyle/>
                    <a:p>
                      <a:pPr algn="l" fontAlgn="b"/>
                      <a:r>
                        <a:rPr lang="en-US" sz="1200" b="0" i="0" u="none" strike="noStrike" noProof="0" dirty="0">
                          <a:solidFill>
                            <a:sysClr val="windowText" lastClr="000000"/>
                          </a:solidFill>
                          <a:effectLst/>
                          <a:latin typeface="+mj-lt"/>
                        </a:rPr>
                        <a:t>Hospitalization rate</a:t>
                      </a:r>
                    </a:p>
                  </a:txBody>
                  <a:tcPr marL="8626" marR="8626" marT="8626" marB="0">
                    <a:lnL>
                      <a:noFill/>
                    </a:lnL>
                    <a:lnR>
                      <a:noFill/>
                    </a:lnR>
                    <a:lnT w="6350" cap="flat" cmpd="sng" algn="ctr">
                      <a:solidFill>
                        <a:srgbClr val="0F5D61"/>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ysClr val="windowText" lastClr="000000"/>
                          </a:solidFill>
                          <a:effectLst/>
                          <a:uLnTx/>
                          <a:uFillTx/>
                          <a:latin typeface="+mj-lt"/>
                          <a:ea typeface="+mn-ea"/>
                          <a:cs typeface="+mn-cs"/>
                          <a:sym typeface="Arial"/>
                        </a:rPr>
                        <a:t>Importance</a:t>
                      </a:r>
                    </a:p>
                  </a:txBody>
                  <a:tcPr marL="8626" marR="8626" marT="8626" marB="0">
                    <a:lnL>
                      <a:noFill/>
                    </a:lnL>
                    <a:lnR>
                      <a:noFill/>
                    </a:lnR>
                    <a:lnT w="6350" cap="flat" cmpd="sng" algn="ctr">
                      <a:solidFill>
                        <a:srgbClr val="0F5D61"/>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200" b="0" i="0" u="none" strike="noStrike" noProof="0" dirty="0">
                          <a:solidFill>
                            <a:sysClr val="windowText" lastClr="000000"/>
                          </a:solidFill>
                          <a:effectLst/>
                          <a:latin typeface="+mj-lt"/>
                        </a:rPr>
                        <a:t>Quantitative</a:t>
                      </a:r>
                    </a:p>
                  </a:txBody>
                  <a:tcPr marL="8626" marR="8626" marT="8626" marB="0">
                    <a:lnL>
                      <a:noFill/>
                    </a:lnL>
                    <a:lnR>
                      <a:noFill/>
                    </a:lnR>
                    <a:lnT w="6350" cap="flat" cmpd="sng" algn="ctr">
                      <a:solidFill>
                        <a:srgbClr val="0F5D61"/>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200" b="0" i="0" u="none" strike="noStrike" noProof="0" dirty="0">
                          <a:solidFill>
                            <a:sysClr val="windowText" lastClr="000000"/>
                          </a:solidFill>
                          <a:effectLst/>
                          <a:latin typeface="+mj-lt"/>
                        </a:rPr>
                        <a:t>Direct source</a:t>
                      </a:r>
                    </a:p>
                  </a:txBody>
                  <a:tcPr marL="8626" marR="8626" marT="8626" marB="0">
                    <a:lnL>
                      <a:noFill/>
                    </a:lnL>
                    <a:lnR>
                      <a:noFill/>
                    </a:lnR>
                    <a:lnT w="6350" cap="flat" cmpd="sng" algn="ctr">
                      <a:solidFill>
                        <a:srgbClr val="0F5D61"/>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675895508"/>
                  </a:ext>
                </a:extLst>
              </a:tr>
              <a:tr h="251620">
                <a:tc vMerge="1">
                  <a:txBody>
                    <a:bodyPr/>
                    <a:lstStyle/>
                    <a:p>
                      <a:pPr algn="l" fontAlgn="b"/>
                      <a:r>
                        <a:rPr lang="en-US" sz="1400" b="0" i="0" u="none" strike="noStrike" dirty="0">
                          <a:solidFill>
                            <a:srgbClr val="000000"/>
                          </a:solidFill>
                          <a:effectLst/>
                          <a:latin typeface="Calibri" panose="020F0502020204030204" pitchFamily="34" charset="0"/>
                        </a:rPr>
                        <a:t>Health impact</a:t>
                      </a:r>
                    </a:p>
                  </a:txBody>
                  <a:tcPr marL="8626" marR="8626" marT="8626" marB="0">
                    <a:lnL>
                      <a:noFill/>
                    </a:lnL>
                    <a:lnR>
                      <a:noFill/>
                    </a:lnR>
                    <a:lnT>
                      <a:noFill/>
                    </a:lnT>
                    <a:lnB>
                      <a:noFill/>
                    </a:lnB>
                  </a:tcPr>
                </a:tc>
                <a:tc>
                  <a:txBody>
                    <a:bodyPr/>
                    <a:lstStyle/>
                    <a:p>
                      <a:pPr algn="l" fontAlgn="b"/>
                      <a:r>
                        <a:rPr lang="en-US" sz="1200" b="0" i="0" u="none" strike="noStrike" noProof="0" dirty="0">
                          <a:solidFill>
                            <a:schemeClr val="bg1"/>
                          </a:solidFill>
                          <a:effectLst/>
                          <a:latin typeface="+mj-lt"/>
                        </a:rPr>
                        <a:t>Mortality and lethality including in different sociodemographic and age groups</a:t>
                      </a:r>
                    </a:p>
                  </a:txBody>
                  <a:tcPr marL="8626" marR="8626" marT="8626" marB="0" anchor="b">
                    <a:lnL>
                      <a:noFill/>
                    </a:lnL>
                    <a:lnR>
                      <a:noFill/>
                    </a:lnR>
                    <a:lnT w="9525" cap="flat" cmpd="sng" algn="ctr">
                      <a:solidFill>
                        <a:schemeClr val="bg1"/>
                      </a:solidFill>
                      <a:prstDash val="solid"/>
                      <a:round/>
                      <a:headEnd type="none" w="med" len="med"/>
                      <a:tailEnd type="none" w="med" len="med"/>
                    </a:lnT>
                    <a:lnB w="12700" cap="flat" cmpd="sng" algn="ctr">
                      <a:solidFill>
                        <a:srgbClr val="0F5D61"/>
                      </a:solidFill>
                      <a:prstDash val="sysDot"/>
                      <a:round/>
                      <a:headEnd type="none" w="med" len="med"/>
                      <a:tailEnd type="none" w="med" len="med"/>
                    </a:lnB>
                    <a:solidFill>
                      <a:srgbClr val="C000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mn-cs"/>
                          <a:sym typeface="Arial"/>
                        </a:rPr>
                        <a:t>Importance</a:t>
                      </a:r>
                    </a:p>
                  </a:txBody>
                  <a:tcPr marL="8626" marR="8626" marT="8626" marB="0" anchor="ctr">
                    <a:lnL>
                      <a:noFill/>
                    </a:lnL>
                    <a:lnR>
                      <a:noFill/>
                    </a:lnR>
                    <a:lnT w="9525" cap="flat" cmpd="sng" algn="ctr">
                      <a:solidFill>
                        <a:schemeClr val="bg1"/>
                      </a:solidFill>
                      <a:prstDash val="solid"/>
                      <a:round/>
                      <a:headEnd type="none" w="med" len="med"/>
                      <a:tailEnd type="none" w="med" len="med"/>
                    </a:lnT>
                    <a:lnB w="12700" cap="flat" cmpd="sng" algn="ctr">
                      <a:solidFill>
                        <a:srgbClr val="0F5D61"/>
                      </a:solidFill>
                      <a:prstDash val="sysDot"/>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Quantitative</a:t>
                      </a:r>
                    </a:p>
                  </a:txBody>
                  <a:tcPr marL="8626" marR="8626" marT="8626" marB="0" anchor="ctr">
                    <a:lnL>
                      <a:noFill/>
                    </a:lnL>
                    <a:lnR>
                      <a:noFill/>
                    </a:lnR>
                    <a:lnT w="9525" cap="flat" cmpd="sng" algn="ctr">
                      <a:solidFill>
                        <a:schemeClr val="bg1"/>
                      </a:solidFill>
                      <a:prstDash val="solid"/>
                      <a:round/>
                      <a:headEnd type="none" w="med" len="med"/>
                      <a:tailEnd type="none" w="med" len="med"/>
                    </a:lnT>
                    <a:lnB w="12700" cap="flat" cmpd="sng" algn="ctr">
                      <a:solidFill>
                        <a:srgbClr val="0F5D61"/>
                      </a:solidFill>
                      <a:prstDash val="sysDot"/>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Direct source</a:t>
                      </a:r>
                    </a:p>
                  </a:txBody>
                  <a:tcPr marL="8626" marR="8626" marT="8626" marB="0" anchor="ctr">
                    <a:lnL>
                      <a:noFill/>
                    </a:lnL>
                    <a:lnR>
                      <a:noFill/>
                    </a:lnR>
                    <a:lnT w="9525" cap="flat" cmpd="sng" algn="ctr">
                      <a:solidFill>
                        <a:schemeClr val="bg1"/>
                      </a:solidFill>
                      <a:prstDash val="solid"/>
                      <a:round/>
                      <a:headEnd type="none" w="med" len="med"/>
                      <a:tailEnd type="none" w="med" len="med"/>
                    </a:lnT>
                    <a:lnB w="12700" cap="flat" cmpd="sng" algn="ctr">
                      <a:solidFill>
                        <a:srgbClr val="0F5D61"/>
                      </a:solidFill>
                      <a:prstDash val="sysDot"/>
                      <a:round/>
                      <a:headEnd type="none" w="med" len="med"/>
                      <a:tailEnd type="none" w="med" len="med"/>
                    </a:lnB>
                    <a:solidFill>
                      <a:srgbClr val="C00000"/>
                    </a:solidFill>
                  </a:tcPr>
                </a:tc>
                <a:extLst>
                  <a:ext uri="{0D108BD9-81ED-4DB2-BD59-A6C34878D82A}">
                    <a16:rowId xmlns:a16="http://schemas.microsoft.com/office/drawing/2014/main" val="2700359656"/>
                  </a:ext>
                </a:extLst>
              </a:tr>
              <a:tr h="251620">
                <a:tc rowSpan="4">
                  <a:txBody>
                    <a:bodyPr/>
                    <a:lstStyle/>
                    <a:p>
                      <a:pPr algn="l" fontAlgn="b"/>
                      <a:r>
                        <a:rPr lang="en-US" sz="1200" b="0" i="0" u="none" strike="noStrike" noProof="0" dirty="0">
                          <a:solidFill>
                            <a:srgbClr val="000000"/>
                          </a:solidFill>
                          <a:effectLst/>
                          <a:latin typeface="+mj-lt"/>
                        </a:rPr>
                        <a:t>Social impact</a:t>
                      </a:r>
                    </a:p>
                  </a:txBody>
                  <a:tcPr marL="8626" marR="8626" marT="8626" marB="0">
                    <a:lnL>
                      <a:noFill/>
                    </a:lnL>
                    <a:lnR>
                      <a:noFill/>
                    </a:lnR>
                    <a:lnT w="12700" cap="flat" cmpd="sng" algn="ctr">
                      <a:solidFill>
                        <a:srgbClr val="0F5D61"/>
                      </a:solidFill>
                      <a:prstDash val="sysDot"/>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Intensity of suffering/severity of disease symptoms </a:t>
                      </a:r>
                    </a:p>
                  </a:txBody>
                  <a:tcPr marL="8626" marR="8626" marT="8626" marB="0" anchor="ctr">
                    <a:lnL>
                      <a:noFill/>
                    </a:lnL>
                    <a:lnR>
                      <a:noFill/>
                    </a:lnR>
                    <a:lnT w="12700" cap="flat" cmpd="sng" algn="ctr">
                      <a:solidFill>
                        <a:srgbClr val="0F5D61"/>
                      </a:solidFill>
                      <a:prstDash val="sysDot"/>
                      <a:round/>
                      <a:headEnd type="none" w="med" len="med"/>
                      <a:tailEnd type="none" w="med" len="med"/>
                    </a:lnT>
                    <a:lnB>
                      <a:noFill/>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bg1">
                              <a:lumMod val="50000"/>
                            </a:schemeClr>
                          </a:solidFill>
                          <a:effectLst/>
                          <a:uLnTx/>
                          <a:uFillTx/>
                          <a:latin typeface="+mj-lt"/>
                          <a:ea typeface="+mn-ea"/>
                          <a:cs typeface="+mn-cs"/>
                          <a:sym typeface="Arial"/>
                        </a:rPr>
                        <a:t>Importance</a:t>
                      </a:r>
                    </a:p>
                  </a:txBody>
                  <a:tcPr marL="8626" marR="8626" marT="8626" marB="0" anchor="ctr">
                    <a:lnL>
                      <a:noFill/>
                    </a:lnL>
                    <a:lnR>
                      <a:noFill/>
                    </a:lnR>
                    <a:lnT w="12700" cap="flat" cmpd="sng" algn="ctr">
                      <a:solidFill>
                        <a:srgbClr val="0F5D61"/>
                      </a:solidFill>
                      <a:prstDash val="sysDot"/>
                      <a:round/>
                      <a:headEnd type="none" w="med" len="med"/>
                      <a:tailEnd type="none" w="med" len="med"/>
                    </a:lnT>
                    <a:lnB>
                      <a:noFill/>
                    </a:lnB>
                  </a:tcPr>
                </a:tc>
                <a:tc>
                  <a:txBody>
                    <a:bodyPr/>
                    <a:lstStyle/>
                    <a:p>
                      <a:pPr algn="l" fontAlgn="b"/>
                      <a:r>
                        <a:rPr lang="en-US" sz="1200" b="0" i="0" u="none" strike="noStrike" noProof="0" dirty="0">
                          <a:solidFill>
                            <a:schemeClr val="bg1">
                              <a:lumMod val="50000"/>
                            </a:schemeClr>
                          </a:solidFill>
                          <a:effectLst/>
                          <a:latin typeface="+mj-lt"/>
                        </a:rPr>
                        <a:t>Quantitative</a:t>
                      </a:r>
                    </a:p>
                  </a:txBody>
                  <a:tcPr marL="8626" marR="8626" marT="8626" marB="0" anchor="ctr">
                    <a:lnL>
                      <a:noFill/>
                    </a:lnL>
                    <a:lnR>
                      <a:noFill/>
                    </a:lnR>
                    <a:lnT w="12700" cap="flat" cmpd="sng" algn="ctr">
                      <a:solidFill>
                        <a:srgbClr val="0F5D61"/>
                      </a:solidFill>
                      <a:prstDash val="sysDot"/>
                      <a:round/>
                      <a:headEnd type="none" w="med" len="med"/>
                      <a:tailEnd type="none" w="med" len="med"/>
                    </a:lnT>
                    <a:lnB>
                      <a:noFill/>
                    </a:lnB>
                  </a:tcPr>
                </a:tc>
                <a:tc>
                  <a:txBody>
                    <a:bodyPr/>
                    <a:lstStyle/>
                    <a:p>
                      <a:pPr algn="l" fontAlgn="b"/>
                      <a:r>
                        <a:rPr lang="en-US" sz="1200" b="0" i="0" u="none" strike="noStrike" noProof="0" dirty="0">
                          <a:solidFill>
                            <a:schemeClr val="bg1">
                              <a:lumMod val="50000"/>
                            </a:schemeClr>
                          </a:solidFill>
                          <a:effectLst/>
                          <a:latin typeface="+mj-lt"/>
                        </a:rPr>
                        <a:t>Modeled</a:t>
                      </a:r>
                    </a:p>
                  </a:txBody>
                  <a:tcPr marL="8626" marR="8626" marT="8626" marB="0" anchor="ctr">
                    <a:lnL>
                      <a:noFill/>
                    </a:lnL>
                    <a:lnR>
                      <a:noFill/>
                    </a:lnR>
                    <a:lnT w="12700" cap="flat" cmpd="sng" algn="ctr">
                      <a:solidFill>
                        <a:srgbClr val="0F5D61"/>
                      </a:solidFill>
                      <a:prstDash val="sysDot"/>
                      <a:round/>
                      <a:headEnd type="none" w="med" len="med"/>
                      <a:tailEnd type="none" w="med" len="med"/>
                    </a:lnT>
                    <a:lnB>
                      <a:noFill/>
                    </a:lnB>
                  </a:tcPr>
                </a:tc>
                <a:extLst>
                  <a:ext uri="{0D108BD9-81ED-4DB2-BD59-A6C34878D82A}">
                    <a16:rowId xmlns:a16="http://schemas.microsoft.com/office/drawing/2014/main" val="3300708171"/>
                  </a:ext>
                </a:extLst>
              </a:tr>
              <a:tr h="251620">
                <a:tc vMerge="1">
                  <a:txBody>
                    <a:bodyPr/>
                    <a:lstStyle/>
                    <a:p>
                      <a:pPr algn="l" fontAlgn="b"/>
                      <a:endParaRPr lang="en-US" sz="1400" b="0" i="0" u="none" strike="noStrike" dirty="0">
                        <a:solidFill>
                          <a:srgbClr val="000000"/>
                        </a:solidFill>
                        <a:effectLst/>
                        <a:latin typeface="Calibri" panose="020F0502020204030204" pitchFamily="34" charset="0"/>
                      </a:endParaRPr>
                    </a:p>
                  </a:txBody>
                  <a:tcPr marL="8626" marR="8626" marT="8626" marB="0">
                    <a:lnL>
                      <a:noFill/>
                    </a:lnL>
                    <a:lnR>
                      <a:noFill/>
                    </a:lnR>
                    <a:lnT>
                      <a:noFill/>
                    </a:lnT>
                    <a:lnB>
                      <a:noFill/>
                    </a:lnB>
                  </a:tcPr>
                </a:tc>
                <a:tc>
                  <a:txBody>
                    <a:bodyPr/>
                    <a:lstStyle/>
                    <a:p>
                      <a:pPr algn="l" fontAlgn="b"/>
                      <a:r>
                        <a:rPr lang="en-US" sz="1200" b="0" i="0" u="none" strike="noStrike" noProof="0" dirty="0">
                          <a:solidFill>
                            <a:schemeClr val="bg1">
                              <a:lumMod val="50000"/>
                            </a:schemeClr>
                          </a:solidFill>
                          <a:effectLst/>
                          <a:latin typeface="+mj-lt"/>
                        </a:rPr>
                        <a:t>Long-term complications of disease</a:t>
                      </a:r>
                    </a:p>
                  </a:txBody>
                  <a:tcPr marL="8626" marR="8626" marT="8626" marB="0" anchor="ctr">
                    <a:lnL>
                      <a:noFill/>
                    </a:lnL>
                    <a:lnR>
                      <a:noFill/>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bg1">
                              <a:lumMod val="50000"/>
                            </a:schemeClr>
                          </a:solidFill>
                          <a:effectLst/>
                          <a:uLnTx/>
                          <a:uFillTx/>
                          <a:latin typeface="+mj-lt"/>
                          <a:ea typeface="+mn-ea"/>
                          <a:cs typeface="+mn-cs"/>
                          <a:sym typeface="Arial"/>
                        </a:rPr>
                        <a:t>Importance</a:t>
                      </a:r>
                    </a:p>
                  </a:txBody>
                  <a:tcPr marL="8626" marR="8626" marT="8626" marB="0" anchor="ctr">
                    <a:lnL>
                      <a:noFill/>
                    </a:lnL>
                    <a:lnR>
                      <a:noFill/>
                    </a:lnR>
                    <a:lnT>
                      <a:noFill/>
                    </a:lnT>
                    <a:lnB>
                      <a:noFill/>
                    </a:lnB>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Quantitative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a:noFill/>
                    </a:lnT>
                    <a:lnB>
                      <a:noFill/>
                    </a:lnB>
                  </a:tcPr>
                </a:tc>
                <a:tc>
                  <a:txBody>
                    <a:bodyPr/>
                    <a:lstStyle/>
                    <a:p>
                      <a:pPr algn="l" fontAlgn="b"/>
                      <a:r>
                        <a:rPr lang="en-US" sz="1200" b="0" i="0" u="none" strike="noStrike" noProof="0" dirty="0">
                          <a:solidFill>
                            <a:schemeClr val="bg1">
                              <a:lumMod val="50000"/>
                            </a:schemeClr>
                          </a:solidFill>
                          <a:effectLst/>
                          <a:latin typeface="+mj-lt"/>
                        </a:rPr>
                        <a:t>Direct source</a:t>
                      </a:r>
                    </a:p>
                  </a:txBody>
                  <a:tcPr marL="8626" marR="8626" marT="8626" marB="0" anchor="ctr">
                    <a:lnL>
                      <a:noFill/>
                    </a:lnL>
                    <a:lnR>
                      <a:noFill/>
                    </a:lnR>
                    <a:lnT>
                      <a:noFill/>
                    </a:lnT>
                    <a:lnB>
                      <a:noFill/>
                    </a:lnB>
                  </a:tcPr>
                </a:tc>
                <a:extLst>
                  <a:ext uri="{0D108BD9-81ED-4DB2-BD59-A6C34878D82A}">
                    <a16:rowId xmlns:a16="http://schemas.microsoft.com/office/drawing/2014/main" val="1540026163"/>
                  </a:ext>
                </a:extLst>
              </a:tr>
              <a:tr h="251620">
                <a:tc vMerge="1">
                  <a:txBody>
                    <a:bodyPr/>
                    <a:lstStyle/>
                    <a:p>
                      <a:pPr algn="l" fontAlgn="b"/>
                      <a:endParaRPr lang="en-US" sz="1400" b="0" i="0" u="none" strike="noStrike" dirty="0">
                        <a:solidFill>
                          <a:srgbClr val="000000"/>
                        </a:solidFill>
                        <a:effectLst/>
                        <a:latin typeface="Calibri" panose="020F0502020204030204" pitchFamily="34" charset="0"/>
                      </a:endParaRPr>
                    </a:p>
                  </a:txBody>
                  <a:tcPr marL="8626" marR="8626" marT="8626" marB="0">
                    <a:lnL>
                      <a:noFill/>
                    </a:lnL>
                    <a:lnR>
                      <a:noFill/>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chemeClr val="tx1"/>
                          </a:solidFill>
                          <a:effectLst/>
                          <a:latin typeface="+mj-lt"/>
                          <a:ea typeface="+mn-ea"/>
                          <a:cs typeface="+mn-cs"/>
                          <a:sym typeface="Arial"/>
                        </a:rPr>
                        <a:t>Disability-adjusted life years (DALYs)</a:t>
                      </a:r>
                    </a:p>
                  </a:txBody>
                  <a:tcPr marL="8626" marR="8626" marT="8626" marB="0" anchor="ctr">
                    <a:lnL>
                      <a:noFill/>
                    </a:lnL>
                    <a:lnR>
                      <a:noFill/>
                    </a:lnR>
                    <a:lnT>
                      <a:noFill/>
                    </a:lnT>
                    <a:lnB>
                      <a:noFill/>
                    </a:lnB>
                    <a:solidFill>
                      <a:srgbClr val="FFFF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chemeClr val="tx1"/>
                          </a:solidFill>
                          <a:effectLst/>
                          <a:latin typeface="+mj-lt"/>
                          <a:ea typeface="+mn-ea"/>
                          <a:cs typeface="+mn-cs"/>
                          <a:sym typeface="Arial"/>
                        </a:rPr>
                        <a:t>Importance</a:t>
                      </a:r>
                    </a:p>
                  </a:txBody>
                  <a:tcPr marL="8626" marR="8626" marT="8626" marB="0" anchor="ctr">
                    <a:lnL>
                      <a:noFill/>
                    </a:lnL>
                    <a:lnR>
                      <a:noFill/>
                    </a:lnR>
                    <a:lnT>
                      <a:noFill/>
                    </a:lnT>
                    <a:lnB>
                      <a:noFill/>
                    </a:lnB>
                    <a:solidFill>
                      <a:srgbClr val="FFFF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chemeClr val="tx1">
                              <a:lumMod val="50000"/>
                            </a:schemeClr>
                          </a:solidFill>
                          <a:effectLst/>
                          <a:latin typeface="+mn-lt"/>
                          <a:ea typeface="+mn-ea"/>
                          <a:cs typeface="+mn-cs"/>
                          <a:sym typeface="Arial"/>
                        </a:rPr>
                        <a:t>Quantitative</a:t>
                      </a:r>
                      <a:endParaRPr lang="en-US" sz="1200" b="0" i="0" u="none" strike="noStrike" cap="none" noProof="0" dirty="0">
                        <a:solidFill>
                          <a:schemeClr val="tx1"/>
                        </a:solidFill>
                        <a:effectLst/>
                        <a:latin typeface="+mj-lt"/>
                        <a:ea typeface="+mn-ea"/>
                        <a:cs typeface="+mn-cs"/>
                        <a:sym typeface="Arial"/>
                      </a:endParaRPr>
                    </a:p>
                  </a:txBody>
                  <a:tcPr marL="8626" marR="8626" marT="8626" marB="0" anchor="ctr">
                    <a:lnL>
                      <a:noFill/>
                    </a:lnL>
                    <a:lnR>
                      <a:noFill/>
                    </a:lnR>
                    <a:lnT>
                      <a:noFill/>
                    </a:lnT>
                    <a:lnB>
                      <a:noFill/>
                    </a:lnB>
                    <a:solidFill>
                      <a:srgbClr val="FFFF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chemeClr val="tx1"/>
                          </a:solidFill>
                          <a:effectLst/>
                          <a:latin typeface="+mj-lt"/>
                          <a:ea typeface="+mn-ea"/>
                          <a:cs typeface="+mn-cs"/>
                          <a:sym typeface="Arial"/>
                        </a:rPr>
                        <a:t>Modeled</a:t>
                      </a:r>
                    </a:p>
                  </a:txBody>
                  <a:tcPr marL="8626" marR="8626" marT="8626" marB="0" anchor="ctr">
                    <a:lnL>
                      <a:noFill/>
                    </a:lnL>
                    <a:lnR>
                      <a:noFill/>
                    </a:lnR>
                    <a:lnT>
                      <a:noFill/>
                    </a:lnT>
                    <a:lnB>
                      <a:noFill/>
                    </a:lnB>
                    <a:solidFill>
                      <a:srgbClr val="FFFF00"/>
                    </a:solidFill>
                  </a:tcPr>
                </a:tc>
                <a:extLst>
                  <a:ext uri="{0D108BD9-81ED-4DB2-BD59-A6C34878D82A}">
                    <a16:rowId xmlns:a16="http://schemas.microsoft.com/office/drawing/2014/main" val="3518607578"/>
                  </a:ext>
                </a:extLst>
              </a:tr>
              <a:tr h="251620">
                <a:tc vMerge="1">
                  <a:txBody>
                    <a:bodyPr/>
                    <a:lstStyle/>
                    <a:p>
                      <a:pPr algn="l" fontAlgn="b"/>
                      <a:endParaRPr lang="en-US" sz="1400" b="0" i="0" u="none" strike="noStrike" dirty="0">
                        <a:solidFill>
                          <a:srgbClr val="000000"/>
                        </a:solidFill>
                        <a:effectLst/>
                        <a:latin typeface="Calibri" panose="020F0502020204030204" pitchFamily="34" charset="0"/>
                      </a:endParaRPr>
                    </a:p>
                  </a:txBody>
                  <a:tcPr marL="8626" marR="8626" marT="8626" marB="0">
                    <a:lnL>
                      <a:noFill/>
                    </a:lnL>
                    <a:lnR>
                      <a:noFill/>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chemeClr val="bg1">
                              <a:lumMod val="50000"/>
                            </a:schemeClr>
                          </a:solidFill>
                          <a:effectLst/>
                          <a:latin typeface="+mj-lt"/>
                          <a:ea typeface="+mn-ea"/>
                          <a:cs typeface="+mn-cs"/>
                          <a:sym typeface="Arial"/>
                        </a:rPr>
                        <a:t>Loss of quality-adjusted life years (QALYs)</a:t>
                      </a:r>
                    </a:p>
                  </a:txBody>
                  <a:tcPr marL="8626" marR="8626" marT="8626" marB="0" anchor="ctr">
                    <a:lnL>
                      <a:noFill/>
                    </a:lnL>
                    <a:lnR>
                      <a:noFill/>
                    </a:lnR>
                    <a:lnT>
                      <a:noFill/>
                    </a:lnT>
                    <a:lnB w="6350" cap="flat" cmpd="sng" algn="ctr">
                      <a:solidFill>
                        <a:schemeClr val="tx1"/>
                      </a:solidFill>
                      <a:prstDash val="sysDash"/>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chemeClr val="bg1">
                              <a:lumMod val="50000"/>
                            </a:schemeClr>
                          </a:solidFill>
                          <a:effectLst/>
                          <a:latin typeface="+mj-lt"/>
                          <a:ea typeface="+mn-ea"/>
                          <a:cs typeface="+mn-cs"/>
                          <a:sym typeface="Arial"/>
                        </a:rPr>
                        <a:t>Importance</a:t>
                      </a:r>
                    </a:p>
                  </a:txBody>
                  <a:tcPr marL="8626" marR="8626" marT="8626" marB="0" anchor="ctr">
                    <a:lnL>
                      <a:noFill/>
                    </a:lnL>
                    <a:lnR>
                      <a:noFill/>
                    </a:lnR>
                    <a:lnT>
                      <a:noFill/>
                    </a:lnT>
                    <a:lnB w="6350" cap="flat" cmpd="sng" algn="ctr">
                      <a:solidFill>
                        <a:schemeClr val="tx1"/>
                      </a:solidFill>
                      <a:prstDash val="sysDash"/>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chemeClr val="bg1">
                              <a:lumMod val="50000"/>
                            </a:schemeClr>
                          </a:solidFill>
                          <a:effectLst/>
                          <a:latin typeface="+mn-lt"/>
                          <a:ea typeface="+mn-ea"/>
                          <a:cs typeface="+mn-cs"/>
                          <a:sym typeface="Arial"/>
                        </a:rPr>
                        <a:t>Quantitative</a:t>
                      </a:r>
                      <a:endParaRPr lang="en-US" sz="1200" b="0" i="0" u="none" strike="noStrike" cap="none" noProof="0" dirty="0">
                        <a:solidFill>
                          <a:schemeClr val="bg1">
                            <a:lumMod val="50000"/>
                          </a:schemeClr>
                        </a:solidFill>
                        <a:effectLst/>
                        <a:latin typeface="+mj-lt"/>
                        <a:ea typeface="+mn-ea"/>
                        <a:cs typeface="+mn-cs"/>
                        <a:sym typeface="Arial"/>
                      </a:endParaRPr>
                    </a:p>
                  </a:txBody>
                  <a:tcPr marL="8626" marR="8626" marT="8626" marB="0" anchor="ctr">
                    <a:lnL>
                      <a:noFill/>
                    </a:lnL>
                    <a:lnR>
                      <a:noFill/>
                    </a:lnR>
                    <a:lnT>
                      <a:noFill/>
                    </a:lnT>
                    <a:lnB w="6350" cap="flat" cmpd="sng" algn="ctr">
                      <a:solidFill>
                        <a:schemeClr val="tx1"/>
                      </a:solidFill>
                      <a:prstDash val="sysDash"/>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chemeClr val="bg1">
                              <a:lumMod val="50000"/>
                            </a:schemeClr>
                          </a:solidFill>
                          <a:effectLst/>
                          <a:latin typeface="+mj-lt"/>
                          <a:ea typeface="+mn-ea"/>
                          <a:cs typeface="+mn-cs"/>
                          <a:sym typeface="Arial"/>
                        </a:rPr>
                        <a:t>Modeled</a:t>
                      </a:r>
                    </a:p>
                  </a:txBody>
                  <a:tcPr marL="8626" marR="8626" marT="8626" marB="0" anchor="ctr">
                    <a:lnL>
                      <a:noFill/>
                    </a:lnL>
                    <a:lnR>
                      <a:noFill/>
                    </a:lnR>
                    <a:lnT>
                      <a:noFill/>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558786248"/>
                  </a:ext>
                </a:extLst>
              </a:tr>
              <a:tr h="251620">
                <a:tc rowSpan="4">
                  <a:txBody>
                    <a:bodyPr/>
                    <a:lstStyle/>
                    <a:p>
                      <a:pPr algn="l" fontAlgn="b"/>
                      <a:r>
                        <a:rPr lang="en-US" sz="1200" b="0" i="0" u="none" strike="noStrike" noProof="0" dirty="0">
                          <a:solidFill>
                            <a:srgbClr val="000000"/>
                          </a:solidFill>
                          <a:effectLst/>
                          <a:latin typeface="+mj-lt"/>
                        </a:rPr>
                        <a:t>Economic impact of the disease</a:t>
                      </a: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tx1"/>
                          </a:solidFill>
                          <a:effectLst/>
                          <a:latin typeface="+mj-lt"/>
                        </a:rPr>
                        <a:t>Cost of the disease to the health system</a:t>
                      </a: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tx1"/>
                          </a:solidFill>
                          <a:effectLst/>
                          <a:uLnTx/>
                          <a:uFillTx/>
                          <a:latin typeface="+mj-lt"/>
                          <a:ea typeface="+mn-ea"/>
                          <a:cs typeface="+mn-cs"/>
                          <a:sym typeface="Arial"/>
                        </a:rPr>
                        <a:t>Importance</a:t>
                      </a: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200" b="0" i="0" u="none" strike="noStrike" noProof="0" dirty="0">
                          <a:solidFill>
                            <a:schemeClr val="tx1"/>
                          </a:solidFill>
                          <a:effectLst/>
                          <a:latin typeface="+mj-lt"/>
                        </a:rPr>
                        <a:t>Quantitative</a:t>
                      </a: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200" b="0" i="0" u="none" strike="noStrike" noProof="0" dirty="0">
                          <a:solidFill>
                            <a:schemeClr val="tx1"/>
                          </a:solidFill>
                          <a:effectLst/>
                          <a:latin typeface="+mj-lt"/>
                        </a:rPr>
                        <a:t>Direct source / Modeled</a:t>
                      </a: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852694930"/>
                  </a:ext>
                </a:extLst>
              </a:tr>
              <a:tr h="251620">
                <a:tc vMerge="1">
                  <a:txBody>
                    <a:bodyPr/>
                    <a:lstStyle/>
                    <a:p>
                      <a:pPr algn="l" fontAlgn="b"/>
                      <a:endParaRPr lang="en-US" sz="1400" b="0" i="0" u="none" strike="noStrike" dirty="0">
                        <a:solidFill>
                          <a:srgbClr val="000000"/>
                        </a:solidFill>
                        <a:effectLst/>
                        <a:latin typeface="Calibri" panose="020F0502020204030204" pitchFamily="34" charset="0"/>
                      </a:endParaRPr>
                    </a:p>
                  </a:txBody>
                  <a:tcPr marL="8626" marR="8626" marT="8626" marB="0">
                    <a:lnL>
                      <a:noFill/>
                    </a:lnL>
                    <a:lnR>
                      <a:noFill/>
                    </a:lnR>
                    <a:lnT>
                      <a:noFill/>
                    </a:lnT>
                    <a:lnB>
                      <a:noFill/>
                    </a:lnB>
                  </a:tcPr>
                </a:tc>
                <a:tc>
                  <a:txBody>
                    <a:bodyPr/>
                    <a:lstStyle/>
                    <a:p>
                      <a:pPr algn="l" fontAlgn="b"/>
                      <a:r>
                        <a:rPr lang="en-US" sz="1200" b="0" i="0" u="none" strike="noStrike" noProof="0" dirty="0">
                          <a:solidFill>
                            <a:sysClr val="windowText" lastClr="000000"/>
                          </a:solidFill>
                          <a:effectLst/>
                          <a:latin typeface="+mj-lt"/>
                        </a:rPr>
                        <a:t>Direct &amp; indirect costs to patient &amp; families</a:t>
                      </a:r>
                    </a:p>
                  </a:txBody>
                  <a:tcPr marL="8626" marR="8626" marT="8626" marB="0" anchor="ctr">
                    <a:lnL>
                      <a:noFill/>
                    </a:lnL>
                    <a:lnR>
                      <a:noFill/>
                    </a:lnR>
                    <a:lnT w="9525" cap="flat" cmpd="sng" algn="ctr">
                      <a:solidFill>
                        <a:schemeClr val="bg1"/>
                      </a:solidFill>
                      <a:prstDash val="solid"/>
                      <a:round/>
                      <a:headEnd type="none" w="med" len="med"/>
                      <a:tailEnd type="none" w="med" len="med"/>
                    </a:lnT>
                    <a:lnB>
                      <a:noFill/>
                    </a:lnB>
                    <a:solidFill>
                      <a:srgbClr val="FFFF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ysClr val="windowText" lastClr="000000"/>
                          </a:solidFill>
                          <a:effectLst/>
                          <a:uLnTx/>
                          <a:uFillTx/>
                          <a:latin typeface="+mj-lt"/>
                          <a:ea typeface="+mn-ea"/>
                          <a:cs typeface="+mn-cs"/>
                          <a:sym typeface="Arial"/>
                        </a:rPr>
                        <a:t>Importance</a:t>
                      </a:r>
                    </a:p>
                  </a:txBody>
                  <a:tcPr marL="8626" marR="8626" marT="8626" marB="0" anchor="ctr">
                    <a:lnL>
                      <a:noFill/>
                    </a:lnL>
                    <a:lnR>
                      <a:noFill/>
                    </a:lnR>
                    <a:lnT w="9525" cap="flat" cmpd="sng" algn="ctr">
                      <a:solidFill>
                        <a:schemeClr val="bg1"/>
                      </a:solidFill>
                      <a:prstDash val="solid"/>
                      <a:round/>
                      <a:headEnd type="none" w="med" len="med"/>
                      <a:tailEnd type="none" w="med" len="med"/>
                    </a:lnT>
                    <a:lnB>
                      <a:noFill/>
                    </a:lnB>
                    <a:solidFill>
                      <a:srgbClr val="FFFF00"/>
                    </a:solidFill>
                  </a:tcPr>
                </a:tc>
                <a:tc>
                  <a:txBody>
                    <a:bodyPr/>
                    <a:lstStyle/>
                    <a:p>
                      <a:pPr algn="l" fontAlgn="b"/>
                      <a:r>
                        <a:rPr lang="en-US" sz="1200" b="0" i="0" u="none" strike="noStrike" cap="none" noProof="0" dirty="0">
                          <a:solidFill>
                            <a:sysClr val="windowText" lastClr="000000"/>
                          </a:solidFill>
                          <a:effectLst/>
                          <a:latin typeface="+mn-lt"/>
                          <a:ea typeface="+mn-ea"/>
                          <a:cs typeface="+mn-cs"/>
                          <a:sym typeface="Arial"/>
                        </a:rPr>
                        <a:t>Quantitative</a:t>
                      </a:r>
                      <a:endParaRPr lang="en-US" sz="1200" b="0" i="0" u="none" strike="noStrike" noProof="0" dirty="0">
                        <a:solidFill>
                          <a:sysClr val="windowText" lastClr="000000"/>
                        </a:solidFill>
                        <a:effectLst/>
                        <a:latin typeface="+mj-lt"/>
                      </a:endParaRPr>
                    </a:p>
                  </a:txBody>
                  <a:tcPr marL="8626" marR="8626" marT="8626" marB="0" anchor="ctr">
                    <a:lnL>
                      <a:noFill/>
                    </a:lnL>
                    <a:lnR>
                      <a:noFill/>
                    </a:lnR>
                    <a:lnT w="9525" cap="flat" cmpd="sng" algn="ctr">
                      <a:solidFill>
                        <a:schemeClr val="bg1"/>
                      </a:solidFill>
                      <a:prstDash val="solid"/>
                      <a:round/>
                      <a:headEnd type="none" w="med" len="med"/>
                      <a:tailEnd type="none" w="med" len="med"/>
                    </a:lnT>
                    <a:lnB>
                      <a:noFill/>
                    </a:lnB>
                    <a:solidFill>
                      <a:srgbClr val="FFFF00"/>
                    </a:solidFill>
                  </a:tcPr>
                </a:tc>
                <a:tc>
                  <a:txBody>
                    <a:bodyPr/>
                    <a:lstStyle/>
                    <a:p>
                      <a:pPr algn="l" fontAlgn="b"/>
                      <a:r>
                        <a:rPr lang="en-US" sz="1200" b="0" i="0" u="none" strike="noStrike" noProof="0" dirty="0">
                          <a:solidFill>
                            <a:sysClr val="windowText" lastClr="000000"/>
                          </a:solidFill>
                          <a:effectLst/>
                          <a:latin typeface="+mj-lt"/>
                        </a:rPr>
                        <a:t>Modeled</a:t>
                      </a:r>
                    </a:p>
                  </a:txBody>
                  <a:tcPr marL="8626" marR="8626" marT="8626" marB="0" anchor="ctr">
                    <a:lnL>
                      <a:noFill/>
                    </a:lnL>
                    <a:lnR>
                      <a:noFill/>
                    </a:lnR>
                    <a:lnT w="9525" cap="flat" cmpd="sng" algn="ctr">
                      <a:solidFill>
                        <a:schemeClr val="bg1"/>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557785190"/>
                  </a:ext>
                </a:extLst>
              </a:tr>
              <a:tr h="251620">
                <a:tc vMerge="1">
                  <a:txBody>
                    <a:bodyPr/>
                    <a:lstStyle/>
                    <a:p>
                      <a:pPr algn="l" fontAlgn="b"/>
                      <a:endParaRPr lang="en-US" sz="1400" b="0" i="0" u="none" strike="noStrike" dirty="0">
                        <a:solidFill>
                          <a:srgbClr val="000000"/>
                        </a:solidFill>
                        <a:effectLst/>
                        <a:latin typeface="Calibri" panose="020F0502020204030204" pitchFamily="34" charset="0"/>
                      </a:endParaRPr>
                    </a:p>
                  </a:txBody>
                  <a:tcPr marL="8626" marR="8626" marT="8626" marB="0">
                    <a:lnL>
                      <a:noFill/>
                    </a:lnL>
                    <a:lnR>
                      <a:noFill/>
                    </a:lnR>
                    <a:lnT>
                      <a:noFill/>
                    </a:lnT>
                    <a:lnB>
                      <a:noFill/>
                    </a:lnB>
                  </a:tcPr>
                </a:tc>
                <a:tc>
                  <a:txBody>
                    <a:bodyPr/>
                    <a:lstStyle/>
                    <a:p>
                      <a:pPr algn="l" fontAlgn="b"/>
                      <a:r>
                        <a:rPr lang="en-US" sz="1200" b="0" i="0" u="none" strike="noStrike" noProof="0" dirty="0">
                          <a:solidFill>
                            <a:schemeClr val="bg1">
                              <a:lumMod val="50000"/>
                            </a:schemeClr>
                          </a:solidFill>
                          <a:effectLst/>
                          <a:latin typeface="+mj-lt"/>
                        </a:rPr>
                        <a:t>Short- and long-term use of health care</a:t>
                      </a:r>
                    </a:p>
                  </a:txBody>
                  <a:tcPr marL="8626" marR="8626" marT="8626" marB="0" anchor="ctr">
                    <a:lnL>
                      <a:noFill/>
                    </a:lnL>
                    <a:lnR>
                      <a:noFill/>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bg1">
                              <a:lumMod val="50000"/>
                            </a:schemeClr>
                          </a:solidFill>
                          <a:effectLst/>
                          <a:uLnTx/>
                          <a:uFillTx/>
                          <a:latin typeface="+mj-lt"/>
                          <a:ea typeface="+mn-ea"/>
                          <a:cs typeface="+mn-cs"/>
                          <a:sym typeface="Arial"/>
                        </a:rPr>
                        <a:t>Importance</a:t>
                      </a:r>
                    </a:p>
                  </a:txBody>
                  <a:tcPr marL="8626" marR="8626" marT="8626" marB="0" anchor="ctr">
                    <a:lnL>
                      <a:noFill/>
                    </a:lnL>
                    <a:lnR>
                      <a:noFill/>
                    </a:lnR>
                    <a:lnT>
                      <a:noFill/>
                    </a:lnT>
                    <a:lnB>
                      <a:noFill/>
                    </a:lnB>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Quantitative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a:noFill/>
                    </a:lnT>
                    <a:lnB>
                      <a:noFill/>
                    </a:lnB>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Direct source / Modeled</a:t>
                      </a:r>
                    </a:p>
                  </a:txBody>
                  <a:tcPr marL="8626" marR="8626" marT="8626" marB="0" anchor="ctr">
                    <a:lnL>
                      <a:noFill/>
                    </a:lnL>
                    <a:lnR>
                      <a:noFill/>
                    </a:lnR>
                    <a:lnT>
                      <a:noFill/>
                    </a:lnT>
                    <a:lnB>
                      <a:noFill/>
                    </a:lnB>
                  </a:tcPr>
                </a:tc>
                <a:extLst>
                  <a:ext uri="{0D108BD9-81ED-4DB2-BD59-A6C34878D82A}">
                    <a16:rowId xmlns:a16="http://schemas.microsoft.com/office/drawing/2014/main" val="2492647256"/>
                  </a:ext>
                </a:extLst>
              </a:tr>
              <a:tr h="251620">
                <a:tc vMerge="1">
                  <a:txBody>
                    <a:bodyPr/>
                    <a:lstStyle/>
                    <a:p>
                      <a:pPr algn="l" fontAlgn="b"/>
                      <a:endParaRPr lang="en-US" sz="1400" b="0" i="0" u="none" strike="noStrike" dirty="0">
                        <a:solidFill>
                          <a:srgbClr val="000000"/>
                        </a:solidFill>
                        <a:effectLst/>
                        <a:latin typeface="Calibri" panose="020F0502020204030204" pitchFamily="34" charset="0"/>
                      </a:endParaRPr>
                    </a:p>
                  </a:txBody>
                  <a:tcPr marL="8626" marR="8626" marT="8626" marB="0">
                    <a:lnL>
                      <a:noFill/>
                    </a:lnL>
                    <a:lnR>
                      <a:noFill/>
                    </a:lnR>
                    <a:lnT>
                      <a:noFill/>
                    </a:lnT>
                    <a:lnB>
                      <a:noFill/>
                    </a:lnB>
                  </a:tcPr>
                </a:tc>
                <a:tc>
                  <a:txBody>
                    <a:bodyPr/>
                    <a:lstStyle/>
                    <a:p>
                      <a:pPr algn="l" fontAlgn="b"/>
                      <a:r>
                        <a:rPr lang="en-US" sz="1200" b="0" i="0" u="none" strike="noStrike" noProof="0" dirty="0">
                          <a:solidFill>
                            <a:schemeClr val="bg1">
                              <a:lumMod val="50000"/>
                            </a:schemeClr>
                          </a:solidFill>
                          <a:effectLst/>
                          <a:latin typeface="+mj-lt"/>
                        </a:rPr>
                        <a:t>Productivity losses</a:t>
                      </a:r>
                    </a:p>
                  </a:txBody>
                  <a:tcPr marL="8626" marR="8626" marT="8626" marB="0" anchor="ctr">
                    <a:lnL>
                      <a:noFill/>
                    </a:lnL>
                    <a:lnR>
                      <a:noFill/>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bg1">
                              <a:lumMod val="50000"/>
                            </a:schemeClr>
                          </a:solidFill>
                          <a:effectLst/>
                          <a:uLnTx/>
                          <a:uFillTx/>
                          <a:latin typeface="+mj-lt"/>
                          <a:ea typeface="+mn-ea"/>
                          <a:cs typeface="+mn-cs"/>
                          <a:sym typeface="Arial"/>
                        </a:rPr>
                        <a:t>Importance</a:t>
                      </a:r>
                    </a:p>
                  </a:txBody>
                  <a:tcPr marL="8626" marR="8626" marT="8626" marB="0" anchor="ctr">
                    <a:lnL>
                      <a:noFill/>
                    </a:lnL>
                    <a:lnR>
                      <a:noFill/>
                    </a:lnR>
                    <a:lnT>
                      <a:noFill/>
                    </a:lnT>
                    <a:lnB>
                      <a:noFill/>
                    </a:lnB>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Quantitative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a:noFill/>
                    </a:lnT>
                    <a:lnB>
                      <a:noFill/>
                    </a:lnB>
                  </a:tcPr>
                </a:tc>
                <a:tc>
                  <a:txBody>
                    <a:bodyPr/>
                    <a:lstStyle/>
                    <a:p>
                      <a:pPr algn="l" fontAlgn="b"/>
                      <a:r>
                        <a:rPr lang="en-US" sz="1200" b="0" i="0" u="none" strike="noStrike" noProof="0" dirty="0">
                          <a:solidFill>
                            <a:schemeClr val="bg1">
                              <a:lumMod val="50000"/>
                            </a:schemeClr>
                          </a:solidFill>
                          <a:effectLst/>
                          <a:latin typeface="+mj-lt"/>
                        </a:rPr>
                        <a:t>Modeled</a:t>
                      </a:r>
                    </a:p>
                  </a:txBody>
                  <a:tcPr marL="8626" marR="8626" marT="8626" marB="0" anchor="ctr">
                    <a:lnL>
                      <a:noFill/>
                    </a:lnL>
                    <a:lnR>
                      <a:noFill/>
                    </a:lnR>
                    <a:lnT>
                      <a:noFill/>
                    </a:lnT>
                    <a:lnB>
                      <a:noFill/>
                    </a:lnB>
                  </a:tcPr>
                </a:tc>
                <a:extLst>
                  <a:ext uri="{0D108BD9-81ED-4DB2-BD59-A6C34878D82A}">
                    <a16:rowId xmlns:a16="http://schemas.microsoft.com/office/drawing/2014/main" val="2185337268"/>
                  </a:ext>
                </a:extLst>
              </a:tr>
              <a:tr h="258621">
                <a:tc>
                  <a:txBody>
                    <a:bodyPr/>
                    <a:lstStyle/>
                    <a:p>
                      <a:pPr algn="l" fontAlgn="b"/>
                      <a:r>
                        <a:rPr lang="en-US" sz="1200" b="0" i="0" u="none" strike="noStrike" noProof="0" dirty="0">
                          <a:solidFill>
                            <a:srgbClr val="000000"/>
                          </a:solidFill>
                          <a:effectLst/>
                          <a:latin typeface="+mj-lt"/>
                        </a:rPr>
                        <a:t>Alternatives</a:t>
                      </a:r>
                    </a:p>
                  </a:txBody>
                  <a:tcPr marL="8626" marR="8626" marT="8626" marB="0">
                    <a:lnL>
                      <a:noFill/>
                    </a:lnL>
                    <a:lnR>
                      <a:noFill/>
                    </a:lnR>
                    <a:lnT w="6350" cap="flat" cmpd="sng" algn="ctr">
                      <a:solidFill>
                        <a:srgbClr val="0F5D61"/>
                      </a:solidFill>
                      <a:prstDash val="sysDash"/>
                      <a:round/>
                      <a:headEnd type="none" w="med" len="med"/>
                      <a:tailEnd type="none" w="med" len="med"/>
                    </a:lnT>
                    <a:lnB>
                      <a:noFill/>
                    </a:lnB>
                  </a:tcPr>
                </a:tc>
                <a:tc>
                  <a:txBody>
                    <a:bodyPr/>
                    <a:lstStyle/>
                    <a:p>
                      <a:pPr algn="l" fontAlgn="b"/>
                      <a:r>
                        <a:rPr lang="en-US" sz="1200" b="0" i="0" u="none" strike="noStrike" noProof="0" dirty="0">
                          <a:solidFill>
                            <a:schemeClr val="bg1"/>
                          </a:solidFill>
                          <a:effectLst/>
                          <a:latin typeface="+mj-lt"/>
                        </a:rPr>
                        <a:t>Absence of satisfactory alternatives to prevent/treat the disease</a:t>
                      </a:r>
                    </a:p>
                  </a:txBody>
                  <a:tcPr marL="8626" marR="8626" marT="8626" marB="0" anchor="ctr">
                    <a:lnL>
                      <a:noFill/>
                    </a:lnL>
                    <a:lnR>
                      <a:noFill/>
                    </a:lnR>
                    <a:lnT>
                      <a:noFill/>
                    </a:lnT>
                    <a:lnB>
                      <a:noFill/>
                    </a:lnB>
                    <a:solidFill>
                      <a:srgbClr val="C000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mn-cs"/>
                          <a:sym typeface="Arial"/>
                        </a:rPr>
                        <a:t>Importance</a:t>
                      </a:r>
                    </a:p>
                  </a:txBody>
                  <a:tcPr marL="8626" marR="8626" marT="8626" marB="0" anchor="ctr">
                    <a:lnL>
                      <a:noFill/>
                    </a:lnL>
                    <a:lnR>
                      <a:noFill/>
                    </a:lnR>
                    <a:lnT>
                      <a:noFill/>
                    </a:lnT>
                    <a:lnB>
                      <a:noFill/>
                    </a:lnB>
                    <a:solidFill>
                      <a:srgbClr val="C00000"/>
                    </a:solidFill>
                  </a:tcPr>
                </a:tc>
                <a:tc>
                  <a:txBody>
                    <a:bodyPr/>
                    <a:lstStyle/>
                    <a:p>
                      <a:pPr algn="l" fontAlgn="b"/>
                      <a:r>
                        <a:rPr lang="en-US" sz="1200" b="0" i="0" u="none" strike="noStrike" noProof="0" dirty="0">
                          <a:solidFill>
                            <a:schemeClr val="bg1"/>
                          </a:solidFill>
                          <a:effectLst/>
                          <a:latin typeface="+mj-lt"/>
                        </a:rPr>
                        <a:t>Qualitative</a:t>
                      </a:r>
                    </a:p>
                  </a:txBody>
                  <a:tcPr marL="8626" marR="8626" marT="8626" marB="0" anchor="ctr">
                    <a:lnL>
                      <a:noFill/>
                    </a:lnL>
                    <a:lnR>
                      <a:noFill/>
                    </a:lnR>
                    <a:lnT>
                      <a:noFill/>
                    </a:lnT>
                    <a:lnB>
                      <a:noFill/>
                    </a:lnB>
                    <a:solidFill>
                      <a:srgbClr val="C00000"/>
                    </a:solidFill>
                  </a:tcPr>
                </a:tc>
                <a:tc>
                  <a:txBody>
                    <a:bodyPr/>
                    <a:lstStyle/>
                    <a:p>
                      <a:pPr algn="l" fontAlgn="b"/>
                      <a:r>
                        <a:rPr lang="en-US" sz="1200" b="0" i="0" u="none" strike="noStrike" noProof="0" dirty="0">
                          <a:solidFill>
                            <a:schemeClr val="bg1"/>
                          </a:solidFill>
                          <a:effectLst/>
                          <a:latin typeface="+mj-lt"/>
                        </a:rPr>
                        <a:t>Direct source</a:t>
                      </a:r>
                    </a:p>
                  </a:txBody>
                  <a:tcPr marL="8626" marR="8626" marT="8626" marB="0" anchor="ctr">
                    <a:lnL>
                      <a:noFill/>
                    </a:lnL>
                    <a:lnR>
                      <a:noFill/>
                    </a:lnR>
                    <a:lnT>
                      <a:noFill/>
                    </a:lnT>
                    <a:lnB>
                      <a:noFill/>
                    </a:lnB>
                    <a:solidFill>
                      <a:srgbClr val="C00000"/>
                    </a:solidFill>
                  </a:tcPr>
                </a:tc>
                <a:extLst>
                  <a:ext uri="{0D108BD9-81ED-4DB2-BD59-A6C34878D82A}">
                    <a16:rowId xmlns:a16="http://schemas.microsoft.com/office/drawing/2014/main" val="1922556132"/>
                  </a:ext>
                </a:extLst>
              </a:tr>
            </a:tbl>
          </a:graphicData>
        </a:graphic>
      </p:graphicFrame>
      <p:sp>
        <p:nvSpPr>
          <p:cNvPr id="4" name="Rectangle 3">
            <a:extLst>
              <a:ext uri="{FF2B5EF4-FFF2-40B4-BE49-F238E27FC236}">
                <a16:creationId xmlns:a16="http://schemas.microsoft.com/office/drawing/2014/main" id="{E896E550-5EAD-12D7-6FB4-19F0B23A3053}"/>
              </a:ext>
            </a:extLst>
          </p:cNvPr>
          <p:cNvSpPr/>
          <p:nvPr/>
        </p:nvSpPr>
        <p:spPr>
          <a:xfrm>
            <a:off x="3781424" y="5984260"/>
            <a:ext cx="1743075" cy="21141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t>Essential</a:t>
            </a:r>
          </a:p>
        </p:txBody>
      </p:sp>
      <p:sp>
        <p:nvSpPr>
          <p:cNvPr id="6" name="Rectangle 5">
            <a:extLst>
              <a:ext uri="{FF2B5EF4-FFF2-40B4-BE49-F238E27FC236}">
                <a16:creationId xmlns:a16="http://schemas.microsoft.com/office/drawing/2014/main" id="{FE7ADA12-692B-59E5-D1C6-2892A32CFEFA}"/>
              </a:ext>
            </a:extLst>
          </p:cNvPr>
          <p:cNvSpPr/>
          <p:nvPr/>
        </p:nvSpPr>
        <p:spPr>
          <a:xfrm>
            <a:off x="5795965" y="5984260"/>
            <a:ext cx="1743075" cy="21141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tx1">
                    <a:lumMod val="50000"/>
                  </a:schemeClr>
                </a:solidFill>
              </a:rPr>
              <a:t>Significant</a:t>
            </a:r>
          </a:p>
        </p:txBody>
      </p:sp>
    </p:spTree>
    <p:extLst>
      <p:ext uri="{BB962C8B-B14F-4D97-AF65-F5344CB8AC3E}">
        <p14:creationId xmlns:p14="http://schemas.microsoft.com/office/powerpoint/2010/main" val="2103256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Criteria review: Benefits of the vaccine</a:t>
            </a: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21</a:t>
            </a:fld>
            <a:endParaRPr lang="en-US" noProof="0" dirty="0">
              <a:latin typeface="+mj-lt"/>
            </a:endParaRPr>
          </a:p>
        </p:txBody>
      </p:sp>
      <p:graphicFrame>
        <p:nvGraphicFramePr>
          <p:cNvPr id="3" name="Table 2">
            <a:extLst>
              <a:ext uri="{FF2B5EF4-FFF2-40B4-BE49-F238E27FC236}">
                <a16:creationId xmlns:a16="http://schemas.microsoft.com/office/drawing/2014/main" id="{3525073C-C8E1-EB0C-F962-3FAE6E11624E}"/>
              </a:ext>
            </a:extLst>
          </p:cNvPr>
          <p:cNvGraphicFramePr>
            <a:graphicFrameLocks noGrp="1"/>
          </p:cNvGraphicFramePr>
          <p:nvPr>
            <p:extLst>
              <p:ext uri="{D42A27DB-BD31-4B8C-83A1-F6EECF244321}">
                <p14:modId xmlns:p14="http://schemas.microsoft.com/office/powerpoint/2010/main" val="1144057362"/>
              </p:ext>
            </p:extLst>
          </p:nvPr>
        </p:nvGraphicFramePr>
        <p:xfrm>
          <a:off x="472961" y="1199400"/>
          <a:ext cx="11218296" cy="4289675"/>
        </p:xfrm>
        <a:graphic>
          <a:graphicData uri="http://schemas.openxmlformats.org/drawingml/2006/table">
            <a:tbl>
              <a:tblPr/>
              <a:tblGrid>
                <a:gridCol w="1683808">
                  <a:extLst>
                    <a:ext uri="{9D8B030D-6E8A-4147-A177-3AD203B41FA5}">
                      <a16:colId xmlns:a16="http://schemas.microsoft.com/office/drawing/2014/main" val="1564478177"/>
                    </a:ext>
                  </a:extLst>
                </a:gridCol>
                <a:gridCol w="5097746">
                  <a:extLst>
                    <a:ext uri="{9D8B030D-6E8A-4147-A177-3AD203B41FA5}">
                      <a16:colId xmlns:a16="http://schemas.microsoft.com/office/drawing/2014/main" val="4176978140"/>
                    </a:ext>
                  </a:extLst>
                </a:gridCol>
                <a:gridCol w="1506937">
                  <a:extLst>
                    <a:ext uri="{9D8B030D-6E8A-4147-A177-3AD203B41FA5}">
                      <a16:colId xmlns:a16="http://schemas.microsoft.com/office/drawing/2014/main" val="1213459350"/>
                    </a:ext>
                  </a:extLst>
                </a:gridCol>
                <a:gridCol w="1179802">
                  <a:extLst>
                    <a:ext uri="{9D8B030D-6E8A-4147-A177-3AD203B41FA5}">
                      <a16:colId xmlns:a16="http://schemas.microsoft.com/office/drawing/2014/main" val="1501533423"/>
                    </a:ext>
                  </a:extLst>
                </a:gridCol>
                <a:gridCol w="1750003">
                  <a:extLst>
                    <a:ext uri="{9D8B030D-6E8A-4147-A177-3AD203B41FA5}">
                      <a16:colId xmlns:a16="http://schemas.microsoft.com/office/drawing/2014/main" val="349205669"/>
                    </a:ext>
                  </a:extLst>
                </a:gridCol>
              </a:tblGrid>
              <a:tr h="238155">
                <a:tc>
                  <a:txBody>
                    <a:bodyPr/>
                    <a:lstStyle/>
                    <a:p>
                      <a:pPr algn="l" fontAlgn="b"/>
                      <a:r>
                        <a:rPr lang="en-US" sz="1400" b="1" i="0" u="none" strike="noStrike" noProof="0" dirty="0">
                          <a:solidFill>
                            <a:srgbClr val="000000"/>
                          </a:solidFill>
                          <a:effectLst/>
                          <a:latin typeface="+mj-lt"/>
                        </a:rPr>
                        <a:t>Sub-category</a:t>
                      </a:r>
                    </a:p>
                  </a:txBody>
                  <a:tcPr marL="8626" marR="8626" marT="8626" marB="0" anchor="b">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Criteria</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Group</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Source 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extLst>
                  <a:ext uri="{0D108BD9-81ED-4DB2-BD59-A6C34878D82A}">
                    <a16:rowId xmlns:a16="http://schemas.microsoft.com/office/drawing/2014/main" val="2709294636"/>
                  </a:ext>
                </a:extLst>
              </a:tr>
              <a:tr h="506440">
                <a:tc rowSpan="5">
                  <a:txBody>
                    <a:bodyPr/>
                    <a:lstStyle/>
                    <a:p>
                      <a:pPr algn="l" rtl="0" fontAlgn="b"/>
                      <a:r>
                        <a:rPr lang="en-US" sz="1200" b="0" i="0" u="none" strike="noStrike" noProof="0" dirty="0">
                          <a:solidFill>
                            <a:schemeClr val="tx1">
                              <a:lumMod val="50000"/>
                            </a:schemeClr>
                          </a:solidFill>
                          <a:effectLst/>
                          <a:latin typeface="+mj-lt"/>
                        </a:rPr>
                        <a:t>Direct impact</a:t>
                      </a:r>
                    </a:p>
                  </a:txBody>
                  <a:tcPr marL="8626" marR="8626" marT="8626" marB="0">
                    <a:lnL>
                      <a:noFill/>
                    </a:lnL>
                    <a:lnR>
                      <a:noFill/>
                    </a:lnR>
                    <a:lnT w="19050" cap="flat" cmpd="sng" algn="ctr">
                      <a:solidFill>
                        <a:srgbClr val="0F5D61"/>
                      </a:solidFill>
                      <a:prstDash val="solid"/>
                      <a:round/>
                      <a:headEnd type="none" w="med" len="med"/>
                      <a:tailEnd type="none" w="med" len="med"/>
                    </a:lnT>
                    <a:lnB w="12700" cap="flat" cmpd="sng" algn="ctr">
                      <a:solidFill>
                        <a:srgbClr val="0F5D61"/>
                      </a:solidFill>
                      <a:prstDash val="sysDot"/>
                      <a:round/>
                      <a:headEnd type="none" w="med" len="med"/>
                      <a:tailEnd type="none" w="med" len="med"/>
                    </a:lnB>
                  </a:tcPr>
                </a:tc>
                <a:tc>
                  <a:txBody>
                    <a:bodyPr/>
                    <a:lstStyle/>
                    <a:p>
                      <a:pPr algn="l" fontAlgn="b"/>
                      <a:r>
                        <a:rPr lang="en-US" sz="1200" b="0" i="0" u="none" strike="noStrike" noProof="0" dirty="0">
                          <a:solidFill>
                            <a:srgbClr val="FFFFFF"/>
                          </a:solidFill>
                          <a:effectLst/>
                          <a:latin typeface="+mj-lt"/>
                        </a:rPr>
                        <a:t>Coverage of active serogroups or serotypes in the country (for serogroup- or serotype-specific vaccines)</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l" fontAlgn="b"/>
                      <a:r>
                        <a:rPr lang="en-US" sz="1200" b="0" i="0" u="none" strike="noStrike" noProof="0" dirty="0">
                          <a:solidFill>
                            <a:srgbClr val="FFFFFF"/>
                          </a:solidFill>
                          <a:effectLst/>
                          <a:latin typeface="+mj-lt"/>
                        </a:rPr>
                        <a:t>Importance</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l" fontAlgn="b"/>
                      <a:r>
                        <a:rPr lang="en-US" sz="1200" b="0" i="0" u="none" strike="noStrike" noProof="0" dirty="0">
                          <a:solidFill>
                            <a:srgbClr val="FFFFFF"/>
                          </a:solidFill>
                          <a:effectLst/>
                          <a:latin typeface="+mj-lt"/>
                        </a:rPr>
                        <a:t>Quantitative</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l" fontAlgn="b"/>
                      <a:r>
                        <a:rPr lang="en-US" sz="1200" b="0" i="0" u="none" strike="noStrike" noProof="0" dirty="0">
                          <a:solidFill>
                            <a:srgbClr val="FFFFFF"/>
                          </a:solidFill>
                          <a:effectLst/>
                          <a:latin typeface="+mj-lt"/>
                        </a:rPr>
                        <a:t>Direct source / Modeled</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998650814"/>
                  </a:ext>
                </a:extLst>
              </a:tr>
              <a:tr h="506440">
                <a:tc vMerge="1">
                  <a:txBody>
                    <a:bodyPr/>
                    <a:lstStyle/>
                    <a:p>
                      <a:pPr algn="l" fontAlgn="b"/>
                      <a:r>
                        <a:rPr lang="en-US" sz="1400" b="0" i="0" u="none" strike="noStrike">
                          <a:solidFill>
                            <a:srgbClr val="000000"/>
                          </a:solidFill>
                          <a:effectLst/>
                          <a:latin typeface="Calibri" panose="020F0502020204030204" pitchFamily="34" charset="0"/>
                        </a:rPr>
                        <a:t>Epidemiology</a:t>
                      </a:r>
                    </a:p>
                  </a:txBody>
                  <a:tcPr marL="8626" marR="8626" marT="8626" marB="0">
                    <a:lnL>
                      <a:noFill/>
                    </a:lnL>
                    <a:lnR>
                      <a:noFill/>
                    </a:lnR>
                    <a:lnT w="6350" cap="flat" cmpd="sng" algn="ctr">
                      <a:solidFill>
                        <a:srgbClr val="0F5D61"/>
                      </a:solidFill>
                      <a:prstDash val="sysDash"/>
                      <a:round/>
                      <a:headEnd type="none" w="med" len="med"/>
                      <a:tailEnd type="none" w="med" len="med"/>
                    </a:lnT>
                    <a:lnB>
                      <a:noFill/>
                    </a:lnB>
                  </a:tcPr>
                </a:tc>
                <a:tc>
                  <a:txBody>
                    <a:bodyPr/>
                    <a:lstStyle/>
                    <a:p>
                      <a:pPr algn="l" rtl="0" fontAlgn="b"/>
                      <a:r>
                        <a:rPr lang="en-US" sz="1200" b="0" i="0" u="none" strike="noStrike" noProof="0" dirty="0">
                          <a:solidFill>
                            <a:schemeClr val="bg1"/>
                          </a:solidFill>
                          <a:effectLst/>
                          <a:latin typeface="+mj-lt"/>
                        </a:rPr>
                        <a:t>Effectiveness of the vaccine including in different populations/age groups/cohorts</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chemeClr val="bg1"/>
                          </a:solidFill>
                          <a:effectLst/>
                          <a:latin typeface="+mn-lt"/>
                          <a:ea typeface="+mn-ea"/>
                          <a:cs typeface="+mn-cs"/>
                          <a:sym typeface="Arial"/>
                        </a:rPr>
                        <a:t>Importance</a:t>
                      </a:r>
                      <a:endParaRPr kumimoji="0" lang="en-US" sz="1200" b="0" i="0" u="none" strike="noStrike" kern="0" cap="none" spc="0" normalizeH="0" baseline="0" noProof="0" dirty="0">
                        <a:ln>
                          <a:noFill/>
                        </a:ln>
                        <a:solidFill>
                          <a:schemeClr val="bg1"/>
                        </a:solidFill>
                        <a:effectLst/>
                        <a:uLnTx/>
                        <a:uFillTx/>
                        <a:latin typeface="+mj-lt"/>
                        <a:ea typeface="+mn-ea"/>
                        <a:cs typeface="+mn-cs"/>
                        <a:sym typeface="Arial"/>
                      </a:endParaRP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l" rtl="0" fontAlgn="b"/>
                      <a:r>
                        <a:rPr lang="en-US" sz="1200" b="0" i="0" u="none" strike="noStrike" noProof="0" dirty="0">
                          <a:solidFill>
                            <a:schemeClr val="bg1"/>
                          </a:solidFill>
                          <a:effectLst/>
                          <a:latin typeface="+mj-lt"/>
                        </a:rPr>
                        <a:t>Quantitative</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l" rtl="0" fontAlgn="b"/>
                      <a:r>
                        <a:rPr lang="en-US" sz="1200" b="0" i="0" u="none" strike="noStrike" noProof="0" dirty="0">
                          <a:solidFill>
                            <a:schemeClr val="bg1"/>
                          </a:solidFill>
                          <a:effectLst/>
                          <a:latin typeface="+mj-lt"/>
                        </a:rPr>
                        <a:t>Direct source</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376448308"/>
                  </a:ext>
                </a:extLst>
              </a:tr>
              <a:tr h="506440">
                <a:tc vMerge="1">
                  <a:txBody>
                    <a:bodyPr/>
                    <a:lstStyle/>
                    <a:p>
                      <a:pPr algn="l" fontAlgn="b"/>
                      <a:r>
                        <a:rPr lang="en-US" sz="1400" b="0" i="0" u="none" strike="noStrike" dirty="0">
                          <a:solidFill>
                            <a:srgbClr val="000000"/>
                          </a:solidFill>
                          <a:effectLst/>
                          <a:latin typeface="Calibri" panose="020F0502020204030204" pitchFamily="34" charset="0"/>
                        </a:rPr>
                        <a:t>Epidemiology</a:t>
                      </a:r>
                    </a:p>
                  </a:txBody>
                  <a:tcPr marL="8626" marR="8626" marT="8626" marB="0">
                    <a:lnL>
                      <a:noFill/>
                    </a:lnL>
                    <a:lnR>
                      <a:noFill/>
                    </a:lnR>
                    <a:lnT w="6350" cap="flat" cmpd="sng" algn="ctr">
                      <a:solidFill>
                        <a:srgbClr val="0F5D61"/>
                      </a:solidFill>
                      <a:prstDash val="sysDash"/>
                      <a:round/>
                      <a:headEnd type="none" w="med" len="med"/>
                      <a:tailEnd type="none" w="med" len="med"/>
                    </a:lnT>
                    <a:lnB>
                      <a:noFill/>
                    </a:lnB>
                  </a:tcPr>
                </a:tc>
                <a:tc>
                  <a:txBody>
                    <a:bodyPr/>
                    <a:lstStyle/>
                    <a:p>
                      <a:pPr algn="l" rtl="0" fontAlgn="b"/>
                      <a:r>
                        <a:rPr lang="en-US" sz="1200" b="0" i="0" u="none" strike="noStrike" noProof="0" dirty="0">
                          <a:solidFill>
                            <a:schemeClr val="tx1"/>
                          </a:solidFill>
                          <a:effectLst/>
                          <a:latin typeface="+mj-lt"/>
                        </a:rPr>
                        <a:t>Efficacy and immunogenicity of the vaccine in target population</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tx1"/>
                          </a:solidFill>
                          <a:effectLst/>
                          <a:uLnTx/>
                          <a:uFillTx/>
                          <a:latin typeface="+mj-lt"/>
                          <a:ea typeface="+mn-ea"/>
                          <a:cs typeface="+mn-cs"/>
                          <a:sym typeface="Arial"/>
                        </a:rPr>
                        <a:t>Importance</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algn="l" rtl="0" fontAlgn="b"/>
                      <a:r>
                        <a:rPr lang="en-US" sz="1200" b="0" i="0" u="none" strike="noStrike" noProof="0" dirty="0">
                          <a:solidFill>
                            <a:schemeClr val="tx1"/>
                          </a:solidFill>
                          <a:effectLst/>
                          <a:latin typeface="+mj-lt"/>
                        </a:rPr>
                        <a:t>Quantitative</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algn="l" rtl="0" fontAlgn="b"/>
                      <a:r>
                        <a:rPr lang="en-US" sz="1200" b="0" i="0" u="none" strike="noStrike" noProof="0" dirty="0">
                          <a:solidFill>
                            <a:schemeClr val="tx1"/>
                          </a:solidFill>
                          <a:effectLst/>
                          <a:latin typeface="+mj-lt"/>
                        </a:rPr>
                        <a:t>Direct source</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2339350145"/>
                  </a:ext>
                </a:extLst>
              </a:tr>
              <a:tr h="506440">
                <a:tc vMerge="1">
                  <a:txBody>
                    <a:bodyPr/>
                    <a:lstStyle/>
                    <a:p>
                      <a:endParaRPr lang="en-US"/>
                    </a:p>
                  </a:txBody>
                  <a:tcPr/>
                </a:tc>
                <a:tc>
                  <a:txBody>
                    <a:bodyPr/>
                    <a:lstStyle/>
                    <a:p>
                      <a:pPr algn="l" rtl="0" fontAlgn="b"/>
                      <a:r>
                        <a:rPr lang="en-US" sz="1200" b="0" i="0" u="none" strike="noStrike" noProof="0" dirty="0">
                          <a:solidFill>
                            <a:schemeClr val="bg1"/>
                          </a:solidFill>
                          <a:effectLst/>
                          <a:latin typeface="+mj-lt"/>
                        </a:rPr>
                        <a:t>Duration of protection and waning of immunity</a:t>
                      </a:r>
                    </a:p>
                  </a:txBody>
                  <a:tcPr marL="8626" marR="8626" marT="8626" marB="0" anchor="ctr">
                    <a:lnL>
                      <a:noFill/>
                    </a:lnL>
                    <a:lnR>
                      <a:noFill/>
                    </a:lnR>
                    <a:lnT w="9525" cap="flat" cmpd="sng" algn="ctr">
                      <a:solidFill>
                        <a:schemeClr val="bg1"/>
                      </a:solidFill>
                      <a:prstDash val="solid"/>
                      <a:round/>
                      <a:headEnd type="none" w="med" len="med"/>
                      <a:tailEnd type="none" w="med" len="med"/>
                    </a:lnT>
                    <a:lnB>
                      <a:noFill/>
                    </a:lnB>
                    <a:solidFill>
                      <a:srgbClr val="C000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bg1"/>
                          </a:solidFill>
                          <a:effectLst/>
                          <a:uLnTx/>
                          <a:uFillTx/>
                          <a:latin typeface="+mn-lt"/>
                          <a:ea typeface="+mn-ea"/>
                          <a:cs typeface="+mn-cs"/>
                          <a:sym typeface="Arial"/>
                        </a:rPr>
                        <a:t>Importance</a:t>
                      </a:r>
                      <a:endParaRPr kumimoji="0" lang="en-US" sz="1200" b="0" i="0" u="none" strike="noStrike" kern="0" cap="none" spc="0" normalizeH="0" baseline="0" noProof="0" dirty="0">
                        <a:ln>
                          <a:noFill/>
                        </a:ln>
                        <a:solidFill>
                          <a:schemeClr val="bg1"/>
                        </a:solidFill>
                        <a:effectLst/>
                        <a:uLnTx/>
                        <a:uFillTx/>
                        <a:latin typeface="Lato"/>
                        <a:ea typeface="+mn-ea"/>
                        <a:cs typeface="+mn-cs"/>
                        <a:sym typeface="Arial"/>
                      </a:endParaRPr>
                    </a:p>
                  </a:txBody>
                  <a:tcPr marL="8626" marR="8626" marT="8626" marB="0" anchor="ctr">
                    <a:lnL>
                      <a:noFill/>
                    </a:lnL>
                    <a:lnR>
                      <a:noFill/>
                    </a:lnR>
                    <a:lnT w="9525" cap="flat" cmpd="sng" algn="ctr">
                      <a:solidFill>
                        <a:schemeClr val="bg1"/>
                      </a:solidFill>
                      <a:prstDash val="solid"/>
                      <a:round/>
                      <a:headEnd type="none" w="med" len="med"/>
                      <a:tailEnd type="none" w="med" len="med"/>
                    </a:lnT>
                    <a:lnB>
                      <a:noFill/>
                    </a:lnB>
                    <a:solidFill>
                      <a:srgbClr val="C00000"/>
                    </a:solidFill>
                  </a:tcPr>
                </a:tc>
                <a:tc>
                  <a:txBody>
                    <a:bodyPr/>
                    <a:lstStyle/>
                    <a:p>
                      <a:pPr algn="l" rtl="0" fontAlgn="b"/>
                      <a:r>
                        <a:rPr lang="en-US" sz="1200" b="0" i="0" u="none" strike="noStrike" noProof="0" dirty="0">
                          <a:solidFill>
                            <a:schemeClr val="bg1"/>
                          </a:solidFill>
                          <a:effectLst/>
                          <a:latin typeface="+mj-lt"/>
                        </a:rPr>
                        <a:t>Quantitative</a:t>
                      </a:r>
                    </a:p>
                  </a:txBody>
                  <a:tcPr marL="8626" marR="8626" marT="8626" marB="0" anchor="ctr">
                    <a:lnL>
                      <a:noFill/>
                    </a:lnL>
                    <a:lnR>
                      <a:noFill/>
                    </a:lnR>
                    <a:lnT w="9525" cap="flat" cmpd="sng" algn="ctr">
                      <a:solidFill>
                        <a:schemeClr val="bg1"/>
                      </a:solidFill>
                      <a:prstDash val="solid"/>
                      <a:round/>
                      <a:headEnd type="none" w="med" len="med"/>
                      <a:tailEnd type="none" w="med" len="med"/>
                    </a:lnT>
                    <a:lnB>
                      <a:noFill/>
                    </a:lnB>
                    <a:solidFill>
                      <a:srgbClr val="C00000"/>
                    </a:solidFill>
                  </a:tcPr>
                </a:tc>
                <a:tc>
                  <a:txBody>
                    <a:bodyPr/>
                    <a:lstStyle/>
                    <a:p>
                      <a:pPr algn="l" rtl="0" fontAlgn="b"/>
                      <a:r>
                        <a:rPr lang="en-US" sz="1200" b="0" i="0" u="none" strike="noStrike" cap="none" noProof="0" dirty="0">
                          <a:solidFill>
                            <a:schemeClr val="bg1"/>
                          </a:solidFill>
                          <a:effectLst/>
                          <a:latin typeface="+mn-lt"/>
                          <a:ea typeface="+mn-ea"/>
                          <a:cs typeface="+mn-cs"/>
                          <a:sym typeface="Arial"/>
                        </a:rPr>
                        <a:t>Direct source</a:t>
                      </a:r>
                      <a:endParaRPr lang="en-US" sz="1200" b="0" i="0" u="none" strike="noStrike" noProof="0" dirty="0">
                        <a:solidFill>
                          <a:schemeClr val="bg1"/>
                        </a:solidFill>
                        <a:effectLst/>
                        <a:latin typeface="+mj-lt"/>
                      </a:endParaRPr>
                    </a:p>
                  </a:txBody>
                  <a:tcPr marL="8626" marR="8626" marT="8626" marB="0" anchor="ctr">
                    <a:lnL>
                      <a:noFill/>
                    </a:lnL>
                    <a:lnR>
                      <a:noFill/>
                    </a:lnR>
                    <a:lnT w="9525" cap="flat" cmpd="sng" algn="ctr">
                      <a:solidFill>
                        <a:schemeClr val="bg1"/>
                      </a:solidFill>
                      <a:prstDash val="solid"/>
                      <a:round/>
                      <a:headEnd type="none" w="med" len="med"/>
                      <a:tailEnd type="none" w="med" len="med"/>
                    </a:lnT>
                    <a:lnB>
                      <a:noFill/>
                    </a:lnB>
                    <a:solidFill>
                      <a:srgbClr val="C00000"/>
                    </a:solidFill>
                  </a:tcPr>
                </a:tc>
                <a:extLst>
                  <a:ext uri="{0D108BD9-81ED-4DB2-BD59-A6C34878D82A}">
                    <a16:rowId xmlns:a16="http://schemas.microsoft.com/office/drawing/2014/main" val="1429559571"/>
                  </a:ext>
                </a:extLst>
              </a:tr>
              <a:tr h="506440">
                <a:tc vMerge="1">
                  <a:txBody>
                    <a:bodyPr/>
                    <a:lstStyle/>
                    <a:p>
                      <a:pPr algn="l" rtl="0" fontAlgn="b"/>
                      <a:endParaRPr lang="en-US" sz="1200" b="0" i="0" u="none" strike="noStrike"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a:noFill/>
                    </a:lnB>
                  </a:tcPr>
                </a:tc>
                <a:tc>
                  <a:txBody>
                    <a:bodyPr/>
                    <a:lstStyle/>
                    <a:p>
                      <a:pPr algn="l" rtl="0" fontAlgn="b"/>
                      <a:r>
                        <a:rPr lang="en-US" sz="1200" b="0" i="0" u="none" strike="noStrike" noProof="0" dirty="0">
                          <a:solidFill>
                            <a:schemeClr val="bg1">
                              <a:lumMod val="50000"/>
                            </a:schemeClr>
                          </a:solidFill>
                          <a:effectLst/>
                          <a:latin typeface="+mj-lt"/>
                        </a:rPr>
                        <a:t>Number needed to vaccinate to prevent a case</a:t>
                      </a:r>
                    </a:p>
                  </a:txBody>
                  <a:tcPr marL="8626" marR="8626" marT="8626" marB="0" anchor="ctr">
                    <a:lnL>
                      <a:noFill/>
                    </a:lnL>
                    <a:lnR>
                      <a:noFill/>
                    </a:lnR>
                    <a:lnT>
                      <a:noFill/>
                    </a:lnT>
                    <a:lnB w="12700" cap="flat" cmpd="sng" algn="ctr">
                      <a:solidFill>
                        <a:srgbClr val="0F5D61"/>
                      </a:solidFill>
                      <a:prstDash val="sysDot"/>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bg1">
                              <a:lumMod val="50000"/>
                            </a:schemeClr>
                          </a:solidFill>
                          <a:effectLst/>
                          <a:uLnTx/>
                          <a:uFillTx/>
                          <a:latin typeface="+mn-lt"/>
                          <a:ea typeface="+mn-ea"/>
                          <a:cs typeface="+mn-cs"/>
                          <a:sym typeface="Arial"/>
                        </a:rPr>
                        <a:t>Importance</a:t>
                      </a:r>
                      <a:endParaRPr kumimoji="0" lang="en-US" sz="1200" b="0" i="0" u="none" strike="noStrike" kern="0" cap="none" spc="0" normalizeH="0" baseline="0" noProof="0" dirty="0">
                        <a:ln>
                          <a:noFill/>
                        </a:ln>
                        <a:solidFill>
                          <a:srgbClr val="FFFFFF">
                            <a:lumMod val="50000"/>
                          </a:srgbClr>
                        </a:solidFill>
                        <a:effectLst/>
                        <a:uLnTx/>
                        <a:uFillTx/>
                        <a:latin typeface="Lato"/>
                        <a:ea typeface="+mn-ea"/>
                        <a:cs typeface="+mn-cs"/>
                        <a:sym typeface="Arial"/>
                      </a:endParaRPr>
                    </a:p>
                  </a:txBody>
                  <a:tcPr marL="8626" marR="8626" marT="8626" marB="0" anchor="ctr">
                    <a:lnL>
                      <a:noFill/>
                    </a:lnL>
                    <a:lnR>
                      <a:noFill/>
                    </a:lnR>
                    <a:lnT>
                      <a:noFill/>
                    </a:lnT>
                    <a:lnB w="12700" cap="flat" cmpd="sng" algn="ctr">
                      <a:solidFill>
                        <a:srgbClr val="0F5D61"/>
                      </a:solidFill>
                      <a:prstDash val="sysDot"/>
                      <a:round/>
                      <a:headEnd type="none" w="med" len="med"/>
                      <a:tailEnd type="none" w="med" len="med"/>
                    </a:lnB>
                  </a:tcPr>
                </a:tc>
                <a:tc>
                  <a:txBody>
                    <a:bodyPr/>
                    <a:lstStyle/>
                    <a:p>
                      <a:pPr algn="l" rtl="0" fontAlgn="b"/>
                      <a:r>
                        <a:rPr lang="en-US" sz="1200" b="0" i="0" u="none" strike="noStrike" noProof="0" dirty="0">
                          <a:solidFill>
                            <a:schemeClr val="bg1">
                              <a:lumMod val="50000"/>
                            </a:schemeClr>
                          </a:solidFill>
                          <a:effectLst/>
                          <a:latin typeface="+mj-lt"/>
                        </a:rPr>
                        <a:t>Quantitative</a:t>
                      </a:r>
                    </a:p>
                  </a:txBody>
                  <a:tcPr marL="8626" marR="8626" marT="8626" marB="0" anchor="ctr">
                    <a:lnL>
                      <a:noFill/>
                    </a:lnL>
                    <a:lnR>
                      <a:noFill/>
                    </a:lnR>
                    <a:lnT>
                      <a:noFill/>
                    </a:lnT>
                    <a:lnB w="12700" cap="flat" cmpd="sng" algn="ctr">
                      <a:solidFill>
                        <a:srgbClr val="0F5D61"/>
                      </a:solidFill>
                      <a:prstDash val="sysDot"/>
                      <a:round/>
                      <a:headEnd type="none" w="med" len="med"/>
                      <a:tailEnd type="none" w="med" len="med"/>
                    </a:lnB>
                  </a:tcPr>
                </a:tc>
                <a:tc>
                  <a:txBody>
                    <a:bodyPr/>
                    <a:lstStyle/>
                    <a:p>
                      <a:pPr algn="l" rtl="0" fontAlgn="b"/>
                      <a:r>
                        <a:rPr lang="en-US" sz="1200" b="0" i="0" u="none" strike="noStrike" cap="none" noProof="0" dirty="0">
                          <a:solidFill>
                            <a:schemeClr val="bg1">
                              <a:lumMod val="50000"/>
                            </a:schemeClr>
                          </a:solidFill>
                          <a:effectLst/>
                          <a:latin typeface="+mn-lt"/>
                          <a:ea typeface="+mn-ea"/>
                          <a:cs typeface="+mn-cs"/>
                          <a:sym typeface="Arial"/>
                        </a:rPr>
                        <a:t>Direct source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a:noFill/>
                    </a:lnT>
                    <a:lnB w="12700" cap="flat" cmpd="sng" algn="ctr">
                      <a:solidFill>
                        <a:srgbClr val="0F5D61"/>
                      </a:solidFill>
                      <a:prstDash val="sysDot"/>
                      <a:round/>
                      <a:headEnd type="none" w="med" len="med"/>
                      <a:tailEnd type="none" w="med" len="med"/>
                    </a:lnB>
                  </a:tcPr>
                </a:tc>
                <a:extLst>
                  <a:ext uri="{0D108BD9-81ED-4DB2-BD59-A6C34878D82A}">
                    <a16:rowId xmlns:a16="http://schemas.microsoft.com/office/drawing/2014/main" val="1557785190"/>
                  </a:ext>
                </a:extLst>
              </a:tr>
              <a:tr h="506440">
                <a:tc rowSpan="3">
                  <a:txBody>
                    <a:bodyPr/>
                    <a:lstStyle/>
                    <a:p>
                      <a:pPr algn="l" rtl="0" fontAlgn="b"/>
                      <a:r>
                        <a:rPr lang="en-US" sz="1200" b="0" i="0" u="none" strike="noStrike" noProof="0" dirty="0">
                          <a:solidFill>
                            <a:schemeClr val="tx1">
                              <a:lumMod val="50000"/>
                            </a:schemeClr>
                          </a:solidFill>
                          <a:effectLst/>
                          <a:latin typeface="+mj-lt"/>
                        </a:rPr>
                        <a:t>Indirect impact</a:t>
                      </a:r>
                    </a:p>
                  </a:txBody>
                  <a:tcPr marL="8626" marR="8626" marT="8626" marB="0">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tcPr>
                </a:tc>
                <a:tc>
                  <a:txBody>
                    <a:bodyPr/>
                    <a:lstStyle/>
                    <a:p>
                      <a:pPr algn="l" rtl="0" fontAlgn="b"/>
                      <a:r>
                        <a:rPr lang="en-US" sz="1200" b="0" i="0" u="none" strike="noStrike" noProof="0" dirty="0">
                          <a:solidFill>
                            <a:schemeClr val="bg1">
                              <a:lumMod val="50000"/>
                            </a:schemeClr>
                          </a:solidFill>
                          <a:effectLst/>
                          <a:latin typeface="+mj-lt"/>
                        </a:rPr>
                        <a:t>Impact on resistance to antibiotics &amp; antivirals</a:t>
                      </a:r>
                    </a:p>
                  </a:txBody>
                  <a:tcPr marL="8626" marR="8626" marT="8626" marB="0" anchor="ctr">
                    <a:lnL>
                      <a:noFill/>
                    </a:lnL>
                    <a:lnR>
                      <a:noFill/>
                    </a:lnR>
                    <a:lnT w="12700" cap="flat" cmpd="sng" algn="ctr">
                      <a:solidFill>
                        <a:srgbClr val="0F5D61"/>
                      </a:solidFill>
                      <a:prstDash val="sysDot"/>
                      <a:round/>
                      <a:headEnd type="none" w="med" len="med"/>
                      <a:tailEnd type="none" w="med" len="med"/>
                    </a:lnT>
                    <a:lnB>
                      <a:noFill/>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bg1">
                              <a:lumMod val="50000"/>
                            </a:schemeClr>
                          </a:solidFill>
                          <a:effectLst/>
                          <a:uLnTx/>
                          <a:uFillTx/>
                          <a:latin typeface="+mn-lt"/>
                          <a:ea typeface="+mn-ea"/>
                          <a:cs typeface="+mn-cs"/>
                          <a:sym typeface="Arial"/>
                        </a:rPr>
                        <a:t>Importance</a:t>
                      </a:r>
                      <a:endParaRPr kumimoji="0" lang="en-US" sz="1200" b="0" i="0" u="none" strike="noStrike" kern="0" cap="none" spc="0" normalizeH="0" baseline="0" noProof="0" dirty="0">
                        <a:ln>
                          <a:noFill/>
                        </a:ln>
                        <a:solidFill>
                          <a:srgbClr val="FFFFFF">
                            <a:lumMod val="50000"/>
                          </a:srgbClr>
                        </a:solidFill>
                        <a:effectLst/>
                        <a:uLnTx/>
                        <a:uFillTx/>
                        <a:latin typeface="+mn-lt"/>
                        <a:ea typeface="+mn-ea"/>
                        <a:cs typeface="+mn-cs"/>
                        <a:sym typeface="Arial"/>
                      </a:endParaRPr>
                    </a:p>
                  </a:txBody>
                  <a:tcPr marL="8626" marR="8626" marT="8626" marB="0" anchor="ctr">
                    <a:lnL>
                      <a:noFill/>
                    </a:lnL>
                    <a:lnR>
                      <a:noFill/>
                    </a:lnR>
                    <a:lnT w="12700" cap="flat" cmpd="sng" algn="ctr">
                      <a:solidFill>
                        <a:srgbClr val="0F5D61"/>
                      </a:solidFill>
                      <a:prstDash val="sysDot"/>
                      <a:round/>
                      <a:headEnd type="none" w="med" len="med"/>
                      <a:tailEnd type="none" w="med" len="med"/>
                    </a:lnT>
                    <a:lnB>
                      <a:noFill/>
                    </a:lnB>
                  </a:tcPr>
                </a:tc>
                <a:tc>
                  <a:txBody>
                    <a:bodyPr/>
                    <a:lstStyle/>
                    <a:p>
                      <a:pPr algn="l" rtl="0" fontAlgn="b"/>
                      <a:r>
                        <a:rPr lang="en-US" sz="1200" b="0" i="0" u="none" strike="noStrike" noProof="0" dirty="0">
                          <a:solidFill>
                            <a:schemeClr val="bg1">
                              <a:lumMod val="50000"/>
                            </a:schemeClr>
                          </a:solidFill>
                          <a:effectLst/>
                          <a:latin typeface="+mj-lt"/>
                        </a:rPr>
                        <a:t>Quantitative / Qualitative</a:t>
                      </a:r>
                    </a:p>
                  </a:txBody>
                  <a:tcPr marL="8626" marR="8626" marT="8626" marB="0" anchor="ctr">
                    <a:lnL>
                      <a:noFill/>
                    </a:lnL>
                    <a:lnR>
                      <a:noFill/>
                    </a:lnR>
                    <a:lnT w="12700" cap="flat" cmpd="sng" algn="ctr">
                      <a:solidFill>
                        <a:srgbClr val="0F5D61"/>
                      </a:solidFill>
                      <a:prstDash val="sysDot"/>
                      <a:round/>
                      <a:headEnd type="none" w="med" len="med"/>
                      <a:tailEnd type="none" w="med" len="med"/>
                    </a:lnT>
                    <a:lnB>
                      <a:noFill/>
                    </a:lnB>
                  </a:tcPr>
                </a:tc>
                <a:tc>
                  <a:txBody>
                    <a:bodyPr/>
                    <a:lstStyle/>
                    <a:p>
                      <a:pPr algn="l" rtl="0" fontAlgn="b"/>
                      <a:r>
                        <a:rPr lang="en-US" sz="1200" b="0" i="0" u="none" strike="noStrike" noProof="0" dirty="0">
                          <a:solidFill>
                            <a:schemeClr val="bg1">
                              <a:lumMod val="50000"/>
                            </a:schemeClr>
                          </a:solidFill>
                          <a:effectLst/>
                          <a:latin typeface="+mj-lt"/>
                        </a:rPr>
                        <a:t>Direct source / Modeled</a:t>
                      </a:r>
                    </a:p>
                  </a:txBody>
                  <a:tcPr marL="8626" marR="8626" marT="8626" marB="0" anchor="ctr">
                    <a:lnL>
                      <a:noFill/>
                    </a:lnL>
                    <a:lnR>
                      <a:noFill/>
                    </a:lnR>
                    <a:lnT w="12700" cap="flat" cmpd="sng" algn="ctr">
                      <a:solidFill>
                        <a:srgbClr val="0F5D61"/>
                      </a:solidFill>
                      <a:prstDash val="sysDot"/>
                      <a:round/>
                      <a:headEnd type="none" w="med" len="med"/>
                      <a:tailEnd type="none" w="med" len="med"/>
                    </a:lnT>
                    <a:lnB>
                      <a:noFill/>
                    </a:lnB>
                  </a:tcPr>
                </a:tc>
                <a:extLst>
                  <a:ext uri="{0D108BD9-81ED-4DB2-BD59-A6C34878D82A}">
                    <a16:rowId xmlns:a16="http://schemas.microsoft.com/office/drawing/2014/main" val="3054148659"/>
                  </a:ext>
                </a:extLst>
              </a:tr>
              <a:tr h="506440">
                <a:tc vMerge="1">
                  <a:txBody>
                    <a:bodyPr/>
                    <a:lstStyle/>
                    <a:p>
                      <a:pPr algn="l" rtl="0" fontAlgn="b"/>
                      <a:endParaRPr lang="fr-FR" sz="1200" b="0" i="0" u="none" strike="noStrike" noProof="0" dirty="0">
                        <a:solidFill>
                          <a:schemeClr val="tx1">
                            <a:lumMod val="50000"/>
                          </a:schemeClr>
                        </a:solidFill>
                        <a:effectLst/>
                        <a:latin typeface="+mj-lt"/>
                      </a:endParaRPr>
                    </a:p>
                  </a:txBody>
                  <a:tcPr marL="8626" marR="8626" marT="8626" marB="0">
                    <a:lnL>
                      <a:noFill/>
                    </a:lnL>
                    <a:lnR>
                      <a:noFill/>
                    </a:lnR>
                    <a:lnT w="6350" cap="flat" cmpd="sng" algn="ctr">
                      <a:solidFill>
                        <a:schemeClr val="tx1">
                          <a:lumMod val="50000"/>
                        </a:schemeClr>
                      </a:solidFill>
                      <a:prstDash val="sysDash"/>
                      <a:round/>
                      <a:headEnd type="none" w="med" len="med"/>
                      <a:tailEnd type="none" w="med" len="med"/>
                    </a:lnT>
                    <a:lnB w="6350" cap="flat" cmpd="sng" algn="ctr">
                      <a:solidFill>
                        <a:schemeClr val="tx1">
                          <a:lumMod val="50000"/>
                        </a:schemeClr>
                      </a:solidFill>
                      <a:prstDash val="sysDash"/>
                      <a:round/>
                      <a:headEnd type="none" w="med" len="med"/>
                      <a:tailEnd type="none" w="med" len="med"/>
                    </a:lnB>
                  </a:tcPr>
                </a:tc>
                <a:tc>
                  <a:txBody>
                    <a:bodyPr/>
                    <a:lstStyle/>
                    <a:p>
                      <a:pPr algn="l" rtl="0" fontAlgn="b"/>
                      <a:r>
                        <a:rPr lang="en-US" sz="1200" b="0" i="0" u="none" strike="noStrike" noProof="0" dirty="0">
                          <a:solidFill>
                            <a:schemeClr val="tx1"/>
                          </a:solidFill>
                          <a:effectLst/>
                          <a:latin typeface="+mj-lt"/>
                        </a:rPr>
                        <a:t>Herd immunity / protection</a:t>
                      </a:r>
                    </a:p>
                  </a:txBody>
                  <a:tcPr marL="8626" marR="8626" marT="8626" marB="0" anchor="ctr">
                    <a:lnL>
                      <a:noFill/>
                    </a:lnL>
                    <a:lnR>
                      <a:noFill/>
                    </a:lnR>
                    <a:lnT>
                      <a:noFill/>
                    </a:lnT>
                    <a:lnB>
                      <a:noFill/>
                    </a:lnB>
                    <a:solidFill>
                      <a:srgbClr val="FFFF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tx1"/>
                          </a:solidFill>
                          <a:effectLst/>
                          <a:uLnTx/>
                          <a:uFillTx/>
                          <a:latin typeface="+mn-lt"/>
                          <a:ea typeface="+mn-ea"/>
                          <a:cs typeface="+mn-cs"/>
                          <a:sym typeface="Arial"/>
                        </a:rPr>
                        <a:t>Importance</a:t>
                      </a:r>
                    </a:p>
                  </a:txBody>
                  <a:tcPr marL="8626" marR="8626" marT="8626" marB="0" anchor="ctr">
                    <a:lnL>
                      <a:noFill/>
                    </a:lnL>
                    <a:lnR>
                      <a:noFill/>
                    </a:lnR>
                    <a:lnT>
                      <a:noFill/>
                    </a:lnT>
                    <a:lnB>
                      <a:noFill/>
                    </a:lnB>
                    <a:solidFill>
                      <a:srgbClr val="FFFF00"/>
                    </a:solidFill>
                  </a:tcPr>
                </a:tc>
                <a:tc>
                  <a:txBody>
                    <a:bodyPr/>
                    <a:lstStyle/>
                    <a:p>
                      <a:pPr algn="l" rtl="0" fontAlgn="b"/>
                      <a:r>
                        <a:rPr lang="en-US" sz="1200" b="0" i="0" u="none" strike="noStrike" noProof="0" dirty="0">
                          <a:solidFill>
                            <a:schemeClr val="tx1"/>
                          </a:solidFill>
                          <a:effectLst/>
                          <a:latin typeface="+mj-lt"/>
                        </a:rPr>
                        <a:t>Quantitative</a:t>
                      </a:r>
                    </a:p>
                  </a:txBody>
                  <a:tcPr marL="8626" marR="8626" marT="8626" marB="0" anchor="ctr">
                    <a:lnL>
                      <a:noFill/>
                    </a:lnL>
                    <a:lnR>
                      <a:noFill/>
                    </a:lnR>
                    <a:lnT>
                      <a:noFill/>
                    </a:lnT>
                    <a:lnB>
                      <a:noFill/>
                    </a:lnB>
                    <a:solidFill>
                      <a:srgbClr val="FFFF00"/>
                    </a:solidFill>
                  </a:tcPr>
                </a:tc>
                <a:tc>
                  <a:txBody>
                    <a:bodyPr/>
                    <a:lstStyle/>
                    <a:p>
                      <a:pPr algn="l" rtl="0" fontAlgn="b"/>
                      <a:r>
                        <a:rPr lang="en-US" sz="1200" b="0" i="0" u="none" strike="noStrike" cap="none" noProof="0" dirty="0">
                          <a:solidFill>
                            <a:schemeClr val="tx1"/>
                          </a:solidFill>
                          <a:effectLst/>
                          <a:latin typeface="+mn-lt"/>
                          <a:ea typeface="+mn-ea"/>
                          <a:cs typeface="+mn-cs"/>
                          <a:sym typeface="Arial"/>
                        </a:rPr>
                        <a:t>Direct source</a:t>
                      </a:r>
                      <a:endParaRPr lang="en-US" sz="1200" b="0" i="0" u="none" strike="noStrike" noProof="0" dirty="0">
                        <a:solidFill>
                          <a:schemeClr val="tx1"/>
                        </a:solidFill>
                        <a:effectLst/>
                        <a:latin typeface="+mj-lt"/>
                      </a:endParaRPr>
                    </a:p>
                  </a:txBody>
                  <a:tcPr marL="8626" marR="8626" marT="8626" marB="0" anchor="ctr">
                    <a:lnL>
                      <a:noFill/>
                    </a:lnL>
                    <a:lnR>
                      <a:noFill/>
                    </a:lnR>
                    <a:lnT>
                      <a:noFill/>
                    </a:lnT>
                    <a:lnB>
                      <a:noFill/>
                    </a:lnB>
                    <a:solidFill>
                      <a:srgbClr val="FFFF00"/>
                    </a:solidFill>
                  </a:tcPr>
                </a:tc>
                <a:extLst>
                  <a:ext uri="{0D108BD9-81ED-4DB2-BD59-A6C34878D82A}">
                    <a16:rowId xmlns:a16="http://schemas.microsoft.com/office/drawing/2014/main" val="1271121368"/>
                  </a:ext>
                </a:extLst>
              </a:tr>
              <a:tr h="506440">
                <a:tc vMerge="1">
                  <a:txBody>
                    <a:bodyPr/>
                    <a:lstStyle/>
                    <a:p>
                      <a:pPr algn="l" rtl="0" fontAlgn="b"/>
                      <a:endParaRPr lang="fr-FR" sz="1200" b="0" i="0" u="none" strike="noStrike" noProof="0" dirty="0">
                        <a:solidFill>
                          <a:schemeClr val="tx1">
                            <a:lumMod val="50000"/>
                          </a:schemeClr>
                        </a:solidFill>
                        <a:effectLst/>
                        <a:latin typeface="+mj-lt"/>
                      </a:endParaRPr>
                    </a:p>
                  </a:txBody>
                  <a:tcPr marL="8626" marR="8626" marT="8626" marB="0">
                    <a:lnL>
                      <a:noFill/>
                    </a:lnL>
                    <a:lnR>
                      <a:noFill/>
                    </a:lnR>
                    <a:lnT w="6350" cap="flat" cmpd="sng" algn="ctr">
                      <a:solidFill>
                        <a:schemeClr val="tx1">
                          <a:lumMod val="50000"/>
                        </a:schemeClr>
                      </a:solidFill>
                      <a:prstDash val="sysDash"/>
                      <a:round/>
                      <a:headEnd type="none" w="med" len="med"/>
                      <a:tailEnd type="none" w="med" len="med"/>
                    </a:lnT>
                    <a:lnB>
                      <a:noFill/>
                    </a:lnB>
                  </a:tcPr>
                </a:tc>
                <a:tc>
                  <a:txBody>
                    <a:bodyPr/>
                    <a:lstStyle/>
                    <a:p>
                      <a:pPr algn="l" rtl="0" fontAlgn="b"/>
                      <a:r>
                        <a:rPr lang="en-US" sz="1200" b="0" i="0" u="none" strike="noStrike" noProof="0" dirty="0">
                          <a:solidFill>
                            <a:schemeClr val="bg1">
                              <a:lumMod val="50000"/>
                            </a:schemeClr>
                          </a:solidFill>
                          <a:effectLst/>
                          <a:latin typeface="+mj-lt"/>
                        </a:rPr>
                        <a:t>Effect of the vaccine on transmission</a:t>
                      </a:r>
                    </a:p>
                  </a:txBody>
                  <a:tcPr marL="8626" marR="8626" marT="8626" marB="0" anchor="ctr">
                    <a:lnL>
                      <a:noFill/>
                    </a:lnL>
                    <a:lnR>
                      <a:noFill/>
                    </a:lnR>
                    <a:lnT>
                      <a:noFill/>
                    </a:lnT>
                    <a:lnB w="12700" cap="flat" cmpd="sng" algn="ctr">
                      <a:solidFill>
                        <a:srgbClr val="0F5D61"/>
                      </a:solidFill>
                      <a:prstDash val="sysDot"/>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chemeClr val="bg1">
                              <a:lumMod val="50000"/>
                            </a:schemeClr>
                          </a:solidFill>
                          <a:effectLst/>
                          <a:uLnTx/>
                          <a:uFillTx/>
                          <a:latin typeface="+mn-lt"/>
                          <a:ea typeface="+mn-ea"/>
                          <a:cs typeface="+mn-cs"/>
                          <a:sym typeface="Arial"/>
                        </a:rPr>
                        <a:t>Importance</a:t>
                      </a:r>
                      <a:endParaRPr kumimoji="0" lang="en-US" sz="1200" b="0" i="0" u="none" strike="noStrike" kern="0" cap="none" spc="0" normalizeH="0" baseline="0" noProof="0" dirty="0">
                        <a:ln>
                          <a:noFill/>
                        </a:ln>
                        <a:solidFill>
                          <a:srgbClr val="FFFFFF">
                            <a:lumMod val="50000"/>
                          </a:srgbClr>
                        </a:solidFill>
                        <a:effectLst/>
                        <a:uLnTx/>
                        <a:uFillTx/>
                        <a:latin typeface="+mn-lt"/>
                        <a:ea typeface="+mn-ea"/>
                        <a:cs typeface="+mn-cs"/>
                        <a:sym typeface="Arial"/>
                      </a:endParaRPr>
                    </a:p>
                  </a:txBody>
                  <a:tcPr marL="8626" marR="8626" marT="8626" marB="0" anchor="ctr">
                    <a:lnL>
                      <a:noFill/>
                    </a:lnL>
                    <a:lnR>
                      <a:noFill/>
                    </a:lnR>
                    <a:lnT>
                      <a:noFill/>
                    </a:lnT>
                    <a:lnB w="12700" cap="flat" cmpd="sng" algn="ctr">
                      <a:solidFill>
                        <a:srgbClr val="0F5D61"/>
                      </a:solidFill>
                      <a:prstDash val="sysDot"/>
                      <a:round/>
                      <a:headEnd type="none" w="med" len="med"/>
                      <a:tailEnd type="none" w="med" len="med"/>
                    </a:lnB>
                  </a:tcPr>
                </a:tc>
                <a:tc>
                  <a:txBody>
                    <a:bodyPr/>
                    <a:lstStyle/>
                    <a:p>
                      <a:pPr algn="l" rtl="0" fontAlgn="b"/>
                      <a:r>
                        <a:rPr lang="en-US" sz="1200" b="0" i="0" u="none" strike="noStrike" noProof="0" dirty="0">
                          <a:solidFill>
                            <a:schemeClr val="bg1">
                              <a:lumMod val="50000"/>
                            </a:schemeClr>
                          </a:solidFill>
                          <a:effectLst/>
                          <a:latin typeface="+mj-lt"/>
                        </a:rPr>
                        <a:t>Quantitative</a:t>
                      </a:r>
                    </a:p>
                  </a:txBody>
                  <a:tcPr marL="8626" marR="8626" marT="8626" marB="0" anchor="ctr">
                    <a:lnL>
                      <a:noFill/>
                    </a:lnL>
                    <a:lnR>
                      <a:noFill/>
                    </a:lnR>
                    <a:lnT>
                      <a:noFill/>
                    </a:lnT>
                    <a:lnB w="12700" cap="flat" cmpd="sng" algn="ctr">
                      <a:solidFill>
                        <a:srgbClr val="0F5D61"/>
                      </a:solidFill>
                      <a:prstDash val="sysDot"/>
                      <a:round/>
                      <a:headEnd type="none" w="med" len="med"/>
                      <a:tailEnd type="none" w="med" len="med"/>
                    </a:lnB>
                  </a:tcPr>
                </a:tc>
                <a:tc>
                  <a:txBody>
                    <a:bodyPr/>
                    <a:lstStyle/>
                    <a:p>
                      <a:pPr algn="l" rtl="0" fontAlgn="b"/>
                      <a:r>
                        <a:rPr lang="en-US" sz="1200" b="0" i="0" u="none" strike="noStrike" cap="none" noProof="0" dirty="0">
                          <a:solidFill>
                            <a:schemeClr val="bg1">
                              <a:lumMod val="50000"/>
                            </a:schemeClr>
                          </a:solidFill>
                          <a:effectLst/>
                          <a:latin typeface="+mn-lt"/>
                          <a:ea typeface="+mn-ea"/>
                          <a:cs typeface="+mn-cs"/>
                          <a:sym typeface="Arial"/>
                        </a:rPr>
                        <a:t>Direct source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a:noFill/>
                    </a:lnT>
                    <a:lnB w="12700" cap="flat" cmpd="sng" algn="ctr">
                      <a:solidFill>
                        <a:srgbClr val="0F5D61"/>
                      </a:solidFill>
                      <a:prstDash val="sysDot"/>
                      <a:round/>
                      <a:headEnd type="none" w="med" len="med"/>
                      <a:tailEnd type="none" w="med" len="med"/>
                    </a:lnB>
                  </a:tcPr>
                </a:tc>
                <a:extLst>
                  <a:ext uri="{0D108BD9-81ED-4DB2-BD59-A6C34878D82A}">
                    <a16:rowId xmlns:a16="http://schemas.microsoft.com/office/drawing/2014/main" val="3376733786"/>
                  </a:ext>
                </a:extLst>
              </a:tr>
            </a:tbl>
          </a:graphicData>
        </a:graphic>
      </p:graphicFrame>
      <p:sp>
        <p:nvSpPr>
          <p:cNvPr id="4" name="Rectangle 3">
            <a:extLst>
              <a:ext uri="{FF2B5EF4-FFF2-40B4-BE49-F238E27FC236}">
                <a16:creationId xmlns:a16="http://schemas.microsoft.com/office/drawing/2014/main" id="{E896E550-5EAD-12D7-6FB4-19F0B23A3053}"/>
              </a:ext>
            </a:extLst>
          </p:cNvPr>
          <p:cNvSpPr/>
          <p:nvPr/>
        </p:nvSpPr>
        <p:spPr>
          <a:xfrm>
            <a:off x="3781424" y="5984260"/>
            <a:ext cx="1743075" cy="21141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t>Essential</a:t>
            </a:r>
          </a:p>
        </p:txBody>
      </p:sp>
      <p:sp>
        <p:nvSpPr>
          <p:cNvPr id="6" name="Rectangle 5">
            <a:extLst>
              <a:ext uri="{FF2B5EF4-FFF2-40B4-BE49-F238E27FC236}">
                <a16:creationId xmlns:a16="http://schemas.microsoft.com/office/drawing/2014/main" id="{FE7ADA12-692B-59E5-D1C6-2892A32CFEFA}"/>
              </a:ext>
            </a:extLst>
          </p:cNvPr>
          <p:cNvSpPr/>
          <p:nvPr/>
        </p:nvSpPr>
        <p:spPr>
          <a:xfrm>
            <a:off x="5795965" y="5984260"/>
            <a:ext cx="1743075" cy="21141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tx1">
                    <a:lumMod val="50000"/>
                  </a:schemeClr>
                </a:solidFill>
              </a:rPr>
              <a:t>Significant</a:t>
            </a:r>
          </a:p>
        </p:txBody>
      </p:sp>
    </p:spTree>
    <p:extLst>
      <p:ext uri="{BB962C8B-B14F-4D97-AF65-F5344CB8AC3E}">
        <p14:creationId xmlns:p14="http://schemas.microsoft.com/office/powerpoint/2010/main" val="301691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Criteria review: Vaccine safety</a:t>
            </a: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22</a:t>
            </a:fld>
            <a:endParaRPr lang="en-US" noProof="0" dirty="0">
              <a:latin typeface="+mj-lt"/>
            </a:endParaRPr>
          </a:p>
        </p:txBody>
      </p:sp>
      <p:graphicFrame>
        <p:nvGraphicFramePr>
          <p:cNvPr id="3" name="Table 2">
            <a:extLst>
              <a:ext uri="{FF2B5EF4-FFF2-40B4-BE49-F238E27FC236}">
                <a16:creationId xmlns:a16="http://schemas.microsoft.com/office/drawing/2014/main" id="{3525073C-C8E1-EB0C-F962-3FAE6E11624E}"/>
              </a:ext>
            </a:extLst>
          </p:cNvPr>
          <p:cNvGraphicFramePr>
            <a:graphicFrameLocks noGrp="1"/>
          </p:cNvGraphicFramePr>
          <p:nvPr>
            <p:extLst>
              <p:ext uri="{D42A27DB-BD31-4B8C-83A1-F6EECF244321}">
                <p14:modId xmlns:p14="http://schemas.microsoft.com/office/powerpoint/2010/main" val="3169765061"/>
              </p:ext>
            </p:extLst>
          </p:nvPr>
        </p:nvGraphicFramePr>
        <p:xfrm>
          <a:off x="472961" y="1199400"/>
          <a:ext cx="11227627" cy="2945841"/>
        </p:xfrm>
        <a:graphic>
          <a:graphicData uri="http://schemas.openxmlformats.org/drawingml/2006/table">
            <a:tbl>
              <a:tblPr/>
              <a:tblGrid>
                <a:gridCol w="1685208">
                  <a:extLst>
                    <a:ext uri="{9D8B030D-6E8A-4147-A177-3AD203B41FA5}">
                      <a16:colId xmlns:a16="http://schemas.microsoft.com/office/drawing/2014/main" val="1564478177"/>
                    </a:ext>
                  </a:extLst>
                </a:gridCol>
                <a:gridCol w="5101987">
                  <a:extLst>
                    <a:ext uri="{9D8B030D-6E8A-4147-A177-3AD203B41FA5}">
                      <a16:colId xmlns:a16="http://schemas.microsoft.com/office/drawing/2014/main" val="4176978140"/>
                    </a:ext>
                  </a:extLst>
                </a:gridCol>
                <a:gridCol w="1508190">
                  <a:extLst>
                    <a:ext uri="{9D8B030D-6E8A-4147-A177-3AD203B41FA5}">
                      <a16:colId xmlns:a16="http://schemas.microsoft.com/office/drawing/2014/main" val="1213459350"/>
                    </a:ext>
                  </a:extLst>
                </a:gridCol>
                <a:gridCol w="1180783">
                  <a:extLst>
                    <a:ext uri="{9D8B030D-6E8A-4147-A177-3AD203B41FA5}">
                      <a16:colId xmlns:a16="http://schemas.microsoft.com/office/drawing/2014/main" val="1501533423"/>
                    </a:ext>
                  </a:extLst>
                </a:gridCol>
                <a:gridCol w="1751459">
                  <a:extLst>
                    <a:ext uri="{9D8B030D-6E8A-4147-A177-3AD203B41FA5}">
                      <a16:colId xmlns:a16="http://schemas.microsoft.com/office/drawing/2014/main" val="349205669"/>
                    </a:ext>
                  </a:extLst>
                </a:gridCol>
              </a:tblGrid>
              <a:tr h="198539">
                <a:tc>
                  <a:txBody>
                    <a:bodyPr/>
                    <a:lstStyle/>
                    <a:p>
                      <a:pPr algn="l" fontAlgn="b"/>
                      <a:r>
                        <a:rPr lang="en-US" sz="1400" b="1" i="0" u="none" strike="noStrike" noProof="0" dirty="0">
                          <a:solidFill>
                            <a:srgbClr val="000000"/>
                          </a:solidFill>
                          <a:effectLst/>
                          <a:latin typeface="+mj-lt"/>
                        </a:rPr>
                        <a:t>Sub-category</a:t>
                      </a:r>
                    </a:p>
                  </a:txBody>
                  <a:tcPr marL="8626" marR="8626" marT="8626" marB="0" anchor="b">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Criteria</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Group</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Source 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extLst>
                  <a:ext uri="{0D108BD9-81ED-4DB2-BD59-A6C34878D82A}">
                    <a16:rowId xmlns:a16="http://schemas.microsoft.com/office/drawing/2014/main" val="2709294636"/>
                  </a:ext>
                </a:extLst>
              </a:tr>
              <a:tr h="536441">
                <a:tc rowSpan="5">
                  <a:txBody>
                    <a:bodyPr/>
                    <a:lstStyle/>
                    <a:p>
                      <a:pPr algn="l" fontAlgn="b"/>
                      <a:r>
                        <a:rPr lang="en-US" sz="1200" b="0" i="0" u="none" strike="noStrike" noProof="0" dirty="0">
                          <a:solidFill>
                            <a:schemeClr val="tx1">
                              <a:lumMod val="50000"/>
                            </a:schemeClr>
                          </a:solidFill>
                          <a:effectLst/>
                          <a:latin typeface="+mj-lt"/>
                        </a:rPr>
                        <a:t>Safety</a:t>
                      </a:r>
                    </a:p>
                  </a:txBody>
                  <a:tcPr marL="8626" marR="8626" marT="8626" marB="0">
                    <a:lnL>
                      <a:noFill/>
                    </a:lnL>
                    <a:lnR>
                      <a:noFill/>
                    </a:lnR>
                    <a:lnT w="19050" cap="flat" cmpd="sng" algn="ctr">
                      <a:solidFill>
                        <a:srgbClr val="0F5D61"/>
                      </a:solidFill>
                      <a:prstDash val="solid"/>
                      <a:round/>
                      <a:headEnd type="none" w="med" len="med"/>
                      <a:tailEnd type="none" w="med" len="med"/>
                    </a:lnT>
                    <a:lnB w="12700" cap="flat" cmpd="sng" algn="ctr">
                      <a:solidFill>
                        <a:srgbClr val="0F5D61"/>
                      </a:solidFill>
                      <a:prstDash val="sysDot"/>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Safety issues related to the product being similar to an existing vaccines or drugs</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Feasibility</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Qualitative</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Direct source</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extLst>
                  <a:ext uri="{0D108BD9-81ED-4DB2-BD59-A6C34878D82A}">
                    <a16:rowId xmlns:a16="http://schemas.microsoft.com/office/drawing/2014/main" val="998650814"/>
                  </a:ext>
                </a:extLst>
              </a:tr>
              <a:tr h="536441">
                <a:tc vMerge="1">
                  <a:txBody>
                    <a:bodyPr/>
                    <a:lstStyle/>
                    <a:p>
                      <a:pPr algn="l" fontAlgn="b"/>
                      <a:r>
                        <a:rPr lang="en-US" sz="1400" b="0" i="0" u="none" strike="noStrike" dirty="0">
                          <a:solidFill>
                            <a:srgbClr val="000000"/>
                          </a:solidFill>
                          <a:effectLst/>
                          <a:latin typeface="Calibri" panose="020F0502020204030204" pitchFamily="34" charset="0"/>
                        </a:rPr>
                        <a:t>Epidemiology</a:t>
                      </a:r>
                    </a:p>
                  </a:txBody>
                  <a:tcPr marL="8626" marR="8626" marT="8626" marB="0">
                    <a:lnL>
                      <a:noFill/>
                    </a:lnL>
                    <a:lnR>
                      <a:noFill/>
                    </a:lnR>
                    <a:lnT w="6350" cap="flat" cmpd="sng" algn="ctr">
                      <a:noFill/>
                      <a:prstDash val="sysDash"/>
                      <a:round/>
                      <a:headEnd type="none" w="med" len="med"/>
                      <a:tailEnd type="none" w="med" len="med"/>
                    </a:lnT>
                    <a:lnB>
                      <a:noFill/>
                    </a:lnB>
                  </a:tcPr>
                </a:tc>
                <a:tc>
                  <a:txBody>
                    <a:bodyPr/>
                    <a:lstStyle/>
                    <a:p>
                      <a:pPr algn="l" fontAlgn="b"/>
                      <a:r>
                        <a:rPr lang="en-US" sz="1200" b="0" i="0" u="none" strike="noStrike" noProof="0" dirty="0">
                          <a:solidFill>
                            <a:schemeClr val="bg1">
                              <a:lumMod val="50000"/>
                            </a:schemeClr>
                          </a:solidFill>
                          <a:effectLst/>
                          <a:latin typeface="+mj-lt"/>
                        </a:rPr>
                        <a:t>Risk at population level (e.g. risk of displacement of average age of infection, potential impact of strain selection or emergence of non-vaccine serotypes)</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a:noFill/>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chemeClr val="bg1">
                              <a:lumMod val="50000"/>
                            </a:schemeClr>
                          </a:solidFill>
                          <a:effectLst/>
                          <a:latin typeface="+mn-lt"/>
                          <a:ea typeface="+mn-ea"/>
                          <a:cs typeface="+mn-cs"/>
                          <a:sym typeface="Arial"/>
                        </a:rPr>
                        <a:t>Feasibility</a:t>
                      </a:r>
                      <a:endParaRPr kumimoji="0" lang="en-US" sz="1200" b="0" i="0" u="none" strike="noStrike" kern="0" cap="none" spc="0" normalizeH="0" baseline="0" noProof="0" dirty="0">
                        <a:ln>
                          <a:noFill/>
                        </a:ln>
                        <a:solidFill>
                          <a:schemeClr val="bg1">
                            <a:lumMod val="50000"/>
                          </a:schemeClr>
                        </a:solidFill>
                        <a:effectLst/>
                        <a:uLnTx/>
                        <a:uFillTx/>
                        <a:latin typeface="+mj-lt"/>
                        <a:ea typeface="+mn-ea"/>
                        <a:cs typeface="+mn-cs"/>
                        <a:sym typeface="Arial"/>
                      </a:endParaRP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a:noFill/>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Qualitative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a:noFill/>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Modeled</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a:noFill/>
                    </a:lnB>
                    <a:solidFill>
                      <a:srgbClr val="FFFFFF"/>
                    </a:solidFill>
                  </a:tcPr>
                </a:tc>
                <a:extLst>
                  <a:ext uri="{0D108BD9-81ED-4DB2-BD59-A6C34878D82A}">
                    <a16:rowId xmlns:a16="http://schemas.microsoft.com/office/drawing/2014/main" val="2339350145"/>
                  </a:ext>
                </a:extLst>
              </a:tr>
              <a:tr h="536441">
                <a:tc vMerge="1">
                  <a:txBody>
                    <a:bodyPr/>
                    <a:lstStyle/>
                    <a:p>
                      <a:endParaRPr lang="en-US"/>
                    </a:p>
                  </a:txBody>
                  <a:tcPr/>
                </a:tc>
                <a:tc>
                  <a:txBody>
                    <a:bodyPr/>
                    <a:lstStyle/>
                    <a:p>
                      <a:pPr algn="l" fontAlgn="b"/>
                      <a:r>
                        <a:rPr lang="en-US" sz="1200" b="0" i="0" u="none" strike="noStrike" noProof="0" dirty="0">
                          <a:solidFill>
                            <a:srgbClr val="FFFFFF"/>
                          </a:solidFill>
                          <a:effectLst/>
                          <a:latin typeface="+mj-lt"/>
                        </a:rPr>
                        <a:t>Risk at individual level incl. Type, severity, consequences and frequency of AEFI, including reactogenicity profile &amp; capacity to mitigate known adverse events</a:t>
                      </a:r>
                    </a:p>
                  </a:txBody>
                  <a:tcPr marL="8626" marR="8626" marT="8626" marB="0" anchor="ctr">
                    <a:lnL>
                      <a:noFill/>
                    </a:lnL>
                    <a:lnR>
                      <a:noFill/>
                    </a:lnR>
                    <a:lnT>
                      <a:noFill/>
                    </a:lnT>
                    <a:lnB>
                      <a:noFill/>
                    </a:lnB>
                    <a:solidFill>
                      <a:srgbClr val="C000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chemeClr val="bg1"/>
                          </a:solidFill>
                          <a:effectLst/>
                          <a:latin typeface="+mn-lt"/>
                          <a:ea typeface="+mn-ea"/>
                          <a:cs typeface="+mn-cs"/>
                          <a:sym typeface="Arial"/>
                        </a:rPr>
                        <a:t>Feasibility</a:t>
                      </a:r>
                      <a:endParaRPr kumimoji="0" lang="en-US" sz="1200" b="0" i="0" u="none" strike="noStrike" kern="0" cap="none" spc="0" normalizeH="0" baseline="0" noProof="0" dirty="0">
                        <a:ln>
                          <a:noFill/>
                        </a:ln>
                        <a:solidFill>
                          <a:schemeClr val="bg1"/>
                        </a:solidFill>
                        <a:effectLst/>
                        <a:uLnTx/>
                        <a:uFillTx/>
                        <a:latin typeface="+mj-lt"/>
                        <a:ea typeface="+mn-ea"/>
                        <a:cs typeface="+mn-cs"/>
                        <a:sym typeface="Arial"/>
                      </a:endParaRPr>
                    </a:p>
                  </a:txBody>
                  <a:tcPr marL="8626" marR="8626" marT="8626" marB="0" anchor="ctr">
                    <a:lnL>
                      <a:noFill/>
                    </a:lnL>
                    <a:lnR>
                      <a:noFill/>
                    </a:lnR>
                    <a:lnT>
                      <a:noFill/>
                    </a:lnT>
                    <a:lnB>
                      <a:noFill/>
                    </a:lnB>
                    <a:solidFill>
                      <a:srgbClr val="C00000"/>
                    </a:solidFill>
                  </a:tcPr>
                </a:tc>
                <a:tc>
                  <a:txBody>
                    <a:bodyPr/>
                    <a:lstStyle/>
                    <a:p>
                      <a:pPr algn="l" fontAlgn="b"/>
                      <a:r>
                        <a:rPr lang="en-US" sz="1200" b="0" i="0" u="none" strike="noStrike" noProof="0" dirty="0">
                          <a:solidFill>
                            <a:srgbClr val="FFFFFF"/>
                          </a:solidFill>
                          <a:effectLst/>
                          <a:latin typeface="+mj-lt"/>
                        </a:rPr>
                        <a:t>Quantitative</a:t>
                      </a:r>
                    </a:p>
                  </a:txBody>
                  <a:tcPr marL="8626" marR="8626" marT="8626" marB="0" anchor="ctr">
                    <a:lnL>
                      <a:noFill/>
                    </a:lnL>
                    <a:lnR>
                      <a:noFill/>
                    </a:lnR>
                    <a:lnT>
                      <a:noFill/>
                    </a:lnT>
                    <a:lnB>
                      <a:noFill/>
                    </a:lnB>
                    <a:solidFill>
                      <a:srgbClr val="C00000"/>
                    </a:solidFill>
                  </a:tcPr>
                </a:tc>
                <a:tc>
                  <a:txBody>
                    <a:bodyPr/>
                    <a:lstStyle/>
                    <a:p>
                      <a:pPr algn="l" fontAlgn="b"/>
                      <a:r>
                        <a:rPr lang="en-US" sz="1200" b="0" i="0" u="none" strike="noStrike" noProof="0" dirty="0">
                          <a:solidFill>
                            <a:srgbClr val="FFFFFF"/>
                          </a:solidFill>
                          <a:effectLst/>
                          <a:latin typeface="+mj-lt"/>
                        </a:rPr>
                        <a:t>Direct source</a:t>
                      </a:r>
                    </a:p>
                  </a:txBody>
                  <a:tcPr marL="8626" marR="8626" marT="8626" marB="0" anchor="ctr">
                    <a:lnL>
                      <a:noFill/>
                    </a:lnL>
                    <a:lnR>
                      <a:noFill/>
                    </a:lnR>
                    <a:lnT>
                      <a:noFill/>
                    </a:lnT>
                    <a:lnB>
                      <a:noFill/>
                    </a:lnB>
                    <a:solidFill>
                      <a:srgbClr val="C00000"/>
                    </a:solidFill>
                  </a:tcPr>
                </a:tc>
                <a:extLst>
                  <a:ext uri="{0D108BD9-81ED-4DB2-BD59-A6C34878D82A}">
                    <a16:rowId xmlns:a16="http://schemas.microsoft.com/office/drawing/2014/main" val="1429559571"/>
                  </a:ext>
                </a:extLst>
              </a:tr>
              <a:tr h="536441">
                <a:tc vMerge="1">
                  <a:txBody>
                    <a:bodyPr/>
                    <a:lstStyle/>
                    <a:p>
                      <a:pPr algn="l" fontAlgn="b"/>
                      <a:r>
                        <a:rPr lang="fr-FR" sz="1200" b="0" i="0" u="none" strike="noStrike" noProof="0" dirty="0">
                          <a:solidFill>
                            <a:srgbClr val="000000"/>
                          </a:solidFill>
                          <a:effectLst/>
                          <a:latin typeface="+mj-lt"/>
                        </a:rPr>
                        <a:t>Impact indirect</a:t>
                      </a:r>
                    </a:p>
                  </a:txBody>
                  <a:tcPr marL="8626" marR="8626" marT="8626" marB="0">
                    <a:lnL>
                      <a:noFill/>
                    </a:lnL>
                    <a:lnR>
                      <a:noFill/>
                    </a:lnR>
                    <a:lnT w="6350" cap="flat" cmpd="sng" algn="ctr">
                      <a:no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Contraindications and precautions for vaccination (e.g. requirement to check background especially factoring risk groups or risk factors)</a:t>
                      </a:r>
                    </a:p>
                  </a:txBody>
                  <a:tcPr marL="8626" marR="8626" marT="8626" marB="0" anchor="ctr">
                    <a:lnL>
                      <a:noFill/>
                    </a:lnL>
                    <a:lnR>
                      <a:noFill/>
                    </a:lnR>
                    <a:lnT w="6350" cap="flat" cmpd="sng" algn="ctr">
                      <a:noFill/>
                      <a:prstDash val="sysDash"/>
                      <a:round/>
                      <a:headEnd type="none" w="med" len="med"/>
                      <a:tailEnd type="none" w="med" len="med"/>
                    </a:lnT>
                    <a:lnB>
                      <a:noFill/>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chemeClr val="bg1">
                              <a:lumMod val="50000"/>
                            </a:schemeClr>
                          </a:solidFill>
                          <a:effectLst/>
                          <a:latin typeface="+mn-lt"/>
                          <a:ea typeface="+mn-ea"/>
                          <a:cs typeface="+mn-cs"/>
                          <a:sym typeface="Arial"/>
                        </a:rPr>
                        <a:t>Feasibility</a:t>
                      </a:r>
                      <a:endParaRPr kumimoji="0" lang="en-US" sz="1200" b="0" i="0" u="none" strike="noStrike" kern="0" cap="none" spc="0" normalizeH="0" baseline="0" noProof="0" dirty="0">
                        <a:ln>
                          <a:noFill/>
                        </a:ln>
                        <a:solidFill>
                          <a:schemeClr val="bg1">
                            <a:lumMod val="50000"/>
                          </a:schemeClr>
                        </a:solidFill>
                        <a:effectLst/>
                        <a:uLnTx/>
                        <a:uFillTx/>
                        <a:latin typeface="+mj-lt"/>
                        <a:ea typeface="+mn-ea"/>
                        <a:cs typeface="+mn-cs"/>
                        <a:sym typeface="Arial"/>
                      </a:endParaRPr>
                    </a:p>
                  </a:txBody>
                  <a:tcPr marL="8626" marR="8626" marT="8626" marB="0" anchor="ctr">
                    <a:lnL>
                      <a:noFill/>
                    </a:lnL>
                    <a:lnR>
                      <a:noFill/>
                    </a:lnR>
                    <a:lnT w="6350" cap="flat" cmpd="sng" algn="ctr">
                      <a:noFill/>
                      <a:prstDash val="sysDash"/>
                      <a:round/>
                      <a:headEnd type="none" w="med" len="med"/>
                      <a:tailEnd type="none" w="med" len="med"/>
                    </a:lnT>
                    <a:lnB>
                      <a:noFill/>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Qualitative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6350" cap="flat" cmpd="sng" algn="ctr">
                      <a:noFill/>
                      <a:prstDash val="sysDash"/>
                      <a:round/>
                      <a:headEnd type="none" w="med" len="med"/>
                      <a:tailEnd type="none" w="med" len="med"/>
                    </a:lnT>
                    <a:lnB>
                      <a:noFill/>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Direct source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6350" cap="flat" cmpd="sng" algn="ctr">
                      <a:noFill/>
                      <a:prstDash val="sysDash"/>
                      <a:round/>
                      <a:headEnd type="none" w="med" len="med"/>
                      <a:tailEnd type="none" w="med" len="med"/>
                    </a:lnT>
                    <a:lnB>
                      <a:noFill/>
                    </a:lnB>
                    <a:solidFill>
                      <a:srgbClr val="FFFFFF"/>
                    </a:solidFill>
                  </a:tcPr>
                </a:tc>
                <a:extLst>
                  <a:ext uri="{0D108BD9-81ED-4DB2-BD59-A6C34878D82A}">
                    <a16:rowId xmlns:a16="http://schemas.microsoft.com/office/drawing/2014/main" val="1675895508"/>
                  </a:ext>
                </a:extLst>
              </a:tr>
              <a:tr h="536441">
                <a:tc vMerge="1">
                  <a:txBody>
                    <a:bodyPr/>
                    <a:lstStyle/>
                    <a:p>
                      <a:pPr algn="l" fontAlgn="b"/>
                      <a:r>
                        <a:rPr lang="en-US" sz="1400" b="0" i="0" u="none" strike="noStrike" dirty="0">
                          <a:solidFill>
                            <a:srgbClr val="000000"/>
                          </a:solidFill>
                          <a:effectLst/>
                          <a:latin typeface="Calibri" panose="020F0502020204030204" pitchFamily="34" charset="0"/>
                        </a:rPr>
                        <a:t>Health impact</a:t>
                      </a:r>
                    </a:p>
                  </a:txBody>
                  <a:tcPr marL="8626" marR="8626" marT="8626" marB="0">
                    <a:lnL>
                      <a:noFill/>
                    </a:lnL>
                    <a:lnR>
                      <a:noFill/>
                    </a:lnR>
                    <a:lnT>
                      <a:noFill/>
                    </a:lnT>
                    <a:lnB>
                      <a:noFill/>
                    </a:lnB>
                  </a:tcPr>
                </a:tc>
                <a:tc>
                  <a:txBody>
                    <a:bodyPr/>
                    <a:lstStyle/>
                    <a:p>
                      <a:pPr algn="l" fontAlgn="b"/>
                      <a:r>
                        <a:rPr lang="en-US" sz="1200" b="0" i="0" u="none" strike="noStrike" noProof="0" dirty="0">
                          <a:solidFill>
                            <a:schemeClr val="bg1">
                              <a:lumMod val="50000"/>
                            </a:schemeClr>
                          </a:solidFill>
                          <a:effectLst/>
                          <a:latin typeface="+mj-lt"/>
                        </a:rPr>
                        <a:t>Interference with other vaccines regarding immunity/protection</a:t>
                      </a:r>
                    </a:p>
                  </a:txBody>
                  <a:tcPr marL="8626" marR="8626" marT="8626" marB="0" anchor="ctr">
                    <a:lnL>
                      <a:noFill/>
                    </a:lnL>
                    <a:lnR>
                      <a:noFill/>
                    </a:lnR>
                    <a:lnT>
                      <a:noFill/>
                    </a:lnT>
                    <a:lnB w="12700" cap="flat" cmpd="sng" algn="ctr">
                      <a:solidFill>
                        <a:srgbClr val="0F5D61"/>
                      </a:solidFill>
                      <a:prstDash val="sysDot"/>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chemeClr val="bg1">
                              <a:lumMod val="50000"/>
                            </a:schemeClr>
                          </a:solidFill>
                          <a:effectLst/>
                          <a:latin typeface="+mn-lt"/>
                          <a:ea typeface="+mn-ea"/>
                          <a:cs typeface="+mn-cs"/>
                          <a:sym typeface="Arial"/>
                        </a:rPr>
                        <a:t>Feasibility</a:t>
                      </a:r>
                      <a:endParaRPr kumimoji="0" lang="en-US" sz="1200" b="0" i="0" u="none" strike="noStrike" kern="0" cap="none" spc="0" normalizeH="0" baseline="0" noProof="0" dirty="0">
                        <a:ln>
                          <a:noFill/>
                        </a:ln>
                        <a:solidFill>
                          <a:schemeClr val="bg1">
                            <a:lumMod val="50000"/>
                          </a:schemeClr>
                        </a:solidFill>
                        <a:effectLst/>
                        <a:uLnTx/>
                        <a:uFillTx/>
                        <a:latin typeface="+mj-lt"/>
                        <a:ea typeface="+mn-ea"/>
                        <a:cs typeface="+mn-cs"/>
                        <a:sym typeface="Arial"/>
                      </a:endParaRPr>
                    </a:p>
                  </a:txBody>
                  <a:tcPr marL="8626" marR="8626" marT="8626" marB="0" anchor="ctr">
                    <a:lnL>
                      <a:noFill/>
                    </a:lnL>
                    <a:lnR>
                      <a:noFill/>
                    </a:lnR>
                    <a:lnT>
                      <a:noFill/>
                    </a:lnT>
                    <a:lnB w="12700" cap="flat" cmpd="sng" algn="ctr">
                      <a:solidFill>
                        <a:srgbClr val="0F5D61"/>
                      </a:solidFill>
                      <a:prstDash val="sysDot"/>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Qualitative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a:noFill/>
                    </a:lnT>
                    <a:lnB w="12700" cap="flat" cmpd="sng" algn="ctr">
                      <a:solidFill>
                        <a:srgbClr val="0F5D61"/>
                      </a:solidFill>
                      <a:prstDash val="sysDot"/>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Direct source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a:noFill/>
                    </a:lnT>
                    <a:lnB w="12700" cap="flat" cmpd="sng" algn="ctr">
                      <a:solidFill>
                        <a:srgbClr val="0F5D61"/>
                      </a:solidFill>
                      <a:prstDash val="sysDot"/>
                      <a:round/>
                      <a:headEnd type="none" w="med" len="med"/>
                      <a:tailEnd type="none" w="med" len="med"/>
                    </a:lnB>
                    <a:solidFill>
                      <a:srgbClr val="FFFFFF"/>
                    </a:solidFill>
                  </a:tcPr>
                </a:tc>
                <a:extLst>
                  <a:ext uri="{0D108BD9-81ED-4DB2-BD59-A6C34878D82A}">
                    <a16:rowId xmlns:a16="http://schemas.microsoft.com/office/drawing/2014/main" val="2700359656"/>
                  </a:ext>
                </a:extLst>
              </a:tr>
            </a:tbl>
          </a:graphicData>
        </a:graphic>
      </p:graphicFrame>
      <p:sp>
        <p:nvSpPr>
          <p:cNvPr id="4" name="Rectangle 3">
            <a:extLst>
              <a:ext uri="{FF2B5EF4-FFF2-40B4-BE49-F238E27FC236}">
                <a16:creationId xmlns:a16="http://schemas.microsoft.com/office/drawing/2014/main" id="{E896E550-5EAD-12D7-6FB4-19F0B23A3053}"/>
              </a:ext>
            </a:extLst>
          </p:cNvPr>
          <p:cNvSpPr/>
          <p:nvPr/>
        </p:nvSpPr>
        <p:spPr>
          <a:xfrm>
            <a:off x="3781424" y="5984260"/>
            <a:ext cx="1743075" cy="21141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t>Essential</a:t>
            </a:r>
          </a:p>
        </p:txBody>
      </p:sp>
      <p:sp>
        <p:nvSpPr>
          <p:cNvPr id="6" name="Rectangle 5">
            <a:extLst>
              <a:ext uri="{FF2B5EF4-FFF2-40B4-BE49-F238E27FC236}">
                <a16:creationId xmlns:a16="http://schemas.microsoft.com/office/drawing/2014/main" id="{FE7ADA12-692B-59E5-D1C6-2892A32CFEFA}"/>
              </a:ext>
            </a:extLst>
          </p:cNvPr>
          <p:cNvSpPr/>
          <p:nvPr/>
        </p:nvSpPr>
        <p:spPr>
          <a:xfrm>
            <a:off x="5795965" y="5984260"/>
            <a:ext cx="1743075" cy="21141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tx1">
                    <a:lumMod val="50000"/>
                  </a:schemeClr>
                </a:solidFill>
              </a:rPr>
              <a:t>Significant</a:t>
            </a:r>
          </a:p>
        </p:txBody>
      </p:sp>
    </p:spTree>
    <p:extLst>
      <p:ext uri="{BB962C8B-B14F-4D97-AF65-F5344CB8AC3E}">
        <p14:creationId xmlns:p14="http://schemas.microsoft.com/office/powerpoint/2010/main" val="575934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Criteria review: Market availability</a:t>
            </a: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23</a:t>
            </a:fld>
            <a:endParaRPr lang="en-US" noProof="0" dirty="0">
              <a:latin typeface="+mj-lt"/>
            </a:endParaRPr>
          </a:p>
        </p:txBody>
      </p:sp>
      <p:graphicFrame>
        <p:nvGraphicFramePr>
          <p:cNvPr id="3" name="Table 2">
            <a:extLst>
              <a:ext uri="{FF2B5EF4-FFF2-40B4-BE49-F238E27FC236}">
                <a16:creationId xmlns:a16="http://schemas.microsoft.com/office/drawing/2014/main" id="{3525073C-C8E1-EB0C-F962-3FAE6E11624E}"/>
              </a:ext>
            </a:extLst>
          </p:cNvPr>
          <p:cNvGraphicFramePr>
            <a:graphicFrameLocks noGrp="1"/>
          </p:cNvGraphicFramePr>
          <p:nvPr>
            <p:extLst>
              <p:ext uri="{D42A27DB-BD31-4B8C-83A1-F6EECF244321}">
                <p14:modId xmlns:p14="http://schemas.microsoft.com/office/powerpoint/2010/main" val="1366986091"/>
              </p:ext>
            </p:extLst>
          </p:nvPr>
        </p:nvGraphicFramePr>
        <p:xfrm>
          <a:off x="472961" y="1199400"/>
          <a:ext cx="11208966" cy="1615690"/>
        </p:xfrm>
        <a:graphic>
          <a:graphicData uri="http://schemas.openxmlformats.org/drawingml/2006/table">
            <a:tbl>
              <a:tblPr/>
              <a:tblGrid>
                <a:gridCol w="1682407">
                  <a:extLst>
                    <a:ext uri="{9D8B030D-6E8A-4147-A177-3AD203B41FA5}">
                      <a16:colId xmlns:a16="http://schemas.microsoft.com/office/drawing/2014/main" val="1564478177"/>
                    </a:ext>
                  </a:extLst>
                </a:gridCol>
                <a:gridCol w="5093507">
                  <a:extLst>
                    <a:ext uri="{9D8B030D-6E8A-4147-A177-3AD203B41FA5}">
                      <a16:colId xmlns:a16="http://schemas.microsoft.com/office/drawing/2014/main" val="4176978140"/>
                    </a:ext>
                  </a:extLst>
                </a:gridCol>
                <a:gridCol w="1505684">
                  <a:extLst>
                    <a:ext uri="{9D8B030D-6E8A-4147-A177-3AD203B41FA5}">
                      <a16:colId xmlns:a16="http://schemas.microsoft.com/office/drawing/2014/main" val="1213459350"/>
                    </a:ext>
                  </a:extLst>
                </a:gridCol>
                <a:gridCol w="1178820">
                  <a:extLst>
                    <a:ext uri="{9D8B030D-6E8A-4147-A177-3AD203B41FA5}">
                      <a16:colId xmlns:a16="http://schemas.microsoft.com/office/drawing/2014/main" val="1501533423"/>
                    </a:ext>
                  </a:extLst>
                </a:gridCol>
                <a:gridCol w="1748548">
                  <a:extLst>
                    <a:ext uri="{9D8B030D-6E8A-4147-A177-3AD203B41FA5}">
                      <a16:colId xmlns:a16="http://schemas.microsoft.com/office/drawing/2014/main" val="349205669"/>
                    </a:ext>
                  </a:extLst>
                </a:gridCol>
              </a:tblGrid>
              <a:tr h="198539">
                <a:tc>
                  <a:txBody>
                    <a:bodyPr/>
                    <a:lstStyle/>
                    <a:p>
                      <a:pPr algn="l" fontAlgn="b"/>
                      <a:r>
                        <a:rPr lang="en-US" sz="1400" b="1" i="0" u="none" strike="noStrike" noProof="0" dirty="0">
                          <a:solidFill>
                            <a:srgbClr val="000000"/>
                          </a:solidFill>
                          <a:effectLst/>
                          <a:latin typeface="+mj-lt"/>
                        </a:rPr>
                        <a:t>Sub-category</a:t>
                      </a:r>
                    </a:p>
                  </a:txBody>
                  <a:tcPr marL="8626" marR="8626" marT="8626" marB="0" anchor="b">
                    <a:lnL>
                      <a:noFill/>
                    </a:lnL>
                    <a:lnR>
                      <a:noFill/>
                    </a:lnR>
                    <a:lnT>
                      <a:noFill/>
                    </a:lnT>
                    <a:lnB w="6350" cap="flat" cmpd="sng" algn="ctr">
                      <a:solidFill>
                        <a:schemeClr val="tx1">
                          <a:lumMod val="50000"/>
                        </a:schemeClr>
                      </a:solidFill>
                      <a:prstDash val="sysDash"/>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Criteria</a:t>
                      </a:r>
                    </a:p>
                  </a:txBody>
                  <a:tcPr marL="8626" marR="8626" marT="8626" marB="0" anchor="b">
                    <a:lnL>
                      <a:noFill/>
                    </a:lnL>
                    <a:lnR>
                      <a:noFill/>
                    </a:lnR>
                    <a:lnT>
                      <a:noFill/>
                    </a:lnT>
                    <a:lnB w="6350" cap="flat" cmpd="sng" algn="ctr">
                      <a:solidFill>
                        <a:schemeClr val="tx1">
                          <a:lumMod val="50000"/>
                        </a:schemeClr>
                      </a:solidFill>
                      <a:prstDash val="sysDash"/>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Group</a:t>
                      </a:r>
                    </a:p>
                  </a:txBody>
                  <a:tcPr marL="8626" marR="8626" marT="8626" marB="0" anchor="b">
                    <a:lnL>
                      <a:noFill/>
                    </a:lnL>
                    <a:lnR>
                      <a:noFill/>
                    </a:lnR>
                    <a:lnT>
                      <a:noFill/>
                    </a:lnT>
                    <a:lnB w="6350" cap="flat" cmpd="sng" algn="ctr">
                      <a:solidFill>
                        <a:schemeClr val="tx1">
                          <a:lumMod val="50000"/>
                        </a:schemeClr>
                      </a:solidFill>
                      <a:prstDash val="sysDash"/>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Type</a:t>
                      </a:r>
                    </a:p>
                  </a:txBody>
                  <a:tcPr marL="8626" marR="8626" marT="8626" marB="0" anchor="b">
                    <a:lnL>
                      <a:noFill/>
                    </a:lnL>
                    <a:lnR>
                      <a:noFill/>
                    </a:lnR>
                    <a:lnT>
                      <a:noFill/>
                    </a:lnT>
                    <a:lnB w="6350" cap="flat" cmpd="sng" algn="ctr">
                      <a:solidFill>
                        <a:schemeClr val="tx1">
                          <a:lumMod val="50000"/>
                        </a:schemeClr>
                      </a:solidFill>
                      <a:prstDash val="sysDash"/>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Source type</a:t>
                      </a:r>
                    </a:p>
                  </a:txBody>
                  <a:tcPr marL="8626" marR="8626" marT="8626" marB="0" anchor="b">
                    <a:lnL>
                      <a:noFill/>
                    </a:lnL>
                    <a:lnR>
                      <a:noFill/>
                    </a:lnR>
                    <a:lnT>
                      <a:noFill/>
                    </a:lnT>
                    <a:lnB w="6350" cap="flat" cmpd="sng" algn="ctr">
                      <a:solidFill>
                        <a:schemeClr val="tx1">
                          <a:lumMod val="50000"/>
                        </a:schemeClr>
                      </a:solidFill>
                      <a:prstDash val="sysDash"/>
                      <a:round/>
                      <a:headEnd type="none" w="med" len="med"/>
                      <a:tailEnd type="none" w="med" len="med"/>
                    </a:lnB>
                  </a:tcPr>
                </a:tc>
                <a:extLst>
                  <a:ext uri="{0D108BD9-81ED-4DB2-BD59-A6C34878D82A}">
                    <a16:rowId xmlns:a16="http://schemas.microsoft.com/office/drawing/2014/main" val="2709294636"/>
                  </a:ext>
                </a:extLst>
              </a:tr>
              <a:tr h="464568">
                <a:tc rowSpan="2">
                  <a:txBody>
                    <a:bodyPr/>
                    <a:lstStyle/>
                    <a:p>
                      <a:pPr algn="l" fontAlgn="b"/>
                      <a:r>
                        <a:rPr lang="en-US" sz="1200" b="0" i="0" u="none" strike="noStrike" noProof="0" dirty="0">
                          <a:solidFill>
                            <a:srgbClr val="000000"/>
                          </a:solidFill>
                          <a:effectLst/>
                          <a:latin typeface="+mj-lt"/>
                        </a:rPr>
                        <a:t>Availability</a:t>
                      </a:r>
                    </a:p>
                  </a:txBody>
                  <a:tcPr marL="8626" marR="8626" marT="8626" marB="0">
                    <a:lnL>
                      <a:noFill/>
                    </a:lnL>
                    <a:lnR>
                      <a:noFill/>
                    </a:lnR>
                    <a:lnT w="6350" cap="flat" cmpd="sng" algn="ctr">
                      <a:solidFill>
                        <a:schemeClr val="tx1">
                          <a:lumMod val="50000"/>
                        </a:schemeClr>
                      </a:solidFill>
                      <a:prstDash val="sysDash"/>
                      <a:round/>
                      <a:headEnd type="none" w="med" len="med"/>
                      <a:tailEnd type="none" w="med" len="med"/>
                    </a:lnT>
                    <a:lnB w="12700" cap="flat" cmpd="sng" algn="ctr">
                      <a:solidFill>
                        <a:srgbClr val="0F5D61"/>
                      </a:solidFill>
                      <a:prstDash val="sysDot"/>
                      <a:round/>
                      <a:headEnd type="none" w="med" len="med"/>
                      <a:tailEnd type="none" w="med" len="med"/>
                    </a:lnB>
                  </a:tcPr>
                </a:tc>
                <a:tc>
                  <a:txBody>
                    <a:bodyPr/>
                    <a:lstStyle/>
                    <a:p>
                      <a:pPr algn="l" fontAlgn="b"/>
                      <a:r>
                        <a:rPr lang="en-US" sz="1200" b="0" i="0" u="none" strike="noStrike" noProof="0" dirty="0">
                          <a:solidFill>
                            <a:srgbClr val="FFFFFF"/>
                          </a:solidFill>
                          <a:effectLst/>
                          <a:latin typeface="+mj-lt"/>
                        </a:rPr>
                        <a:t>Market availability of the vaccine and supplies over the selected time period</a:t>
                      </a:r>
                    </a:p>
                  </a:txBody>
                  <a:tcPr marL="8626" marR="8626" marT="8626" marB="0" anchor="ctr">
                    <a:lnL>
                      <a:noFill/>
                    </a:lnL>
                    <a:lnR>
                      <a:noFill/>
                    </a:lnR>
                    <a:lnT w="6350" cap="flat" cmpd="sng" algn="ctr">
                      <a:solidFill>
                        <a:schemeClr val="tx1">
                          <a:lumMod val="50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l" fontAlgn="b"/>
                      <a:r>
                        <a:rPr lang="en-US" sz="1200" b="0" i="0" u="none" strike="noStrike" noProof="0" dirty="0">
                          <a:solidFill>
                            <a:srgbClr val="FFFFFF"/>
                          </a:solidFill>
                          <a:effectLst/>
                          <a:latin typeface="+mj-lt"/>
                        </a:rPr>
                        <a:t>Feasibility</a:t>
                      </a:r>
                    </a:p>
                  </a:txBody>
                  <a:tcPr marL="8626" marR="8626" marT="8626" marB="0" anchor="ctr">
                    <a:lnL>
                      <a:noFill/>
                    </a:lnL>
                    <a:lnR>
                      <a:noFill/>
                    </a:lnR>
                    <a:lnT w="6350" cap="flat" cmpd="sng" algn="ctr">
                      <a:solidFill>
                        <a:schemeClr val="tx1">
                          <a:lumMod val="50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l" fontAlgn="b"/>
                      <a:r>
                        <a:rPr lang="en-US" sz="1200" b="0" i="0" u="none" strike="noStrike" noProof="0" dirty="0">
                          <a:solidFill>
                            <a:srgbClr val="FFFFFF"/>
                          </a:solidFill>
                          <a:effectLst/>
                          <a:latin typeface="+mj-lt"/>
                        </a:rPr>
                        <a:t>Quantitative</a:t>
                      </a:r>
                    </a:p>
                  </a:txBody>
                  <a:tcPr marL="8626" marR="8626" marT="8626" marB="0" anchor="ctr">
                    <a:lnL>
                      <a:noFill/>
                    </a:lnL>
                    <a:lnR>
                      <a:noFill/>
                    </a:lnR>
                    <a:lnT w="6350" cap="flat" cmpd="sng" algn="ctr">
                      <a:solidFill>
                        <a:schemeClr val="tx1">
                          <a:lumMod val="50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l" fontAlgn="b"/>
                      <a:r>
                        <a:rPr lang="en-US" sz="1200" b="0" i="0" u="none" strike="noStrike" noProof="0" dirty="0">
                          <a:solidFill>
                            <a:srgbClr val="FFFFFF"/>
                          </a:solidFill>
                          <a:effectLst/>
                          <a:latin typeface="+mj-lt"/>
                        </a:rPr>
                        <a:t>Direct source</a:t>
                      </a:r>
                    </a:p>
                  </a:txBody>
                  <a:tcPr marL="8626" marR="8626" marT="8626" marB="0" anchor="ctr">
                    <a:lnL>
                      <a:noFill/>
                    </a:lnL>
                    <a:lnR>
                      <a:noFill/>
                    </a:lnR>
                    <a:lnT w="6350" cap="flat" cmpd="sng" algn="ctr">
                      <a:solidFill>
                        <a:schemeClr val="tx1">
                          <a:lumMod val="50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998650814"/>
                  </a:ext>
                </a:extLst>
              </a:tr>
              <a:tr h="464568">
                <a:tc vMerge="1">
                  <a:txBody>
                    <a:bodyPr/>
                    <a:lstStyle/>
                    <a:p>
                      <a:pPr algn="l" fontAlgn="b"/>
                      <a:endParaRPr lang="fr-FR" sz="1200" b="0" i="0" u="none" strike="noStrike" noProof="0"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tx1"/>
                          </a:solidFill>
                          <a:effectLst/>
                          <a:latin typeface="+mj-lt"/>
                        </a:rPr>
                        <a:t>Sustainability of the market availability of the vaccine and supplies in the longer term</a:t>
                      </a:r>
                    </a:p>
                  </a:txBody>
                  <a:tcPr marL="8626" marR="8626" marT="8626" marB="0" anchor="ctr">
                    <a:lnL>
                      <a:noFill/>
                    </a:lnL>
                    <a:lnR>
                      <a:noFill/>
                    </a:lnR>
                    <a:lnT w="9525" cap="flat" cmpd="sng" algn="ctr">
                      <a:solidFill>
                        <a:schemeClr val="bg1"/>
                      </a:solidFill>
                      <a:prstDash val="solid"/>
                      <a:round/>
                      <a:headEnd type="none" w="med" len="med"/>
                      <a:tailEnd type="none" w="med" len="med"/>
                    </a:lnT>
                    <a:lnB w="12700" cap="flat" cmpd="sng" algn="ctr">
                      <a:solidFill>
                        <a:srgbClr val="0F5D61"/>
                      </a:solidFill>
                      <a:prstDash val="sysDot"/>
                      <a:round/>
                      <a:headEnd type="none" w="med" len="med"/>
                      <a:tailEnd type="none" w="med" len="med"/>
                    </a:lnB>
                    <a:solidFill>
                      <a:srgbClr val="FFFF00"/>
                    </a:solidFill>
                  </a:tcPr>
                </a:tc>
                <a:tc>
                  <a:txBody>
                    <a:bodyPr/>
                    <a:lstStyle/>
                    <a:p>
                      <a:pPr algn="l" fontAlgn="b"/>
                      <a:r>
                        <a:rPr lang="en-US" sz="1200" b="0" i="0" u="none" strike="noStrike" cap="none" noProof="0" dirty="0">
                          <a:solidFill>
                            <a:schemeClr val="tx1"/>
                          </a:solidFill>
                          <a:effectLst/>
                          <a:latin typeface="+mn-lt"/>
                          <a:ea typeface="+mn-ea"/>
                          <a:cs typeface="+mn-cs"/>
                          <a:sym typeface="Arial"/>
                        </a:rPr>
                        <a:t>Feasibility</a:t>
                      </a:r>
                      <a:endParaRPr lang="en-US" sz="1200" b="0" i="0" u="none" strike="noStrike" noProof="0" dirty="0">
                        <a:solidFill>
                          <a:schemeClr val="tx1"/>
                        </a:solidFill>
                        <a:effectLst/>
                        <a:latin typeface="+mj-lt"/>
                      </a:endParaRPr>
                    </a:p>
                  </a:txBody>
                  <a:tcPr marL="8626" marR="8626" marT="8626" marB="0" anchor="ctr">
                    <a:lnL>
                      <a:noFill/>
                    </a:lnL>
                    <a:lnR>
                      <a:noFill/>
                    </a:lnR>
                    <a:lnT w="9525" cap="flat" cmpd="sng" algn="ctr">
                      <a:solidFill>
                        <a:schemeClr val="bg1"/>
                      </a:solidFill>
                      <a:prstDash val="solid"/>
                      <a:round/>
                      <a:headEnd type="none" w="med" len="med"/>
                      <a:tailEnd type="none" w="med" len="med"/>
                    </a:lnT>
                    <a:lnB w="12700" cap="flat" cmpd="sng" algn="ctr">
                      <a:solidFill>
                        <a:srgbClr val="0F5D61"/>
                      </a:solidFill>
                      <a:prstDash val="sysDot"/>
                      <a:round/>
                      <a:headEnd type="none" w="med" len="med"/>
                      <a:tailEnd type="none" w="med" len="med"/>
                    </a:lnB>
                    <a:solidFill>
                      <a:srgbClr val="FFFF00"/>
                    </a:solidFill>
                  </a:tcPr>
                </a:tc>
                <a:tc>
                  <a:txBody>
                    <a:bodyPr/>
                    <a:lstStyle/>
                    <a:p>
                      <a:pPr algn="l" fontAlgn="b"/>
                      <a:r>
                        <a:rPr lang="en-US" sz="1200" b="0" i="0" u="none" strike="noStrike" cap="none" noProof="0" dirty="0">
                          <a:solidFill>
                            <a:schemeClr val="tx1"/>
                          </a:solidFill>
                          <a:effectLst/>
                          <a:latin typeface="+mn-lt"/>
                          <a:ea typeface="+mn-ea"/>
                          <a:cs typeface="+mn-cs"/>
                          <a:sym typeface="Arial"/>
                        </a:rPr>
                        <a:t>Quantitative</a:t>
                      </a:r>
                      <a:endParaRPr lang="en-US" sz="1200" b="0" i="0" u="none" strike="noStrike" noProof="0" dirty="0">
                        <a:solidFill>
                          <a:schemeClr val="tx1"/>
                        </a:solidFill>
                        <a:effectLst/>
                        <a:latin typeface="+mj-lt"/>
                      </a:endParaRPr>
                    </a:p>
                  </a:txBody>
                  <a:tcPr marL="8626" marR="8626" marT="8626" marB="0" anchor="ctr">
                    <a:lnL>
                      <a:noFill/>
                    </a:lnL>
                    <a:lnR>
                      <a:noFill/>
                    </a:lnR>
                    <a:lnT w="9525" cap="flat" cmpd="sng" algn="ctr">
                      <a:solidFill>
                        <a:schemeClr val="bg1"/>
                      </a:solidFill>
                      <a:prstDash val="solid"/>
                      <a:round/>
                      <a:headEnd type="none" w="med" len="med"/>
                      <a:tailEnd type="none" w="med" len="med"/>
                    </a:lnT>
                    <a:lnB w="12700" cap="flat" cmpd="sng" algn="ctr">
                      <a:solidFill>
                        <a:srgbClr val="0F5D61"/>
                      </a:solidFill>
                      <a:prstDash val="sysDot"/>
                      <a:round/>
                      <a:headEnd type="none" w="med" len="med"/>
                      <a:tailEnd type="none" w="med" len="med"/>
                    </a:lnB>
                    <a:solidFill>
                      <a:srgbClr val="FFFF00"/>
                    </a:solidFill>
                  </a:tcPr>
                </a:tc>
                <a:tc>
                  <a:txBody>
                    <a:bodyPr/>
                    <a:lstStyle/>
                    <a:p>
                      <a:pPr algn="l" fontAlgn="b"/>
                      <a:r>
                        <a:rPr lang="en-US" sz="1200" b="0" i="0" u="none" strike="noStrike" noProof="0" dirty="0">
                          <a:solidFill>
                            <a:schemeClr val="tx1"/>
                          </a:solidFill>
                          <a:effectLst/>
                          <a:latin typeface="+mj-lt"/>
                        </a:rPr>
                        <a:t>Direct source</a:t>
                      </a:r>
                    </a:p>
                  </a:txBody>
                  <a:tcPr marL="8626" marR="8626" marT="8626" marB="0" anchor="ctr">
                    <a:lnL>
                      <a:noFill/>
                    </a:lnL>
                    <a:lnR>
                      <a:noFill/>
                    </a:lnR>
                    <a:lnT w="9525" cap="flat" cmpd="sng" algn="ctr">
                      <a:solidFill>
                        <a:schemeClr val="bg1"/>
                      </a:solidFill>
                      <a:prstDash val="solid"/>
                      <a:round/>
                      <a:headEnd type="none" w="med" len="med"/>
                      <a:tailEnd type="none" w="med" len="med"/>
                    </a:lnT>
                    <a:lnB w="12700" cap="flat" cmpd="sng" algn="ctr">
                      <a:solidFill>
                        <a:srgbClr val="0F5D61"/>
                      </a:solidFill>
                      <a:prstDash val="sysDot"/>
                      <a:round/>
                      <a:headEnd type="none" w="med" len="med"/>
                      <a:tailEnd type="none" w="med" len="med"/>
                    </a:lnB>
                    <a:solidFill>
                      <a:srgbClr val="FFFF00"/>
                    </a:solidFill>
                  </a:tcPr>
                </a:tc>
                <a:extLst>
                  <a:ext uri="{0D108BD9-81ED-4DB2-BD59-A6C34878D82A}">
                    <a16:rowId xmlns:a16="http://schemas.microsoft.com/office/drawing/2014/main" val="723327065"/>
                  </a:ext>
                </a:extLst>
              </a:tr>
              <a:tr h="464568">
                <a:tc>
                  <a:txBody>
                    <a:bodyPr/>
                    <a:lstStyle/>
                    <a:p>
                      <a:pPr algn="l" fontAlgn="b"/>
                      <a:r>
                        <a:rPr lang="en-US" sz="1200" b="0" i="0" u="none" strike="noStrike" noProof="0" dirty="0">
                          <a:solidFill>
                            <a:srgbClr val="000000"/>
                          </a:solidFill>
                          <a:effectLst/>
                          <a:latin typeface="+mj-lt"/>
                        </a:rPr>
                        <a:t>Procurement</a:t>
                      </a:r>
                    </a:p>
                  </a:txBody>
                  <a:tcPr marL="8626" marR="8626" marT="8626" marB="0">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Ease of procurement of the vaccine (e.g. ability to procure through UNICEF, procurement timeline, delivery speed)</a:t>
                      </a:r>
                    </a:p>
                  </a:txBody>
                  <a:tcPr marL="8626" marR="8626" marT="8626" marB="0" anchor="ctr">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Feasibility</a:t>
                      </a:r>
                    </a:p>
                  </a:txBody>
                  <a:tcPr marL="8626" marR="8626" marT="8626" marB="0" anchor="ctr">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Qualitative</a:t>
                      </a:r>
                    </a:p>
                  </a:txBody>
                  <a:tcPr marL="8626" marR="8626" marT="8626" marB="0" anchor="ctr">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Direct source</a:t>
                      </a:r>
                    </a:p>
                  </a:txBody>
                  <a:tcPr marL="8626" marR="8626" marT="8626" marB="0" anchor="ctr">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solidFill>
                      <a:srgbClr val="FFFFFF"/>
                    </a:solidFill>
                  </a:tcPr>
                </a:tc>
                <a:extLst>
                  <a:ext uri="{0D108BD9-81ED-4DB2-BD59-A6C34878D82A}">
                    <a16:rowId xmlns:a16="http://schemas.microsoft.com/office/drawing/2014/main" val="654516255"/>
                  </a:ext>
                </a:extLst>
              </a:tr>
            </a:tbl>
          </a:graphicData>
        </a:graphic>
      </p:graphicFrame>
      <p:sp>
        <p:nvSpPr>
          <p:cNvPr id="4" name="Rectangle 3">
            <a:extLst>
              <a:ext uri="{FF2B5EF4-FFF2-40B4-BE49-F238E27FC236}">
                <a16:creationId xmlns:a16="http://schemas.microsoft.com/office/drawing/2014/main" id="{E896E550-5EAD-12D7-6FB4-19F0B23A3053}"/>
              </a:ext>
            </a:extLst>
          </p:cNvPr>
          <p:cNvSpPr/>
          <p:nvPr/>
        </p:nvSpPr>
        <p:spPr>
          <a:xfrm>
            <a:off x="3781424" y="5984260"/>
            <a:ext cx="1743075" cy="21141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t>Essential</a:t>
            </a:r>
          </a:p>
        </p:txBody>
      </p:sp>
      <p:sp>
        <p:nvSpPr>
          <p:cNvPr id="6" name="Rectangle 5">
            <a:extLst>
              <a:ext uri="{FF2B5EF4-FFF2-40B4-BE49-F238E27FC236}">
                <a16:creationId xmlns:a16="http://schemas.microsoft.com/office/drawing/2014/main" id="{FE7ADA12-692B-59E5-D1C6-2892A32CFEFA}"/>
              </a:ext>
            </a:extLst>
          </p:cNvPr>
          <p:cNvSpPr/>
          <p:nvPr/>
        </p:nvSpPr>
        <p:spPr>
          <a:xfrm>
            <a:off x="5795965" y="5984260"/>
            <a:ext cx="1743075" cy="21141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tx1">
                    <a:lumMod val="50000"/>
                  </a:schemeClr>
                </a:solidFill>
              </a:rPr>
              <a:t>Significant</a:t>
            </a:r>
          </a:p>
        </p:txBody>
      </p:sp>
    </p:spTree>
    <p:extLst>
      <p:ext uri="{BB962C8B-B14F-4D97-AF65-F5344CB8AC3E}">
        <p14:creationId xmlns:p14="http://schemas.microsoft.com/office/powerpoint/2010/main" val="1789028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Criteria review: Finances and economics</a:t>
            </a: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24</a:t>
            </a:fld>
            <a:endParaRPr lang="en-US" noProof="0" dirty="0">
              <a:latin typeface="+mj-lt"/>
            </a:endParaRPr>
          </a:p>
        </p:txBody>
      </p:sp>
      <p:graphicFrame>
        <p:nvGraphicFramePr>
          <p:cNvPr id="3" name="Table 2">
            <a:extLst>
              <a:ext uri="{FF2B5EF4-FFF2-40B4-BE49-F238E27FC236}">
                <a16:creationId xmlns:a16="http://schemas.microsoft.com/office/drawing/2014/main" id="{3525073C-C8E1-EB0C-F962-3FAE6E11624E}"/>
              </a:ext>
            </a:extLst>
          </p:cNvPr>
          <p:cNvGraphicFramePr>
            <a:graphicFrameLocks noGrp="1"/>
          </p:cNvGraphicFramePr>
          <p:nvPr>
            <p:extLst>
              <p:ext uri="{D42A27DB-BD31-4B8C-83A1-F6EECF244321}">
                <p14:modId xmlns:p14="http://schemas.microsoft.com/office/powerpoint/2010/main" val="1126835552"/>
              </p:ext>
            </p:extLst>
          </p:nvPr>
        </p:nvGraphicFramePr>
        <p:xfrm>
          <a:off x="472961" y="1275667"/>
          <a:ext cx="11208966" cy="3663099"/>
        </p:xfrm>
        <a:graphic>
          <a:graphicData uri="http://schemas.openxmlformats.org/drawingml/2006/table">
            <a:tbl>
              <a:tblPr/>
              <a:tblGrid>
                <a:gridCol w="1682407">
                  <a:extLst>
                    <a:ext uri="{9D8B030D-6E8A-4147-A177-3AD203B41FA5}">
                      <a16:colId xmlns:a16="http://schemas.microsoft.com/office/drawing/2014/main" val="1564478177"/>
                    </a:ext>
                  </a:extLst>
                </a:gridCol>
                <a:gridCol w="5093507">
                  <a:extLst>
                    <a:ext uri="{9D8B030D-6E8A-4147-A177-3AD203B41FA5}">
                      <a16:colId xmlns:a16="http://schemas.microsoft.com/office/drawing/2014/main" val="4176978140"/>
                    </a:ext>
                  </a:extLst>
                </a:gridCol>
                <a:gridCol w="1505684">
                  <a:extLst>
                    <a:ext uri="{9D8B030D-6E8A-4147-A177-3AD203B41FA5}">
                      <a16:colId xmlns:a16="http://schemas.microsoft.com/office/drawing/2014/main" val="1213459350"/>
                    </a:ext>
                  </a:extLst>
                </a:gridCol>
                <a:gridCol w="1178820">
                  <a:extLst>
                    <a:ext uri="{9D8B030D-6E8A-4147-A177-3AD203B41FA5}">
                      <a16:colId xmlns:a16="http://schemas.microsoft.com/office/drawing/2014/main" val="1501533423"/>
                    </a:ext>
                  </a:extLst>
                </a:gridCol>
                <a:gridCol w="1748548">
                  <a:extLst>
                    <a:ext uri="{9D8B030D-6E8A-4147-A177-3AD203B41FA5}">
                      <a16:colId xmlns:a16="http://schemas.microsoft.com/office/drawing/2014/main" val="349205669"/>
                    </a:ext>
                  </a:extLst>
                </a:gridCol>
              </a:tblGrid>
              <a:tr h="198539">
                <a:tc>
                  <a:txBody>
                    <a:bodyPr/>
                    <a:lstStyle/>
                    <a:p>
                      <a:pPr algn="l" fontAlgn="b"/>
                      <a:r>
                        <a:rPr lang="en-US" sz="1400" b="1" i="0" u="none" strike="noStrike" noProof="0" dirty="0">
                          <a:solidFill>
                            <a:srgbClr val="000000"/>
                          </a:solidFill>
                          <a:effectLst/>
                          <a:latin typeface="+mj-lt"/>
                        </a:rPr>
                        <a:t>Sub-category</a:t>
                      </a:r>
                    </a:p>
                  </a:txBody>
                  <a:tcPr marL="8626" marR="8626" marT="8626" marB="0" anchor="b">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Criteria</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Group</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Source 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extLst>
                  <a:ext uri="{0D108BD9-81ED-4DB2-BD59-A6C34878D82A}">
                    <a16:rowId xmlns:a16="http://schemas.microsoft.com/office/drawing/2014/main" val="2709294636"/>
                  </a:ext>
                </a:extLst>
              </a:tr>
              <a:tr h="740146">
                <a:tc rowSpan="2">
                  <a:txBody>
                    <a:bodyPr/>
                    <a:lstStyle/>
                    <a:p>
                      <a:pPr algn="l" fontAlgn="b"/>
                      <a:r>
                        <a:rPr lang="en-US" sz="1200" b="0" i="0" u="none" strike="noStrike" noProof="0" dirty="0">
                          <a:solidFill>
                            <a:srgbClr val="000000"/>
                          </a:solidFill>
                          <a:effectLst/>
                          <a:latin typeface="+mj-lt"/>
                        </a:rPr>
                        <a:t>Benefits</a:t>
                      </a:r>
                    </a:p>
                  </a:txBody>
                  <a:tcPr marL="8626" marR="8626" marT="8626" marB="0">
                    <a:lnL>
                      <a:noFill/>
                    </a:lnL>
                    <a:lnR>
                      <a:noFill/>
                    </a:lnR>
                    <a:lnT w="19050" cap="flat" cmpd="sng" algn="ctr">
                      <a:solidFill>
                        <a:srgbClr val="0F5D6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Social and economic benefits including reduction in health care costs, improvement in life expectancy, in quality of life for individuals, families, caregivers and communities, productivity gains</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Importance</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Quantitative</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Modeled</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extLst>
                  <a:ext uri="{0D108BD9-81ED-4DB2-BD59-A6C34878D82A}">
                    <a16:rowId xmlns:a16="http://schemas.microsoft.com/office/drawing/2014/main" val="998650814"/>
                  </a:ext>
                </a:extLst>
              </a:tr>
              <a:tr h="740146">
                <a:tc vMerge="1">
                  <a:txBody>
                    <a:bodyPr/>
                    <a:lstStyle/>
                    <a:p>
                      <a:pPr algn="l" fontAlgn="b"/>
                      <a:endParaRPr lang="fr-FR" sz="1200" b="0" i="0" u="none" strike="noStrike" noProof="0"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Indirect benefits (i.e. reduced antimicrobial resistance, reduced emergency room overcrowding)</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Importance</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Qualitative</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Modeled</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extLst>
                  <a:ext uri="{0D108BD9-81ED-4DB2-BD59-A6C34878D82A}">
                    <a16:rowId xmlns:a16="http://schemas.microsoft.com/office/drawing/2014/main" val="2668611637"/>
                  </a:ext>
                </a:extLst>
              </a:tr>
              <a:tr h="387555">
                <a:tc rowSpan="4">
                  <a:txBody>
                    <a:bodyPr/>
                    <a:lstStyle/>
                    <a:p>
                      <a:pPr algn="l" fontAlgn="b"/>
                      <a:r>
                        <a:rPr lang="en-US" sz="1200" b="0" i="0" u="none" strike="noStrike" noProof="0" dirty="0">
                          <a:solidFill>
                            <a:srgbClr val="000000"/>
                          </a:solidFill>
                          <a:effectLst/>
                          <a:latin typeface="+mj-lt"/>
                        </a:rPr>
                        <a:t>Cost</a:t>
                      </a:r>
                    </a:p>
                  </a:txBody>
                  <a:tcPr marL="8626" marR="8626" marT="8626" marB="0">
                    <a:lnL>
                      <a:noFill/>
                    </a:lnL>
                    <a:lnR>
                      <a:noFill/>
                    </a:lnR>
                    <a:lnT w="6350" cap="flat" cmpd="sng" algn="ctr">
                      <a:solidFill>
                        <a:schemeClr val="tx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solidFill>
                          <a:effectLst/>
                          <a:latin typeface="+mj-lt"/>
                        </a:rPr>
                        <a:t>Direct costs (cost of vaccine, materials, vaccinators, delivery)</a:t>
                      </a: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noFill/>
                      <a:prstDash val="sysDash"/>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Feasibility</a:t>
                      </a: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noFill/>
                      <a:prstDash val="sysDash"/>
                      <a:round/>
                      <a:headEnd type="none" w="med" len="med"/>
                      <a:tailEnd type="none" w="med" len="med"/>
                    </a:lnB>
                    <a:solidFill>
                      <a:srgbClr val="C00000"/>
                    </a:solidFill>
                  </a:tcPr>
                </a:tc>
                <a:tc>
                  <a:txBody>
                    <a:bodyPr/>
                    <a:lstStyle/>
                    <a:p>
                      <a:pPr algn="l" fontAlgn="b"/>
                      <a:r>
                        <a:rPr lang="en-US" sz="1200" b="0" i="0" u="none" strike="noStrike" cap="none" noProof="0" dirty="0">
                          <a:solidFill>
                            <a:schemeClr val="bg1"/>
                          </a:solidFill>
                          <a:effectLst/>
                          <a:latin typeface="+mn-lt"/>
                          <a:ea typeface="+mn-ea"/>
                          <a:cs typeface="+mn-cs"/>
                          <a:sym typeface="Arial"/>
                        </a:rPr>
                        <a:t>Quantitative</a:t>
                      </a:r>
                      <a:endParaRPr lang="en-US" sz="1200" b="0" i="0" u="none" strike="noStrike" noProof="0" dirty="0">
                        <a:solidFill>
                          <a:schemeClr val="bg1"/>
                        </a:solidFill>
                        <a:effectLst/>
                        <a:latin typeface="+mj-lt"/>
                      </a:endParaRP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noFill/>
                      <a:prstDash val="sysDash"/>
                      <a:round/>
                      <a:headEnd type="none" w="med" len="med"/>
                      <a:tailEnd type="none" w="med" len="med"/>
                    </a:lnB>
                    <a:solidFill>
                      <a:srgbClr val="C00000"/>
                    </a:solidFill>
                  </a:tcPr>
                </a:tc>
                <a:tc>
                  <a:txBody>
                    <a:bodyPr/>
                    <a:lstStyle/>
                    <a:p>
                      <a:pPr algn="l" fontAlgn="b"/>
                      <a:r>
                        <a:rPr lang="en-US" sz="1200" b="0" i="0" u="none" strike="noStrike" cap="none" noProof="0" dirty="0">
                          <a:solidFill>
                            <a:schemeClr val="bg1"/>
                          </a:solidFill>
                          <a:effectLst/>
                          <a:latin typeface="+mn-lt"/>
                          <a:ea typeface="+mn-ea"/>
                          <a:cs typeface="+mn-cs"/>
                          <a:sym typeface="Arial"/>
                        </a:rPr>
                        <a:t>Modeled</a:t>
                      </a:r>
                      <a:endParaRPr lang="en-US" sz="1200" b="0" i="0" u="none" strike="noStrike" noProof="0" dirty="0">
                        <a:solidFill>
                          <a:schemeClr val="bg1"/>
                        </a:solidFill>
                        <a:effectLst/>
                        <a:latin typeface="+mj-lt"/>
                      </a:endParaRP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noFill/>
                      <a:prstDash val="sysDash"/>
                      <a:round/>
                      <a:headEnd type="none" w="med" len="med"/>
                      <a:tailEnd type="none" w="med" len="med"/>
                    </a:lnB>
                    <a:solidFill>
                      <a:srgbClr val="C00000"/>
                    </a:solidFill>
                  </a:tcPr>
                </a:tc>
                <a:extLst>
                  <a:ext uri="{0D108BD9-81ED-4DB2-BD59-A6C34878D82A}">
                    <a16:rowId xmlns:a16="http://schemas.microsoft.com/office/drawing/2014/main" val="654516255"/>
                  </a:ext>
                </a:extLst>
              </a:tr>
              <a:tr h="0">
                <a:tc vMerge="1">
                  <a:txBody>
                    <a:bodyPr/>
                    <a:lstStyle/>
                    <a:p>
                      <a:endParaRPr lang="en-US"/>
                    </a:p>
                  </a:txBody>
                  <a:tcPr/>
                </a:tc>
                <a:tc>
                  <a:txBody>
                    <a:bodyPr/>
                    <a:lstStyle/>
                    <a:p>
                      <a:pPr algn="l" fontAlgn="b"/>
                      <a:r>
                        <a:rPr lang="en-US" sz="1200" b="0" i="0" u="none" strike="noStrike" noProof="0" dirty="0">
                          <a:solidFill>
                            <a:schemeClr val="bg1">
                              <a:lumMod val="50000"/>
                            </a:schemeClr>
                          </a:solidFill>
                          <a:effectLst/>
                          <a:latin typeface="+mj-lt"/>
                        </a:rPr>
                        <a:t>Indirect costs (e.g. training of health-care workers, supply chain expenses)</a:t>
                      </a: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Feasibility</a:t>
                      </a: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Quantitative</a:t>
                      </a: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Modeled</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extLst>
                  <a:ext uri="{0D108BD9-81ED-4DB2-BD59-A6C34878D82A}">
                    <a16:rowId xmlns:a16="http://schemas.microsoft.com/office/drawing/2014/main" val="4264832865"/>
                  </a:ext>
                </a:extLst>
              </a:tr>
              <a:tr h="0">
                <a:tc vMerge="1">
                  <a:txBody>
                    <a:bodyPr/>
                    <a:lstStyle/>
                    <a:p>
                      <a:pPr algn="l" fontAlgn="b"/>
                      <a:endParaRPr lang="fr-FR" sz="1200" b="0" i="0" u="none" strike="noStrike" noProof="0"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Perspective on vaccine price</a:t>
                      </a: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noFill/>
                  </a:tcPr>
                </a:tc>
                <a:tc>
                  <a:txBody>
                    <a:bodyPr/>
                    <a:lstStyle/>
                    <a:p>
                      <a:pPr algn="l" fontAlgn="b"/>
                      <a:r>
                        <a:rPr lang="en-US" sz="1200" b="0" i="0" u="none" strike="noStrike" noProof="0" dirty="0">
                          <a:solidFill>
                            <a:schemeClr val="bg1">
                              <a:lumMod val="50000"/>
                            </a:schemeClr>
                          </a:solidFill>
                          <a:effectLst/>
                          <a:latin typeface="+mj-lt"/>
                        </a:rPr>
                        <a:t>Feasibility</a:t>
                      </a: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noFill/>
                  </a:tcPr>
                </a:tc>
                <a:tc>
                  <a:txBody>
                    <a:bodyPr/>
                    <a:lstStyle/>
                    <a:p>
                      <a:pPr algn="l" fontAlgn="b"/>
                      <a:r>
                        <a:rPr lang="en-US" sz="1200" b="0" i="0" u="none" strike="noStrike" noProof="0" dirty="0">
                          <a:solidFill>
                            <a:schemeClr val="bg1">
                              <a:lumMod val="50000"/>
                            </a:schemeClr>
                          </a:solidFill>
                          <a:effectLst/>
                          <a:latin typeface="+mj-lt"/>
                        </a:rPr>
                        <a:t>Quantitative</a:t>
                      </a: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noFill/>
                  </a:tcPr>
                </a:tc>
                <a:tc>
                  <a:txBody>
                    <a:bodyPr/>
                    <a:lstStyle/>
                    <a:p>
                      <a:pPr algn="l" fontAlgn="b"/>
                      <a:r>
                        <a:rPr lang="en-US" sz="1200" b="0" i="0" u="none" strike="noStrike" noProof="0" dirty="0">
                          <a:solidFill>
                            <a:schemeClr val="bg1">
                              <a:lumMod val="50000"/>
                            </a:schemeClr>
                          </a:solidFill>
                          <a:effectLst/>
                          <a:latin typeface="+mj-lt"/>
                        </a:rPr>
                        <a:t>Expert opinion</a:t>
                      </a: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noFill/>
                  </a:tcPr>
                </a:tc>
                <a:extLst>
                  <a:ext uri="{0D108BD9-81ED-4DB2-BD59-A6C34878D82A}">
                    <a16:rowId xmlns:a16="http://schemas.microsoft.com/office/drawing/2014/main" val="3072329934"/>
                  </a:ext>
                </a:extLst>
              </a:tr>
              <a:tr h="450108">
                <a:tc vMerge="1">
                  <a:txBody>
                    <a:bodyPr/>
                    <a:lstStyle/>
                    <a:p>
                      <a:pPr algn="l" fontAlgn="b"/>
                      <a:endParaRPr lang="fr-FR" sz="1200" b="0" i="0" u="none" strike="noStrike" noProof="0"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rgbClr val="FFFFFF"/>
                          </a:solidFill>
                          <a:effectLst/>
                          <a:latin typeface="+mj-lt"/>
                        </a:rPr>
                        <a:t>Availability and sustainability of funding to cover the total cost of the program (incl. GAVI eligibility)</a:t>
                      </a:r>
                    </a:p>
                  </a:txBody>
                  <a:tcPr marL="8626" marR="8626" marT="8626" marB="0" anchor="ctr">
                    <a:lnL>
                      <a:noFill/>
                    </a:lnL>
                    <a:lnR>
                      <a:noFill/>
                    </a:lnR>
                    <a:lnT w="6350" cap="flat" cmpd="sng" algn="ctr">
                      <a:no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00000"/>
                    </a:solidFill>
                  </a:tcPr>
                </a:tc>
                <a:tc>
                  <a:txBody>
                    <a:bodyPr/>
                    <a:lstStyle/>
                    <a:p>
                      <a:pPr algn="l" fontAlgn="b"/>
                      <a:r>
                        <a:rPr lang="en-US" sz="1200" b="0" i="0" u="none" strike="noStrike" noProof="0" dirty="0">
                          <a:solidFill>
                            <a:srgbClr val="FFFFFF"/>
                          </a:solidFill>
                          <a:effectLst/>
                          <a:latin typeface="+mj-lt"/>
                        </a:rPr>
                        <a:t>Feasibility</a:t>
                      </a:r>
                    </a:p>
                  </a:txBody>
                  <a:tcPr marL="8626" marR="8626" marT="8626" marB="0" anchor="ctr">
                    <a:lnL>
                      <a:noFill/>
                    </a:lnL>
                    <a:lnR>
                      <a:noFill/>
                    </a:lnR>
                    <a:lnT w="6350" cap="flat" cmpd="sng" algn="ctr">
                      <a:no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00000"/>
                    </a:solidFill>
                  </a:tcPr>
                </a:tc>
                <a:tc>
                  <a:txBody>
                    <a:bodyPr/>
                    <a:lstStyle/>
                    <a:p>
                      <a:pPr algn="l" fontAlgn="b"/>
                      <a:r>
                        <a:rPr lang="en-US" sz="1200" b="0" i="0" u="none" strike="noStrike" noProof="0" dirty="0">
                          <a:solidFill>
                            <a:srgbClr val="FFFFFF"/>
                          </a:solidFill>
                          <a:effectLst/>
                          <a:latin typeface="+mj-lt"/>
                        </a:rPr>
                        <a:t>Quantitative</a:t>
                      </a:r>
                    </a:p>
                  </a:txBody>
                  <a:tcPr marL="8626" marR="8626" marT="8626" marB="0" anchor="ctr">
                    <a:lnL>
                      <a:noFill/>
                    </a:lnL>
                    <a:lnR>
                      <a:noFill/>
                    </a:lnR>
                    <a:lnT w="6350" cap="flat" cmpd="sng" algn="ctr">
                      <a:no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00000"/>
                    </a:solidFill>
                  </a:tcPr>
                </a:tc>
                <a:tc>
                  <a:txBody>
                    <a:bodyPr/>
                    <a:lstStyle/>
                    <a:p>
                      <a:pPr algn="l" fontAlgn="b"/>
                      <a:r>
                        <a:rPr lang="en-US" sz="1200" b="0" i="0" u="none" strike="noStrike" noProof="0" dirty="0">
                          <a:solidFill>
                            <a:srgbClr val="FFFFFF"/>
                          </a:solidFill>
                          <a:effectLst/>
                          <a:latin typeface="+mj-lt"/>
                        </a:rPr>
                        <a:t>Direct source</a:t>
                      </a:r>
                    </a:p>
                  </a:txBody>
                  <a:tcPr marL="8626" marR="8626" marT="8626" marB="0" anchor="ctr">
                    <a:lnL>
                      <a:noFill/>
                    </a:lnL>
                    <a:lnR>
                      <a:noFill/>
                    </a:lnR>
                    <a:lnT w="6350" cap="flat" cmpd="sng" algn="ctr">
                      <a:no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00000"/>
                    </a:solidFill>
                  </a:tcPr>
                </a:tc>
                <a:extLst>
                  <a:ext uri="{0D108BD9-81ED-4DB2-BD59-A6C34878D82A}">
                    <a16:rowId xmlns:a16="http://schemas.microsoft.com/office/drawing/2014/main" val="2335497066"/>
                  </a:ext>
                </a:extLst>
              </a:tr>
              <a:tr h="740146">
                <a:tc>
                  <a:txBody>
                    <a:bodyPr/>
                    <a:lstStyle/>
                    <a:p>
                      <a:pPr algn="l" fontAlgn="b"/>
                      <a:r>
                        <a:rPr lang="en-US" sz="1200" b="0" i="0" u="none" strike="noStrike" noProof="0" dirty="0">
                          <a:solidFill>
                            <a:srgbClr val="000000"/>
                          </a:solidFill>
                          <a:effectLst/>
                          <a:latin typeface="+mj-lt"/>
                        </a:rPr>
                        <a:t>Ratio</a:t>
                      </a: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Net present cost benefit ratios (from health care and societal perspectives) of vaccine vs. alternative strategies (per life saved, case prevented, life year gained, quality-adjusted life year gained)</a:t>
                      </a:r>
                    </a:p>
                  </a:txBody>
                  <a:tcPr marL="8626" marR="8626" marT="8626" marB="0" anchor="ctr">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Importance</a:t>
                      </a:r>
                    </a:p>
                  </a:txBody>
                  <a:tcPr marL="8626" marR="8626" marT="8626" marB="0" anchor="ctr">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Quantitative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Modeled</a:t>
                      </a:r>
                    </a:p>
                  </a:txBody>
                  <a:tcPr marL="8626" marR="8626" marT="8626" marB="0" anchor="ctr">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FFFFFF"/>
                    </a:solidFill>
                  </a:tcPr>
                </a:tc>
                <a:extLst>
                  <a:ext uri="{0D108BD9-81ED-4DB2-BD59-A6C34878D82A}">
                    <a16:rowId xmlns:a16="http://schemas.microsoft.com/office/drawing/2014/main" val="1103776584"/>
                  </a:ext>
                </a:extLst>
              </a:tr>
            </a:tbl>
          </a:graphicData>
        </a:graphic>
      </p:graphicFrame>
      <p:sp>
        <p:nvSpPr>
          <p:cNvPr id="4" name="Rectangle 3">
            <a:extLst>
              <a:ext uri="{FF2B5EF4-FFF2-40B4-BE49-F238E27FC236}">
                <a16:creationId xmlns:a16="http://schemas.microsoft.com/office/drawing/2014/main" id="{E896E550-5EAD-12D7-6FB4-19F0B23A3053}"/>
              </a:ext>
            </a:extLst>
          </p:cNvPr>
          <p:cNvSpPr/>
          <p:nvPr/>
        </p:nvSpPr>
        <p:spPr>
          <a:xfrm>
            <a:off x="3781424" y="5984260"/>
            <a:ext cx="1743075" cy="21141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t>Essential</a:t>
            </a:r>
          </a:p>
        </p:txBody>
      </p:sp>
      <p:sp>
        <p:nvSpPr>
          <p:cNvPr id="6" name="Rectangle 5">
            <a:extLst>
              <a:ext uri="{FF2B5EF4-FFF2-40B4-BE49-F238E27FC236}">
                <a16:creationId xmlns:a16="http://schemas.microsoft.com/office/drawing/2014/main" id="{FE7ADA12-692B-59E5-D1C6-2892A32CFEFA}"/>
              </a:ext>
            </a:extLst>
          </p:cNvPr>
          <p:cNvSpPr/>
          <p:nvPr/>
        </p:nvSpPr>
        <p:spPr>
          <a:xfrm>
            <a:off x="5795965" y="5984260"/>
            <a:ext cx="1743075" cy="21141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tx1">
                    <a:lumMod val="50000"/>
                  </a:schemeClr>
                </a:solidFill>
              </a:rPr>
              <a:t>Significant</a:t>
            </a:r>
          </a:p>
        </p:txBody>
      </p:sp>
    </p:spTree>
    <p:extLst>
      <p:ext uri="{BB962C8B-B14F-4D97-AF65-F5344CB8AC3E}">
        <p14:creationId xmlns:p14="http://schemas.microsoft.com/office/powerpoint/2010/main" val="1775223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Criteria review: Legal and ethics</a:t>
            </a: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25</a:t>
            </a:fld>
            <a:endParaRPr lang="en-US" noProof="0" dirty="0">
              <a:latin typeface="+mj-lt"/>
            </a:endParaRPr>
          </a:p>
        </p:txBody>
      </p:sp>
      <p:graphicFrame>
        <p:nvGraphicFramePr>
          <p:cNvPr id="3" name="Table 2">
            <a:extLst>
              <a:ext uri="{FF2B5EF4-FFF2-40B4-BE49-F238E27FC236}">
                <a16:creationId xmlns:a16="http://schemas.microsoft.com/office/drawing/2014/main" id="{3525073C-C8E1-EB0C-F962-3FAE6E11624E}"/>
              </a:ext>
            </a:extLst>
          </p:cNvPr>
          <p:cNvGraphicFramePr>
            <a:graphicFrameLocks noGrp="1"/>
          </p:cNvGraphicFramePr>
          <p:nvPr>
            <p:extLst>
              <p:ext uri="{D42A27DB-BD31-4B8C-83A1-F6EECF244321}">
                <p14:modId xmlns:p14="http://schemas.microsoft.com/office/powerpoint/2010/main" val="272037345"/>
              </p:ext>
            </p:extLst>
          </p:nvPr>
        </p:nvGraphicFramePr>
        <p:xfrm>
          <a:off x="472961" y="1199400"/>
          <a:ext cx="11227627" cy="4662862"/>
        </p:xfrm>
        <a:graphic>
          <a:graphicData uri="http://schemas.openxmlformats.org/drawingml/2006/table">
            <a:tbl>
              <a:tblPr/>
              <a:tblGrid>
                <a:gridCol w="1685208">
                  <a:extLst>
                    <a:ext uri="{9D8B030D-6E8A-4147-A177-3AD203B41FA5}">
                      <a16:colId xmlns:a16="http://schemas.microsoft.com/office/drawing/2014/main" val="1564478177"/>
                    </a:ext>
                  </a:extLst>
                </a:gridCol>
                <a:gridCol w="5101987">
                  <a:extLst>
                    <a:ext uri="{9D8B030D-6E8A-4147-A177-3AD203B41FA5}">
                      <a16:colId xmlns:a16="http://schemas.microsoft.com/office/drawing/2014/main" val="4176978140"/>
                    </a:ext>
                  </a:extLst>
                </a:gridCol>
                <a:gridCol w="1508190">
                  <a:extLst>
                    <a:ext uri="{9D8B030D-6E8A-4147-A177-3AD203B41FA5}">
                      <a16:colId xmlns:a16="http://schemas.microsoft.com/office/drawing/2014/main" val="1213459350"/>
                    </a:ext>
                  </a:extLst>
                </a:gridCol>
                <a:gridCol w="1180783">
                  <a:extLst>
                    <a:ext uri="{9D8B030D-6E8A-4147-A177-3AD203B41FA5}">
                      <a16:colId xmlns:a16="http://schemas.microsoft.com/office/drawing/2014/main" val="1501533423"/>
                    </a:ext>
                  </a:extLst>
                </a:gridCol>
                <a:gridCol w="1751459">
                  <a:extLst>
                    <a:ext uri="{9D8B030D-6E8A-4147-A177-3AD203B41FA5}">
                      <a16:colId xmlns:a16="http://schemas.microsoft.com/office/drawing/2014/main" val="349205669"/>
                    </a:ext>
                  </a:extLst>
                </a:gridCol>
              </a:tblGrid>
              <a:tr h="198539">
                <a:tc>
                  <a:txBody>
                    <a:bodyPr/>
                    <a:lstStyle/>
                    <a:p>
                      <a:pPr algn="l" fontAlgn="b"/>
                      <a:r>
                        <a:rPr lang="en-US" sz="1400" b="1" i="0" u="none" strike="noStrike" noProof="0" dirty="0">
                          <a:solidFill>
                            <a:srgbClr val="000000"/>
                          </a:solidFill>
                          <a:effectLst/>
                          <a:latin typeface="+mj-lt"/>
                        </a:rPr>
                        <a:t>Sub-category</a:t>
                      </a:r>
                    </a:p>
                  </a:txBody>
                  <a:tcPr marL="8626" marR="8626" marT="8626" marB="0" anchor="b">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Criteria</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Group</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Source 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extLst>
                  <a:ext uri="{0D108BD9-81ED-4DB2-BD59-A6C34878D82A}">
                    <a16:rowId xmlns:a16="http://schemas.microsoft.com/office/drawing/2014/main" val="2709294636"/>
                  </a:ext>
                </a:extLst>
              </a:tr>
              <a:tr h="740146">
                <a:tc rowSpan="4">
                  <a:txBody>
                    <a:bodyPr/>
                    <a:lstStyle/>
                    <a:p>
                      <a:pPr algn="l" fontAlgn="b"/>
                      <a:r>
                        <a:rPr lang="en-US" sz="1200" b="0" i="0" u="none" strike="noStrike" noProof="0" dirty="0">
                          <a:solidFill>
                            <a:srgbClr val="000000"/>
                          </a:solidFill>
                          <a:effectLst/>
                          <a:latin typeface="+mj-lt"/>
                        </a:rPr>
                        <a:t>Legal</a:t>
                      </a:r>
                    </a:p>
                  </a:txBody>
                  <a:tcPr marL="8626" marR="8626" marT="8626" marB="0">
                    <a:lnL>
                      <a:noFill/>
                    </a:lnL>
                    <a:lnR>
                      <a:noFill/>
                    </a:lnR>
                    <a:lnT w="19050" cap="flat" cmpd="sng" algn="ctr">
                      <a:solidFill>
                        <a:srgbClr val="0F5D6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1200" b="0" i="0" u="none" strike="noStrike" noProof="0" dirty="0">
                          <a:solidFill>
                            <a:schemeClr val="bg2"/>
                          </a:solidFill>
                          <a:effectLst/>
                          <a:latin typeface="+mj-lt"/>
                        </a:rPr>
                        <a:t>Absence of legal constraints concerning use of vaccine (i.e. departure from manufacturers’ recommendations/off license use of the vaccine, mandatory, recording, potential compensation for adverse events, incentives) </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l" fontAlgn="b"/>
                      <a:r>
                        <a:rPr lang="en-US" sz="1200" b="0" i="0" u="none" strike="noStrike" noProof="0" dirty="0">
                          <a:solidFill>
                            <a:schemeClr val="bg2"/>
                          </a:solidFill>
                          <a:effectLst/>
                          <a:latin typeface="+mj-lt"/>
                        </a:rPr>
                        <a:t>Preselection</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l" fontAlgn="b"/>
                      <a:r>
                        <a:rPr lang="en-US" sz="1200" b="0" i="0" u="none" strike="noStrike" noProof="0" dirty="0">
                          <a:solidFill>
                            <a:schemeClr val="bg2"/>
                          </a:solidFill>
                          <a:effectLst/>
                          <a:latin typeface="+mj-lt"/>
                        </a:rPr>
                        <a:t>Yes/no</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l" fontAlgn="b"/>
                      <a:r>
                        <a:rPr lang="en-US" sz="1200" b="0" i="0" u="none" strike="noStrike" noProof="0" dirty="0">
                          <a:solidFill>
                            <a:schemeClr val="bg2"/>
                          </a:solidFill>
                          <a:effectLst/>
                          <a:latin typeface="+mj-lt"/>
                        </a:rPr>
                        <a:t>Direct source</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998650814"/>
                  </a:ext>
                </a:extLst>
              </a:tr>
              <a:tr h="740146">
                <a:tc vMerge="1">
                  <a:txBody>
                    <a:bodyPr/>
                    <a:lstStyle/>
                    <a:p>
                      <a:pPr algn="l" fontAlgn="b"/>
                      <a:endParaRPr lang="fr-FR" sz="1200" b="0" i="0" u="none" strike="noStrike" noProof="0"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Licensing by foreign NRA</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2"/>
                          </a:solidFill>
                          <a:effectLst/>
                          <a:latin typeface="+mn-lt"/>
                          <a:ea typeface="+mn-ea"/>
                          <a:cs typeface="+mn-cs"/>
                          <a:sym typeface="Arial"/>
                        </a:rPr>
                        <a:t>Preselection</a:t>
                      </a:r>
                      <a:endParaRPr lang="en-US" sz="1200" b="0" i="0" u="none" strike="noStrike" noProof="0" dirty="0">
                        <a:solidFill>
                          <a:schemeClr val="bg2"/>
                        </a:solidFill>
                        <a:effectLst/>
                        <a:latin typeface="+mj-lt"/>
                      </a:endParaRP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2"/>
                          </a:solidFill>
                          <a:effectLst/>
                          <a:latin typeface="+mj-lt"/>
                        </a:rPr>
                        <a:t>Yes/no</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2"/>
                          </a:solidFill>
                          <a:effectLst/>
                          <a:latin typeface="+mj-lt"/>
                        </a:rPr>
                        <a:t>Direct source</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extLst>
                  <a:ext uri="{0D108BD9-81ED-4DB2-BD59-A6C34878D82A}">
                    <a16:rowId xmlns:a16="http://schemas.microsoft.com/office/drawing/2014/main" val="2668611637"/>
                  </a:ext>
                </a:extLst>
              </a:tr>
              <a:tr h="740146">
                <a:tc vMerge="1">
                  <a:txBody>
                    <a:bodyPr/>
                    <a:lstStyle/>
                    <a:p>
                      <a:pPr algn="l" fontAlgn="b"/>
                      <a:r>
                        <a:rPr lang="fr-FR" sz="1200" b="0" i="0" u="none" strike="noStrike" noProof="0" dirty="0">
                          <a:solidFill>
                            <a:srgbClr val="000000"/>
                          </a:solidFill>
                          <a:effectLst/>
                          <a:latin typeface="+mj-lt"/>
                        </a:rPr>
                        <a:t>Coût</a:t>
                      </a:r>
                    </a:p>
                  </a:txBody>
                  <a:tcPr marL="8626" marR="8626" marT="8626" marB="0">
                    <a:lnL>
                      <a:noFill/>
                    </a:lnL>
                    <a:lnR>
                      <a:noFill/>
                    </a:lnR>
                    <a:lnT w="6350" cap="flat" cmpd="sng" algn="ctr">
                      <a:solidFill>
                        <a:schemeClr val="tx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Prequalified by WHO</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2"/>
                          </a:solidFill>
                          <a:effectLst/>
                          <a:latin typeface="+mn-lt"/>
                          <a:ea typeface="+mn-ea"/>
                          <a:cs typeface="+mn-cs"/>
                          <a:sym typeface="Arial"/>
                        </a:rPr>
                        <a:t>Preselection</a:t>
                      </a:r>
                      <a:endParaRPr lang="en-US" sz="1200" b="0" i="0" u="none" strike="noStrike" noProof="0" dirty="0">
                        <a:solidFill>
                          <a:schemeClr val="bg2"/>
                        </a:solidFill>
                        <a:effectLst/>
                        <a:latin typeface="+mj-lt"/>
                      </a:endParaRP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2"/>
                          </a:solidFill>
                          <a:effectLst/>
                          <a:latin typeface="+mj-lt"/>
                        </a:rPr>
                        <a:t>Yes/no</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2"/>
                          </a:solidFill>
                          <a:effectLst/>
                          <a:latin typeface="+mj-lt"/>
                        </a:rPr>
                        <a:t>Direct source</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extLst>
                  <a:ext uri="{0D108BD9-81ED-4DB2-BD59-A6C34878D82A}">
                    <a16:rowId xmlns:a16="http://schemas.microsoft.com/office/drawing/2014/main" val="654516255"/>
                  </a:ext>
                </a:extLst>
              </a:tr>
              <a:tr h="740146">
                <a:tc vMerge="1">
                  <a:txBody>
                    <a:bodyPr/>
                    <a:lstStyle/>
                    <a:p>
                      <a:pPr algn="l" fontAlgn="b"/>
                      <a:endParaRPr lang="fr-FR" sz="1200" b="0" i="0" u="none" strike="noStrike" noProof="0"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Licensing by national RA</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2"/>
                          </a:solidFill>
                          <a:effectLst/>
                          <a:latin typeface="+mn-lt"/>
                          <a:ea typeface="+mn-ea"/>
                          <a:cs typeface="+mn-cs"/>
                          <a:sym typeface="Arial"/>
                        </a:rPr>
                        <a:t>Preselection</a:t>
                      </a:r>
                      <a:endParaRPr lang="en-US" sz="1200" b="0" i="0" u="none" strike="noStrike" noProof="0" dirty="0">
                        <a:solidFill>
                          <a:schemeClr val="bg2"/>
                        </a:solidFill>
                        <a:effectLst/>
                        <a:latin typeface="+mj-lt"/>
                      </a:endParaRP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2"/>
                          </a:solidFill>
                          <a:effectLst/>
                          <a:latin typeface="+mj-lt"/>
                        </a:rPr>
                        <a:t>Yes/no</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2"/>
                          </a:solidFill>
                          <a:effectLst/>
                          <a:latin typeface="+mj-lt"/>
                        </a:rPr>
                        <a:t>Direct source</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extLst>
                  <a:ext uri="{0D108BD9-81ED-4DB2-BD59-A6C34878D82A}">
                    <a16:rowId xmlns:a16="http://schemas.microsoft.com/office/drawing/2014/main" val="3072329934"/>
                  </a:ext>
                </a:extLst>
              </a:tr>
              <a:tr h="740146">
                <a:tc rowSpan="2">
                  <a:txBody>
                    <a:bodyPr/>
                    <a:lstStyle/>
                    <a:p>
                      <a:pPr algn="l" fontAlgn="b"/>
                      <a:r>
                        <a:rPr lang="en-US" sz="1200" b="0" i="0" u="none" strike="noStrike" noProof="0" dirty="0">
                          <a:solidFill>
                            <a:srgbClr val="000000"/>
                          </a:solidFill>
                          <a:effectLst/>
                          <a:latin typeface="+mj-lt"/>
                        </a:rPr>
                        <a:t>Ethical</a:t>
                      </a:r>
                    </a:p>
                  </a:txBody>
                  <a:tcPr marL="8626" marR="8626" marT="8626" marB="0">
                    <a:lnL>
                      <a:noFill/>
                    </a:lnL>
                    <a:lnR>
                      <a:noFill/>
                    </a:lnR>
                    <a:lnT w="6350" cap="flat" cmpd="sng" algn="ctr">
                      <a:solidFill>
                        <a:schemeClr val="tx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Accessibility and equity of vaccination for the target population</a:t>
                      </a: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err="1">
                          <a:solidFill>
                            <a:schemeClr val="bg1">
                              <a:lumMod val="50000"/>
                            </a:schemeClr>
                          </a:solidFill>
                          <a:effectLst/>
                          <a:latin typeface="+mj-lt"/>
                        </a:rPr>
                        <a:t>Feasibiliy</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Qualitative</a:t>
                      </a: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Expert opinion</a:t>
                      </a: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extLst>
                  <a:ext uri="{0D108BD9-81ED-4DB2-BD59-A6C34878D82A}">
                    <a16:rowId xmlns:a16="http://schemas.microsoft.com/office/drawing/2014/main" val="2266503516"/>
                  </a:ext>
                </a:extLst>
              </a:tr>
              <a:tr h="740146">
                <a:tc vMerge="1">
                  <a:txBody>
                    <a:bodyPr/>
                    <a:lstStyle/>
                    <a:p>
                      <a:pPr algn="l" fontAlgn="b"/>
                      <a:r>
                        <a:rPr lang="fr-FR" sz="1200" b="0" i="0" u="none" strike="noStrike" noProof="0" dirty="0">
                          <a:solidFill>
                            <a:srgbClr val="000000"/>
                          </a:solidFill>
                          <a:effectLst/>
                          <a:latin typeface="+mj-lt"/>
                        </a:rPr>
                        <a:t>Ratio</a:t>
                      </a: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Ethical, market and diplomatic issues that may affect acceptability of the vaccine to stakeholders</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rgbClr val="0F5D61"/>
                      </a:solidFill>
                      <a:prstDash val="sysDash"/>
                      <a:round/>
                      <a:headEnd type="none" w="med" len="med"/>
                      <a:tailEnd type="none" w="med" len="med"/>
                    </a:lnB>
                    <a:solidFill>
                      <a:srgbClr val="FFFFFF"/>
                    </a:solidFill>
                  </a:tcPr>
                </a:tc>
                <a:tc>
                  <a:txBody>
                    <a:bodyPr/>
                    <a:lstStyle/>
                    <a:p>
                      <a:pPr algn="l" fontAlgn="b"/>
                      <a:r>
                        <a:rPr lang="en-US" sz="1200" b="0" i="0" u="none" strike="noStrike" cap="none" noProof="0" dirty="0" err="1">
                          <a:solidFill>
                            <a:schemeClr val="bg1">
                              <a:lumMod val="50000"/>
                            </a:schemeClr>
                          </a:solidFill>
                          <a:effectLst/>
                          <a:latin typeface="+mn-lt"/>
                          <a:ea typeface="+mn-ea"/>
                          <a:cs typeface="+mn-cs"/>
                          <a:sym typeface="Arial"/>
                        </a:rPr>
                        <a:t>Feasibiliy</a:t>
                      </a:r>
                      <a:endParaRPr lang="en-US" sz="1200" b="0" i="0" u="none" strike="noStrike" cap="none" noProof="0" dirty="0">
                        <a:solidFill>
                          <a:schemeClr val="bg1">
                            <a:lumMod val="50000"/>
                          </a:schemeClr>
                        </a:solidFill>
                        <a:effectLst/>
                        <a:latin typeface="+mn-lt"/>
                        <a:ea typeface="+mn-ea"/>
                        <a:cs typeface="+mn-cs"/>
                        <a:sym typeface="Arial"/>
                      </a:endParaRP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rgbClr val="0F5D6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2"/>
                          </a:solidFill>
                          <a:effectLst/>
                          <a:latin typeface="+mj-lt"/>
                        </a:rPr>
                        <a:t>Yes/no</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rgbClr val="0F5D6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2"/>
                          </a:solidFill>
                          <a:effectLst/>
                          <a:latin typeface="+mj-lt"/>
                        </a:rPr>
                        <a:t>Direct source</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rgbClr val="0F5D61"/>
                      </a:solidFill>
                      <a:prstDash val="sysDash"/>
                      <a:round/>
                      <a:headEnd type="none" w="med" len="med"/>
                      <a:tailEnd type="none" w="med" len="med"/>
                    </a:lnB>
                    <a:solidFill>
                      <a:srgbClr val="FFFFFF"/>
                    </a:solidFill>
                  </a:tcPr>
                </a:tc>
                <a:extLst>
                  <a:ext uri="{0D108BD9-81ED-4DB2-BD59-A6C34878D82A}">
                    <a16:rowId xmlns:a16="http://schemas.microsoft.com/office/drawing/2014/main" val="1103776584"/>
                  </a:ext>
                </a:extLst>
              </a:tr>
            </a:tbl>
          </a:graphicData>
        </a:graphic>
      </p:graphicFrame>
      <p:sp>
        <p:nvSpPr>
          <p:cNvPr id="4" name="Rectangle 3">
            <a:extLst>
              <a:ext uri="{FF2B5EF4-FFF2-40B4-BE49-F238E27FC236}">
                <a16:creationId xmlns:a16="http://schemas.microsoft.com/office/drawing/2014/main" id="{E896E550-5EAD-12D7-6FB4-19F0B23A3053}"/>
              </a:ext>
            </a:extLst>
          </p:cNvPr>
          <p:cNvSpPr/>
          <p:nvPr/>
        </p:nvSpPr>
        <p:spPr>
          <a:xfrm>
            <a:off x="3781424" y="5984260"/>
            <a:ext cx="1743075" cy="21141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t>Essential</a:t>
            </a:r>
          </a:p>
        </p:txBody>
      </p:sp>
      <p:sp>
        <p:nvSpPr>
          <p:cNvPr id="6" name="Rectangle 5">
            <a:extLst>
              <a:ext uri="{FF2B5EF4-FFF2-40B4-BE49-F238E27FC236}">
                <a16:creationId xmlns:a16="http://schemas.microsoft.com/office/drawing/2014/main" id="{FE7ADA12-692B-59E5-D1C6-2892A32CFEFA}"/>
              </a:ext>
            </a:extLst>
          </p:cNvPr>
          <p:cNvSpPr/>
          <p:nvPr/>
        </p:nvSpPr>
        <p:spPr>
          <a:xfrm>
            <a:off x="5795965" y="5984260"/>
            <a:ext cx="1743075" cy="21141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tx1">
                    <a:lumMod val="50000"/>
                  </a:schemeClr>
                </a:solidFill>
              </a:rPr>
              <a:t>Significant</a:t>
            </a:r>
          </a:p>
        </p:txBody>
      </p:sp>
    </p:spTree>
    <p:extLst>
      <p:ext uri="{BB962C8B-B14F-4D97-AF65-F5344CB8AC3E}">
        <p14:creationId xmlns:p14="http://schemas.microsoft.com/office/powerpoint/2010/main" val="3386265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Criteria review: Strategy</a:t>
            </a: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26</a:t>
            </a:fld>
            <a:endParaRPr lang="en-US" noProof="0" dirty="0">
              <a:latin typeface="+mj-lt"/>
            </a:endParaRPr>
          </a:p>
        </p:txBody>
      </p:sp>
      <p:graphicFrame>
        <p:nvGraphicFramePr>
          <p:cNvPr id="3" name="Table 2">
            <a:extLst>
              <a:ext uri="{FF2B5EF4-FFF2-40B4-BE49-F238E27FC236}">
                <a16:creationId xmlns:a16="http://schemas.microsoft.com/office/drawing/2014/main" id="{3525073C-C8E1-EB0C-F962-3FAE6E11624E}"/>
              </a:ext>
            </a:extLst>
          </p:cNvPr>
          <p:cNvGraphicFramePr>
            <a:graphicFrameLocks noGrp="1"/>
          </p:cNvGraphicFramePr>
          <p:nvPr>
            <p:extLst>
              <p:ext uri="{D42A27DB-BD31-4B8C-83A1-F6EECF244321}">
                <p14:modId xmlns:p14="http://schemas.microsoft.com/office/powerpoint/2010/main" val="3240191467"/>
              </p:ext>
            </p:extLst>
          </p:nvPr>
        </p:nvGraphicFramePr>
        <p:xfrm>
          <a:off x="472961" y="1199400"/>
          <a:ext cx="11218296" cy="3823844"/>
        </p:xfrm>
        <a:graphic>
          <a:graphicData uri="http://schemas.openxmlformats.org/drawingml/2006/table">
            <a:tbl>
              <a:tblPr/>
              <a:tblGrid>
                <a:gridCol w="1683808">
                  <a:extLst>
                    <a:ext uri="{9D8B030D-6E8A-4147-A177-3AD203B41FA5}">
                      <a16:colId xmlns:a16="http://schemas.microsoft.com/office/drawing/2014/main" val="1564478177"/>
                    </a:ext>
                  </a:extLst>
                </a:gridCol>
                <a:gridCol w="5097746">
                  <a:extLst>
                    <a:ext uri="{9D8B030D-6E8A-4147-A177-3AD203B41FA5}">
                      <a16:colId xmlns:a16="http://schemas.microsoft.com/office/drawing/2014/main" val="4176978140"/>
                    </a:ext>
                  </a:extLst>
                </a:gridCol>
                <a:gridCol w="1506937">
                  <a:extLst>
                    <a:ext uri="{9D8B030D-6E8A-4147-A177-3AD203B41FA5}">
                      <a16:colId xmlns:a16="http://schemas.microsoft.com/office/drawing/2014/main" val="1213459350"/>
                    </a:ext>
                  </a:extLst>
                </a:gridCol>
                <a:gridCol w="1179802">
                  <a:extLst>
                    <a:ext uri="{9D8B030D-6E8A-4147-A177-3AD203B41FA5}">
                      <a16:colId xmlns:a16="http://schemas.microsoft.com/office/drawing/2014/main" val="1501533423"/>
                    </a:ext>
                  </a:extLst>
                </a:gridCol>
                <a:gridCol w="1750003">
                  <a:extLst>
                    <a:ext uri="{9D8B030D-6E8A-4147-A177-3AD203B41FA5}">
                      <a16:colId xmlns:a16="http://schemas.microsoft.com/office/drawing/2014/main" val="349205669"/>
                    </a:ext>
                  </a:extLst>
                </a:gridCol>
              </a:tblGrid>
              <a:tr h="183270">
                <a:tc>
                  <a:txBody>
                    <a:bodyPr/>
                    <a:lstStyle/>
                    <a:p>
                      <a:pPr algn="l" fontAlgn="b"/>
                      <a:r>
                        <a:rPr lang="en-US" sz="1400" b="1" i="0" u="none" strike="noStrike" noProof="0" dirty="0">
                          <a:solidFill>
                            <a:srgbClr val="000000"/>
                          </a:solidFill>
                          <a:effectLst/>
                          <a:latin typeface="+mj-lt"/>
                        </a:rPr>
                        <a:t>Sub-category</a:t>
                      </a:r>
                    </a:p>
                  </a:txBody>
                  <a:tcPr marL="8626" marR="8626" marT="8626" marB="0" anchor="b">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Criteria</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Group</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Source 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extLst>
                  <a:ext uri="{0D108BD9-81ED-4DB2-BD59-A6C34878D82A}">
                    <a16:rowId xmlns:a16="http://schemas.microsoft.com/office/drawing/2014/main" val="2709294636"/>
                  </a:ext>
                </a:extLst>
              </a:tr>
              <a:tr h="428840">
                <a:tc rowSpan="4">
                  <a:txBody>
                    <a:bodyPr/>
                    <a:lstStyle/>
                    <a:p>
                      <a:pPr algn="l" fontAlgn="b"/>
                      <a:r>
                        <a:rPr lang="en-US" sz="1200" b="0" i="0" u="none" strike="noStrike" noProof="0" dirty="0">
                          <a:solidFill>
                            <a:srgbClr val="000000"/>
                          </a:solidFill>
                          <a:effectLst/>
                          <a:latin typeface="+mj-lt"/>
                        </a:rPr>
                        <a:t>Opportunities</a:t>
                      </a:r>
                    </a:p>
                  </a:txBody>
                  <a:tcPr marL="8626" marR="8626" marT="8626" marB="0">
                    <a:lnL>
                      <a:noFill/>
                    </a:lnL>
                    <a:lnR>
                      <a:noFill/>
                    </a:lnR>
                    <a:lnT w="19050" cap="flat" cmpd="sng" algn="ctr">
                      <a:solidFill>
                        <a:srgbClr val="0F5D61"/>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Interchangeability with alternative or future products/presentations</a:t>
                      </a:r>
                    </a:p>
                  </a:txBody>
                  <a:tcPr marL="8626" marR="8626" marT="8626" marB="0" anchor="ctr">
                    <a:lnL>
                      <a:noFill/>
                    </a:lnL>
                    <a:lnR>
                      <a:noFill/>
                    </a:lnR>
                    <a:lnT w="19050" cap="flat" cmpd="sng" algn="ctr">
                      <a:solidFill>
                        <a:srgbClr val="0F5D61"/>
                      </a:solidFill>
                      <a:prstDash val="solid"/>
                      <a:round/>
                      <a:headEnd type="none" w="med" len="med"/>
                      <a:tailEnd type="none" w="med" len="med"/>
                    </a:lnT>
                    <a:lnB>
                      <a:noFill/>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Feasibility</a:t>
                      </a:r>
                    </a:p>
                  </a:txBody>
                  <a:tcPr marL="8626" marR="8626" marT="8626" marB="0" anchor="ctr">
                    <a:lnL>
                      <a:noFill/>
                    </a:lnL>
                    <a:lnR>
                      <a:noFill/>
                    </a:lnR>
                    <a:lnT w="19050" cap="flat" cmpd="sng" algn="ctr">
                      <a:solidFill>
                        <a:srgbClr val="0F5D61"/>
                      </a:solidFill>
                      <a:prstDash val="solid"/>
                      <a:round/>
                      <a:headEnd type="none" w="med" len="med"/>
                      <a:tailEnd type="none" w="med" len="med"/>
                    </a:lnT>
                    <a:lnB>
                      <a:noFill/>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Qualitative</a:t>
                      </a:r>
                    </a:p>
                  </a:txBody>
                  <a:tcPr marL="8626" marR="8626" marT="8626" marB="0" anchor="ctr">
                    <a:lnL>
                      <a:noFill/>
                    </a:lnL>
                    <a:lnR>
                      <a:noFill/>
                    </a:lnR>
                    <a:lnT w="19050" cap="flat" cmpd="sng" algn="ctr">
                      <a:solidFill>
                        <a:srgbClr val="0F5D61"/>
                      </a:solidFill>
                      <a:prstDash val="solid"/>
                      <a:round/>
                      <a:headEnd type="none" w="med" len="med"/>
                      <a:tailEnd type="none" w="med" len="med"/>
                    </a:lnT>
                    <a:lnB>
                      <a:noFill/>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Direct source</a:t>
                      </a:r>
                    </a:p>
                  </a:txBody>
                  <a:tcPr marL="8626" marR="8626" marT="8626" marB="0" anchor="ctr">
                    <a:lnL>
                      <a:noFill/>
                    </a:lnL>
                    <a:lnR>
                      <a:noFill/>
                    </a:lnR>
                    <a:lnT w="19050" cap="flat" cmpd="sng" algn="ctr">
                      <a:solidFill>
                        <a:srgbClr val="0F5D6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98650814"/>
                  </a:ext>
                </a:extLst>
              </a:tr>
              <a:tr h="428840">
                <a:tc vMerge="1">
                  <a:txBody>
                    <a:bodyPr/>
                    <a:lstStyle/>
                    <a:p>
                      <a:endParaRPr lang="en-US"/>
                    </a:p>
                  </a:txBody>
                  <a:tcPr/>
                </a:tc>
                <a:tc>
                  <a:txBody>
                    <a:bodyPr/>
                    <a:lstStyle/>
                    <a:p>
                      <a:pPr algn="l" fontAlgn="b"/>
                      <a:r>
                        <a:rPr lang="en-US" sz="1200" b="0" i="0" u="none" strike="noStrike" noProof="0" dirty="0">
                          <a:solidFill>
                            <a:schemeClr val="tx1"/>
                          </a:solidFill>
                          <a:effectLst/>
                          <a:latin typeface="+mj-lt"/>
                        </a:rPr>
                        <a:t>Contribution to national/regional/global goals (e.g., eradication, control, elimination, reduction)</a:t>
                      </a:r>
                    </a:p>
                  </a:txBody>
                  <a:tcPr marL="8626" marR="8626" marT="8626" marB="0" anchor="ctr">
                    <a:lnL>
                      <a:noFill/>
                    </a:lnL>
                    <a:lnR>
                      <a:noFill/>
                    </a:lnR>
                    <a:lnT w="6350" cap="flat" cmpd="sng" algn="ctr">
                      <a:noFill/>
                      <a:prstDash val="sysDash"/>
                      <a:round/>
                      <a:headEnd type="none" w="med" len="med"/>
                      <a:tailEnd type="none" w="med" len="med"/>
                    </a:lnT>
                    <a:lnB>
                      <a:noFill/>
                    </a:lnB>
                    <a:solidFill>
                      <a:srgbClr val="FFFF00"/>
                    </a:solidFill>
                  </a:tcPr>
                </a:tc>
                <a:tc>
                  <a:txBody>
                    <a:bodyPr/>
                    <a:lstStyle/>
                    <a:p>
                      <a:pPr algn="l" fontAlgn="b"/>
                      <a:r>
                        <a:rPr lang="en-US" sz="1200" b="0" i="0" u="none" strike="noStrike" noProof="0" dirty="0">
                          <a:solidFill>
                            <a:schemeClr val="tx1"/>
                          </a:solidFill>
                          <a:effectLst/>
                          <a:latin typeface="+mj-lt"/>
                        </a:rPr>
                        <a:t>Importance</a:t>
                      </a:r>
                    </a:p>
                  </a:txBody>
                  <a:tcPr marL="8626" marR="8626" marT="8626" marB="0" anchor="ctr">
                    <a:lnL>
                      <a:noFill/>
                    </a:lnL>
                    <a:lnR>
                      <a:noFill/>
                    </a:lnR>
                    <a:lnT w="6350" cap="flat" cmpd="sng" algn="ctr">
                      <a:noFill/>
                      <a:prstDash val="sysDash"/>
                      <a:round/>
                      <a:headEnd type="none" w="med" len="med"/>
                      <a:tailEnd type="none" w="med" len="med"/>
                    </a:lnT>
                    <a:lnB>
                      <a:noFill/>
                    </a:lnB>
                    <a:solidFill>
                      <a:srgbClr val="FFFF00"/>
                    </a:solidFill>
                  </a:tcPr>
                </a:tc>
                <a:tc>
                  <a:txBody>
                    <a:bodyPr/>
                    <a:lstStyle/>
                    <a:p>
                      <a:pPr algn="l" fontAlgn="b"/>
                      <a:r>
                        <a:rPr lang="en-US" sz="1200" b="0" i="0" u="none" strike="noStrike" noProof="0" dirty="0">
                          <a:solidFill>
                            <a:schemeClr val="tx1"/>
                          </a:solidFill>
                          <a:effectLst/>
                          <a:latin typeface="+mj-lt"/>
                        </a:rPr>
                        <a:t>Quantitative/ </a:t>
                      </a:r>
                      <a:r>
                        <a:rPr lang="en-US" sz="1200" b="0" i="0" u="none" strike="noStrike" noProof="0" dirty="0" err="1">
                          <a:solidFill>
                            <a:schemeClr val="tx1"/>
                          </a:solidFill>
                          <a:effectLst/>
                          <a:latin typeface="+mj-lt"/>
                        </a:rPr>
                        <a:t>qualititative</a:t>
                      </a:r>
                      <a:endParaRPr lang="en-US" sz="1200" b="0" i="0" u="none" strike="noStrike" noProof="0" dirty="0">
                        <a:solidFill>
                          <a:schemeClr val="tx1"/>
                        </a:solidFill>
                        <a:effectLst/>
                        <a:latin typeface="+mj-lt"/>
                      </a:endParaRPr>
                    </a:p>
                  </a:txBody>
                  <a:tcPr marL="8626" marR="8626" marT="8626" marB="0" anchor="ctr">
                    <a:lnL>
                      <a:noFill/>
                    </a:lnL>
                    <a:lnR>
                      <a:noFill/>
                    </a:lnR>
                    <a:lnT w="6350" cap="flat" cmpd="sng" algn="ctr">
                      <a:noFill/>
                      <a:prstDash val="sysDash"/>
                      <a:round/>
                      <a:headEnd type="none" w="med" len="med"/>
                      <a:tailEnd type="none" w="med" len="med"/>
                    </a:lnT>
                    <a:lnB>
                      <a:noFill/>
                    </a:lnB>
                    <a:solidFill>
                      <a:srgbClr val="FFFF00"/>
                    </a:solidFill>
                  </a:tcPr>
                </a:tc>
                <a:tc>
                  <a:txBody>
                    <a:bodyPr/>
                    <a:lstStyle/>
                    <a:p>
                      <a:pPr algn="l" fontAlgn="b"/>
                      <a:r>
                        <a:rPr lang="en-US" sz="1200" b="0" i="0" u="none" strike="noStrike" noProof="0" dirty="0">
                          <a:solidFill>
                            <a:schemeClr val="tx1"/>
                          </a:solidFill>
                          <a:effectLst/>
                          <a:latin typeface="+mj-lt"/>
                        </a:rPr>
                        <a:t>Direct source</a:t>
                      </a:r>
                    </a:p>
                  </a:txBody>
                  <a:tcPr marL="8626" marR="8626" marT="8626" marB="0" anchor="ctr">
                    <a:lnL>
                      <a:noFill/>
                    </a:lnL>
                    <a:lnR>
                      <a:noFill/>
                    </a:lnR>
                    <a:lnT w="6350" cap="flat" cmpd="sng" algn="ctr">
                      <a:noFill/>
                      <a:prstDash val="sysDash"/>
                      <a:round/>
                      <a:headEnd type="none" w="med" len="med"/>
                      <a:tailEnd type="none" w="med" len="med"/>
                    </a:lnT>
                    <a:lnB>
                      <a:noFill/>
                    </a:lnB>
                    <a:solidFill>
                      <a:srgbClr val="FFFF00"/>
                    </a:solidFill>
                  </a:tcPr>
                </a:tc>
                <a:extLst>
                  <a:ext uri="{0D108BD9-81ED-4DB2-BD59-A6C34878D82A}">
                    <a16:rowId xmlns:a16="http://schemas.microsoft.com/office/drawing/2014/main" val="2856362167"/>
                  </a:ext>
                </a:extLst>
              </a:tr>
              <a:tr h="514409">
                <a:tc vMerge="1">
                  <a:txBody>
                    <a:bodyPr/>
                    <a:lstStyle/>
                    <a:p>
                      <a:pPr algn="l" fontAlgn="b"/>
                      <a:endParaRPr lang="fr-FR" sz="1200" b="0" i="0" u="none" strike="noStrike" noProof="0"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Opportunity to pair introduction with other planned program (e.g. other vaccine introduction or switch with same target population)</a:t>
                      </a:r>
                    </a:p>
                  </a:txBody>
                  <a:tcPr marL="8626" marR="8626" marT="8626" marB="0" anchor="ctr">
                    <a:lnL>
                      <a:noFill/>
                    </a:lnL>
                    <a:lnR>
                      <a:noFill/>
                    </a:lnR>
                    <a:lnT w="6350" cap="flat" cmpd="sng" algn="ctr">
                      <a:no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Feasibility</a:t>
                      </a:r>
                    </a:p>
                  </a:txBody>
                  <a:tcPr marL="8626" marR="8626" marT="8626" marB="0" anchor="ctr">
                    <a:lnL>
                      <a:noFill/>
                    </a:lnL>
                    <a:lnR>
                      <a:noFill/>
                    </a:lnR>
                    <a:lnT w="6350" cap="flat" cmpd="sng" algn="ctr">
                      <a:no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Yes/no</a:t>
                      </a:r>
                    </a:p>
                  </a:txBody>
                  <a:tcPr marL="8626" marR="8626" marT="8626" marB="0" anchor="ctr">
                    <a:lnL>
                      <a:noFill/>
                    </a:lnL>
                    <a:lnR>
                      <a:noFill/>
                    </a:lnR>
                    <a:lnT w="6350" cap="flat" cmpd="sng" algn="ctr">
                      <a:no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Direct source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6350" cap="flat" cmpd="sng" algn="ctr">
                      <a:no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extLst>
                  <a:ext uri="{0D108BD9-81ED-4DB2-BD59-A6C34878D82A}">
                    <a16:rowId xmlns:a16="http://schemas.microsoft.com/office/drawing/2014/main" val="2028338728"/>
                  </a:ext>
                </a:extLst>
              </a:tr>
              <a:tr h="428840">
                <a:tc vMerge="1">
                  <a:txBody>
                    <a:bodyPr/>
                    <a:lstStyle/>
                    <a:p>
                      <a:pPr algn="l" fontAlgn="b"/>
                      <a:endParaRPr lang="fr-FR" sz="1200" b="0" i="0" u="none" strike="noStrike" noProof="0"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Existing recommendations / guidelines for use (e.g. SAGE, professional organizations)</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Importance</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Yes/no</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Direct source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extLst>
                  <a:ext uri="{0D108BD9-81ED-4DB2-BD59-A6C34878D82A}">
                    <a16:rowId xmlns:a16="http://schemas.microsoft.com/office/drawing/2014/main" val="1597863244"/>
                  </a:ext>
                </a:extLst>
              </a:tr>
              <a:tr h="428840">
                <a:tc>
                  <a:txBody>
                    <a:bodyPr/>
                    <a:lstStyle/>
                    <a:p>
                      <a:pPr algn="l" fontAlgn="b"/>
                      <a:r>
                        <a:rPr lang="en-US" sz="1200" b="0" i="0" u="none" strike="noStrike" noProof="0" dirty="0">
                          <a:solidFill>
                            <a:srgbClr val="000000"/>
                          </a:solidFill>
                          <a:effectLst/>
                          <a:latin typeface="+mj-lt"/>
                        </a:rPr>
                        <a:t>Target</a:t>
                      </a:r>
                    </a:p>
                  </a:txBody>
                  <a:tcPr marL="8626" marR="8626" marT="8626" marB="0">
                    <a:lnL>
                      <a:noFill/>
                    </a:lnL>
                    <a:lnR>
                      <a:noFill/>
                    </a:lnR>
                    <a:lnT w="6350" cap="flat" cmpd="sng" algn="ctr">
                      <a:solidFill>
                        <a:srgbClr val="0F5D61"/>
                      </a:solidFill>
                      <a:prstDash val="sysDash"/>
                      <a:round/>
                      <a:headEnd type="none" w="med" len="med"/>
                      <a:tailEnd type="none" w="med" len="med"/>
                    </a:lnT>
                    <a:lnB w="12700" cap="flat" cmpd="sng" algn="ctr">
                      <a:solidFill>
                        <a:srgbClr val="0F5D61"/>
                      </a:solidFill>
                      <a:prstDash val="sysDot"/>
                      <a:round/>
                      <a:headEnd type="none" w="med" len="med"/>
                      <a:tailEnd type="none" w="med" len="med"/>
                    </a:lnB>
                  </a:tcPr>
                </a:tc>
                <a:tc>
                  <a:txBody>
                    <a:bodyPr/>
                    <a:lstStyle/>
                    <a:p>
                      <a:pPr algn="l" fontAlgn="b"/>
                      <a:r>
                        <a:rPr lang="en-US" sz="1200" b="0" i="0" u="none" strike="noStrike" noProof="0" dirty="0">
                          <a:solidFill>
                            <a:schemeClr val="bg1"/>
                          </a:solidFill>
                          <a:effectLst/>
                          <a:latin typeface="+mj-lt"/>
                        </a:rPr>
                        <a:t>Accessibility of the target population (age, gender, special risk)</a:t>
                      </a:r>
                    </a:p>
                  </a:txBody>
                  <a:tcPr marL="8626" marR="8626" marT="8626" marB="0" anchor="ctr">
                    <a:lnL>
                      <a:noFill/>
                    </a:lnL>
                    <a:lnR>
                      <a:noFill/>
                    </a:lnR>
                    <a:lnT w="6350" cap="flat" cmpd="sng" algn="ctr">
                      <a:solidFill>
                        <a:schemeClr val="tx1"/>
                      </a:solidFill>
                      <a:prstDash val="sysDash"/>
                      <a:round/>
                      <a:headEnd type="none" w="med" len="med"/>
                      <a:tailEnd type="none" w="med" len="med"/>
                    </a:lnT>
                    <a:lnB w="12700" cap="flat" cmpd="sng" algn="ctr">
                      <a:solidFill>
                        <a:srgbClr val="0F5D61"/>
                      </a:solidFill>
                      <a:prstDash val="sysDot"/>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Feasibility</a:t>
                      </a:r>
                    </a:p>
                  </a:txBody>
                  <a:tcPr marL="8626" marR="8626" marT="8626" marB="0" anchor="ctr">
                    <a:lnL>
                      <a:noFill/>
                    </a:lnL>
                    <a:lnR>
                      <a:noFill/>
                    </a:lnR>
                    <a:lnT w="6350" cap="flat" cmpd="sng" algn="ctr">
                      <a:solidFill>
                        <a:schemeClr val="tx1"/>
                      </a:solidFill>
                      <a:prstDash val="sysDash"/>
                      <a:round/>
                      <a:headEnd type="none" w="med" len="med"/>
                      <a:tailEnd type="none" w="med" len="med"/>
                    </a:lnT>
                    <a:lnB w="12700" cap="flat" cmpd="sng" algn="ctr">
                      <a:solidFill>
                        <a:srgbClr val="0F5D61"/>
                      </a:solidFill>
                      <a:prstDash val="sysDot"/>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Qualitative</a:t>
                      </a:r>
                    </a:p>
                  </a:txBody>
                  <a:tcPr marL="8626" marR="8626" marT="8626" marB="0" anchor="ctr">
                    <a:lnL>
                      <a:noFill/>
                    </a:lnL>
                    <a:lnR>
                      <a:noFill/>
                    </a:lnR>
                    <a:lnT w="6350" cap="flat" cmpd="sng" algn="ctr">
                      <a:solidFill>
                        <a:schemeClr val="tx1"/>
                      </a:solidFill>
                      <a:prstDash val="sysDash"/>
                      <a:round/>
                      <a:headEnd type="none" w="med" len="med"/>
                      <a:tailEnd type="none" w="med" len="med"/>
                    </a:lnT>
                    <a:lnB w="12700" cap="flat" cmpd="sng" algn="ctr">
                      <a:solidFill>
                        <a:srgbClr val="0F5D61"/>
                      </a:solidFill>
                      <a:prstDash val="sysDot"/>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Direct source / Modeled</a:t>
                      </a:r>
                    </a:p>
                  </a:txBody>
                  <a:tcPr marL="8626" marR="8626" marT="8626" marB="0" anchor="ctr">
                    <a:lnL>
                      <a:noFill/>
                    </a:lnL>
                    <a:lnR>
                      <a:noFill/>
                    </a:lnR>
                    <a:lnT w="6350" cap="flat" cmpd="sng" algn="ctr">
                      <a:solidFill>
                        <a:schemeClr val="tx1"/>
                      </a:solidFill>
                      <a:prstDash val="sysDash"/>
                      <a:round/>
                      <a:headEnd type="none" w="med" len="med"/>
                      <a:tailEnd type="none" w="med" len="med"/>
                    </a:lnT>
                    <a:lnB w="12700" cap="flat" cmpd="sng" algn="ctr">
                      <a:solidFill>
                        <a:srgbClr val="0F5D61"/>
                      </a:solidFill>
                      <a:prstDash val="sysDot"/>
                      <a:round/>
                      <a:headEnd type="none" w="med" len="med"/>
                      <a:tailEnd type="none" w="med" len="med"/>
                    </a:lnB>
                    <a:solidFill>
                      <a:srgbClr val="C00000"/>
                    </a:solidFill>
                  </a:tcPr>
                </a:tc>
                <a:extLst>
                  <a:ext uri="{0D108BD9-81ED-4DB2-BD59-A6C34878D82A}">
                    <a16:rowId xmlns:a16="http://schemas.microsoft.com/office/drawing/2014/main" val="1561101107"/>
                  </a:ext>
                </a:extLst>
              </a:tr>
              <a:tr h="428840">
                <a:tc>
                  <a:txBody>
                    <a:bodyPr/>
                    <a:lstStyle/>
                    <a:p>
                      <a:pPr algn="l" fontAlgn="b"/>
                      <a:r>
                        <a:rPr lang="en-US" sz="1200" b="0" i="0" u="none" strike="noStrike" noProof="0" dirty="0">
                          <a:solidFill>
                            <a:srgbClr val="000000"/>
                          </a:solidFill>
                          <a:effectLst/>
                          <a:latin typeface="+mj-lt"/>
                        </a:rPr>
                        <a:t>Introduction</a:t>
                      </a:r>
                    </a:p>
                  </a:txBody>
                  <a:tcPr marL="8626" marR="8626" marT="8626" marB="0">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Ease of the considered immunization strategies - incl. geographic (stepwise or nationwide) and target populations (selective/stepwise or universal)</a:t>
                      </a:r>
                    </a:p>
                  </a:txBody>
                  <a:tcPr marL="8626" marR="8626" marT="8626" marB="0" anchor="ctr">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Feasibility</a:t>
                      </a:r>
                    </a:p>
                  </a:txBody>
                  <a:tcPr marL="8626" marR="8626" marT="8626" marB="0" anchor="ctr">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Qualitative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Direct source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solidFill>
                      <a:srgbClr val="FFFFFF"/>
                    </a:solidFill>
                  </a:tcPr>
                </a:tc>
                <a:extLst>
                  <a:ext uri="{0D108BD9-81ED-4DB2-BD59-A6C34878D82A}">
                    <a16:rowId xmlns:a16="http://schemas.microsoft.com/office/drawing/2014/main" val="1103776584"/>
                  </a:ext>
                </a:extLst>
              </a:tr>
              <a:tr h="428840">
                <a:tc rowSpan="2">
                  <a:txBody>
                    <a:bodyPr/>
                    <a:lstStyle/>
                    <a:p>
                      <a:pPr algn="l" rtl="0" fontAlgn="b"/>
                      <a:r>
                        <a:rPr lang="en-US" sz="1200" b="0" i="0" u="none" strike="noStrike" noProof="0" dirty="0">
                          <a:solidFill>
                            <a:srgbClr val="000000"/>
                          </a:solidFill>
                          <a:effectLst/>
                          <a:latin typeface="+mj-lt"/>
                        </a:rPr>
                        <a:t>Administration</a:t>
                      </a:r>
                    </a:p>
                  </a:txBody>
                  <a:tcPr marL="8626" marR="8626" marT="8626" marB="0">
                    <a:lnL>
                      <a:noFill/>
                    </a:lnL>
                    <a:lnR>
                      <a:noFill/>
                    </a:lnR>
                    <a:lnT w="12700" cap="flat" cmpd="sng" algn="ctr">
                      <a:solidFill>
                        <a:srgbClr val="0F5D61"/>
                      </a:solidFill>
                      <a:prstDash val="sysDot"/>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Administration strategy (single dose, routine primary series only, booster, campaigns)</a:t>
                      </a:r>
                    </a:p>
                  </a:txBody>
                  <a:tcPr marL="8626" marR="8626" marT="8626" marB="0" anchor="ctr">
                    <a:lnL>
                      <a:noFill/>
                    </a:lnL>
                    <a:lnR>
                      <a:noFill/>
                    </a:lnR>
                    <a:lnT w="12700" cap="flat" cmpd="sng" algn="ctr">
                      <a:solidFill>
                        <a:srgbClr val="0F5D61"/>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Feasibility</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12700" cap="flat" cmpd="sng" algn="ctr">
                      <a:solidFill>
                        <a:srgbClr val="0F5D61"/>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Qualitative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12700" cap="flat" cmpd="sng" algn="ctr">
                      <a:solidFill>
                        <a:srgbClr val="0F5D61"/>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Direct source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12700" cap="flat" cmpd="sng" algn="ctr">
                      <a:solidFill>
                        <a:srgbClr val="0F5D61"/>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extLst>
                  <a:ext uri="{0D108BD9-81ED-4DB2-BD59-A6C34878D82A}">
                    <a16:rowId xmlns:a16="http://schemas.microsoft.com/office/drawing/2014/main" val="1675895508"/>
                  </a:ext>
                </a:extLst>
              </a:tr>
              <a:tr h="514409">
                <a:tc vMerge="1">
                  <a:txBody>
                    <a:bodyPr/>
                    <a:lstStyle/>
                    <a:p>
                      <a:pPr algn="l" fontAlgn="b"/>
                      <a:r>
                        <a:rPr lang="en-US" sz="1400" b="0" i="0" u="none" strike="noStrike" dirty="0">
                          <a:solidFill>
                            <a:srgbClr val="000000"/>
                          </a:solidFill>
                          <a:effectLst/>
                          <a:latin typeface="Calibri" panose="020F0502020204030204" pitchFamily="34" charset="0"/>
                        </a:rPr>
                        <a:t>Health impact</a:t>
                      </a:r>
                    </a:p>
                  </a:txBody>
                  <a:tcPr marL="8626" marR="8626" marT="8626" marB="0">
                    <a:lnL>
                      <a:noFill/>
                    </a:lnL>
                    <a:lnR>
                      <a:noFill/>
                    </a:lnR>
                    <a:lnT>
                      <a:noFill/>
                    </a:lnT>
                    <a:lnB>
                      <a:noFill/>
                    </a:lnB>
                  </a:tcPr>
                </a:tc>
                <a:tc>
                  <a:txBody>
                    <a:bodyPr/>
                    <a:lstStyle/>
                    <a:p>
                      <a:pPr algn="l" fontAlgn="b"/>
                      <a:r>
                        <a:rPr lang="en-US" sz="1200" b="0" i="0" u="none" strike="noStrike" noProof="0" dirty="0">
                          <a:solidFill>
                            <a:schemeClr val="bg1">
                              <a:lumMod val="50000"/>
                            </a:schemeClr>
                          </a:solidFill>
                          <a:effectLst/>
                          <a:latin typeface="+mj-lt"/>
                        </a:rPr>
                        <a:t>Feasibility of the program delivery strategy (physicians, CHW, nurses, pharmacists, school-based)</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Feasibility</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Qualitative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Expert opinion</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extLst>
                  <a:ext uri="{0D108BD9-81ED-4DB2-BD59-A6C34878D82A}">
                    <a16:rowId xmlns:a16="http://schemas.microsoft.com/office/drawing/2014/main" val="2700359656"/>
                  </a:ext>
                </a:extLst>
              </a:tr>
            </a:tbl>
          </a:graphicData>
        </a:graphic>
      </p:graphicFrame>
      <p:sp>
        <p:nvSpPr>
          <p:cNvPr id="4" name="Rectangle 3">
            <a:extLst>
              <a:ext uri="{FF2B5EF4-FFF2-40B4-BE49-F238E27FC236}">
                <a16:creationId xmlns:a16="http://schemas.microsoft.com/office/drawing/2014/main" id="{E896E550-5EAD-12D7-6FB4-19F0B23A3053}"/>
              </a:ext>
            </a:extLst>
          </p:cNvPr>
          <p:cNvSpPr/>
          <p:nvPr/>
        </p:nvSpPr>
        <p:spPr>
          <a:xfrm>
            <a:off x="3781424" y="5984260"/>
            <a:ext cx="1743075" cy="21141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t>Essential</a:t>
            </a:r>
          </a:p>
        </p:txBody>
      </p:sp>
      <p:sp>
        <p:nvSpPr>
          <p:cNvPr id="6" name="Rectangle 5">
            <a:extLst>
              <a:ext uri="{FF2B5EF4-FFF2-40B4-BE49-F238E27FC236}">
                <a16:creationId xmlns:a16="http://schemas.microsoft.com/office/drawing/2014/main" id="{FE7ADA12-692B-59E5-D1C6-2892A32CFEFA}"/>
              </a:ext>
            </a:extLst>
          </p:cNvPr>
          <p:cNvSpPr/>
          <p:nvPr/>
        </p:nvSpPr>
        <p:spPr>
          <a:xfrm>
            <a:off x="5795965" y="5984260"/>
            <a:ext cx="1743075" cy="21141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tx1">
                    <a:lumMod val="50000"/>
                  </a:schemeClr>
                </a:solidFill>
              </a:rPr>
              <a:t>Significant</a:t>
            </a:r>
          </a:p>
        </p:txBody>
      </p:sp>
    </p:spTree>
    <p:extLst>
      <p:ext uri="{BB962C8B-B14F-4D97-AF65-F5344CB8AC3E}">
        <p14:creationId xmlns:p14="http://schemas.microsoft.com/office/powerpoint/2010/main" val="1679668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Criteria review: Logistics</a:t>
            </a: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27</a:t>
            </a:fld>
            <a:endParaRPr lang="en-US" noProof="0" dirty="0">
              <a:latin typeface="+mj-lt"/>
            </a:endParaRPr>
          </a:p>
        </p:txBody>
      </p:sp>
      <p:graphicFrame>
        <p:nvGraphicFramePr>
          <p:cNvPr id="3" name="Table 2">
            <a:extLst>
              <a:ext uri="{FF2B5EF4-FFF2-40B4-BE49-F238E27FC236}">
                <a16:creationId xmlns:a16="http://schemas.microsoft.com/office/drawing/2014/main" id="{3525073C-C8E1-EB0C-F962-3FAE6E11624E}"/>
              </a:ext>
            </a:extLst>
          </p:cNvPr>
          <p:cNvGraphicFramePr>
            <a:graphicFrameLocks noGrp="1"/>
          </p:cNvGraphicFramePr>
          <p:nvPr>
            <p:extLst>
              <p:ext uri="{D42A27DB-BD31-4B8C-83A1-F6EECF244321}">
                <p14:modId xmlns:p14="http://schemas.microsoft.com/office/powerpoint/2010/main" val="3589466729"/>
              </p:ext>
            </p:extLst>
          </p:nvPr>
        </p:nvGraphicFramePr>
        <p:xfrm>
          <a:off x="472961" y="1199400"/>
          <a:ext cx="11218296" cy="5237380"/>
        </p:xfrm>
        <a:graphic>
          <a:graphicData uri="http://schemas.openxmlformats.org/drawingml/2006/table">
            <a:tbl>
              <a:tblPr/>
              <a:tblGrid>
                <a:gridCol w="1683808">
                  <a:extLst>
                    <a:ext uri="{9D8B030D-6E8A-4147-A177-3AD203B41FA5}">
                      <a16:colId xmlns:a16="http://schemas.microsoft.com/office/drawing/2014/main" val="1564478177"/>
                    </a:ext>
                  </a:extLst>
                </a:gridCol>
                <a:gridCol w="5097746">
                  <a:extLst>
                    <a:ext uri="{9D8B030D-6E8A-4147-A177-3AD203B41FA5}">
                      <a16:colId xmlns:a16="http://schemas.microsoft.com/office/drawing/2014/main" val="4176978140"/>
                    </a:ext>
                  </a:extLst>
                </a:gridCol>
                <a:gridCol w="1506937">
                  <a:extLst>
                    <a:ext uri="{9D8B030D-6E8A-4147-A177-3AD203B41FA5}">
                      <a16:colId xmlns:a16="http://schemas.microsoft.com/office/drawing/2014/main" val="1213459350"/>
                    </a:ext>
                  </a:extLst>
                </a:gridCol>
                <a:gridCol w="1179802">
                  <a:extLst>
                    <a:ext uri="{9D8B030D-6E8A-4147-A177-3AD203B41FA5}">
                      <a16:colId xmlns:a16="http://schemas.microsoft.com/office/drawing/2014/main" val="1501533423"/>
                    </a:ext>
                  </a:extLst>
                </a:gridCol>
                <a:gridCol w="1750003">
                  <a:extLst>
                    <a:ext uri="{9D8B030D-6E8A-4147-A177-3AD203B41FA5}">
                      <a16:colId xmlns:a16="http://schemas.microsoft.com/office/drawing/2014/main" val="349205669"/>
                    </a:ext>
                  </a:extLst>
                </a:gridCol>
              </a:tblGrid>
              <a:tr h="183270">
                <a:tc>
                  <a:txBody>
                    <a:bodyPr/>
                    <a:lstStyle/>
                    <a:p>
                      <a:pPr algn="l" fontAlgn="b"/>
                      <a:r>
                        <a:rPr lang="en-US" sz="1400" b="1" i="0" u="none" strike="noStrike" noProof="0" dirty="0">
                          <a:solidFill>
                            <a:srgbClr val="000000"/>
                          </a:solidFill>
                          <a:effectLst/>
                          <a:latin typeface="+mj-lt"/>
                        </a:rPr>
                        <a:t>Sub-category</a:t>
                      </a:r>
                    </a:p>
                  </a:txBody>
                  <a:tcPr marL="8626" marR="8626" marT="8626" marB="0" anchor="b">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Criteria</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Group</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Source 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extLst>
                  <a:ext uri="{0D108BD9-81ED-4DB2-BD59-A6C34878D82A}">
                    <a16:rowId xmlns:a16="http://schemas.microsoft.com/office/drawing/2014/main" val="2709294636"/>
                  </a:ext>
                </a:extLst>
              </a:tr>
              <a:tr h="557266">
                <a:tc rowSpan="3">
                  <a:txBody>
                    <a:bodyPr/>
                    <a:lstStyle/>
                    <a:p>
                      <a:pPr algn="l" fontAlgn="b"/>
                      <a:r>
                        <a:rPr lang="en-US" sz="1200" b="0" i="0" u="none" strike="noStrike" noProof="0" dirty="0">
                          <a:solidFill>
                            <a:srgbClr val="000000"/>
                          </a:solidFill>
                          <a:effectLst/>
                          <a:latin typeface="+mj-lt"/>
                        </a:rPr>
                        <a:t>Cold chain</a:t>
                      </a:r>
                    </a:p>
                  </a:txBody>
                  <a:tcPr marL="8626" marR="8626" marT="8626" marB="0">
                    <a:lnL>
                      <a:noFill/>
                    </a:lnL>
                    <a:lnR>
                      <a:noFill/>
                    </a:lnR>
                    <a:lnT w="19050" cap="flat" cmpd="sng" algn="ctr">
                      <a:solidFill>
                        <a:srgbClr val="0F5D61"/>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2"/>
                          </a:solidFill>
                          <a:effectLst/>
                          <a:latin typeface="+mj-lt"/>
                        </a:rPr>
                        <a:t>Ease of conservation (volume &amp; cold chain requirements)</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l" fontAlgn="b"/>
                      <a:r>
                        <a:rPr lang="en-US" sz="1200" b="0" i="0" u="none" strike="noStrike" noProof="0" dirty="0">
                          <a:solidFill>
                            <a:schemeClr val="bg1">
                              <a:lumMod val="50000"/>
                            </a:schemeClr>
                          </a:solidFill>
                          <a:effectLst/>
                          <a:latin typeface="+mj-lt"/>
                        </a:rPr>
                        <a:t>Feasibility</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l" fontAlgn="b"/>
                      <a:r>
                        <a:rPr lang="en-US" sz="1200" b="0" i="0" u="none" strike="noStrike" noProof="0" dirty="0">
                          <a:solidFill>
                            <a:schemeClr val="bg1">
                              <a:lumMod val="50000"/>
                            </a:schemeClr>
                          </a:solidFill>
                          <a:effectLst/>
                          <a:latin typeface="+mj-lt"/>
                        </a:rPr>
                        <a:t>Qualitative</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l" fontAlgn="b"/>
                      <a:r>
                        <a:rPr lang="en-US" sz="1200" b="0" i="0" u="none" strike="noStrike" noProof="0" dirty="0">
                          <a:solidFill>
                            <a:schemeClr val="bg1">
                              <a:lumMod val="50000"/>
                            </a:schemeClr>
                          </a:solidFill>
                          <a:effectLst/>
                          <a:latin typeface="+mj-lt"/>
                        </a:rPr>
                        <a:t>Direct source</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597863244"/>
                  </a:ext>
                </a:extLst>
              </a:tr>
              <a:tr h="557266">
                <a:tc vMerge="1">
                  <a:txBody>
                    <a:bodyPr/>
                    <a:lstStyle/>
                    <a:p>
                      <a:pPr algn="l" fontAlgn="b"/>
                      <a:endParaRPr lang="fr-FR" sz="1200" b="0" i="0" u="none" strike="noStrike" noProof="0"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2"/>
                          </a:solidFill>
                          <a:effectLst/>
                          <a:latin typeface="+mj-lt"/>
                        </a:rPr>
                        <a:t>Shelf life of the vaccine</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l" fontAlgn="b"/>
                      <a:r>
                        <a:rPr lang="en-US" sz="1200" b="0" i="0" u="none" strike="noStrike" noProof="0" dirty="0">
                          <a:solidFill>
                            <a:schemeClr val="bg1">
                              <a:lumMod val="50000"/>
                            </a:schemeClr>
                          </a:solidFill>
                          <a:effectLst/>
                          <a:latin typeface="+mj-lt"/>
                        </a:rPr>
                        <a:t>Feasibility</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l" fontAlgn="b"/>
                      <a:r>
                        <a:rPr lang="en-US" sz="1200" b="0" i="0" u="none" strike="noStrike" noProof="0" dirty="0">
                          <a:solidFill>
                            <a:schemeClr val="bg1">
                              <a:lumMod val="50000"/>
                            </a:schemeClr>
                          </a:solidFill>
                          <a:effectLst/>
                          <a:latin typeface="+mj-lt"/>
                        </a:rPr>
                        <a:t>Qualitative</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pPr algn="l" fontAlgn="b"/>
                      <a:r>
                        <a:rPr lang="en-US" sz="1200" b="0" i="0" u="none" strike="noStrike" noProof="0" dirty="0">
                          <a:solidFill>
                            <a:schemeClr val="bg1">
                              <a:lumMod val="50000"/>
                            </a:schemeClr>
                          </a:solidFill>
                          <a:effectLst/>
                          <a:latin typeface="+mj-lt"/>
                        </a:rPr>
                        <a:t>Direct source</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99861559"/>
                  </a:ext>
                </a:extLst>
              </a:tr>
              <a:tr h="557266">
                <a:tc vMerge="1">
                  <a:txBody>
                    <a:bodyPr/>
                    <a:lstStyle/>
                    <a:p>
                      <a:pPr algn="l" fontAlgn="b"/>
                      <a:endParaRPr lang="fr-FR" sz="1200" b="0" i="0" u="none" strike="noStrike" noProof="0"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solidFill>
                          <a:effectLst/>
                          <a:latin typeface="+mj-lt"/>
                        </a:rPr>
                        <a:t>Availability of adequate cold chain equipment at all levels or ability to procure CCE required to store the vaccine</a:t>
                      </a: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Feasibility</a:t>
                      </a: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Quantitative</a:t>
                      </a: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Direct source</a:t>
                      </a: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C00000"/>
                    </a:solidFill>
                  </a:tcPr>
                </a:tc>
                <a:extLst>
                  <a:ext uri="{0D108BD9-81ED-4DB2-BD59-A6C34878D82A}">
                    <a16:rowId xmlns:a16="http://schemas.microsoft.com/office/drawing/2014/main" val="1679582188"/>
                  </a:ext>
                </a:extLst>
              </a:tr>
              <a:tr h="557266">
                <a:tc>
                  <a:txBody>
                    <a:bodyPr/>
                    <a:lstStyle/>
                    <a:p>
                      <a:pPr algn="l" fontAlgn="b"/>
                      <a:r>
                        <a:rPr lang="en-US" sz="1200" b="0" i="0" u="none" strike="noStrike" noProof="0" dirty="0">
                          <a:solidFill>
                            <a:srgbClr val="000000"/>
                          </a:solidFill>
                          <a:effectLst/>
                          <a:latin typeface="+mj-lt"/>
                        </a:rPr>
                        <a:t>Distribution</a:t>
                      </a: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rgbClr val="000000"/>
                          </a:solidFill>
                          <a:effectLst/>
                          <a:latin typeface="+mj-lt"/>
                        </a:rPr>
                        <a:t>Readiness of the existing distribution channels in the country</a:t>
                      </a: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00"/>
                    </a:solidFill>
                  </a:tcPr>
                </a:tc>
                <a:tc>
                  <a:txBody>
                    <a:bodyPr/>
                    <a:lstStyle/>
                    <a:p>
                      <a:pPr algn="l" fontAlgn="b"/>
                      <a:r>
                        <a:rPr lang="en-US" sz="1200" b="0" i="0" u="none" strike="noStrike" noProof="0" dirty="0" err="1">
                          <a:solidFill>
                            <a:srgbClr val="000000"/>
                          </a:solidFill>
                          <a:effectLst/>
                          <a:latin typeface="+mj-lt"/>
                        </a:rPr>
                        <a:t>Feasibliity</a:t>
                      </a:r>
                      <a:endParaRPr lang="en-US" sz="1200" b="0" i="0" u="none" strike="noStrike" noProof="0" dirty="0">
                        <a:solidFill>
                          <a:srgbClr val="000000"/>
                        </a:solidFill>
                        <a:effectLst/>
                        <a:latin typeface="+mj-lt"/>
                      </a:endParaRP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00"/>
                    </a:solidFill>
                  </a:tcPr>
                </a:tc>
                <a:tc>
                  <a:txBody>
                    <a:bodyPr/>
                    <a:lstStyle/>
                    <a:p>
                      <a:pPr algn="l" fontAlgn="b"/>
                      <a:r>
                        <a:rPr lang="en-US" sz="1200" b="0" i="0" u="none" strike="noStrike" noProof="0" dirty="0">
                          <a:solidFill>
                            <a:srgbClr val="000000"/>
                          </a:solidFill>
                          <a:effectLst/>
                          <a:latin typeface="+mj-lt"/>
                        </a:rPr>
                        <a:t>Qualitative</a:t>
                      </a: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00"/>
                    </a:solidFill>
                  </a:tcPr>
                </a:tc>
                <a:tc>
                  <a:txBody>
                    <a:bodyPr/>
                    <a:lstStyle/>
                    <a:p>
                      <a:pPr algn="l" fontAlgn="b"/>
                      <a:r>
                        <a:rPr lang="en-US" sz="1200" b="0" i="0" u="none" strike="noStrike" noProof="0" dirty="0">
                          <a:solidFill>
                            <a:srgbClr val="000000"/>
                          </a:solidFill>
                          <a:effectLst/>
                          <a:latin typeface="+mj-lt"/>
                        </a:rPr>
                        <a:t>Modeled / expert opinion</a:t>
                      </a: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00"/>
                    </a:solidFill>
                  </a:tcPr>
                </a:tc>
                <a:extLst>
                  <a:ext uri="{0D108BD9-81ED-4DB2-BD59-A6C34878D82A}">
                    <a16:rowId xmlns:a16="http://schemas.microsoft.com/office/drawing/2014/main" val="4214903690"/>
                  </a:ext>
                </a:extLst>
              </a:tr>
              <a:tr h="557266">
                <a:tc rowSpan="3">
                  <a:txBody>
                    <a:bodyPr/>
                    <a:lstStyle/>
                    <a:p>
                      <a:pPr algn="l" fontAlgn="b"/>
                      <a:r>
                        <a:rPr lang="en-US" sz="1200" b="0" i="0" u="none" strike="noStrike" noProof="0" dirty="0">
                          <a:solidFill>
                            <a:srgbClr val="000000"/>
                          </a:solidFill>
                          <a:effectLst/>
                          <a:latin typeface="+mj-lt"/>
                        </a:rPr>
                        <a:t>Wastage</a:t>
                      </a: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Indicative wastage rate</a:t>
                      </a: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Feasibility</a:t>
                      </a: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Quantitative</a:t>
                      </a: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Direct source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extLst>
                  <a:ext uri="{0D108BD9-81ED-4DB2-BD59-A6C34878D82A}">
                    <a16:rowId xmlns:a16="http://schemas.microsoft.com/office/drawing/2014/main" val="1561101107"/>
                  </a:ext>
                </a:extLst>
              </a:tr>
              <a:tr h="557266">
                <a:tc vMerge="1">
                  <a:txBody>
                    <a:bodyPr/>
                    <a:lstStyle/>
                    <a:p>
                      <a:pPr algn="l" fontAlgn="b"/>
                      <a:r>
                        <a:rPr lang="fr-FR" sz="1200" b="0" i="0" u="none" strike="noStrike" noProof="0" dirty="0">
                          <a:solidFill>
                            <a:srgbClr val="000000"/>
                          </a:solidFill>
                          <a:effectLst/>
                          <a:latin typeface="+mj-lt"/>
                        </a:rPr>
                        <a:t>Disponibilité</a:t>
                      </a: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Ability to maintain wastage at expected levels</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Feasibility</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Qualitative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Expert opinion</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extLst>
                  <a:ext uri="{0D108BD9-81ED-4DB2-BD59-A6C34878D82A}">
                    <a16:rowId xmlns:a16="http://schemas.microsoft.com/office/drawing/2014/main" val="654516255"/>
                  </a:ext>
                </a:extLst>
              </a:tr>
              <a:tr h="557266">
                <a:tc vMerge="1">
                  <a:txBody>
                    <a:bodyPr/>
                    <a:lstStyle/>
                    <a:p>
                      <a:pPr algn="l" fontAlgn="b"/>
                      <a:endParaRPr lang="fr-FR" sz="1200" b="0" i="0" u="none" strike="noStrike" noProof="0"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Ability to manage waste</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Feasibility</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Qualitative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Direct source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extLst>
                  <a:ext uri="{0D108BD9-81ED-4DB2-BD59-A6C34878D82A}">
                    <a16:rowId xmlns:a16="http://schemas.microsoft.com/office/drawing/2014/main" val="3072329934"/>
                  </a:ext>
                </a:extLst>
              </a:tr>
              <a:tr h="557266">
                <a:tc rowSpan="2">
                  <a:txBody>
                    <a:bodyPr/>
                    <a:lstStyle/>
                    <a:p>
                      <a:pPr algn="l" fontAlgn="b"/>
                      <a:r>
                        <a:rPr lang="en-US" sz="1200" b="0" i="0" u="none" strike="noStrike" noProof="0" dirty="0">
                          <a:solidFill>
                            <a:srgbClr val="000000"/>
                          </a:solidFill>
                          <a:effectLst/>
                          <a:latin typeface="+mj-lt"/>
                        </a:rPr>
                        <a:t>Product aspect</a:t>
                      </a: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Compatibility of the presentation of the vaccines with the expected uses in the country (e.g. to population spread in the country)</a:t>
                      </a: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Feasibility</a:t>
                      </a: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Qualitative</a:t>
                      </a: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Direct source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6350" cap="flat" cmpd="sng" algn="ctr">
                      <a:solidFill>
                        <a:schemeClr val="tx1"/>
                      </a:solidFill>
                      <a:prstDash val="sysDash"/>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FFFF"/>
                    </a:solidFill>
                  </a:tcPr>
                </a:tc>
                <a:extLst>
                  <a:ext uri="{0D108BD9-81ED-4DB2-BD59-A6C34878D82A}">
                    <a16:rowId xmlns:a16="http://schemas.microsoft.com/office/drawing/2014/main" val="1103776584"/>
                  </a:ext>
                </a:extLst>
              </a:tr>
              <a:tr h="557266">
                <a:tc vMerge="1">
                  <a:txBody>
                    <a:bodyPr/>
                    <a:lstStyle/>
                    <a:p>
                      <a:pPr algn="l" fontAlgn="b"/>
                      <a:endParaRPr lang="fr-FR" sz="1200" b="0" i="0" u="none" strike="noStrike" noProof="0"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Adequacy of the labels to the local language</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Feasibility</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Yes/no</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Direct source</a:t>
                      </a:r>
                    </a:p>
                  </a:txBody>
                  <a:tcPr marL="8626" marR="8626" marT="8626" marB="0" anchor="ctr">
                    <a:lnL>
                      <a:noFill/>
                    </a:lnL>
                    <a:lnR>
                      <a:noFill/>
                    </a:lnR>
                    <a:lnT w="9525" cap="flat" cmpd="sng" algn="ctr">
                      <a:solidFill>
                        <a:schemeClr val="bg1">
                          <a:lumMod val="75000"/>
                        </a:schemeClr>
                      </a:solidFill>
                      <a:prstDash val="sysDot"/>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extLst>
                  <a:ext uri="{0D108BD9-81ED-4DB2-BD59-A6C34878D82A}">
                    <a16:rowId xmlns:a16="http://schemas.microsoft.com/office/drawing/2014/main" val="515421165"/>
                  </a:ext>
                </a:extLst>
              </a:tr>
            </a:tbl>
          </a:graphicData>
        </a:graphic>
      </p:graphicFrame>
      <p:sp>
        <p:nvSpPr>
          <p:cNvPr id="4" name="Rectangle 3">
            <a:extLst>
              <a:ext uri="{FF2B5EF4-FFF2-40B4-BE49-F238E27FC236}">
                <a16:creationId xmlns:a16="http://schemas.microsoft.com/office/drawing/2014/main" id="{E896E550-5EAD-12D7-6FB4-19F0B23A3053}"/>
              </a:ext>
            </a:extLst>
          </p:cNvPr>
          <p:cNvSpPr/>
          <p:nvPr/>
        </p:nvSpPr>
        <p:spPr>
          <a:xfrm>
            <a:off x="3903344" y="6530904"/>
            <a:ext cx="1743075" cy="21141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t>Essential</a:t>
            </a:r>
          </a:p>
        </p:txBody>
      </p:sp>
      <p:sp>
        <p:nvSpPr>
          <p:cNvPr id="6" name="Rectangle 5">
            <a:extLst>
              <a:ext uri="{FF2B5EF4-FFF2-40B4-BE49-F238E27FC236}">
                <a16:creationId xmlns:a16="http://schemas.microsoft.com/office/drawing/2014/main" id="{FE7ADA12-692B-59E5-D1C6-2892A32CFEFA}"/>
              </a:ext>
            </a:extLst>
          </p:cNvPr>
          <p:cNvSpPr/>
          <p:nvPr/>
        </p:nvSpPr>
        <p:spPr>
          <a:xfrm>
            <a:off x="5917885" y="6530904"/>
            <a:ext cx="1743075" cy="21141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tx1">
                    <a:lumMod val="50000"/>
                  </a:schemeClr>
                </a:solidFill>
              </a:rPr>
              <a:t>Significant</a:t>
            </a:r>
          </a:p>
        </p:txBody>
      </p:sp>
    </p:spTree>
    <p:extLst>
      <p:ext uri="{BB962C8B-B14F-4D97-AF65-F5344CB8AC3E}">
        <p14:creationId xmlns:p14="http://schemas.microsoft.com/office/powerpoint/2010/main" val="2054349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Criteria review: Service delivery</a:t>
            </a: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28</a:t>
            </a:fld>
            <a:endParaRPr lang="en-US" noProof="0" dirty="0">
              <a:latin typeface="+mj-lt"/>
            </a:endParaRPr>
          </a:p>
        </p:txBody>
      </p:sp>
      <p:graphicFrame>
        <p:nvGraphicFramePr>
          <p:cNvPr id="3" name="Table 2">
            <a:extLst>
              <a:ext uri="{FF2B5EF4-FFF2-40B4-BE49-F238E27FC236}">
                <a16:creationId xmlns:a16="http://schemas.microsoft.com/office/drawing/2014/main" id="{3525073C-C8E1-EB0C-F962-3FAE6E11624E}"/>
              </a:ext>
            </a:extLst>
          </p:cNvPr>
          <p:cNvGraphicFramePr>
            <a:graphicFrameLocks noGrp="1"/>
          </p:cNvGraphicFramePr>
          <p:nvPr>
            <p:extLst>
              <p:ext uri="{D42A27DB-BD31-4B8C-83A1-F6EECF244321}">
                <p14:modId xmlns:p14="http://schemas.microsoft.com/office/powerpoint/2010/main" val="3732478722"/>
              </p:ext>
            </p:extLst>
          </p:nvPr>
        </p:nvGraphicFramePr>
        <p:xfrm>
          <a:off x="472961" y="1199400"/>
          <a:ext cx="11218296" cy="2633930"/>
        </p:xfrm>
        <a:graphic>
          <a:graphicData uri="http://schemas.openxmlformats.org/drawingml/2006/table">
            <a:tbl>
              <a:tblPr/>
              <a:tblGrid>
                <a:gridCol w="1683808">
                  <a:extLst>
                    <a:ext uri="{9D8B030D-6E8A-4147-A177-3AD203B41FA5}">
                      <a16:colId xmlns:a16="http://schemas.microsoft.com/office/drawing/2014/main" val="1564478177"/>
                    </a:ext>
                  </a:extLst>
                </a:gridCol>
                <a:gridCol w="5097746">
                  <a:extLst>
                    <a:ext uri="{9D8B030D-6E8A-4147-A177-3AD203B41FA5}">
                      <a16:colId xmlns:a16="http://schemas.microsoft.com/office/drawing/2014/main" val="4176978140"/>
                    </a:ext>
                  </a:extLst>
                </a:gridCol>
                <a:gridCol w="1506937">
                  <a:extLst>
                    <a:ext uri="{9D8B030D-6E8A-4147-A177-3AD203B41FA5}">
                      <a16:colId xmlns:a16="http://schemas.microsoft.com/office/drawing/2014/main" val="1213459350"/>
                    </a:ext>
                  </a:extLst>
                </a:gridCol>
                <a:gridCol w="1179802">
                  <a:extLst>
                    <a:ext uri="{9D8B030D-6E8A-4147-A177-3AD203B41FA5}">
                      <a16:colId xmlns:a16="http://schemas.microsoft.com/office/drawing/2014/main" val="1501533423"/>
                    </a:ext>
                  </a:extLst>
                </a:gridCol>
                <a:gridCol w="1750003">
                  <a:extLst>
                    <a:ext uri="{9D8B030D-6E8A-4147-A177-3AD203B41FA5}">
                      <a16:colId xmlns:a16="http://schemas.microsoft.com/office/drawing/2014/main" val="349205669"/>
                    </a:ext>
                  </a:extLst>
                </a:gridCol>
              </a:tblGrid>
              <a:tr h="183270">
                <a:tc>
                  <a:txBody>
                    <a:bodyPr/>
                    <a:lstStyle/>
                    <a:p>
                      <a:pPr algn="l" fontAlgn="b"/>
                      <a:r>
                        <a:rPr lang="en-US" sz="1400" b="1" i="0" u="none" strike="noStrike" noProof="0" dirty="0">
                          <a:solidFill>
                            <a:srgbClr val="000000"/>
                          </a:solidFill>
                          <a:effectLst/>
                          <a:latin typeface="+mj-lt"/>
                        </a:rPr>
                        <a:t>Sub-category</a:t>
                      </a:r>
                    </a:p>
                  </a:txBody>
                  <a:tcPr marL="8626" marR="8626" marT="8626" marB="0" anchor="b">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Criteria</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Group</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Source 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extLst>
                  <a:ext uri="{0D108BD9-81ED-4DB2-BD59-A6C34878D82A}">
                    <a16:rowId xmlns:a16="http://schemas.microsoft.com/office/drawing/2014/main" val="2709294636"/>
                  </a:ext>
                </a:extLst>
              </a:tr>
              <a:tr h="557266">
                <a:tc rowSpan="3">
                  <a:txBody>
                    <a:bodyPr/>
                    <a:lstStyle/>
                    <a:p>
                      <a:pPr algn="l" fontAlgn="b"/>
                      <a:r>
                        <a:rPr lang="en-US" sz="1200" b="0" i="0" u="none" strike="noStrike" noProof="0" dirty="0">
                          <a:solidFill>
                            <a:srgbClr val="000000"/>
                          </a:solidFill>
                          <a:effectLst/>
                          <a:latin typeface="+mj-lt"/>
                        </a:rPr>
                        <a:t>Human resources</a:t>
                      </a:r>
                    </a:p>
                  </a:txBody>
                  <a:tcPr marL="8626" marR="8626" marT="8626" marB="0">
                    <a:lnL>
                      <a:noFill/>
                    </a:lnL>
                    <a:lnR>
                      <a:noFill/>
                    </a:lnR>
                    <a:lnT w="19050" cap="flat" cmpd="sng" algn="ctr">
                      <a:solidFill>
                        <a:srgbClr val="0F5D61"/>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tx1"/>
                          </a:solidFill>
                          <a:effectLst/>
                          <a:latin typeface="+mj-lt"/>
                        </a:rPr>
                        <a:t>Ease of preparation, reconstitution &amp; administration (open-vial policy, CTC)</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200" b="0" i="0" u="none" strike="noStrike" noProof="0" dirty="0">
                          <a:solidFill>
                            <a:schemeClr val="tx1"/>
                          </a:solidFill>
                          <a:effectLst/>
                          <a:latin typeface="+mj-lt"/>
                        </a:rPr>
                        <a:t>Feasibility</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200" b="0" i="0" u="none" strike="noStrike" noProof="0" dirty="0">
                          <a:solidFill>
                            <a:schemeClr val="tx1"/>
                          </a:solidFill>
                          <a:effectLst/>
                          <a:latin typeface="+mj-lt"/>
                        </a:rPr>
                        <a:t>Qualitative</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200" b="0" i="0" u="none" strike="noStrike" noProof="0" dirty="0">
                          <a:solidFill>
                            <a:schemeClr val="tx1"/>
                          </a:solidFill>
                          <a:effectLst/>
                          <a:latin typeface="+mj-lt"/>
                        </a:rPr>
                        <a:t>Modeled / expert opinion</a:t>
                      </a:r>
                    </a:p>
                  </a:txBody>
                  <a:tcPr marL="8626" marR="8626" marT="8626" marB="0" anchor="ctr">
                    <a:lnL>
                      <a:noFill/>
                    </a:lnL>
                    <a:lnR>
                      <a:noFill/>
                    </a:lnR>
                    <a:lnT w="19050" cap="flat" cmpd="sng" algn="ctr">
                      <a:solidFill>
                        <a:srgbClr val="0F5D6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561101107"/>
                  </a:ext>
                </a:extLst>
              </a:tr>
              <a:tr h="557266">
                <a:tc vMerge="1">
                  <a:txBody>
                    <a:bodyPr/>
                    <a:lstStyle/>
                    <a:p>
                      <a:pPr algn="l" fontAlgn="b"/>
                      <a:r>
                        <a:rPr lang="fr-FR" sz="1200" b="0" i="0" u="none" strike="noStrike" noProof="0" dirty="0">
                          <a:solidFill>
                            <a:srgbClr val="000000"/>
                          </a:solidFill>
                          <a:effectLst/>
                          <a:latin typeface="+mj-lt"/>
                        </a:rPr>
                        <a:t>Disponibilité</a:t>
                      </a: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solidFill>
                          <a:effectLst/>
                          <a:latin typeface="+mj-lt"/>
                        </a:rPr>
                        <a:t>Expected impact of the introduction on the human resources (e.g. additional workload due to the schedule, complexity of the administration, flexibility of the schedule, level of training requirements for human resources)</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Feasibility</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Qualitative</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Modeled / expert opinion</a:t>
                      </a:r>
                    </a:p>
                  </a:txBody>
                  <a:tcPr marL="8626" marR="8626" marT="8626"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654516255"/>
                  </a:ext>
                </a:extLst>
              </a:tr>
              <a:tr h="557266">
                <a:tc vMerge="1">
                  <a:txBody>
                    <a:bodyPr/>
                    <a:lstStyle/>
                    <a:p>
                      <a:pPr algn="l" fontAlgn="b"/>
                      <a:endParaRPr lang="fr-FR" sz="1200" b="0" i="0" u="none" strike="noStrike" noProof="0"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tx1"/>
                          </a:solidFill>
                          <a:effectLst/>
                          <a:latin typeface="+mj-lt"/>
                        </a:rPr>
                        <a:t>Impact on existing immunization services or other health sectors - risk of overload</a:t>
                      </a:r>
                    </a:p>
                  </a:txBody>
                  <a:tcPr marL="8626" marR="8626" marT="8626" marB="0" anchor="ctr">
                    <a:lnL>
                      <a:noFill/>
                    </a:lnL>
                    <a:lnR>
                      <a:noFill/>
                    </a:lnR>
                    <a:lnT w="9525" cap="flat" cmpd="sng" algn="ctr">
                      <a:solidFill>
                        <a:schemeClr val="bg1"/>
                      </a:solidFill>
                      <a:prstDash val="solid"/>
                      <a:round/>
                      <a:headEnd type="none" w="med" len="med"/>
                      <a:tailEnd type="none" w="med" len="med"/>
                    </a:lnT>
                    <a:lnB w="6350" cap="flat" cmpd="sng" algn="ctr">
                      <a:solidFill>
                        <a:schemeClr val="tx1"/>
                      </a:solidFill>
                      <a:prstDash val="sysDash"/>
                      <a:round/>
                      <a:headEnd type="none" w="med" len="med"/>
                      <a:tailEnd type="none" w="med" len="med"/>
                    </a:lnB>
                    <a:solidFill>
                      <a:srgbClr val="FFFF00"/>
                    </a:solidFill>
                  </a:tcPr>
                </a:tc>
                <a:tc>
                  <a:txBody>
                    <a:bodyPr/>
                    <a:lstStyle/>
                    <a:p>
                      <a:pPr algn="l" fontAlgn="b"/>
                      <a:r>
                        <a:rPr lang="en-US" sz="1200" b="0" i="0" u="none" strike="noStrike" noProof="0" dirty="0">
                          <a:solidFill>
                            <a:schemeClr val="tx1"/>
                          </a:solidFill>
                          <a:effectLst/>
                          <a:latin typeface="+mj-lt"/>
                        </a:rPr>
                        <a:t>Feasibility</a:t>
                      </a:r>
                    </a:p>
                  </a:txBody>
                  <a:tcPr marL="8626" marR="8626" marT="8626" marB="0" anchor="ctr">
                    <a:lnL>
                      <a:noFill/>
                    </a:lnL>
                    <a:lnR>
                      <a:noFill/>
                    </a:lnR>
                    <a:lnT w="9525" cap="flat" cmpd="sng" algn="ctr">
                      <a:solidFill>
                        <a:schemeClr val="bg1"/>
                      </a:solidFill>
                      <a:prstDash val="solid"/>
                      <a:round/>
                      <a:headEnd type="none" w="med" len="med"/>
                      <a:tailEnd type="none" w="med" len="med"/>
                    </a:lnT>
                    <a:lnB w="6350" cap="flat" cmpd="sng" algn="ctr">
                      <a:solidFill>
                        <a:schemeClr val="tx1"/>
                      </a:solidFill>
                      <a:prstDash val="sysDash"/>
                      <a:round/>
                      <a:headEnd type="none" w="med" len="med"/>
                      <a:tailEnd type="none" w="med" len="med"/>
                    </a:lnB>
                    <a:solidFill>
                      <a:srgbClr val="FFFF00"/>
                    </a:solidFill>
                  </a:tcPr>
                </a:tc>
                <a:tc>
                  <a:txBody>
                    <a:bodyPr/>
                    <a:lstStyle/>
                    <a:p>
                      <a:pPr algn="l" fontAlgn="b"/>
                      <a:r>
                        <a:rPr lang="en-US" sz="1200" b="0" i="0" u="none" strike="noStrike" noProof="0" dirty="0">
                          <a:solidFill>
                            <a:schemeClr val="tx1"/>
                          </a:solidFill>
                          <a:effectLst/>
                          <a:latin typeface="+mj-lt"/>
                        </a:rPr>
                        <a:t>Qualitative</a:t>
                      </a:r>
                    </a:p>
                  </a:txBody>
                  <a:tcPr marL="8626" marR="8626" marT="8626" marB="0" anchor="ctr">
                    <a:lnL>
                      <a:noFill/>
                    </a:lnL>
                    <a:lnR>
                      <a:noFill/>
                    </a:lnR>
                    <a:lnT w="9525" cap="flat" cmpd="sng" algn="ctr">
                      <a:solidFill>
                        <a:schemeClr val="bg1"/>
                      </a:solidFill>
                      <a:prstDash val="solid"/>
                      <a:round/>
                      <a:headEnd type="none" w="med" len="med"/>
                      <a:tailEnd type="none" w="med" len="med"/>
                    </a:lnT>
                    <a:lnB w="6350" cap="flat" cmpd="sng" algn="ctr">
                      <a:solidFill>
                        <a:schemeClr val="tx1"/>
                      </a:solidFill>
                      <a:prstDash val="sysDash"/>
                      <a:round/>
                      <a:headEnd type="none" w="med" len="med"/>
                      <a:tailEnd type="none" w="med" len="med"/>
                    </a:lnB>
                    <a:solidFill>
                      <a:srgbClr val="FFFF00"/>
                    </a:solidFill>
                  </a:tcPr>
                </a:tc>
                <a:tc>
                  <a:txBody>
                    <a:bodyPr/>
                    <a:lstStyle/>
                    <a:p>
                      <a:pPr algn="l" fontAlgn="b"/>
                      <a:r>
                        <a:rPr lang="en-US" sz="1200" b="0" i="0" u="none" strike="noStrike" noProof="0" dirty="0">
                          <a:solidFill>
                            <a:schemeClr val="tx1"/>
                          </a:solidFill>
                          <a:effectLst/>
                          <a:latin typeface="+mj-lt"/>
                        </a:rPr>
                        <a:t>Expert opinion</a:t>
                      </a:r>
                    </a:p>
                  </a:txBody>
                  <a:tcPr marL="8626" marR="8626" marT="8626" marB="0" anchor="ctr">
                    <a:lnL>
                      <a:noFill/>
                    </a:lnL>
                    <a:lnR>
                      <a:noFill/>
                    </a:lnR>
                    <a:lnT w="9525" cap="flat" cmpd="sng" algn="ctr">
                      <a:solidFill>
                        <a:schemeClr val="bg1"/>
                      </a:solidFill>
                      <a:prstDash val="solid"/>
                      <a:round/>
                      <a:headEnd type="none" w="med" len="med"/>
                      <a:tailEnd type="none" w="med" len="med"/>
                    </a:lnT>
                    <a:lnB w="6350" cap="flat" cmpd="sng" algn="ctr">
                      <a:solidFill>
                        <a:schemeClr val="tx1"/>
                      </a:solidFill>
                      <a:prstDash val="sysDash"/>
                      <a:round/>
                      <a:headEnd type="none" w="med" len="med"/>
                      <a:tailEnd type="none" w="med" len="med"/>
                    </a:lnB>
                    <a:solidFill>
                      <a:srgbClr val="FFFF00"/>
                    </a:solidFill>
                  </a:tcPr>
                </a:tc>
                <a:extLst>
                  <a:ext uri="{0D108BD9-81ED-4DB2-BD59-A6C34878D82A}">
                    <a16:rowId xmlns:a16="http://schemas.microsoft.com/office/drawing/2014/main" val="3072329934"/>
                  </a:ext>
                </a:extLst>
              </a:tr>
              <a:tr h="557266">
                <a:tc>
                  <a:txBody>
                    <a:bodyPr/>
                    <a:lstStyle/>
                    <a:p>
                      <a:pPr algn="l" fontAlgn="b"/>
                      <a:r>
                        <a:rPr lang="en-US" sz="1200" b="0" i="0" u="none" strike="noStrike" noProof="0" dirty="0">
                          <a:solidFill>
                            <a:srgbClr val="000000"/>
                          </a:solidFill>
                          <a:effectLst/>
                          <a:latin typeface="+mj-lt"/>
                        </a:rPr>
                        <a:t>Systems</a:t>
                      </a: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Availability of information systems to manage the vaccine supply chain and measure related performance metrics (i.e. coverage and vaccine utilization)</a:t>
                      </a: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Feasibility</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Yes/no</a:t>
                      </a: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tc>
                  <a:txBody>
                    <a:bodyPr/>
                    <a:lstStyle/>
                    <a:p>
                      <a:pPr algn="l" fontAlgn="b"/>
                      <a:r>
                        <a:rPr lang="en-US" sz="1200" b="0" i="0" u="none" strike="noStrike" noProof="0" dirty="0">
                          <a:solidFill>
                            <a:schemeClr val="bg1">
                              <a:lumMod val="50000"/>
                            </a:schemeClr>
                          </a:solidFill>
                          <a:effectLst/>
                          <a:latin typeface="+mj-lt"/>
                        </a:rPr>
                        <a:t>Direct source</a:t>
                      </a:r>
                    </a:p>
                  </a:txBody>
                  <a:tcPr marL="8626" marR="8626" marT="86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FF"/>
                    </a:solidFill>
                  </a:tcPr>
                </a:tc>
                <a:extLst>
                  <a:ext uri="{0D108BD9-81ED-4DB2-BD59-A6C34878D82A}">
                    <a16:rowId xmlns:a16="http://schemas.microsoft.com/office/drawing/2014/main" val="1103776584"/>
                  </a:ext>
                </a:extLst>
              </a:tr>
            </a:tbl>
          </a:graphicData>
        </a:graphic>
      </p:graphicFrame>
      <p:sp>
        <p:nvSpPr>
          <p:cNvPr id="4" name="Rectangle 3">
            <a:extLst>
              <a:ext uri="{FF2B5EF4-FFF2-40B4-BE49-F238E27FC236}">
                <a16:creationId xmlns:a16="http://schemas.microsoft.com/office/drawing/2014/main" id="{E896E550-5EAD-12D7-6FB4-19F0B23A3053}"/>
              </a:ext>
            </a:extLst>
          </p:cNvPr>
          <p:cNvSpPr/>
          <p:nvPr/>
        </p:nvSpPr>
        <p:spPr>
          <a:xfrm>
            <a:off x="3781424" y="5984260"/>
            <a:ext cx="1743075" cy="21141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t>Essential</a:t>
            </a:r>
          </a:p>
        </p:txBody>
      </p:sp>
      <p:sp>
        <p:nvSpPr>
          <p:cNvPr id="6" name="Rectangle 5">
            <a:extLst>
              <a:ext uri="{FF2B5EF4-FFF2-40B4-BE49-F238E27FC236}">
                <a16:creationId xmlns:a16="http://schemas.microsoft.com/office/drawing/2014/main" id="{FE7ADA12-692B-59E5-D1C6-2892A32CFEFA}"/>
              </a:ext>
            </a:extLst>
          </p:cNvPr>
          <p:cNvSpPr/>
          <p:nvPr/>
        </p:nvSpPr>
        <p:spPr>
          <a:xfrm>
            <a:off x="5795965" y="5984260"/>
            <a:ext cx="1743075" cy="21141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tx1">
                    <a:lumMod val="50000"/>
                  </a:schemeClr>
                </a:solidFill>
              </a:rPr>
              <a:t>Significant</a:t>
            </a:r>
          </a:p>
        </p:txBody>
      </p:sp>
    </p:spTree>
    <p:extLst>
      <p:ext uri="{BB962C8B-B14F-4D97-AF65-F5344CB8AC3E}">
        <p14:creationId xmlns:p14="http://schemas.microsoft.com/office/powerpoint/2010/main" val="4197284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Criteria review: Acceptability of the vaccine</a:t>
            </a: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29</a:t>
            </a:fld>
            <a:endParaRPr lang="en-US" noProof="0" dirty="0">
              <a:latin typeface="+mj-lt"/>
            </a:endParaRPr>
          </a:p>
        </p:txBody>
      </p:sp>
      <p:graphicFrame>
        <p:nvGraphicFramePr>
          <p:cNvPr id="3" name="Table 2">
            <a:extLst>
              <a:ext uri="{FF2B5EF4-FFF2-40B4-BE49-F238E27FC236}">
                <a16:creationId xmlns:a16="http://schemas.microsoft.com/office/drawing/2014/main" id="{3525073C-C8E1-EB0C-F962-3FAE6E11624E}"/>
              </a:ext>
            </a:extLst>
          </p:cNvPr>
          <p:cNvGraphicFramePr>
            <a:graphicFrameLocks noGrp="1"/>
          </p:cNvGraphicFramePr>
          <p:nvPr>
            <p:extLst>
              <p:ext uri="{D42A27DB-BD31-4B8C-83A1-F6EECF244321}">
                <p14:modId xmlns:p14="http://schemas.microsoft.com/office/powerpoint/2010/main" val="3646054369"/>
              </p:ext>
            </p:extLst>
          </p:nvPr>
        </p:nvGraphicFramePr>
        <p:xfrm>
          <a:off x="472961" y="1199400"/>
          <a:ext cx="11218296" cy="3457097"/>
        </p:xfrm>
        <a:graphic>
          <a:graphicData uri="http://schemas.openxmlformats.org/drawingml/2006/table">
            <a:tbl>
              <a:tblPr/>
              <a:tblGrid>
                <a:gridCol w="1683808">
                  <a:extLst>
                    <a:ext uri="{9D8B030D-6E8A-4147-A177-3AD203B41FA5}">
                      <a16:colId xmlns:a16="http://schemas.microsoft.com/office/drawing/2014/main" val="1564478177"/>
                    </a:ext>
                  </a:extLst>
                </a:gridCol>
                <a:gridCol w="5097746">
                  <a:extLst>
                    <a:ext uri="{9D8B030D-6E8A-4147-A177-3AD203B41FA5}">
                      <a16:colId xmlns:a16="http://schemas.microsoft.com/office/drawing/2014/main" val="4176978140"/>
                    </a:ext>
                  </a:extLst>
                </a:gridCol>
                <a:gridCol w="1506937">
                  <a:extLst>
                    <a:ext uri="{9D8B030D-6E8A-4147-A177-3AD203B41FA5}">
                      <a16:colId xmlns:a16="http://schemas.microsoft.com/office/drawing/2014/main" val="1213459350"/>
                    </a:ext>
                  </a:extLst>
                </a:gridCol>
                <a:gridCol w="1179802">
                  <a:extLst>
                    <a:ext uri="{9D8B030D-6E8A-4147-A177-3AD203B41FA5}">
                      <a16:colId xmlns:a16="http://schemas.microsoft.com/office/drawing/2014/main" val="1501533423"/>
                    </a:ext>
                  </a:extLst>
                </a:gridCol>
                <a:gridCol w="1750003">
                  <a:extLst>
                    <a:ext uri="{9D8B030D-6E8A-4147-A177-3AD203B41FA5}">
                      <a16:colId xmlns:a16="http://schemas.microsoft.com/office/drawing/2014/main" val="349205669"/>
                    </a:ext>
                  </a:extLst>
                </a:gridCol>
              </a:tblGrid>
              <a:tr h="167412">
                <a:tc>
                  <a:txBody>
                    <a:bodyPr/>
                    <a:lstStyle/>
                    <a:p>
                      <a:pPr algn="l" fontAlgn="b"/>
                      <a:r>
                        <a:rPr lang="en-US" sz="1400" b="1" i="0" u="none" strike="noStrike" noProof="0" dirty="0">
                          <a:solidFill>
                            <a:srgbClr val="000000"/>
                          </a:solidFill>
                          <a:effectLst/>
                          <a:latin typeface="+mj-lt"/>
                        </a:rPr>
                        <a:t>Sub-category</a:t>
                      </a:r>
                    </a:p>
                  </a:txBody>
                  <a:tcPr marL="8626" marR="8626" marT="8626" marB="0" anchor="b">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Criteria</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Group</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tc>
                  <a:txBody>
                    <a:bodyPr/>
                    <a:lstStyle/>
                    <a:p>
                      <a:pPr algn="l" fontAlgn="b"/>
                      <a:r>
                        <a:rPr lang="en-US" sz="1400" b="1" i="0" u="none" strike="noStrike" noProof="0" dirty="0">
                          <a:solidFill>
                            <a:srgbClr val="000000"/>
                          </a:solidFill>
                          <a:effectLst/>
                          <a:latin typeface="+mj-lt"/>
                        </a:rPr>
                        <a:t>Source type</a:t>
                      </a:r>
                    </a:p>
                  </a:txBody>
                  <a:tcPr marL="8626" marR="8626" marT="8626" marB="0" anchor="ctr">
                    <a:lnL>
                      <a:noFill/>
                    </a:lnL>
                    <a:lnR>
                      <a:noFill/>
                    </a:lnR>
                    <a:lnT>
                      <a:noFill/>
                    </a:lnT>
                    <a:lnB w="19050" cap="flat" cmpd="sng" algn="ctr">
                      <a:solidFill>
                        <a:srgbClr val="0F5D61"/>
                      </a:solidFill>
                      <a:prstDash val="solid"/>
                      <a:round/>
                      <a:headEnd type="none" w="med" len="med"/>
                      <a:tailEnd type="none" w="med" len="med"/>
                    </a:lnB>
                  </a:tcPr>
                </a:tc>
                <a:extLst>
                  <a:ext uri="{0D108BD9-81ED-4DB2-BD59-A6C34878D82A}">
                    <a16:rowId xmlns:a16="http://schemas.microsoft.com/office/drawing/2014/main" val="2709294636"/>
                  </a:ext>
                </a:extLst>
              </a:tr>
              <a:tr h="535569">
                <a:tc rowSpan="5">
                  <a:txBody>
                    <a:bodyPr/>
                    <a:lstStyle/>
                    <a:p>
                      <a:pPr algn="l" fontAlgn="b"/>
                      <a:r>
                        <a:rPr lang="en-US" sz="1200" b="0" i="0" u="none" strike="noStrike" noProof="0" dirty="0">
                          <a:solidFill>
                            <a:srgbClr val="000000"/>
                          </a:solidFill>
                          <a:effectLst/>
                          <a:latin typeface="+mj-lt"/>
                        </a:rPr>
                        <a:t>Perception of target population of the vaccine</a:t>
                      </a:r>
                    </a:p>
                  </a:txBody>
                  <a:tcPr marL="8626" marR="8626" marT="8626" marB="0">
                    <a:lnL>
                      <a:noFill/>
                    </a:lnL>
                    <a:lnR>
                      <a:noFill/>
                    </a:lnR>
                    <a:lnT w="19050" cap="flat" cmpd="sng" algn="ctr">
                      <a:solidFill>
                        <a:srgbClr val="0F5D61"/>
                      </a:solidFill>
                      <a:prstDash val="solid"/>
                      <a:round/>
                      <a:headEnd type="none" w="med" len="med"/>
                      <a:tailEnd type="none" w="med" len="med"/>
                    </a:lnT>
                    <a:lnB w="12700" cap="flat" cmpd="sng" algn="ctr">
                      <a:solidFill>
                        <a:srgbClr val="0F5D61"/>
                      </a:solidFill>
                      <a:prstDash val="sysDot"/>
                      <a:round/>
                      <a:headEnd type="none" w="med" len="med"/>
                      <a:tailEnd type="none" w="med" len="med"/>
                    </a:lnB>
                  </a:tcPr>
                </a:tc>
                <a:tc>
                  <a:txBody>
                    <a:bodyPr/>
                    <a:lstStyle/>
                    <a:p>
                      <a:pPr algn="l" fontAlgn="b"/>
                      <a:r>
                        <a:rPr lang="en-US" sz="1200" b="0" i="0" u="none" strike="noStrike" noProof="0" dirty="0">
                          <a:solidFill>
                            <a:schemeClr val="tx1"/>
                          </a:solidFill>
                          <a:effectLst/>
                          <a:latin typeface="+mj-lt"/>
                        </a:rPr>
                        <a:t>Ethical, reputational or social issues that may affect acceptability of the vaccine to the target population (e.g. reputation of the country producer, halal)</a:t>
                      </a:r>
                    </a:p>
                  </a:txBody>
                  <a:tcPr marL="8626" marR="8626" marT="8626" marB="0" anchor="ctr">
                    <a:lnL>
                      <a:noFill/>
                    </a:lnL>
                    <a:lnR>
                      <a:noFill/>
                    </a:lnR>
                    <a:lnT w="19050" cap="flat" cmpd="sng" algn="ctr">
                      <a:solidFill>
                        <a:srgbClr val="0F5D61"/>
                      </a:solidFill>
                      <a:prstDash val="solid"/>
                      <a:round/>
                      <a:headEnd type="none" w="med" len="med"/>
                      <a:tailEnd type="none" w="med" len="med"/>
                    </a:lnT>
                    <a:lnB w="6350" cap="flat" cmpd="sng" algn="ctr">
                      <a:noFill/>
                      <a:prstDash val="sysDash"/>
                      <a:round/>
                      <a:headEnd type="none" w="med" len="med"/>
                      <a:tailEnd type="none" w="med" len="med"/>
                    </a:lnB>
                    <a:solidFill>
                      <a:srgbClr val="FFFF00"/>
                    </a:solidFill>
                  </a:tcPr>
                </a:tc>
                <a:tc>
                  <a:txBody>
                    <a:bodyPr/>
                    <a:lstStyle/>
                    <a:p>
                      <a:pPr algn="l" fontAlgn="b"/>
                      <a:r>
                        <a:rPr lang="en-US" sz="1200" b="0" i="0" u="none" strike="noStrike" noProof="0" dirty="0">
                          <a:solidFill>
                            <a:schemeClr val="tx1"/>
                          </a:solidFill>
                          <a:effectLst/>
                          <a:latin typeface="+mj-lt"/>
                        </a:rPr>
                        <a:t>Feasibility</a:t>
                      </a:r>
                    </a:p>
                  </a:txBody>
                  <a:tcPr marL="8626" marR="8626" marT="8626" marB="0" anchor="ctr">
                    <a:lnL>
                      <a:noFill/>
                    </a:lnL>
                    <a:lnR>
                      <a:noFill/>
                    </a:lnR>
                    <a:lnT w="19050" cap="flat" cmpd="sng" algn="ctr">
                      <a:solidFill>
                        <a:srgbClr val="0F5D61"/>
                      </a:solidFill>
                      <a:prstDash val="solid"/>
                      <a:round/>
                      <a:headEnd type="none" w="med" len="med"/>
                      <a:tailEnd type="none" w="med" len="med"/>
                    </a:lnT>
                    <a:lnB w="6350" cap="flat" cmpd="sng" algn="ctr">
                      <a:noFill/>
                      <a:prstDash val="sysDash"/>
                      <a:round/>
                      <a:headEnd type="none" w="med" len="med"/>
                      <a:tailEnd type="none" w="med" len="med"/>
                    </a:lnB>
                    <a:solidFill>
                      <a:srgbClr val="FFFF00"/>
                    </a:solidFill>
                  </a:tcPr>
                </a:tc>
                <a:tc>
                  <a:txBody>
                    <a:bodyPr/>
                    <a:lstStyle/>
                    <a:p>
                      <a:pPr algn="l" fontAlgn="b"/>
                      <a:r>
                        <a:rPr lang="en-US" sz="1200" b="0" i="0" u="none" strike="noStrike" noProof="0" dirty="0">
                          <a:solidFill>
                            <a:schemeClr val="tx1"/>
                          </a:solidFill>
                          <a:effectLst/>
                          <a:latin typeface="+mj-lt"/>
                        </a:rPr>
                        <a:t>Yes/no</a:t>
                      </a:r>
                    </a:p>
                  </a:txBody>
                  <a:tcPr marL="8626" marR="8626" marT="8626" marB="0" anchor="ctr">
                    <a:lnL>
                      <a:noFill/>
                    </a:lnL>
                    <a:lnR>
                      <a:noFill/>
                    </a:lnR>
                    <a:lnT w="19050" cap="flat" cmpd="sng" algn="ctr">
                      <a:solidFill>
                        <a:srgbClr val="0F5D61"/>
                      </a:solidFill>
                      <a:prstDash val="solid"/>
                      <a:round/>
                      <a:headEnd type="none" w="med" len="med"/>
                      <a:tailEnd type="none" w="med" len="med"/>
                    </a:lnT>
                    <a:lnB w="6350" cap="flat" cmpd="sng" algn="ctr">
                      <a:noFill/>
                      <a:prstDash val="sysDash"/>
                      <a:round/>
                      <a:headEnd type="none" w="med" len="med"/>
                      <a:tailEnd type="none" w="med" len="med"/>
                    </a:lnB>
                    <a:solidFill>
                      <a:srgbClr val="FFFF00"/>
                    </a:solidFill>
                  </a:tcPr>
                </a:tc>
                <a:tc>
                  <a:txBody>
                    <a:bodyPr/>
                    <a:lstStyle/>
                    <a:p>
                      <a:pPr algn="l" fontAlgn="b"/>
                      <a:r>
                        <a:rPr lang="en-US" sz="1200" b="0" i="0" u="none" strike="noStrike" noProof="0" dirty="0">
                          <a:solidFill>
                            <a:schemeClr val="tx1"/>
                          </a:solidFill>
                          <a:effectLst/>
                          <a:latin typeface="+mj-lt"/>
                        </a:rPr>
                        <a:t>Direct source</a:t>
                      </a:r>
                    </a:p>
                  </a:txBody>
                  <a:tcPr marL="8626" marR="8626" marT="8626" marB="0" anchor="ctr">
                    <a:lnL>
                      <a:noFill/>
                    </a:lnL>
                    <a:lnR>
                      <a:noFill/>
                    </a:lnR>
                    <a:lnT w="19050" cap="flat" cmpd="sng" algn="ctr">
                      <a:solidFill>
                        <a:srgbClr val="0F5D61"/>
                      </a:solidFill>
                      <a:prstDash val="solid"/>
                      <a:round/>
                      <a:headEnd type="none" w="med" len="med"/>
                      <a:tailEnd type="none" w="med" len="med"/>
                    </a:lnT>
                    <a:lnB w="6350" cap="flat" cmpd="sng" algn="ctr">
                      <a:noFill/>
                      <a:prstDash val="sysDash"/>
                      <a:round/>
                      <a:headEnd type="none" w="med" len="med"/>
                      <a:tailEnd type="none" w="med" len="med"/>
                    </a:lnB>
                    <a:solidFill>
                      <a:srgbClr val="FFFF00"/>
                    </a:solidFill>
                  </a:tcPr>
                </a:tc>
                <a:extLst>
                  <a:ext uri="{0D108BD9-81ED-4DB2-BD59-A6C34878D82A}">
                    <a16:rowId xmlns:a16="http://schemas.microsoft.com/office/drawing/2014/main" val="1117970767"/>
                  </a:ext>
                </a:extLst>
              </a:tr>
              <a:tr h="535569">
                <a:tc vMerge="1">
                  <a:txBody>
                    <a:bodyPr/>
                    <a:lstStyle/>
                    <a:p>
                      <a:pPr algn="l" fontAlgn="b"/>
                      <a:endParaRPr lang="fr-FR" sz="1200" b="0" i="0" u="none" strike="noStrike" noProof="0"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Level of use in HICs, thought-leader or </a:t>
                      </a:r>
                      <a:r>
                        <a:rPr lang="en-US" sz="1200" b="0" i="0" u="none" strike="noStrike" noProof="0" dirty="0" err="1">
                          <a:solidFill>
                            <a:schemeClr val="bg1">
                              <a:lumMod val="50000"/>
                            </a:schemeClr>
                          </a:solidFill>
                          <a:effectLst/>
                          <a:latin typeface="+mj-lt"/>
                        </a:rPr>
                        <a:t>neighbouring</a:t>
                      </a:r>
                      <a:r>
                        <a:rPr lang="en-US" sz="1200" b="0" i="0" u="none" strike="noStrike" noProof="0" dirty="0">
                          <a:solidFill>
                            <a:schemeClr val="bg1">
                              <a:lumMod val="50000"/>
                            </a:schemeClr>
                          </a:solidFill>
                          <a:effectLst/>
                          <a:latin typeface="+mj-lt"/>
                        </a:rPr>
                        <a:t> countries (e.g. related to safety)</a:t>
                      </a: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no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Feasibility</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noFill/>
                  </a:tcPr>
                </a:tc>
                <a:tc>
                  <a:txBody>
                    <a:bodyPr/>
                    <a:lstStyle/>
                    <a:p>
                      <a:pPr algn="l" fontAlgn="b"/>
                      <a:r>
                        <a:rPr lang="en-US" sz="1200" b="0" i="0" u="none" strike="noStrike" noProof="0" dirty="0">
                          <a:solidFill>
                            <a:schemeClr val="bg1">
                              <a:lumMod val="50000"/>
                            </a:schemeClr>
                          </a:solidFill>
                          <a:effectLst/>
                          <a:latin typeface="+mj-lt"/>
                        </a:rPr>
                        <a:t>Quantitative</a:t>
                      </a: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no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Direct source / Modeled</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noFill/>
                  </a:tcPr>
                </a:tc>
                <a:extLst>
                  <a:ext uri="{0D108BD9-81ED-4DB2-BD59-A6C34878D82A}">
                    <a16:rowId xmlns:a16="http://schemas.microsoft.com/office/drawing/2014/main" val="830699950"/>
                  </a:ext>
                </a:extLst>
              </a:tr>
              <a:tr h="535569">
                <a:tc vMerge="1">
                  <a:txBody>
                    <a:bodyPr/>
                    <a:lstStyle/>
                    <a:p>
                      <a:endParaRPr lang="en-US"/>
                    </a:p>
                  </a:txBody>
                  <a:tcPr/>
                </a:tc>
                <a:tc>
                  <a:txBody>
                    <a:bodyPr/>
                    <a:lstStyle/>
                    <a:p>
                      <a:pPr algn="l" fontAlgn="b"/>
                      <a:r>
                        <a:rPr lang="en-US" sz="1200" b="0" i="0" u="none" strike="noStrike" noProof="0" dirty="0">
                          <a:solidFill>
                            <a:schemeClr val="bg1"/>
                          </a:solidFill>
                          <a:effectLst/>
                          <a:latin typeface="+mj-lt"/>
                        </a:rPr>
                        <a:t>Perception of the target population of the disease risk, severity, fear and demand for disease control</a:t>
                      </a: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C00000"/>
                    </a:solidFill>
                  </a:tcPr>
                </a:tc>
                <a:tc>
                  <a:txBody>
                    <a:bodyPr/>
                    <a:lstStyle/>
                    <a:p>
                      <a:pPr algn="l" fontAlgn="b"/>
                      <a:r>
                        <a:rPr lang="en-US" sz="1200" b="0" i="0" u="none" strike="noStrike" cap="none" noProof="0" dirty="0">
                          <a:solidFill>
                            <a:schemeClr val="bg1"/>
                          </a:solidFill>
                          <a:effectLst/>
                          <a:latin typeface="+mn-lt"/>
                          <a:ea typeface="+mn-ea"/>
                          <a:cs typeface="+mn-cs"/>
                          <a:sym typeface="Arial"/>
                        </a:rPr>
                        <a:t>Importance</a:t>
                      </a:r>
                      <a:endParaRPr lang="en-US" sz="1200" b="0" i="0" u="none" strike="noStrike" noProof="0" dirty="0">
                        <a:solidFill>
                          <a:schemeClr val="bg1"/>
                        </a:solidFill>
                        <a:effectLst/>
                        <a:latin typeface="+mj-lt"/>
                      </a:endParaRP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Qualitative</a:t>
                      </a: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C00000"/>
                    </a:solidFill>
                  </a:tcPr>
                </a:tc>
                <a:tc>
                  <a:txBody>
                    <a:bodyPr/>
                    <a:lstStyle/>
                    <a:p>
                      <a:pPr algn="l" fontAlgn="b"/>
                      <a:r>
                        <a:rPr lang="en-US" sz="1200" b="0" i="0" u="none" strike="noStrike" noProof="0" dirty="0">
                          <a:solidFill>
                            <a:schemeClr val="bg1"/>
                          </a:solidFill>
                          <a:effectLst/>
                          <a:latin typeface="+mj-lt"/>
                        </a:rPr>
                        <a:t>Expert opinion</a:t>
                      </a: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C00000"/>
                    </a:solidFill>
                  </a:tcPr>
                </a:tc>
                <a:extLst>
                  <a:ext uri="{0D108BD9-81ED-4DB2-BD59-A6C34878D82A}">
                    <a16:rowId xmlns:a16="http://schemas.microsoft.com/office/drawing/2014/main" val="531144677"/>
                  </a:ext>
                </a:extLst>
              </a:tr>
              <a:tr h="535569">
                <a:tc vMerge="1">
                  <a:txBody>
                    <a:bodyPr/>
                    <a:lstStyle/>
                    <a:p>
                      <a:endParaRPr lang="en-US"/>
                    </a:p>
                  </a:txBody>
                  <a:tcPr/>
                </a:tc>
                <a:tc>
                  <a:txBody>
                    <a:bodyPr/>
                    <a:lstStyle/>
                    <a:p>
                      <a:pPr algn="l" fontAlgn="b"/>
                      <a:r>
                        <a:rPr lang="en-US" sz="1200" b="0" i="0" u="none" strike="noStrike" noProof="0" dirty="0">
                          <a:solidFill>
                            <a:schemeClr val="bg1">
                              <a:lumMod val="50000"/>
                            </a:schemeClr>
                          </a:solidFill>
                          <a:effectLst/>
                          <a:latin typeface="+mj-lt"/>
                        </a:rPr>
                        <a:t>Perception of the target population on the desirable and undesirable effects of the vaccine</a:t>
                      </a: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no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Feasibility</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no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Qualitative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no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Direct source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noFill/>
                  </a:tcPr>
                </a:tc>
                <a:extLst>
                  <a:ext uri="{0D108BD9-81ED-4DB2-BD59-A6C34878D82A}">
                    <a16:rowId xmlns:a16="http://schemas.microsoft.com/office/drawing/2014/main" val="2176476135"/>
                  </a:ext>
                </a:extLst>
              </a:tr>
              <a:tr h="535569">
                <a:tc vMerge="1">
                  <a:txBody>
                    <a:bodyPr/>
                    <a:lstStyle/>
                    <a:p>
                      <a:pPr algn="l" fontAlgn="b"/>
                      <a:endParaRPr lang="fr-FR" sz="1200" b="0" i="0" u="none" strike="noStrike" noProof="0" dirty="0">
                        <a:solidFill>
                          <a:srgbClr val="000000"/>
                        </a:solidFill>
                        <a:effectLst/>
                        <a:latin typeface="+mj-lt"/>
                      </a:endParaRPr>
                    </a:p>
                  </a:txBody>
                  <a:tcPr marL="8626" marR="8626" marT="8626" marB="0">
                    <a:lnL>
                      <a:noFill/>
                    </a:lnL>
                    <a:lnR>
                      <a:noFill/>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b"/>
                      <a:r>
                        <a:rPr lang="en-US" sz="1200" b="0" i="0" u="none" strike="noStrike" noProof="0" dirty="0">
                          <a:solidFill>
                            <a:schemeClr val="bg1"/>
                          </a:solidFill>
                          <a:effectLst/>
                          <a:latin typeface="+mj-lt"/>
                        </a:rPr>
                        <a:t>Acceptability of schedule (e.g. multiple injections, additional visits)</a:t>
                      </a:r>
                    </a:p>
                  </a:txBody>
                  <a:tcPr marL="8626" marR="8626" marT="8626" marB="0" anchor="ctr">
                    <a:lnL>
                      <a:noFill/>
                    </a:lnL>
                    <a:lnR>
                      <a:noFill/>
                    </a:lnR>
                    <a:lnT w="6350" cap="flat" cmpd="sng" algn="ctr">
                      <a:noFill/>
                      <a:prstDash val="sysDash"/>
                      <a:round/>
                      <a:headEnd type="none" w="med" len="med"/>
                      <a:tailEnd type="none" w="med" len="med"/>
                    </a:lnT>
                    <a:lnB w="12700" cap="flat" cmpd="sng" algn="ctr">
                      <a:solidFill>
                        <a:srgbClr val="0F5D61"/>
                      </a:solidFill>
                      <a:prstDash val="sysDot"/>
                      <a:round/>
                      <a:headEnd type="none" w="med" len="med"/>
                      <a:tailEnd type="none" w="med" len="med"/>
                    </a:lnB>
                    <a:solidFill>
                      <a:srgbClr val="C00000"/>
                    </a:solidFill>
                  </a:tcPr>
                </a:tc>
                <a:tc>
                  <a:txBody>
                    <a:bodyPr/>
                    <a:lstStyle/>
                    <a:p>
                      <a:pPr algn="l" fontAlgn="b"/>
                      <a:r>
                        <a:rPr lang="en-US" sz="1200" b="0" i="0" u="none" strike="noStrike" cap="none" noProof="0" dirty="0">
                          <a:solidFill>
                            <a:schemeClr val="bg1"/>
                          </a:solidFill>
                          <a:effectLst/>
                          <a:latin typeface="+mn-lt"/>
                          <a:ea typeface="+mn-ea"/>
                          <a:cs typeface="+mn-cs"/>
                          <a:sym typeface="Arial"/>
                        </a:rPr>
                        <a:t>Feasibility</a:t>
                      </a:r>
                      <a:endParaRPr lang="en-US" sz="1200" b="0" i="0" u="none" strike="noStrike" noProof="0" dirty="0">
                        <a:solidFill>
                          <a:schemeClr val="bg1"/>
                        </a:solidFill>
                        <a:effectLst/>
                        <a:latin typeface="+mj-lt"/>
                      </a:endParaRPr>
                    </a:p>
                  </a:txBody>
                  <a:tcPr marL="8626" marR="8626" marT="8626" marB="0" anchor="ctr">
                    <a:lnL>
                      <a:noFill/>
                    </a:lnL>
                    <a:lnR>
                      <a:noFill/>
                    </a:lnR>
                    <a:lnT w="6350" cap="flat" cmpd="sng" algn="ctr">
                      <a:noFill/>
                      <a:prstDash val="sysDash"/>
                      <a:round/>
                      <a:headEnd type="none" w="med" len="med"/>
                      <a:tailEnd type="none" w="med" len="med"/>
                    </a:lnT>
                    <a:lnB w="12700" cap="flat" cmpd="sng" algn="ctr">
                      <a:solidFill>
                        <a:srgbClr val="0F5D61"/>
                      </a:solidFill>
                      <a:prstDash val="sysDot"/>
                      <a:round/>
                      <a:headEnd type="none" w="med" len="med"/>
                      <a:tailEnd type="none" w="med" len="med"/>
                    </a:lnB>
                    <a:solidFill>
                      <a:srgbClr val="C00000"/>
                    </a:solidFill>
                  </a:tcPr>
                </a:tc>
                <a:tc>
                  <a:txBody>
                    <a:bodyPr/>
                    <a:lstStyle/>
                    <a:p>
                      <a:pPr algn="l" fontAlgn="b"/>
                      <a:r>
                        <a:rPr lang="en-US" sz="1200" b="0" i="0" u="none" strike="noStrike" cap="none" noProof="0" dirty="0">
                          <a:solidFill>
                            <a:schemeClr val="bg1"/>
                          </a:solidFill>
                          <a:effectLst/>
                          <a:latin typeface="+mn-lt"/>
                          <a:ea typeface="+mn-ea"/>
                          <a:cs typeface="+mn-cs"/>
                          <a:sym typeface="Arial"/>
                        </a:rPr>
                        <a:t>Qualitative</a:t>
                      </a:r>
                      <a:endParaRPr lang="en-US" sz="1200" b="0" i="0" u="none" strike="noStrike" noProof="0" dirty="0">
                        <a:solidFill>
                          <a:schemeClr val="bg1"/>
                        </a:solidFill>
                        <a:effectLst/>
                        <a:latin typeface="+mj-lt"/>
                      </a:endParaRPr>
                    </a:p>
                  </a:txBody>
                  <a:tcPr marL="8626" marR="8626" marT="8626" marB="0" anchor="ctr">
                    <a:lnL>
                      <a:noFill/>
                    </a:lnL>
                    <a:lnR>
                      <a:noFill/>
                    </a:lnR>
                    <a:lnT w="6350" cap="flat" cmpd="sng" algn="ctr">
                      <a:noFill/>
                      <a:prstDash val="sysDash"/>
                      <a:round/>
                      <a:headEnd type="none" w="med" len="med"/>
                      <a:tailEnd type="none" w="med" len="med"/>
                    </a:lnT>
                    <a:lnB w="12700" cap="flat" cmpd="sng" algn="ctr">
                      <a:solidFill>
                        <a:srgbClr val="0F5D61"/>
                      </a:solidFill>
                      <a:prstDash val="sysDot"/>
                      <a:round/>
                      <a:headEnd type="none" w="med" len="med"/>
                      <a:tailEnd type="none" w="med" len="med"/>
                    </a:lnB>
                    <a:solidFill>
                      <a:srgbClr val="C00000"/>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chemeClr val="bg1"/>
                          </a:solidFill>
                          <a:effectLst/>
                          <a:latin typeface="+mn-lt"/>
                          <a:ea typeface="+mn-ea"/>
                          <a:cs typeface="+mn-cs"/>
                          <a:sym typeface="Arial"/>
                        </a:rPr>
                        <a:t>Direct source / Modeled</a:t>
                      </a:r>
                    </a:p>
                  </a:txBody>
                  <a:tcPr marL="8626" marR="8626" marT="8626" marB="0" anchor="ctr">
                    <a:lnL>
                      <a:noFill/>
                    </a:lnL>
                    <a:lnR>
                      <a:noFill/>
                    </a:lnR>
                    <a:lnT w="6350" cap="flat" cmpd="sng" algn="ctr">
                      <a:noFill/>
                      <a:prstDash val="sysDash"/>
                      <a:round/>
                      <a:headEnd type="none" w="med" len="med"/>
                      <a:tailEnd type="none" w="med" len="med"/>
                    </a:lnT>
                    <a:lnB w="12700" cap="flat" cmpd="sng" algn="ctr">
                      <a:solidFill>
                        <a:srgbClr val="0F5D61"/>
                      </a:solidFill>
                      <a:prstDash val="sysDot"/>
                      <a:round/>
                      <a:headEnd type="none" w="med" len="med"/>
                      <a:tailEnd type="none" w="med" len="med"/>
                    </a:lnB>
                    <a:solidFill>
                      <a:srgbClr val="C00000"/>
                    </a:solidFill>
                  </a:tcPr>
                </a:tc>
                <a:extLst>
                  <a:ext uri="{0D108BD9-81ED-4DB2-BD59-A6C34878D82A}">
                    <a16:rowId xmlns:a16="http://schemas.microsoft.com/office/drawing/2014/main" val="1895081923"/>
                  </a:ext>
                </a:extLst>
              </a:tr>
              <a:tr h="535569">
                <a:tc>
                  <a:txBody>
                    <a:bodyPr/>
                    <a:lstStyle/>
                    <a:p>
                      <a:pPr algn="l" fontAlgn="b"/>
                      <a:r>
                        <a:rPr lang="en-US" sz="1200" b="0" i="0" u="none" strike="noStrike" noProof="0" dirty="0">
                          <a:solidFill>
                            <a:srgbClr val="000000"/>
                          </a:solidFill>
                          <a:effectLst/>
                          <a:latin typeface="+mj-lt"/>
                        </a:rPr>
                        <a:t>Demand generation</a:t>
                      </a:r>
                    </a:p>
                  </a:txBody>
                  <a:tcPr marL="8626" marR="8626" marT="8626" marB="0">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tcPr>
                </a:tc>
                <a:tc>
                  <a:txBody>
                    <a:bodyPr/>
                    <a:lstStyle/>
                    <a:p>
                      <a:pPr algn="l" fontAlgn="b"/>
                      <a:r>
                        <a:rPr lang="en-US" sz="1200" b="0" i="0" u="none" strike="noStrike" noProof="0" dirty="0">
                          <a:solidFill>
                            <a:schemeClr val="bg1">
                              <a:lumMod val="50000"/>
                            </a:schemeClr>
                          </a:solidFill>
                          <a:effectLst/>
                          <a:latin typeface="+mj-lt"/>
                        </a:rPr>
                        <a:t>Availability of resources for marketing and communication</a:t>
                      </a:r>
                    </a:p>
                  </a:txBody>
                  <a:tcPr marL="8626" marR="8626" marT="8626" marB="0" anchor="ctr">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no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Feasibility</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no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Qualitative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noFill/>
                  </a:tcPr>
                </a:tc>
                <a:tc>
                  <a:txBody>
                    <a:bodyPr/>
                    <a:lstStyle/>
                    <a:p>
                      <a:pPr algn="l" fontAlgn="b"/>
                      <a:r>
                        <a:rPr lang="en-US" sz="1200" b="0" i="0" u="none" strike="noStrike" cap="none" noProof="0" dirty="0">
                          <a:solidFill>
                            <a:schemeClr val="bg1">
                              <a:lumMod val="50000"/>
                            </a:schemeClr>
                          </a:solidFill>
                          <a:effectLst/>
                          <a:latin typeface="+mn-lt"/>
                          <a:ea typeface="+mn-ea"/>
                          <a:cs typeface="+mn-cs"/>
                          <a:sym typeface="Arial"/>
                        </a:rPr>
                        <a:t>Direct source</a:t>
                      </a:r>
                      <a:endParaRPr lang="en-US" sz="1200" b="0" i="0" u="none" strike="noStrike" noProof="0" dirty="0">
                        <a:solidFill>
                          <a:schemeClr val="bg1">
                            <a:lumMod val="50000"/>
                          </a:schemeClr>
                        </a:solidFill>
                        <a:effectLst/>
                        <a:latin typeface="+mj-lt"/>
                      </a:endParaRPr>
                    </a:p>
                  </a:txBody>
                  <a:tcPr marL="8626" marR="8626" marT="8626" marB="0" anchor="ctr">
                    <a:lnL>
                      <a:noFill/>
                    </a:lnL>
                    <a:lnR>
                      <a:noFill/>
                    </a:lnR>
                    <a:lnT w="12700" cap="flat" cmpd="sng" algn="ctr">
                      <a:solidFill>
                        <a:srgbClr val="0F5D61"/>
                      </a:solidFill>
                      <a:prstDash val="sysDot"/>
                      <a:round/>
                      <a:headEnd type="none" w="med" len="med"/>
                      <a:tailEnd type="none" w="med" len="med"/>
                    </a:lnT>
                    <a:lnB w="12700" cap="flat" cmpd="sng" algn="ctr">
                      <a:solidFill>
                        <a:srgbClr val="0F5D61"/>
                      </a:solidFill>
                      <a:prstDash val="sysDot"/>
                      <a:round/>
                      <a:headEnd type="none" w="med" len="med"/>
                      <a:tailEnd type="none" w="med" len="med"/>
                    </a:lnB>
                    <a:noFill/>
                  </a:tcPr>
                </a:tc>
                <a:extLst>
                  <a:ext uri="{0D108BD9-81ED-4DB2-BD59-A6C34878D82A}">
                    <a16:rowId xmlns:a16="http://schemas.microsoft.com/office/drawing/2014/main" val="1561101107"/>
                  </a:ext>
                </a:extLst>
              </a:tr>
            </a:tbl>
          </a:graphicData>
        </a:graphic>
      </p:graphicFrame>
      <p:sp>
        <p:nvSpPr>
          <p:cNvPr id="4" name="Rectangle 3">
            <a:extLst>
              <a:ext uri="{FF2B5EF4-FFF2-40B4-BE49-F238E27FC236}">
                <a16:creationId xmlns:a16="http://schemas.microsoft.com/office/drawing/2014/main" id="{E896E550-5EAD-12D7-6FB4-19F0B23A3053}"/>
              </a:ext>
            </a:extLst>
          </p:cNvPr>
          <p:cNvSpPr/>
          <p:nvPr/>
        </p:nvSpPr>
        <p:spPr>
          <a:xfrm>
            <a:off x="3781424" y="5984260"/>
            <a:ext cx="1743075" cy="21141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t>Essential</a:t>
            </a:r>
          </a:p>
        </p:txBody>
      </p:sp>
      <p:sp>
        <p:nvSpPr>
          <p:cNvPr id="6" name="Rectangle 5">
            <a:extLst>
              <a:ext uri="{FF2B5EF4-FFF2-40B4-BE49-F238E27FC236}">
                <a16:creationId xmlns:a16="http://schemas.microsoft.com/office/drawing/2014/main" id="{FE7ADA12-692B-59E5-D1C6-2892A32CFEFA}"/>
              </a:ext>
            </a:extLst>
          </p:cNvPr>
          <p:cNvSpPr/>
          <p:nvPr/>
        </p:nvSpPr>
        <p:spPr>
          <a:xfrm>
            <a:off x="5795965" y="5984260"/>
            <a:ext cx="1743075" cy="21141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tx1">
                    <a:lumMod val="50000"/>
                  </a:schemeClr>
                </a:solidFill>
              </a:rPr>
              <a:t>Significant</a:t>
            </a:r>
          </a:p>
        </p:txBody>
      </p:sp>
    </p:spTree>
    <p:extLst>
      <p:ext uri="{BB962C8B-B14F-4D97-AF65-F5344CB8AC3E}">
        <p14:creationId xmlns:p14="http://schemas.microsoft.com/office/powerpoint/2010/main" val="360783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4" name="Rounded Rectangle 38">
            <a:extLst>
              <a:ext uri="{FF2B5EF4-FFF2-40B4-BE49-F238E27FC236}">
                <a16:creationId xmlns:a16="http://schemas.microsoft.com/office/drawing/2014/main" id="{9A53BEB2-314C-8A5D-4B79-BF0687D44842}"/>
              </a:ext>
            </a:extLst>
          </p:cNvPr>
          <p:cNvSpPr/>
          <p:nvPr/>
        </p:nvSpPr>
        <p:spPr>
          <a:xfrm>
            <a:off x="2178943" y="1378187"/>
            <a:ext cx="7411451" cy="87593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6AA0607B-6A86-4E9E-3B98-E20CA4B7EB21}"/>
              </a:ext>
            </a:extLst>
          </p:cNvPr>
          <p:cNvSpPr/>
          <p:nvPr/>
        </p:nvSpPr>
        <p:spPr>
          <a:xfrm>
            <a:off x="2410569" y="1669907"/>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1</a:t>
            </a:r>
          </a:p>
        </p:txBody>
      </p:sp>
      <p:sp>
        <p:nvSpPr>
          <p:cNvPr id="8" name="TextBox 7">
            <a:extLst>
              <a:ext uri="{FF2B5EF4-FFF2-40B4-BE49-F238E27FC236}">
                <a16:creationId xmlns:a16="http://schemas.microsoft.com/office/drawing/2014/main" id="{449423D2-C1BC-334B-6848-839FDE53728D}"/>
              </a:ext>
            </a:extLst>
          </p:cNvPr>
          <p:cNvSpPr txBox="1"/>
          <p:nvPr/>
        </p:nvSpPr>
        <p:spPr>
          <a:xfrm>
            <a:off x="2837445" y="1633530"/>
            <a:ext cx="4856287" cy="369332"/>
          </a:xfrm>
          <a:prstGeom prst="rect">
            <a:avLst/>
          </a:prstGeom>
          <a:noFill/>
        </p:spPr>
        <p:txBody>
          <a:bodyPr wrap="square" rtlCol="0">
            <a:spAutoFit/>
          </a:bodyPr>
          <a:lstStyle/>
          <a:p>
            <a:pPr>
              <a:defRPr/>
            </a:pPr>
            <a:r>
              <a:rPr lang="en-US" noProof="0" dirty="0">
                <a:solidFill>
                  <a:schemeClr val="bg1"/>
                </a:solidFill>
                <a:latin typeface="Lato" panose="020F0502020204030203" pitchFamily="34" charset="0"/>
                <a:cs typeface="Times New Roman" panose="02020603050405020304" pitchFamily="18" charset="0"/>
              </a:rPr>
              <a:t>Introductions and Objectives</a:t>
            </a:r>
            <a:endParaRPr lang="en-US" sz="1800" noProof="0" dirty="0">
              <a:solidFill>
                <a:schemeClr val="bg1"/>
              </a:solidFill>
              <a:latin typeface="Lato" panose="020F0502020204030203" pitchFamily="34" charset="0"/>
              <a:cs typeface="Times New Roman" panose="02020603050405020304" pitchFamily="18" charset="0"/>
            </a:endParaRPr>
          </a:p>
        </p:txBody>
      </p:sp>
      <p:sp>
        <p:nvSpPr>
          <p:cNvPr id="2" name="Rounded Rectangle 40">
            <a:extLst>
              <a:ext uri="{FF2B5EF4-FFF2-40B4-BE49-F238E27FC236}">
                <a16:creationId xmlns:a16="http://schemas.microsoft.com/office/drawing/2014/main" id="{6AA6129F-75F9-A594-0868-0836B0F3BA8F}"/>
              </a:ext>
            </a:extLst>
          </p:cNvPr>
          <p:cNvSpPr/>
          <p:nvPr/>
        </p:nvSpPr>
        <p:spPr>
          <a:xfrm>
            <a:off x="2178943" y="2411735"/>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F7887CCF-81FB-EC24-4972-1F99035BA81A}"/>
              </a:ext>
            </a:extLst>
          </p:cNvPr>
          <p:cNvSpPr/>
          <p:nvPr/>
        </p:nvSpPr>
        <p:spPr>
          <a:xfrm>
            <a:off x="2381464" y="2701543"/>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2</a:t>
            </a:r>
          </a:p>
        </p:txBody>
      </p:sp>
      <p:sp>
        <p:nvSpPr>
          <p:cNvPr id="12" name="TextBox 11">
            <a:extLst>
              <a:ext uri="{FF2B5EF4-FFF2-40B4-BE49-F238E27FC236}">
                <a16:creationId xmlns:a16="http://schemas.microsoft.com/office/drawing/2014/main" id="{76222668-39E7-1522-DC2F-4CAB11445742}"/>
              </a:ext>
            </a:extLst>
          </p:cNvPr>
          <p:cNvSpPr txBox="1"/>
          <p:nvPr/>
        </p:nvSpPr>
        <p:spPr>
          <a:xfrm>
            <a:off x="2837444" y="2662564"/>
            <a:ext cx="6337377" cy="369332"/>
          </a:xfrm>
          <a:prstGeom prst="rect">
            <a:avLst/>
          </a:prstGeom>
          <a:noFill/>
        </p:spPr>
        <p:txBody>
          <a:bodyPr wrap="square" rtlCol="0">
            <a:spAutoFit/>
          </a:bodyPr>
          <a:lstStyle/>
          <a:p>
            <a:pPr>
              <a:defRPr/>
            </a:pPr>
            <a:r>
              <a:rPr lang="en-US" sz="1800" noProof="0" dirty="0">
                <a:latin typeface="Lato" panose="020F0502020204030203" pitchFamily="34" charset="0"/>
                <a:cs typeface="Times New Roman" panose="02020603050405020304" pitchFamily="18" charset="0"/>
              </a:rPr>
              <a:t>Approach and Methodology</a:t>
            </a:r>
          </a:p>
        </p:txBody>
      </p:sp>
      <p:sp>
        <p:nvSpPr>
          <p:cNvPr id="13" name="Rounded Rectangle 40">
            <a:extLst>
              <a:ext uri="{FF2B5EF4-FFF2-40B4-BE49-F238E27FC236}">
                <a16:creationId xmlns:a16="http://schemas.microsoft.com/office/drawing/2014/main" id="{BBD359D8-B806-5381-B0DD-9F92E3A19050}"/>
              </a:ext>
            </a:extLst>
          </p:cNvPr>
          <p:cNvSpPr/>
          <p:nvPr/>
        </p:nvSpPr>
        <p:spPr>
          <a:xfrm>
            <a:off x="2178943" y="3454808"/>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F669B96E-4CF2-3A7F-44BE-1A0BFBC382AD}"/>
              </a:ext>
            </a:extLst>
          </p:cNvPr>
          <p:cNvSpPr/>
          <p:nvPr/>
        </p:nvSpPr>
        <p:spPr>
          <a:xfrm>
            <a:off x="2381464" y="3738615"/>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3</a:t>
            </a:r>
          </a:p>
        </p:txBody>
      </p:sp>
      <p:sp>
        <p:nvSpPr>
          <p:cNvPr id="15" name="TextBox 14">
            <a:extLst>
              <a:ext uri="{FF2B5EF4-FFF2-40B4-BE49-F238E27FC236}">
                <a16:creationId xmlns:a16="http://schemas.microsoft.com/office/drawing/2014/main" id="{0B2BE8A6-E991-1750-E66F-EC29A7BA6B8B}"/>
              </a:ext>
            </a:extLst>
          </p:cNvPr>
          <p:cNvSpPr txBox="1"/>
          <p:nvPr/>
        </p:nvSpPr>
        <p:spPr>
          <a:xfrm>
            <a:off x="2837444" y="3699636"/>
            <a:ext cx="6337377" cy="369332"/>
          </a:xfrm>
          <a:prstGeom prst="rect">
            <a:avLst/>
          </a:prstGeom>
          <a:noFill/>
        </p:spPr>
        <p:txBody>
          <a:bodyPr wrap="square" rtlCol="0">
            <a:spAutoFit/>
          </a:bodyPr>
          <a:lstStyle/>
          <a:p>
            <a:pPr>
              <a:defRPr/>
            </a:pPr>
            <a:r>
              <a:rPr lang="en-US" sz="1800" noProof="0" dirty="0">
                <a:latin typeface="Lato" panose="020F0502020204030203" pitchFamily="34" charset="0"/>
                <a:cs typeface="Times New Roman" panose="02020603050405020304" pitchFamily="18" charset="0"/>
              </a:rPr>
              <a:t>Workplan</a:t>
            </a:r>
          </a:p>
        </p:txBody>
      </p:sp>
      <p:sp>
        <p:nvSpPr>
          <p:cNvPr id="16" name="Rounded Rectangle 40">
            <a:extLst>
              <a:ext uri="{FF2B5EF4-FFF2-40B4-BE49-F238E27FC236}">
                <a16:creationId xmlns:a16="http://schemas.microsoft.com/office/drawing/2014/main" id="{3C256E58-46ED-D901-0484-1E2B9522D3EF}"/>
              </a:ext>
            </a:extLst>
          </p:cNvPr>
          <p:cNvSpPr/>
          <p:nvPr/>
        </p:nvSpPr>
        <p:spPr>
          <a:xfrm>
            <a:off x="2178943" y="4497880"/>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E00E4C8C-AD65-4642-0033-BF0110E0E7FC}"/>
              </a:ext>
            </a:extLst>
          </p:cNvPr>
          <p:cNvSpPr/>
          <p:nvPr/>
        </p:nvSpPr>
        <p:spPr>
          <a:xfrm>
            <a:off x="2381464" y="4775687"/>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4</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DA5AF5E1-88DB-104F-78DF-EB0C26193D48}"/>
              </a:ext>
            </a:extLst>
          </p:cNvPr>
          <p:cNvSpPr txBox="1"/>
          <p:nvPr/>
        </p:nvSpPr>
        <p:spPr>
          <a:xfrm>
            <a:off x="2837444" y="4736708"/>
            <a:ext cx="6337377" cy="369332"/>
          </a:xfrm>
          <a:prstGeom prst="rect">
            <a:avLst/>
          </a:prstGeom>
          <a:noFill/>
        </p:spPr>
        <p:txBody>
          <a:bodyPr wrap="square" rtlCol="0">
            <a:spAutoFit/>
          </a:bodyPr>
          <a:lstStyle/>
          <a:p>
            <a:pPr>
              <a:defRPr/>
            </a:pPr>
            <a:r>
              <a:rPr lang="en-US" sz="1800" noProof="0" dirty="0">
                <a:latin typeface="Lato" panose="020F0502020204030203" pitchFamily="34" charset="0"/>
                <a:cs typeface="Times New Roman" panose="02020603050405020304" pitchFamily="18" charset="0"/>
              </a:rPr>
              <a:t>Prioritization Criteria</a:t>
            </a:r>
          </a:p>
        </p:txBody>
      </p:sp>
      <p:sp>
        <p:nvSpPr>
          <p:cNvPr id="5" name="Rounded Rectangle 40">
            <a:extLst>
              <a:ext uri="{FF2B5EF4-FFF2-40B4-BE49-F238E27FC236}">
                <a16:creationId xmlns:a16="http://schemas.microsoft.com/office/drawing/2014/main" id="{EE71C63C-1216-9DFD-40C5-B330E079E74B}"/>
              </a:ext>
            </a:extLst>
          </p:cNvPr>
          <p:cNvSpPr/>
          <p:nvPr/>
        </p:nvSpPr>
        <p:spPr>
          <a:xfrm>
            <a:off x="2178943" y="5543159"/>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1622B528-A37D-F6A1-127D-289ED1264E45}"/>
              </a:ext>
            </a:extLst>
          </p:cNvPr>
          <p:cNvSpPr/>
          <p:nvPr/>
        </p:nvSpPr>
        <p:spPr>
          <a:xfrm>
            <a:off x="2381464" y="5820966"/>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5</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C5F9BE60-556A-C2B1-2EA9-6486DAB2C19A}"/>
              </a:ext>
            </a:extLst>
          </p:cNvPr>
          <p:cNvSpPr txBox="1"/>
          <p:nvPr/>
        </p:nvSpPr>
        <p:spPr>
          <a:xfrm>
            <a:off x="2837444" y="5781987"/>
            <a:ext cx="6337377" cy="369332"/>
          </a:xfrm>
          <a:prstGeom prst="rect">
            <a:avLst/>
          </a:prstGeom>
          <a:noFill/>
        </p:spPr>
        <p:txBody>
          <a:bodyPr wrap="square" rtlCol="0">
            <a:spAutoFit/>
          </a:bodyPr>
          <a:lstStyle>
            <a:defPPr>
              <a:defRPr lang="en-US"/>
            </a:defPPr>
            <a:lvl1pPr>
              <a:defRPr>
                <a:latin typeface="Lato" panose="020F0502020204030203" pitchFamily="34" charset="0"/>
                <a:cs typeface="Times New Roman" panose="02020603050405020304" pitchFamily="18" charset="0"/>
              </a:defRPr>
            </a:lvl1pPr>
          </a:lstStyle>
          <a:p>
            <a:r>
              <a:rPr lang="en-US" noProof="0" dirty="0"/>
              <a:t>Online Questionnaire</a:t>
            </a:r>
          </a:p>
        </p:txBody>
      </p:sp>
    </p:spTree>
    <p:extLst>
      <p:ext uri="{BB962C8B-B14F-4D97-AF65-F5344CB8AC3E}">
        <p14:creationId xmlns:p14="http://schemas.microsoft.com/office/powerpoint/2010/main" val="3088201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Summary – Essential and Significant criteria</a:t>
            </a: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70825" y="6098354"/>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30</a:t>
            </a:fld>
            <a:endParaRPr lang="en-US" noProof="0" dirty="0">
              <a:latin typeface="+mj-lt"/>
            </a:endParaRPr>
          </a:p>
        </p:txBody>
      </p:sp>
      <p:grpSp>
        <p:nvGrpSpPr>
          <p:cNvPr id="111" name="Group 110">
            <a:extLst>
              <a:ext uri="{FF2B5EF4-FFF2-40B4-BE49-F238E27FC236}">
                <a16:creationId xmlns:a16="http://schemas.microsoft.com/office/drawing/2014/main" id="{252BC611-F0BB-A3F3-5888-4AFC6C796C9E}"/>
              </a:ext>
            </a:extLst>
          </p:cNvPr>
          <p:cNvGrpSpPr/>
          <p:nvPr/>
        </p:nvGrpSpPr>
        <p:grpSpPr>
          <a:xfrm>
            <a:off x="136576" y="931181"/>
            <a:ext cx="5932920" cy="317700"/>
            <a:chOff x="3399318" y="1020952"/>
            <a:chExt cx="4013925" cy="317700"/>
          </a:xfrm>
        </p:grpSpPr>
        <p:sp>
          <p:nvSpPr>
            <p:cNvPr id="13" name="Rectangle 12">
              <a:extLst>
                <a:ext uri="{FF2B5EF4-FFF2-40B4-BE49-F238E27FC236}">
                  <a16:creationId xmlns:a16="http://schemas.microsoft.com/office/drawing/2014/main" id="{B51F70A0-EE11-3886-4089-7C8939B8A4E3}"/>
                </a:ext>
              </a:extLst>
            </p:cNvPr>
            <p:cNvSpPr/>
            <p:nvPr/>
          </p:nvSpPr>
          <p:spPr>
            <a:xfrm>
              <a:off x="3399320" y="1021398"/>
              <a:ext cx="4013923" cy="317254"/>
            </a:xfrm>
            <a:prstGeom prst="rect">
              <a:avLst/>
            </a:prstGeom>
            <a:solidFill>
              <a:schemeClr val="bg1"/>
            </a:solidFill>
            <a:ln w="9525">
              <a:solidFill>
                <a:srgbClr val="0F5D6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lstStyle/>
            <a:p>
              <a:pPr marR="0" lvl="0" algn="l" defTabSz="914400" rtl="0" eaLnBrk="1" fontAlgn="auto" latinLnBrk="0" hangingPunct="1">
                <a:lnSpc>
                  <a:spcPct val="100000"/>
                </a:lnSpc>
                <a:spcBef>
                  <a:spcPts val="600"/>
                </a:spcBef>
                <a:spcAft>
                  <a:spcPts val="0"/>
                </a:spcAft>
                <a:buClrTx/>
                <a:buSzPct val="100000"/>
                <a:tabLst/>
                <a:defRPr/>
              </a:pPr>
              <a:r>
                <a:rPr kumimoji="0" lang="en-US" sz="1200" b="1" i="0" u="none" strike="noStrike" kern="0" cap="none" spc="0" normalizeH="0" baseline="0" noProof="0" dirty="0">
                  <a:ln>
                    <a:noFill/>
                  </a:ln>
                  <a:solidFill>
                    <a:srgbClr val="414141"/>
                  </a:solidFill>
                  <a:effectLst/>
                  <a:uLnTx/>
                  <a:uFillTx/>
                  <a:latin typeface="Lato"/>
                  <a:ea typeface="+mn-ea"/>
                  <a:cs typeface="+mn-cs"/>
                </a:rPr>
                <a:t>IMPORTANCE: </a:t>
              </a:r>
              <a:r>
                <a:rPr lang="en-US" sz="1200" kern="0" noProof="0" dirty="0">
                  <a:solidFill>
                    <a:schemeClr val="tx1"/>
                  </a:solidFill>
                </a:rPr>
                <a:t>Which vaccines are the most important to introduce?</a:t>
              </a:r>
              <a:endParaRPr kumimoji="0" lang="en-US" sz="1050" b="0" i="0" u="none" strike="noStrike" kern="0" cap="none" spc="0" normalizeH="0" baseline="0" noProof="0" dirty="0">
                <a:ln>
                  <a:noFill/>
                </a:ln>
                <a:solidFill>
                  <a:srgbClr val="414141"/>
                </a:solidFill>
                <a:effectLst/>
                <a:uLnTx/>
                <a:uFillTx/>
                <a:latin typeface="Lato"/>
                <a:ea typeface="+mn-ea"/>
                <a:cs typeface="+mn-cs"/>
              </a:endParaRPr>
            </a:p>
          </p:txBody>
        </p:sp>
        <p:cxnSp>
          <p:nvCxnSpPr>
            <p:cNvPr id="14" name="Straight Connector 13">
              <a:extLst>
                <a:ext uri="{FF2B5EF4-FFF2-40B4-BE49-F238E27FC236}">
                  <a16:creationId xmlns:a16="http://schemas.microsoft.com/office/drawing/2014/main" id="{FE150174-2ECF-A547-0471-0101AF259177}"/>
                </a:ext>
              </a:extLst>
            </p:cNvPr>
            <p:cNvCxnSpPr>
              <a:cxnSpLocks/>
            </p:cNvCxnSpPr>
            <p:nvPr/>
          </p:nvCxnSpPr>
          <p:spPr>
            <a:xfrm>
              <a:off x="3399318" y="1020952"/>
              <a:ext cx="4013925" cy="0"/>
            </a:xfrm>
            <a:prstGeom prst="line">
              <a:avLst/>
            </a:prstGeom>
            <a:ln w="38100">
              <a:solidFill>
                <a:srgbClr val="C2D6D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11419BE8-8E45-279C-8C7B-5999F306A7B8}"/>
              </a:ext>
            </a:extLst>
          </p:cNvPr>
          <p:cNvGrpSpPr/>
          <p:nvPr/>
        </p:nvGrpSpPr>
        <p:grpSpPr>
          <a:xfrm>
            <a:off x="6151695" y="929852"/>
            <a:ext cx="5934456" cy="313003"/>
            <a:chOff x="7769945" y="956939"/>
            <a:chExt cx="4014593" cy="313003"/>
          </a:xfrm>
        </p:grpSpPr>
        <p:sp>
          <p:nvSpPr>
            <p:cNvPr id="15" name="Rectangle 14">
              <a:extLst>
                <a:ext uri="{FF2B5EF4-FFF2-40B4-BE49-F238E27FC236}">
                  <a16:creationId xmlns:a16="http://schemas.microsoft.com/office/drawing/2014/main" id="{0B29EC36-174E-01E2-FD62-214A73953CCC}"/>
                </a:ext>
              </a:extLst>
            </p:cNvPr>
            <p:cNvSpPr/>
            <p:nvPr/>
          </p:nvSpPr>
          <p:spPr>
            <a:xfrm>
              <a:off x="7770615" y="956940"/>
              <a:ext cx="4013923" cy="313002"/>
            </a:xfrm>
            <a:prstGeom prst="rect">
              <a:avLst/>
            </a:prstGeom>
            <a:solidFill>
              <a:schemeClr val="bg1"/>
            </a:solidFill>
            <a:ln w="9525">
              <a:solidFill>
                <a:srgbClr val="0F5D6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lstStyle/>
            <a:p>
              <a:pPr>
                <a:spcBef>
                  <a:spcPts val="600"/>
                </a:spcBef>
                <a:buSzPct val="100000"/>
              </a:pPr>
              <a:r>
                <a:rPr lang="en-US" sz="1200" b="1" kern="0" noProof="0" dirty="0">
                  <a:solidFill>
                    <a:schemeClr val="tx1"/>
                  </a:solidFill>
                </a:rPr>
                <a:t>FEASIBILITY: </a:t>
              </a:r>
              <a:r>
                <a:rPr lang="en-US" sz="1200" kern="0" noProof="0" dirty="0">
                  <a:solidFill>
                    <a:schemeClr val="tx1"/>
                  </a:solidFill>
                </a:rPr>
                <a:t>Which vaccines are the easiest to introduce?</a:t>
              </a:r>
              <a:endParaRPr lang="en-US" sz="1050" kern="0" noProof="0" dirty="0">
                <a:solidFill>
                  <a:schemeClr val="tx1"/>
                </a:solidFill>
              </a:endParaRPr>
            </a:p>
          </p:txBody>
        </p:sp>
        <p:cxnSp>
          <p:nvCxnSpPr>
            <p:cNvPr id="16" name="Straight Connector 15">
              <a:extLst>
                <a:ext uri="{FF2B5EF4-FFF2-40B4-BE49-F238E27FC236}">
                  <a16:creationId xmlns:a16="http://schemas.microsoft.com/office/drawing/2014/main" id="{AF9992D0-DA28-49B2-D26B-6EE5B5A3ACE7}"/>
                </a:ext>
              </a:extLst>
            </p:cNvPr>
            <p:cNvCxnSpPr>
              <a:cxnSpLocks/>
            </p:cNvCxnSpPr>
            <p:nvPr/>
          </p:nvCxnSpPr>
          <p:spPr>
            <a:xfrm>
              <a:off x="7769945" y="956939"/>
              <a:ext cx="4013923" cy="0"/>
            </a:xfrm>
            <a:prstGeom prst="line">
              <a:avLst/>
            </a:prstGeom>
            <a:ln w="38100">
              <a:solidFill>
                <a:srgbClr val="6899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0458753D-5125-E4BB-411C-6BB66E654675}"/>
              </a:ext>
            </a:extLst>
          </p:cNvPr>
          <p:cNvSpPr/>
          <p:nvPr/>
        </p:nvSpPr>
        <p:spPr>
          <a:xfrm>
            <a:off x="0" y="6290490"/>
            <a:ext cx="12201525" cy="567510"/>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noProof="0" dirty="0"/>
              <a:t>Reminder: </a:t>
            </a:r>
            <a:r>
              <a:rPr lang="en-US" sz="1600" noProof="0" dirty="0"/>
              <a:t>This pre-classification was completed at a global level and is only a starting point for discussion. </a:t>
            </a:r>
          </a:p>
          <a:p>
            <a:pPr algn="ctr"/>
            <a:r>
              <a:rPr lang="en-US" sz="1600" b="1" noProof="0" dirty="0"/>
              <a:t>The NITAG will review, discuss and amend this list as appropriate for country context and needs.</a:t>
            </a:r>
            <a:endParaRPr lang="en-US" sz="1600" noProof="0" dirty="0">
              <a:solidFill>
                <a:schemeClr val="bg1"/>
              </a:solidFill>
            </a:endParaRPr>
          </a:p>
        </p:txBody>
      </p:sp>
      <p:grpSp>
        <p:nvGrpSpPr>
          <p:cNvPr id="114" name="Group 113">
            <a:extLst>
              <a:ext uri="{FF2B5EF4-FFF2-40B4-BE49-F238E27FC236}">
                <a16:creationId xmlns:a16="http://schemas.microsoft.com/office/drawing/2014/main" id="{36F5A15E-16D5-C944-2D0F-694D244354F4}"/>
              </a:ext>
            </a:extLst>
          </p:cNvPr>
          <p:cNvGrpSpPr/>
          <p:nvPr/>
        </p:nvGrpSpPr>
        <p:grpSpPr>
          <a:xfrm>
            <a:off x="623479" y="5996776"/>
            <a:ext cx="4582792" cy="154905"/>
            <a:chOff x="676347" y="5521629"/>
            <a:chExt cx="4582792" cy="154905"/>
          </a:xfrm>
        </p:grpSpPr>
        <p:sp>
          <p:nvSpPr>
            <p:cNvPr id="39" name="Rectangle 38">
              <a:extLst>
                <a:ext uri="{FF2B5EF4-FFF2-40B4-BE49-F238E27FC236}">
                  <a16:creationId xmlns:a16="http://schemas.microsoft.com/office/drawing/2014/main" id="{9BC904E6-4D18-8A54-3118-7B186FF98958}"/>
                </a:ext>
              </a:extLst>
            </p:cNvPr>
            <p:cNvSpPr/>
            <p:nvPr/>
          </p:nvSpPr>
          <p:spPr>
            <a:xfrm>
              <a:off x="676347" y="5529068"/>
              <a:ext cx="2251139" cy="147466"/>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Essential criteria</a:t>
              </a:r>
            </a:p>
          </p:txBody>
        </p:sp>
        <p:sp>
          <p:nvSpPr>
            <p:cNvPr id="40" name="Rectangle 39">
              <a:extLst>
                <a:ext uri="{FF2B5EF4-FFF2-40B4-BE49-F238E27FC236}">
                  <a16:creationId xmlns:a16="http://schemas.microsoft.com/office/drawing/2014/main" id="{53F993C4-289C-2F02-82AA-2C368130108F}"/>
                </a:ext>
              </a:extLst>
            </p:cNvPr>
            <p:cNvSpPr/>
            <p:nvPr/>
          </p:nvSpPr>
          <p:spPr>
            <a:xfrm>
              <a:off x="3008000" y="5521629"/>
              <a:ext cx="2251139" cy="147466"/>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Significant criteria</a:t>
              </a:r>
            </a:p>
          </p:txBody>
        </p:sp>
      </p:grpSp>
      <p:grpSp>
        <p:nvGrpSpPr>
          <p:cNvPr id="35" name="Group 34">
            <a:extLst>
              <a:ext uri="{FF2B5EF4-FFF2-40B4-BE49-F238E27FC236}">
                <a16:creationId xmlns:a16="http://schemas.microsoft.com/office/drawing/2014/main" id="{6FF5F4BD-F862-3E3F-EF98-1473164987C1}"/>
              </a:ext>
            </a:extLst>
          </p:cNvPr>
          <p:cNvGrpSpPr/>
          <p:nvPr/>
        </p:nvGrpSpPr>
        <p:grpSpPr>
          <a:xfrm>
            <a:off x="6150779" y="2671575"/>
            <a:ext cx="5934456" cy="956585"/>
            <a:chOff x="7770615" y="3922862"/>
            <a:chExt cx="4013923" cy="956585"/>
          </a:xfrm>
        </p:grpSpPr>
        <p:sp>
          <p:nvSpPr>
            <p:cNvPr id="17" name="Rectangle 16">
              <a:extLst>
                <a:ext uri="{FF2B5EF4-FFF2-40B4-BE49-F238E27FC236}">
                  <a16:creationId xmlns:a16="http://schemas.microsoft.com/office/drawing/2014/main" id="{963F1306-5C56-EEB1-5C4D-D084CA299ED1}"/>
                </a:ext>
              </a:extLst>
            </p:cNvPr>
            <p:cNvSpPr/>
            <p:nvPr/>
          </p:nvSpPr>
          <p:spPr>
            <a:xfrm>
              <a:off x="7770615" y="3922862"/>
              <a:ext cx="4013923" cy="956585"/>
            </a:xfrm>
            <a:prstGeom prst="rect">
              <a:avLst/>
            </a:prstGeom>
            <a:solidFill>
              <a:srgbClr val="689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noProof="0" dirty="0">
                  <a:solidFill>
                    <a:schemeClr val="tx1"/>
                  </a:solidFill>
                </a:rPr>
                <a:t>Acceptability of the vaccine</a:t>
              </a:r>
            </a:p>
          </p:txBody>
        </p:sp>
        <p:sp>
          <p:nvSpPr>
            <p:cNvPr id="23" name="Rectangle 22">
              <a:extLst>
                <a:ext uri="{FF2B5EF4-FFF2-40B4-BE49-F238E27FC236}">
                  <a16:creationId xmlns:a16="http://schemas.microsoft.com/office/drawing/2014/main" id="{28D259C7-9956-9BA6-4697-FE5416C5CFED}"/>
                </a:ext>
              </a:extLst>
            </p:cNvPr>
            <p:cNvSpPr/>
            <p:nvPr/>
          </p:nvSpPr>
          <p:spPr>
            <a:xfrm>
              <a:off x="7947091" y="4191477"/>
              <a:ext cx="3643418" cy="432157"/>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Ethical, reputational or social issues that may affect acceptability of the vaccine to the target population</a:t>
              </a:r>
            </a:p>
          </p:txBody>
        </p:sp>
        <p:sp>
          <p:nvSpPr>
            <p:cNvPr id="28" name="Rectangle 27">
              <a:extLst>
                <a:ext uri="{FF2B5EF4-FFF2-40B4-BE49-F238E27FC236}">
                  <a16:creationId xmlns:a16="http://schemas.microsoft.com/office/drawing/2014/main" id="{83A3D8C5-D7B5-EBC6-54FB-8C30D078ADAC}"/>
                </a:ext>
              </a:extLst>
            </p:cNvPr>
            <p:cNvSpPr/>
            <p:nvPr/>
          </p:nvSpPr>
          <p:spPr>
            <a:xfrm>
              <a:off x="7947091" y="4675676"/>
              <a:ext cx="3643418" cy="146304"/>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Acceptability of schedule</a:t>
              </a:r>
            </a:p>
          </p:txBody>
        </p:sp>
      </p:grpSp>
      <p:grpSp>
        <p:nvGrpSpPr>
          <p:cNvPr id="60" name="Group 59">
            <a:extLst>
              <a:ext uri="{FF2B5EF4-FFF2-40B4-BE49-F238E27FC236}">
                <a16:creationId xmlns:a16="http://schemas.microsoft.com/office/drawing/2014/main" id="{00C399AE-1B82-330A-2F4D-F5CBA1BCF465}"/>
              </a:ext>
            </a:extLst>
          </p:cNvPr>
          <p:cNvGrpSpPr/>
          <p:nvPr/>
        </p:nvGrpSpPr>
        <p:grpSpPr>
          <a:xfrm>
            <a:off x="147594" y="4900633"/>
            <a:ext cx="5932917" cy="452357"/>
            <a:chOff x="3399320" y="3676819"/>
            <a:chExt cx="4013923" cy="452357"/>
          </a:xfrm>
        </p:grpSpPr>
        <p:sp>
          <p:nvSpPr>
            <p:cNvPr id="33" name="Rectangle 32">
              <a:extLst>
                <a:ext uri="{FF2B5EF4-FFF2-40B4-BE49-F238E27FC236}">
                  <a16:creationId xmlns:a16="http://schemas.microsoft.com/office/drawing/2014/main" id="{3AC38662-F8BC-5191-1A17-909A89C3830C}"/>
                </a:ext>
              </a:extLst>
            </p:cNvPr>
            <p:cNvSpPr/>
            <p:nvPr/>
          </p:nvSpPr>
          <p:spPr>
            <a:xfrm>
              <a:off x="3399320" y="3676819"/>
              <a:ext cx="4013923" cy="452357"/>
            </a:xfrm>
            <a:prstGeom prst="rect">
              <a:avLst/>
            </a:prstGeom>
            <a:solidFill>
              <a:srgbClr val="C2D6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noProof="0" dirty="0">
                  <a:solidFill>
                    <a:schemeClr val="tx1"/>
                  </a:solidFill>
                </a:rPr>
                <a:t>Acceptability of the vaccine</a:t>
              </a:r>
            </a:p>
          </p:txBody>
        </p:sp>
        <p:sp>
          <p:nvSpPr>
            <p:cNvPr id="18" name="Rectangle 17">
              <a:extLst>
                <a:ext uri="{FF2B5EF4-FFF2-40B4-BE49-F238E27FC236}">
                  <a16:creationId xmlns:a16="http://schemas.microsoft.com/office/drawing/2014/main" id="{4EDB9E4A-893F-EC30-B1A2-93C82569B410}"/>
                </a:ext>
              </a:extLst>
            </p:cNvPr>
            <p:cNvSpPr/>
            <p:nvPr/>
          </p:nvSpPr>
          <p:spPr>
            <a:xfrm>
              <a:off x="3584571" y="3937040"/>
              <a:ext cx="3643418" cy="151488"/>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Perception of the target population of the disease</a:t>
              </a:r>
            </a:p>
          </p:txBody>
        </p:sp>
      </p:grpSp>
      <p:grpSp>
        <p:nvGrpSpPr>
          <p:cNvPr id="115" name="Group 114">
            <a:extLst>
              <a:ext uri="{FF2B5EF4-FFF2-40B4-BE49-F238E27FC236}">
                <a16:creationId xmlns:a16="http://schemas.microsoft.com/office/drawing/2014/main" id="{9B6690C4-67B1-54F9-8BE0-009DACCB3687}"/>
              </a:ext>
            </a:extLst>
          </p:cNvPr>
          <p:cNvGrpSpPr/>
          <p:nvPr/>
        </p:nvGrpSpPr>
        <p:grpSpPr>
          <a:xfrm>
            <a:off x="136576" y="3562033"/>
            <a:ext cx="5932917" cy="1258410"/>
            <a:chOff x="163080" y="3879840"/>
            <a:chExt cx="5932917" cy="1258410"/>
          </a:xfrm>
        </p:grpSpPr>
        <p:sp>
          <p:nvSpPr>
            <p:cNvPr id="63" name="Rectangle 62">
              <a:extLst>
                <a:ext uri="{FF2B5EF4-FFF2-40B4-BE49-F238E27FC236}">
                  <a16:creationId xmlns:a16="http://schemas.microsoft.com/office/drawing/2014/main" id="{864797D7-23E0-F428-04C4-4CEC8A580C89}"/>
                </a:ext>
              </a:extLst>
            </p:cNvPr>
            <p:cNvSpPr/>
            <p:nvPr/>
          </p:nvSpPr>
          <p:spPr>
            <a:xfrm>
              <a:off x="163080" y="3879840"/>
              <a:ext cx="5932917" cy="1258410"/>
            </a:xfrm>
            <a:prstGeom prst="rect">
              <a:avLst/>
            </a:prstGeom>
            <a:solidFill>
              <a:srgbClr val="C2D6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noProof="0" dirty="0">
                  <a:solidFill>
                    <a:schemeClr val="tx1"/>
                  </a:solidFill>
                </a:rPr>
                <a:t>Benefits of the vaccine</a:t>
              </a:r>
            </a:p>
          </p:txBody>
        </p:sp>
        <p:sp>
          <p:nvSpPr>
            <p:cNvPr id="66" name="Rectangle 65">
              <a:extLst>
                <a:ext uri="{FF2B5EF4-FFF2-40B4-BE49-F238E27FC236}">
                  <a16:creationId xmlns:a16="http://schemas.microsoft.com/office/drawing/2014/main" id="{B36753DC-2F46-BC34-9F67-C312612B0819}"/>
                </a:ext>
              </a:extLst>
            </p:cNvPr>
            <p:cNvSpPr/>
            <p:nvPr/>
          </p:nvSpPr>
          <p:spPr>
            <a:xfrm>
              <a:off x="436900" y="4180979"/>
              <a:ext cx="5385279" cy="146304"/>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Effectiveness of the vaccine including in different populations/age groups/cohorts</a:t>
              </a:r>
            </a:p>
          </p:txBody>
        </p:sp>
        <p:sp>
          <p:nvSpPr>
            <p:cNvPr id="67" name="Rectangle 66">
              <a:extLst>
                <a:ext uri="{FF2B5EF4-FFF2-40B4-BE49-F238E27FC236}">
                  <a16:creationId xmlns:a16="http://schemas.microsoft.com/office/drawing/2014/main" id="{570130DC-27E6-91D4-964F-DE79B7334CEA}"/>
                </a:ext>
              </a:extLst>
            </p:cNvPr>
            <p:cNvSpPr/>
            <p:nvPr/>
          </p:nvSpPr>
          <p:spPr>
            <a:xfrm>
              <a:off x="436894" y="4374945"/>
              <a:ext cx="5385279" cy="146304"/>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Efficacy and immunogenicity of the vaccine in target population</a:t>
              </a:r>
            </a:p>
          </p:txBody>
        </p:sp>
        <p:sp>
          <p:nvSpPr>
            <p:cNvPr id="68" name="Rectangle 67">
              <a:extLst>
                <a:ext uri="{FF2B5EF4-FFF2-40B4-BE49-F238E27FC236}">
                  <a16:creationId xmlns:a16="http://schemas.microsoft.com/office/drawing/2014/main" id="{D3F779F4-F5EF-10F0-E30A-D4FB79090943}"/>
                </a:ext>
              </a:extLst>
            </p:cNvPr>
            <p:cNvSpPr/>
            <p:nvPr/>
          </p:nvSpPr>
          <p:spPr>
            <a:xfrm>
              <a:off x="436891" y="4565676"/>
              <a:ext cx="5385279" cy="147466"/>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Duration of protection and waning of immunity</a:t>
              </a:r>
            </a:p>
          </p:txBody>
        </p:sp>
        <p:sp>
          <p:nvSpPr>
            <p:cNvPr id="69" name="Rectangle 68">
              <a:extLst>
                <a:ext uri="{FF2B5EF4-FFF2-40B4-BE49-F238E27FC236}">
                  <a16:creationId xmlns:a16="http://schemas.microsoft.com/office/drawing/2014/main" id="{B9902D0F-38E0-769E-1EA6-889C089F9917}"/>
                </a:ext>
              </a:extLst>
            </p:cNvPr>
            <p:cNvSpPr/>
            <p:nvPr/>
          </p:nvSpPr>
          <p:spPr>
            <a:xfrm>
              <a:off x="436891" y="4751606"/>
              <a:ext cx="5385279" cy="147466"/>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Herd immunity / protection</a:t>
              </a:r>
            </a:p>
          </p:txBody>
        </p:sp>
        <p:sp>
          <p:nvSpPr>
            <p:cNvPr id="70" name="Rectangle 69">
              <a:extLst>
                <a:ext uri="{FF2B5EF4-FFF2-40B4-BE49-F238E27FC236}">
                  <a16:creationId xmlns:a16="http://schemas.microsoft.com/office/drawing/2014/main" id="{4B395401-A60F-2F08-6B2A-CE8D36F3A9A7}"/>
                </a:ext>
              </a:extLst>
            </p:cNvPr>
            <p:cNvSpPr/>
            <p:nvPr/>
          </p:nvSpPr>
          <p:spPr>
            <a:xfrm>
              <a:off x="436891" y="4937536"/>
              <a:ext cx="5385279" cy="147466"/>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Coverage of active serogroups or serotypes in the country</a:t>
              </a:r>
            </a:p>
          </p:txBody>
        </p:sp>
      </p:grpSp>
      <p:grpSp>
        <p:nvGrpSpPr>
          <p:cNvPr id="113" name="Group 112">
            <a:extLst>
              <a:ext uri="{FF2B5EF4-FFF2-40B4-BE49-F238E27FC236}">
                <a16:creationId xmlns:a16="http://schemas.microsoft.com/office/drawing/2014/main" id="{1466DE03-FCDE-2E1A-7BA1-8DA2401BACF3}"/>
              </a:ext>
            </a:extLst>
          </p:cNvPr>
          <p:cNvGrpSpPr/>
          <p:nvPr/>
        </p:nvGrpSpPr>
        <p:grpSpPr>
          <a:xfrm>
            <a:off x="136576" y="1318538"/>
            <a:ext cx="5932917" cy="2166716"/>
            <a:chOff x="609600" y="1869063"/>
            <a:chExt cx="5486397" cy="2166716"/>
          </a:xfrm>
        </p:grpSpPr>
        <p:sp>
          <p:nvSpPr>
            <p:cNvPr id="43" name="Rectangle 42">
              <a:extLst>
                <a:ext uri="{FF2B5EF4-FFF2-40B4-BE49-F238E27FC236}">
                  <a16:creationId xmlns:a16="http://schemas.microsoft.com/office/drawing/2014/main" id="{8EE18B4E-BFA1-108F-7F6A-5B084DDC5F10}"/>
                </a:ext>
              </a:extLst>
            </p:cNvPr>
            <p:cNvSpPr/>
            <p:nvPr/>
          </p:nvSpPr>
          <p:spPr>
            <a:xfrm>
              <a:off x="609600" y="1869063"/>
              <a:ext cx="5486397" cy="2166716"/>
            </a:xfrm>
            <a:prstGeom prst="rect">
              <a:avLst/>
            </a:prstGeom>
            <a:solidFill>
              <a:srgbClr val="C2D6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noProof="0" dirty="0">
                  <a:solidFill>
                    <a:schemeClr val="tx1"/>
                  </a:solidFill>
                </a:rPr>
                <a:t>Burden &amp; epidemiology of the disease</a:t>
              </a:r>
            </a:p>
          </p:txBody>
        </p:sp>
        <p:sp>
          <p:nvSpPr>
            <p:cNvPr id="46" name="Rectangle 45">
              <a:extLst>
                <a:ext uri="{FF2B5EF4-FFF2-40B4-BE49-F238E27FC236}">
                  <a16:creationId xmlns:a16="http://schemas.microsoft.com/office/drawing/2014/main" id="{28F4DFB2-DC6C-0DAA-EE16-3C983671AE05}"/>
                </a:ext>
              </a:extLst>
            </p:cNvPr>
            <p:cNvSpPr/>
            <p:nvPr/>
          </p:nvSpPr>
          <p:spPr>
            <a:xfrm>
              <a:off x="862809" y="2161004"/>
              <a:ext cx="4979975" cy="141970"/>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Cost of the disease to the health system</a:t>
              </a:r>
            </a:p>
          </p:txBody>
        </p:sp>
        <p:sp>
          <p:nvSpPr>
            <p:cNvPr id="47" name="Rectangle 46">
              <a:extLst>
                <a:ext uri="{FF2B5EF4-FFF2-40B4-BE49-F238E27FC236}">
                  <a16:creationId xmlns:a16="http://schemas.microsoft.com/office/drawing/2014/main" id="{C03D0143-68D3-AB35-C0E9-840647376306}"/>
                </a:ext>
              </a:extLst>
            </p:cNvPr>
            <p:cNvSpPr/>
            <p:nvPr/>
          </p:nvSpPr>
          <p:spPr>
            <a:xfrm>
              <a:off x="862809" y="2345055"/>
              <a:ext cx="4979975" cy="146304"/>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Direct &amp; indirect costs to patient &amp; families</a:t>
              </a:r>
            </a:p>
          </p:txBody>
        </p:sp>
        <p:sp>
          <p:nvSpPr>
            <p:cNvPr id="48" name="Rectangle 47">
              <a:extLst>
                <a:ext uri="{FF2B5EF4-FFF2-40B4-BE49-F238E27FC236}">
                  <a16:creationId xmlns:a16="http://schemas.microsoft.com/office/drawing/2014/main" id="{CFE54160-20C8-6CAE-FB0B-19BDB41BE01F}"/>
                </a:ext>
              </a:extLst>
            </p:cNvPr>
            <p:cNvSpPr/>
            <p:nvPr/>
          </p:nvSpPr>
          <p:spPr>
            <a:xfrm>
              <a:off x="862810" y="2535879"/>
              <a:ext cx="4979975" cy="147466"/>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Burden inequity</a:t>
              </a:r>
            </a:p>
          </p:txBody>
        </p:sp>
        <p:sp>
          <p:nvSpPr>
            <p:cNvPr id="50" name="Rectangle 49">
              <a:extLst>
                <a:ext uri="{FF2B5EF4-FFF2-40B4-BE49-F238E27FC236}">
                  <a16:creationId xmlns:a16="http://schemas.microsoft.com/office/drawing/2014/main" id="{E827C6D7-51DB-FB93-1296-293E28D38CF2}"/>
                </a:ext>
              </a:extLst>
            </p:cNvPr>
            <p:cNvSpPr/>
            <p:nvPr/>
          </p:nvSpPr>
          <p:spPr>
            <a:xfrm>
              <a:off x="862810" y="2721809"/>
              <a:ext cx="4979975" cy="147466"/>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Incidence</a:t>
              </a:r>
            </a:p>
          </p:txBody>
        </p:sp>
        <p:sp>
          <p:nvSpPr>
            <p:cNvPr id="51" name="Rectangle 50">
              <a:extLst>
                <a:ext uri="{FF2B5EF4-FFF2-40B4-BE49-F238E27FC236}">
                  <a16:creationId xmlns:a16="http://schemas.microsoft.com/office/drawing/2014/main" id="{CFECE116-0C2E-8BEB-A1DF-A400F8382BAB}"/>
                </a:ext>
              </a:extLst>
            </p:cNvPr>
            <p:cNvSpPr/>
            <p:nvPr/>
          </p:nvSpPr>
          <p:spPr>
            <a:xfrm>
              <a:off x="862810" y="2907739"/>
              <a:ext cx="4979975" cy="147466"/>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Prevalence</a:t>
              </a:r>
            </a:p>
          </p:txBody>
        </p:sp>
        <p:sp>
          <p:nvSpPr>
            <p:cNvPr id="71" name="Rectangle 70">
              <a:extLst>
                <a:ext uri="{FF2B5EF4-FFF2-40B4-BE49-F238E27FC236}">
                  <a16:creationId xmlns:a16="http://schemas.microsoft.com/office/drawing/2014/main" id="{64ED081B-324D-15BA-34CF-D8006F31A2D3}"/>
                </a:ext>
              </a:extLst>
            </p:cNvPr>
            <p:cNvSpPr/>
            <p:nvPr/>
          </p:nvSpPr>
          <p:spPr>
            <a:xfrm>
              <a:off x="862809" y="3098568"/>
              <a:ext cx="4979975" cy="147466"/>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Outbreak potential</a:t>
              </a:r>
            </a:p>
          </p:txBody>
        </p:sp>
        <p:sp>
          <p:nvSpPr>
            <p:cNvPr id="72" name="Rectangle 71">
              <a:extLst>
                <a:ext uri="{FF2B5EF4-FFF2-40B4-BE49-F238E27FC236}">
                  <a16:creationId xmlns:a16="http://schemas.microsoft.com/office/drawing/2014/main" id="{6A9E14C9-542F-A35D-C4C1-290B726CCAE0}"/>
                </a:ext>
              </a:extLst>
            </p:cNvPr>
            <p:cNvSpPr/>
            <p:nvPr/>
          </p:nvSpPr>
          <p:spPr>
            <a:xfrm>
              <a:off x="862809" y="3290564"/>
              <a:ext cx="4979975" cy="147466"/>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Hospitalization rate</a:t>
              </a:r>
            </a:p>
          </p:txBody>
        </p:sp>
        <p:sp>
          <p:nvSpPr>
            <p:cNvPr id="76" name="Rectangle 75">
              <a:extLst>
                <a:ext uri="{FF2B5EF4-FFF2-40B4-BE49-F238E27FC236}">
                  <a16:creationId xmlns:a16="http://schemas.microsoft.com/office/drawing/2014/main" id="{C2627A6F-DA01-D17A-CC57-B84CCCE615EE}"/>
                </a:ext>
              </a:extLst>
            </p:cNvPr>
            <p:cNvSpPr/>
            <p:nvPr/>
          </p:nvSpPr>
          <p:spPr>
            <a:xfrm>
              <a:off x="862809" y="3477025"/>
              <a:ext cx="4979975" cy="147466"/>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Mortality and lethality</a:t>
              </a:r>
            </a:p>
          </p:txBody>
        </p:sp>
        <p:sp>
          <p:nvSpPr>
            <p:cNvPr id="78" name="Rectangle 77">
              <a:extLst>
                <a:ext uri="{FF2B5EF4-FFF2-40B4-BE49-F238E27FC236}">
                  <a16:creationId xmlns:a16="http://schemas.microsoft.com/office/drawing/2014/main" id="{C3E4F303-8B6E-B81F-0A3C-4D935A926709}"/>
                </a:ext>
              </a:extLst>
            </p:cNvPr>
            <p:cNvSpPr/>
            <p:nvPr/>
          </p:nvSpPr>
          <p:spPr>
            <a:xfrm>
              <a:off x="862809" y="3661257"/>
              <a:ext cx="4979975" cy="147466"/>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Disability-adjusted life years (DALYs)</a:t>
              </a:r>
            </a:p>
          </p:txBody>
        </p:sp>
        <p:sp>
          <p:nvSpPr>
            <p:cNvPr id="80" name="Rectangle 79">
              <a:extLst>
                <a:ext uri="{FF2B5EF4-FFF2-40B4-BE49-F238E27FC236}">
                  <a16:creationId xmlns:a16="http://schemas.microsoft.com/office/drawing/2014/main" id="{DC1A881F-F981-7E45-F62A-45388C062A7C}"/>
                </a:ext>
              </a:extLst>
            </p:cNvPr>
            <p:cNvSpPr/>
            <p:nvPr/>
          </p:nvSpPr>
          <p:spPr>
            <a:xfrm>
              <a:off x="862809" y="3846841"/>
              <a:ext cx="4979975" cy="146304"/>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Absence of satisfactory alternatives to prevent/treat the disease</a:t>
              </a:r>
            </a:p>
          </p:txBody>
        </p:sp>
      </p:grpSp>
      <p:grpSp>
        <p:nvGrpSpPr>
          <p:cNvPr id="85" name="Group 84">
            <a:extLst>
              <a:ext uri="{FF2B5EF4-FFF2-40B4-BE49-F238E27FC236}">
                <a16:creationId xmlns:a16="http://schemas.microsoft.com/office/drawing/2014/main" id="{344DBEEA-6C16-FF1D-B310-3E3ED34E6666}"/>
              </a:ext>
            </a:extLst>
          </p:cNvPr>
          <p:cNvGrpSpPr/>
          <p:nvPr/>
        </p:nvGrpSpPr>
        <p:grpSpPr>
          <a:xfrm>
            <a:off x="6150779" y="2004490"/>
            <a:ext cx="5934456" cy="606402"/>
            <a:chOff x="7769945" y="1816425"/>
            <a:chExt cx="4013923" cy="606402"/>
          </a:xfrm>
        </p:grpSpPr>
        <p:sp>
          <p:nvSpPr>
            <p:cNvPr id="82" name="Rectangle 81">
              <a:extLst>
                <a:ext uri="{FF2B5EF4-FFF2-40B4-BE49-F238E27FC236}">
                  <a16:creationId xmlns:a16="http://schemas.microsoft.com/office/drawing/2014/main" id="{187EDBAD-A446-3EE3-F52F-C560C516451D}"/>
                </a:ext>
              </a:extLst>
            </p:cNvPr>
            <p:cNvSpPr/>
            <p:nvPr/>
          </p:nvSpPr>
          <p:spPr>
            <a:xfrm>
              <a:off x="7769945" y="1816425"/>
              <a:ext cx="4013923" cy="606402"/>
            </a:xfrm>
            <a:prstGeom prst="rect">
              <a:avLst/>
            </a:prstGeom>
            <a:solidFill>
              <a:srgbClr val="689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noProof="0" dirty="0">
                  <a:solidFill>
                    <a:schemeClr val="tx1"/>
                  </a:solidFill>
                </a:rPr>
                <a:t>Finances and Economics</a:t>
              </a:r>
            </a:p>
          </p:txBody>
        </p:sp>
        <p:sp>
          <p:nvSpPr>
            <p:cNvPr id="83" name="Rectangle 82">
              <a:extLst>
                <a:ext uri="{FF2B5EF4-FFF2-40B4-BE49-F238E27FC236}">
                  <a16:creationId xmlns:a16="http://schemas.microsoft.com/office/drawing/2014/main" id="{9B6BACAC-FE3B-CB79-A585-0CD5E826B1DB}"/>
                </a:ext>
              </a:extLst>
            </p:cNvPr>
            <p:cNvSpPr/>
            <p:nvPr/>
          </p:nvSpPr>
          <p:spPr>
            <a:xfrm>
              <a:off x="7956279" y="2046793"/>
              <a:ext cx="3643418" cy="138920"/>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Direct costs</a:t>
              </a:r>
            </a:p>
          </p:txBody>
        </p:sp>
        <p:sp>
          <p:nvSpPr>
            <p:cNvPr id="84" name="Rectangle 83">
              <a:extLst>
                <a:ext uri="{FF2B5EF4-FFF2-40B4-BE49-F238E27FC236}">
                  <a16:creationId xmlns:a16="http://schemas.microsoft.com/office/drawing/2014/main" id="{E23E5F4E-ADFE-5738-37EB-7F6F88C14327}"/>
                </a:ext>
              </a:extLst>
            </p:cNvPr>
            <p:cNvSpPr/>
            <p:nvPr/>
          </p:nvSpPr>
          <p:spPr>
            <a:xfrm>
              <a:off x="7956279" y="2223212"/>
              <a:ext cx="3643418" cy="138920"/>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Availability and sustainability of funding</a:t>
              </a:r>
            </a:p>
          </p:txBody>
        </p:sp>
      </p:grpSp>
      <p:grpSp>
        <p:nvGrpSpPr>
          <p:cNvPr id="89" name="Group 88">
            <a:extLst>
              <a:ext uri="{FF2B5EF4-FFF2-40B4-BE49-F238E27FC236}">
                <a16:creationId xmlns:a16="http://schemas.microsoft.com/office/drawing/2014/main" id="{A01591DD-1E34-2521-CE6D-E403D2009858}"/>
              </a:ext>
            </a:extLst>
          </p:cNvPr>
          <p:cNvGrpSpPr/>
          <p:nvPr/>
        </p:nvGrpSpPr>
        <p:grpSpPr>
          <a:xfrm>
            <a:off x="6150779" y="5077657"/>
            <a:ext cx="5934456" cy="601349"/>
            <a:chOff x="7771028" y="3114969"/>
            <a:chExt cx="4013923" cy="601349"/>
          </a:xfrm>
        </p:grpSpPr>
        <p:sp>
          <p:nvSpPr>
            <p:cNvPr id="86" name="Rectangle 85">
              <a:extLst>
                <a:ext uri="{FF2B5EF4-FFF2-40B4-BE49-F238E27FC236}">
                  <a16:creationId xmlns:a16="http://schemas.microsoft.com/office/drawing/2014/main" id="{57EB5AF3-6BF0-2344-3E04-D3356EBD395A}"/>
                </a:ext>
              </a:extLst>
            </p:cNvPr>
            <p:cNvSpPr/>
            <p:nvPr/>
          </p:nvSpPr>
          <p:spPr>
            <a:xfrm>
              <a:off x="7771028" y="3114969"/>
              <a:ext cx="4013923" cy="601349"/>
            </a:xfrm>
            <a:prstGeom prst="rect">
              <a:avLst/>
            </a:prstGeom>
            <a:solidFill>
              <a:srgbClr val="689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noProof="0" dirty="0">
                  <a:solidFill>
                    <a:schemeClr val="tx1"/>
                  </a:solidFill>
                </a:rPr>
                <a:t>Logistics</a:t>
              </a:r>
            </a:p>
          </p:txBody>
        </p:sp>
        <p:sp>
          <p:nvSpPr>
            <p:cNvPr id="87" name="Rectangle 86">
              <a:extLst>
                <a:ext uri="{FF2B5EF4-FFF2-40B4-BE49-F238E27FC236}">
                  <a16:creationId xmlns:a16="http://schemas.microsoft.com/office/drawing/2014/main" id="{86052EBD-D68C-211C-E6A5-1D8196202C67}"/>
                </a:ext>
              </a:extLst>
            </p:cNvPr>
            <p:cNvSpPr/>
            <p:nvPr/>
          </p:nvSpPr>
          <p:spPr>
            <a:xfrm>
              <a:off x="7956279" y="3326181"/>
              <a:ext cx="3643418" cy="138920"/>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Availability of adequate cold chain equipment at all levels</a:t>
              </a:r>
            </a:p>
          </p:txBody>
        </p:sp>
        <p:sp>
          <p:nvSpPr>
            <p:cNvPr id="88" name="Rectangle 87">
              <a:extLst>
                <a:ext uri="{FF2B5EF4-FFF2-40B4-BE49-F238E27FC236}">
                  <a16:creationId xmlns:a16="http://schemas.microsoft.com/office/drawing/2014/main" id="{24F07F78-3DAF-7BD6-E874-7F5CE710AEF9}"/>
                </a:ext>
              </a:extLst>
            </p:cNvPr>
            <p:cNvSpPr/>
            <p:nvPr/>
          </p:nvSpPr>
          <p:spPr>
            <a:xfrm>
              <a:off x="7956279" y="3495075"/>
              <a:ext cx="3643418" cy="146304"/>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Readiness of the existing distribution channels in the country</a:t>
              </a:r>
            </a:p>
          </p:txBody>
        </p:sp>
      </p:grpSp>
      <p:grpSp>
        <p:nvGrpSpPr>
          <p:cNvPr id="93" name="Group 92">
            <a:extLst>
              <a:ext uri="{FF2B5EF4-FFF2-40B4-BE49-F238E27FC236}">
                <a16:creationId xmlns:a16="http://schemas.microsoft.com/office/drawing/2014/main" id="{40D7E2AD-8509-6AAB-F558-C8960332C4E6}"/>
              </a:ext>
            </a:extLst>
          </p:cNvPr>
          <p:cNvGrpSpPr/>
          <p:nvPr/>
        </p:nvGrpSpPr>
        <p:grpSpPr>
          <a:xfrm>
            <a:off x="6151695" y="1297192"/>
            <a:ext cx="5934456" cy="643642"/>
            <a:chOff x="7769945" y="3375873"/>
            <a:chExt cx="4013923" cy="643642"/>
          </a:xfrm>
        </p:grpSpPr>
        <p:sp>
          <p:nvSpPr>
            <p:cNvPr id="90" name="Rectangle 89">
              <a:extLst>
                <a:ext uri="{FF2B5EF4-FFF2-40B4-BE49-F238E27FC236}">
                  <a16:creationId xmlns:a16="http://schemas.microsoft.com/office/drawing/2014/main" id="{ACF93AA5-CA79-D784-5EA5-F429AA57B25C}"/>
                </a:ext>
              </a:extLst>
            </p:cNvPr>
            <p:cNvSpPr/>
            <p:nvPr/>
          </p:nvSpPr>
          <p:spPr>
            <a:xfrm>
              <a:off x="7769945" y="3375873"/>
              <a:ext cx="4013923" cy="643642"/>
            </a:xfrm>
            <a:prstGeom prst="rect">
              <a:avLst/>
            </a:prstGeom>
            <a:solidFill>
              <a:srgbClr val="689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noProof="0" dirty="0">
                  <a:solidFill>
                    <a:schemeClr val="tx1"/>
                  </a:solidFill>
                </a:rPr>
                <a:t>Market Availability</a:t>
              </a:r>
            </a:p>
          </p:txBody>
        </p:sp>
        <p:sp>
          <p:nvSpPr>
            <p:cNvPr id="91" name="Rectangle 90">
              <a:extLst>
                <a:ext uri="{FF2B5EF4-FFF2-40B4-BE49-F238E27FC236}">
                  <a16:creationId xmlns:a16="http://schemas.microsoft.com/office/drawing/2014/main" id="{C300FF49-B6C9-E091-8838-87AD6A0D4322}"/>
                </a:ext>
              </a:extLst>
            </p:cNvPr>
            <p:cNvSpPr/>
            <p:nvPr/>
          </p:nvSpPr>
          <p:spPr>
            <a:xfrm>
              <a:off x="7956279" y="3606241"/>
              <a:ext cx="3643418" cy="146304"/>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Market availability of the vaccine and supplies over the selected time period</a:t>
              </a:r>
            </a:p>
          </p:txBody>
        </p:sp>
        <p:sp>
          <p:nvSpPr>
            <p:cNvPr id="92" name="Rectangle 91">
              <a:extLst>
                <a:ext uri="{FF2B5EF4-FFF2-40B4-BE49-F238E27FC236}">
                  <a16:creationId xmlns:a16="http://schemas.microsoft.com/office/drawing/2014/main" id="{92C683C4-BC10-1C43-E703-E6A2ABE570DA}"/>
                </a:ext>
              </a:extLst>
            </p:cNvPr>
            <p:cNvSpPr/>
            <p:nvPr/>
          </p:nvSpPr>
          <p:spPr>
            <a:xfrm>
              <a:off x="7946421" y="3798407"/>
              <a:ext cx="3643418" cy="146304"/>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Sustainability of the market availability of the vaccine and supplies in the longer term</a:t>
              </a:r>
            </a:p>
          </p:txBody>
        </p:sp>
      </p:grpSp>
      <p:grpSp>
        <p:nvGrpSpPr>
          <p:cNvPr id="99" name="Group 98">
            <a:extLst>
              <a:ext uri="{FF2B5EF4-FFF2-40B4-BE49-F238E27FC236}">
                <a16:creationId xmlns:a16="http://schemas.microsoft.com/office/drawing/2014/main" id="{695109DC-FD5E-F259-4860-D95F014B6042}"/>
              </a:ext>
            </a:extLst>
          </p:cNvPr>
          <p:cNvGrpSpPr/>
          <p:nvPr/>
        </p:nvGrpSpPr>
        <p:grpSpPr>
          <a:xfrm>
            <a:off x="6150779" y="4200492"/>
            <a:ext cx="5934456" cy="805968"/>
            <a:chOff x="7769945" y="4411947"/>
            <a:chExt cx="4013923" cy="805968"/>
          </a:xfrm>
        </p:grpSpPr>
        <p:sp>
          <p:nvSpPr>
            <p:cNvPr id="95" name="Rectangle 94">
              <a:extLst>
                <a:ext uri="{FF2B5EF4-FFF2-40B4-BE49-F238E27FC236}">
                  <a16:creationId xmlns:a16="http://schemas.microsoft.com/office/drawing/2014/main" id="{16A2AFC7-396C-BA77-D6AF-F0B96F13EB61}"/>
                </a:ext>
              </a:extLst>
            </p:cNvPr>
            <p:cNvSpPr/>
            <p:nvPr/>
          </p:nvSpPr>
          <p:spPr>
            <a:xfrm>
              <a:off x="7769945" y="4411947"/>
              <a:ext cx="4013923" cy="805968"/>
            </a:xfrm>
            <a:prstGeom prst="rect">
              <a:avLst/>
            </a:prstGeom>
            <a:solidFill>
              <a:srgbClr val="689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noProof="0" dirty="0">
                  <a:solidFill>
                    <a:schemeClr val="tx1"/>
                  </a:solidFill>
                </a:rPr>
                <a:t>Service Delivery</a:t>
              </a:r>
            </a:p>
          </p:txBody>
        </p:sp>
        <p:sp>
          <p:nvSpPr>
            <p:cNvPr id="96" name="Rectangle 95">
              <a:extLst>
                <a:ext uri="{FF2B5EF4-FFF2-40B4-BE49-F238E27FC236}">
                  <a16:creationId xmlns:a16="http://schemas.microsoft.com/office/drawing/2014/main" id="{288F072A-F715-D62F-2CD9-2F8706BF830D}"/>
                </a:ext>
              </a:extLst>
            </p:cNvPr>
            <p:cNvSpPr/>
            <p:nvPr/>
          </p:nvSpPr>
          <p:spPr>
            <a:xfrm>
              <a:off x="7956279" y="4642315"/>
              <a:ext cx="3643418" cy="138920"/>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Ease of preparation, reconstitution &amp; administration</a:t>
              </a:r>
            </a:p>
          </p:txBody>
        </p:sp>
        <p:sp>
          <p:nvSpPr>
            <p:cNvPr id="97" name="Rectangle 96">
              <a:extLst>
                <a:ext uri="{FF2B5EF4-FFF2-40B4-BE49-F238E27FC236}">
                  <a16:creationId xmlns:a16="http://schemas.microsoft.com/office/drawing/2014/main" id="{4C5D41C4-3C14-89BE-4473-E290F981F98D}"/>
                </a:ext>
              </a:extLst>
            </p:cNvPr>
            <p:cNvSpPr/>
            <p:nvPr/>
          </p:nvSpPr>
          <p:spPr>
            <a:xfrm>
              <a:off x="7956279" y="4818734"/>
              <a:ext cx="3643418" cy="146304"/>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Expected impact of the introduction on the human resources</a:t>
              </a:r>
            </a:p>
          </p:txBody>
        </p:sp>
        <p:sp>
          <p:nvSpPr>
            <p:cNvPr id="98" name="Rectangle 97">
              <a:extLst>
                <a:ext uri="{FF2B5EF4-FFF2-40B4-BE49-F238E27FC236}">
                  <a16:creationId xmlns:a16="http://schemas.microsoft.com/office/drawing/2014/main" id="{5EA31323-C1CE-A79B-9E0B-3E6DB6EF929D}"/>
                </a:ext>
              </a:extLst>
            </p:cNvPr>
            <p:cNvSpPr/>
            <p:nvPr/>
          </p:nvSpPr>
          <p:spPr>
            <a:xfrm>
              <a:off x="7946420" y="5011603"/>
              <a:ext cx="3643418" cy="146304"/>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Impact on existing immunization services or other health sectors</a:t>
              </a:r>
            </a:p>
          </p:txBody>
        </p:sp>
      </p:grpSp>
      <p:grpSp>
        <p:nvGrpSpPr>
          <p:cNvPr id="100" name="Group 99">
            <a:extLst>
              <a:ext uri="{FF2B5EF4-FFF2-40B4-BE49-F238E27FC236}">
                <a16:creationId xmlns:a16="http://schemas.microsoft.com/office/drawing/2014/main" id="{6DF588E3-5E9B-39AF-8349-D8291EB9BF43}"/>
              </a:ext>
            </a:extLst>
          </p:cNvPr>
          <p:cNvGrpSpPr/>
          <p:nvPr/>
        </p:nvGrpSpPr>
        <p:grpSpPr>
          <a:xfrm>
            <a:off x="136576" y="5433259"/>
            <a:ext cx="5932917" cy="452357"/>
            <a:chOff x="3399320" y="3676819"/>
            <a:chExt cx="4013923" cy="452357"/>
          </a:xfrm>
        </p:grpSpPr>
        <p:sp>
          <p:nvSpPr>
            <p:cNvPr id="101" name="Rectangle 100">
              <a:extLst>
                <a:ext uri="{FF2B5EF4-FFF2-40B4-BE49-F238E27FC236}">
                  <a16:creationId xmlns:a16="http://schemas.microsoft.com/office/drawing/2014/main" id="{7D8DD950-4CB2-D5BE-15D5-ADF7BE5CFD23}"/>
                </a:ext>
              </a:extLst>
            </p:cNvPr>
            <p:cNvSpPr/>
            <p:nvPr/>
          </p:nvSpPr>
          <p:spPr>
            <a:xfrm>
              <a:off x="3399320" y="3676819"/>
              <a:ext cx="4013923" cy="452357"/>
            </a:xfrm>
            <a:prstGeom prst="rect">
              <a:avLst/>
            </a:prstGeom>
            <a:solidFill>
              <a:srgbClr val="C2D6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noProof="0" dirty="0">
                  <a:solidFill>
                    <a:schemeClr val="tx1"/>
                  </a:solidFill>
                </a:rPr>
                <a:t>Strategy</a:t>
              </a:r>
            </a:p>
          </p:txBody>
        </p:sp>
        <p:sp>
          <p:nvSpPr>
            <p:cNvPr id="102" name="Rectangle 101">
              <a:extLst>
                <a:ext uri="{FF2B5EF4-FFF2-40B4-BE49-F238E27FC236}">
                  <a16:creationId xmlns:a16="http://schemas.microsoft.com/office/drawing/2014/main" id="{338127C5-F639-BD9D-7F59-5EE0B026B298}"/>
                </a:ext>
              </a:extLst>
            </p:cNvPr>
            <p:cNvSpPr/>
            <p:nvPr/>
          </p:nvSpPr>
          <p:spPr>
            <a:xfrm>
              <a:off x="3584571" y="3937040"/>
              <a:ext cx="3643418" cy="151488"/>
            </a:xfrm>
            <a:prstGeom prst="rect">
              <a:avLst/>
            </a:prstGeom>
            <a:solidFill>
              <a:schemeClr val="bg1"/>
            </a:solid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Contribution to national/regional/global goals</a:t>
              </a:r>
            </a:p>
          </p:txBody>
        </p:sp>
      </p:grpSp>
      <p:grpSp>
        <p:nvGrpSpPr>
          <p:cNvPr id="103" name="Group 102">
            <a:extLst>
              <a:ext uri="{FF2B5EF4-FFF2-40B4-BE49-F238E27FC236}">
                <a16:creationId xmlns:a16="http://schemas.microsoft.com/office/drawing/2014/main" id="{6FDC26EB-C706-FBF2-8190-68E44E062DFC}"/>
              </a:ext>
            </a:extLst>
          </p:cNvPr>
          <p:cNvGrpSpPr/>
          <p:nvPr/>
        </p:nvGrpSpPr>
        <p:grpSpPr>
          <a:xfrm>
            <a:off x="6150007" y="5748858"/>
            <a:ext cx="5934456" cy="452357"/>
            <a:chOff x="3399320" y="3676819"/>
            <a:chExt cx="4013923" cy="452357"/>
          </a:xfrm>
        </p:grpSpPr>
        <p:sp>
          <p:nvSpPr>
            <p:cNvPr id="104" name="Rectangle 103">
              <a:extLst>
                <a:ext uri="{FF2B5EF4-FFF2-40B4-BE49-F238E27FC236}">
                  <a16:creationId xmlns:a16="http://schemas.microsoft.com/office/drawing/2014/main" id="{600BD871-75A0-AE2E-450D-B2157290CCEB}"/>
                </a:ext>
              </a:extLst>
            </p:cNvPr>
            <p:cNvSpPr/>
            <p:nvPr/>
          </p:nvSpPr>
          <p:spPr>
            <a:xfrm>
              <a:off x="3399320" y="3676819"/>
              <a:ext cx="4013923" cy="452357"/>
            </a:xfrm>
            <a:prstGeom prst="rect">
              <a:avLst/>
            </a:prstGeom>
            <a:solidFill>
              <a:srgbClr val="689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noProof="0" dirty="0">
                  <a:solidFill>
                    <a:schemeClr val="tx1"/>
                  </a:solidFill>
                </a:rPr>
                <a:t>Strategy</a:t>
              </a:r>
            </a:p>
          </p:txBody>
        </p:sp>
        <p:sp>
          <p:nvSpPr>
            <p:cNvPr id="105" name="Rectangle 104">
              <a:extLst>
                <a:ext uri="{FF2B5EF4-FFF2-40B4-BE49-F238E27FC236}">
                  <a16:creationId xmlns:a16="http://schemas.microsoft.com/office/drawing/2014/main" id="{EA1E1583-01B2-74E3-01CD-896079013AB4}"/>
                </a:ext>
              </a:extLst>
            </p:cNvPr>
            <p:cNvSpPr/>
            <p:nvPr/>
          </p:nvSpPr>
          <p:spPr>
            <a:xfrm>
              <a:off x="3584571" y="3937040"/>
              <a:ext cx="3643418" cy="151488"/>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Accessibility of the target population</a:t>
              </a:r>
            </a:p>
          </p:txBody>
        </p:sp>
      </p:grpSp>
      <p:grpSp>
        <p:nvGrpSpPr>
          <p:cNvPr id="106" name="Group 105">
            <a:extLst>
              <a:ext uri="{FF2B5EF4-FFF2-40B4-BE49-F238E27FC236}">
                <a16:creationId xmlns:a16="http://schemas.microsoft.com/office/drawing/2014/main" id="{2ED81257-3D32-77BA-DAF2-F04DCA54D604}"/>
              </a:ext>
            </a:extLst>
          </p:cNvPr>
          <p:cNvGrpSpPr/>
          <p:nvPr/>
        </p:nvGrpSpPr>
        <p:grpSpPr>
          <a:xfrm>
            <a:off x="6150779" y="3689049"/>
            <a:ext cx="5932916" cy="452357"/>
            <a:chOff x="3399320" y="3676819"/>
            <a:chExt cx="4013923" cy="452357"/>
          </a:xfrm>
        </p:grpSpPr>
        <p:sp>
          <p:nvSpPr>
            <p:cNvPr id="107" name="Rectangle 106">
              <a:extLst>
                <a:ext uri="{FF2B5EF4-FFF2-40B4-BE49-F238E27FC236}">
                  <a16:creationId xmlns:a16="http://schemas.microsoft.com/office/drawing/2014/main" id="{2F7ACAE6-B800-70CB-B3D9-43E03FAABCC3}"/>
                </a:ext>
              </a:extLst>
            </p:cNvPr>
            <p:cNvSpPr/>
            <p:nvPr/>
          </p:nvSpPr>
          <p:spPr>
            <a:xfrm>
              <a:off x="3399320" y="3676819"/>
              <a:ext cx="4013923" cy="452357"/>
            </a:xfrm>
            <a:prstGeom prst="rect">
              <a:avLst/>
            </a:prstGeom>
            <a:solidFill>
              <a:srgbClr val="689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noProof="0" dirty="0">
                  <a:solidFill>
                    <a:schemeClr val="tx1"/>
                  </a:solidFill>
                </a:rPr>
                <a:t>Vaccine Safety</a:t>
              </a:r>
            </a:p>
          </p:txBody>
        </p:sp>
        <p:sp>
          <p:nvSpPr>
            <p:cNvPr id="108" name="Rectangle 107">
              <a:extLst>
                <a:ext uri="{FF2B5EF4-FFF2-40B4-BE49-F238E27FC236}">
                  <a16:creationId xmlns:a16="http://schemas.microsoft.com/office/drawing/2014/main" id="{2BFED89F-78C2-89A5-90AA-C9F21A3457E1}"/>
                </a:ext>
              </a:extLst>
            </p:cNvPr>
            <p:cNvSpPr/>
            <p:nvPr/>
          </p:nvSpPr>
          <p:spPr>
            <a:xfrm>
              <a:off x="3584571" y="3937040"/>
              <a:ext cx="3643418" cy="151488"/>
            </a:xfrm>
            <a:prstGeom prst="rect">
              <a:avLst/>
            </a:prstGeom>
            <a:solidFill>
              <a:schemeClr val="bg1"/>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Vaccine safety</a:t>
              </a:r>
            </a:p>
          </p:txBody>
        </p:sp>
      </p:grpSp>
    </p:spTree>
    <p:extLst>
      <p:ext uri="{BB962C8B-B14F-4D97-AF65-F5344CB8AC3E}">
        <p14:creationId xmlns:p14="http://schemas.microsoft.com/office/powerpoint/2010/main" val="274131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4" name="Rounded Rectangle 38">
            <a:extLst>
              <a:ext uri="{FF2B5EF4-FFF2-40B4-BE49-F238E27FC236}">
                <a16:creationId xmlns:a16="http://schemas.microsoft.com/office/drawing/2014/main" id="{9A53BEB2-314C-8A5D-4B79-BF0687D44842}"/>
              </a:ext>
            </a:extLst>
          </p:cNvPr>
          <p:cNvSpPr/>
          <p:nvPr/>
        </p:nvSpPr>
        <p:spPr>
          <a:xfrm>
            <a:off x="2178943" y="1378187"/>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6AA0607B-6A86-4E9E-3B98-E20CA4B7EB21}"/>
              </a:ext>
            </a:extLst>
          </p:cNvPr>
          <p:cNvSpPr/>
          <p:nvPr/>
        </p:nvSpPr>
        <p:spPr>
          <a:xfrm>
            <a:off x="2410569" y="1669907"/>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1</a:t>
            </a:r>
          </a:p>
        </p:txBody>
      </p:sp>
      <p:sp>
        <p:nvSpPr>
          <p:cNvPr id="8" name="TextBox 7">
            <a:extLst>
              <a:ext uri="{FF2B5EF4-FFF2-40B4-BE49-F238E27FC236}">
                <a16:creationId xmlns:a16="http://schemas.microsoft.com/office/drawing/2014/main" id="{449423D2-C1BC-334B-6848-839FDE53728D}"/>
              </a:ext>
            </a:extLst>
          </p:cNvPr>
          <p:cNvSpPr txBox="1"/>
          <p:nvPr/>
        </p:nvSpPr>
        <p:spPr>
          <a:xfrm>
            <a:off x="2837445" y="1633530"/>
            <a:ext cx="4856287" cy="369332"/>
          </a:xfrm>
          <a:prstGeom prst="rect">
            <a:avLst/>
          </a:prstGeom>
          <a:noFill/>
        </p:spPr>
        <p:txBody>
          <a:bodyPr wrap="square" rtlCol="0">
            <a:spAutoFit/>
          </a:bodyPr>
          <a:lstStyle/>
          <a:p>
            <a:pPr>
              <a:defRPr/>
            </a:pPr>
            <a:r>
              <a:rPr lang="en-US" noProof="0" dirty="0">
                <a:latin typeface="Lato" panose="020F0502020204030203" pitchFamily="34" charset="0"/>
                <a:cs typeface="Times New Roman" panose="02020603050405020304" pitchFamily="18" charset="0"/>
              </a:rPr>
              <a:t>Introductions and Objectives</a:t>
            </a:r>
            <a:endParaRPr lang="en-US" sz="1800" noProof="0" dirty="0">
              <a:latin typeface="Lato" panose="020F0502020204030203" pitchFamily="34" charset="0"/>
              <a:cs typeface="Times New Roman" panose="02020603050405020304" pitchFamily="18" charset="0"/>
            </a:endParaRPr>
          </a:p>
        </p:txBody>
      </p:sp>
      <p:sp>
        <p:nvSpPr>
          <p:cNvPr id="2" name="Rounded Rectangle 40">
            <a:extLst>
              <a:ext uri="{FF2B5EF4-FFF2-40B4-BE49-F238E27FC236}">
                <a16:creationId xmlns:a16="http://schemas.microsoft.com/office/drawing/2014/main" id="{6AA6129F-75F9-A594-0868-0836B0F3BA8F}"/>
              </a:ext>
            </a:extLst>
          </p:cNvPr>
          <p:cNvSpPr/>
          <p:nvPr/>
        </p:nvSpPr>
        <p:spPr>
          <a:xfrm>
            <a:off x="2178943" y="2411735"/>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F7887CCF-81FB-EC24-4972-1F99035BA81A}"/>
              </a:ext>
            </a:extLst>
          </p:cNvPr>
          <p:cNvSpPr/>
          <p:nvPr/>
        </p:nvSpPr>
        <p:spPr>
          <a:xfrm>
            <a:off x="2381464" y="2701543"/>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2</a:t>
            </a:r>
          </a:p>
        </p:txBody>
      </p:sp>
      <p:sp>
        <p:nvSpPr>
          <p:cNvPr id="12" name="TextBox 11">
            <a:extLst>
              <a:ext uri="{FF2B5EF4-FFF2-40B4-BE49-F238E27FC236}">
                <a16:creationId xmlns:a16="http://schemas.microsoft.com/office/drawing/2014/main" id="{76222668-39E7-1522-DC2F-4CAB11445742}"/>
              </a:ext>
            </a:extLst>
          </p:cNvPr>
          <p:cNvSpPr txBox="1"/>
          <p:nvPr/>
        </p:nvSpPr>
        <p:spPr>
          <a:xfrm>
            <a:off x="2837444" y="2662564"/>
            <a:ext cx="6337377" cy="369332"/>
          </a:xfrm>
          <a:prstGeom prst="rect">
            <a:avLst/>
          </a:prstGeom>
          <a:noFill/>
        </p:spPr>
        <p:txBody>
          <a:bodyPr wrap="square" rtlCol="0">
            <a:spAutoFit/>
          </a:bodyPr>
          <a:lstStyle/>
          <a:p>
            <a:pPr>
              <a:defRPr/>
            </a:pPr>
            <a:r>
              <a:rPr lang="en-US" sz="1800" noProof="0" dirty="0">
                <a:latin typeface="Lato" panose="020F0502020204030203" pitchFamily="34" charset="0"/>
                <a:cs typeface="Times New Roman" panose="02020603050405020304" pitchFamily="18" charset="0"/>
              </a:rPr>
              <a:t>Approach and Methodology</a:t>
            </a:r>
          </a:p>
        </p:txBody>
      </p:sp>
      <p:sp>
        <p:nvSpPr>
          <p:cNvPr id="13" name="Rounded Rectangle 40">
            <a:extLst>
              <a:ext uri="{FF2B5EF4-FFF2-40B4-BE49-F238E27FC236}">
                <a16:creationId xmlns:a16="http://schemas.microsoft.com/office/drawing/2014/main" id="{BBD359D8-B806-5381-B0DD-9F92E3A19050}"/>
              </a:ext>
            </a:extLst>
          </p:cNvPr>
          <p:cNvSpPr/>
          <p:nvPr/>
        </p:nvSpPr>
        <p:spPr>
          <a:xfrm>
            <a:off x="2178943" y="3454808"/>
            <a:ext cx="7411451" cy="875931"/>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bg1"/>
              </a:solidFill>
              <a:latin typeface="Lato" panose="020F0502020204030203"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F669B96E-4CF2-3A7F-44BE-1A0BFBC382AD}"/>
              </a:ext>
            </a:extLst>
          </p:cNvPr>
          <p:cNvSpPr/>
          <p:nvPr/>
        </p:nvSpPr>
        <p:spPr>
          <a:xfrm>
            <a:off x="2381464" y="3738615"/>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3</a:t>
            </a:r>
          </a:p>
        </p:txBody>
      </p:sp>
      <p:sp>
        <p:nvSpPr>
          <p:cNvPr id="15" name="TextBox 14">
            <a:extLst>
              <a:ext uri="{FF2B5EF4-FFF2-40B4-BE49-F238E27FC236}">
                <a16:creationId xmlns:a16="http://schemas.microsoft.com/office/drawing/2014/main" id="{0B2BE8A6-E991-1750-E66F-EC29A7BA6B8B}"/>
              </a:ext>
            </a:extLst>
          </p:cNvPr>
          <p:cNvSpPr txBox="1"/>
          <p:nvPr/>
        </p:nvSpPr>
        <p:spPr>
          <a:xfrm>
            <a:off x="2837444" y="3699636"/>
            <a:ext cx="6337377" cy="369332"/>
          </a:xfrm>
          <a:prstGeom prst="rect">
            <a:avLst/>
          </a:prstGeom>
          <a:noFill/>
        </p:spPr>
        <p:txBody>
          <a:bodyPr wrap="square" rtlCol="0">
            <a:spAutoFit/>
          </a:bodyPr>
          <a:lstStyle/>
          <a:p>
            <a:pPr>
              <a:defRPr/>
            </a:pPr>
            <a:r>
              <a:rPr lang="en-US" sz="1800" noProof="0" dirty="0">
                <a:latin typeface="Lato" panose="020F0502020204030203" pitchFamily="34" charset="0"/>
                <a:cs typeface="Times New Roman" panose="02020603050405020304" pitchFamily="18" charset="0"/>
              </a:rPr>
              <a:t>Workplan</a:t>
            </a:r>
          </a:p>
        </p:txBody>
      </p:sp>
      <p:sp>
        <p:nvSpPr>
          <p:cNvPr id="16" name="Rounded Rectangle 40">
            <a:extLst>
              <a:ext uri="{FF2B5EF4-FFF2-40B4-BE49-F238E27FC236}">
                <a16:creationId xmlns:a16="http://schemas.microsoft.com/office/drawing/2014/main" id="{3C256E58-46ED-D901-0484-1E2B9522D3EF}"/>
              </a:ext>
            </a:extLst>
          </p:cNvPr>
          <p:cNvSpPr/>
          <p:nvPr/>
        </p:nvSpPr>
        <p:spPr>
          <a:xfrm>
            <a:off x="2178943" y="4497880"/>
            <a:ext cx="7411451" cy="875931"/>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E00E4C8C-AD65-4642-0033-BF0110E0E7FC}"/>
              </a:ext>
            </a:extLst>
          </p:cNvPr>
          <p:cNvSpPr/>
          <p:nvPr/>
        </p:nvSpPr>
        <p:spPr>
          <a:xfrm>
            <a:off x="2381464" y="4775687"/>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4</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DA5AF5E1-88DB-104F-78DF-EB0C26193D48}"/>
              </a:ext>
            </a:extLst>
          </p:cNvPr>
          <p:cNvSpPr txBox="1"/>
          <p:nvPr/>
        </p:nvSpPr>
        <p:spPr>
          <a:xfrm>
            <a:off x="2837444" y="4736708"/>
            <a:ext cx="6337377" cy="369332"/>
          </a:xfrm>
          <a:prstGeom prst="rect">
            <a:avLst/>
          </a:prstGeom>
          <a:noFill/>
        </p:spPr>
        <p:txBody>
          <a:bodyPr wrap="square" rtlCol="0">
            <a:spAutoFit/>
          </a:bodyPr>
          <a:lstStyle/>
          <a:p>
            <a:pPr>
              <a:defRPr/>
            </a:pPr>
            <a:r>
              <a:rPr lang="en-US" sz="1800" noProof="0" dirty="0">
                <a:latin typeface="Lato" panose="020F0502020204030203" pitchFamily="34" charset="0"/>
                <a:cs typeface="Times New Roman" panose="02020603050405020304" pitchFamily="18" charset="0"/>
              </a:rPr>
              <a:t>Prioritization Criteria</a:t>
            </a:r>
          </a:p>
        </p:txBody>
      </p:sp>
      <p:sp>
        <p:nvSpPr>
          <p:cNvPr id="5" name="Rounded Rectangle 40">
            <a:extLst>
              <a:ext uri="{FF2B5EF4-FFF2-40B4-BE49-F238E27FC236}">
                <a16:creationId xmlns:a16="http://schemas.microsoft.com/office/drawing/2014/main" id="{EE71C63C-1216-9DFD-40C5-B330E079E74B}"/>
              </a:ext>
            </a:extLst>
          </p:cNvPr>
          <p:cNvSpPr/>
          <p:nvPr/>
        </p:nvSpPr>
        <p:spPr>
          <a:xfrm>
            <a:off x="2178943" y="5543159"/>
            <a:ext cx="7411451" cy="87593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1622B528-A37D-F6A1-127D-289ED1264E45}"/>
              </a:ext>
            </a:extLst>
          </p:cNvPr>
          <p:cNvSpPr/>
          <p:nvPr/>
        </p:nvSpPr>
        <p:spPr>
          <a:xfrm>
            <a:off x="2381464" y="5820966"/>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5</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C5F9BE60-556A-C2B1-2EA9-6486DAB2C19A}"/>
              </a:ext>
            </a:extLst>
          </p:cNvPr>
          <p:cNvSpPr txBox="1"/>
          <p:nvPr/>
        </p:nvSpPr>
        <p:spPr>
          <a:xfrm>
            <a:off x="2837444" y="5781987"/>
            <a:ext cx="6337377" cy="369332"/>
          </a:xfrm>
          <a:prstGeom prst="rect">
            <a:avLst/>
          </a:prstGeom>
          <a:noFill/>
        </p:spPr>
        <p:txBody>
          <a:bodyPr wrap="square" rtlCol="0">
            <a:spAutoFit/>
          </a:bodyPr>
          <a:lstStyle>
            <a:defPPr>
              <a:defRPr lang="en-US"/>
            </a:defPPr>
            <a:lvl1pPr>
              <a:defRPr>
                <a:latin typeface="Lato" panose="020F0502020204030203" pitchFamily="34" charset="0"/>
                <a:cs typeface="Times New Roman" panose="02020603050405020304" pitchFamily="18" charset="0"/>
              </a:defRPr>
            </a:lvl1pPr>
          </a:lstStyle>
          <a:p>
            <a:r>
              <a:rPr lang="en-US" noProof="0" dirty="0">
                <a:solidFill>
                  <a:schemeClr val="bg1"/>
                </a:solidFill>
              </a:rPr>
              <a:t>Online Questionnaire</a:t>
            </a:r>
          </a:p>
        </p:txBody>
      </p:sp>
    </p:spTree>
    <p:extLst>
      <p:ext uri="{BB962C8B-B14F-4D97-AF65-F5344CB8AC3E}">
        <p14:creationId xmlns:p14="http://schemas.microsoft.com/office/powerpoint/2010/main" val="3761546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An online questionnaire will be shared to gather feedback on adapting the framework to the country’s context, needs and priorities </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32</a:t>
            </a:fld>
            <a:endParaRPr lang="en-US" noProof="0" dirty="0">
              <a:latin typeface="+mj-lt"/>
            </a:endParaRPr>
          </a:p>
        </p:txBody>
      </p:sp>
      <p:sp>
        <p:nvSpPr>
          <p:cNvPr id="79" name="Rectangle 78">
            <a:extLst>
              <a:ext uri="{FF2B5EF4-FFF2-40B4-BE49-F238E27FC236}">
                <a16:creationId xmlns:a16="http://schemas.microsoft.com/office/drawing/2014/main" id="{9C1F017A-722D-B896-59FE-6953FA7D0F82}"/>
              </a:ext>
            </a:extLst>
          </p:cNvPr>
          <p:cNvSpPr/>
          <p:nvPr/>
        </p:nvSpPr>
        <p:spPr>
          <a:xfrm>
            <a:off x="1757357" y="4443472"/>
            <a:ext cx="8677275" cy="390525"/>
          </a:xfrm>
          <a:prstGeom prst="rect">
            <a:avLst/>
          </a:prstGeom>
          <a:solidFill>
            <a:srgbClr val="0096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Expected time to complete:</a:t>
            </a:r>
            <a:r>
              <a:rPr lang="en-US" b="1" noProof="0" dirty="0"/>
              <a:t> 10 to 15 minutes</a:t>
            </a:r>
          </a:p>
        </p:txBody>
      </p:sp>
      <p:sp>
        <p:nvSpPr>
          <p:cNvPr id="17" name="Rectangle 16">
            <a:extLst>
              <a:ext uri="{FF2B5EF4-FFF2-40B4-BE49-F238E27FC236}">
                <a16:creationId xmlns:a16="http://schemas.microsoft.com/office/drawing/2014/main" id="{B8DAB757-92D0-8892-DE66-D01E9825FBB9}"/>
              </a:ext>
            </a:extLst>
          </p:cNvPr>
          <p:cNvSpPr/>
          <p:nvPr/>
        </p:nvSpPr>
        <p:spPr>
          <a:xfrm>
            <a:off x="795277" y="3564456"/>
            <a:ext cx="10601437" cy="59634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noProof="0" dirty="0">
                <a:solidFill>
                  <a:schemeClr val="tx1"/>
                </a:solidFill>
              </a:rPr>
              <a:t>Please complete this questionnaire by INSERT DATE– this input is needed to prepare for the Framework Adaption Workshop</a:t>
            </a:r>
          </a:p>
        </p:txBody>
      </p:sp>
      <p:grpSp>
        <p:nvGrpSpPr>
          <p:cNvPr id="26" name="Group 25">
            <a:extLst>
              <a:ext uri="{FF2B5EF4-FFF2-40B4-BE49-F238E27FC236}">
                <a16:creationId xmlns:a16="http://schemas.microsoft.com/office/drawing/2014/main" id="{C08067FB-D996-E71D-7385-603B1F2A04C0}"/>
              </a:ext>
            </a:extLst>
          </p:cNvPr>
          <p:cNvGrpSpPr/>
          <p:nvPr/>
        </p:nvGrpSpPr>
        <p:grpSpPr>
          <a:xfrm>
            <a:off x="1650419" y="1251277"/>
            <a:ext cx="8891156" cy="2030511"/>
            <a:chOff x="1543165" y="2141965"/>
            <a:chExt cx="8891156" cy="2030511"/>
          </a:xfrm>
        </p:grpSpPr>
        <p:sp>
          <p:nvSpPr>
            <p:cNvPr id="15" name="Rectangle 14">
              <a:extLst>
                <a:ext uri="{FF2B5EF4-FFF2-40B4-BE49-F238E27FC236}">
                  <a16:creationId xmlns:a16="http://schemas.microsoft.com/office/drawing/2014/main" id="{CDC6D357-33E6-94B6-ADA4-0EC822D23275}"/>
                </a:ext>
              </a:extLst>
            </p:cNvPr>
            <p:cNvSpPr/>
            <p:nvPr/>
          </p:nvSpPr>
          <p:spPr>
            <a:xfrm>
              <a:off x="1543165" y="2141965"/>
              <a:ext cx="2825254" cy="457200"/>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Timeframe</a:t>
              </a:r>
            </a:p>
          </p:txBody>
        </p:sp>
        <p:sp>
          <p:nvSpPr>
            <p:cNvPr id="16" name="Rectangle 15">
              <a:extLst>
                <a:ext uri="{FF2B5EF4-FFF2-40B4-BE49-F238E27FC236}">
                  <a16:creationId xmlns:a16="http://schemas.microsoft.com/office/drawing/2014/main" id="{FEEAFDF2-120B-9008-5D18-4FC280BEF371}"/>
                </a:ext>
              </a:extLst>
            </p:cNvPr>
            <p:cNvSpPr/>
            <p:nvPr/>
          </p:nvSpPr>
          <p:spPr>
            <a:xfrm>
              <a:off x="4576116" y="2141965"/>
              <a:ext cx="2825254" cy="457200"/>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Criteria</a:t>
              </a:r>
            </a:p>
          </p:txBody>
        </p:sp>
        <p:sp>
          <p:nvSpPr>
            <p:cNvPr id="69" name="Rectangle 68">
              <a:extLst>
                <a:ext uri="{FF2B5EF4-FFF2-40B4-BE49-F238E27FC236}">
                  <a16:creationId xmlns:a16="http://schemas.microsoft.com/office/drawing/2014/main" id="{74539F12-7118-2A91-EED1-BCDEB7F5D3EE}"/>
                </a:ext>
              </a:extLst>
            </p:cNvPr>
            <p:cNvSpPr/>
            <p:nvPr/>
          </p:nvSpPr>
          <p:spPr>
            <a:xfrm>
              <a:off x="7609067" y="2141965"/>
              <a:ext cx="2825254" cy="457200"/>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Vaccines</a:t>
              </a:r>
            </a:p>
          </p:txBody>
        </p:sp>
        <p:sp>
          <p:nvSpPr>
            <p:cNvPr id="4" name="Rectangle 3">
              <a:extLst>
                <a:ext uri="{FF2B5EF4-FFF2-40B4-BE49-F238E27FC236}">
                  <a16:creationId xmlns:a16="http://schemas.microsoft.com/office/drawing/2014/main" id="{72B7B568-FFD8-F677-3883-FD9DD8478D2F}"/>
                </a:ext>
              </a:extLst>
            </p:cNvPr>
            <p:cNvSpPr/>
            <p:nvPr/>
          </p:nvSpPr>
          <p:spPr>
            <a:xfrm>
              <a:off x="1543165" y="2750621"/>
              <a:ext cx="2825254" cy="14218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t"/>
            <a:lstStyle/>
            <a:p>
              <a:pPr marL="171450" indent="-171450">
                <a:spcAft>
                  <a:spcPts val="1200"/>
                </a:spcAft>
                <a:buFont typeface="Arial" panose="020B0604020202020204" pitchFamily="34" charset="0"/>
                <a:buChar char="•"/>
              </a:pPr>
              <a:r>
                <a:rPr lang="en-US" sz="1400" noProof="0" dirty="0">
                  <a:solidFill>
                    <a:schemeClr val="tx1"/>
                  </a:solidFill>
                </a:rPr>
                <a:t>Time period to be considered for this prioritization exercise</a:t>
              </a:r>
            </a:p>
          </p:txBody>
        </p:sp>
        <p:sp>
          <p:nvSpPr>
            <p:cNvPr id="24" name="Rectangle 23">
              <a:extLst>
                <a:ext uri="{FF2B5EF4-FFF2-40B4-BE49-F238E27FC236}">
                  <a16:creationId xmlns:a16="http://schemas.microsoft.com/office/drawing/2014/main" id="{07523192-81AF-2546-5B3A-9903785183FF}"/>
                </a:ext>
              </a:extLst>
            </p:cNvPr>
            <p:cNvSpPr/>
            <p:nvPr/>
          </p:nvSpPr>
          <p:spPr>
            <a:xfrm>
              <a:off x="4576115" y="2750621"/>
              <a:ext cx="2825254" cy="14218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t"/>
            <a:lstStyle/>
            <a:p>
              <a:pPr marL="171450" indent="-171450">
                <a:buFont typeface="Arial" panose="020B0604020202020204" pitchFamily="34" charset="0"/>
                <a:buChar char="•"/>
              </a:pPr>
              <a:r>
                <a:rPr lang="en-US" sz="1400" noProof="0" dirty="0">
                  <a:solidFill>
                    <a:schemeClr val="tx1"/>
                  </a:solidFill>
                </a:rPr>
                <a:t>Selection of up to 8 essential criteria and 5 significant  criteria to be considered in the prioritization exercise.</a:t>
              </a:r>
            </a:p>
          </p:txBody>
        </p:sp>
        <p:sp>
          <p:nvSpPr>
            <p:cNvPr id="25" name="Rectangle 24">
              <a:extLst>
                <a:ext uri="{FF2B5EF4-FFF2-40B4-BE49-F238E27FC236}">
                  <a16:creationId xmlns:a16="http://schemas.microsoft.com/office/drawing/2014/main" id="{1630E845-ACCB-11E8-E9A0-024E2216946D}"/>
                </a:ext>
              </a:extLst>
            </p:cNvPr>
            <p:cNvSpPr/>
            <p:nvPr/>
          </p:nvSpPr>
          <p:spPr>
            <a:xfrm>
              <a:off x="7609065" y="2750621"/>
              <a:ext cx="2825254" cy="14218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t"/>
            <a:lstStyle/>
            <a:p>
              <a:pPr marL="171450" indent="-171450">
                <a:buFont typeface="Arial" panose="020B0604020202020204" pitchFamily="34" charset="0"/>
                <a:buChar char="•"/>
              </a:pPr>
              <a:r>
                <a:rPr lang="en-US" sz="1400" noProof="0" dirty="0">
                  <a:solidFill>
                    <a:schemeClr val="tx1"/>
                  </a:solidFill>
                </a:rPr>
                <a:t>Selection of 5-7 vaccine candidates to be considered for this prioritization exercise.</a:t>
              </a:r>
            </a:p>
          </p:txBody>
        </p:sp>
      </p:grpSp>
      <p:sp>
        <p:nvSpPr>
          <p:cNvPr id="2" name="Star: 10 Points 17">
            <a:extLst>
              <a:ext uri="{FF2B5EF4-FFF2-40B4-BE49-F238E27FC236}">
                <a16:creationId xmlns:a16="http://schemas.microsoft.com/office/drawing/2014/main" id="{4BB79823-329A-7861-7735-085557C01F9E}"/>
              </a:ext>
            </a:extLst>
          </p:cNvPr>
          <p:cNvSpPr/>
          <p:nvPr/>
        </p:nvSpPr>
        <p:spPr>
          <a:xfrm>
            <a:off x="10177927" y="665706"/>
            <a:ext cx="1773803" cy="1683864"/>
          </a:xfrm>
          <a:prstGeom prst="octag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bg1"/>
                </a:solidFill>
              </a:rPr>
              <a:t>To be updated by country with due date and any specific instructions</a:t>
            </a:r>
          </a:p>
        </p:txBody>
      </p:sp>
    </p:spTree>
    <p:extLst>
      <p:ext uri="{BB962C8B-B14F-4D97-AF65-F5344CB8AC3E}">
        <p14:creationId xmlns:p14="http://schemas.microsoft.com/office/powerpoint/2010/main" val="3143564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318734-7990-EBA9-AEC3-76CD752A09B8}"/>
              </a:ext>
            </a:extLst>
          </p:cNvPr>
          <p:cNvSpPr/>
          <p:nvPr/>
        </p:nvSpPr>
        <p:spPr>
          <a:xfrm>
            <a:off x="8126547" y="1683234"/>
            <a:ext cx="3436994" cy="47817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noProof="0" dirty="0"/>
              <a:t>WHO </a:t>
            </a:r>
            <a:r>
              <a:rPr lang="en-US" sz="1600" noProof="0" dirty="0" err="1"/>
              <a:t>Capaciti</a:t>
            </a:r>
            <a:endParaRPr lang="en-US" sz="1600" noProof="0" dirty="0"/>
          </a:p>
        </p:txBody>
      </p:sp>
      <p:pic>
        <p:nvPicPr>
          <p:cNvPr id="24" name="Picture 23">
            <a:extLst>
              <a:ext uri="{FF2B5EF4-FFF2-40B4-BE49-F238E27FC236}">
                <a16:creationId xmlns:a16="http://schemas.microsoft.com/office/drawing/2014/main" id="{4C7ACA98-2F6B-9700-F949-172AD82E6EE2}"/>
              </a:ext>
            </a:extLst>
          </p:cNvPr>
          <p:cNvPicPr>
            <a:picLocks noChangeAspect="1"/>
          </p:cNvPicPr>
          <p:nvPr/>
        </p:nvPicPr>
        <p:blipFill>
          <a:blip r:embed="rId3"/>
          <a:stretch>
            <a:fillRect/>
          </a:stretch>
        </p:blipFill>
        <p:spPr>
          <a:xfrm>
            <a:off x="8141917" y="3504937"/>
            <a:ext cx="3278441" cy="1536842"/>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sp>
        <p:nvSpPr>
          <p:cNvPr id="28" name="Rectangle 27">
            <a:extLst>
              <a:ext uri="{FF2B5EF4-FFF2-40B4-BE49-F238E27FC236}">
                <a16:creationId xmlns:a16="http://schemas.microsoft.com/office/drawing/2014/main" id="{BCBFEE92-2C30-0E5D-0B77-831B3DE4B44C}"/>
              </a:ext>
            </a:extLst>
          </p:cNvPr>
          <p:cNvSpPr/>
          <p:nvPr/>
        </p:nvSpPr>
        <p:spPr>
          <a:xfrm>
            <a:off x="8126547" y="2287241"/>
            <a:ext cx="3436994" cy="1038665"/>
          </a:xfrm>
          <a:prstGeom prst="rect">
            <a:avLst/>
          </a:prstGeom>
          <a:noFill/>
          <a:ln w="63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50" noProof="0" dirty="0">
                <a:solidFill>
                  <a:schemeClr val="tx1">
                    <a:lumMod val="50000"/>
                  </a:schemeClr>
                </a:solidFill>
              </a:rPr>
              <a:t>CAPACITI is a comprehensive process tool that enables the comparison of interventions and selection of the best option thanks to a structured process excel tool that enables the grading of each option along predefined criteria.</a:t>
            </a:r>
          </a:p>
        </p:txBody>
      </p:sp>
      <p:pic>
        <p:nvPicPr>
          <p:cNvPr id="26" name="Picture 25">
            <a:extLst>
              <a:ext uri="{FF2B5EF4-FFF2-40B4-BE49-F238E27FC236}">
                <a16:creationId xmlns:a16="http://schemas.microsoft.com/office/drawing/2014/main" id="{FC35B3CC-2BB6-ED83-4A19-A1C033D7B47E}"/>
              </a:ext>
            </a:extLst>
          </p:cNvPr>
          <p:cNvPicPr>
            <a:picLocks noChangeAspect="1"/>
          </p:cNvPicPr>
          <p:nvPr/>
        </p:nvPicPr>
        <p:blipFill>
          <a:blip r:embed="rId4"/>
          <a:stretch>
            <a:fillRect/>
          </a:stretch>
        </p:blipFill>
        <p:spPr>
          <a:xfrm>
            <a:off x="8301485" y="4340565"/>
            <a:ext cx="3269210" cy="1668820"/>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err="1">
                <a:ln>
                  <a:noFill/>
                </a:ln>
                <a:solidFill>
                  <a:srgbClr val="0F5D61"/>
                </a:solidFill>
                <a:effectLst/>
                <a:uLnTx/>
                <a:uFillTx/>
                <a:latin typeface="Lato" panose="020F0502020204030203" pitchFamily="34" charset="0"/>
                <a:cs typeface="Times New Roman" panose="02020603050405020304" pitchFamily="18" charset="0"/>
                <a:sym typeface="Lato"/>
              </a:rPr>
              <a:t>EtR</a:t>
            </a: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 is the sole tool suited for NITAG to make recommendations on whether and how vaccines should be introduced ; CAPACITI and NVI prioritization are complementary tools allowing NITAG to rank options and plan introductions over time</a:t>
            </a:r>
          </a:p>
        </p:txBody>
      </p:sp>
      <p:sp>
        <p:nvSpPr>
          <p:cNvPr id="12" name="Google Shape;12;p19">
            <a:extLst>
              <a:ext uri="{FF2B5EF4-FFF2-40B4-BE49-F238E27FC236}">
                <a16:creationId xmlns:a16="http://schemas.microsoft.com/office/drawing/2014/main" id="{74888AFF-42DE-82CD-EDC4-678639452791}"/>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33</a:t>
            </a:fld>
            <a:endParaRPr lang="en-US" noProof="0" dirty="0">
              <a:latin typeface="+mj-lt"/>
            </a:endParaRPr>
          </a:p>
        </p:txBody>
      </p:sp>
      <p:sp>
        <p:nvSpPr>
          <p:cNvPr id="2" name="Rectangle 1">
            <a:extLst>
              <a:ext uri="{FF2B5EF4-FFF2-40B4-BE49-F238E27FC236}">
                <a16:creationId xmlns:a16="http://schemas.microsoft.com/office/drawing/2014/main" id="{B5F4DD89-FA45-ABCF-3B2A-7B11DC92A356}"/>
              </a:ext>
            </a:extLst>
          </p:cNvPr>
          <p:cNvSpPr/>
          <p:nvPr/>
        </p:nvSpPr>
        <p:spPr>
          <a:xfrm>
            <a:off x="434780" y="1683234"/>
            <a:ext cx="3436994" cy="478172"/>
          </a:xfrm>
          <a:prstGeom prst="rect">
            <a:avLst/>
          </a:prstGeom>
          <a:solidFill>
            <a:srgbClr val="3B5FB5"/>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1600" noProof="0" dirty="0"/>
              <a:t>Evidence to Recommendations</a:t>
            </a:r>
          </a:p>
        </p:txBody>
      </p:sp>
      <p:sp>
        <p:nvSpPr>
          <p:cNvPr id="14" name="Rectangle 13">
            <a:extLst>
              <a:ext uri="{FF2B5EF4-FFF2-40B4-BE49-F238E27FC236}">
                <a16:creationId xmlns:a16="http://schemas.microsoft.com/office/drawing/2014/main" id="{A8ED3F83-B50D-6F8C-86F1-B669E33A5CD1}"/>
              </a:ext>
            </a:extLst>
          </p:cNvPr>
          <p:cNvSpPr/>
          <p:nvPr/>
        </p:nvSpPr>
        <p:spPr>
          <a:xfrm>
            <a:off x="4413025" y="1683234"/>
            <a:ext cx="3436994" cy="478172"/>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noProof="0" dirty="0"/>
              <a:t>NVI Prioritization</a:t>
            </a:r>
          </a:p>
        </p:txBody>
      </p:sp>
      <p:pic>
        <p:nvPicPr>
          <p:cNvPr id="17" name="Picture 16">
            <a:extLst>
              <a:ext uri="{FF2B5EF4-FFF2-40B4-BE49-F238E27FC236}">
                <a16:creationId xmlns:a16="http://schemas.microsoft.com/office/drawing/2014/main" id="{6B632890-D20A-649C-4AD1-A6A78108FC07}"/>
              </a:ext>
            </a:extLst>
          </p:cNvPr>
          <p:cNvPicPr>
            <a:picLocks noChangeAspect="1"/>
          </p:cNvPicPr>
          <p:nvPr/>
        </p:nvPicPr>
        <p:blipFill>
          <a:blip r:embed="rId5"/>
          <a:stretch>
            <a:fillRect/>
          </a:stretch>
        </p:blipFill>
        <p:spPr>
          <a:xfrm>
            <a:off x="445382" y="3449726"/>
            <a:ext cx="1659479" cy="2499474"/>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B83A5E39-0717-C38C-654B-17FF3280F32F}"/>
              </a:ext>
            </a:extLst>
          </p:cNvPr>
          <p:cNvPicPr>
            <a:picLocks noChangeAspect="1"/>
          </p:cNvPicPr>
          <p:nvPr/>
        </p:nvPicPr>
        <p:blipFill>
          <a:blip r:embed="rId6"/>
          <a:stretch>
            <a:fillRect/>
          </a:stretch>
        </p:blipFill>
        <p:spPr>
          <a:xfrm>
            <a:off x="2121790" y="3450025"/>
            <a:ext cx="1726232" cy="2559360"/>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sp>
        <p:nvSpPr>
          <p:cNvPr id="27" name="Rectangle 26">
            <a:extLst>
              <a:ext uri="{FF2B5EF4-FFF2-40B4-BE49-F238E27FC236}">
                <a16:creationId xmlns:a16="http://schemas.microsoft.com/office/drawing/2014/main" id="{64F14110-2807-BBA3-9D07-4A77652DAB2F}"/>
              </a:ext>
            </a:extLst>
          </p:cNvPr>
          <p:cNvSpPr/>
          <p:nvPr/>
        </p:nvSpPr>
        <p:spPr>
          <a:xfrm>
            <a:off x="434780" y="2287241"/>
            <a:ext cx="3436994" cy="1038665"/>
          </a:xfrm>
          <a:prstGeom prst="rect">
            <a:avLst/>
          </a:prstGeom>
          <a:noFill/>
          <a:ln w="6350">
            <a:solidFill>
              <a:srgbClr val="3B5FB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noProof="0" dirty="0">
                <a:solidFill>
                  <a:srgbClr val="414141">
                    <a:lumMod val="50000"/>
                  </a:srgbClr>
                </a:solidFill>
                <a:latin typeface="Lato"/>
              </a:rPr>
              <a:t>Evidence-to-Recommendations (</a:t>
            </a:r>
            <a:r>
              <a:rPr lang="en-US" sz="1050" noProof="0" dirty="0" err="1">
                <a:solidFill>
                  <a:srgbClr val="414141">
                    <a:lumMod val="50000"/>
                  </a:srgbClr>
                </a:solidFill>
                <a:latin typeface="Lato"/>
              </a:rPr>
              <a:t>EtR</a:t>
            </a:r>
            <a:r>
              <a:rPr lang="en-US" sz="1050" noProof="0" dirty="0">
                <a:solidFill>
                  <a:srgbClr val="414141">
                    <a:lumMod val="50000"/>
                  </a:srgbClr>
                </a:solidFill>
                <a:latin typeface="Lato"/>
              </a:rPr>
              <a:t>) is a framework that enables the adoption of recommendations regarding potential interventions by NITAGs. It is based on a list of criteria representing aspects that need to be incorporated when considering introduction of a new vaccine or intervention.</a:t>
            </a:r>
            <a:endParaRPr kumimoji="0" lang="en-US" sz="1050" b="0" i="0" u="none" strike="noStrike" kern="1200" cap="none" spc="0" normalizeH="0" baseline="0" noProof="0" dirty="0">
              <a:ln>
                <a:noFill/>
              </a:ln>
              <a:solidFill>
                <a:srgbClr val="414141">
                  <a:lumMod val="50000"/>
                </a:srgbClr>
              </a:solidFill>
              <a:effectLst/>
              <a:uLnTx/>
              <a:uFillTx/>
              <a:latin typeface="Lato"/>
              <a:ea typeface="+mn-ea"/>
              <a:cs typeface="+mn-cs"/>
            </a:endParaRPr>
          </a:p>
        </p:txBody>
      </p:sp>
      <p:sp>
        <p:nvSpPr>
          <p:cNvPr id="29" name="Rectangle 28">
            <a:extLst>
              <a:ext uri="{FF2B5EF4-FFF2-40B4-BE49-F238E27FC236}">
                <a16:creationId xmlns:a16="http://schemas.microsoft.com/office/drawing/2014/main" id="{00594462-08F6-B0F0-2691-1B13F905B747}"/>
              </a:ext>
            </a:extLst>
          </p:cNvPr>
          <p:cNvSpPr/>
          <p:nvPr/>
        </p:nvSpPr>
        <p:spPr>
          <a:xfrm>
            <a:off x="4413025" y="2287241"/>
            <a:ext cx="3436994" cy="1038665"/>
          </a:xfrm>
          <a:prstGeom prst="rect">
            <a:avLst/>
          </a:prstGeom>
          <a:noFill/>
          <a:ln w="6350">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14141">
                    <a:lumMod val="50000"/>
                  </a:srgbClr>
                </a:solidFill>
                <a:effectLst/>
                <a:uLnTx/>
                <a:uFillTx/>
                <a:latin typeface="Lato"/>
                <a:ea typeface="+mn-ea"/>
                <a:cs typeface="+mn-cs"/>
              </a:rPr>
              <a:t>NVI prioritization is a proven NITAG-driven framework supporting the prioritization of new vaccine introductions. It leverages a simple, evidence-based and comprehensive approach to support the preparation of NVI sequencing scenarios based on a pre-hierarchized list of potential criteria.</a:t>
            </a:r>
          </a:p>
        </p:txBody>
      </p:sp>
      <p:pic>
        <p:nvPicPr>
          <p:cNvPr id="31" name="Picture 30">
            <a:extLst>
              <a:ext uri="{FF2B5EF4-FFF2-40B4-BE49-F238E27FC236}">
                <a16:creationId xmlns:a16="http://schemas.microsoft.com/office/drawing/2014/main" id="{9AF82670-6D4E-0952-4512-5897F0C97452}"/>
              </a:ext>
            </a:extLst>
          </p:cNvPr>
          <p:cNvPicPr>
            <a:picLocks noChangeAspect="1"/>
          </p:cNvPicPr>
          <p:nvPr/>
        </p:nvPicPr>
        <p:blipFill>
          <a:blip r:embed="rId7"/>
          <a:stretch>
            <a:fillRect/>
          </a:stretch>
        </p:blipFill>
        <p:spPr>
          <a:xfrm>
            <a:off x="4426693" y="3497701"/>
            <a:ext cx="3409658" cy="1551314"/>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02D3F447-A7B0-5B28-B53E-53CD4F80B86B}"/>
              </a:ext>
            </a:extLst>
          </p:cNvPr>
          <p:cNvPicPr>
            <a:picLocks noChangeAspect="1"/>
          </p:cNvPicPr>
          <p:nvPr/>
        </p:nvPicPr>
        <p:blipFill>
          <a:blip r:embed="rId8"/>
          <a:stretch>
            <a:fillRect/>
          </a:stretch>
        </p:blipFill>
        <p:spPr>
          <a:xfrm>
            <a:off x="4821852" y="4532751"/>
            <a:ext cx="3091087" cy="1516057"/>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id="{282941D0-6C25-8F93-9959-CBC3AD66DF77}"/>
              </a:ext>
            </a:extLst>
          </p:cNvPr>
          <p:cNvSpPr/>
          <p:nvPr/>
        </p:nvSpPr>
        <p:spPr>
          <a:xfrm>
            <a:off x="364443" y="1591408"/>
            <a:ext cx="3613136" cy="4950070"/>
          </a:xfrm>
          <a:prstGeom prst="roundRect">
            <a:avLst>
              <a:gd name="adj" fmla="val 1821"/>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lnSpc>
                <a:spcPct val="80000"/>
              </a:lnSpc>
            </a:pPr>
            <a:r>
              <a:rPr lang="en-US" sz="1200" b="1" noProof="0" dirty="0">
                <a:solidFill>
                  <a:srgbClr val="C00000"/>
                </a:solidFill>
              </a:rPr>
              <a:t>Unique process for recommendations on whether an intervention should be implemented</a:t>
            </a:r>
          </a:p>
        </p:txBody>
      </p:sp>
      <p:sp>
        <p:nvSpPr>
          <p:cNvPr id="4" name="Rectangle: Rounded Corners 3">
            <a:extLst>
              <a:ext uri="{FF2B5EF4-FFF2-40B4-BE49-F238E27FC236}">
                <a16:creationId xmlns:a16="http://schemas.microsoft.com/office/drawing/2014/main" id="{5A04C700-D402-8F25-BF16-E0DCF88BF50A}"/>
              </a:ext>
            </a:extLst>
          </p:cNvPr>
          <p:cNvSpPr/>
          <p:nvPr/>
        </p:nvSpPr>
        <p:spPr>
          <a:xfrm>
            <a:off x="4339144" y="1604150"/>
            <a:ext cx="7328211" cy="4950070"/>
          </a:xfrm>
          <a:prstGeom prst="roundRect">
            <a:avLst>
              <a:gd name="adj" fmla="val 1821"/>
            </a:avLst>
          </a:prstGeom>
          <a:no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200" b="1" noProof="0" dirty="0">
                <a:solidFill>
                  <a:srgbClr val="FFC000"/>
                </a:solidFill>
              </a:rPr>
              <a:t>Complementary tools to compare and rank options, define sequence</a:t>
            </a:r>
          </a:p>
        </p:txBody>
      </p:sp>
      <p:cxnSp>
        <p:nvCxnSpPr>
          <p:cNvPr id="6" name="Straight Connector 5">
            <a:extLst>
              <a:ext uri="{FF2B5EF4-FFF2-40B4-BE49-F238E27FC236}">
                <a16:creationId xmlns:a16="http://schemas.microsoft.com/office/drawing/2014/main" id="{2B0B15F7-3D66-964A-CEAF-7B835AB7E584}"/>
              </a:ext>
            </a:extLst>
          </p:cNvPr>
          <p:cNvCxnSpPr/>
          <p:nvPr/>
        </p:nvCxnSpPr>
        <p:spPr>
          <a:xfrm>
            <a:off x="4158761" y="1591408"/>
            <a:ext cx="0" cy="4950070"/>
          </a:xfrm>
          <a:prstGeom prst="line">
            <a:avLst/>
          </a:prstGeom>
          <a:ln w="28575">
            <a:solidFill>
              <a:schemeClr val="tx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457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Features of available tools for prioritization on immunization</a:t>
            </a:r>
          </a:p>
        </p:txBody>
      </p:sp>
      <p:sp>
        <p:nvSpPr>
          <p:cNvPr id="12" name="Google Shape;12;p19">
            <a:extLst>
              <a:ext uri="{FF2B5EF4-FFF2-40B4-BE49-F238E27FC236}">
                <a16:creationId xmlns:a16="http://schemas.microsoft.com/office/drawing/2014/main" id="{74888AFF-42DE-82CD-EDC4-678639452791}"/>
              </a:ext>
            </a:extLst>
          </p:cNvPr>
          <p:cNvSpPr txBox="1">
            <a:spLocks noGrp="1"/>
          </p:cNvSpPr>
          <p:nvPr>
            <p:ph type="sldNum" idx="12"/>
          </p:nvPr>
        </p:nvSpPr>
        <p:spPr>
          <a:xfrm>
            <a:off x="11297329" y="5927475"/>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34</a:t>
            </a:fld>
            <a:endParaRPr lang="en-US" noProof="0" dirty="0">
              <a:latin typeface="+mj-lt"/>
            </a:endParaRPr>
          </a:p>
        </p:txBody>
      </p:sp>
      <p:graphicFrame>
        <p:nvGraphicFramePr>
          <p:cNvPr id="3" name="Table 2">
            <a:extLst>
              <a:ext uri="{FF2B5EF4-FFF2-40B4-BE49-F238E27FC236}">
                <a16:creationId xmlns:a16="http://schemas.microsoft.com/office/drawing/2014/main" id="{C050483D-9AA7-0CD1-5E54-B189D46BFC45}"/>
              </a:ext>
            </a:extLst>
          </p:cNvPr>
          <p:cNvGraphicFramePr>
            <a:graphicFrameLocks noGrp="1"/>
          </p:cNvGraphicFramePr>
          <p:nvPr>
            <p:extLst>
              <p:ext uri="{D42A27DB-BD31-4B8C-83A1-F6EECF244321}">
                <p14:modId xmlns:p14="http://schemas.microsoft.com/office/powerpoint/2010/main" val="36874543"/>
              </p:ext>
            </p:extLst>
          </p:nvPr>
        </p:nvGraphicFramePr>
        <p:xfrm>
          <a:off x="472962" y="858537"/>
          <a:ext cx="11141675" cy="5768340"/>
        </p:xfrm>
        <a:graphic>
          <a:graphicData uri="http://schemas.openxmlformats.org/drawingml/2006/table">
            <a:tbl>
              <a:tblPr firstRow="1" bandRow="1">
                <a:tableStyleId>{93296810-A885-4BE3-A3E7-6D5BEEA58F35}</a:tableStyleId>
              </a:tblPr>
              <a:tblGrid>
                <a:gridCol w="2932393">
                  <a:extLst>
                    <a:ext uri="{9D8B030D-6E8A-4147-A177-3AD203B41FA5}">
                      <a16:colId xmlns:a16="http://schemas.microsoft.com/office/drawing/2014/main" val="788932049"/>
                    </a:ext>
                  </a:extLst>
                </a:gridCol>
                <a:gridCol w="4104641">
                  <a:extLst>
                    <a:ext uri="{9D8B030D-6E8A-4147-A177-3AD203B41FA5}">
                      <a16:colId xmlns:a16="http://schemas.microsoft.com/office/drawing/2014/main" val="509282080"/>
                    </a:ext>
                  </a:extLst>
                </a:gridCol>
                <a:gridCol w="4104641">
                  <a:extLst>
                    <a:ext uri="{9D8B030D-6E8A-4147-A177-3AD203B41FA5}">
                      <a16:colId xmlns:a16="http://schemas.microsoft.com/office/drawing/2014/main" val="320856536"/>
                    </a:ext>
                  </a:extLst>
                </a:gridCol>
              </a:tblGrid>
              <a:tr h="138223">
                <a:tc>
                  <a:txBody>
                    <a:bodyPr/>
                    <a:lstStyle/>
                    <a:p>
                      <a:endParaRPr lang="en-US" noProof="0" dirty="0"/>
                    </a:p>
                  </a:txBody>
                  <a:tcPr>
                    <a:lnB w="12700" cap="flat" cmpd="sng" algn="ctr">
                      <a:noFill/>
                      <a:prstDash val="solid"/>
                      <a:round/>
                      <a:headEnd type="none" w="med" len="med"/>
                      <a:tailEnd type="none" w="med" len="med"/>
                    </a:lnB>
                  </a:tcPr>
                </a:tc>
                <a:tc>
                  <a:txBody>
                    <a:bodyPr/>
                    <a:lstStyle/>
                    <a:p>
                      <a:r>
                        <a:rPr lang="en-US" noProof="0" dirty="0"/>
                        <a:t>NVI-PST</a:t>
                      </a:r>
                    </a:p>
                  </a:txBody>
                  <a:tcPr>
                    <a:lnB w="12700" cap="flat" cmpd="sng" algn="ctr">
                      <a:noFill/>
                      <a:prstDash val="solid"/>
                      <a:round/>
                      <a:headEnd type="none" w="med" len="med"/>
                      <a:tailEnd type="none" w="med" len="med"/>
                    </a:lnB>
                    <a:solidFill>
                      <a:srgbClr val="0F5D61"/>
                    </a:solidFill>
                  </a:tcPr>
                </a:tc>
                <a:tc>
                  <a:txBody>
                    <a:bodyPr/>
                    <a:lstStyle/>
                    <a:p>
                      <a:r>
                        <a:rPr lang="en-US" noProof="0" dirty="0"/>
                        <a:t>CAPACITI</a:t>
                      </a:r>
                    </a:p>
                  </a:txBody>
                  <a:tcPr>
                    <a:lnB w="12700" cap="flat" cmpd="sng" algn="ctr">
                      <a:noFill/>
                      <a:prstDash val="solid"/>
                      <a:round/>
                      <a:headEnd type="none" w="med" len="med"/>
                      <a:tailEnd type="none" w="med" len="med"/>
                    </a:lnB>
                    <a:solidFill>
                      <a:srgbClr val="002060"/>
                    </a:solidFill>
                  </a:tcPr>
                </a:tc>
                <a:extLst>
                  <a:ext uri="{0D108BD9-81ED-4DB2-BD59-A6C34878D82A}">
                    <a16:rowId xmlns:a16="http://schemas.microsoft.com/office/drawing/2014/main" val="3100631494"/>
                  </a:ext>
                </a:extLst>
              </a:tr>
              <a:tr h="193512">
                <a:tc>
                  <a:txBody>
                    <a:bodyPr/>
                    <a:lstStyle/>
                    <a:p>
                      <a:r>
                        <a:rPr lang="en-US" sz="1100" b="1" noProof="0" dirty="0">
                          <a:solidFill>
                            <a:schemeClr val="tx1">
                              <a:lumMod val="50000"/>
                            </a:schemeClr>
                          </a:solidFill>
                        </a:rPr>
                        <a:t>Inception</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r>
                        <a:rPr lang="en-US" sz="1050" noProof="0" dirty="0">
                          <a:solidFill>
                            <a:schemeClr val="tx1">
                              <a:lumMod val="50000"/>
                            </a:schemeClr>
                          </a:solidFill>
                        </a:rPr>
                        <a:t>BMGF-funded tool, pilot-driven approach to answer short-term needs in pilot countries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r>
                        <a:rPr lang="en-US" sz="1050" noProof="0" dirty="0">
                          <a:solidFill>
                            <a:schemeClr val="tx1">
                              <a:lumMod val="50000"/>
                            </a:schemeClr>
                          </a:solidFill>
                        </a:rPr>
                        <a:t>BMGF-funded tool developed iteratively with 12 countries’ inputs</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16383976"/>
                  </a:ext>
                </a:extLst>
              </a:tr>
              <a:tr h="124400">
                <a:tc>
                  <a:txBody>
                    <a:bodyPr/>
                    <a:lstStyle/>
                    <a:p>
                      <a:r>
                        <a:rPr lang="en-US" sz="1100" b="1" noProof="0" dirty="0">
                          <a:solidFill>
                            <a:schemeClr val="tx1">
                              <a:lumMod val="50000"/>
                            </a:schemeClr>
                          </a:solidFill>
                        </a:rPr>
                        <a:t>Date of publication</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r>
                        <a:rPr lang="en-US" sz="1050" noProof="0" dirty="0">
                          <a:solidFill>
                            <a:schemeClr val="tx1">
                              <a:lumMod val="50000"/>
                            </a:schemeClr>
                          </a:solidFill>
                        </a:rPr>
                        <a:t>2024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r>
                        <a:rPr lang="en-US" sz="1050" noProof="0" dirty="0">
                          <a:solidFill>
                            <a:schemeClr val="tx1">
                              <a:lumMod val="50000"/>
                            </a:schemeClr>
                          </a:solidFill>
                        </a:rPr>
                        <a:t>2020</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782508387"/>
                  </a:ext>
                </a:extLst>
              </a:tr>
              <a:tr h="124400">
                <a:tc>
                  <a:txBody>
                    <a:bodyPr/>
                    <a:lstStyle/>
                    <a:p>
                      <a:r>
                        <a:rPr lang="en-US" sz="1100" b="1" noProof="0" dirty="0">
                          <a:solidFill>
                            <a:schemeClr val="tx1">
                              <a:lumMod val="50000"/>
                            </a:schemeClr>
                          </a:solidFill>
                        </a:rPr>
                        <a:t>Examples of implementing countries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2F2F2"/>
                    </a:solidFill>
                  </a:tcPr>
                </a:tc>
                <a:tc>
                  <a:txBody>
                    <a:bodyPr/>
                    <a:lstStyle/>
                    <a:p>
                      <a:r>
                        <a:rPr lang="en-US" sz="1050" noProof="0" dirty="0">
                          <a:solidFill>
                            <a:schemeClr val="tx1">
                              <a:lumMod val="50000"/>
                            </a:schemeClr>
                          </a:solidFill>
                        </a:rPr>
                        <a:t>DRC, Niger, Ethiopia, Uganda</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2F2F2"/>
                    </a:solidFill>
                  </a:tcPr>
                </a:tc>
                <a:tc>
                  <a:txBody>
                    <a:bodyPr/>
                    <a:lstStyle/>
                    <a:p>
                      <a:r>
                        <a:rPr lang="en-US" sz="1050" noProof="0" dirty="0">
                          <a:solidFill>
                            <a:schemeClr val="tx1">
                              <a:lumMod val="50000"/>
                            </a:schemeClr>
                          </a:solidFill>
                        </a:rPr>
                        <a:t>Indonesia, Ethiopia</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2F2F2"/>
                    </a:solidFill>
                  </a:tcPr>
                </a:tc>
                <a:extLst>
                  <a:ext uri="{0D108BD9-81ED-4DB2-BD59-A6C34878D82A}">
                    <a16:rowId xmlns:a16="http://schemas.microsoft.com/office/drawing/2014/main" val="3857420269"/>
                  </a:ext>
                </a:extLst>
              </a:tr>
              <a:tr h="124400">
                <a:tc>
                  <a:txBody>
                    <a:bodyPr/>
                    <a:lstStyle/>
                    <a:p>
                      <a:r>
                        <a:rPr lang="en-US" sz="1100" b="1" noProof="0" dirty="0">
                          <a:solidFill>
                            <a:schemeClr val="tx1">
                              <a:lumMod val="50000"/>
                            </a:schemeClr>
                          </a:solidFill>
                        </a:rPr>
                        <a:t>End-users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r>
                        <a:rPr lang="en-US" sz="1050" noProof="0" dirty="0">
                          <a:solidFill>
                            <a:schemeClr val="tx1">
                              <a:lumMod val="50000"/>
                            </a:schemeClr>
                          </a:solidFill>
                        </a:rPr>
                        <a:t>Tailored for NITAGs and EPI processes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r>
                        <a:rPr lang="en-US" sz="1050" noProof="0" dirty="0">
                          <a:solidFill>
                            <a:schemeClr val="tx1">
                              <a:lumMod val="50000"/>
                            </a:schemeClr>
                          </a:solidFill>
                        </a:rPr>
                        <a:t>No specified end-user</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405659760"/>
                  </a:ext>
                </a:extLst>
              </a:tr>
              <a:tr h="124400">
                <a:tc>
                  <a:txBody>
                    <a:bodyPr/>
                    <a:lstStyle/>
                    <a:p>
                      <a:r>
                        <a:rPr lang="en-US" sz="1100" b="1" noProof="0" dirty="0">
                          <a:solidFill>
                            <a:schemeClr val="tx1">
                              <a:lumMod val="50000"/>
                            </a:schemeClr>
                          </a:solidFill>
                        </a:rPr>
                        <a:t>Resource intensity</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2F2F2"/>
                    </a:solidFill>
                  </a:tcPr>
                </a:tc>
                <a:tc>
                  <a:txBody>
                    <a:bodyPr/>
                    <a:lstStyle/>
                    <a:p>
                      <a:r>
                        <a:rPr lang="en-US" sz="1050" b="0" noProof="0" dirty="0">
                          <a:solidFill>
                            <a:schemeClr val="tx1">
                              <a:lumMod val="50000"/>
                            </a:schemeClr>
                          </a:solidFill>
                        </a:rPr>
                        <a:t>Medium</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2F2F2"/>
                    </a:solidFill>
                  </a:tcPr>
                </a:tc>
                <a:tc>
                  <a:txBody>
                    <a:bodyPr/>
                    <a:lstStyle/>
                    <a:p>
                      <a:r>
                        <a:rPr lang="en-US" sz="1050" b="0" noProof="0" dirty="0">
                          <a:solidFill>
                            <a:schemeClr val="tx1">
                              <a:lumMod val="50000"/>
                            </a:schemeClr>
                          </a:solidFill>
                        </a:rPr>
                        <a:t>High</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2F2F2"/>
                    </a:solidFill>
                  </a:tcPr>
                </a:tc>
                <a:extLst>
                  <a:ext uri="{0D108BD9-81ED-4DB2-BD59-A6C34878D82A}">
                    <a16:rowId xmlns:a16="http://schemas.microsoft.com/office/drawing/2014/main" val="2103741603"/>
                  </a:ext>
                </a:extLst>
              </a:tr>
              <a:tr h="124400">
                <a:tc>
                  <a:txBody>
                    <a:bodyPr/>
                    <a:lstStyle/>
                    <a:p>
                      <a:r>
                        <a:rPr lang="en-US" sz="1100" b="1" noProof="0" dirty="0">
                          <a:solidFill>
                            <a:schemeClr val="tx1">
                              <a:lumMod val="50000"/>
                            </a:schemeClr>
                          </a:solidFill>
                        </a:rPr>
                        <a:t>Scope</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050" b="0" noProof="0" dirty="0">
                          <a:solidFill>
                            <a:schemeClr val="tx1">
                              <a:lumMod val="50000"/>
                            </a:schemeClr>
                          </a:solidFill>
                        </a:rPr>
                        <a:t>New Vaccine Introduction Prioritization and Sequencing</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050" b="0" noProof="0" dirty="0">
                          <a:solidFill>
                            <a:schemeClr val="tx1">
                              <a:lumMod val="50000"/>
                            </a:schemeClr>
                          </a:solidFill>
                        </a:rPr>
                        <a:t>Any comparison between options</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33139248"/>
                  </a:ext>
                </a:extLst>
              </a:tr>
              <a:tr h="193512">
                <a:tc>
                  <a:txBody>
                    <a:bodyPr/>
                    <a:lstStyle/>
                    <a:p>
                      <a:pPr rtl="0"/>
                      <a:r>
                        <a:rPr lang="en-US" sz="1100" b="1" noProof="0" dirty="0">
                          <a:solidFill>
                            <a:schemeClr val="tx1">
                              <a:lumMod val="50000"/>
                            </a:schemeClr>
                          </a:solidFill>
                        </a:rPr>
                        <a:t>Type of decision question</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r>
                        <a:rPr lang="en-US" sz="1050" noProof="0" dirty="0">
                          <a:solidFill>
                            <a:schemeClr val="tx1">
                              <a:lumMod val="50000"/>
                            </a:schemeClr>
                          </a:solidFill>
                          <a:latin typeface="+mj-lt"/>
                        </a:rPr>
                        <a:t>Which new vaccine(s) should be prioritized and when should they be introduced?</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r>
                        <a:rPr lang="en-US" sz="1050" noProof="0" dirty="0">
                          <a:effectLst/>
                          <a:latin typeface="+mj-lt"/>
                          <a:ea typeface="Aptos" panose="020B0004020202020204" pitchFamily="34" charset="0"/>
                        </a:rPr>
                        <a:t>Which options should be prioritized and in which order?</a:t>
                      </a:r>
                      <a:endParaRPr lang="en-US" sz="1050" noProof="0" dirty="0">
                        <a:solidFill>
                          <a:schemeClr val="tx1">
                            <a:lumMod val="50000"/>
                          </a:schemeClr>
                        </a:solidFill>
                        <a:latin typeface="+mj-lt"/>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452576277"/>
                  </a:ext>
                </a:extLst>
              </a:tr>
              <a:tr h="117489">
                <a:tc>
                  <a:txBody>
                    <a:bodyPr/>
                    <a:lstStyle/>
                    <a:p>
                      <a:pPr marL="171450" lvl="1" indent="-171450">
                        <a:buFont typeface="Arial" panose="020B0604020202020204" pitchFamily="34" charset="0"/>
                        <a:buChar char="•"/>
                      </a:pPr>
                      <a:r>
                        <a:rPr lang="en-US" sz="1000" noProof="0" dirty="0">
                          <a:solidFill>
                            <a:schemeClr val="tx1">
                              <a:lumMod val="50000"/>
                            </a:schemeClr>
                          </a:solidFill>
                        </a:rPr>
                        <a:t>Comparison &amp; sequencing between options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endParaRPr lang="en-US"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endParaRPr lang="en-US"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186081706"/>
                  </a:ext>
                </a:extLst>
              </a:tr>
              <a:tr h="117489">
                <a:tc>
                  <a:txBody>
                    <a:bodyPr/>
                    <a:lstStyle/>
                    <a:p>
                      <a:pPr marL="171450" lvl="1" indent="-171450">
                        <a:buFont typeface="Arial" panose="020B0604020202020204" pitchFamily="34" charset="0"/>
                        <a:buChar char="•"/>
                      </a:pPr>
                      <a:r>
                        <a:rPr lang="en-US" sz="1000" noProof="0" dirty="0">
                          <a:solidFill>
                            <a:schemeClr val="tx1">
                              <a:lumMod val="50000"/>
                            </a:schemeClr>
                          </a:solidFill>
                        </a:rPr>
                        <a:t>Timeline planning of options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5265596"/>
                  </a:ext>
                </a:extLst>
              </a:tr>
              <a:tr h="193512">
                <a:tc>
                  <a:txBody>
                    <a:bodyPr/>
                    <a:lstStyle/>
                    <a:p>
                      <a:r>
                        <a:rPr lang="en-US" sz="1100" b="1" noProof="0" dirty="0">
                          <a:solidFill>
                            <a:schemeClr val="tx1">
                              <a:lumMod val="50000"/>
                            </a:schemeClr>
                          </a:solidFill>
                        </a:rPr>
                        <a:t>Mode of decision &amp; recommendation</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r>
                        <a:rPr lang="en-US" sz="1050" noProof="0" dirty="0">
                          <a:solidFill>
                            <a:schemeClr val="tx1">
                              <a:lumMod val="50000"/>
                            </a:schemeClr>
                          </a:solidFill>
                        </a:rPr>
                        <a:t>Supporting decision by highlighting “important” and “feasible” interventions based on rankings and constraints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r>
                        <a:rPr lang="en-US" sz="1050" noProof="0" dirty="0">
                          <a:solidFill>
                            <a:schemeClr val="tx1">
                              <a:lumMod val="50000"/>
                            </a:schemeClr>
                          </a:solidFill>
                        </a:rPr>
                        <a:t>Supporting decision by highlighting “best option” based on grading</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26225067"/>
                  </a:ext>
                </a:extLst>
              </a:tr>
              <a:tr h="117489">
                <a:tc>
                  <a:txBody>
                    <a:bodyPr/>
                    <a:lstStyle/>
                    <a:p>
                      <a:pPr marL="171450" lvl="1" indent="-171450">
                        <a:buFont typeface="Arial" panose="020B0604020202020204" pitchFamily="34" charset="0"/>
                        <a:buChar char="•"/>
                      </a:pPr>
                      <a:r>
                        <a:rPr lang="en-US" sz="1000" noProof="0" dirty="0">
                          <a:solidFill>
                            <a:schemeClr val="tx1">
                              <a:lumMod val="50000"/>
                            </a:schemeClr>
                          </a:solidFill>
                        </a:rPr>
                        <a:t>Statement-based</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endParaRPr lang="en-US"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endParaRPr lang="en-US"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61464197"/>
                  </a:ext>
                </a:extLst>
              </a:tr>
              <a:tr h="117489">
                <a:tc>
                  <a:txBody>
                    <a:bodyPr/>
                    <a:lstStyle/>
                    <a:p>
                      <a:pPr marL="171450" lvl="1" indent="-171450">
                        <a:buFont typeface="Arial" panose="020B0604020202020204" pitchFamily="34" charset="0"/>
                        <a:buChar char="•"/>
                      </a:pPr>
                      <a:r>
                        <a:rPr lang="en-US" sz="1000" noProof="0" dirty="0">
                          <a:solidFill>
                            <a:schemeClr val="tx1">
                              <a:lumMod val="50000"/>
                            </a:schemeClr>
                          </a:solidFill>
                        </a:rPr>
                        <a:t>Visualization-based</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endParaRPr lang="en-US"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endParaRPr lang="en-US"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41479978"/>
                  </a:ext>
                </a:extLst>
              </a:tr>
              <a:tr h="0">
                <a:tc>
                  <a:txBody>
                    <a:bodyPr/>
                    <a:lstStyle/>
                    <a:p>
                      <a:pPr marL="171450" lvl="1" indent="-171450">
                        <a:buFont typeface="Arial" panose="020B0604020202020204" pitchFamily="34" charset="0"/>
                        <a:buChar char="•"/>
                      </a:pPr>
                      <a:r>
                        <a:rPr lang="en-US" sz="1000" noProof="0" dirty="0">
                          <a:solidFill>
                            <a:schemeClr val="tx1">
                              <a:lumMod val="50000"/>
                            </a:schemeClr>
                          </a:solidFill>
                        </a:rPr>
                        <a:t>Grade-based decision support</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2066925" algn="l"/>
                        </a:tabLst>
                        <a:defRPr/>
                      </a:pPr>
                      <a:r>
                        <a:rPr lang="en-US" sz="1000" noProof="0" dirty="0">
                          <a:solidFill>
                            <a:srgbClr val="414141">
                              <a:lumMod val="50000"/>
                            </a:srgbClr>
                          </a:solidFill>
                          <a:latin typeface="+mn-lt"/>
                        </a:rPr>
                        <a:t>	</a:t>
                      </a:r>
                      <a:r>
                        <a:rPr lang="en-US" sz="1000" i="1" noProof="0" dirty="0">
                          <a:solidFill>
                            <a:schemeClr val="tx1">
                              <a:lumMod val="50000"/>
                            </a:schemeClr>
                          </a:solidFill>
                        </a:rPr>
                        <a:t>Preference-based grading</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tabLst>
                          <a:tab pos="2066925" algn="l"/>
                        </a:tabLst>
                      </a:pPr>
                      <a:r>
                        <a:rPr lang="en-US" sz="1000" noProof="0" dirty="0">
                          <a:solidFill>
                            <a:srgbClr val="414141">
                              <a:lumMod val="50000"/>
                            </a:srgbClr>
                          </a:solidFill>
                          <a:latin typeface="+mn-lt"/>
                        </a:rPr>
                        <a:t>	</a:t>
                      </a:r>
                      <a:r>
                        <a:rPr lang="en-US" sz="1000" i="1" noProof="0" dirty="0">
                          <a:solidFill>
                            <a:schemeClr val="tx1">
                              <a:lumMod val="50000"/>
                            </a:schemeClr>
                          </a:solidFill>
                        </a:rPr>
                        <a:t>Evidence-based grading</a:t>
                      </a:r>
                    </a:p>
                  </a:txBody>
                  <a:tcPr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71495"/>
                  </a:ext>
                </a:extLst>
              </a:tr>
              <a:tr h="124400">
                <a:tc>
                  <a:txBody>
                    <a:bodyPr/>
                    <a:lstStyle/>
                    <a:p>
                      <a:r>
                        <a:rPr lang="en-US" sz="1100" b="1" noProof="0" dirty="0">
                          <a:solidFill>
                            <a:schemeClr val="tx1">
                              <a:lumMod val="50000"/>
                            </a:schemeClr>
                          </a:solidFill>
                        </a:rPr>
                        <a:t>Type of MCDA</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algn="ctr"/>
                      <a:endParaRPr lang="en-US" sz="1050" noProof="0" dirty="0">
                        <a:solidFill>
                          <a:schemeClr val="tx1">
                            <a:lumMod val="50000"/>
                          </a:schemeClr>
                        </a:solidFill>
                        <a:highlight>
                          <a:srgbClr val="FFFF00"/>
                        </a:highligh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algn="ctr"/>
                      <a:endParaRPr lang="en-US" sz="1050" noProof="0" dirty="0">
                        <a:solidFill>
                          <a:schemeClr val="tx1">
                            <a:lumMod val="50000"/>
                          </a:schemeClr>
                        </a:solidFill>
                        <a:highlight>
                          <a:srgbClr val="FFFF00"/>
                        </a:highlight>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extLst>
                  <a:ext uri="{0D108BD9-81ED-4DB2-BD59-A6C34878D82A}">
                    <a16:rowId xmlns:a16="http://schemas.microsoft.com/office/drawing/2014/main" val="1005379425"/>
                  </a:ext>
                </a:extLst>
              </a:tr>
              <a:tr h="117489">
                <a:tc>
                  <a:txBody>
                    <a:bodyPr/>
                    <a:lstStyle/>
                    <a:p>
                      <a:pPr marL="171450" lvl="1" indent="-171450">
                        <a:buFont typeface="Arial" panose="020B0604020202020204" pitchFamily="34" charset="0"/>
                        <a:buChar char="•"/>
                      </a:pPr>
                      <a:r>
                        <a:rPr lang="en-US" sz="1000" noProof="0" dirty="0">
                          <a:solidFill>
                            <a:schemeClr val="tx1">
                              <a:lumMod val="50000"/>
                            </a:schemeClr>
                          </a:solidFill>
                        </a:rPr>
                        <a:t>Quantitative</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endParaRPr lang="en-US"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a:tabLst>
                          <a:tab pos="1881188" algn="l"/>
                        </a:tabLst>
                      </a:pPr>
                      <a:r>
                        <a:rPr lang="en-US" sz="1050" noProof="0" dirty="0">
                          <a:solidFill>
                            <a:schemeClr val="tx1">
                              <a:lumMod val="50000"/>
                            </a:schemeClr>
                          </a:solidFill>
                        </a:rPr>
                        <a:t>	</a:t>
                      </a:r>
                      <a:endParaRPr lang="en-US" sz="1050" i="1"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extLst>
                  <a:ext uri="{0D108BD9-81ED-4DB2-BD59-A6C34878D82A}">
                    <a16:rowId xmlns:a16="http://schemas.microsoft.com/office/drawing/2014/main" val="983423147"/>
                  </a:ext>
                </a:extLst>
              </a:tr>
              <a:tr h="117489">
                <a:tc>
                  <a:txBody>
                    <a:bodyPr/>
                    <a:lstStyle/>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noProof="0" dirty="0">
                          <a:solidFill>
                            <a:schemeClr val="tx1">
                              <a:lumMod val="50000"/>
                            </a:schemeClr>
                          </a:solidFill>
                        </a:rPr>
                        <a:t>Qualitative</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tabLst>
                          <a:tab pos="2066925" algn="l"/>
                        </a:tabLst>
                      </a:pPr>
                      <a:r>
                        <a:rPr lang="en-US" sz="1050" i="1" noProof="0" dirty="0">
                          <a:solidFill>
                            <a:schemeClr val="tx1">
                              <a:lumMod val="50000"/>
                            </a:schemeClr>
                          </a:solidFill>
                        </a:rPr>
                        <a:t>	For criteria ranking only</a:t>
                      </a:r>
                      <a:endParaRPr lang="en-US"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tabLst>
                          <a:tab pos="2066925" algn="l"/>
                        </a:tabLst>
                      </a:pPr>
                      <a:r>
                        <a:rPr lang="en-US" sz="1050" noProof="0" dirty="0">
                          <a:solidFill>
                            <a:schemeClr val="tx1">
                              <a:lumMod val="50000"/>
                            </a:schemeClr>
                          </a:solidFill>
                        </a:rPr>
                        <a:t>	</a:t>
                      </a:r>
                      <a:endParaRPr lang="en-US" sz="1050" i="1"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559714970"/>
                  </a:ext>
                </a:extLst>
              </a:tr>
              <a:tr h="124400">
                <a:tc>
                  <a:txBody>
                    <a:bodyPr/>
                    <a:lstStyle/>
                    <a:p>
                      <a:r>
                        <a:rPr lang="en-US" sz="1100" b="1" noProof="0" dirty="0">
                          <a:solidFill>
                            <a:schemeClr val="tx1">
                              <a:lumMod val="50000"/>
                            </a:schemeClr>
                          </a:solidFill>
                        </a:rPr>
                        <a:t>Available tools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tx1">
                          <a:lumMod val="60000"/>
                          <a:lumOff val="40000"/>
                        </a:schemeClr>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50" noProof="0" dirty="0">
                          <a:solidFill>
                            <a:schemeClr val="tx1">
                              <a:lumMod val="50000"/>
                            </a:schemeClr>
                          </a:solidFill>
                        </a:rPr>
                        <a:t>PDF document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tx1">
                          <a:lumMod val="60000"/>
                          <a:lumOff val="40000"/>
                        </a:schemeClr>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50" noProof="0" dirty="0">
                          <a:solidFill>
                            <a:schemeClr val="tx1">
                              <a:lumMod val="50000"/>
                            </a:schemeClr>
                          </a:solidFill>
                        </a:rPr>
                        <a:t>Excel-based tool</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tx1">
                          <a:lumMod val="60000"/>
                          <a:lumOff val="40000"/>
                        </a:schemeClr>
                      </a:solidFill>
                      <a:prstDash val="sysDash"/>
                      <a:round/>
                      <a:headEnd type="none" w="med" len="med"/>
                      <a:tailEnd type="none" w="med" len="med"/>
                    </a:lnB>
                  </a:tcPr>
                </a:tc>
                <a:extLst>
                  <a:ext uri="{0D108BD9-81ED-4DB2-BD59-A6C34878D82A}">
                    <a16:rowId xmlns:a16="http://schemas.microsoft.com/office/drawing/2014/main" val="3683601762"/>
                  </a:ext>
                </a:extLst>
              </a:tr>
              <a:tr h="193512">
                <a:tc>
                  <a:txBody>
                    <a:bodyPr/>
                    <a:lstStyle/>
                    <a:p>
                      <a:pPr marL="171450" indent="-171450">
                        <a:buFont typeface="Arial" panose="020B0604020202020204" pitchFamily="34" charset="0"/>
                        <a:buChar char="•"/>
                      </a:pPr>
                      <a:r>
                        <a:rPr lang="en-US" sz="1000" b="0" noProof="0" dirty="0">
                          <a:solidFill>
                            <a:schemeClr val="tx1">
                              <a:lumMod val="50000"/>
                            </a:schemeClr>
                          </a:solidFill>
                        </a:rPr>
                        <a:t>Supporting tools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60000"/>
                          <a:lumOff val="40000"/>
                        </a:schemeClr>
                      </a:solidFill>
                      <a:prstDash val="sysDash"/>
                      <a:round/>
                      <a:headEnd type="none" w="med" len="med"/>
                      <a:tailEnd type="none" w="med" len="med"/>
                    </a:lnT>
                    <a:lnB w="6350" cap="flat" cmpd="sng" algn="ctr">
                      <a:solidFill>
                        <a:schemeClr val="tx1">
                          <a:lumMod val="60000"/>
                          <a:lumOff val="40000"/>
                        </a:schemeClr>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50" noProof="0" dirty="0">
                          <a:solidFill>
                            <a:schemeClr val="tx1">
                              <a:lumMod val="50000"/>
                            </a:schemeClr>
                          </a:solidFill>
                        </a:rPr>
                        <a:t>List of criteria, preference survey template, workshop presentation template, workplan, excel models for ranking</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60000"/>
                          <a:lumOff val="40000"/>
                        </a:schemeClr>
                      </a:solidFill>
                      <a:prstDash val="sysDash"/>
                      <a:round/>
                      <a:headEnd type="none" w="med" len="med"/>
                      <a:tailEnd type="none" w="med" len="med"/>
                    </a:lnT>
                    <a:lnB w="6350" cap="flat" cmpd="sng" algn="ctr">
                      <a:solidFill>
                        <a:schemeClr val="tx1">
                          <a:lumMod val="60000"/>
                          <a:lumOff val="40000"/>
                        </a:schemeClr>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50" noProof="0" dirty="0">
                          <a:solidFill>
                            <a:schemeClr val="tx1">
                              <a:lumMod val="50000"/>
                            </a:schemeClr>
                          </a:solidFill>
                        </a:rPr>
                        <a:t>Guidance manual and self-study training modules</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0000"/>
                          <a:lumOff val="40000"/>
                        </a:schemeClr>
                      </a:solidFill>
                      <a:prstDash val="sysDash"/>
                      <a:round/>
                      <a:headEnd type="none" w="med" len="med"/>
                      <a:tailEnd type="none" w="med" len="med"/>
                    </a:lnT>
                    <a:lnB w="6350" cap="flat" cmpd="sng" algn="ctr">
                      <a:solidFill>
                        <a:schemeClr val="tx1">
                          <a:lumMod val="60000"/>
                          <a:lumOff val="40000"/>
                        </a:schemeClr>
                      </a:solidFill>
                      <a:prstDash val="sysDash"/>
                      <a:round/>
                      <a:headEnd type="none" w="med" len="med"/>
                      <a:tailEnd type="none" w="med" len="med"/>
                    </a:lnB>
                  </a:tcPr>
                </a:tc>
                <a:extLst>
                  <a:ext uri="{0D108BD9-81ED-4DB2-BD59-A6C34878D82A}">
                    <a16:rowId xmlns:a16="http://schemas.microsoft.com/office/drawing/2014/main" val="18777282"/>
                  </a:ext>
                </a:extLst>
              </a:tr>
              <a:tr h="117489">
                <a:tc>
                  <a:txBody>
                    <a:bodyPr/>
                    <a:lstStyle/>
                    <a:p>
                      <a:pPr marL="171450" indent="-171450">
                        <a:buFont typeface="Arial" panose="020B0604020202020204" pitchFamily="34" charset="0"/>
                        <a:buChar char="•"/>
                      </a:pPr>
                      <a:r>
                        <a:rPr lang="en-US" sz="1000" b="0" noProof="0" dirty="0">
                          <a:solidFill>
                            <a:schemeClr val="tx1">
                              <a:lumMod val="50000"/>
                            </a:schemeClr>
                          </a:solidFill>
                        </a:rPr>
                        <a:t>Other items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60000"/>
                          <a:lumOff val="40000"/>
                        </a:schemeClr>
                      </a:solidFill>
                      <a:prstDash val="sysDash"/>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50" noProof="0" dirty="0">
                          <a:solidFill>
                            <a:schemeClr val="tx1">
                              <a:lumMod val="50000"/>
                            </a:schemeClr>
                          </a:solidFill>
                        </a:rPr>
                        <a:t>Voting system, criteria hierarchization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60000"/>
                          <a:lumOff val="40000"/>
                        </a:schemeClr>
                      </a:solidFill>
                      <a:prstDash val="sysDash"/>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50" noProof="0" dirty="0">
                          <a:solidFill>
                            <a:schemeClr val="tx1">
                              <a:lumMod val="50000"/>
                            </a:schemeClr>
                          </a:solidFill>
                        </a:rPr>
                        <a:t>Step-by-step guidelines, uncertainty modelling</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0000"/>
                          <a:lumOff val="40000"/>
                        </a:schemeClr>
                      </a:solidFill>
                      <a:prstDash val="sysDash"/>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11654245"/>
                  </a:ext>
                </a:extLst>
              </a:tr>
            </a:tbl>
          </a:graphicData>
        </a:graphic>
      </p:graphicFrame>
      <p:pic>
        <p:nvPicPr>
          <p:cNvPr id="7" name="Graphic 6" descr="Tick with solid fill">
            <a:extLst>
              <a:ext uri="{FF2B5EF4-FFF2-40B4-BE49-F238E27FC236}">
                <a16:creationId xmlns:a16="http://schemas.microsoft.com/office/drawing/2014/main" id="{AA074A5D-10BF-D2D0-B6DD-BE6B583355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5833" y="3272986"/>
            <a:ext cx="240790" cy="240790"/>
          </a:xfrm>
          <a:prstGeom prst="rect">
            <a:avLst/>
          </a:prstGeom>
        </p:spPr>
      </p:pic>
      <p:pic>
        <p:nvPicPr>
          <p:cNvPr id="8" name="Graphic 7" descr="Tick with solid fill">
            <a:extLst>
              <a:ext uri="{FF2B5EF4-FFF2-40B4-BE49-F238E27FC236}">
                <a16:creationId xmlns:a16="http://schemas.microsoft.com/office/drawing/2014/main" id="{99C66F00-74EF-443F-8EF8-869DD576B6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8810" y="3272986"/>
            <a:ext cx="240790" cy="240790"/>
          </a:xfrm>
          <a:prstGeom prst="rect">
            <a:avLst/>
          </a:prstGeom>
        </p:spPr>
      </p:pic>
      <p:pic>
        <p:nvPicPr>
          <p:cNvPr id="15" name="Graphic 14" descr="Tick with solid fill">
            <a:extLst>
              <a:ext uri="{FF2B5EF4-FFF2-40B4-BE49-F238E27FC236}">
                <a16:creationId xmlns:a16="http://schemas.microsoft.com/office/drawing/2014/main" id="{160C87D3-3E5C-86CD-710A-5088484C22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5833" y="3543917"/>
            <a:ext cx="240790" cy="240790"/>
          </a:xfrm>
          <a:prstGeom prst="rect">
            <a:avLst/>
          </a:prstGeom>
        </p:spPr>
      </p:pic>
      <p:pic>
        <p:nvPicPr>
          <p:cNvPr id="34" name="Graphic 33" descr="Tick with solid fill">
            <a:extLst>
              <a:ext uri="{FF2B5EF4-FFF2-40B4-BE49-F238E27FC236}">
                <a16:creationId xmlns:a16="http://schemas.microsoft.com/office/drawing/2014/main" id="{09E203D9-FBE8-C1B5-4F84-FA58CBE00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5833" y="4458510"/>
            <a:ext cx="240790" cy="240790"/>
          </a:xfrm>
          <a:prstGeom prst="rect">
            <a:avLst/>
          </a:prstGeom>
        </p:spPr>
      </p:pic>
      <p:pic>
        <p:nvPicPr>
          <p:cNvPr id="35" name="Graphic 34" descr="Tick with solid fill">
            <a:extLst>
              <a:ext uri="{FF2B5EF4-FFF2-40B4-BE49-F238E27FC236}">
                <a16:creationId xmlns:a16="http://schemas.microsoft.com/office/drawing/2014/main" id="{E39AA000-B62F-43F3-8000-035F139143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6014" y="4692328"/>
            <a:ext cx="240790" cy="240790"/>
          </a:xfrm>
          <a:prstGeom prst="rect">
            <a:avLst/>
          </a:prstGeom>
        </p:spPr>
      </p:pic>
      <p:pic>
        <p:nvPicPr>
          <p:cNvPr id="2" name="Graphic 1" descr="Tick with solid fill">
            <a:extLst>
              <a:ext uri="{FF2B5EF4-FFF2-40B4-BE49-F238E27FC236}">
                <a16:creationId xmlns:a16="http://schemas.microsoft.com/office/drawing/2014/main" id="{56A814DA-955F-F15D-029B-1D6D7EC07F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6014" y="4195981"/>
            <a:ext cx="240790" cy="240790"/>
          </a:xfrm>
          <a:prstGeom prst="rect">
            <a:avLst/>
          </a:prstGeom>
        </p:spPr>
      </p:pic>
      <p:pic>
        <p:nvPicPr>
          <p:cNvPr id="4" name="Graphic 3" descr="Tick with solid fill">
            <a:extLst>
              <a:ext uri="{FF2B5EF4-FFF2-40B4-BE49-F238E27FC236}">
                <a16:creationId xmlns:a16="http://schemas.microsoft.com/office/drawing/2014/main" id="{86AD058B-3171-24F5-C467-A1515F15D8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5833" y="4692328"/>
            <a:ext cx="240790" cy="240790"/>
          </a:xfrm>
          <a:prstGeom prst="rect">
            <a:avLst/>
          </a:prstGeom>
        </p:spPr>
      </p:pic>
      <p:pic>
        <p:nvPicPr>
          <p:cNvPr id="6" name="Graphic 5" descr="Tick with solid fill">
            <a:extLst>
              <a:ext uri="{FF2B5EF4-FFF2-40B4-BE49-F238E27FC236}">
                <a16:creationId xmlns:a16="http://schemas.microsoft.com/office/drawing/2014/main" id="{9E0A5C29-B819-3C62-21CE-6C0FB4E451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6014" y="5198104"/>
            <a:ext cx="240790" cy="240790"/>
          </a:xfrm>
          <a:prstGeom prst="rect">
            <a:avLst/>
          </a:prstGeom>
        </p:spPr>
      </p:pic>
      <p:pic>
        <p:nvPicPr>
          <p:cNvPr id="9" name="Graphic 8" descr="Tick with solid fill">
            <a:extLst>
              <a:ext uri="{FF2B5EF4-FFF2-40B4-BE49-F238E27FC236}">
                <a16:creationId xmlns:a16="http://schemas.microsoft.com/office/drawing/2014/main" id="{4ABC82C1-7ED1-377D-2377-0DD7562E2E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5833" y="5198104"/>
            <a:ext cx="240790" cy="240790"/>
          </a:xfrm>
          <a:prstGeom prst="rect">
            <a:avLst/>
          </a:prstGeom>
        </p:spPr>
      </p:pic>
      <p:pic>
        <p:nvPicPr>
          <p:cNvPr id="13" name="Graphic 12" descr="Tick with solid fill">
            <a:extLst>
              <a:ext uri="{FF2B5EF4-FFF2-40B4-BE49-F238E27FC236}">
                <a16:creationId xmlns:a16="http://schemas.microsoft.com/office/drawing/2014/main" id="{124DCAF6-D1CF-48BA-1486-A7EAAE042C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6014" y="5463042"/>
            <a:ext cx="240790" cy="240790"/>
          </a:xfrm>
          <a:prstGeom prst="rect">
            <a:avLst/>
          </a:prstGeom>
        </p:spPr>
      </p:pic>
      <p:pic>
        <p:nvPicPr>
          <p:cNvPr id="14" name="Graphic 13" descr="Tick with solid fill">
            <a:extLst>
              <a:ext uri="{FF2B5EF4-FFF2-40B4-BE49-F238E27FC236}">
                <a16:creationId xmlns:a16="http://schemas.microsoft.com/office/drawing/2014/main" id="{86F9DE8F-16EB-374F-71DB-91BCB9CC0F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5833" y="5454298"/>
            <a:ext cx="240790" cy="240790"/>
          </a:xfrm>
          <a:prstGeom prst="rect">
            <a:avLst/>
          </a:prstGeom>
        </p:spPr>
      </p:pic>
    </p:spTree>
    <p:extLst>
      <p:ext uri="{BB962C8B-B14F-4D97-AF65-F5344CB8AC3E}">
        <p14:creationId xmlns:p14="http://schemas.microsoft.com/office/powerpoint/2010/main" val="1318922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err="1">
                <a:ln>
                  <a:noFill/>
                </a:ln>
                <a:solidFill>
                  <a:srgbClr val="0F5D61"/>
                </a:solidFill>
                <a:effectLst/>
                <a:uLnTx/>
                <a:uFillTx/>
                <a:latin typeface="Lato" panose="020F0502020204030203" pitchFamily="34" charset="0"/>
                <a:cs typeface="Times New Roman" panose="02020603050405020304" pitchFamily="18" charset="0"/>
                <a:sym typeface="Lato"/>
              </a:rPr>
              <a:t>EtR</a:t>
            </a: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 and NVI PST</a:t>
            </a:r>
          </a:p>
        </p:txBody>
      </p:sp>
      <p:sp>
        <p:nvSpPr>
          <p:cNvPr id="12" name="Google Shape;12;p19">
            <a:extLst>
              <a:ext uri="{FF2B5EF4-FFF2-40B4-BE49-F238E27FC236}">
                <a16:creationId xmlns:a16="http://schemas.microsoft.com/office/drawing/2014/main" id="{74888AFF-42DE-82CD-EDC4-678639452791}"/>
              </a:ext>
            </a:extLst>
          </p:cNvPr>
          <p:cNvSpPr txBox="1">
            <a:spLocks noGrp="1"/>
          </p:cNvSpPr>
          <p:nvPr>
            <p:ph type="sldNum" idx="12"/>
          </p:nvPr>
        </p:nvSpPr>
        <p:spPr>
          <a:xfrm>
            <a:off x="11297329" y="5927475"/>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35</a:t>
            </a:fld>
            <a:endParaRPr lang="en-US" noProof="0" dirty="0">
              <a:latin typeface="+mj-lt"/>
            </a:endParaRPr>
          </a:p>
        </p:txBody>
      </p:sp>
      <p:graphicFrame>
        <p:nvGraphicFramePr>
          <p:cNvPr id="3" name="Table 2">
            <a:extLst>
              <a:ext uri="{FF2B5EF4-FFF2-40B4-BE49-F238E27FC236}">
                <a16:creationId xmlns:a16="http://schemas.microsoft.com/office/drawing/2014/main" id="{C050483D-9AA7-0CD1-5E54-B189D46BFC45}"/>
              </a:ext>
            </a:extLst>
          </p:cNvPr>
          <p:cNvGraphicFramePr>
            <a:graphicFrameLocks noGrp="1"/>
          </p:cNvGraphicFramePr>
          <p:nvPr>
            <p:extLst>
              <p:ext uri="{D42A27DB-BD31-4B8C-83A1-F6EECF244321}">
                <p14:modId xmlns:p14="http://schemas.microsoft.com/office/powerpoint/2010/main" val="2043905466"/>
              </p:ext>
            </p:extLst>
          </p:nvPr>
        </p:nvGraphicFramePr>
        <p:xfrm>
          <a:off x="472963" y="868680"/>
          <a:ext cx="11246074" cy="5989320"/>
        </p:xfrm>
        <a:graphic>
          <a:graphicData uri="http://schemas.openxmlformats.org/drawingml/2006/table">
            <a:tbl>
              <a:tblPr firstRow="1" bandRow="1">
                <a:tableStyleId>{93296810-A885-4BE3-A3E7-6D5BEEA58F35}</a:tableStyleId>
              </a:tblPr>
              <a:tblGrid>
                <a:gridCol w="2331336">
                  <a:extLst>
                    <a:ext uri="{9D8B030D-6E8A-4147-A177-3AD203B41FA5}">
                      <a16:colId xmlns:a16="http://schemas.microsoft.com/office/drawing/2014/main" val="788932049"/>
                    </a:ext>
                  </a:extLst>
                </a:gridCol>
                <a:gridCol w="4094507">
                  <a:extLst>
                    <a:ext uri="{9D8B030D-6E8A-4147-A177-3AD203B41FA5}">
                      <a16:colId xmlns:a16="http://schemas.microsoft.com/office/drawing/2014/main" val="3438246978"/>
                    </a:ext>
                  </a:extLst>
                </a:gridCol>
                <a:gridCol w="331503">
                  <a:extLst>
                    <a:ext uri="{9D8B030D-6E8A-4147-A177-3AD203B41FA5}">
                      <a16:colId xmlns:a16="http://schemas.microsoft.com/office/drawing/2014/main" val="4036719054"/>
                    </a:ext>
                  </a:extLst>
                </a:gridCol>
                <a:gridCol w="4488728">
                  <a:extLst>
                    <a:ext uri="{9D8B030D-6E8A-4147-A177-3AD203B41FA5}">
                      <a16:colId xmlns:a16="http://schemas.microsoft.com/office/drawing/2014/main" val="509282080"/>
                    </a:ext>
                  </a:extLst>
                </a:gridCol>
              </a:tblGrid>
              <a:tr h="252953">
                <a:tc>
                  <a:txBody>
                    <a:bodyPr/>
                    <a:lstStyle/>
                    <a:p>
                      <a:endParaRPr lang="en-US" noProof="0" dirty="0"/>
                    </a:p>
                  </a:txBody>
                  <a:tcPr>
                    <a:lnB w="12700" cap="flat" cmpd="sng" algn="ctr">
                      <a:noFill/>
                      <a:prstDash val="solid"/>
                      <a:round/>
                      <a:headEnd type="none" w="med" len="med"/>
                      <a:tailEnd type="none" w="med" len="med"/>
                    </a:lnB>
                  </a:tcPr>
                </a:tc>
                <a:tc>
                  <a:txBody>
                    <a:bodyPr/>
                    <a:lstStyle/>
                    <a:p>
                      <a:r>
                        <a:rPr lang="en-US" noProof="0" dirty="0" err="1"/>
                        <a:t>EtR</a:t>
                      </a:r>
                      <a:endParaRPr lang="en-US" noProof="0" dirty="0"/>
                    </a:p>
                  </a:txBody>
                  <a:tcPr>
                    <a:lnR w="12700" cmpd="sng">
                      <a:noFill/>
                    </a:lnR>
                    <a:lnB w="12700" cap="flat" cmpd="sng" algn="ctr">
                      <a:noFill/>
                      <a:prstDash val="solid"/>
                      <a:round/>
                      <a:headEnd type="none" w="med" len="med"/>
                      <a:tailEnd type="none" w="med" len="med"/>
                    </a:lnB>
                    <a:solidFill>
                      <a:srgbClr val="3B5FB5"/>
                    </a:solidFill>
                  </a:tcPr>
                </a:tc>
                <a:tc>
                  <a:txBody>
                    <a:bodyPr/>
                    <a:lstStyle/>
                    <a:p>
                      <a:endParaRPr lang="en-US" noProof="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noProof="0" dirty="0"/>
                        <a:t>NVI-PST</a:t>
                      </a:r>
                    </a:p>
                  </a:txBody>
                  <a:tcPr>
                    <a:lnL w="12700" cmpd="sng">
                      <a:noFill/>
                    </a:lnL>
                    <a:lnB w="12700" cap="flat" cmpd="sng" algn="ctr">
                      <a:noFill/>
                      <a:prstDash val="solid"/>
                      <a:round/>
                      <a:headEnd type="none" w="med" len="med"/>
                      <a:tailEnd type="none" w="med" len="med"/>
                    </a:lnB>
                    <a:solidFill>
                      <a:srgbClr val="0F5D61"/>
                    </a:solidFill>
                  </a:tcPr>
                </a:tc>
                <a:extLst>
                  <a:ext uri="{0D108BD9-81ED-4DB2-BD59-A6C34878D82A}">
                    <a16:rowId xmlns:a16="http://schemas.microsoft.com/office/drawing/2014/main" val="3100631494"/>
                  </a:ext>
                </a:extLst>
              </a:tr>
              <a:tr h="354135">
                <a:tc>
                  <a:txBody>
                    <a:bodyPr/>
                    <a:lstStyle/>
                    <a:p>
                      <a:r>
                        <a:rPr lang="en-US" sz="1200" b="1" noProof="0" dirty="0">
                          <a:solidFill>
                            <a:schemeClr val="tx1">
                              <a:lumMod val="50000"/>
                            </a:schemeClr>
                          </a:solidFill>
                        </a:rPr>
                        <a:t>When to use it?</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en-US" sz="1100" noProof="0" dirty="0">
                          <a:solidFill>
                            <a:schemeClr val="tx1">
                              <a:lumMod val="50000"/>
                            </a:schemeClr>
                          </a:solidFill>
                        </a:rPr>
                        <a:t>Upon request from MoH</a:t>
                      </a:r>
                    </a:p>
                    <a:p>
                      <a:r>
                        <a:rPr lang="en-US" sz="1100" noProof="0" dirty="0">
                          <a:solidFill>
                            <a:schemeClr val="tx1">
                              <a:lumMod val="50000"/>
                            </a:schemeClr>
                          </a:solidFill>
                        </a:rPr>
                        <a:t>Ahead of vaccine introduction / strategy or product change</a:t>
                      </a: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sz="1100" noProof="0" dirty="0">
                        <a:solidFill>
                          <a:schemeClr val="tx1">
                            <a:lumMod val="50000"/>
                          </a:schemeClr>
                        </a:solidFill>
                        <a:highlight>
                          <a:srgbClr val="FFFF00"/>
                        </a:highligh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noProof="0" dirty="0">
                          <a:solidFill>
                            <a:schemeClr val="tx1">
                              <a:lumMod val="50000"/>
                            </a:schemeClr>
                          </a:solidFill>
                        </a:rPr>
                        <a:t>Every 3 to 5 years, ahead of National </a:t>
                      </a:r>
                      <a:r>
                        <a:rPr lang="en-US" sz="1100" noProof="0" dirty="0" err="1">
                          <a:solidFill>
                            <a:schemeClr val="tx1">
                              <a:lumMod val="50000"/>
                            </a:schemeClr>
                          </a:solidFill>
                        </a:rPr>
                        <a:t>Immunisation</a:t>
                      </a:r>
                      <a:r>
                        <a:rPr lang="en-US" sz="1100" noProof="0" dirty="0">
                          <a:solidFill>
                            <a:schemeClr val="tx1">
                              <a:lumMod val="50000"/>
                            </a:schemeClr>
                          </a:solidFill>
                        </a:rPr>
                        <a:t> Strategy or to refresh NIS</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7420269"/>
                  </a:ext>
                </a:extLst>
              </a:tr>
              <a:tr h="227658">
                <a:tc>
                  <a:txBody>
                    <a:bodyPr/>
                    <a:lstStyle/>
                    <a:p>
                      <a:pPr rtl="0"/>
                      <a:r>
                        <a:rPr lang="en-US" sz="1200" b="1" noProof="0" dirty="0">
                          <a:solidFill>
                            <a:schemeClr val="tx1">
                              <a:lumMod val="50000"/>
                            </a:schemeClr>
                          </a:solidFill>
                        </a:rPr>
                        <a:t>Decision question</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endParaRPr lang="en-US" sz="110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endParaRPr lang="en-US" sz="1100"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100"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452576277"/>
                  </a:ext>
                </a:extLst>
              </a:tr>
              <a:tr h="215010">
                <a:tc>
                  <a:txBody>
                    <a:bodyPr/>
                    <a:lstStyle/>
                    <a:p>
                      <a:pPr marL="171450" lvl="1" indent="-171450">
                        <a:buFont typeface="Arial" panose="020B0604020202020204" pitchFamily="34" charset="0"/>
                        <a:buChar char="•"/>
                      </a:pPr>
                      <a:r>
                        <a:rPr lang="en-US" sz="1050" noProof="0" dirty="0">
                          <a:solidFill>
                            <a:schemeClr val="tx1">
                              <a:lumMod val="50000"/>
                            </a:schemeClr>
                          </a:solidFill>
                        </a:rPr>
                        <a:t>Type of decision questions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r>
                        <a:rPr lang="en-US" sz="1100" noProof="0" dirty="0">
                          <a:solidFill>
                            <a:schemeClr val="tx1">
                              <a:lumMod val="50000"/>
                            </a:schemeClr>
                          </a:solidFill>
                        </a:rPr>
                        <a:t>Recommendation for introduction, strategy, product choice</a:t>
                      </a: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endParaRPr lang="en-US" sz="1100"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100" noProof="0" dirty="0">
                          <a:solidFill>
                            <a:schemeClr val="tx1">
                              <a:lumMod val="50000"/>
                            </a:schemeClr>
                          </a:solidFill>
                        </a:rPr>
                        <a:t>Prioritization between introductions, sequencing of options</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465372982"/>
                  </a:ext>
                </a:extLst>
              </a:tr>
              <a:tr h="771508">
                <a:tc>
                  <a:txBody>
                    <a:bodyPr/>
                    <a:lstStyle/>
                    <a:p>
                      <a:pPr marL="171450" lvl="1" indent="-171450">
                        <a:buFont typeface="Arial" panose="020B0604020202020204" pitchFamily="34" charset="0"/>
                        <a:buChar char="•"/>
                      </a:pPr>
                      <a:r>
                        <a:rPr lang="en-US" sz="1050" noProof="0" dirty="0">
                          <a:solidFill>
                            <a:schemeClr val="tx1">
                              <a:lumMod val="50000"/>
                            </a:schemeClr>
                          </a:solidFill>
                        </a:rPr>
                        <a:t>Examples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100" noProof="0" dirty="0"/>
                        <a:t>Should one dose of an HPV vaccine be given to girls between 9-14 years of age to reduce HPV infections and HPV associated cancers?</a:t>
                      </a:r>
                    </a:p>
                    <a:p>
                      <a:pPr marL="171450" indent="-171450">
                        <a:buFont typeface="Arial" panose="020B0604020202020204" pitchFamily="34" charset="0"/>
                        <a:buChar char="•"/>
                      </a:pPr>
                      <a:r>
                        <a:rPr lang="en-US" sz="1100" noProof="0" dirty="0"/>
                        <a:t>Should adolescents aged 12-15 years receive COVID-19 vaccination with a vaccine licensed for this age group?</a:t>
                      </a:r>
                      <a:endParaRPr lang="en-US" sz="110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100"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ysDot"/>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100" noProof="0" dirty="0">
                          <a:solidFill>
                            <a:schemeClr val="tx1">
                              <a:lumMod val="50000"/>
                            </a:schemeClr>
                          </a:solidFill>
                        </a:rPr>
                        <a:t>Which vaccines should be prioritized for introduction in the next 5 years?</a:t>
                      </a:r>
                    </a:p>
                    <a:p>
                      <a:pPr marL="171450" indent="-171450">
                        <a:buFont typeface="Arial" panose="020B0604020202020204" pitchFamily="34" charset="0"/>
                        <a:buChar char="•"/>
                      </a:pPr>
                      <a:r>
                        <a:rPr lang="en-US" sz="1100" noProof="0" dirty="0">
                          <a:solidFill>
                            <a:schemeClr val="tx1">
                              <a:lumMod val="50000"/>
                            </a:schemeClr>
                          </a:solidFill>
                        </a:rPr>
                        <a:t>When should priority vaccines be introduced?</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5265596"/>
                  </a:ext>
                </a:extLst>
              </a:tr>
              <a:tr h="227658">
                <a:tc>
                  <a:txBody>
                    <a:bodyPr/>
                    <a:lstStyle/>
                    <a:p>
                      <a:r>
                        <a:rPr lang="en-US" sz="1200" b="1" noProof="0" dirty="0">
                          <a:solidFill>
                            <a:schemeClr val="tx1">
                              <a:lumMod val="50000"/>
                            </a:schemeClr>
                          </a:solidFill>
                        </a:rPr>
                        <a:t>Criteria</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endParaRPr lang="en-US" sz="110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endParaRPr lang="en-US" sz="1100"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100"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26225067"/>
                  </a:ext>
                </a:extLst>
              </a:tr>
              <a:tr h="215010">
                <a:tc>
                  <a:txBody>
                    <a:bodyPr/>
                    <a:lstStyle/>
                    <a:p>
                      <a:pPr marL="171450" lvl="1" indent="-171450">
                        <a:buFont typeface="Arial" panose="020B0604020202020204" pitchFamily="34" charset="0"/>
                        <a:buChar char="•"/>
                      </a:pPr>
                      <a:r>
                        <a:rPr lang="en-US" sz="1050" noProof="0" dirty="0">
                          <a:solidFill>
                            <a:schemeClr val="tx1">
                              <a:lumMod val="50000"/>
                            </a:schemeClr>
                          </a:solidFill>
                        </a:rPr>
                        <a:t>Number of criteria</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r>
                        <a:rPr lang="en-US" sz="1100" b="1" noProof="0" dirty="0">
                          <a:solidFill>
                            <a:schemeClr val="tx1">
                              <a:lumMod val="50000"/>
                            </a:schemeClr>
                          </a:solidFill>
                        </a:rPr>
                        <a:t>Extensive </a:t>
                      </a:r>
                      <a:r>
                        <a:rPr lang="en-US" sz="1100" b="0" noProof="0" dirty="0">
                          <a:solidFill>
                            <a:schemeClr val="tx1">
                              <a:lumMod val="50000"/>
                            </a:schemeClr>
                          </a:solidFill>
                        </a:rPr>
                        <a:t>(all 7 criteria groups should be considered)</a:t>
                      </a:r>
                      <a:endParaRPr lang="en-US" sz="1100" b="1"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endParaRPr lang="en-US" sz="1100"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100" b="1" noProof="0" dirty="0">
                          <a:solidFill>
                            <a:schemeClr val="tx1">
                              <a:lumMod val="50000"/>
                            </a:schemeClr>
                          </a:solidFill>
                        </a:rPr>
                        <a:t>Limited </a:t>
                      </a:r>
                      <a:r>
                        <a:rPr lang="en-US" sz="1100" b="0" noProof="0" dirty="0">
                          <a:solidFill>
                            <a:schemeClr val="tx1">
                              <a:lumMod val="50000"/>
                            </a:schemeClr>
                          </a:solidFill>
                        </a:rPr>
                        <a:t>(selection of 10-15 out of 71 proposed)</a:t>
                      </a:r>
                      <a:endParaRPr lang="en-US" sz="1100" b="1"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61464197"/>
                  </a:ext>
                </a:extLst>
              </a:tr>
              <a:tr h="493259">
                <a:tc>
                  <a:txBody>
                    <a:bodyPr/>
                    <a:lstStyle/>
                    <a:p>
                      <a:pPr marL="171450" lvl="1" indent="-171450">
                        <a:buFont typeface="Arial" panose="020B0604020202020204" pitchFamily="34" charset="0"/>
                        <a:buChar char="•"/>
                      </a:pPr>
                      <a:r>
                        <a:rPr lang="en-US" sz="1050" noProof="0" dirty="0">
                          <a:solidFill>
                            <a:schemeClr val="tx1">
                              <a:lumMod val="50000"/>
                            </a:schemeClr>
                          </a:solidFill>
                        </a:rPr>
                        <a:t>Process for criteria selection</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marL="228600" indent="-228600">
                        <a:buAutoNum type="arabicPeriod"/>
                      </a:pPr>
                      <a:r>
                        <a:rPr lang="en-US" sz="1100" noProof="0" dirty="0">
                          <a:solidFill>
                            <a:schemeClr val="tx1">
                              <a:lumMod val="50000"/>
                            </a:schemeClr>
                          </a:solidFill>
                        </a:rPr>
                        <a:t>Definition of a </a:t>
                      </a:r>
                      <a:r>
                        <a:rPr lang="en-US" sz="1100" noProof="0" dirty="0"/>
                        <a:t>Generic Criteria Table</a:t>
                      </a:r>
                    </a:p>
                    <a:p>
                      <a:pPr marL="228600" indent="-228600">
                        <a:buAutoNum type="arabicPeriod"/>
                      </a:pPr>
                      <a:r>
                        <a:rPr lang="en-US" sz="1100" noProof="0" dirty="0">
                          <a:solidFill>
                            <a:schemeClr val="tx1">
                              <a:lumMod val="50000"/>
                            </a:schemeClr>
                          </a:solidFill>
                        </a:rPr>
                        <a:t>Specification of criteria based on the disease/question</a:t>
                      </a: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endParaRPr lang="en-US" sz="1100"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28600" indent="-228600">
                        <a:buAutoNum type="arabicPeriod"/>
                      </a:pPr>
                      <a:r>
                        <a:rPr lang="en-US" sz="1100" noProof="0" dirty="0">
                          <a:solidFill>
                            <a:schemeClr val="tx1">
                              <a:lumMod val="50000"/>
                            </a:schemeClr>
                          </a:solidFill>
                        </a:rPr>
                        <a:t>NITAG members vote on pre-hierarchized (3 levels) criteria</a:t>
                      </a:r>
                    </a:p>
                    <a:p>
                      <a:pPr marL="228600" indent="-228600">
                        <a:buAutoNum type="arabicPeriod"/>
                      </a:pPr>
                      <a:r>
                        <a:rPr lang="en-US" sz="1100" noProof="0" dirty="0">
                          <a:solidFill>
                            <a:schemeClr val="tx1">
                              <a:lumMod val="50000"/>
                            </a:schemeClr>
                          </a:solidFill>
                        </a:rPr>
                        <a:t>NITAG members select a limited number of criteria based on vote and discussion</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41479978"/>
                  </a:ext>
                </a:extLst>
              </a:tr>
              <a:tr h="215010">
                <a:tc>
                  <a:txBody>
                    <a:bodyPr/>
                    <a:lstStyle/>
                    <a:p>
                      <a:pPr marL="171450" lvl="1" indent="-171450">
                        <a:buFont typeface="Arial" panose="020B0604020202020204" pitchFamily="34" charset="0"/>
                        <a:buChar char="•"/>
                      </a:pPr>
                      <a:r>
                        <a:rPr lang="en-US" sz="1050" noProof="0" dirty="0">
                          <a:solidFill>
                            <a:schemeClr val="tx1">
                              <a:lumMod val="50000"/>
                            </a:schemeClr>
                          </a:solidFill>
                        </a:rPr>
                        <a:t>Criteria weighting</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en-US" sz="1100" noProof="0" dirty="0">
                          <a:solidFill>
                            <a:schemeClr val="tx1">
                              <a:lumMod val="50000"/>
                            </a:schemeClr>
                          </a:solidFill>
                        </a:rPr>
                        <a:t>No (implicit)</a:t>
                      </a: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sz="1100"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ysDot"/>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1435100" algn="l"/>
                        </a:tabLst>
                        <a:defRPr/>
                      </a:pPr>
                      <a:r>
                        <a:rPr lang="en-US" sz="1050" i="0" noProof="0" dirty="0">
                          <a:solidFill>
                            <a:schemeClr val="tx1">
                              <a:lumMod val="50000"/>
                            </a:schemeClr>
                          </a:solidFill>
                        </a:rPr>
                        <a:t>Yes (explicit)</a:t>
                      </a:r>
                    </a:p>
                  </a:txBody>
                  <a:tcPr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71495"/>
                  </a:ext>
                </a:extLst>
              </a:tr>
              <a:tr h="227658">
                <a:tc>
                  <a:txBody>
                    <a:bodyPr/>
                    <a:lstStyle/>
                    <a:p>
                      <a:r>
                        <a:rPr lang="en-US" sz="1200" b="1" noProof="0" dirty="0">
                          <a:solidFill>
                            <a:schemeClr val="tx1">
                              <a:lumMod val="50000"/>
                            </a:schemeClr>
                          </a:solidFill>
                        </a:rPr>
                        <a:t>Evidence</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algn="ctr"/>
                      <a:endParaRPr lang="en-US" sz="1100" noProof="0" dirty="0">
                        <a:solidFill>
                          <a:schemeClr val="tx1">
                            <a:lumMod val="50000"/>
                          </a:schemeClr>
                        </a:solidFill>
                        <a:highlight>
                          <a:srgbClr val="FFFF00"/>
                        </a:highlight>
                      </a:endParaRP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algn="ctr"/>
                      <a:endParaRPr lang="en-US" sz="1100" noProof="0" dirty="0">
                        <a:solidFill>
                          <a:schemeClr val="tx1">
                            <a:lumMod val="50000"/>
                          </a:schemeClr>
                        </a:solidFill>
                        <a:highlight>
                          <a:srgbClr val="FFFF00"/>
                        </a:highligh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noProof="0" dirty="0">
                        <a:solidFill>
                          <a:schemeClr val="tx1">
                            <a:lumMod val="50000"/>
                          </a:schemeClr>
                        </a:solidFill>
                        <a:highlight>
                          <a:srgbClr val="FFFF00"/>
                        </a:highlight>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extLst>
                  <a:ext uri="{0D108BD9-81ED-4DB2-BD59-A6C34878D82A}">
                    <a16:rowId xmlns:a16="http://schemas.microsoft.com/office/drawing/2014/main" val="1005379425"/>
                  </a:ext>
                </a:extLst>
              </a:tr>
              <a:tr h="215010">
                <a:tc>
                  <a:txBody>
                    <a:bodyPr/>
                    <a:lstStyle/>
                    <a:p>
                      <a:pPr marL="171450" lvl="1" indent="-171450">
                        <a:buFont typeface="Arial" panose="020B0604020202020204" pitchFamily="34" charset="0"/>
                        <a:buChar char="•"/>
                      </a:pPr>
                      <a:r>
                        <a:rPr lang="en-US" sz="1050" noProof="0" dirty="0">
                          <a:solidFill>
                            <a:schemeClr val="tx1">
                              <a:lumMod val="50000"/>
                            </a:schemeClr>
                          </a:solidFill>
                        </a:rPr>
                        <a:t>Breadth of evidence</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r>
                        <a:rPr lang="en-US" sz="1100" b="1" noProof="0" dirty="0">
                          <a:solidFill>
                            <a:schemeClr val="tx1">
                              <a:lumMod val="50000"/>
                            </a:schemeClr>
                          </a:solidFill>
                        </a:rPr>
                        <a:t>Focused</a:t>
                      </a:r>
                      <a:r>
                        <a:rPr lang="en-US" sz="1100" noProof="0" dirty="0">
                          <a:solidFill>
                            <a:schemeClr val="tx1">
                              <a:lumMod val="50000"/>
                            </a:schemeClr>
                          </a:solidFill>
                        </a:rPr>
                        <a:t>: limited number of vaccines, multiple criteria</a:t>
                      </a: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endParaRPr lang="en-US" sz="1100"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100" b="1" noProof="0" dirty="0">
                          <a:solidFill>
                            <a:schemeClr val="tx1">
                              <a:lumMod val="50000"/>
                            </a:schemeClr>
                          </a:solidFill>
                        </a:rPr>
                        <a:t>Large</a:t>
                      </a:r>
                      <a:r>
                        <a:rPr lang="en-US" sz="1100" noProof="0" dirty="0">
                          <a:solidFill>
                            <a:schemeClr val="tx1">
                              <a:lumMod val="50000"/>
                            </a:schemeClr>
                          </a:solidFill>
                        </a:rPr>
                        <a:t> : multiple vaccines, multiple criteria</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extLst>
                  <a:ext uri="{0D108BD9-81ED-4DB2-BD59-A6C34878D82A}">
                    <a16:rowId xmlns:a16="http://schemas.microsoft.com/office/drawing/2014/main" val="983423147"/>
                  </a:ext>
                </a:extLst>
              </a:tr>
              <a:tr h="215010">
                <a:tc>
                  <a:txBody>
                    <a:bodyPr/>
                    <a:lstStyle/>
                    <a:p>
                      <a:pPr marL="171450" lvl="1" indent="-171450">
                        <a:buFont typeface="Arial" panose="020B0604020202020204" pitchFamily="34" charset="0"/>
                        <a:buChar char="•"/>
                      </a:pPr>
                      <a:r>
                        <a:rPr lang="en-US" sz="1050" noProof="0" dirty="0">
                          <a:solidFill>
                            <a:schemeClr val="tx1">
                              <a:lumMod val="50000"/>
                            </a:schemeClr>
                          </a:solidFill>
                        </a:rPr>
                        <a:t>Depth of evidence</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r>
                        <a:rPr lang="en-US" sz="1100" b="1" noProof="0" dirty="0">
                          <a:solidFill>
                            <a:schemeClr val="tx1">
                              <a:lumMod val="50000"/>
                            </a:schemeClr>
                          </a:solidFill>
                        </a:rPr>
                        <a:t>Deep:</a:t>
                      </a:r>
                      <a:r>
                        <a:rPr lang="en-US" sz="1100" b="0" noProof="0" dirty="0">
                          <a:solidFill>
                            <a:schemeClr val="tx1">
                              <a:lumMod val="50000"/>
                            </a:schemeClr>
                          </a:solidFill>
                        </a:rPr>
                        <a:t> comprehensive literature and evidence review</a:t>
                      </a:r>
                      <a:endParaRPr lang="en-US" sz="1100" b="1"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endParaRPr lang="en-US" sz="1100"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100" b="1" noProof="0" dirty="0">
                          <a:solidFill>
                            <a:schemeClr val="tx1">
                              <a:lumMod val="50000"/>
                            </a:schemeClr>
                          </a:solidFill>
                        </a:rPr>
                        <a:t>Superficial</a:t>
                      </a:r>
                      <a:r>
                        <a:rPr lang="en-US" sz="1100" b="0" noProof="0" dirty="0">
                          <a:solidFill>
                            <a:schemeClr val="tx1">
                              <a:lumMod val="50000"/>
                            </a:schemeClr>
                          </a:solidFill>
                        </a:rPr>
                        <a:t> : </a:t>
                      </a:r>
                      <a:endParaRPr lang="en-US" sz="1100" b="1"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extLst>
                  <a:ext uri="{0D108BD9-81ED-4DB2-BD59-A6C34878D82A}">
                    <a16:rowId xmlns:a16="http://schemas.microsoft.com/office/drawing/2014/main" val="559714970"/>
                  </a:ext>
                </a:extLst>
              </a:tr>
              <a:tr h="215010">
                <a:tc>
                  <a:txBody>
                    <a:bodyPr/>
                    <a:lstStyle/>
                    <a:p>
                      <a:pPr marL="171450" lvl="1" indent="-171450">
                        <a:buFont typeface="Arial" panose="020B0604020202020204" pitchFamily="34" charset="0"/>
                        <a:buChar char="•"/>
                      </a:pPr>
                      <a:r>
                        <a:rPr lang="en-US" sz="1050" noProof="0" dirty="0">
                          <a:solidFill>
                            <a:schemeClr val="tx1">
                              <a:lumMod val="50000"/>
                            </a:schemeClr>
                          </a:solidFill>
                        </a:rPr>
                        <a:t>Evidence grading</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rtl="0"/>
                      <a:r>
                        <a:rPr lang="en-US" sz="1100" b="1" noProof="0" dirty="0">
                          <a:solidFill>
                            <a:schemeClr val="tx1">
                              <a:lumMod val="50000"/>
                            </a:schemeClr>
                          </a:solidFill>
                        </a:rPr>
                        <a:t>Systematic</a:t>
                      </a:r>
                      <a:r>
                        <a:rPr lang="en-US" sz="1100" b="0" noProof="0" dirty="0">
                          <a:solidFill>
                            <a:schemeClr val="tx1">
                              <a:lumMod val="50000"/>
                            </a:schemeClr>
                          </a:solidFill>
                        </a:rPr>
                        <a:t>: </a:t>
                      </a:r>
                      <a:endParaRPr lang="en-US" sz="1100" b="1"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rtl="0"/>
                      <a:endParaRPr lang="en-US" sz="1100"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ysDot"/>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1435100" algn="l"/>
                        </a:tabLst>
                      </a:pPr>
                      <a:r>
                        <a:rPr lang="en-US" sz="1050" b="1" i="0" noProof="0" dirty="0">
                          <a:solidFill>
                            <a:schemeClr val="tx1">
                              <a:lumMod val="50000"/>
                            </a:schemeClr>
                          </a:solidFill>
                        </a:rPr>
                        <a:t>Optional</a:t>
                      </a:r>
                      <a:r>
                        <a:rPr lang="en-US" sz="1050" b="0" i="0" noProof="0" dirty="0">
                          <a:solidFill>
                            <a:schemeClr val="tx1">
                              <a:lumMod val="50000"/>
                            </a:schemeClr>
                          </a:solidFill>
                        </a:rPr>
                        <a:t> : grading can be discussed during workshops</a:t>
                      </a:r>
                      <a:endParaRPr lang="en-US" sz="1050" b="1" i="0" noProof="0" dirty="0">
                        <a:solidFill>
                          <a:schemeClr val="tx1">
                            <a:lumMod val="50000"/>
                          </a:schemeClr>
                        </a:solidFill>
                      </a:endParaRPr>
                    </a:p>
                  </a:txBody>
                  <a:tcPr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837691044"/>
                  </a:ext>
                </a:extLst>
              </a:tr>
              <a:tr h="227658">
                <a:tc>
                  <a:txBody>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noProof="0" dirty="0">
                          <a:solidFill>
                            <a:schemeClr val="tx1">
                              <a:lumMod val="50000"/>
                            </a:schemeClr>
                          </a:solidFill>
                          <a:latin typeface="+mn-lt"/>
                          <a:ea typeface="+mn-ea"/>
                          <a:cs typeface="+mn-cs"/>
                          <a:sym typeface="Arial"/>
                        </a:rPr>
                        <a:t>Recommendation</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75000"/>
                        </a:schemeClr>
                      </a:solidFill>
                      <a:prstDash val="sysDash"/>
                      <a:round/>
                      <a:headEnd type="none" w="med" len="med"/>
                      <a:tailEnd type="none" w="med" len="med"/>
                    </a:lnB>
                  </a:tcPr>
                </a:tc>
                <a:tc rowSpan="2">
                  <a:txBody>
                    <a:bodyPr/>
                    <a:lstStyle/>
                    <a:p>
                      <a:pPr marL="228600" indent="-228600" algn="l">
                        <a:buFont typeface="+mj-lt"/>
                        <a:buAutoNum type="arabicPeriod"/>
                      </a:pPr>
                      <a:r>
                        <a:rPr lang="en-US" sz="1100" noProof="0" dirty="0"/>
                        <a:t>Evidence is reviewed for each criteria</a:t>
                      </a:r>
                    </a:p>
                    <a:p>
                      <a:pPr marL="228600" indent="-228600" algn="l">
                        <a:buFont typeface="+mj-lt"/>
                        <a:buAutoNum type="arabicPeriod"/>
                      </a:pPr>
                      <a:r>
                        <a:rPr lang="en-US" sz="1100" noProof="0" dirty="0"/>
                        <a:t>A judgement is made on each of the criterion questions</a:t>
                      </a:r>
                    </a:p>
                    <a:p>
                      <a:pPr marL="228600" indent="-228600" algn="l">
                        <a:buFont typeface="+mj-lt"/>
                        <a:buAutoNum type="arabicPeriod"/>
                      </a:pPr>
                      <a:r>
                        <a:rPr lang="en-US" sz="1100" noProof="0" dirty="0"/>
                        <a:t>A judgement is made of the balance of all advantageous and disadvantageous consequences</a:t>
                      </a:r>
                    </a:p>
                    <a:p>
                      <a:pPr marL="228600" indent="-228600" algn="l">
                        <a:buFont typeface="+mj-lt"/>
                        <a:buAutoNum type="arabicPeriod"/>
                      </a:pPr>
                      <a:r>
                        <a:rPr lang="en-US" sz="1100" noProof="0" dirty="0">
                          <a:solidFill>
                            <a:schemeClr val="tx1">
                              <a:lumMod val="50000"/>
                            </a:schemeClr>
                          </a:solidFill>
                        </a:rPr>
                        <a:t>An overall recommendation is drafted</a:t>
                      </a: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75000"/>
                        </a:schemeClr>
                      </a:solidFill>
                      <a:prstDash val="sysDash"/>
                      <a:round/>
                      <a:headEnd type="none" w="med" len="med"/>
                      <a:tailEnd type="none" w="med" len="med"/>
                    </a:lnB>
                  </a:tcPr>
                </a:tc>
                <a:tc rowSpan="2">
                  <a:txBody>
                    <a:bodyPr/>
                    <a:lstStyle/>
                    <a:p>
                      <a:pPr algn="ctr"/>
                      <a:endParaRPr lang="en-US" sz="1100"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rowSpan="2">
                  <a:txBody>
                    <a:bodyPr/>
                    <a:lstStyle/>
                    <a:p>
                      <a:pPr marL="176213" indent="-176213" algn="l">
                        <a:buFont typeface="+mj-lt"/>
                        <a:buAutoNum type="arabicPeriod"/>
                      </a:pPr>
                      <a:r>
                        <a:rPr lang="en-US" sz="1100" noProof="0" dirty="0">
                          <a:solidFill>
                            <a:schemeClr val="tx1">
                              <a:lumMod val="50000"/>
                            </a:schemeClr>
                          </a:solidFill>
                        </a:rPr>
                        <a:t>Evidence for each criteria is presented</a:t>
                      </a:r>
                    </a:p>
                    <a:p>
                      <a:pPr marL="176213" indent="-176213" algn="l">
                        <a:buFont typeface="+mj-lt"/>
                        <a:buAutoNum type="arabicPeriod"/>
                      </a:pPr>
                      <a:r>
                        <a:rPr lang="en-US" sz="1100" noProof="0" dirty="0">
                          <a:solidFill>
                            <a:schemeClr val="tx1">
                              <a:lumMod val="50000"/>
                            </a:schemeClr>
                          </a:solidFill>
                        </a:rPr>
                        <a:t>Vaccines are ranked (vote) for each criteria</a:t>
                      </a:r>
                    </a:p>
                    <a:p>
                      <a:pPr marL="176213" indent="-176213" algn="l">
                        <a:buFont typeface="+mj-lt"/>
                        <a:buAutoNum type="arabicPeriod"/>
                      </a:pPr>
                      <a:r>
                        <a:rPr lang="en-US" sz="1100" noProof="0" dirty="0">
                          <a:solidFill>
                            <a:schemeClr val="tx1">
                              <a:lumMod val="50000"/>
                            </a:schemeClr>
                          </a:solidFill>
                        </a:rPr>
                        <a:t>Overall rankings are computed using weight</a:t>
                      </a:r>
                    </a:p>
                    <a:p>
                      <a:pPr marL="176213" indent="-176213" algn="l">
                        <a:buFont typeface="+mj-lt"/>
                        <a:buAutoNum type="arabicPeriod"/>
                      </a:pPr>
                      <a:r>
                        <a:rPr lang="en-US" sz="1100" noProof="0" dirty="0">
                          <a:solidFill>
                            <a:schemeClr val="tx1">
                              <a:lumMod val="50000"/>
                            </a:schemeClr>
                          </a:solidFill>
                        </a:rPr>
                        <a:t>Overall rankings are discussed to establish priority lists</a:t>
                      </a:r>
                    </a:p>
                    <a:p>
                      <a:pPr marL="176213" indent="-176213" algn="l">
                        <a:buFont typeface="+mj-lt"/>
                        <a:buAutoNum type="arabicPeriod"/>
                      </a:pPr>
                      <a:r>
                        <a:rPr lang="en-US" sz="1100" noProof="0" dirty="0">
                          <a:solidFill>
                            <a:schemeClr val="tx1">
                              <a:lumMod val="50000"/>
                            </a:schemeClr>
                          </a:solidFill>
                        </a:rPr>
                        <a:t>Scenarios are drafted using priority lists and burden of introduction</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3683601762"/>
                  </a:ext>
                </a:extLst>
              </a:tr>
              <a:tr h="543850">
                <a:tc>
                  <a:txBody>
                    <a:bodyPr/>
                    <a:lstStyle/>
                    <a:p>
                      <a:pPr marL="171450" lvl="1" indent="-171450">
                        <a:buFont typeface="Arial" panose="020B0604020202020204" pitchFamily="34" charset="0"/>
                        <a:buChar char="•"/>
                      </a:pPr>
                      <a:r>
                        <a:rPr lang="en-US" sz="1050" noProof="0" dirty="0">
                          <a:solidFill>
                            <a:schemeClr val="tx1">
                              <a:lumMod val="50000"/>
                            </a:schemeClr>
                          </a:solidFill>
                        </a:rPr>
                        <a:t>Process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bg1">
                          <a:lumMod val="75000"/>
                        </a:schemeClr>
                      </a:solidFill>
                      <a:prstDash val="sysDash"/>
                      <a:round/>
                      <a:headEnd type="none" w="med" len="med"/>
                      <a:tailEnd type="none" w="med" len="med"/>
                    </a:lnB>
                  </a:tcPr>
                </a:tc>
                <a:tc vMerge="1">
                  <a:txBody>
                    <a:bodyPr/>
                    <a:lstStyle/>
                    <a:p>
                      <a:pPr marL="228600" indent="-228600" algn="l">
                        <a:buFont typeface="+mj-lt"/>
                        <a:buAutoNum type="arabicPeriod"/>
                      </a:pPr>
                      <a:endParaRPr lang="en-US" sz="110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bg1">
                          <a:lumMod val="75000"/>
                        </a:schemeClr>
                      </a:solidFill>
                      <a:prstDash val="sysDash"/>
                      <a:round/>
                      <a:headEnd type="none" w="med" len="med"/>
                      <a:tailEnd type="none" w="med" len="med"/>
                    </a:lnB>
                  </a:tcPr>
                </a:tc>
                <a:tc vMerge="1">
                  <a:txBody>
                    <a:bodyPr/>
                    <a:lstStyle/>
                    <a:p>
                      <a:pPr algn="ctr"/>
                      <a:endParaRPr lang="en-US" sz="1100"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dirty="0"/>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434843484"/>
                  </a:ext>
                </a:extLst>
              </a:tr>
              <a:tr h="354135">
                <a:tc>
                  <a:txBody>
                    <a:bodyPr/>
                    <a:lstStyle/>
                    <a:p>
                      <a:pPr marL="171450" lvl="1" indent="-171450">
                        <a:buFont typeface="Arial" panose="020B0604020202020204" pitchFamily="34" charset="0"/>
                        <a:buChar char="•"/>
                      </a:pPr>
                      <a:r>
                        <a:rPr lang="en-US" sz="1050" noProof="0" dirty="0">
                          <a:solidFill>
                            <a:schemeClr val="tx1">
                              <a:lumMod val="50000"/>
                            </a:schemeClr>
                          </a:solidFill>
                        </a:rPr>
                        <a:t>Output</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US" sz="1100" noProof="0" dirty="0"/>
                        <a:t>A final NITAG decision and recommendation on the respective policy question</a:t>
                      </a:r>
                      <a:endParaRPr lang="en-US" sz="110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endParaRPr lang="en-US" sz="1100" noProof="0" dirty="0">
                        <a:solidFill>
                          <a:schemeClr val="tx1">
                            <a:lumMod val="50000"/>
                          </a:schemeClr>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noProof="0" dirty="0">
                          <a:solidFill>
                            <a:schemeClr val="tx1">
                              <a:lumMod val="50000"/>
                            </a:schemeClr>
                          </a:solidFill>
                        </a:rPr>
                        <a:t>Priority lists of vaccines, sequencing scenarios of NVI (per year)</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984604"/>
                  </a:ext>
                </a:extLst>
              </a:tr>
            </a:tbl>
          </a:graphicData>
        </a:graphic>
      </p:graphicFrame>
    </p:spTree>
    <p:extLst>
      <p:ext uri="{BB962C8B-B14F-4D97-AF65-F5344CB8AC3E}">
        <p14:creationId xmlns:p14="http://schemas.microsoft.com/office/powerpoint/2010/main" val="61293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02D4D43-519C-BED9-6FDA-EEB6A695CD44}"/>
              </a:ext>
            </a:extLst>
          </p:cNvPr>
          <p:cNvSpPr/>
          <p:nvPr/>
        </p:nvSpPr>
        <p:spPr>
          <a:xfrm>
            <a:off x="4501586" y="3120661"/>
            <a:ext cx="3338478" cy="256359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Context: Countries are pushed to introduce more and more vaccines, potentially resulting in the entire EPI being overwhelmed and unable to deliver</a:t>
            </a:r>
          </a:p>
        </p:txBody>
      </p:sp>
      <p:sp>
        <p:nvSpPr>
          <p:cNvPr id="2" name="Isosceles Triangle 1">
            <a:extLst>
              <a:ext uri="{FF2B5EF4-FFF2-40B4-BE49-F238E27FC236}">
                <a16:creationId xmlns:a16="http://schemas.microsoft.com/office/drawing/2014/main" id="{117BECDF-7DA1-F39A-BE38-83CE26C0FBAF}"/>
              </a:ext>
            </a:extLst>
          </p:cNvPr>
          <p:cNvSpPr/>
          <p:nvPr/>
        </p:nvSpPr>
        <p:spPr>
          <a:xfrm rot="5400000">
            <a:off x="2998520" y="4196820"/>
            <a:ext cx="2300653" cy="200401"/>
          </a:xfrm>
          <a:prstGeom prst="triangle">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Isosceles Triangle 2">
            <a:extLst>
              <a:ext uri="{FF2B5EF4-FFF2-40B4-BE49-F238E27FC236}">
                <a16:creationId xmlns:a16="http://schemas.microsoft.com/office/drawing/2014/main" id="{D68856E1-8A6E-7855-C71E-BA45F00D90F3}"/>
              </a:ext>
            </a:extLst>
          </p:cNvPr>
          <p:cNvSpPr/>
          <p:nvPr/>
        </p:nvSpPr>
        <p:spPr>
          <a:xfrm rot="5400000">
            <a:off x="7072726" y="4196820"/>
            <a:ext cx="2300653" cy="200401"/>
          </a:xfrm>
          <a:prstGeom prst="triangle">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1B282FF3-6E21-22CA-4477-7ED06DFE0876}"/>
              </a:ext>
            </a:extLst>
          </p:cNvPr>
          <p:cNvSpPr/>
          <p:nvPr/>
        </p:nvSpPr>
        <p:spPr>
          <a:xfrm>
            <a:off x="609600" y="1619250"/>
            <a:ext cx="3434453" cy="731700"/>
          </a:xfrm>
          <a:prstGeom prst="rect">
            <a:avLst/>
          </a:prstGeom>
          <a:solidFill>
            <a:srgbClr val="1AA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noProof="0" dirty="0">
                <a:solidFill>
                  <a:schemeClr val="bg1"/>
                </a:solidFill>
                <a:latin typeface="Lato" panose="020F0502020204030203" pitchFamily="34" charset="0"/>
              </a:rPr>
              <a:t>Countries &amp; NITAGs are facing increased pressure to introduce new vaccines and NVI recommendations are often siloed…</a:t>
            </a:r>
          </a:p>
        </p:txBody>
      </p:sp>
      <p:sp>
        <p:nvSpPr>
          <p:cNvPr id="13" name="Rectangle 12">
            <a:extLst>
              <a:ext uri="{FF2B5EF4-FFF2-40B4-BE49-F238E27FC236}">
                <a16:creationId xmlns:a16="http://schemas.microsoft.com/office/drawing/2014/main" id="{532AEC08-024C-892E-F5FC-CC09C6833D81}"/>
              </a:ext>
            </a:extLst>
          </p:cNvPr>
          <p:cNvSpPr/>
          <p:nvPr/>
        </p:nvSpPr>
        <p:spPr>
          <a:xfrm>
            <a:off x="4310788" y="1619250"/>
            <a:ext cx="3529276" cy="7317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noProof="0" dirty="0">
                <a:solidFill>
                  <a:schemeClr val="tx1">
                    <a:lumMod val="50000"/>
                  </a:schemeClr>
                </a:solidFill>
                <a:latin typeface="Lato" panose="020F0502020204030203" pitchFamily="34" charset="0"/>
              </a:rPr>
              <a:t>…resulting in the adoption of ambitious new vaccine introduction roadmaps built without an adequate process…</a:t>
            </a:r>
          </a:p>
        </p:txBody>
      </p:sp>
      <p:sp>
        <p:nvSpPr>
          <p:cNvPr id="14" name="Rectangle 13">
            <a:extLst>
              <a:ext uri="{FF2B5EF4-FFF2-40B4-BE49-F238E27FC236}">
                <a16:creationId xmlns:a16="http://schemas.microsoft.com/office/drawing/2014/main" id="{B83F2F56-6A64-F0CD-5A82-957B2180701F}"/>
              </a:ext>
            </a:extLst>
          </p:cNvPr>
          <p:cNvSpPr/>
          <p:nvPr/>
        </p:nvSpPr>
        <p:spPr>
          <a:xfrm>
            <a:off x="8118260" y="1619250"/>
            <a:ext cx="3409035" cy="7317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noProof="0" dirty="0">
                <a:solidFill>
                  <a:schemeClr val="bg1"/>
                </a:solidFill>
                <a:latin typeface="Lato" panose="020F0502020204030203" pitchFamily="34" charset="0"/>
              </a:rPr>
              <a:t>… which bears risks on the immunization programs</a:t>
            </a:r>
          </a:p>
        </p:txBody>
      </p:sp>
      <p:sp>
        <p:nvSpPr>
          <p:cNvPr id="15" name="TextBox 14">
            <a:extLst>
              <a:ext uri="{FF2B5EF4-FFF2-40B4-BE49-F238E27FC236}">
                <a16:creationId xmlns:a16="http://schemas.microsoft.com/office/drawing/2014/main" id="{5E76FD4E-E4B5-9DE2-EA5C-385011D9F6C2}"/>
              </a:ext>
            </a:extLst>
          </p:cNvPr>
          <p:cNvSpPr txBox="1"/>
          <p:nvPr/>
        </p:nvSpPr>
        <p:spPr>
          <a:xfrm>
            <a:off x="609600" y="2619374"/>
            <a:ext cx="2990850" cy="540000"/>
          </a:xfrm>
          <a:prstGeom prst="rect">
            <a:avLst/>
          </a:prstGeom>
          <a:solidFill>
            <a:srgbClr val="D7F7F9"/>
          </a:solidFill>
        </p:spPr>
        <p:txBody>
          <a:bodyPr wrap="none" rtlCol="0" anchor="ctr">
            <a:noAutofit/>
          </a:bodyPr>
          <a:lstStyle/>
          <a:p>
            <a:pPr algn="ctr"/>
            <a:r>
              <a:rPr lang="en-US" sz="1400" b="1" noProof="0" dirty="0">
                <a:solidFill>
                  <a:srgbClr val="0F5D61"/>
                </a:solidFill>
              </a:rPr>
              <a:t>Political agenda</a:t>
            </a:r>
          </a:p>
        </p:txBody>
      </p:sp>
      <p:sp>
        <p:nvSpPr>
          <p:cNvPr id="16" name="TextBox 15">
            <a:extLst>
              <a:ext uri="{FF2B5EF4-FFF2-40B4-BE49-F238E27FC236}">
                <a16:creationId xmlns:a16="http://schemas.microsoft.com/office/drawing/2014/main" id="{5CAAC040-C410-55F4-1FFA-192F150CEF4D}"/>
              </a:ext>
            </a:extLst>
          </p:cNvPr>
          <p:cNvSpPr txBox="1"/>
          <p:nvPr/>
        </p:nvSpPr>
        <p:spPr>
          <a:xfrm>
            <a:off x="609600" y="3349006"/>
            <a:ext cx="2990850" cy="540000"/>
          </a:xfrm>
          <a:prstGeom prst="rect">
            <a:avLst/>
          </a:prstGeom>
          <a:solidFill>
            <a:srgbClr val="D7F7F9"/>
          </a:solidFill>
        </p:spPr>
        <p:txBody>
          <a:bodyPr wrap="none" rtlCol="0" anchor="ctr">
            <a:noAutofit/>
          </a:bodyPr>
          <a:lstStyle/>
          <a:p>
            <a:pPr algn="ctr"/>
            <a:r>
              <a:rPr lang="en-US" sz="1400" b="1" noProof="0" dirty="0">
                <a:solidFill>
                  <a:srgbClr val="0F5D61"/>
                </a:solidFill>
              </a:rPr>
              <a:t>Donors’ agenda</a:t>
            </a:r>
          </a:p>
        </p:txBody>
      </p:sp>
      <p:sp>
        <p:nvSpPr>
          <p:cNvPr id="17" name="TextBox 16">
            <a:extLst>
              <a:ext uri="{FF2B5EF4-FFF2-40B4-BE49-F238E27FC236}">
                <a16:creationId xmlns:a16="http://schemas.microsoft.com/office/drawing/2014/main" id="{4DC30A82-1310-189F-F4DF-EA814069DF89}"/>
              </a:ext>
            </a:extLst>
          </p:cNvPr>
          <p:cNvSpPr txBox="1"/>
          <p:nvPr/>
        </p:nvSpPr>
        <p:spPr>
          <a:xfrm>
            <a:off x="609600" y="4808270"/>
            <a:ext cx="2990850" cy="540000"/>
          </a:xfrm>
          <a:prstGeom prst="rect">
            <a:avLst/>
          </a:prstGeom>
          <a:solidFill>
            <a:srgbClr val="D7F7F9"/>
          </a:solidFill>
        </p:spPr>
        <p:txBody>
          <a:bodyPr wrap="none" rtlCol="0" anchor="ctr">
            <a:noAutofit/>
          </a:bodyPr>
          <a:lstStyle/>
          <a:p>
            <a:pPr algn="ctr"/>
            <a:r>
              <a:rPr lang="en-US" sz="1400" b="1" noProof="0" dirty="0">
                <a:solidFill>
                  <a:srgbClr val="0F5D61"/>
                </a:solidFill>
              </a:rPr>
              <a:t>Public and media </a:t>
            </a:r>
          </a:p>
          <a:p>
            <a:pPr algn="ctr"/>
            <a:r>
              <a:rPr lang="en-US" sz="1400" b="1" noProof="0" dirty="0">
                <a:solidFill>
                  <a:srgbClr val="0F5D61"/>
                </a:solidFill>
              </a:rPr>
              <a:t>pressure</a:t>
            </a:r>
          </a:p>
        </p:txBody>
      </p:sp>
      <p:sp>
        <p:nvSpPr>
          <p:cNvPr id="18" name="TextBox 17">
            <a:extLst>
              <a:ext uri="{FF2B5EF4-FFF2-40B4-BE49-F238E27FC236}">
                <a16:creationId xmlns:a16="http://schemas.microsoft.com/office/drawing/2014/main" id="{41DCAA8A-4A47-E195-59C1-518D8E21EB4B}"/>
              </a:ext>
            </a:extLst>
          </p:cNvPr>
          <p:cNvSpPr txBox="1"/>
          <p:nvPr/>
        </p:nvSpPr>
        <p:spPr>
          <a:xfrm>
            <a:off x="8647295" y="2619374"/>
            <a:ext cx="2880000" cy="540000"/>
          </a:xfrm>
          <a:prstGeom prst="rect">
            <a:avLst/>
          </a:prstGeom>
          <a:solidFill>
            <a:srgbClr val="FFD1D1"/>
          </a:solidFill>
        </p:spPr>
        <p:txBody>
          <a:bodyPr wrap="square" rtlCol="0" anchor="ctr">
            <a:noAutofit/>
          </a:bodyPr>
          <a:lstStyle/>
          <a:p>
            <a:pPr algn="ctr"/>
            <a:r>
              <a:rPr lang="en-US" sz="1400" b="1" noProof="0" dirty="0">
                <a:solidFill>
                  <a:srgbClr val="B80000"/>
                </a:solidFill>
              </a:rPr>
              <a:t>Absence of financial sustainability</a:t>
            </a:r>
          </a:p>
        </p:txBody>
      </p:sp>
      <p:sp>
        <p:nvSpPr>
          <p:cNvPr id="19" name="TextBox 18">
            <a:extLst>
              <a:ext uri="{FF2B5EF4-FFF2-40B4-BE49-F238E27FC236}">
                <a16:creationId xmlns:a16="http://schemas.microsoft.com/office/drawing/2014/main" id="{51F88D64-0267-F705-8924-3A70AA67D9E9}"/>
              </a:ext>
            </a:extLst>
          </p:cNvPr>
          <p:cNvSpPr txBox="1"/>
          <p:nvPr/>
        </p:nvSpPr>
        <p:spPr>
          <a:xfrm>
            <a:off x="8647295" y="3349006"/>
            <a:ext cx="2880000" cy="540000"/>
          </a:xfrm>
          <a:prstGeom prst="rect">
            <a:avLst/>
          </a:prstGeom>
          <a:solidFill>
            <a:srgbClr val="FFD1D1"/>
          </a:solidFill>
        </p:spPr>
        <p:txBody>
          <a:bodyPr wrap="square" rtlCol="0" anchor="ctr">
            <a:noAutofit/>
          </a:bodyPr>
          <a:lstStyle/>
          <a:p>
            <a:pPr algn="ctr"/>
            <a:r>
              <a:rPr lang="en-US" sz="1400" b="1" noProof="0" dirty="0">
                <a:solidFill>
                  <a:srgbClr val="B80000"/>
                </a:solidFill>
              </a:rPr>
              <a:t>Inability for the program to deliver</a:t>
            </a:r>
          </a:p>
        </p:txBody>
      </p:sp>
      <p:sp>
        <p:nvSpPr>
          <p:cNvPr id="20" name="TextBox 19">
            <a:extLst>
              <a:ext uri="{FF2B5EF4-FFF2-40B4-BE49-F238E27FC236}">
                <a16:creationId xmlns:a16="http://schemas.microsoft.com/office/drawing/2014/main" id="{BE26CA66-5D84-9217-5741-41A9860267A4}"/>
              </a:ext>
            </a:extLst>
          </p:cNvPr>
          <p:cNvSpPr txBox="1"/>
          <p:nvPr/>
        </p:nvSpPr>
        <p:spPr>
          <a:xfrm>
            <a:off x="8647295" y="4078638"/>
            <a:ext cx="2880000" cy="540000"/>
          </a:xfrm>
          <a:prstGeom prst="rect">
            <a:avLst/>
          </a:prstGeom>
          <a:solidFill>
            <a:srgbClr val="FFD1D1"/>
          </a:solidFill>
        </p:spPr>
        <p:txBody>
          <a:bodyPr wrap="square" rtlCol="0" anchor="ctr">
            <a:noAutofit/>
          </a:bodyPr>
          <a:lstStyle/>
          <a:p>
            <a:pPr algn="ctr"/>
            <a:r>
              <a:rPr lang="en-US" sz="1400" b="1" noProof="0" dirty="0">
                <a:solidFill>
                  <a:srgbClr val="B80000"/>
                </a:solidFill>
              </a:rPr>
              <a:t>Competition for resources between vaccine programs</a:t>
            </a:r>
          </a:p>
        </p:txBody>
      </p:sp>
      <p:sp>
        <p:nvSpPr>
          <p:cNvPr id="21" name="TextBox 20">
            <a:extLst>
              <a:ext uri="{FF2B5EF4-FFF2-40B4-BE49-F238E27FC236}">
                <a16:creationId xmlns:a16="http://schemas.microsoft.com/office/drawing/2014/main" id="{CBD6BED4-3E6D-E326-5EE0-CA12E5911A39}"/>
              </a:ext>
            </a:extLst>
          </p:cNvPr>
          <p:cNvSpPr txBox="1"/>
          <p:nvPr/>
        </p:nvSpPr>
        <p:spPr>
          <a:xfrm>
            <a:off x="8647295" y="4808270"/>
            <a:ext cx="2880000" cy="540000"/>
          </a:xfrm>
          <a:prstGeom prst="rect">
            <a:avLst/>
          </a:prstGeom>
          <a:solidFill>
            <a:srgbClr val="FFD1D1"/>
          </a:solidFill>
        </p:spPr>
        <p:txBody>
          <a:bodyPr wrap="square" rtlCol="0" anchor="ctr">
            <a:noAutofit/>
          </a:bodyPr>
          <a:lstStyle/>
          <a:p>
            <a:pPr algn="ctr"/>
            <a:r>
              <a:rPr lang="en-US" sz="1400" b="1" noProof="0" dirty="0">
                <a:solidFill>
                  <a:srgbClr val="B80000"/>
                </a:solidFill>
              </a:rPr>
              <a:t>Competition for resources with other health </a:t>
            </a:r>
            <a:r>
              <a:rPr lang="en-US" sz="1400" b="1" noProof="0" dirty="0" err="1">
                <a:solidFill>
                  <a:srgbClr val="B80000"/>
                </a:solidFill>
              </a:rPr>
              <a:t>programmes</a:t>
            </a:r>
            <a:endParaRPr lang="en-US" sz="1400" b="1" noProof="0" dirty="0">
              <a:solidFill>
                <a:srgbClr val="B80000"/>
              </a:solidFill>
            </a:endParaRPr>
          </a:p>
        </p:txBody>
      </p:sp>
      <p:sp>
        <p:nvSpPr>
          <p:cNvPr id="22" name="TextBox 21">
            <a:extLst>
              <a:ext uri="{FF2B5EF4-FFF2-40B4-BE49-F238E27FC236}">
                <a16:creationId xmlns:a16="http://schemas.microsoft.com/office/drawing/2014/main" id="{28273E51-82A3-B7D4-5CA2-852486A9F00D}"/>
              </a:ext>
            </a:extLst>
          </p:cNvPr>
          <p:cNvSpPr txBox="1"/>
          <p:nvPr/>
        </p:nvSpPr>
        <p:spPr>
          <a:xfrm>
            <a:off x="4407681" y="2571411"/>
            <a:ext cx="3915573" cy="276999"/>
          </a:xfrm>
          <a:prstGeom prst="rect">
            <a:avLst/>
          </a:prstGeom>
          <a:noFill/>
        </p:spPr>
        <p:txBody>
          <a:bodyPr wrap="square" rtlCol="0">
            <a:spAutoFit/>
          </a:bodyPr>
          <a:lstStyle/>
          <a:p>
            <a:r>
              <a:rPr lang="en-US" sz="1200" i="1" noProof="0" dirty="0"/>
              <a:t>Example</a:t>
            </a:r>
          </a:p>
        </p:txBody>
      </p:sp>
      <p:sp>
        <p:nvSpPr>
          <p:cNvPr id="23" name="TextBox 22">
            <a:extLst>
              <a:ext uri="{FF2B5EF4-FFF2-40B4-BE49-F238E27FC236}">
                <a16:creationId xmlns:a16="http://schemas.microsoft.com/office/drawing/2014/main" id="{8F14D641-23FD-F4DD-0E39-C51B47856A3D}"/>
              </a:ext>
            </a:extLst>
          </p:cNvPr>
          <p:cNvSpPr txBox="1"/>
          <p:nvPr/>
        </p:nvSpPr>
        <p:spPr>
          <a:xfrm>
            <a:off x="8647295" y="5537903"/>
            <a:ext cx="2880000" cy="540000"/>
          </a:xfrm>
          <a:prstGeom prst="rect">
            <a:avLst/>
          </a:prstGeom>
          <a:solidFill>
            <a:srgbClr val="FFD1D1"/>
          </a:solidFill>
        </p:spPr>
        <p:txBody>
          <a:bodyPr wrap="square" rtlCol="0" anchor="ctr">
            <a:noAutofit/>
          </a:bodyPr>
          <a:lstStyle/>
          <a:p>
            <a:pPr algn="ctr"/>
            <a:r>
              <a:rPr lang="en-US" sz="1400" b="1" noProof="0" dirty="0">
                <a:solidFill>
                  <a:srgbClr val="B80000"/>
                </a:solidFill>
              </a:rPr>
              <a:t>Lower acceptability &amp; demand</a:t>
            </a:r>
          </a:p>
        </p:txBody>
      </p:sp>
      <p:sp>
        <p:nvSpPr>
          <p:cNvPr id="24" name="TextBox 23">
            <a:extLst>
              <a:ext uri="{FF2B5EF4-FFF2-40B4-BE49-F238E27FC236}">
                <a16:creationId xmlns:a16="http://schemas.microsoft.com/office/drawing/2014/main" id="{236B3842-8B2D-FF92-C1FF-DC5F916EC80D}"/>
              </a:ext>
            </a:extLst>
          </p:cNvPr>
          <p:cNvSpPr txBox="1"/>
          <p:nvPr/>
        </p:nvSpPr>
        <p:spPr>
          <a:xfrm>
            <a:off x="609600" y="4078638"/>
            <a:ext cx="2990850" cy="540000"/>
          </a:xfrm>
          <a:prstGeom prst="rect">
            <a:avLst/>
          </a:prstGeom>
          <a:solidFill>
            <a:srgbClr val="D7F7F9"/>
          </a:solidFill>
        </p:spPr>
        <p:txBody>
          <a:bodyPr wrap="none" rtlCol="0" anchor="ctr">
            <a:noAutofit/>
          </a:bodyPr>
          <a:lstStyle/>
          <a:p>
            <a:pPr algn="ctr"/>
            <a:r>
              <a:rPr lang="en-US" sz="1400" b="1" noProof="0" dirty="0">
                <a:solidFill>
                  <a:srgbClr val="0F5D61"/>
                </a:solidFill>
              </a:rPr>
              <a:t>Recommendations from experts</a:t>
            </a:r>
          </a:p>
        </p:txBody>
      </p:sp>
      <p:graphicFrame>
        <p:nvGraphicFramePr>
          <p:cNvPr id="36" name="Table 35">
            <a:extLst>
              <a:ext uri="{FF2B5EF4-FFF2-40B4-BE49-F238E27FC236}">
                <a16:creationId xmlns:a16="http://schemas.microsoft.com/office/drawing/2014/main" id="{3FBFFCFB-FFC0-8B85-C953-1CB59F6984E2}"/>
              </a:ext>
            </a:extLst>
          </p:cNvPr>
          <p:cNvGraphicFramePr>
            <a:graphicFrameLocks noGrp="1"/>
          </p:cNvGraphicFramePr>
          <p:nvPr>
            <p:extLst>
              <p:ext uri="{D42A27DB-BD31-4B8C-83A1-F6EECF244321}">
                <p14:modId xmlns:p14="http://schemas.microsoft.com/office/powerpoint/2010/main" val="2341944148"/>
              </p:ext>
            </p:extLst>
          </p:nvPr>
        </p:nvGraphicFramePr>
        <p:xfrm>
          <a:off x="4616449" y="3146788"/>
          <a:ext cx="3223615" cy="2409428"/>
        </p:xfrm>
        <a:graphic>
          <a:graphicData uri="http://schemas.openxmlformats.org/drawingml/2006/table">
            <a:tbl>
              <a:tblPr/>
              <a:tblGrid>
                <a:gridCol w="1272844">
                  <a:extLst>
                    <a:ext uri="{9D8B030D-6E8A-4147-A177-3AD203B41FA5}">
                      <a16:colId xmlns:a16="http://schemas.microsoft.com/office/drawing/2014/main" val="3565192111"/>
                    </a:ext>
                  </a:extLst>
                </a:gridCol>
                <a:gridCol w="1231338">
                  <a:extLst>
                    <a:ext uri="{9D8B030D-6E8A-4147-A177-3AD203B41FA5}">
                      <a16:colId xmlns:a16="http://schemas.microsoft.com/office/drawing/2014/main" val="2698093845"/>
                    </a:ext>
                  </a:extLst>
                </a:gridCol>
                <a:gridCol w="719433">
                  <a:extLst>
                    <a:ext uri="{9D8B030D-6E8A-4147-A177-3AD203B41FA5}">
                      <a16:colId xmlns:a16="http://schemas.microsoft.com/office/drawing/2014/main" val="305177378"/>
                    </a:ext>
                  </a:extLst>
                </a:gridCol>
              </a:tblGrid>
              <a:tr h="216324">
                <a:tc>
                  <a:txBody>
                    <a:bodyPr/>
                    <a:lstStyle/>
                    <a:p>
                      <a:pPr algn="l" fontAlgn="b"/>
                      <a:r>
                        <a:rPr lang="en-US" sz="1200" b="1" i="0" u="none" strike="noStrike" noProof="0" dirty="0">
                          <a:solidFill>
                            <a:srgbClr val="000000"/>
                          </a:solidFill>
                          <a:effectLst/>
                          <a:latin typeface="Calibri" panose="020F0502020204030204" pitchFamily="34" charset="0"/>
                        </a:rPr>
                        <a:t>Vaccine</a:t>
                      </a:r>
                    </a:p>
                  </a:txBody>
                  <a:tcPr marL="8626" marR="8626" marT="10275" marB="0" anchor="b">
                    <a:lnL>
                      <a:noFill/>
                    </a:lnL>
                    <a:lnR>
                      <a:noFill/>
                    </a:lnR>
                    <a:lnT>
                      <a:noFill/>
                    </a:lnT>
                    <a:lnB>
                      <a:noFill/>
                    </a:lnB>
                  </a:tcPr>
                </a:tc>
                <a:tc>
                  <a:txBody>
                    <a:bodyPr/>
                    <a:lstStyle/>
                    <a:p>
                      <a:pPr algn="l" fontAlgn="b"/>
                      <a:r>
                        <a:rPr lang="en-US" sz="1200" b="1" i="0" u="none" strike="noStrike" noProof="0" dirty="0">
                          <a:solidFill>
                            <a:srgbClr val="000000"/>
                          </a:solidFill>
                          <a:effectLst/>
                          <a:latin typeface="Calibri" panose="020F0502020204030204" pitchFamily="34" charset="0"/>
                        </a:rPr>
                        <a:t>Disease</a:t>
                      </a:r>
                    </a:p>
                  </a:txBody>
                  <a:tcPr marL="8626" marR="8626" marT="10275" marB="0" anchor="b">
                    <a:lnL>
                      <a:noFill/>
                    </a:lnL>
                    <a:lnR>
                      <a:noFill/>
                    </a:lnR>
                    <a:lnT>
                      <a:noFill/>
                    </a:lnT>
                    <a:lnB>
                      <a:noFill/>
                    </a:lnB>
                  </a:tcPr>
                </a:tc>
                <a:tc>
                  <a:txBody>
                    <a:bodyPr/>
                    <a:lstStyle/>
                    <a:p>
                      <a:pPr algn="l" fontAlgn="b"/>
                      <a:r>
                        <a:rPr lang="en-US" sz="1200" b="1" i="0" u="none" strike="noStrike" noProof="0" dirty="0">
                          <a:solidFill>
                            <a:srgbClr val="000000"/>
                          </a:solidFill>
                          <a:effectLst/>
                          <a:latin typeface="Calibri" panose="020F0502020204030204" pitchFamily="34" charset="0"/>
                        </a:rPr>
                        <a:t>Year</a:t>
                      </a:r>
                    </a:p>
                  </a:txBody>
                  <a:tcPr marL="8626" marR="8626" marT="10275" marB="0" anchor="b">
                    <a:lnL>
                      <a:noFill/>
                    </a:lnL>
                    <a:lnR>
                      <a:noFill/>
                    </a:lnR>
                    <a:lnT>
                      <a:noFill/>
                    </a:lnT>
                    <a:lnB>
                      <a:noFill/>
                    </a:lnB>
                  </a:tcPr>
                </a:tc>
                <a:extLst>
                  <a:ext uri="{0D108BD9-81ED-4DB2-BD59-A6C34878D82A}">
                    <a16:rowId xmlns:a16="http://schemas.microsoft.com/office/drawing/2014/main" val="1738978942"/>
                  </a:ext>
                </a:extLst>
              </a:tr>
              <a:tr h="274138">
                <a:tc>
                  <a:txBody>
                    <a:bodyPr/>
                    <a:lstStyle/>
                    <a:p>
                      <a:pPr algn="l" fontAlgn="b"/>
                      <a:r>
                        <a:rPr lang="en-US" sz="1200" b="0" i="0" u="none" strike="noStrike" noProof="0" dirty="0">
                          <a:solidFill>
                            <a:srgbClr val="000000"/>
                          </a:solidFill>
                          <a:effectLst/>
                          <a:latin typeface="Calibri" panose="020F0502020204030204" pitchFamily="34" charset="0"/>
                        </a:rPr>
                        <a:t>RTS, S/AS 01</a:t>
                      </a: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Malaria</a:t>
                      </a: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2024</a:t>
                      </a:r>
                    </a:p>
                  </a:txBody>
                  <a:tcPr marL="8626" marR="8626" marT="10275" marB="0" anchor="b">
                    <a:lnL>
                      <a:noFill/>
                    </a:lnL>
                    <a:lnR>
                      <a:noFill/>
                    </a:lnR>
                    <a:lnT>
                      <a:noFill/>
                    </a:lnT>
                    <a:lnB>
                      <a:noFill/>
                    </a:lnB>
                  </a:tcPr>
                </a:tc>
                <a:extLst>
                  <a:ext uri="{0D108BD9-81ED-4DB2-BD59-A6C34878D82A}">
                    <a16:rowId xmlns:a16="http://schemas.microsoft.com/office/drawing/2014/main" val="1517238281"/>
                  </a:ext>
                </a:extLst>
              </a:tr>
              <a:tr h="274138">
                <a:tc>
                  <a:txBody>
                    <a:bodyPr/>
                    <a:lstStyle/>
                    <a:p>
                      <a:pPr algn="l" fontAlgn="b"/>
                      <a:r>
                        <a:rPr lang="en-US" sz="1200" b="0" i="0" u="none" strike="noStrike" noProof="0" dirty="0">
                          <a:solidFill>
                            <a:srgbClr val="000000"/>
                          </a:solidFill>
                          <a:effectLst/>
                          <a:latin typeface="Calibri" panose="020F0502020204030204" pitchFamily="34" charset="0"/>
                        </a:rPr>
                        <a:t>RR</a:t>
                      </a: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Measles &amp; Rubella</a:t>
                      </a: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2024</a:t>
                      </a:r>
                    </a:p>
                  </a:txBody>
                  <a:tcPr marL="8626" marR="8626" marT="10275" marB="0" anchor="b">
                    <a:lnL>
                      <a:noFill/>
                    </a:lnL>
                    <a:lnR>
                      <a:noFill/>
                    </a:lnR>
                    <a:lnT>
                      <a:noFill/>
                    </a:lnT>
                    <a:lnB>
                      <a:noFill/>
                    </a:lnB>
                  </a:tcPr>
                </a:tc>
                <a:extLst>
                  <a:ext uri="{0D108BD9-81ED-4DB2-BD59-A6C34878D82A}">
                    <a16:rowId xmlns:a16="http://schemas.microsoft.com/office/drawing/2014/main" val="391923769"/>
                  </a:ext>
                </a:extLst>
              </a:tr>
              <a:tr h="274138">
                <a:tc>
                  <a:txBody>
                    <a:bodyPr/>
                    <a:lstStyle/>
                    <a:p>
                      <a:pPr algn="l" fontAlgn="b"/>
                      <a:r>
                        <a:rPr lang="en-US" sz="1200" b="0" i="1" u="none" strike="noStrike" noProof="0" dirty="0">
                          <a:solidFill>
                            <a:srgbClr val="000000"/>
                          </a:solidFill>
                          <a:effectLst/>
                          <a:latin typeface="Calibri" panose="020F0502020204030204" pitchFamily="34" charset="0"/>
                        </a:rPr>
                        <a:t>Rotarix</a:t>
                      </a: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Rotavirus</a:t>
                      </a: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2024/2025</a:t>
                      </a:r>
                    </a:p>
                  </a:txBody>
                  <a:tcPr marL="8626" marR="8626" marT="10275" marB="0" anchor="b">
                    <a:lnL>
                      <a:noFill/>
                    </a:lnL>
                    <a:lnR>
                      <a:noFill/>
                    </a:lnR>
                    <a:lnT>
                      <a:noFill/>
                    </a:lnT>
                    <a:lnB>
                      <a:noFill/>
                    </a:lnB>
                  </a:tcPr>
                </a:tc>
                <a:extLst>
                  <a:ext uri="{0D108BD9-81ED-4DB2-BD59-A6C34878D82A}">
                    <a16:rowId xmlns:a16="http://schemas.microsoft.com/office/drawing/2014/main" val="2602588892"/>
                  </a:ext>
                </a:extLst>
              </a:tr>
              <a:tr h="274138">
                <a:tc>
                  <a:txBody>
                    <a:bodyPr/>
                    <a:lstStyle/>
                    <a:p>
                      <a:pPr algn="l" fontAlgn="b"/>
                      <a:r>
                        <a:rPr lang="en-US" sz="1200" b="0" i="1" u="none" strike="noStrike" noProof="0" dirty="0">
                          <a:solidFill>
                            <a:srgbClr val="000000"/>
                          </a:solidFill>
                          <a:effectLst/>
                          <a:latin typeface="Calibri" panose="020F0502020204030204" pitchFamily="34" charset="0"/>
                        </a:rPr>
                        <a:t>R21-Matrix-M</a:t>
                      </a: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Malaria</a:t>
                      </a: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2024/2025</a:t>
                      </a:r>
                    </a:p>
                  </a:txBody>
                  <a:tcPr marL="8626" marR="8626" marT="10275" marB="0" anchor="b">
                    <a:lnL>
                      <a:noFill/>
                    </a:lnL>
                    <a:lnR>
                      <a:noFill/>
                    </a:lnR>
                    <a:lnT>
                      <a:noFill/>
                    </a:lnT>
                    <a:lnB>
                      <a:noFill/>
                    </a:lnB>
                  </a:tcPr>
                </a:tc>
                <a:extLst>
                  <a:ext uri="{0D108BD9-81ED-4DB2-BD59-A6C34878D82A}">
                    <a16:rowId xmlns:a16="http://schemas.microsoft.com/office/drawing/2014/main" val="2296059840"/>
                  </a:ext>
                </a:extLst>
              </a:tr>
              <a:tr h="274138">
                <a:tc>
                  <a:txBody>
                    <a:bodyPr/>
                    <a:lstStyle/>
                    <a:p>
                      <a:pPr algn="l" fontAlgn="b"/>
                      <a:r>
                        <a:rPr lang="en-US" sz="1200" b="0" i="0" u="none" strike="noStrike" noProof="0" dirty="0">
                          <a:solidFill>
                            <a:srgbClr val="000000"/>
                          </a:solidFill>
                          <a:effectLst/>
                          <a:latin typeface="Calibri" panose="020F0502020204030204" pitchFamily="34" charset="0"/>
                        </a:rPr>
                        <a:t>Gardasil</a:t>
                      </a: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HPV</a:t>
                      </a: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2026</a:t>
                      </a:r>
                    </a:p>
                  </a:txBody>
                  <a:tcPr marL="8626" marR="8626" marT="10275" marB="0" anchor="b">
                    <a:lnL>
                      <a:noFill/>
                    </a:lnL>
                    <a:lnR>
                      <a:noFill/>
                    </a:lnR>
                    <a:lnT>
                      <a:noFill/>
                    </a:lnT>
                    <a:lnB>
                      <a:noFill/>
                    </a:lnB>
                  </a:tcPr>
                </a:tc>
                <a:extLst>
                  <a:ext uri="{0D108BD9-81ED-4DB2-BD59-A6C34878D82A}">
                    <a16:rowId xmlns:a16="http://schemas.microsoft.com/office/drawing/2014/main" val="916516125"/>
                  </a:ext>
                </a:extLst>
              </a:tr>
              <a:tr h="274138">
                <a:tc>
                  <a:txBody>
                    <a:bodyPr/>
                    <a:lstStyle/>
                    <a:p>
                      <a:pPr algn="l" fontAlgn="b"/>
                      <a:r>
                        <a:rPr lang="en-US" sz="1200" b="0" i="0" u="none" strike="noStrike" noProof="0" dirty="0" err="1">
                          <a:solidFill>
                            <a:srgbClr val="000000"/>
                          </a:solidFill>
                          <a:effectLst/>
                          <a:latin typeface="Calibri" panose="020F0502020204030204" pitchFamily="34" charset="0"/>
                        </a:rPr>
                        <a:t>Shanchol</a:t>
                      </a:r>
                      <a:r>
                        <a:rPr lang="en-US" sz="1200" b="0" i="0" u="none" strike="noStrike" noProof="0" dirty="0">
                          <a:solidFill>
                            <a:srgbClr val="000000"/>
                          </a:solidFill>
                          <a:effectLst/>
                          <a:latin typeface="Calibri" panose="020F0502020204030204" pitchFamily="34" charset="0"/>
                        </a:rPr>
                        <a:t>/</a:t>
                      </a:r>
                      <a:r>
                        <a:rPr lang="en-US" sz="1200" b="0" i="0" u="none" strike="noStrike" noProof="0" dirty="0" err="1">
                          <a:solidFill>
                            <a:srgbClr val="000000"/>
                          </a:solidFill>
                          <a:effectLst/>
                          <a:latin typeface="Calibri" panose="020F0502020204030204" pitchFamily="34" charset="0"/>
                        </a:rPr>
                        <a:t>Euvichol</a:t>
                      </a:r>
                      <a:endParaRPr lang="en-US" sz="1200" b="0" i="0" u="none" strike="noStrike" noProof="0" dirty="0">
                        <a:solidFill>
                          <a:srgbClr val="000000"/>
                        </a:solidFill>
                        <a:effectLst/>
                        <a:latin typeface="Calibri" panose="020F0502020204030204" pitchFamily="34" charset="0"/>
                      </a:endParaRP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Cholera</a:t>
                      </a: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2026</a:t>
                      </a:r>
                    </a:p>
                  </a:txBody>
                  <a:tcPr marL="8626" marR="8626" marT="10275" marB="0" anchor="b">
                    <a:lnL>
                      <a:noFill/>
                    </a:lnL>
                    <a:lnR>
                      <a:noFill/>
                    </a:lnR>
                    <a:lnT>
                      <a:noFill/>
                    </a:lnT>
                    <a:lnB>
                      <a:noFill/>
                    </a:lnB>
                  </a:tcPr>
                </a:tc>
                <a:extLst>
                  <a:ext uri="{0D108BD9-81ED-4DB2-BD59-A6C34878D82A}">
                    <a16:rowId xmlns:a16="http://schemas.microsoft.com/office/drawing/2014/main" val="2483327051"/>
                  </a:ext>
                </a:extLst>
              </a:tr>
              <a:tr h="274138">
                <a:tc>
                  <a:txBody>
                    <a:bodyPr/>
                    <a:lstStyle/>
                    <a:p>
                      <a:pPr algn="l" fontAlgn="b"/>
                      <a:r>
                        <a:rPr lang="en-US" sz="1200" b="0" i="0" u="none" strike="noStrike" noProof="0" dirty="0" err="1">
                          <a:solidFill>
                            <a:srgbClr val="000000"/>
                          </a:solidFill>
                          <a:effectLst/>
                          <a:latin typeface="Calibri" panose="020F0502020204030204" pitchFamily="34" charset="0"/>
                        </a:rPr>
                        <a:t>HepB</a:t>
                      </a:r>
                      <a:endParaRPr lang="en-US" sz="1200" b="0" i="0" u="none" strike="noStrike" noProof="0" dirty="0">
                        <a:solidFill>
                          <a:srgbClr val="000000"/>
                        </a:solidFill>
                        <a:effectLst/>
                        <a:latin typeface="Calibri" panose="020F0502020204030204" pitchFamily="34" charset="0"/>
                      </a:endParaRP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Hepatitis B</a:t>
                      </a: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2027</a:t>
                      </a:r>
                    </a:p>
                  </a:txBody>
                  <a:tcPr marL="8626" marR="8626" marT="10275" marB="0" anchor="b">
                    <a:lnL>
                      <a:noFill/>
                    </a:lnL>
                    <a:lnR>
                      <a:noFill/>
                    </a:lnR>
                    <a:lnT>
                      <a:noFill/>
                    </a:lnT>
                    <a:lnB>
                      <a:noFill/>
                    </a:lnB>
                  </a:tcPr>
                </a:tc>
                <a:extLst>
                  <a:ext uri="{0D108BD9-81ED-4DB2-BD59-A6C34878D82A}">
                    <a16:rowId xmlns:a16="http://schemas.microsoft.com/office/drawing/2014/main" val="3619391040"/>
                  </a:ext>
                </a:extLst>
              </a:tr>
              <a:tr h="274138">
                <a:tc>
                  <a:txBody>
                    <a:bodyPr/>
                    <a:lstStyle/>
                    <a:p>
                      <a:pPr algn="l" fontAlgn="b"/>
                      <a:r>
                        <a:rPr lang="en-US" sz="1200" b="0" i="0" u="none" strike="noStrike" noProof="0" dirty="0">
                          <a:solidFill>
                            <a:srgbClr val="000000"/>
                          </a:solidFill>
                          <a:effectLst/>
                          <a:latin typeface="Calibri" panose="020F0502020204030204" pitchFamily="34" charset="0"/>
                        </a:rPr>
                        <a:t>TCV</a:t>
                      </a: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Typhoid</a:t>
                      </a:r>
                    </a:p>
                  </a:txBody>
                  <a:tcPr marL="8626" marR="8626" marT="10275" marB="0" anchor="b">
                    <a:lnL>
                      <a:noFill/>
                    </a:lnL>
                    <a:lnR>
                      <a:noFill/>
                    </a:lnR>
                    <a:lnT>
                      <a:noFill/>
                    </a:lnT>
                    <a:lnB>
                      <a:noFill/>
                    </a:lnB>
                  </a:tcPr>
                </a:tc>
                <a:tc>
                  <a:txBody>
                    <a:bodyPr/>
                    <a:lstStyle/>
                    <a:p>
                      <a:pPr algn="l" fontAlgn="b"/>
                      <a:r>
                        <a:rPr lang="en-US" sz="1200" b="0" i="0" u="none" strike="noStrike" noProof="0" dirty="0">
                          <a:solidFill>
                            <a:srgbClr val="000000"/>
                          </a:solidFill>
                          <a:effectLst/>
                          <a:latin typeface="Calibri" panose="020F0502020204030204" pitchFamily="34" charset="0"/>
                        </a:rPr>
                        <a:t>2028</a:t>
                      </a:r>
                    </a:p>
                  </a:txBody>
                  <a:tcPr marL="8626" marR="8626" marT="10275" marB="0" anchor="b">
                    <a:lnL>
                      <a:noFill/>
                    </a:lnL>
                    <a:lnR>
                      <a:noFill/>
                    </a:lnR>
                    <a:lnT>
                      <a:noFill/>
                    </a:lnT>
                    <a:lnB>
                      <a:noFill/>
                    </a:lnB>
                  </a:tcPr>
                </a:tc>
                <a:extLst>
                  <a:ext uri="{0D108BD9-81ED-4DB2-BD59-A6C34878D82A}">
                    <a16:rowId xmlns:a16="http://schemas.microsoft.com/office/drawing/2014/main" val="3597360983"/>
                  </a:ext>
                </a:extLst>
              </a:tr>
            </a:tbl>
          </a:graphicData>
        </a:graphic>
      </p:graphicFrame>
      <p:sp>
        <p:nvSpPr>
          <p:cNvPr id="4" name="TextBox 3">
            <a:extLst>
              <a:ext uri="{FF2B5EF4-FFF2-40B4-BE49-F238E27FC236}">
                <a16:creationId xmlns:a16="http://schemas.microsoft.com/office/drawing/2014/main" id="{BB283D5A-E75C-95F5-A58B-81A454CF5CCD}"/>
              </a:ext>
            </a:extLst>
          </p:cNvPr>
          <p:cNvSpPr txBox="1"/>
          <p:nvPr/>
        </p:nvSpPr>
        <p:spPr>
          <a:xfrm>
            <a:off x="609600" y="5537903"/>
            <a:ext cx="2990850" cy="540000"/>
          </a:xfrm>
          <a:prstGeom prst="rect">
            <a:avLst/>
          </a:prstGeom>
          <a:solidFill>
            <a:srgbClr val="D7F7F9"/>
          </a:solidFill>
        </p:spPr>
        <p:txBody>
          <a:bodyPr wrap="square" rtlCol="0" anchor="ctr">
            <a:noAutofit/>
          </a:bodyPr>
          <a:lstStyle/>
          <a:p>
            <a:pPr algn="ctr"/>
            <a:r>
              <a:rPr lang="en-US" sz="1400" b="1" noProof="0" dirty="0">
                <a:solidFill>
                  <a:srgbClr val="0F5D61"/>
                </a:solidFill>
              </a:rPr>
              <a:t>Regional &amp; neighboring countries expectations</a:t>
            </a:r>
          </a:p>
        </p:txBody>
      </p:sp>
      <p:sp>
        <p:nvSpPr>
          <p:cNvPr id="7" name="Google Shape;12;p19">
            <a:extLst>
              <a:ext uri="{FF2B5EF4-FFF2-40B4-BE49-F238E27FC236}">
                <a16:creationId xmlns:a16="http://schemas.microsoft.com/office/drawing/2014/main" id="{31228298-BC78-4B96-9796-7CCDC8A96D6C}"/>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4</a:t>
            </a:fld>
            <a:endParaRPr lang="en-US" noProof="0" dirty="0">
              <a:latin typeface="+mj-lt"/>
            </a:endParaRPr>
          </a:p>
        </p:txBody>
      </p:sp>
    </p:spTree>
    <p:extLst>
      <p:ext uri="{BB962C8B-B14F-4D97-AF65-F5344CB8AC3E}">
        <p14:creationId xmlns:p14="http://schemas.microsoft.com/office/powerpoint/2010/main" val="704145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6717B1-909D-B080-64D6-3026EE03359E}"/>
              </a:ext>
            </a:extLst>
          </p:cNvPr>
          <p:cNvSpPr/>
          <p:nvPr/>
        </p:nvSpPr>
        <p:spPr>
          <a:xfrm>
            <a:off x="6096000" y="0"/>
            <a:ext cx="6096000" cy="6858000"/>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Isosceles Triangle 24">
            <a:extLst>
              <a:ext uri="{FF2B5EF4-FFF2-40B4-BE49-F238E27FC236}">
                <a16:creationId xmlns:a16="http://schemas.microsoft.com/office/drawing/2014/main" id="{CDCA1FC1-37BF-E2E7-6974-73E2033632C2}"/>
              </a:ext>
            </a:extLst>
          </p:cNvPr>
          <p:cNvSpPr/>
          <p:nvPr/>
        </p:nvSpPr>
        <p:spPr>
          <a:xfrm rot="5400000">
            <a:off x="2858840" y="3233530"/>
            <a:ext cx="6832539" cy="38645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246076"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To avoid these pitfalls, countries need to p</a:t>
            </a:r>
            <a:r>
              <a:rPr kumimoji="0" lang="en-US" sz="2400" u="none" strike="noStrike" kern="0" cap="none" spc="0" normalizeH="0" baseline="0" noProof="0" dirty="0">
                <a:ln>
                  <a:noFill/>
                </a:ln>
                <a:solidFill>
                  <a:schemeClr val="bg1"/>
                </a:solidFill>
                <a:effectLst/>
                <a:uLnTx/>
                <a:uFillTx/>
                <a:latin typeface="Lato" panose="020F0502020204030203" pitchFamily="34" charset="0"/>
                <a:cs typeface="Times New Roman" panose="02020603050405020304" pitchFamily="18" charset="0"/>
                <a:sym typeface="Lato"/>
              </a:rPr>
              <a:t>roactively prioritize between available </a:t>
            </a: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and future vaccines and develop a clear ne</a:t>
            </a:r>
            <a:r>
              <a:rPr kumimoji="0" lang="en-US" sz="2400" u="none" strike="noStrike" kern="0" cap="none" spc="0" normalizeH="0" baseline="0" noProof="0" dirty="0">
                <a:ln>
                  <a:noFill/>
                </a:ln>
                <a:solidFill>
                  <a:schemeClr val="bg1"/>
                </a:solidFill>
                <a:effectLst/>
                <a:uLnTx/>
                <a:uFillTx/>
                <a:latin typeface="Lato" panose="020F0502020204030203" pitchFamily="34" charset="0"/>
                <a:cs typeface="Times New Roman" panose="02020603050405020304" pitchFamily="18" charset="0"/>
                <a:sym typeface="Lato"/>
              </a:rPr>
              <a:t>w vaccine introductions roadmap</a:t>
            </a:r>
          </a:p>
        </p:txBody>
      </p:sp>
      <p:sp>
        <p:nvSpPr>
          <p:cNvPr id="7" name="Google Shape;12;p19">
            <a:extLst>
              <a:ext uri="{FF2B5EF4-FFF2-40B4-BE49-F238E27FC236}">
                <a16:creationId xmlns:a16="http://schemas.microsoft.com/office/drawing/2014/main" id="{31228298-BC78-4B96-9796-7CCDC8A96D6C}"/>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5</a:t>
            </a:fld>
            <a:endParaRPr lang="en-US" noProof="0" dirty="0">
              <a:latin typeface="+mj-lt"/>
            </a:endParaRPr>
          </a:p>
        </p:txBody>
      </p:sp>
      <p:sp>
        <p:nvSpPr>
          <p:cNvPr id="6" name="Rectangle 5">
            <a:extLst>
              <a:ext uri="{FF2B5EF4-FFF2-40B4-BE49-F238E27FC236}">
                <a16:creationId xmlns:a16="http://schemas.microsoft.com/office/drawing/2014/main" id="{EBFBAFFA-063A-1DD9-F03E-00AA2BA752FC}"/>
              </a:ext>
            </a:extLst>
          </p:cNvPr>
          <p:cNvSpPr/>
          <p:nvPr/>
        </p:nvSpPr>
        <p:spPr>
          <a:xfrm>
            <a:off x="6758258" y="1668801"/>
            <a:ext cx="5035434" cy="73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spcBef>
                <a:spcPts val="1200"/>
              </a:spcBef>
              <a:buFont typeface="+mj-lt"/>
              <a:buAutoNum type="arabicPeriod"/>
            </a:pPr>
            <a:r>
              <a:rPr lang="en-US" noProof="0" dirty="0">
                <a:solidFill>
                  <a:schemeClr val="bg1"/>
                </a:solidFill>
              </a:rPr>
              <a:t>Provide an evidence-based vaccine prioritization to </a:t>
            </a:r>
            <a:r>
              <a:rPr lang="en-US" b="1" u="sng" noProof="0" dirty="0">
                <a:solidFill>
                  <a:schemeClr val="bg1"/>
                </a:solidFill>
              </a:rPr>
              <a:t>inform and balance the political agenda</a:t>
            </a:r>
          </a:p>
          <a:p>
            <a:pPr marL="342900" indent="-342900">
              <a:spcBef>
                <a:spcPts val="1200"/>
              </a:spcBef>
              <a:buFont typeface="+mj-lt"/>
              <a:buAutoNum type="arabicPeriod"/>
            </a:pPr>
            <a:r>
              <a:rPr lang="en-US" b="1" u="sng" noProof="0" dirty="0">
                <a:solidFill>
                  <a:schemeClr val="bg1"/>
                </a:solidFill>
              </a:rPr>
              <a:t>Inform the national immunization strategy (NIS) and roadmap</a:t>
            </a:r>
            <a:r>
              <a:rPr lang="en-US" b="1" noProof="0" dirty="0">
                <a:solidFill>
                  <a:schemeClr val="bg1"/>
                </a:solidFill>
              </a:rPr>
              <a:t> </a:t>
            </a:r>
            <a:r>
              <a:rPr lang="en-US" noProof="0" dirty="0">
                <a:solidFill>
                  <a:schemeClr val="bg1"/>
                </a:solidFill>
              </a:rPr>
              <a:t>while integrating the programmatic considerations to ensure feasibility</a:t>
            </a:r>
          </a:p>
          <a:p>
            <a:pPr marL="342900" indent="-342900">
              <a:spcBef>
                <a:spcPts val="1200"/>
              </a:spcBef>
              <a:buFont typeface="+mj-lt"/>
              <a:buAutoNum type="arabicPeriod"/>
            </a:pPr>
            <a:r>
              <a:rPr lang="en-US" b="1" u="sng" noProof="0" dirty="0">
                <a:solidFill>
                  <a:schemeClr val="bg1"/>
                </a:solidFill>
              </a:rPr>
              <a:t>Kick-start financial discussions</a:t>
            </a:r>
            <a:r>
              <a:rPr lang="en-US" b="1" noProof="0" dirty="0">
                <a:solidFill>
                  <a:schemeClr val="bg1"/>
                </a:solidFill>
              </a:rPr>
              <a:t> </a:t>
            </a:r>
            <a:r>
              <a:rPr lang="en-US" noProof="0" dirty="0">
                <a:solidFill>
                  <a:schemeClr val="bg1"/>
                </a:solidFill>
              </a:rPr>
              <a:t>to anticipate funding constraints and dependances</a:t>
            </a:r>
          </a:p>
          <a:p>
            <a:pPr marL="342900" indent="-342900">
              <a:spcBef>
                <a:spcPts val="1200"/>
              </a:spcBef>
              <a:buFont typeface="+mj-lt"/>
              <a:buAutoNum type="arabicPeriod"/>
            </a:pPr>
            <a:r>
              <a:rPr lang="en-US" b="1" u="sng" noProof="0" dirty="0">
                <a:solidFill>
                  <a:schemeClr val="bg1"/>
                </a:solidFill>
              </a:rPr>
              <a:t>Identify data gaps</a:t>
            </a:r>
            <a:r>
              <a:rPr lang="en-US" b="1" noProof="0" dirty="0">
                <a:solidFill>
                  <a:schemeClr val="bg1"/>
                </a:solidFill>
              </a:rPr>
              <a:t> </a:t>
            </a:r>
            <a:r>
              <a:rPr lang="en-US" noProof="0" dirty="0">
                <a:solidFill>
                  <a:schemeClr val="bg1"/>
                </a:solidFill>
              </a:rPr>
              <a:t>and mandate new studies to ensure future decisions rely on up-to-date evidence</a:t>
            </a:r>
          </a:p>
          <a:p>
            <a:pPr marL="342900" indent="-342900">
              <a:spcBef>
                <a:spcPts val="1200"/>
              </a:spcBef>
              <a:buFont typeface="+mj-lt"/>
              <a:buAutoNum type="arabicPeriod"/>
            </a:pPr>
            <a:r>
              <a:rPr lang="en-US" b="1" u="sng" noProof="0" dirty="0">
                <a:solidFill>
                  <a:schemeClr val="bg1"/>
                </a:solidFill>
              </a:rPr>
              <a:t>Send market signals to donors and manufacturers</a:t>
            </a:r>
            <a:r>
              <a:rPr lang="en-US" b="1" noProof="0" dirty="0">
                <a:solidFill>
                  <a:schemeClr val="bg1"/>
                </a:solidFill>
              </a:rPr>
              <a:t> </a:t>
            </a:r>
            <a:r>
              <a:rPr lang="en-US" noProof="0" dirty="0">
                <a:solidFill>
                  <a:schemeClr val="bg1"/>
                </a:solidFill>
              </a:rPr>
              <a:t>to ensure availability at the time of introduction</a:t>
            </a:r>
          </a:p>
        </p:txBody>
      </p:sp>
      <p:sp>
        <p:nvSpPr>
          <p:cNvPr id="8" name="Rectangle 7">
            <a:extLst>
              <a:ext uri="{FF2B5EF4-FFF2-40B4-BE49-F238E27FC236}">
                <a16:creationId xmlns:a16="http://schemas.microsoft.com/office/drawing/2014/main" id="{973CBD53-490B-3829-2673-04AA3037B05E}"/>
              </a:ext>
            </a:extLst>
          </p:cNvPr>
          <p:cNvSpPr/>
          <p:nvPr/>
        </p:nvSpPr>
        <p:spPr>
          <a:xfrm>
            <a:off x="849059" y="2111604"/>
            <a:ext cx="5035434" cy="73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200" b="1" noProof="0" dirty="0">
                <a:solidFill>
                  <a:srgbClr val="0F5D61"/>
                </a:solidFill>
              </a:rPr>
              <a:t>Prioritize between available and future vaccines</a:t>
            </a:r>
          </a:p>
          <a:p>
            <a:pPr marL="342900" indent="-342900">
              <a:buFont typeface="Arial" panose="020B0604020202020204" pitchFamily="34" charset="0"/>
              <a:buChar char="•"/>
            </a:pPr>
            <a:endParaRPr lang="en-US" sz="3200" b="1" noProof="0" dirty="0">
              <a:solidFill>
                <a:srgbClr val="0F5D61"/>
              </a:solidFill>
            </a:endParaRPr>
          </a:p>
        </p:txBody>
      </p:sp>
      <p:sp>
        <p:nvSpPr>
          <p:cNvPr id="9" name="Rectangle 8">
            <a:extLst>
              <a:ext uri="{FF2B5EF4-FFF2-40B4-BE49-F238E27FC236}">
                <a16:creationId xmlns:a16="http://schemas.microsoft.com/office/drawing/2014/main" id="{A7ADFB5E-FE87-CE41-72FF-F4714988C643}"/>
              </a:ext>
            </a:extLst>
          </p:cNvPr>
          <p:cNvSpPr/>
          <p:nvPr/>
        </p:nvSpPr>
        <p:spPr>
          <a:xfrm>
            <a:off x="849059" y="4421171"/>
            <a:ext cx="5035434" cy="73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200" b="1" noProof="0" dirty="0">
                <a:solidFill>
                  <a:srgbClr val="0F5D61"/>
                </a:solidFill>
              </a:rPr>
              <a:t>Propose a new vaccine introduction sequence</a:t>
            </a:r>
          </a:p>
          <a:p>
            <a:pPr marL="342900" indent="-342900">
              <a:buFont typeface="Arial" panose="020B0604020202020204" pitchFamily="34" charset="0"/>
              <a:buChar char="•"/>
            </a:pPr>
            <a:endParaRPr lang="en-US" sz="3200" b="1" noProof="0" dirty="0">
              <a:solidFill>
                <a:srgbClr val="0F5D61"/>
              </a:solidFill>
            </a:endParaRPr>
          </a:p>
        </p:txBody>
      </p:sp>
      <p:sp>
        <p:nvSpPr>
          <p:cNvPr id="2" name="TextBox 1">
            <a:extLst>
              <a:ext uri="{FF2B5EF4-FFF2-40B4-BE49-F238E27FC236}">
                <a16:creationId xmlns:a16="http://schemas.microsoft.com/office/drawing/2014/main" id="{F4E26430-D087-8939-77DA-6CDCF2F24A3D}"/>
              </a:ext>
            </a:extLst>
          </p:cNvPr>
          <p:cNvSpPr txBox="1"/>
          <p:nvPr/>
        </p:nvSpPr>
        <p:spPr>
          <a:xfrm>
            <a:off x="6765269" y="1214020"/>
            <a:ext cx="2378731" cy="307777"/>
          </a:xfrm>
          <a:prstGeom prst="rect">
            <a:avLst/>
          </a:prstGeom>
          <a:solidFill>
            <a:srgbClr val="FFFFFF">
              <a:alpha val="20000"/>
            </a:srgbClr>
          </a:solidFill>
        </p:spPr>
        <p:txBody>
          <a:bodyPr wrap="square" rtlCol="0">
            <a:spAutoFit/>
          </a:bodyPr>
          <a:lstStyle/>
          <a:p>
            <a:r>
              <a:rPr lang="en-US" sz="1400" i="1" noProof="0" dirty="0">
                <a:solidFill>
                  <a:srgbClr val="FFFFFF"/>
                </a:solidFill>
              </a:rPr>
              <a:t>Why</a:t>
            </a:r>
          </a:p>
        </p:txBody>
      </p:sp>
      <p:sp>
        <p:nvSpPr>
          <p:cNvPr id="3" name="TextBox 2">
            <a:extLst>
              <a:ext uri="{FF2B5EF4-FFF2-40B4-BE49-F238E27FC236}">
                <a16:creationId xmlns:a16="http://schemas.microsoft.com/office/drawing/2014/main" id="{9E17CC2B-F74A-571E-0CDC-009557EF20B5}"/>
              </a:ext>
            </a:extLst>
          </p:cNvPr>
          <p:cNvSpPr txBox="1"/>
          <p:nvPr/>
        </p:nvSpPr>
        <p:spPr>
          <a:xfrm>
            <a:off x="898692" y="1214020"/>
            <a:ext cx="2378731" cy="307777"/>
          </a:xfrm>
          <a:prstGeom prst="rect">
            <a:avLst/>
          </a:prstGeom>
          <a:solidFill>
            <a:srgbClr val="0F5D61">
              <a:alpha val="10196"/>
            </a:srgbClr>
          </a:solidFill>
        </p:spPr>
        <p:txBody>
          <a:bodyPr wrap="square" rtlCol="0">
            <a:spAutoFit/>
          </a:bodyPr>
          <a:lstStyle/>
          <a:p>
            <a:r>
              <a:rPr lang="en-US" sz="1400" i="1" noProof="0" dirty="0">
                <a:solidFill>
                  <a:srgbClr val="0F5D61"/>
                </a:solidFill>
              </a:rPr>
              <a:t>What countries should do</a:t>
            </a:r>
          </a:p>
        </p:txBody>
      </p:sp>
    </p:spTree>
    <p:extLst>
      <p:ext uri="{BB962C8B-B14F-4D97-AF65-F5344CB8AC3E}">
        <p14:creationId xmlns:p14="http://schemas.microsoft.com/office/powerpoint/2010/main" val="131650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The NITAG will adapt and apply the NVI Prioritization Framework to prioritize new vaccine introductions and produce sequencing recommendations</a:t>
            </a:r>
          </a:p>
        </p:txBody>
      </p:sp>
      <p:sp>
        <p:nvSpPr>
          <p:cNvPr id="12" name="Google Shape;12;p19">
            <a:extLst>
              <a:ext uri="{FF2B5EF4-FFF2-40B4-BE49-F238E27FC236}">
                <a16:creationId xmlns:a16="http://schemas.microsoft.com/office/drawing/2014/main" id="{74888AFF-42DE-82CD-EDC4-678639452791}"/>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6</a:t>
            </a:fld>
            <a:endParaRPr lang="en-US" noProof="0" dirty="0">
              <a:latin typeface="+mj-lt"/>
            </a:endParaRPr>
          </a:p>
        </p:txBody>
      </p:sp>
      <p:sp>
        <p:nvSpPr>
          <p:cNvPr id="4" name="Rectangle 3">
            <a:extLst>
              <a:ext uri="{FF2B5EF4-FFF2-40B4-BE49-F238E27FC236}">
                <a16:creationId xmlns:a16="http://schemas.microsoft.com/office/drawing/2014/main" id="{876B9C4C-875B-72D2-0E01-E195614F480A}"/>
              </a:ext>
            </a:extLst>
          </p:cNvPr>
          <p:cNvSpPr/>
          <p:nvPr/>
        </p:nvSpPr>
        <p:spPr>
          <a:xfrm>
            <a:off x="472962" y="1284475"/>
            <a:ext cx="11099278" cy="1092965"/>
          </a:xfrm>
          <a:prstGeom prst="rect">
            <a:avLst/>
          </a:prstGeom>
          <a:noFill/>
          <a:ln w="28575">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fontAlgn="auto">
              <a:lnSpc>
                <a:spcPct val="100000"/>
              </a:lnSpc>
              <a:spcBef>
                <a:spcPts val="600"/>
              </a:spcBef>
              <a:spcAft>
                <a:spcPts val="0"/>
              </a:spcAft>
              <a:buClrTx/>
              <a:buSzTx/>
              <a:tabLst/>
              <a:defRPr/>
            </a:pPr>
            <a:r>
              <a:rPr lang="en-US" sz="1600" noProof="0" dirty="0">
                <a:solidFill>
                  <a:schemeClr val="tx1"/>
                </a:solidFill>
              </a:rPr>
              <a:t>The NVI Prioritization Framework is a proven NITAG-driven framework supporting the prioritization of new vaccine introductions. It leverages a simple, evidence-based and comprehensive approach to support the preparation of NVI sequencing scenarios based on a pre-hierarchized list of potential criteria. It was developed in alignment with existing tools (VIS, </a:t>
            </a:r>
            <a:r>
              <a:rPr lang="en-US" sz="1600" noProof="0" dirty="0" err="1">
                <a:solidFill>
                  <a:schemeClr val="tx1"/>
                </a:solidFill>
              </a:rPr>
              <a:t>EtR</a:t>
            </a:r>
            <a:r>
              <a:rPr lang="en-US" sz="1600" noProof="0" dirty="0">
                <a:solidFill>
                  <a:schemeClr val="tx1"/>
                </a:solidFill>
              </a:rPr>
              <a:t>) to ensure the consistency of the process</a:t>
            </a:r>
          </a:p>
        </p:txBody>
      </p:sp>
      <p:pic>
        <p:nvPicPr>
          <p:cNvPr id="5" name="Picture 4">
            <a:extLst>
              <a:ext uri="{FF2B5EF4-FFF2-40B4-BE49-F238E27FC236}">
                <a16:creationId xmlns:a16="http://schemas.microsoft.com/office/drawing/2014/main" id="{5214C5FB-0E98-8921-4BE3-FD54085885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51058" y="2539190"/>
            <a:ext cx="5018873" cy="2253845"/>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2018A343-E4D2-D20E-DCBE-C4AC1AB1AB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64702" y="2934035"/>
            <a:ext cx="5712222" cy="2253844"/>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DBDF80FB-1B84-1487-BB49-E67F56EC5699}"/>
              </a:ext>
            </a:extLst>
          </p:cNvPr>
          <p:cNvSpPr txBox="1"/>
          <p:nvPr/>
        </p:nvSpPr>
        <p:spPr>
          <a:xfrm>
            <a:off x="3116657" y="5300173"/>
            <a:ext cx="8289884" cy="1232708"/>
          </a:xfrm>
          <a:prstGeom prst="rect">
            <a:avLst/>
          </a:prstGeom>
          <a:noFill/>
          <a:ln>
            <a:solidFill>
              <a:schemeClr val="bg1">
                <a:lumMod val="75000"/>
              </a:schemeClr>
            </a:solidFill>
          </a:ln>
        </p:spPr>
        <p:txBody>
          <a:bodyPr wrap="square" lIns="182880" rIns="36000" rtlCol="0">
            <a:noAutofit/>
          </a:bodyPr>
          <a:lstStyle/>
          <a:p>
            <a:pPr marL="342900" indent="-342900">
              <a:spcBef>
                <a:spcPts val="600"/>
              </a:spcBef>
              <a:buFont typeface="+mj-lt"/>
              <a:buAutoNum type="arabicPeriod"/>
            </a:pPr>
            <a:r>
              <a:rPr lang="en-US" sz="1400" noProof="0" dirty="0"/>
              <a:t>Review the NVI Prioritization Framework methodology</a:t>
            </a:r>
          </a:p>
          <a:p>
            <a:pPr marL="342900" indent="-342900">
              <a:spcBef>
                <a:spcPts val="600"/>
              </a:spcBef>
              <a:buFont typeface="+mj-lt"/>
              <a:buAutoNum type="arabicPeriod"/>
            </a:pPr>
            <a:r>
              <a:rPr lang="en-US" sz="1400" noProof="0" dirty="0"/>
              <a:t>Discuss the expected process and timeline</a:t>
            </a:r>
          </a:p>
          <a:p>
            <a:pPr marL="342900" indent="-342900">
              <a:spcBef>
                <a:spcPts val="600"/>
              </a:spcBef>
              <a:buFont typeface="+mj-lt"/>
              <a:buAutoNum type="arabicPeriod"/>
            </a:pPr>
            <a:r>
              <a:rPr lang="en-US" sz="1400" noProof="0" dirty="0"/>
              <a:t>Review the comprehensive criteria list</a:t>
            </a:r>
          </a:p>
          <a:p>
            <a:pPr marL="342900" indent="-342900">
              <a:spcBef>
                <a:spcPts val="600"/>
              </a:spcBef>
              <a:buFont typeface="+mj-lt"/>
              <a:buAutoNum type="arabicPeriod"/>
            </a:pPr>
            <a:r>
              <a:rPr lang="en-US" sz="1400" noProof="0" dirty="0"/>
              <a:t>Distribute online questionnaire to inform critical decision points for adapting the framework</a:t>
            </a:r>
          </a:p>
        </p:txBody>
      </p:sp>
      <p:sp>
        <p:nvSpPr>
          <p:cNvPr id="24" name="Rectangle 23">
            <a:extLst>
              <a:ext uri="{FF2B5EF4-FFF2-40B4-BE49-F238E27FC236}">
                <a16:creationId xmlns:a16="http://schemas.microsoft.com/office/drawing/2014/main" id="{B64DF32E-E931-DD5D-D414-53B668133E39}"/>
              </a:ext>
            </a:extLst>
          </p:cNvPr>
          <p:cNvSpPr/>
          <p:nvPr/>
        </p:nvSpPr>
        <p:spPr>
          <a:xfrm>
            <a:off x="785459" y="5300172"/>
            <a:ext cx="2331198" cy="1232708"/>
          </a:xfrm>
          <a:prstGeom prst="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b="1" noProof="0" dirty="0"/>
              <a:t>Today’s objectives</a:t>
            </a:r>
          </a:p>
        </p:txBody>
      </p:sp>
    </p:spTree>
    <p:extLst>
      <p:ext uri="{BB962C8B-B14F-4D97-AF65-F5344CB8AC3E}">
        <p14:creationId xmlns:p14="http://schemas.microsoft.com/office/powerpoint/2010/main" val="38562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4" name="Rounded Rectangle 38">
            <a:extLst>
              <a:ext uri="{FF2B5EF4-FFF2-40B4-BE49-F238E27FC236}">
                <a16:creationId xmlns:a16="http://schemas.microsoft.com/office/drawing/2014/main" id="{9A53BEB2-314C-8A5D-4B79-BF0687D44842}"/>
              </a:ext>
            </a:extLst>
          </p:cNvPr>
          <p:cNvSpPr/>
          <p:nvPr/>
        </p:nvSpPr>
        <p:spPr>
          <a:xfrm>
            <a:off x="2178943" y="1378187"/>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6AA0607B-6A86-4E9E-3B98-E20CA4B7EB21}"/>
              </a:ext>
            </a:extLst>
          </p:cNvPr>
          <p:cNvSpPr/>
          <p:nvPr/>
        </p:nvSpPr>
        <p:spPr>
          <a:xfrm>
            <a:off x="2410569" y="1669907"/>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1</a:t>
            </a:r>
          </a:p>
        </p:txBody>
      </p:sp>
      <p:sp>
        <p:nvSpPr>
          <p:cNvPr id="8" name="TextBox 7">
            <a:extLst>
              <a:ext uri="{FF2B5EF4-FFF2-40B4-BE49-F238E27FC236}">
                <a16:creationId xmlns:a16="http://schemas.microsoft.com/office/drawing/2014/main" id="{449423D2-C1BC-334B-6848-839FDE53728D}"/>
              </a:ext>
            </a:extLst>
          </p:cNvPr>
          <p:cNvSpPr txBox="1"/>
          <p:nvPr/>
        </p:nvSpPr>
        <p:spPr>
          <a:xfrm>
            <a:off x="2837445" y="1633530"/>
            <a:ext cx="4856287" cy="369332"/>
          </a:xfrm>
          <a:prstGeom prst="rect">
            <a:avLst/>
          </a:prstGeom>
          <a:noFill/>
        </p:spPr>
        <p:txBody>
          <a:bodyPr wrap="square" rtlCol="0">
            <a:spAutoFit/>
          </a:bodyPr>
          <a:lstStyle/>
          <a:p>
            <a:pPr>
              <a:defRPr/>
            </a:pPr>
            <a:r>
              <a:rPr lang="en-US" noProof="0" dirty="0">
                <a:latin typeface="Lato" panose="020F0502020204030203" pitchFamily="34" charset="0"/>
                <a:cs typeface="Times New Roman" panose="02020603050405020304" pitchFamily="18" charset="0"/>
              </a:rPr>
              <a:t>Introductions and Objectives</a:t>
            </a:r>
            <a:endParaRPr lang="en-US" sz="1800" noProof="0" dirty="0">
              <a:latin typeface="Lato" panose="020F0502020204030203" pitchFamily="34" charset="0"/>
              <a:cs typeface="Times New Roman" panose="02020603050405020304" pitchFamily="18" charset="0"/>
            </a:endParaRPr>
          </a:p>
        </p:txBody>
      </p:sp>
      <p:sp>
        <p:nvSpPr>
          <p:cNvPr id="2" name="Rounded Rectangle 40">
            <a:extLst>
              <a:ext uri="{FF2B5EF4-FFF2-40B4-BE49-F238E27FC236}">
                <a16:creationId xmlns:a16="http://schemas.microsoft.com/office/drawing/2014/main" id="{6AA6129F-75F9-A594-0868-0836B0F3BA8F}"/>
              </a:ext>
            </a:extLst>
          </p:cNvPr>
          <p:cNvSpPr/>
          <p:nvPr/>
        </p:nvSpPr>
        <p:spPr>
          <a:xfrm>
            <a:off x="2178943" y="2411735"/>
            <a:ext cx="7411451" cy="87593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F7887CCF-81FB-EC24-4972-1F99035BA81A}"/>
              </a:ext>
            </a:extLst>
          </p:cNvPr>
          <p:cNvSpPr/>
          <p:nvPr/>
        </p:nvSpPr>
        <p:spPr>
          <a:xfrm>
            <a:off x="2381464" y="2701543"/>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2</a:t>
            </a:r>
          </a:p>
        </p:txBody>
      </p:sp>
      <p:sp>
        <p:nvSpPr>
          <p:cNvPr id="12" name="TextBox 11">
            <a:extLst>
              <a:ext uri="{FF2B5EF4-FFF2-40B4-BE49-F238E27FC236}">
                <a16:creationId xmlns:a16="http://schemas.microsoft.com/office/drawing/2014/main" id="{76222668-39E7-1522-DC2F-4CAB11445742}"/>
              </a:ext>
            </a:extLst>
          </p:cNvPr>
          <p:cNvSpPr txBox="1"/>
          <p:nvPr/>
        </p:nvSpPr>
        <p:spPr>
          <a:xfrm>
            <a:off x="2837444" y="2662564"/>
            <a:ext cx="6337377" cy="369332"/>
          </a:xfrm>
          <a:prstGeom prst="rect">
            <a:avLst/>
          </a:prstGeom>
          <a:noFill/>
        </p:spPr>
        <p:txBody>
          <a:bodyPr wrap="square" rtlCol="0">
            <a:spAutoFit/>
          </a:bodyPr>
          <a:lstStyle/>
          <a:p>
            <a:pPr>
              <a:defRPr/>
            </a:pPr>
            <a:r>
              <a:rPr lang="en-US" sz="1800" noProof="0" dirty="0">
                <a:solidFill>
                  <a:schemeClr val="bg1"/>
                </a:solidFill>
                <a:latin typeface="Lato" panose="020F0502020204030203" pitchFamily="34" charset="0"/>
                <a:cs typeface="Times New Roman" panose="02020603050405020304" pitchFamily="18" charset="0"/>
              </a:rPr>
              <a:t>Approach and Methodology</a:t>
            </a:r>
          </a:p>
        </p:txBody>
      </p:sp>
      <p:sp>
        <p:nvSpPr>
          <p:cNvPr id="13" name="Rounded Rectangle 40">
            <a:extLst>
              <a:ext uri="{FF2B5EF4-FFF2-40B4-BE49-F238E27FC236}">
                <a16:creationId xmlns:a16="http://schemas.microsoft.com/office/drawing/2014/main" id="{BBD359D8-B806-5381-B0DD-9F92E3A19050}"/>
              </a:ext>
            </a:extLst>
          </p:cNvPr>
          <p:cNvSpPr/>
          <p:nvPr/>
        </p:nvSpPr>
        <p:spPr>
          <a:xfrm>
            <a:off x="2178943" y="3454808"/>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F669B96E-4CF2-3A7F-44BE-1A0BFBC382AD}"/>
              </a:ext>
            </a:extLst>
          </p:cNvPr>
          <p:cNvSpPr/>
          <p:nvPr/>
        </p:nvSpPr>
        <p:spPr>
          <a:xfrm>
            <a:off x="2381464" y="3738615"/>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3</a:t>
            </a:r>
          </a:p>
        </p:txBody>
      </p:sp>
      <p:sp>
        <p:nvSpPr>
          <p:cNvPr id="15" name="TextBox 14">
            <a:extLst>
              <a:ext uri="{FF2B5EF4-FFF2-40B4-BE49-F238E27FC236}">
                <a16:creationId xmlns:a16="http://schemas.microsoft.com/office/drawing/2014/main" id="{0B2BE8A6-E991-1750-E66F-EC29A7BA6B8B}"/>
              </a:ext>
            </a:extLst>
          </p:cNvPr>
          <p:cNvSpPr txBox="1"/>
          <p:nvPr/>
        </p:nvSpPr>
        <p:spPr>
          <a:xfrm>
            <a:off x="2837444" y="3699636"/>
            <a:ext cx="6337377" cy="369332"/>
          </a:xfrm>
          <a:prstGeom prst="rect">
            <a:avLst/>
          </a:prstGeom>
          <a:noFill/>
        </p:spPr>
        <p:txBody>
          <a:bodyPr wrap="square" rtlCol="0">
            <a:spAutoFit/>
          </a:bodyPr>
          <a:lstStyle/>
          <a:p>
            <a:pPr>
              <a:defRPr/>
            </a:pPr>
            <a:r>
              <a:rPr lang="en-US" sz="1800" noProof="0" dirty="0">
                <a:latin typeface="Lato" panose="020F0502020204030203" pitchFamily="34" charset="0"/>
                <a:cs typeface="Times New Roman" panose="02020603050405020304" pitchFamily="18" charset="0"/>
              </a:rPr>
              <a:t>Workplan</a:t>
            </a:r>
          </a:p>
        </p:txBody>
      </p:sp>
      <p:sp>
        <p:nvSpPr>
          <p:cNvPr id="16" name="Rounded Rectangle 40">
            <a:extLst>
              <a:ext uri="{FF2B5EF4-FFF2-40B4-BE49-F238E27FC236}">
                <a16:creationId xmlns:a16="http://schemas.microsoft.com/office/drawing/2014/main" id="{3C256E58-46ED-D901-0484-1E2B9522D3EF}"/>
              </a:ext>
            </a:extLst>
          </p:cNvPr>
          <p:cNvSpPr/>
          <p:nvPr/>
        </p:nvSpPr>
        <p:spPr>
          <a:xfrm>
            <a:off x="2178943" y="4497880"/>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E00E4C8C-AD65-4642-0033-BF0110E0E7FC}"/>
              </a:ext>
            </a:extLst>
          </p:cNvPr>
          <p:cNvSpPr/>
          <p:nvPr/>
        </p:nvSpPr>
        <p:spPr>
          <a:xfrm>
            <a:off x="2381464" y="4775687"/>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4</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DA5AF5E1-88DB-104F-78DF-EB0C26193D48}"/>
              </a:ext>
            </a:extLst>
          </p:cNvPr>
          <p:cNvSpPr txBox="1"/>
          <p:nvPr/>
        </p:nvSpPr>
        <p:spPr>
          <a:xfrm>
            <a:off x="2837444" y="4736708"/>
            <a:ext cx="6337377" cy="369332"/>
          </a:xfrm>
          <a:prstGeom prst="rect">
            <a:avLst/>
          </a:prstGeom>
          <a:noFill/>
        </p:spPr>
        <p:txBody>
          <a:bodyPr wrap="square" rtlCol="0">
            <a:spAutoFit/>
          </a:bodyPr>
          <a:lstStyle/>
          <a:p>
            <a:pPr>
              <a:defRPr/>
            </a:pPr>
            <a:r>
              <a:rPr lang="en-US" sz="1800" noProof="0" dirty="0">
                <a:latin typeface="Lato" panose="020F0502020204030203" pitchFamily="34" charset="0"/>
                <a:cs typeface="Times New Roman" panose="02020603050405020304" pitchFamily="18" charset="0"/>
              </a:rPr>
              <a:t>Prioritization Criteria</a:t>
            </a:r>
          </a:p>
        </p:txBody>
      </p:sp>
      <p:sp>
        <p:nvSpPr>
          <p:cNvPr id="5" name="Rounded Rectangle 40">
            <a:extLst>
              <a:ext uri="{FF2B5EF4-FFF2-40B4-BE49-F238E27FC236}">
                <a16:creationId xmlns:a16="http://schemas.microsoft.com/office/drawing/2014/main" id="{EE71C63C-1216-9DFD-40C5-B330E079E74B}"/>
              </a:ext>
            </a:extLst>
          </p:cNvPr>
          <p:cNvSpPr/>
          <p:nvPr/>
        </p:nvSpPr>
        <p:spPr>
          <a:xfrm>
            <a:off x="2178943" y="5543159"/>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1622B528-A37D-F6A1-127D-289ED1264E45}"/>
              </a:ext>
            </a:extLst>
          </p:cNvPr>
          <p:cNvSpPr/>
          <p:nvPr/>
        </p:nvSpPr>
        <p:spPr>
          <a:xfrm>
            <a:off x="2381464" y="5820966"/>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5</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C5F9BE60-556A-C2B1-2EA9-6486DAB2C19A}"/>
              </a:ext>
            </a:extLst>
          </p:cNvPr>
          <p:cNvSpPr txBox="1"/>
          <p:nvPr/>
        </p:nvSpPr>
        <p:spPr>
          <a:xfrm>
            <a:off x="2837444" y="5781987"/>
            <a:ext cx="6337377" cy="369332"/>
          </a:xfrm>
          <a:prstGeom prst="rect">
            <a:avLst/>
          </a:prstGeom>
          <a:noFill/>
        </p:spPr>
        <p:txBody>
          <a:bodyPr wrap="square" rtlCol="0">
            <a:spAutoFit/>
          </a:bodyPr>
          <a:lstStyle>
            <a:defPPr>
              <a:defRPr lang="en-US"/>
            </a:defPPr>
            <a:lvl1pPr>
              <a:defRPr>
                <a:latin typeface="Lato" panose="020F0502020204030203" pitchFamily="34" charset="0"/>
                <a:cs typeface="Times New Roman" panose="02020603050405020304" pitchFamily="18" charset="0"/>
              </a:defRPr>
            </a:lvl1pPr>
          </a:lstStyle>
          <a:p>
            <a:r>
              <a:rPr lang="en-US" noProof="0" dirty="0"/>
              <a:t>Online Questionnaire</a:t>
            </a:r>
          </a:p>
        </p:txBody>
      </p:sp>
    </p:spTree>
    <p:extLst>
      <p:ext uri="{BB962C8B-B14F-4D97-AF65-F5344CB8AC3E}">
        <p14:creationId xmlns:p14="http://schemas.microsoft.com/office/powerpoint/2010/main" val="381451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3DD7F1-8689-C8B5-12A9-BC93C83BD6FD}"/>
              </a:ext>
            </a:extLst>
          </p:cNvPr>
          <p:cNvSpPr/>
          <p:nvPr/>
        </p:nvSpPr>
        <p:spPr>
          <a:xfrm>
            <a:off x="600075" y="3411645"/>
            <a:ext cx="2419350" cy="8895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rgbClr val="0F5D61"/>
                </a:solidFill>
              </a:rPr>
              <a:t>Comprehensive</a:t>
            </a:r>
          </a:p>
        </p:txBody>
      </p:sp>
      <p:sp>
        <p:nvSpPr>
          <p:cNvPr id="13" name="TextBox 12">
            <a:extLst>
              <a:ext uri="{FF2B5EF4-FFF2-40B4-BE49-F238E27FC236}">
                <a16:creationId xmlns:a16="http://schemas.microsoft.com/office/drawing/2014/main" id="{DA718325-0DB0-2FCC-CCF4-9AB31AB05D3D}"/>
              </a:ext>
            </a:extLst>
          </p:cNvPr>
          <p:cNvSpPr txBox="1"/>
          <p:nvPr/>
        </p:nvSpPr>
        <p:spPr>
          <a:xfrm>
            <a:off x="3200399" y="3497336"/>
            <a:ext cx="8512175" cy="718145"/>
          </a:xfrm>
          <a:prstGeom prst="rect">
            <a:avLst/>
          </a:prstGeom>
          <a:noFill/>
        </p:spPr>
        <p:txBody>
          <a:bodyPr wrap="square" rtlCol="0">
            <a:spAutoFit/>
          </a:bodyPr>
          <a:lstStyle/>
          <a:p>
            <a:pPr marL="171450" indent="-171450" algn="just">
              <a:spcBef>
                <a:spcPts val="200"/>
              </a:spcBef>
              <a:buFont typeface="Arial" panose="020B0604020202020204" pitchFamily="34" charset="0"/>
              <a:buChar char="•"/>
            </a:pPr>
            <a:r>
              <a:rPr lang="en-US" sz="1300" noProof="0" dirty="0"/>
              <a:t>Decisions regarding vaccine introductions are often taken independently and with different processes based on the nature of the decision</a:t>
            </a:r>
          </a:p>
          <a:p>
            <a:pPr marL="171450" indent="-171450" algn="just">
              <a:spcBef>
                <a:spcPts val="200"/>
              </a:spcBef>
              <a:buFont typeface="Arial" panose="020B0604020202020204" pitchFamily="34" charset="0"/>
              <a:buChar char="•"/>
            </a:pPr>
            <a:r>
              <a:rPr lang="en-US" sz="1300" noProof="0" dirty="0"/>
              <a:t>This framework is designed to </a:t>
            </a:r>
            <a:r>
              <a:rPr lang="en-US" sz="1300" b="1" noProof="0" dirty="0"/>
              <a:t>be comprehensive in terms of vaccines </a:t>
            </a:r>
            <a:r>
              <a:rPr lang="en-US" sz="1300" noProof="0" dirty="0"/>
              <a:t>and </a:t>
            </a:r>
            <a:r>
              <a:rPr lang="en-US" sz="1300" b="1" noProof="0" dirty="0"/>
              <a:t>type of country</a:t>
            </a:r>
            <a:endParaRPr lang="en-US" sz="1300" noProof="0" dirty="0"/>
          </a:p>
        </p:txBody>
      </p:sp>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The NVI Prioritization Framework has been built to be evidence-based, simple yet comprehensive, iterative and to allow for tweaks based on countries own priorities</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 name="Rectangle 1">
            <a:extLst>
              <a:ext uri="{FF2B5EF4-FFF2-40B4-BE49-F238E27FC236}">
                <a16:creationId xmlns:a16="http://schemas.microsoft.com/office/drawing/2014/main" id="{03B59F25-78A0-D197-5A8B-47742E0AC73B}"/>
              </a:ext>
            </a:extLst>
          </p:cNvPr>
          <p:cNvSpPr/>
          <p:nvPr/>
        </p:nvSpPr>
        <p:spPr>
          <a:xfrm>
            <a:off x="600075" y="1350699"/>
            <a:ext cx="2419350" cy="8895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rgbClr val="0F5D61"/>
                </a:solidFill>
              </a:rPr>
              <a:t>Evidence-based</a:t>
            </a:r>
          </a:p>
        </p:txBody>
      </p:sp>
      <p:sp>
        <p:nvSpPr>
          <p:cNvPr id="3" name="Rectangle 2">
            <a:extLst>
              <a:ext uri="{FF2B5EF4-FFF2-40B4-BE49-F238E27FC236}">
                <a16:creationId xmlns:a16="http://schemas.microsoft.com/office/drawing/2014/main" id="{0ECB3B41-635A-8807-5828-3B5E90F87894}"/>
              </a:ext>
            </a:extLst>
          </p:cNvPr>
          <p:cNvSpPr/>
          <p:nvPr/>
        </p:nvSpPr>
        <p:spPr>
          <a:xfrm>
            <a:off x="600075" y="2381172"/>
            <a:ext cx="2419350" cy="8895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rgbClr val="0F5D61"/>
                </a:solidFill>
              </a:rPr>
              <a:t>Simple</a:t>
            </a:r>
          </a:p>
        </p:txBody>
      </p:sp>
      <p:sp>
        <p:nvSpPr>
          <p:cNvPr id="4" name="Rectangle 3">
            <a:extLst>
              <a:ext uri="{FF2B5EF4-FFF2-40B4-BE49-F238E27FC236}">
                <a16:creationId xmlns:a16="http://schemas.microsoft.com/office/drawing/2014/main" id="{1D84F1B8-B624-0FF5-58AD-297D2F24EEB7}"/>
              </a:ext>
            </a:extLst>
          </p:cNvPr>
          <p:cNvSpPr/>
          <p:nvPr/>
        </p:nvSpPr>
        <p:spPr>
          <a:xfrm>
            <a:off x="600075" y="4442118"/>
            <a:ext cx="2419350" cy="8895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rgbClr val="0F5D61"/>
                </a:solidFill>
              </a:rPr>
              <a:t>Adaptative</a:t>
            </a:r>
          </a:p>
        </p:txBody>
      </p:sp>
      <p:sp>
        <p:nvSpPr>
          <p:cNvPr id="5" name="TextBox 4">
            <a:extLst>
              <a:ext uri="{FF2B5EF4-FFF2-40B4-BE49-F238E27FC236}">
                <a16:creationId xmlns:a16="http://schemas.microsoft.com/office/drawing/2014/main" id="{2031F2DA-7C4E-59B0-8094-740805AAC81A}"/>
              </a:ext>
            </a:extLst>
          </p:cNvPr>
          <p:cNvSpPr txBox="1"/>
          <p:nvPr/>
        </p:nvSpPr>
        <p:spPr>
          <a:xfrm>
            <a:off x="3198574" y="1436390"/>
            <a:ext cx="8512175" cy="718145"/>
          </a:xfrm>
          <a:prstGeom prst="rect">
            <a:avLst/>
          </a:prstGeom>
          <a:noFill/>
        </p:spPr>
        <p:txBody>
          <a:bodyPr wrap="square" rtlCol="0">
            <a:spAutoFit/>
          </a:bodyPr>
          <a:lstStyle/>
          <a:p>
            <a:pPr marL="171450" indent="-171450" algn="just">
              <a:spcBef>
                <a:spcPts val="200"/>
              </a:spcBef>
              <a:buFont typeface="Arial" panose="020B0604020202020204" pitchFamily="34" charset="0"/>
              <a:buChar char="•"/>
            </a:pPr>
            <a:r>
              <a:rPr lang="en-US" sz="1300" noProof="0" dirty="0"/>
              <a:t>Decisions on sequencing are often influenced by national and international agenda and rely on opinions rather than facts</a:t>
            </a:r>
          </a:p>
          <a:p>
            <a:pPr marL="171450" indent="-171450" algn="just">
              <a:spcBef>
                <a:spcPts val="200"/>
              </a:spcBef>
              <a:buFont typeface="Arial" panose="020B0604020202020204" pitchFamily="34" charset="0"/>
              <a:buChar char="•"/>
            </a:pPr>
            <a:r>
              <a:rPr lang="en-US" sz="1300" noProof="0" dirty="0"/>
              <a:t>This framework relies on </a:t>
            </a:r>
            <a:r>
              <a:rPr lang="en-US" sz="1300" b="1" noProof="0" dirty="0"/>
              <a:t>measurable evidence </a:t>
            </a:r>
            <a:r>
              <a:rPr lang="en-US" sz="1300" noProof="0" dirty="0"/>
              <a:t>to ensure consistency of decision-making through time</a:t>
            </a:r>
          </a:p>
        </p:txBody>
      </p:sp>
      <p:sp>
        <p:nvSpPr>
          <p:cNvPr id="6" name="TextBox 5">
            <a:extLst>
              <a:ext uri="{FF2B5EF4-FFF2-40B4-BE49-F238E27FC236}">
                <a16:creationId xmlns:a16="http://schemas.microsoft.com/office/drawing/2014/main" id="{D37C1D2A-98A0-8C8A-4A80-7DDD4417B313}"/>
              </a:ext>
            </a:extLst>
          </p:cNvPr>
          <p:cNvSpPr txBox="1"/>
          <p:nvPr/>
        </p:nvSpPr>
        <p:spPr>
          <a:xfrm>
            <a:off x="3200399" y="2455792"/>
            <a:ext cx="8512175" cy="743793"/>
          </a:xfrm>
          <a:prstGeom prst="rect">
            <a:avLst/>
          </a:prstGeom>
          <a:noFill/>
        </p:spPr>
        <p:txBody>
          <a:bodyPr wrap="square" rtlCol="0">
            <a:spAutoFit/>
          </a:bodyPr>
          <a:lstStyle/>
          <a:p>
            <a:pPr marL="171450" indent="-171450" algn="just">
              <a:spcBef>
                <a:spcPts val="200"/>
              </a:spcBef>
              <a:buFont typeface="Arial" panose="020B0604020202020204" pitchFamily="34" charset="0"/>
              <a:buChar char="•"/>
            </a:pPr>
            <a:r>
              <a:rPr lang="en-US" sz="1300" noProof="0" dirty="0"/>
              <a:t>Existing tools and processes either refer to overabundant criteria or to no criteria at all</a:t>
            </a:r>
          </a:p>
          <a:p>
            <a:pPr marL="171450" indent="-171450" algn="just">
              <a:spcBef>
                <a:spcPts val="200"/>
              </a:spcBef>
              <a:buFont typeface="Arial" panose="020B0604020202020204" pitchFamily="34" charset="0"/>
              <a:buChar char="•"/>
            </a:pPr>
            <a:r>
              <a:rPr lang="en-US" sz="1300" noProof="0" dirty="0"/>
              <a:t>This framework refers to </a:t>
            </a:r>
            <a:r>
              <a:rPr lang="en-US" sz="1300" b="1" noProof="0" dirty="0"/>
              <a:t>a limited number of criteria </a:t>
            </a:r>
            <a:r>
              <a:rPr lang="en-US" sz="1300" noProof="0" dirty="0"/>
              <a:t>which will be selected by the NITAG</a:t>
            </a:r>
          </a:p>
          <a:p>
            <a:pPr marL="171450" indent="-171450" algn="just">
              <a:spcBef>
                <a:spcPts val="200"/>
              </a:spcBef>
              <a:buFont typeface="Arial" panose="020B0604020202020204" pitchFamily="34" charset="0"/>
              <a:buChar char="•"/>
            </a:pPr>
            <a:r>
              <a:rPr lang="en-US" sz="1300" noProof="0" dirty="0"/>
              <a:t>The selected criteria should allow the NITAG to answer simple but crucial questions.</a:t>
            </a:r>
          </a:p>
        </p:txBody>
      </p:sp>
      <p:sp>
        <p:nvSpPr>
          <p:cNvPr id="8" name="Rectangle 7">
            <a:extLst>
              <a:ext uri="{FF2B5EF4-FFF2-40B4-BE49-F238E27FC236}">
                <a16:creationId xmlns:a16="http://schemas.microsoft.com/office/drawing/2014/main" id="{1736A2B4-8A19-986F-1953-ACE5680A79DC}"/>
              </a:ext>
            </a:extLst>
          </p:cNvPr>
          <p:cNvSpPr/>
          <p:nvPr/>
        </p:nvSpPr>
        <p:spPr>
          <a:xfrm>
            <a:off x="600075" y="5472591"/>
            <a:ext cx="2419350" cy="8895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rgbClr val="0F5D61"/>
                </a:solidFill>
              </a:rPr>
              <a:t>Iterative</a:t>
            </a:r>
          </a:p>
        </p:txBody>
      </p:sp>
      <p:sp>
        <p:nvSpPr>
          <p:cNvPr id="9" name="TextBox 8">
            <a:extLst>
              <a:ext uri="{FF2B5EF4-FFF2-40B4-BE49-F238E27FC236}">
                <a16:creationId xmlns:a16="http://schemas.microsoft.com/office/drawing/2014/main" id="{8DDA8D7C-B8FE-BB98-C129-DA1D22E7B41C}"/>
              </a:ext>
            </a:extLst>
          </p:cNvPr>
          <p:cNvSpPr txBox="1"/>
          <p:nvPr/>
        </p:nvSpPr>
        <p:spPr>
          <a:xfrm>
            <a:off x="3200399" y="5473068"/>
            <a:ext cx="8512175" cy="918200"/>
          </a:xfrm>
          <a:prstGeom prst="rect">
            <a:avLst/>
          </a:prstGeom>
          <a:noFill/>
        </p:spPr>
        <p:txBody>
          <a:bodyPr wrap="square" rtlCol="0">
            <a:spAutoFit/>
          </a:bodyPr>
          <a:lstStyle/>
          <a:p>
            <a:pPr marL="171450" indent="-171450">
              <a:spcBef>
                <a:spcPts val="200"/>
              </a:spcBef>
              <a:buFont typeface="Arial" panose="020B0604020202020204" pitchFamily="34" charset="0"/>
              <a:buChar char="•"/>
            </a:pPr>
            <a:r>
              <a:rPr lang="en-US" sz="1300" noProof="0" dirty="0"/>
              <a:t>Current decision-making on NVI sequencing is done on a reactive basis, often to answer requests from technical partners or submit grant applications to donors</a:t>
            </a:r>
          </a:p>
          <a:p>
            <a:pPr marL="171450" indent="-171450">
              <a:spcBef>
                <a:spcPts val="200"/>
              </a:spcBef>
              <a:buFont typeface="Arial" panose="020B0604020202020204" pitchFamily="34" charset="0"/>
              <a:buChar char="•"/>
            </a:pPr>
            <a:r>
              <a:rPr lang="en-US" sz="1300" noProof="0" dirty="0"/>
              <a:t>This exercise can be conducted by the NITAGs on a </a:t>
            </a:r>
            <a:r>
              <a:rPr lang="en-US" sz="1300" b="1" noProof="0" dirty="0"/>
              <a:t>recurring basis </a:t>
            </a:r>
            <a:r>
              <a:rPr lang="en-US" sz="1300" noProof="0" dirty="0"/>
              <a:t>to ensure </a:t>
            </a:r>
            <a:r>
              <a:rPr lang="en-US" sz="1300" b="1" noProof="0" dirty="0"/>
              <a:t>adaptation to evolving research and markets</a:t>
            </a:r>
            <a:endParaRPr lang="en-US" sz="1300" noProof="0" dirty="0"/>
          </a:p>
        </p:txBody>
      </p:sp>
      <p:sp>
        <p:nvSpPr>
          <p:cNvPr id="12" name="TextBox 11">
            <a:extLst>
              <a:ext uri="{FF2B5EF4-FFF2-40B4-BE49-F238E27FC236}">
                <a16:creationId xmlns:a16="http://schemas.microsoft.com/office/drawing/2014/main" id="{91EF66D1-7B32-AF96-8A35-A5C7E94A3A70}"/>
              </a:ext>
            </a:extLst>
          </p:cNvPr>
          <p:cNvSpPr txBox="1"/>
          <p:nvPr/>
        </p:nvSpPr>
        <p:spPr>
          <a:xfrm>
            <a:off x="3200399" y="4540633"/>
            <a:ext cx="8512175" cy="692497"/>
          </a:xfrm>
          <a:prstGeom prst="rect">
            <a:avLst/>
          </a:prstGeom>
          <a:noFill/>
        </p:spPr>
        <p:txBody>
          <a:bodyPr wrap="square" rtlCol="0">
            <a:spAutoFit/>
          </a:bodyPr>
          <a:lstStyle/>
          <a:p>
            <a:pPr marL="171450" indent="-171450" algn="just">
              <a:spcBef>
                <a:spcPts val="200"/>
              </a:spcBef>
              <a:buFont typeface="Arial" panose="020B0604020202020204" pitchFamily="34" charset="0"/>
              <a:buChar char="•"/>
            </a:pPr>
            <a:r>
              <a:rPr lang="en-US" sz="1300" noProof="0" dirty="0"/>
              <a:t>To allow for better appropriation by countries, the prioritization framework will be </a:t>
            </a:r>
            <a:r>
              <a:rPr lang="en-US" sz="1300" b="1" noProof="0" dirty="0"/>
              <a:t>discussed and adapted by the NITAG</a:t>
            </a:r>
            <a:r>
              <a:rPr lang="en-US" sz="1300" noProof="0" dirty="0"/>
              <a:t>, which will be done mainly through the </a:t>
            </a:r>
            <a:r>
              <a:rPr lang="en-US" sz="1300" b="1" noProof="0" dirty="0"/>
              <a:t>addition or removal of secondary criteria</a:t>
            </a:r>
            <a:r>
              <a:rPr lang="en-US" sz="1300" noProof="0" dirty="0"/>
              <a:t> and the selection of </a:t>
            </a:r>
            <a:r>
              <a:rPr lang="en-US" sz="1300" b="1" noProof="0" dirty="0"/>
              <a:t>candidate vaccines</a:t>
            </a:r>
          </a:p>
        </p:txBody>
      </p:sp>
      <p:sp>
        <p:nvSpPr>
          <p:cNvPr id="15" name="Google Shape;12;p19">
            <a:extLst>
              <a:ext uri="{FF2B5EF4-FFF2-40B4-BE49-F238E27FC236}">
                <a16:creationId xmlns:a16="http://schemas.microsoft.com/office/drawing/2014/main" id="{00559526-B7A9-A165-BE82-0651B15A744A}"/>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8</a:t>
            </a:fld>
            <a:endParaRPr lang="en-US" noProof="0" dirty="0">
              <a:latin typeface="+mj-lt"/>
            </a:endParaRPr>
          </a:p>
        </p:txBody>
      </p:sp>
      <p:sp>
        <p:nvSpPr>
          <p:cNvPr id="16" name="TextBox 15">
            <a:extLst>
              <a:ext uri="{FF2B5EF4-FFF2-40B4-BE49-F238E27FC236}">
                <a16:creationId xmlns:a16="http://schemas.microsoft.com/office/drawing/2014/main" id="{E2ABDE79-2303-0CAF-C3FF-2BAA01F5C19E}"/>
              </a:ext>
            </a:extLst>
          </p:cNvPr>
          <p:cNvSpPr txBox="1"/>
          <p:nvPr/>
        </p:nvSpPr>
        <p:spPr>
          <a:xfrm>
            <a:off x="400049" y="6460083"/>
            <a:ext cx="11078072" cy="200055"/>
          </a:xfrm>
          <a:prstGeom prst="rect">
            <a:avLst/>
          </a:prstGeom>
          <a:noFill/>
        </p:spPr>
        <p:txBody>
          <a:bodyPr wrap="square" rtlCol="0">
            <a:spAutoFit/>
          </a:bodyPr>
          <a:lstStyle/>
          <a:p>
            <a:r>
              <a:rPr lang="en-US" sz="700" noProof="0" dirty="0"/>
              <a:t>Sources: discussions with WHO/GAVI, </a:t>
            </a:r>
            <a:r>
              <a:rPr lang="en-US" sz="700" noProof="0" dirty="0" err="1"/>
              <a:t>Capaciti</a:t>
            </a:r>
            <a:r>
              <a:rPr lang="en-US" sz="700" noProof="0" dirty="0"/>
              <a:t> manual</a:t>
            </a:r>
          </a:p>
        </p:txBody>
      </p:sp>
    </p:spTree>
    <p:extLst>
      <p:ext uri="{BB962C8B-B14F-4D97-AF65-F5344CB8AC3E}">
        <p14:creationId xmlns:p14="http://schemas.microsoft.com/office/powerpoint/2010/main" val="256583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Google Shape;427;p16">
            <a:extLst>
              <a:ext uri="{FF2B5EF4-FFF2-40B4-BE49-F238E27FC236}">
                <a16:creationId xmlns:a16="http://schemas.microsoft.com/office/drawing/2014/main" id="{5A1DFA1B-5815-2157-FF6E-B9A9E7480B26}"/>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4141"/>
              </a:solidFill>
              <a:effectLst/>
              <a:uLnTx/>
              <a:uFillTx/>
              <a:latin typeface="Lato" panose="020F0502020204030203" pitchFamily="34" charset="0"/>
              <a:ea typeface="+mn-ea"/>
              <a:cs typeface="Times New Roman" panose="02020603050405020304" pitchFamily="18" charset="0"/>
            </a:endParaRPr>
          </a:p>
        </p:txBody>
      </p:sp>
      <p:sp>
        <p:nvSpPr>
          <p:cNvPr id="211" name="Google Shape;126;p14">
            <a:extLst>
              <a:ext uri="{FF2B5EF4-FFF2-40B4-BE49-F238E27FC236}">
                <a16:creationId xmlns:a16="http://schemas.microsoft.com/office/drawing/2014/main" id="{CB4F2A60-9179-FD63-7F59-BF4AFB42A499}"/>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The prioritization and sequencing framework relies on a series of assessments and decisions based on a sub-set of pre-selected criteria</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 name="AutoShape 8">
            <a:extLst>
              <a:ext uri="{FF2B5EF4-FFF2-40B4-BE49-F238E27FC236}">
                <a16:creationId xmlns:a16="http://schemas.microsoft.com/office/drawing/2014/main" id="{5A5099A4-2E18-E401-CAAB-CF9BF2139331}"/>
              </a:ext>
            </a:extLst>
          </p:cNvPr>
          <p:cNvSpPr>
            <a:spLocks noChangeArrowheads="1"/>
          </p:cNvSpPr>
          <p:nvPr/>
        </p:nvSpPr>
        <p:spPr bwMode="gray">
          <a:xfrm rot="5400000">
            <a:off x="5022858" y="-284477"/>
            <a:ext cx="1646468" cy="8199763"/>
          </a:xfrm>
          <a:prstGeom prst="triangle">
            <a:avLst>
              <a:gd name="adj" fmla="val 50000"/>
            </a:avLst>
          </a:prstGeom>
          <a:gradFill rotWithShape="0">
            <a:gsLst>
              <a:gs pos="0">
                <a:srgbClr val="FFFFFF"/>
              </a:gs>
              <a:gs pos="100000">
                <a:srgbClr val="0F5D61"/>
              </a:gs>
            </a:gsLst>
            <a:lin ang="0" scaled="1"/>
          </a:gradFill>
          <a:ln w="9525">
            <a:solidFill>
              <a:srgbClr val="0B4649"/>
            </a:solidFill>
            <a:miter lim="800000"/>
            <a:headEnd type="none" w="sm" len="sm"/>
            <a:tailEnd type="none" w="sm" len="sm"/>
          </a:ln>
          <a:effectLst/>
        </p:spPr>
        <p:txBody>
          <a:bodyPr rot="10800000" vert="eaVert" wrap="none" anchor="ctr"/>
          <a:lstStyle/>
          <a:p>
            <a:pPr algn="ctr">
              <a:lnSpc>
                <a:spcPct val="100000"/>
              </a:lnSpc>
              <a:buFont typeface="Times" pitchFamily="18" charset="0"/>
              <a:buNone/>
            </a:pPr>
            <a:endParaRPr lang="en-US" sz="1000" noProof="0" dirty="0">
              <a:gradFill>
                <a:gsLst>
                  <a:gs pos="0">
                    <a:schemeClr val="accent1">
                      <a:lumMod val="5000"/>
                      <a:lumOff val="95000"/>
                    </a:schemeClr>
                  </a:gs>
                  <a:gs pos="100000">
                    <a:schemeClr val="accent1">
                      <a:lumMod val="45000"/>
                      <a:lumOff val="55000"/>
                    </a:schemeClr>
                  </a:gs>
                </a:gsLst>
                <a:lin ang="5400000" scaled="1"/>
              </a:gradFill>
            </a:endParaRPr>
          </a:p>
        </p:txBody>
      </p:sp>
      <p:cxnSp>
        <p:nvCxnSpPr>
          <p:cNvPr id="3" name="Connector: Elbow 1">
            <a:extLst>
              <a:ext uri="{FF2B5EF4-FFF2-40B4-BE49-F238E27FC236}">
                <a16:creationId xmlns:a16="http://schemas.microsoft.com/office/drawing/2014/main" id="{B9541DF8-CB1B-DD69-281D-CDFCA7584502}"/>
              </a:ext>
            </a:extLst>
          </p:cNvPr>
          <p:cNvCxnSpPr>
            <a:cxnSpLocks/>
          </p:cNvCxnSpPr>
          <p:nvPr/>
        </p:nvCxnSpPr>
        <p:spPr>
          <a:xfrm rot="16200000" flipV="1">
            <a:off x="8234285" y="4395203"/>
            <a:ext cx="1066066" cy="824597"/>
          </a:xfrm>
          <a:prstGeom prst="bentConnector3">
            <a:avLst>
              <a:gd name="adj1" fmla="val 20542"/>
            </a:avLst>
          </a:prstGeom>
          <a:noFill/>
          <a:ln w="9525">
            <a:solidFill>
              <a:srgbClr val="0F5D6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Line 7">
            <a:extLst>
              <a:ext uri="{FF2B5EF4-FFF2-40B4-BE49-F238E27FC236}">
                <a16:creationId xmlns:a16="http://schemas.microsoft.com/office/drawing/2014/main" id="{7CCAF504-76D3-7C54-2C32-0648C9EBCE4B}"/>
              </a:ext>
            </a:extLst>
          </p:cNvPr>
          <p:cNvSpPr>
            <a:spLocks noChangeShapeType="1"/>
          </p:cNvSpPr>
          <p:nvPr/>
        </p:nvSpPr>
        <p:spPr bwMode="gray">
          <a:xfrm>
            <a:off x="3010190" y="4243306"/>
            <a:ext cx="0" cy="1440000"/>
          </a:xfrm>
          <a:prstGeom prst="line">
            <a:avLst/>
          </a:prstGeom>
          <a:noFill/>
          <a:ln w="9525">
            <a:solidFill>
              <a:srgbClr val="0F5D6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noProof="0" dirty="0"/>
          </a:p>
        </p:txBody>
      </p:sp>
      <p:sp>
        <p:nvSpPr>
          <p:cNvPr id="84" name="Line 4">
            <a:extLst>
              <a:ext uri="{FF2B5EF4-FFF2-40B4-BE49-F238E27FC236}">
                <a16:creationId xmlns:a16="http://schemas.microsoft.com/office/drawing/2014/main" id="{D6219C9F-2CB4-8F94-7AC4-8B78D2AE393F}"/>
              </a:ext>
            </a:extLst>
          </p:cNvPr>
          <p:cNvSpPr>
            <a:spLocks noChangeShapeType="1"/>
          </p:cNvSpPr>
          <p:nvPr/>
        </p:nvSpPr>
        <p:spPr bwMode="gray">
          <a:xfrm flipH="1">
            <a:off x="6246285" y="4453853"/>
            <a:ext cx="5354" cy="972524"/>
          </a:xfrm>
          <a:prstGeom prst="line">
            <a:avLst/>
          </a:prstGeom>
          <a:noFill/>
          <a:ln w="9525">
            <a:solidFill>
              <a:srgbClr val="0F5D6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noProof="0" dirty="0"/>
          </a:p>
        </p:txBody>
      </p:sp>
      <p:sp>
        <p:nvSpPr>
          <p:cNvPr id="88" name="Oval 9">
            <a:extLst>
              <a:ext uri="{FF2B5EF4-FFF2-40B4-BE49-F238E27FC236}">
                <a16:creationId xmlns:a16="http://schemas.microsoft.com/office/drawing/2014/main" id="{98BC2715-07C3-406D-67C3-394CF04E4415}"/>
              </a:ext>
            </a:extLst>
          </p:cNvPr>
          <p:cNvSpPr>
            <a:spLocks noChangeArrowheads="1"/>
          </p:cNvSpPr>
          <p:nvPr/>
        </p:nvSpPr>
        <p:spPr bwMode="gray">
          <a:xfrm>
            <a:off x="967567" y="2992810"/>
            <a:ext cx="1627680" cy="1645829"/>
          </a:xfrm>
          <a:prstGeom prst="ellipse">
            <a:avLst/>
          </a:prstGeom>
          <a:solidFill>
            <a:schemeClr val="bg1"/>
          </a:solidFill>
          <a:ln w="9525">
            <a:solidFill>
              <a:srgbClr val="0F5D6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85" tIns="46792" rIns="89985" bIns="46792" anchor="ctr"/>
          <a:lstStyle/>
          <a:p>
            <a:pPr algn="ctr">
              <a:lnSpc>
                <a:spcPct val="100000"/>
              </a:lnSpc>
              <a:buFont typeface="Times" pitchFamily="18" charset="0"/>
              <a:buNone/>
            </a:pPr>
            <a:endParaRPr lang="en-US" sz="1000" noProof="0" dirty="0"/>
          </a:p>
        </p:txBody>
      </p:sp>
      <p:sp>
        <p:nvSpPr>
          <p:cNvPr id="91" name="Oval 11">
            <a:extLst>
              <a:ext uri="{FF2B5EF4-FFF2-40B4-BE49-F238E27FC236}">
                <a16:creationId xmlns:a16="http://schemas.microsoft.com/office/drawing/2014/main" id="{7313F648-5927-E7CE-5F69-728961AF8D62}"/>
              </a:ext>
            </a:extLst>
          </p:cNvPr>
          <p:cNvSpPr>
            <a:spLocks noChangeArrowheads="1"/>
          </p:cNvSpPr>
          <p:nvPr/>
        </p:nvSpPr>
        <p:spPr bwMode="gray">
          <a:xfrm>
            <a:off x="2069458" y="4250600"/>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92" name="Oval 12">
            <a:extLst>
              <a:ext uri="{FF2B5EF4-FFF2-40B4-BE49-F238E27FC236}">
                <a16:creationId xmlns:a16="http://schemas.microsoft.com/office/drawing/2014/main" id="{BFF578CF-B401-E8C6-4D21-1EC11F2A44C8}"/>
              </a:ext>
            </a:extLst>
          </p:cNvPr>
          <p:cNvSpPr>
            <a:spLocks noChangeArrowheads="1"/>
          </p:cNvSpPr>
          <p:nvPr/>
        </p:nvSpPr>
        <p:spPr bwMode="gray">
          <a:xfrm>
            <a:off x="1239777" y="3306093"/>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93" name="Oval 13">
            <a:extLst>
              <a:ext uri="{FF2B5EF4-FFF2-40B4-BE49-F238E27FC236}">
                <a16:creationId xmlns:a16="http://schemas.microsoft.com/office/drawing/2014/main" id="{B32444FB-F13A-769C-CC04-8CB72018A2F9}"/>
              </a:ext>
            </a:extLst>
          </p:cNvPr>
          <p:cNvSpPr>
            <a:spLocks noChangeArrowheads="1"/>
          </p:cNvSpPr>
          <p:nvPr/>
        </p:nvSpPr>
        <p:spPr bwMode="gray">
          <a:xfrm>
            <a:off x="2011930" y="319181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97" name="Oval 14">
            <a:extLst>
              <a:ext uri="{FF2B5EF4-FFF2-40B4-BE49-F238E27FC236}">
                <a16:creationId xmlns:a16="http://schemas.microsoft.com/office/drawing/2014/main" id="{8D314BC5-A61E-647C-215E-390FE818CE5E}"/>
              </a:ext>
            </a:extLst>
          </p:cNvPr>
          <p:cNvSpPr>
            <a:spLocks noChangeArrowheads="1"/>
          </p:cNvSpPr>
          <p:nvPr/>
        </p:nvSpPr>
        <p:spPr bwMode="gray">
          <a:xfrm>
            <a:off x="2130678" y="3725791"/>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99" name="Oval 15">
            <a:extLst>
              <a:ext uri="{FF2B5EF4-FFF2-40B4-BE49-F238E27FC236}">
                <a16:creationId xmlns:a16="http://schemas.microsoft.com/office/drawing/2014/main" id="{1871D67E-0528-ACD6-9DC0-0B612941D333}"/>
              </a:ext>
            </a:extLst>
          </p:cNvPr>
          <p:cNvSpPr>
            <a:spLocks noChangeArrowheads="1"/>
          </p:cNvSpPr>
          <p:nvPr/>
        </p:nvSpPr>
        <p:spPr bwMode="gray">
          <a:xfrm>
            <a:off x="1372359" y="3613804"/>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00" name="Oval 16">
            <a:extLst>
              <a:ext uri="{FF2B5EF4-FFF2-40B4-BE49-F238E27FC236}">
                <a16:creationId xmlns:a16="http://schemas.microsoft.com/office/drawing/2014/main" id="{5B8205E7-792A-A28C-F5B6-B8172F634DE9}"/>
              </a:ext>
            </a:extLst>
          </p:cNvPr>
          <p:cNvSpPr>
            <a:spLocks noChangeArrowheads="1"/>
          </p:cNvSpPr>
          <p:nvPr/>
        </p:nvSpPr>
        <p:spPr bwMode="gray">
          <a:xfrm>
            <a:off x="1118461" y="365687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01" name="Oval 17">
            <a:extLst>
              <a:ext uri="{FF2B5EF4-FFF2-40B4-BE49-F238E27FC236}">
                <a16:creationId xmlns:a16="http://schemas.microsoft.com/office/drawing/2014/main" id="{5BACD570-B49F-25CD-4D06-D620CEDE1556}"/>
              </a:ext>
            </a:extLst>
          </p:cNvPr>
          <p:cNvSpPr>
            <a:spLocks noChangeArrowheads="1"/>
          </p:cNvSpPr>
          <p:nvPr/>
        </p:nvSpPr>
        <p:spPr bwMode="gray">
          <a:xfrm>
            <a:off x="1726619" y="4220469"/>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02" name="Oval 18">
            <a:extLst>
              <a:ext uri="{FF2B5EF4-FFF2-40B4-BE49-F238E27FC236}">
                <a16:creationId xmlns:a16="http://schemas.microsoft.com/office/drawing/2014/main" id="{BF05F5A5-547A-B571-19D1-607B2EA01EE3}"/>
              </a:ext>
            </a:extLst>
          </p:cNvPr>
          <p:cNvSpPr>
            <a:spLocks noChangeArrowheads="1"/>
          </p:cNvSpPr>
          <p:nvPr/>
        </p:nvSpPr>
        <p:spPr bwMode="gray">
          <a:xfrm>
            <a:off x="2351290" y="3744171"/>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03" name="Oval 19">
            <a:extLst>
              <a:ext uri="{FF2B5EF4-FFF2-40B4-BE49-F238E27FC236}">
                <a16:creationId xmlns:a16="http://schemas.microsoft.com/office/drawing/2014/main" id="{CBFBF006-6392-9D49-3CCB-2D0685EE1E6E}"/>
              </a:ext>
            </a:extLst>
          </p:cNvPr>
          <p:cNvSpPr>
            <a:spLocks noChangeArrowheads="1"/>
          </p:cNvSpPr>
          <p:nvPr/>
        </p:nvSpPr>
        <p:spPr bwMode="gray">
          <a:xfrm>
            <a:off x="1366000" y="398926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04" name="Oval 22">
            <a:extLst>
              <a:ext uri="{FF2B5EF4-FFF2-40B4-BE49-F238E27FC236}">
                <a16:creationId xmlns:a16="http://schemas.microsoft.com/office/drawing/2014/main" id="{A9914916-1A07-851B-EBFB-623E80A180E7}"/>
              </a:ext>
            </a:extLst>
          </p:cNvPr>
          <p:cNvSpPr>
            <a:spLocks noChangeArrowheads="1"/>
          </p:cNvSpPr>
          <p:nvPr/>
        </p:nvSpPr>
        <p:spPr bwMode="gray">
          <a:xfrm>
            <a:off x="2170199" y="3922498"/>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05" name="Rectangle 58">
            <a:extLst>
              <a:ext uri="{FF2B5EF4-FFF2-40B4-BE49-F238E27FC236}">
                <a16:creationId xmlns:a16="http://schemas.microsoft.com/office/drawing/2014/main" id="{1B1DC062-18C0-2A55-D164-8E0BF5015BB7}"/>
              </a:ext>
            </a:extLst>
          </p:cNvPr>
          <p:cNvSpPr>
            <a:spLocks noChangeArrowheads="1"/>
          </p:cNvSpPr>
          <p:nvPr/>
        </p:nvSpPr>
        <p:spPr bwMode="gray">
          <a:xfrm>
            <a:off x="835659" y="2557811"/>
            <a:ext cx="2201703"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en-US" sz="1000" b="1" u="sng" noProof="0" dirty="0">
                <a:solidFill>
                  <a:schemeClr val="tx1">
                    <a:lumMod val="50000"/>
                  </a:schemeClr>
                </a:solidFill>
                <a:cs typeface="Arial" pitchFamily="34" charset="0"/>
              </a:rPr>
              <a:t>Candidate vaccines</a:t>
            </a:r>
          </a:p>
        </p:txBody>
      </p:sp>
      <p:sp>
        <p:nvSpPr>
          <p:cNvPr id="106" name="Rectangle 60">
            <a:extLst>
              <a:ext uri="{FF2B5EF4-FFF2-40B4-BE49-F238E27FC236}">
                <a16:creationId xmlns:a16="http://schemas.microsoft.com/office/drawing/2014/main" id="{BCB9CFA2-C0BB-8683-F88D-C3173DA88A11}"/>
              </a:ext>
            </a:extLst>
          </p:cNvPr>
          <p:cNvSpPr>
            <a:spLocks noChangeArrowheads="1"/>
          </p:cNvSpPr>
          <p:nvPr/>
        </p:nvSpPr>
        <p:spPr bwMode="gray">
          <a:xfrm>
            <a:off x="6362114" y="2563086"/>
            <a:ext cx="1974946"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en-US" sz="1000" b="1" u="sng" noProof="0" dirty="0">
                <a:solidFill>
                  <a:schemeClr val="tx1">
                    <a:lumMod val="50000"/>
                  </a:schemeClr>
                </a:solidFill>
                <a:cs typeface="Arial" pitchFamily="34" charset="0"/>
              </a:rPr>
              <a:t>Prioritized vaccines</a:t>
            </a:r>
          </a:p>
        </p:txBody>
      </p:sp>
      <p:grpSp>
        <p:nvGrpSpPr>
          <p:cNvPr id="108" name="Group 13">
            <a:extLst>
              <a:ext uri="{FF2B5EF4-FFF2-40B4-BE49-F238E27FC236}">
                <a16:creationId xmlns:a16="http://schemas.microsoft.com/office/drawing/2014/main" id="{5F2263F8-3846-D70F-962E-59E957E91021}"/>
              </a:ext>
            </a:extLst>
          </p:cNvPr>
          <p:cNvGrpSpPr>
            <a:grpSpLocks/>
          </p:cNvGrpSpPr>
          <p:nvPr/>
        </p:nvGrpSpPr>
        <p:grpSpPr bwMode="auto">
          <a:xfrm rot="10800000">
            <a:off x="2864646" y="2823560"/>
            <a:ext cx="263831" cy="1848842"/>
            <a:chOff x="3421" y="1257"/>
            <a:chExt cx="624" cy="1152"/>
          </a:xfrm>
        </p:grpSpPr>
        <p:sp>
          <p:nvSpPr>
            <p:cNvPr id="109" name="Rectangle 14" descr="90%">
              <a:extLst>
                <a:ext uri="{FF2B5EF4-FFF2-40B4-BE49-F238E27FC236}">
                  <a16:creationId xmlns:a16="http://schemas.microsoft.com/office/drawing/2014/main" id="{70C90D0A-666E-0FC9-4F6F-2A98BA3842DC}"/>
                </a:ext>
              </a:extLst>
            </p:cNvPr>
            <p:cNvSpPr>
              <a:spLocks noChangeArrowheads="1"/>
            </p:cNvSpPr>
            <p:nvPr/>
          </p:nvSpPr>
          <p:spPr bwMode="auto">
            <a:xfrm>
              <a:off x="3421" y="1401"/>
              <a:ext cx="104" cy="1008"/>
            </a:xfrm>
            <a:prstGeom prst="rect">
              <a:avLst/>
            </a:prstGeom>
            <a:pattFill prst="pct90">
              <a:fgClr>
                <a:schemeClr val="bg1"/>
              </a:fgClr>
              <a:bgClr>
                <a:schemeClr val="bg1"/>
              </a:bgClr>
            </a:pattFill>
            <a:ln w="12700">
              <a:solidFill>
                <a:srgbClr val="0F5D6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10" name="Freeform 15" descr="90%">
              <a:extLst>
                <a:ext uri="{FF2B5EF4-FFF2-40B4-BE49-F238E27FC236}">
                  <a16:creationId xmlns:a16="http://schemas.microsoft.com/office/drawing/2014/main" id="{E862F05E-FD62-61A7-94AF-2EBD441B37A1}"/>
                </a:ext>
              </a:extLst>
            </p:cNvPr>
            <p:cNvSpPr>
              <a:spLocks/>
            </p:cNvSpPr>
            <p:nvPr/>
          </p:nvSpPr>
          <p:spPr bwMode="auto">
            <a:xfrm>
              <a:off x="3421" y="1257"/>
              <a:ext cx="624" cy="144"/>
            </a:xfrm>
            <a:custGeom>
              <a:avLst/>
              <a:gdLst>
                <a:gd name="T0" fmla="*/ 96 w 576"/>
                <a:gd name="T1" fmla="*/ 144 h 144"/>
                <a:gd name="T2" fmla="*/ 576 w 576"/>
                <a:gd name="T3" fmla="*/ 0 h 144"/>
                <a:gd name="T4" fmla="*/ 488 w 576"/>
                <a:gd name="T5" fmla="*/ 0 h 144"/>
                <a:gd name="T6" fmla="*/ 0 w 576"/>
                <a:gd name="T7" fmla="*/ 144 h 144"/>
                <a:gd name="T8" fmla="*/ 96 w 576"/>
                <a:gd name="T9" fmla="*/ 144 h 144"/>
              </a:gdLst>
              <a:ahLst/>
              <a:cxnLst>
                <a:cxn ang="0">
                  <a:pos x="T0" y="T1"/>
                </a:cxn>
                <a:cxn ang="0">
                  <a:pos x="T2" y="T3"/>
                </a:cxn>
                <a:cxn ang="0">
                  <a:pos x="T4" y="T5"/>
                </a:cxn>
                <a:cxn ang="0">
                  <a:pos x="T6" y="T7"/>
                </a:cxn>
                <a:cxn ang="0">
                  <a:pos x="T8" y="T9"/>
                </a:cxn>
              </a:cxnLst>
              <a:rect l="0" t="0" r="r" b="b"/>
              <a:pathLst>
                <a:path w="576" h="144">
                  <a:moveTo>
                    <a:pt x="96" y="144"/>
                  </a:moveTo>
                  <a:lnTo>
                    <a:pt x="576" y="0"/>
                  </a:lnTo>
                  <a:lnTo>
                    <a:pt x="488" y="0"/>
                  </a:lnTo>
                  <a:lnTo>
                    <a:pt x="0" y="144"/>
                  </a:lnTo>
                  <a:lnTo>
                    <a:pt x="96" y="144"/>
                  </a:lnTo>
                  <a:close/>
                </a:path>
              </a:pathLst>
            </a:custGeom>
            <a:pattFill prst="pct90">
              <a:fgClr>
                <a:schemeClr val="bg1"/>
              </a:fgClr>
              <a:bgClr>
                <a:schemeClr val="bg1"/>
              </a:bgClr>
            </a:patt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11" name="Freeform 16">
              <a:extLst>
                <a:ext uri="{FF2B5EF4-FFF2-40B4-BE49-F238E27FC236}">
                  <a16:creationId xmlns:a16="http://schemas.microsoft.com/office/drawing/2014/main" id="{A928252E-3F7A-7065-08C3-9C003B60D650}"/>
                </a:ext>
              </a:extLst>
            </p:cNvPr>
            <p:cNvSpPr>
              <a:spLocks/>
            </p:cNvSpPr>
            <p:nvPr/>
          </p:nvSpPr>
          <p:spPr bwMode="auto">
            <a:xfrm>
              <a:off x="3525" y="1257"/>
              <a:ext cx="520" cy="1152"/>
            </a:xfrm>
            <a:custGeom>
              <a:avLst/>
              <a:gdLst>
                <a:gd name="T0" fmla="*/ 0 w 480"/>
                <a:gd name="T1" fmla="*/ 1152 h 1152"/>
                <a:gd name="T2" fmla="*/ 0 w 480"/>
                <a:gd name="T3" fmla="*/ 144 h 1152"/>
                <a:gd name="T4" fmla="*/ 480 w 480"/>
                <a:gd name="T5" fmla="*/ 0 h 1152"/>
                <a:gd name="T6" fmla="*/ 480 w 480"/>
                <a:gd name="T7" fmla="*/ 960 h 1152"/>
                <a:gd name="T8" fmla="*/ 0 w 480"/>
                <a:gd name="T9" fmla="*/ 1152 h 1152"/>
              </a:gdLst>
              <a:ahLst/>
              <a:cxnLst>
                <a:cxn ang="0">
                  <a:pos x="T0" y="T1"/>
                </a:cxn>
                <a:cxn ang="0">
                  <a:pos x="T2" y="T3"/>
                </a:cxn>
                <a:cxn ang="0">
                  <a:pos x="T4" y="T5"/>
                </a:cxn>
                <a:cxn ang="0">
                  <a:pos x="T6" y="T7"/>
                </a:cxn>
                <a:cxn ang="0">
                  <a:pos x="T8" y="T9"/>
                </a:cxn>
              </a:cxnLst>
              <a:rect l="0" t="0" r="r" b="b"/>
              <a:pathLst>
                <a:path w="480" h="1152">
                  <a:moveTo>
                    <a:pt x="0" y="1152"/>
                  </a:moveTo>
                  <a:lnTo>
                    <a:pt x="0" y="144"/>
                  </a:lnTo>
                  <a:lnTo>
                    <a:pt x="480" y="0"/>
                  </a:lnTo>
                  <a:lnTo>
                    <a:pt x="480" y="960"/>
                  </a:lnTo>
                  <a:lnTo>
                    <a:pt x="0" y="1152"/>
                  </a:lnTo>
                  <a:close/>
                </a:path>
              </a:pathLst>
            </a:custGeom>
            <a:solidFill>
              <a:schemeClr val="bg1"/>
            </a:solid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12" name="Freeform 17" descr="Outlined diamond">
              <a:extLst>
                <a:ext uri="{FF2B5EF4-FFF2-40B4-BE49-F238E27FC236}">
                  <a16:creationId xmlns:a16="http://schemas.microsoft.com/office/drawing/2014/main" id="{0F818A66-A5A2-2003-DCBB-7FC35C3AB8E9}"/>
                </a:ext>
              </a:extLst>
            </p:cNvPr>
            <p:cNvSpPr>
              <a:spLocks/>
            </p:cNvSpPr>
            <p:nvPr/>
          </p:nvSpPr>
          <p:spPr bwMode="auto">
            <a:xfrm>
              <a:off x="3577" y="1333"/>
              <a:ext cx="425" cy="968"/>
            </a:xfrm>
            <a:custGeom>
              <a:avLst/>
              <a:gdLst>
                <a:gd name="T0" fmla="*/ 0 w 392"/>
                <a:gd name="T1" fmla="*/ 968 h 968"/>
                <a:gd name="T2" fmla="*/ 0 w 392"/>
                <a:gd name="T3" fmla="*/ 128 h 968"/>
                <a:gd name="T4" fmla="*/ 392 w 392"/>
                <a:gd name="T5" fmla="*/ 0 h 968"/>
                <a:gd name="T6" fmla="*/ 392 w 392"/>
                <a:gd name="T7" fmla="*/ 820 h 968"/>
                <a:gd name="T8" fmla="*/ 0 w 392"/>
                <a:gd name="T9" fmla="*/ 968 h 968"/>
              </a:gdLst>
              <a:ahLst/>
              <a:cxnLst>
                <a:cxn ang="0">
                  <a:pos x="T0" y="T1"/>
                </a:cxn>
                <a:cxn ang="0">
                  <a:pos x="T2" y="T3"/>
                </a:cxn>
                <a:cxn ang="0">
                  <a:pos x="T4" y="T5"/>
                </a:cxn>
                <a:cxn ang="0">
                  <a:pos x="T6" y="T7"/>
                </a:cxn>
                <a:cxn ang="0">
                  <a:pos x="T8" y="T9"/>
                </a:cxn>
              </a:cxnLst>
              <a:rect l="0" t="0" r="r" b="b"/>
              <a:pathLst>
                <a:path w="392" h="968">
                  <a:moveTo>
                    <a:pt x="0" y="968"/>
                  </a:moveTo>
                  <a:lnTo>
                    <a:pt x="0" y="128"/>
                  </a:lnTo>
                  <a:lnTo>
                    <a:pt x="392" y="0"/>
                  </a:lnTo>
                  <a:lnTo>
                    <a:pt x="392" y="820"/>
                  </a:lnTo>
                  <a:lnTo>
                    <a:pt x="0" y="968"/>
                  </a:lnTo>
                  <a:close/>
                </a:path>
              </a:pathLst>
            </a:custGeom>
            <a:pattFill prst="openDmnd">
              <a:fgClr>
                <a:schemeClr val="folHlink"/>
              </a:fgClr>
              <a:bgClr>
                <a:srgbClr val="FFFFFF"/>
              </a:bgClr>
            </a:patt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13" name="Line 18">
              <a:extLst>
                <a:ext uri="{FF2B5EF4-FFF2-40B4-BE49-F238E27FC236}">
                  <a16:creationId xmlns:a16="http://schemas.microsoft.com/office/drawing/2014/main" id="{E6E322AC-FD8D-0A77-2E0B-3A8FBBCCC298}"/>
                </a:ext>
              </a:extLst>
            </p:cNvPr>
            <p:cNvSpPr>
              <a:spLocks noChangeShapeType="1"/>
            </p:cNvSpPr>
            <p:nvPr/>
          </p:nvSpPr>
          <p:spPr bwMode="auto">
            <a:xfrm>
              <a:off x="3993" y="1344"/>
              <a:ext cx="0" cy="805"/>
            </a:xfrm>
            <a:prstGeom prst="line">
              <a:avLst/>
            </a:prstGeom>
            <a:noFill/>
            <a:ln w="12700">
              <a:solidFill>
                <a:srgbClr val="0F5D6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14" name="Line 19">
              <a:extLst>
                <a:ext uri="{FF2B5EF4-FFF2-40B4-BE49-F238E27FC236}">
                  <a16:creationId xmlns:a16="http://schemas.microsoft.com/office/drawing/2014/main" id="{3599ACEA-500B-5BD5-5DE6-B0D870AC82E4}"/>
                </a:ext>
              </a:extLst>
            </p:cNvPr>
            <p:cNvSpPr>
              <a:spLocks noChangeShapeType="1"/>
            </p:cNvSpPr>
            <p:nvPr/>
          </p:nvSpPr>
          <p:spPr bwMode="auto">
            <a:xfrm flipH="1">
              <a:off x="3577" y="2149"/>
              <a:ext cx="416" cy="147"/>
            </a:xfrm>
            <a:prstGeom prst="line">
              <a:avLst/>
            </a:prstGeom>
            <a:noFill/>
            <a:ln w="19050">
              <a:solidFill>
                <a:srgbClr val="0F5D6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grpSp>
      <p:sp>
        <p:nvSpPr>
          <p:cNvPr id="115" name="Oval 11">
            <a:extLst>
              <a:ext uri="{FF2B5EF4-FFF2-40B4-BE49-F238E27FC236}">
                <a16:creationId xmlns:a16="http://schemas.microsoft.com/office/drawing/2014/main" id="{1300816A-4501-5895-9EA7-704423352C37}"/>
              </a:ext>
            </a:extLst>
          </p:cNvPr>
          <p:cNvSpPr>
            <a:spLocks noChangeArrowheads="1"/>
          </p:cNvSpPr>
          <p:nvPr/>
        </p:nvSpPr>
        <p:spPr bwMode="gray">
          <a:xfrm>
            <a:off x="1726619" y="319501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16" name="Oval 12">
            <a:extLst>
              <a:ext uri="{FF2B5EF4-FFF2-40B4-BE49-F238E27FC236}">
                <a16:creationId xmlns:a16="http://schemas.microsoft.com/office/drawing/2014/main" id="{592C0D23-A8CD-FC7E-CD53-CE28303A3EA2}"/>
              </a:ext>
            </a:extLst>
          </p:cNvPr>
          <p:cNvSpPr>
            <a:spLocks noChangeArrowheads="1"/>
          </p:cNvSpPr>
          <p:nvPr/>
        </p:nvSpPr>
        <p:spPr bwMode="gray">
          <a:xfrm>
            <a:off x="2011335" y="3515944"/>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17" name="Oval 13">
            <a:extLst>
              <a:ext uri="{FF2B5EF4-FFF2-40B4-BE49-F238E27FC236}">
                <a16:creationId xmlns:a16="http://schemas.microsoft.com/office/drawing/2014/main" id="{B3D3D2D0-4CCB-0FA0-EDF2-939225618D1B}"/>
              </a:ext>
            </a:extLst>
          </p:cNvPr>
          <p:cNvSpPr>
            <a:spLocks noChangeArrowheads="1"/>
          </p:cNvSpPr>
          <p:nvPr/>
        </p:nvSpPr>
        <p:spPr bwMode="gray">
          <a:xfrm>
            <a:off x="2164330" y="334421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18" name="Oval 14">
            <a:extLst>
              <a:ext uri="{FF2B5EF4-FFF2-40B4-BE49-F238E27FC236}">
                <a16:creationId xmlns:a16="http://schemas.microsoft.com/office/drawing/2014/main" id="{91D01080-A71E-95D1-3F1D-C8A5787B6C96}"/>
              </a:ext>
            </a:extLst>
          </p:cNvPr>
          <p:cNvSpPr>
            <a:spLocks noChangeArrowheads="1"/>
          </p:cNvSpPr>
          <p:nvPr/>
        </p:nvSpPr>
        <p:spPr bwMode="gray">
          <a:xfrm>
            <a:off x="2420079" y="3563251"/>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19" name="Oval 15">
            <a:extLst>
              <a:ext uri="{FF2B5EF4-FFF2-40B4-BE49-F238E27FC236}">
                <a16:creationId xmlns:a16="http://schemas.microsoft.com/office/drawing/2014/main" id="{1B710587-DE6E-13AA-188C-EF2183395469}"/>
              </a:ext>
            </a:extLst>
          </p:cNvPr>
          <p:cNvSpPr>
            <a:spLocks noChangeArrowheads="1"/>
          </p:cNvSpPr>
          <p:nvPr/>
        </p:nvSpPr>
        <p:spPr bwMode="gray">
          <a:xfrm>
            <a:off x="1790557" y="364896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20" name="Oval 16">
            <a:extLst>
              <a:ext uri="{FF2B5EF4-FFF2-40B4-BE49-F238E27FC236}">
                <a16:creationId xmlns:a16="http://schemas.microsoft.com/office/drawing/2014/main" id="{8030DF2A-8122-3B2E-88EB-969E190C9BF8}"/>
              </a:ext>
            </a:extLst>
          </p:cNvPr>
          <p:cNvSpPr>
            <a:spLocks noChangeArrowheads="1"/>
          </p:cNvSpPr>
          <p:nvPr/>
        </p:nvSpPr>
        <p:spPr bwMode="gray">
          <a:xfrm>
            <a:off x="1270861" y="3779776"/>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21" name="Oval 17">
            <a:extLst>
              <a:ext uri="{FF2B5EF4-FFF2-40B4-BE49-F238E27FC236}">
                <a16:creationId xmlns:a16="http://schemas.microsoft.com/office/drawing/2014/main" id="{8A7E9B89-7CAC-A7D0-6C2F-89F4C650344C}"/>
              </a:ext>
            </a:extLst>
          </p:cNvPr>
          <p:cNvSpPr>
            <a:spLocks noChangeArrowheads="1"/>
          </p:cNvSpPr>
          <p:nvPr/>
        </p:nvSpPr>
        <p:spPr bwMode="gray">
          <a:xfrm>
            <a:off x="1906942" y="394643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22" name="Oval 18">
            <a:extLst>
              <a:ext uri="{FF2B5EF4-FFF2-40B4-BE49-F238E27FC236}">
                <a16:creationId xmlns:a16="http://schemas.microsoft.com/office/drawing/2014/main" id="{4480EDFF-C853-4907-F96F-5FFD6B182D80}"/>
              </a:ext>
            </a:extLst>
          </p:cNvPr>
          <p:cNvSpPr>
            <a:spLocks noChangeArrowheads="1"/>
          </p:cNvSpPr>
          <p:nvPr/>
        </p:nvSpPr>
        <p:spPr bwMode="gray">
          <a:xfrm>
            <a:off x="1655682" y="338426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23" name="Oval 15">
            <a:extLst>
              <a:ext uri="{FF2B5EF4-FFF2-40B4-BE49-F238E27FC236}">
                <a16:creationId xmlns:a16="http://schemas.microsoft.com/office/drawing/2014/main" id="{949F4379-2194-DBF7-53DE-92D3FA8CFAED}"/>
              </a:ext>
            </a:extLst>
          </p:cNvPr>
          <p:cNvSpPr>
            <a:spLocks noChangeArrowheads="1"/>
          </p:cNvSpPr>
          <p:nvPr/>
        </p:nvSpPr>
        <p:spPr bwMode="gray">
          <a:xfrm>
            <a:off x="2381733" y="4041051"/>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24" name="Oval 19">
            <a:extLst>
              <a:ext uri="{FF2B5EF4-FFF2-40B4-BE49-F238E27FC236}">
                <a16:creationId xmlns:a16="http://schemas.microsoft.com/office/drawing/2014/main" id="{7EA7822D-2F4B-28B3-A541-3AA7706C3A83}"/>
              </a:ext>
            </a:extLst>
          </p:cNvPr>
          <p:cNvSpPr>
            <a:spLocks noChangeArrowheads="1"/>
          </p:cNvSpPr>
          <p:nvPr/>
        </p:nvSpPr>
        <p:spPr bwMode="gray">
          <a:xfrm>
            <a:off x="1357802" y="3442990"/>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25" name="Oval 19">
            <a:extLst>
              <a:ext uri="{FF2B5EF4-FFF2-40B4-BE49-F238E27FC236}">
                <a16:creationId xmlns:a16="http://schemas.microsoft.com/office/drawing/2014/main" id="{C8432A68-7061-79D9-67C0-A4C9B4DFFF09}"/>
              </a:ext>
            </a:extLst>
          </p:cNvPr>
          <p:cNvSpPr>
            <a:spLocks noChangeArrowheads="1"/>
          </p:cNvSpPr>
          <p:nvPr/>
        </p:nvSpPr>
        <p:spPr bwMode="gray">
          <a:xfrm>
            <a:off x="1656100" y="3954314"/>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26" name="Oval 12">
            <a:extLst>
              <a:ext uri="{FF2B5EF4-FFF2-40B4-BE49-F238E27FC236}">
                <a16:creationId xmlns:a16="http://schemas.microsoft.com/office/drawing/2014/main" id="{41361A87-195F-A7F5-D015-D051827F7B96}"/>
              </a:ext>
            </a:extLst>
          </p:cNvPr>
          <p:cNvSpPr>
            <a:spLocks noChangeArrowheads="1"/>
          </p:cNvSpPr>
          <p:nvPr/>
        </p:nvSpPr>
        <p:spPr bwMode="gray">
          <a:xfrm>
            <a:off x="1191934" y="414166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27" name="Oval 12">
            <a:extLst>
              <a:ext uri="{FF2B5EF4-FFF2-40B4-BE49-F238E27FC236}">
                <a16:creationId xmlns:a16="http://schemas.microsoft.com/office/drawing/2014/main" id="{8EAA1343-FFE8-4A63-787B-66930FE3FC2E}"/>
              </a:ext>
            </a:extLst>
          </p:cNvPr>
          <p:cNvSpPr>
            <a:spLocks noChangeArrowheads="1"/>
          </p:cNvSpPr>
          <p:nvPr/>
        </p:nvSpPr>
        <p:spPr bwMode="gray">
          <a:xfrm>
            <a:off x="1624535" y="3552604"/>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28" name="Rectangle 58">
            <a:extLst>
              <a:ext uri="{FF2B5EF4-FFF2-40B4-BE49-F238E27FC236}">
                <a16:creationId xmlns:a16="http://schemas.microsoft.com/office/drawing/2014/main" id="{F2158B20-E6BD-163D-A3FD-8CDDFEB7FC3A}"/>
              </a:ext>
            </a:extLst>
          </p:cNvPr>
          <p:cNvSpPr>
            <a:spLocks noChangeArrowheads="1"/>
          </p:cNvSpPr>
          <p:nvPr/>
        </p:nvSpPr>
        <p:spPr bwMode="gray">
          <a:xfrm>
            <a:off x="3435292" y="2541313"/>
            <a:ext cx="2201703"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en-US" sz="1000" b="1" u="sng" noProof="0" dirty="0">
                <a:solidFill>
                  <a:schemeClr val="tx1">
                    <a:lumMod val="50000"/>
                  </a:schemeClr>
                </a:solidFill>
                <a:cs typeface="Arial" pitchFamily="34" charset="0"/>
              </a:rPr>
              <a:t>Selected vaccines</a:t>
            </a:r>
          </a:p>
        </p:txBody>
      </p:sp>
      <p:grpSp>
        <p:nvGrpSpPr>
          <p:cNvPr id="129" name="Group 13">
            <a:extLst>
              <a:ext uri="{FF2B5EF4-FFF2-40B4-BE49-F238E27FC236}">
                <a16:creationId xmlns:a16="http://schemas.microsoft.com/office/drawing/2014/main" id="{F399AC74-13C4-57A9-8138-6EA9CB97C66E}"/>
              </a:ext>
            </a:extLst>
          </p:cNvPr>
          <p:cNvGrpSpPr>
            <a:grpSpLocks/>
          </p:cNvGrpSpPr>
          <p:nvPr/>
        </p:nvGrpSpPr>
        <p:grpSpPr bwMode="auto">
          <a:xfrm rot="10800000">
            <a:off x="6126264" y="3006632"/>
            <a:ext cx="350456" cy="1550217"/>
            <a:chOff x="3421" y="1257"/>
            <a:chExt cx="624" cy="1152"/>
          </a:xfrm>
        </p:grpSpPr>
        <p:sp>
          <p:nvSpPr>
            <p:cNvPr id="130" name="Rectangle 14" descr="90%">
              <a:extLst>
                <a:ext uri="{FF2B5EF4-FFF2-40B4-BE49-F238E27FC236}">
                  <a16:creationId xmlns:a16="http://schemas.microsoft.com/office/drawing/2014/main" id="{0C5FE4B6-6E2F-15E5-4F3A-C1B7DCA55BEE}"/>
                </a:ext>
              </a:extLst>
            </p:cNvPr>
            <p:cNvSpPr>
              <a:spLocks noChangeArrowheads="1"/>
            </p:cNvSpPr>
            <p:nvPr/>
          </p:nvSpPr>
          <p:spPr bwMode="auto">
            <a:xfrm>
              <a:off x="3421" y="1401"/>
              <a:ext cx="104" cy="1008"/>
            </a:xfrm>
            <a:prstGeom prst="rect">
              <a:avLst/>
            </a:prstGeom>
            <a:pattFill prst="pct90">
              <a:fgClr>
                <a:schemeClr val="bg1"/>
              </a:fgClr>
              <a:bgClr>
                <a:schemeClr val="bg1"/>
              </a:bgClr>
            </a:pattFill>
            <a:ln w="12700">
              <a:solidFill>
                <a:srgbClr val="0F5D6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31" name="Freeform 15" descr="90%">
              <a:extLst>
                <a:ext uri="{FF2B5EF4-FFF2-40B4-BE49-F238E27FC236}">
                  <a16:creationId xmlns:a16="http://schemas.microsoft.com/office/drawing/2014/main" id="{DF3BF174-1069-FBA0-B2DB-1D14EC33BF2C}"/>
                </a:ext>
              </a:extLst>
            </p:cNvPr>
            <p:cNvSpPr>
              <a:spLocks/>
            </p:cNvSpPr>
            <p:nvPr/>
          </p:nvSpPr>
          <p:spPr bwMode="auto">
            <a:xfrm>
              <a:off x="3421" y="1257"/>
              <a:ext cx="624" cy="144"/>
            </a:xfrm>
            <a:custGeom>
              <a:avLst/>
              <a:gdLst>
                <a:gd name="T0" fmla="*/ 96 w 576"/>
                <a:gd name="T1" fmla="*/ 144 h 144"/>
                <a:gd name="T2" fmla="*/ 576 w 576"/>
                <a:gd name="T3" fmla="*/ 0 h 144"/>
                <a:gd name="T4" fmla="*/ 488 w 576"/>
                <a:gd name="T5" fmla="*/ 0 h 144"/>
                <a:gd name="T6" fmla="*/ 0 w 576"/>
                <a:gd name="T7" fmla="*/ 144 h 144"/>
                <a:gd name="T8" fmla="*/ 96 w 576"/>
                <a:gd name="T9" fmla="*/ 144 h 144"/>
              </a:gdLst>
              <a:ahLst/>
              <a:cxnLst>
                <a:cxn ang="0">
                  <a:pos x="T0" y="T1"/>
                </a:cxn>
                <a:cxn ang="0">
                  <a:pos x="T2" y="T3"/>
                </a:cxn>
                <a:cxn ang="0">
                  <a:pos x="T4" y="T5"/>
                </a:cxn>
                <a:cxn ang="0">
                  <a:pos x="T6" y="T7"/>
                </a:cxn>
                <a:cxn ang="0">
                  <a:pos x="T8" y="T9"/>
                </a:cxn>
              </a:cxnLst>
              <a:rect l="0" t="0" r="r" b="b"/>
              <a:pathLst>
                <a:path w="576" h="144">
                  <a:moveTo>
                    <a:pt x="96" y="144"/>
                  </a:moveTo>
                  <a:lnTo>
                    <a:pt x="576" y="0"/>
                  </a:lnTo>
                  <a:lnTo>
                    <a:pt x="488" y="0"/>
                  </a:lnTo>
                  <a:lnTo>
                    <a:pt x="0" y="144"/>
                  </a:lnTo>
                  <a:lnTo>
                    <a:pt x="96" y="144"/>
                  </a:lnTo>
                  <a:close/>
                </a:path>
              </a:pathLst>
            </a:custGeom>
            <a:pattFill prst="pct90">
              <a:fgClr>
                <a:schemeClr val="bg1"/>
              </a:fgClr>
              <a:bgClr>
                <a:schemeClr val="bg1"/>
              </a:bgClr>
            </a:patt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32" name="Freeform 16">
              <a:extLst>
                <a:ext uri="{FF2B5EF4-FFF2-40B4-BE49-F238E27FC236}">
                  <a16:creationId xmlns:a16="http://schemas.microsoft.com/office/drawing/2014/main" id="{E1115483-4DC8-9B43-1A5D-102EC811F406}"/>
                </a:ext>
              </a:extLst>
            </p:cNvPr>
            <p:cNvSpPr>
              <a:spLocks/>
            </p:cNvSpPr>
            <p:nvPr/>
          </p:nvSpPr>
          <p:spPr bwMode="auto">
            <a:xfrm>
              <a:off x="3525" y="1257"/>
              <a:ext cx="520" cy="1152"/>
            </a:xfrm>
            <a:custGeom>
              <a:avLst/>
              <a:gdLst>
                <a:gd name="T0" fmla="*/ 0 w 480"/>
                <a:gd name="T1" fmla="*/ 1152 h 1152"/>
                <a:gd name="T2" fmla="*/ 0 w 480"/>
                <a:gd name="T3" fmla="*/ 144 h 1152"/>
                <a:gd name="T4" fmla="*/ 480 w 480"/>
                <a:gd name="T5" fmla="*/ 0 h 1152"/>
                <a:gd name="T6" fmla="*/ 480 w 480"/>
                <a:gd name="T7" fmla="*/ 960 h 1152"/>
                <a:gd name="T8" fmla="*/ 0 w 480"/>
                <a:gd name="T9" fmla="*/ 1152 h 1152"/>
              </a:gdLst>
              <a:ahLst/>
              <a:cxnLst>
                <a:cxn ang="0">
                  <a:pos x="T0" y="T1"/>
                </a:cxn>
                <a:cxn ang="0">
                  <a:pos x="T2" y="T3"/>
                </a:cxn>
                <a:cxn ang="0">
                  <a:pos x="T4" y="T5"/>
                </a:cxn>
                <a:cxn ang="0">
                  <a:pos x="T6" y="T7"/>
                </a:cxn>
                <a:cxn ang="0">
                  <a:pos x="T8" y="T9"/>
                </a:cxn>
              </a:cxnLst>
              <a:rect l="0" t="0" r="r" b="b"/>
              <a:pathLst>
                <a:path w="480" h="1152">
                  <a:moveTo>
                    <a:pt x="0" y="1152"/>
                  </a:moveTo>
                  <a:lnTo>
                    <a:pt x="0" y="144"/>
                  </a:lnTo>
                  <a:lnTo>
                    <a:pt x="480" y="0"/>
                  </a:lnTo>
                  <a:lnTo>
                    <a:pt x="480" y="960"/>
                  </a:lnTo>
                  <a:lnTo>
                    <a:pt x="0" y="1152"/>
                  </a:lnTo>
                  <a:close/>
                </a:path>
              </a:pathLst>
            </a:custGeom>
            <a:solidFill>
              <a:schemeClr val="bg1"/>
            </a:solid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33" name="Freeform 17" descr="Outlined diamond">
              <a:extLst>
                <a:ext uri="{FF2B5EF4-FFF2-40B4-BE49-F238E27FC236}">
                  <a16:creationId xmlns:a16="http://schemas.microsoft.com/office/drawing/2014/main" id="{2C17C21F-B425-6D22-0224-9493542A205D}"/>
                </a:ext>
              </a:extLst>
            </p:cNvPr>
            <p:cNvSpPr>
              <a:spLocks/>
            </p:cNvSpPr>
            <p:nvPr/>
          </p:nvSpPr>
          <p:spPr bwMode="auto">
            <a:xfrm>
              <a:off x="3577" y="1333"/>
              <a:ext cx="425" cy="968"/>
            </a:xfrm>
            <a:custGeom>
              <a:avLst/>
              <a:gdLst>
                <a:gd name="T0" fmla="*/ 0 w 392"/>
                <a:gd name="T1" fmla="*/ 968 h 968"/>
                <a:gd name="T2" fmla="*/ 0 w 392"/>
                <a:gd name="T3" fmla="*/ 128 h 968"/>
                <a:gd name="T4" fmla="*/ 392 w 392"/>
                <a:gd name="T5" fmla="*/ 0 h 968"/>
                <a:gd name="T6" fmla="*/ 392 w 392"/>
                <a:gd name="T7" fmla="*/ 820 h 968"/>
                <a:gd name="T8" fmla="*/ 0 w 392"/>
                <a:gd name="T9" fmla="*/ 968 h 968"/>
              </a:gdLst>
              <a:ahLst/>
              <a:cxnLst>
                <a:cxn ang="0">
                  <a:pos x="T0" y="T1"/>
                </a:cxn>
                <a:cxn ang="0">
                  <a:pos x="T2" y="T3"/>
                </a:cxn>
                <a:cxn ang="0">
                  <a:pos x="T4" y="T5"/>
                </a:cxn>
                <a:cxn ang="0">
                  <a:pos x="T6" y="T7"/>
                </a:cxn>
                <a:cxn ang="0">
                  <a:pos x="T8" y="T9"/>
                </a:cxn>
              </a:cxnLst>
              <a:rect l="0" t="0" r="r" b="b"/>
              <a:pathLst>
                <a:path w="392" h="968">
                  <a:moveTo>
                    <a:pt x="0" y="968"/>
                  </a:moveTo>
                  <a:lnTo>
                    <a:pt x="0" y="128"/>
                  </a:lnTo>
                  <a:lnTo>
                    <a:pt x="392" y="0"/>
                  </a:lnTo>
                  <a:lnTo>
                    <a:pt x="392" y="820"/>
                  </a:lnTo>
                  <a:lnTo>
                    <a:pt x="0" y="968"/>
                  </a:lnTo>
                  <a:close/>
                </a:path>
              </a:pathLst>
            </a:custGeom>
            <a:pattFill prst="openDmnd">
              <a:fgClr>
                <a:schemeClr val="folHlink"/>
              </a:fgClr>
              <a:bgClr>
                <a:srgbClr val="FFFFFF"/>
              </a:bgClr>
            </a:patt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34" name="Line 18">
              <a:extLst>
                <a:ext uri="{FF2B5EF4-FFF2-40B4-BE49-F238E27FC236}">
                  <a16:creationId xmlns:a16="http://schemas.microsoft.com/office/drawing/2014/main" id="{A7BC181A-B845-DBA3-1BA3-D80829FC758C}"/>
                </a:ext>
              </a:extLst>
            </p:cNvPr>
            <p:cNvSpPr>
              <a:spLocks noChangeShapeType="1"/>
            </p:cNvSpPr>
            <p:nvPr/>
          </p:nvSpPr>
          <p:spPr bwMode="auto">
            <a:xfrm>
              <a:off x="3993" y="1344"/>
              <a:ext cx="0" cy="805"/>
            </a:xfrm>
            <a:prstGeom prst="line">
              <a:avLst/>
            </a:prstGeom>
            <a:noFill/>
            <a:ln w="12700">
              <a:solidFill>
                <a:srgbClr val="0F5D6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35" name="Line 19">
              <a:extLst>
                <a:ext uri="{FF2B5EF4-FFF2-40B4-BE49-F238E27FC236}">
                  <a16:creationId xmlns:a16="http://schemas.microsoft.com/office/drawing/2014/main" id="{1F488C4C-CC89-8398-CCF2-EC4170EC1D41}"/>
                </a:ext>
              </a:extLst>
            </p:cNvPr>
            <p:cNvSpPr>
              <a:spLocks noChangeShapeType="1"/>
            </p:cNvSpPr>
            <p:nvPr/>
          </p:nvSpPr>
          <p:spPr bwMode="auto">
            <a:xfrm flipH="1">
              <a:off x="3577" y="2149"/>
              <a:ext cx="416" cy="147"/>
            </a:xfrm>
            <a:prstGeom prst="line">
              <a:avLst/>
            </a:prstGeom>
            <a:noFill/>
            <a:ln w="19050">
              <a:solidFill>
                <a:srgbClr val="0F5D6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grpSp>
      <p:sp>
        <p:nvSpPr>
          <p:cNvPr id="136" name="Rectangle 135">
            <a:extLst>
              <a:ext uri="{FF2B5EF4-FFF2-40B4-BE49-F238E27FC236}">
                <a16:creationId xmlns:a16="http://schemas.microsoft.com/office/drawing/2014/main" id="{81881DFE-9620-62AE-A2E8-C635DD99E577}"/>
              </a:ext>
            </a:extLst>
          </p:cNvPr>
          <p:cNvSpPr/>
          <p:nvPr/>
        </p:nvSpPr>
        <p:spPr>
          <a:xfrm>
            <a:off x="8806160" y="3488656"/>
            <a:ext cx="889707" cy="755614"/>
          </a:xfrm>
          <a:prstGeom prst="rect">
            <a:avLst/>
          </a:prstGeom>
          <a:solidFill>
            <a:schemeClr val="bg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ctr"/>
          <a:lstStyle/>
          <a:p>
            <a:r>
              <a:rPr lang="en-US" sz="1200" noProof="0" dirty="0">
                <a:solidFill>
                  <a:schemeClr val="tx1"/>
                </a:solidFill>
              </a:rPr>
              <a:t>202X </a:t>
            </a:r>
          </a:p>
          <a:p>
            <a:r>
              <a:rPr lang="en-US" sz="1200" noProof="0" dirty="0">
                <a:solidFill>
                  <a:schemeClr val="tx1"/>
                </a:solidFill>
              </a:rPr>
              <a:t>202Y</a:t>
            </a:r>
          </a:p>
          <a:p>
            <a:r>
              <a:rPr lang="en-US" sz="1200" noProof="0" dirty="0"/>
              <a:t>202Z</a:t>
            </a:r>
          </a:p>
          <a:p>
            <a:r>
              <a:rPr lang="en-US" sz="1200" noProof="0" dirty="0"/>
              <a:t>202A</a:t>
            </a:r>
            <a:endParaRPr lang="en-US" sz="1200" noProof="0" dirty="0">
              <a:solidFill>
                <a:schemeClr val="tx1"/>
              </a:solidFill>
            </a:endParaRPr>
          </a:p>
        </p:txBody>
      </p:sp>
      <p:sp>
        <p:nvSpPr>
          <p:cNvPr id="137" name="Oval 12">
            <a:extLst>
              <a:ext uri="{FF2B5EF4-FFF2-40B4-BE49-F238E27FC236}">
                <a16:creationId xmlns:a16="http://schemas.microsoft.com/office/drawing/2014/main" id="{422710D6-9778-AF04-82D8-E3E7E0949CAA}"/>
              </a:ext>
            </a:extLst>
          </p:cNvPr>
          <p:cNvSpPr>
            <a:spLocks noChangeArrowheads="1"/>
          </p:cNvSpPr>
          <p:nvPr/>
        </p:nvSpPr>
        <p:spPr bwMode="gray">
          <a:xfrm>
            <a:off x="9500626" y="3719125"/>
            <a:ext cx="108000" cy="108000"/>
          </a:xfrm>
          <a:prstGeom prst="ellipse">
            <a:avLst/>
          </a:prstGeom>
          <a:solidFill>
            <a:srgbClr val="C00000"/>
          </a:solidFill>
          <a:ln w="9525" algn="ctr">
            <a:solidFill>
              <a:schemeClr val="accent2">
                <a:lumMod val="75000"/>
              </a:schemeClr>
            </a:solidFill>
            <a:round/>
            <a:headEnd/>
            <a:tailEnd/>
          </a:ln>
          <a:effectLst/>
        </p:spPr>
        <p:txBody>
          <a:bodyPr lIns="0" tIns="0" rIns="0" bIns="0" anchor="ctr"/>
          <a:lstStyle/>
          <a:p>
            <a:pPr algn="ctr" eaLnBrk="0" hangingPunct="0"/>
            <a:endParaRPr lang="en-US" sz="800" b="1" noProof="0" dirty="0">
              <a:solidFill>
                <a:schemeClr val="bg1"/>
              </a:solidFill>
              <a:latin typeface="Arial" panose="020B0604020202020204" pitchFamily="34" charset="0"/>
            </a:endParaRPr>
          </a:p>
        </p:txBody>
      </p:sp>
      <p:sp>
        <p:nvSpPr>
          <p:cNvPr id="138" name="Oval 12">
            <a:extLst>
              <a:ext uri="{FF2B5EF4-FFF2-40B4-BE49-F238E27FC236}">
                <a16:creationId xmlns:a16="http://schemas.microsoft.com/office/drawing/2014/main" id="{044F8DC2-B4A8-EF8C-ECD2-0207506D29C3}"/>
              </a:ext>
            </a:extLst>
          </p:cNvPr>
          <p:cNvSpPr>
            <a:spLocks noChangeArrowheads="1"/>
          </p:cNvSpPr>
          <p:nvPr/>
        </p:nvSpPr>
        <p:spPr bwMode="gray">
          <a:xfrm>
            <a:off x="9500626" y="3898414"/>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39" name="Oval 12">
            <a:extLst>
              <a:ext uri="{FF2B5EF4-FFF2-40B4-BE49-F238E27FC236}">
                <a16:creationId xmlns:a16="http://schemas.microsoft.com/office/drawing/2014/main" id="{5967B68C-1D51-3AF3-7612-7793FA33F759}"/>
              </a:ext>
            </a:extLst>
          </p:cNvPr>
          <p:cNvSpPr>
            <a:spLocks noChangeArrowheads="1"/>
          </p:cNvSpPr>
          <p:nvPr/>
        </p:nvSpPr>
        <p:spPr bwMode="gray">
          <a:xfrm>
            <a:off x="9500626" y="3539836"/>
            <a:ext cx="108000" cy="108000"/>
          </a:xfrm>
          <a:prstGeom prst="ellipse">
            <a:avLst/>
          </a:prstGeom>
          <a:solidFill>
            <a:srgbClr val="C00000"/>
          </a:solidFill>
          <a:ln w="9525" algn="ctr">
            <a:solidFill>
              <a:schemeClr val="accent2">
                <a:lumMod val="75000"/>
              </a:schemeClr>
            </a:solidFill>
            <a:round/>
            <a:headEnd/>
            <a:tailEnd/>
          </a:ln>
          <a:effectLst/>
        </p:spPr>
        <p:txBody>
          <a:bodyPr lIns="0" tIns="0" rIns="0" bIns="0" anchor="ctr"/>
          <a:lstStyle/>
          <a:p>
            <a:pPr algn="ctr" eaLnBrk="0" hangingPunct="0"/>
            <a:endParaRPr lang="en-US" sz="800" b="1" noProof="0" dirty="0">
              <a:solidFill>
                <a:schemeClr val="bg1"/>
              </a:solidFill>
              <a:latin typeface="Arial" panose="020B0604020202020204" pitchFamily="34" charset="0"/>
            </a:endParaRPr>
          </a:p>
        </p:txBody>
      </p:sp>
      <p:sp>
        <p:nvSpPr>
          <p:cNvPr id="140" name="Oval 12">
            <a:extLst>
              <a:ext uri="{FF2B5EF4-FFF2-40B4-BE49-F238E27FC236}">
                <a16:creationId xmlns:a16="http://schemas.microsoft.com/office/drawing/2014/main" id="{60428E65-347B-8D6C-BC4B-E8A94615F0F4}"/>
              </a:ext>
            </a:extLst>
          </p:cNvPr>
          <p:cNvSpPr>
            <a:spLocks noChangeArrowheads="1"/>
          </p:cNvSpPr>
          <p:nvPr/>
        </p:nvSpPr>
        <p:spPr bwMode="gray">
          <a:xfrm>
            <a:off x="9500626" y="407903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41" name="Rectangle 140">
            <a:extLst>
              <a:ext uri="{FF2B5EF4-FFF2-40B4-BE49-F238E27FC236}">
                <a16:creationId xmlns:a16="http://schemas.microsoft.com/office/drawing/2014/main" id="{4F0657B6-3AD8-7329-2FBA-9E504816C61D}"/>
              </a:ext>
            </a:extLst>
          </p:cNvPr>
          <p:cNvSpPr/>
          <p:nvPr/>
        </p:nvSpPr>
        <p:spPr>
          <a:xfrm>
            <a:off x="9801872" y="3488656"/>
            <a:ext cx="889707" cy="755614"/>
          </a:xfrm>
          <a:prstGeom prst="rect">
            <a:avLst/>
          </a:prstGeom>
          <a:solidFill>
            <a:schemeClr val="bg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ctr"/>
          <a:lstStyle/>
          <a:p>
            <a:r>
              <a:rPr lang="en-US" sz="1200" noProof="0" dirty="0">
                <a:solidFill>
                  <a:schemeClr val="tx1"/>
                </a:solidFill>
              </a:rPr>
              <a:t>202X </a:t>
            </a:r>
          </a:p>
          <a:p>
            <a:r>
              <a:rPr lang="en-US" sz="1200" noProof="0" dirty="0">
                <a:solidFill>
                  <a:schemeClr val="tx1"/>
                </a:solidFill>
              </a:rPr>
              <a:t>202Y</a:t>
            </a:r>
          </a:p>
          <a:p>
            <a:r>
              <a:rPr lang="en-US" sz="1200" noProof="0" dirty="0"/>
              <a:t>202Z</a:t>
            </a:r>
          </a:p>
          <a:p>
            <a:r>
              <a:rPr lang="en-US" sz="1200" noProof="0" dirty="0"/>
              <a:t>202A</a:t>
            </a:r>
            <a:endParaRPr lang="en-US" sz="1200" noProof="0" dirty="0">
              <a:solidFill>
                <a:schemeClr val="tx1"/>
              </a:solidFill>
            </a:endParaRPr>
          </a:p>
        </p:txBody>
      </p:sp>
      <p:sp>
        <p:nvSpPr>
          <p:cNvPr id="143" name="Oval 12">
            <a:extLst>
              <a:ext uri="{FF2B5EF4-FFF2-40B4-BE49-F238E27FC236}">
                <a16:creationId xmlns:a16="http://schemas.microsoft.com/office/drawing/2014/main" id="{659A020F-E7F5-B52A-6092-F76FF81DE091}"/>
              </a:ext>
            </a:extLst>
          </p:cNvPr>
          <p:cNvSpPr>
            <a:spLocks noChangeArrowheads="1"/>
          </p:cNvSpPr>
          <p:nvPr/>
        </p:nvSpPr>
        <p:spPr bwMode="gray">
          <a:xfrm>
            <a:off x="10496338" y="4078895"/>
            <a:ext cx="108000" cy="108000"/>
          </a:xfrm>
          <a:prstGeom prst="ellipse">
            <a:avLst/>
          </a:prstGeom>
          <a:solidFill>
            <a:srgbClr val="C00000"/>
          </a:solidFill>
          <a:ln w="9525" algn="ctr">
            <a:solidFill>
              <a:schemeClr val="accent2">
                <a:lumMod val="75000"/>
              </a:schemeClr>
            </a:solidFill>
            <a:round/>
            <a:headEnd/>
            <a:tailEnd/>
          </a:ln>
          <a:effectLst/>
        </p:spPr>
        <p:txBody>
          <a:bodyPr lIns="0" tIns="0" rIns="0" bIns="0" anchor="ctr"/>
          <a:lstStyle/>
          <a:p>
            <a:pPr algn="ctr" eaLnBrk="0" hangingPunct="0"/>
            <a:endParaRPr lang="en-US" sz="800" b="1" noProof="0" dirty="0">
              <a:solidFill>
                <a:schemeClr val="bg1"/>
              </a:solidFill>
              <a:latin typeface="Arial" panose="020B0604020202020204" pitchFamily="34" charset="0"/>
            </a:endParaRPr>
          </a:p>
        </p:txBody>
      </p:sp>
      <p:sp>
        <p:nvSpPr>
          <p:cNvPr id="144" name="Oval 12">
            <a:extLst>
              <a:ext uri="{FF2B5EF4-FFF2-40B4-BE49-F238E27FC236}">
                <a16:creationId xmlns:a16="http://schemas.microsoft.com/office/drawing/2014/main" id="{92A3C575-3E3D-9F44-3CAB-02AD868331D8}"/>
              </a:ext>
            </a:extLst>
          </p:cNvPr>
          <p:cNvSpPr>
            <a:spLocks noChangeArrowheads="1"/>
          </p:cNvSpPr>
          <p:nvPr/>
        </p:nvSpPr>
        <p:spPr bwMode="gray">
          <a:xfrm>
            <a:off x="10496338" y="3899208"/>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45" name="Oval 12">
            <a:extLst>
              <a:ext uri="{FF2B5EF4-FFF2-40B4-BE49-F238E27FC236}">
                <a16:creationId xmlns:a16="http://schemas.microsoft.com/office/drawing/2014/main" id="{8E47358B-CEA0-F516-8E2F-A9271AA60333}"/>
              </a:ext>
            </a:extLst>
          </p:cNvPr>
          <p:cNvSpPr>
            <a:spLocks noChangeArrowheads="1"/>
          </p:cNvSpPr>
          <p:nvPr/>
        </p:nvSpPr>
        <p:spPr bwMode="gray">
          <a:xfrm>
            <a:off x="10496338" y="3539836"/>
            <a:ext cx="108000" cy="108000"/>
          </a:xfrm>
          <a:prstGeom prst="ellipse">
            <a:avLst/>
          </a:prstGeom>
          <a:solidFill>
            <a:srgbClr val="C00000"/>
          </a:solidFill>
          <a:ln w="9525" algn="ctr">
            <a:solidFill>
              <a:schemeClr val="accent2">
                <a:lumMod val="75000"/>
              </a:schemeClr>
            </a:solidFill>
            <a:round/>
            <a:headEnd/>
            <a:tailEnd/>
          </a:ln>
          <a:effectLst/>
        </p:spPr>
        <p:txBody>
          <a:bodyPr lIns="0" tIns="0" rIns="0" bIns="0" anchor="ctr"/>
          <a:lstStyle/>
          <a:p>
            <a:pPr algn="ctr" eaLnBrk="0" hangingPunct="0"/>
            <a:endParaRPr lang="en-US" sz="800" b="1" noProof="0" dirty="0">
              <a:solidFill>
                <a:schemeClr val="bg1"/>
              </a:solidFill>
              <a:latin typeface="Arial" panose="020B0604020202020204" pitchFamily="34" charset="0"/>
            </a:endParaRPr>
          </a:p>
        </p:txBody>
      </p:sp>
      <p:sp>
        <p:nvSpPr>
          <p:cNvPr id="147" name="Oval 12">
            <a:extLst>
              <a:ext uri="{FF2B5EF4-FFF2-40B4-BE49-F238E27FC236}">
                <a16:creationId xmlns:a16="http://schemas.microsoft.com/office/drawing/2014/main" id="{97C2A981-C074-043E-5ACC-9AAD8CE3B460}"/>
              </a:ext>
            </a:extLst>
          </p:cNvPr>
          <p:cNvSpPr>
            <a:spLocks noChangeArrowheads="1"/>
          </p:cNvSpPr>
          <p:nvPr/>
        </p:nvSpPr>
        <p:spPr bwMode="gray">
          <a:xfrm>
            <a:off x="10496338" y="371952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48" name="Rectangle 60">
            <a:extLst>
              <a:ext uri="{FF2B5EF4-FFF2-40B4-BE49-F238E27FC236}">
                <a16:creationId xmlns:a16="http://schemas.microsoft.com/office/drawing/2014/main" id="{D4BE75D0-4CC3-69D6-706B-24E401289E77}"/>
              </a:ext>
            </a:extLst>
          </p:cNvPr>
          <p:cNvSpPr>
            <a:spLocks noChangeArrowheads="1"/>
          </p:cNvSpPr>
          <p:nvPr/>
        </p:nvSpPr>
        <p:spPr bwMode="gray">
          <a:xfrm>
            <a:off x="8811074" y="4212384"/>
            <a:ext cx="837569"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en-US" sz="1000" noProof="0" dirty="0">
                <a:solidFill>
                  <a:schemeClr val="tx1">
                    <a:lumMod val="50000"/>
                  </a:schemeClr>
                </a:solidFill>
                <a:cs typeface="Arial" pitchFamily="34" charset="0"/>
              </a:rPr>
              <a:t>Scenario I</a:t>
            </a:r>
          </a:p>
        </p:txBody>
      </p:sp>
      <p:sp>
        <p:nvSpPr>
          <p:cNvPr id="149" name="Rectangle 60">
            <a:extLst>
              <a:ext uri="{FF2B5EF4-FFF2-40B4-BE49-F238E27FC236}">
                <a16:creationId xmlns:a16="http://schemas.microsoft.com/office/drawing/2014/main" id="{6E5034E8-90E4-6823-A733-20666FA4DC4F}"/>
              </a:ext>
            </a:extLst>
          </p:cNvPr>
          <p:cNvSpPr>
            <a:spLocks noChangeArrowheads="1"/>
          </p:cNvSpPr>
          <p:nvPr/>
        </p:nvSpPr>
        <p:spPr bwMode="gray">
          <a:xfrm>
            <a:off x="9851676" y="4212384"/>
            <a:ext cx="837569"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en-US" sz="1000" noProof="0" dirty="0">
                <a:solidFill>
                  <a:schemeClr val="tx1">
                    <a:lumMod val="50000"/>
                  </a:schemeClr>
                </a:solidFill>
                <a:cs typeface="Arial" pitchFamily="34" charset="0"/>
              </a:rPr>
              <a:t>Scenario II</a:t>
            </a:r>
          </a:p>
        </p:txBody>
      </p:sp>
      <p:sp>
        <p:nvSpPr>
          <p:cNvPr id="150" name="TextBox 149">
            <a:extLst>
              <a:ext uri="{FF2B5EF4-FFF2-40B4-BE49-F238E27FC236}">
                <a16:creationId xmlns:a16="http://schemas.microsoft.com/office/drawing/2014/main" id="{A091265B-DDF1-E98D-474B-8F77516A64B9}"/>
              </a:ext>
            </a:extLst>
          </p:cNvPr>
          <p:cNvSpPr txBox="1"/>
          <p:nvPr/>
        </p:nvSpPr>
        <p:spPr>
          <a:xfrm rot="5400000">
            <a:off x="1187268" y="5350746"/>
            <a:ext cx="169277" cy="983551"/>
          </a:xfrm>
          <a:prstGeom prst="rect">
            <a:avLst/>
          </a:prstGeom>
          <a:noFill/>
        </p:spPr>
        <p:txBody>
          <a:bodyPr vert="vert270" wrap="square" lIns="0" tIns="0" rIns="0" bIns="0" rtlCol="0">
            <a:spAutoFit/>
          </a:bodyPr>
          <a:lstStyle/>
          <a:p>
            <a:pPr algn="ctr"/>
            <a:r>
              <a:rPr lang="en-US" sz="1100" b="1" kern="0" noProof="0" dirty="0"/>
              <a:t>Main questions</a:t>
            </a:r>
          </a:p>
        </p:txBody>
      </p:sp>
      <p:grpSp>
        <p:nvGrpSpPr>
          <p:cNvPr id="151" name="Group 150">
            <a:extLst>
              <a:ext uri="{FF2B5EF4-FFF2-40B4-BE49-F238E27FC236}">
                <a16:creationId xmlns:a16="http://schemas.microsoft.com/office/drawing/2014/main" id="{B5F08EA4-C6C5-71BF-FD37-581001693C1B}"/>
              </a:ext>
            </a:extLst>
          </p:cNvPr>
          <p:cNvGrpSpPr/>
          <p:nvPr/>
        </p:nvGrpSpPr>
        <p:grpSpPr>
          <a:xfrm>
            <a:off x="3551429" y="3214247"/>
            <a:ext cx="2160882" cy="1181899"/>
            <a:chOff x="5601573" y="5057312"/>
            <a:chExt cx="2160882" cy="1181899"/>
          </a:xfrm>
        </p:grpSpPr>
        <p:sp>
          <p:nvSpPr>
            <p:cNvPr id="152" name="Oval 24">
              <a:extLst>
                <a:ext uri="{FF2B5EF4-FFF2-40B4-BE49-F238E27FC236}">
                  <a16:creationId xmlns:a16="http://schemas.microsoft.com/office/drawing/2014/main" id="{DEF628A9-F8DA-B8C8-8CA5-06144D75F0A9}"/>
                </a:ext>
              </a:extLst>
            </p:cNvPr>
            <p:cNvSpPr>
              <a:spLocks noChangeArrowheads="1"/>
            </p:cNvSpPr>
            <p:nvPr/>
          </p:nvSpPr>
          <p:spPr bwMode="gray">
            <a:xfrm>
              <a:off x="5616637" y="5057312"/>
              <a:ext cx="2145818" cy="1181899"/>
            </a:xfrm>
            <a:prstGeom prst="rect">
              <a:avLst/>
            </a:prstGeom>
            <a:solidFill>
              <a:schemeClr val="bg1"/>
            </a:solidFill>
            <a:ln w="9525">
              <a:solidFill>
                <a:srgbClr val="0F5D6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85" tIns="46792" rIns="89985" bIns="46792" anchor="ctr"/>
            <a:lstStyle/>
            <a:p>
              <a:pPr algn="ctr">
                <a:lnSpc>
                  <a:spcPct val="100000"/>
                </a:lnSpc>
                <a:buFont typeface="Times" pitchFamily="18" charset="0"/>
                <a:buNone/>
              </a:pPr>
              <a:endParaRPr lang="en-US" sz="1000" noProof="0" dirty="0"/>
            </a:p>
          </p:txBody>
        </p:sp>
        <p:sp>
          <p:nvSpPr>
            <p:cNvPr id="153" name="Rectangle 58">
              <a:extLst>
                <a:ext uri="{FF2B5EF4-FFF2-40B4-BE49-F238E27FC236}">
                  <a16:creationId xmlns:a16="http://schemas.microsoft.com/office/drawing/2014/main" id="{B5715496-1210-1B9C-7227-C91774168641}"/>
                </a:ext>
              </a:extLst>
            </p:cNvPr>
            <p:cNvSpPr>
              <a:spLocks noChangeArrowheads="1"/>
            </p:cNvSpPr>
            <p:nvPr/>
          </p:nvSpPr>
          <p:spPr bwMode="gray">
            <a:xfrm rot="16200000">
              <a:off x="5261431" y="5472785"/>
              <a:ext cx="916118" cy="1775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buFont typeface="Wingdings" pitchFamily="2" charset="2"/>
                <a:buNone/>
              </a:pPr>
              <a:r>
                <a:rPr lang="en-US" sz="1000" b="1" noProof="0" dirty="0">
                  <a:solidFill>
                    <a:schemeClr val="tx1">
                      <a:lumMod val="50000"/>
                    </a:schemeClr>
                  </a:solidFill>
                  <a:cs typeface="Arial" pitchFamily="34" charset="0"/>
                </a:rPr>
                <a:t>Importance</a:t>
              </a:r>
            </a:p>
          </p:txBody>
        </p:sp>
        <p:cxnSp>
          <p:nvCxnSpPr>
            <p:cNvPr id="154" name="Straight Arrow Connector 153">
              <a:extLst>
                <a:ext uri="{FF2B5EF4-FFF2-40B4-BE49-F238E27FC236}">
                  <a16:creationId xmlns:a16="http://schemas.microsoft.com/office/drawing/2014/main" id="{7EF96E08-9B91-CC50-AB76-CE0C8519623E}"/>
                </a:ext>
              </a:extLst>
            </p:cNvPr>
            <p:cNvCxnSpPr>
              <a:cxnSpLocks/>
            </p:cNvCxnSpPr>
            <p:nvPr/>
          </p:nvCxnSpPr>
          <p:spPr>
            <a:xfrm flipV="1">
              <a:off x="5616637" y="5057312"/>
              <a:ext cx="9034" cy="117036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5" name="Oval 15">
              <a:extLst>
                <a:ext uri="{FF2B5EF4-FFF2-40B4-BE49-F238E27FC236}">
                  <a16:creationId xmlns:a16="http://schemas.microsoft.com/office/drawing/2014/main" id="{815DFFF3-1ED2-D529-D9D3-13F3D50B7290}"/>
                </a:ext>
              </a:extLst>
            </p:cNvPr>
            <p:cNvSpPr>
              <a:spLocks noChangeArrowheads="1"/>
            </p:cNvSpPr>
            <p:nvPr/>
          </p:nvSpPr>
          <p:spPr bwMode="gray">
            <a:xfrm>
              <a:off x="6267023" y="5267373"/>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endParaRPr lang="en-US" sz="800" b="1" noProof="0" dirty="0">
                <a:solidFill>
                  <a:schemeClr val="bg1"/>
                </a:solidFill>
                <a:latin typeface="Arial" panose="020B0604020202020204" pitchFamily="34" charset="0"/>
              </a:endParaRPr>
            </a:p>
          </p:txBody>
        </p:sp>
        <p:sp>
          <p:nvSpPr>
            <p:cNvPr id="156" name="Oval 16">
              <a:extLst>
                <a:ext uri="{FF2B5EF4-FFF2-40B4-BE49-F238E27FC236}">
                  <a16:creationId xmlns:a16="http://schemas.microsoft.com/office/drawing/2014/main" id="{23F4B1AE-8BBC-BB6E-014D-6068BB015510}"/>
                </a:ext>
              </a:extLst>
            </p:cNvPr>
            <p:cNvSpPr>
              <a:spLocks noChangeArrowheads="1"/>
            </p:cNvSpPr>
            <p:nvPr/>
          </p:nvSpPr>
          <p:spPr bwMode="gray">
            <a:xfrm>
              <a:off x="5950096" y="5839968"/>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endParaRPr lang="en-US" sz="800" b="1" noProof="0" dirty="0">
                <a:solidFill>
                  <a:schemeClr val="bg1"/>
                </a:solidFill>
                <a:latin typeface="Arial" panose="020B0604020202020204" pitchFamily="34" charset="0"/>
              </a:endParaRPr>
            </a:p>
          </p:txBody>
        </p:sp>
        <p:sp>
          <p:nvSpPr>
            <p:cNvPr id="157" name="Oval 12">
              <a:extLst>
                <a:ext uri="{FF2B5EF4-FFF2-40B4-BE49-F238E27FC236}">
                  <a16:creationId xmlns:a16="http://schemas.microsoft.com/office/drawing/2014/main" id="{D002E27E-8A14-470D-47BD-4624097906F3}"/>
                </a:ext>
              </a:extLst>
            </p:cNvPr>
            <p:cNvSpPr>
              <a:spLocks noChangeArrowheads="1"/>
            </p:cNvSpPr>
            <p:nvPr/>
          </p:nvSpPr>
          <p:spPr bwMode="gray">
            <a:xfrm>
              <a:off x="6313479" y="581451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endParaRPr lang="en-US" sz="800" b="1" noProof="0" dirty="0">
                <a:solidFill>
                  <a:schemeClr val="bg1"/>
                </a:solidFill>
                <a:latin typeface="Arial" panose="020B0604020202020204" pitchFamily="34" charset="0"/>
              </a:endParaRPr>
            </a:p>
          </p:txBody>
        </p:sp>
        <p:sp>
          <p:nvSpPr>
            <p:cNvPr id="158" name="Oval 12">
              <a:extLst>
                <a:ext uri="{FF2B5EF4-FFF2-40B4-BE49-F238E27FC236}">
                  <a16:creationId xmlns:a16="http://schemas.microsoft.com/office/drawing/2014/main" id="{7ED7E434-B365-1FD9-BA89-534ADCD3412A}"/>
                </a:ext>
              </a:extLst>
            </p:cNvPr>
            <p:cNvSpPr>
              <a:spLocks noChangeArrowheads="1"/>
            </p:cNvSpPr>
            <p:nvPr/>
          </p:nvSpPr>
          <p:spPr bwMode="gray">
            <a:xfrm>
              <a:off x="7046802" y="5596079"/>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59" name="Oval 15">
              <a:extLst>
                <a:ext uri="{FF2B5EF4-FFF2-40B4-BE49-F238E27FC236}">
                  <a16:creationId xmlns:a16="http://schemas.microsoft.com/office/drawing/2014/main" id="{FFDC1051-CCE9-EB04-EE5B-6D54E6131D0B}"/>
                </a:ext>
              </a:extLst>
            </p:cNvPr>
            <p:cNvSpPr>
              <a:spLocks noChangeArrowheads="1"/>
            </p:cNvSpPr>
            <p:nvPr/>
          </p:nvSpPr>
          <p:spPr bwMode="gray">
            <a:xfrm>
              <a:off x="7356240" y="524636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endParaRPr lang="en-US" sz="800" b="1" noProof="0" dirty="0">
                <a:solidFill>
                  <a:schemeClr val="bg1"/>
                </a:solidFill>
                <a:latin typeface="Arial" panose="020B0604020202020204" pitchFamily="34" charset="0"/>
              </a:endParaRPr>
            </a:p>
          </p:txBody>
        </p:sp>
        <p:sp>
          <p:nvSpPr>
            <p:cNvPr id="160" name="Oval 16">
              <a:extLst>
                <a:ext uri="{FF2B5EF4-FFF2-40B4-BE49-F238E27FC236}">
                  <a16:creationId xmlns:a16="http://schemas.microsoft.com/office/drawing/2014/main" id="{D72CAD46-E15C-EFF7-88A5-D0337754B38E}"/>
                </a:ext>
              </a:extLst>
            </p:cNvPr>
            <p:cNvSpPr>
              <a:spLocks noChangeArrowheads="1"/>
            </p:cNvSpPr>
            <p:nvPr/>
          </p:nvSpPr>
          <p:spPr bwMode="gray">
            <a:xfrm>
              <a:off x="7005103" y="527771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endParaRPr lang="en-US" sz="800" b="1" noProof="0" dirty="0">
                <a:solidFill>
                  <a:schemeClr val="bg1"/>
                </a:solidFill>
                <a:latin typeface="Arial" panose="020B0604020202020204" pitchFamily="34" charset="0"/>
              </a:endParaRPr>
            </a:p>
          </p:txBody>
        </p:sp>
        <p:sp>
          <p:nvSpPr>
            <p:cNvPr id="161" name="Oval 12">
              <a:extLst>
                <a:ext uri="{FF2B5EF4-FFF2-40B4-BE49-F238E27FC236}">
                  <a16:creationId xmlns:a16="http://schemas.microsoft.com/office/drawing/2014/main" id="{D9CD0688-669E-70D4-1AD4-A04014D3BA0C}"/>
                </a:ext>
              </a:extLst>
            </p:cNvPr>
            <p:cNvSpPr>
              <a:spLocks noChangeArrowheads="1"/>
            </p:cNvSpPr>
            <p:nvPr/>
          </p:nvSpPr>
          <p:spPr bwMode="gray">
            <a:xfrm>
              <a:off x="6114537" y="5517503"/>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endParaRPr lang="en-US" sz="800" b="1" noProof="0" dirty="0">
                <a:solidFill>
                  <a:schemeClr val="bg1"/>
                </a:solidFill>
                <a:latin typeface="Arial" panose="020B0604020202020204" pitchFamily="34" charset="0"/>
              </a:endParaRPr>
            </a:p>
          </p:txBody>
        </p:sp>
        <p:cxnSp>
          <p:nvCxnSpPr>
            <p:cNvPr id="162" name="Straight Arrow Connector 161">
              <a:extLst>
                <a:ext uri="{FF2B5EF4-FFF2-40B4-BE49-F238E27FC236}">
                  <a16:creationId xmlns:a16="http://schemas.microsoft.com/office/drawing/2014/main" id="{C4203830-DC0D-8F83-712B-CC0AF5BE308F}"/>
                </a:ext>
              </a:extLst>
            </p:cNvPr>
            <p:cNvCxnSpPr>
              <a:cxnSpLocks/>
            </p:cNvCxnSpPr>
            <p:nvPr/>
          </p:nvCxnSpPr>
          <p:spPr>
            <a:xfrm>
              <a:off x="5601573" y="6227038"/>
              <a:ext cx="2160882" cy="64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3" name="Rectangle 58">
              <a:extLst>
                <a:ext uri="{FF2B5EF4-FFF2-40B4-BE49-F238E27FC236}">
                  <a16:creationId xmlns:a16="http://schemas.microsoft.com/office/drawing/2014/main" id="{5AD5A4DF-591A-2304-5820-50434523267D}"/>
                </a:ext>
              </a:extLst>
            </p:cNvPr>
            <p:cNvSpPr>
              <a:spLocks noChangeArrowheads="1"/>
            </p:cNvSpPr>
            <p:nvPr/>
          </p:nvSpPr>
          <p:spPr bwMode="gray">
            <a:xfrm>
              <a:off x="6795594" y="6036765"/>
              <a:ext cx="916118" cy="1775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buFont typeface="Wingdings" pitchFamily="2" charset="2"/>
                <a:buNone/>
              </a:pPr>
              <a:r>
                <a:rPr lang="en-US" sz="1000" b="1" noProof="0" dirty="0">
                  <a:solidFill>
                    <a:schemeClr val="tx1">
                      <a:lumMod val="50000"/>
                    </a:schemeClr>
                  </a:solidFill>
                  <a:cs typeface="Arial" pitchFamily="34" charset="0"/>
                </a:rPr>
                <a:t>Feasibility</a:t>
              </a:r>
            </a:p>
          </p:txBody>
        </p:sp>
        <p:sp>
          <p:nvSpPr>
            <p:cNvPr id="164" name="Oval 12">
              <a:extLst>
                <a:ext uri="{FF2B5EF4-FFF2-40B4-BE49-F238E27FC236}">
                  <a16:creationId xmlns:a16="http://schemas.microsoft.com/office/drawing/2014/main" id="{C7F458C3-4823-4A18-960F-84C10A16FF66}"/>
                </a:ext>
              </a:extLst>
            </p:cNvPr>
            <p:cNvSpPr>
              <a:spLocks noChangeArrowheads="1"/>
            </p:cNvSpPr>
            <p:nvPr/>
          </p:nvSpPr>
          <p:spPr bwMode="gray">
            <a:xfrm>
              <a:off x="6440764" y="5540751"/>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65" name="Oval 12">
              <a:extLst>
                <a:ext uri="{FF2B5EF4-FFF2-40B4-BE49-F238E27FC236}">
                  <a16:creationId xmlns:a16="http://schemas.microsoft.com/office/drawing/2014/main" id="{9631E2BA-A683-89FC-64BD-285210AD8452}"/>
                </a:ext>
              </a:extLst>
            </p:cNvPr>
            <p:cNvSpPr>
              <a:spLocks noChangeArrowheads="1"/>
            </p:cNvSpPr>
            <p:nvPr/>
          </p:nvSpPr>
          <p:spPr bwMode="gray">
            <a:xfrm>
              <a:off x="6789831" y="5745288"/>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66" name="Oval 12">
              <a:extLst>
                <a:ext uri="{FF2B5EF4-FFF2-40B4-BE49-F238E27FC236}">
                  <a16:creationId xmlns:a16="http://schemas.microsoft.com/office/drawing/2014/main" id="{7B22E828-1D69-DD18-71BE-D62A9647F748}"/>
                </a:ext>
              </a:extLst>
            </p:cNvPr>
            <p:cNvSpPr>
              <a:spLocks noChangeArrowheads="1"/>
            </p:cNvSpPr>
            <p:nvPr/>
          </p:nvSpPr>
          <p:spPr bwMode="gray">
            <a:xfrm>
              <a:off x="6640063" y="549679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grpSp>
      <p:grpSp>
        <p:nvGrpSpPr>
          <p:cNvPr id="167" name="Group 166">
            <a:extLst>
              <a:ext uri="{FF2B5EF4-FFF2-40B4-BE49-F238E27FC236}">
                <a16:creationId xmlns:a16="http://schemas.microsoft.com/office/drawing/2014/main" id="{A3CC7CB0-8532-1B69-827F-143834CC3E41}"/>
              </a:ext>
            </a:extLst>
          </p:cNvPr>
          <p:cNvGrpSpPr/>
          <p:nvPr/>
        </p:nvGrpSpPr>
        <p:grpSpPr>
          <a:xfrm>
            <a:off x="4390251" y="5376984"/>
            <a:ext cx="3691217" cy="913200"/>
            <a:chOff x="3182567" y="1692315"/>
            <a:chExt cx="3244730" cy="913200"/>
          </a:xfrm>
        </p:grpSpPr>
        <p:sp>
          <p:nvSpPr>
            <p:cNvPr id="168" name="Rectangle 167">
              <a:extLst>
                <a:ext uri="{FF2B5EF4-FFF2-40B4-BE49-F238E27FC236}">
                  <a16:creationId xmlns:a16="http://schemas.microsoft.com/office/drawing/2014/main" id="{2BAE4841-9ADB-056C-05AC-8DA2C44A91B1}"/>
                </a:ext>
              </a:extLst>
            </p:cNvPr>
            <p:cNvSpPr/>
            <p:nvPr/>
          </p:nvSpPr>
          <p:spPr>
            <a:xfrm>
              <a:off x="3187204" y="1693731"/>
              <a:ext cx="3232637" cy="911784"/>
            </a:xfrm>
            <a:prstGeom prst="rect">
              <a:avLst/>
            </a:prstGeom>
            <a:solidFill>
              <a:schemeClr val="bg1"/>
            </a:solidFill>
            <a:ln w="9525">
              <a:solidFill>
                <a:srgbClr val="0F5D6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lstStyle/>
            <a:p>
              <a:pPr marR="0" lvl="0" fontAlgn="auto">
                <a:lnSpc>
                  <a:spcPct val="100000"/>
                </a:lnSpc>
                <a:spcBef>
                  <a:spcPts val="600"/>
                </a:spcBef>
                <a:spcAft>
                  <a:spcPts val="0"/>
                </a:spcAft>
                <a:buClrTx/>
                <a:buSzPct val="100000"/>
                <a:tabLst/>
                <a:defRPr/>
              </a:pPr>
              <a:r>
                <a:rPr lang="en-US" sz="1200" b="1" kern="0" noProof="0" dirty="0">
                  <a:solidFill>
                    <a:schemeClr val="tx1"/>
                  </a:solidFill>
                </a:rPr>
                <a:t>IMPORTANCE &amp; FEASIBILITY</a:t>
              </a:r>
            </a:p>
            <a:p>
              <a:pPr marR="0" lvl="0" fontAlgn="auto">
                <a:lnSpc>
                  <a:spcPct val="100000"/>
                </a:lnSpc>
                <a:spcBef>
                  <a:spcPts val="600"/>
                </a:spcBef>
                <a:spcAft>
                  <a:spcPts val="0"/>
                </a:spcAft>
                <a:buClrTx/>
                <a:buSzPct val="100000"/>
                <a:tabLst/>
                <a:defRPr/>
              </a:pPr>
              <a:r>
                <a:rPr lang="en-US" sz="1200" kern="0" noProof="0" dirty="0">
                  <a:solidFill>
                    <a:schemeClr val="tx1"/>
                  </a:solidFill>
                </a:rPr>
                <a:t>Which vaccines are the most important to introduce? Which vaccines are the easiest to introduce?</a:t>
              </a:r>
            </a:p>
          </p:txBody>
        </p:sp>
        <p:cxnSp>
          <p:nvCxnSpPr>
            <p:cNvPr id="169" name="Straight Connector 168">
              <a:extLst>
                <a:ext uri="{FF2B5EF4-FFF2-40B4-BE49-F238E27FC236}">
                  <a16:creationId xmlns:a16="http://schemas.microsoft.com/office/drawing/2014/main" id="{1FC02B8C-6D3B-42DB-EA51-7E8EBA297939}"/>
                </a:ext>
              </a:extLst>
            </p:cNvPr>
            <p:cNvCxnSpPr>
              <a:cxnSpLocks/>
            </p:cNvCxnSpPr>
            <p:nvPr/>
          </p:nvCxnSpPr>
          <p:spPr>
            <a:xfrm flipH="1">
              <a:off x="3182567" y="1692315"/>
              <a:ext cx="3244730" cy="0"/>
            </a:xfrm>
            <a:prstGeom prst="line">
              <a:avLst/>
            </a:prstGeom>
            <a:ln w="38100">
              <a:solidFill>
                <a:srgbClr val="89AFB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88B32393-B7B9-CD4A-D304-8375355AC833}"/>
              </a:ext>
            </a:extLst>
          </p:cNvPr>
          <p:cNvGrpSpPr/>
          <p:nvPr/>
        </p:nvGrpSpPr>
        <p:grpSpPr>
          <a:xfrm>
            <a:off x="8578681" y="5367496"/>
            <a:ext cx="2545990" cy="911783"/>
            <a:chOff x="6575236" y="1689502"/>
            <a:chExt cx="2545990" cy="911783"/>
          </a:xfrm>
        </p:grpSpPr>
        <p:sp>
          <p:nvSpPr>
            <p:cNvPr id="171" name="Rectangle 170">
              <a:extLst>
                <a:ext uri="{FF2B5EF4-FFF2-40B4-BE49-F238E27FC236}">
                  <a16:creationId xmlns:a16="http://schemas.microsoft.com/office/drawing/2014/main" id="{351B2640-B987-01C9-E730-B4A97572F4DC}"/>
                </a:ext>
              </a:extLst>
            </p:cNvPr>
            <p:cNvSpPr/>
            <p:nvPr/>
          </p:nvSpPr>
          <p:spPr>
            <a:xfrm>
              <a:off x="6575236" y="1689502"/>
              <a:ext cx="2545990" cy="911783"/>
            </a:xfrm>
            <a:prstGeom prst="rect">
              <a:avLst/>
            </a:prstGeom>
            <a:solidFill>
              <a:schemeClr val="bg1"/>
            </a:solidFill>
            <a:ln w="9525">
              <a:solidFill>
                <a:srgbClr val="0F5D6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lstStyle/>
            <a:p>
              <a:pPr>
                <a:spcBef>
                  <a:spcPts val="600"/>
                </a:spcBef>
                <a:buSzPct val="100000"/>
              </a:pPr>
              <a:r>
                <a:rPr lang="en-US" sz="1200" b="1" kern="0" noProof="0" dirty="0">
                  <a:solidFill>
                    <a:schemeClr val="tx1"/>
                  </a:solidFill>
                </a:rPr>
                <a:t>BURDEN OF INTRODUCTION</a:t>
              </a:r>
            </a:p>
            <a:p>
              <a:pPr>
                <a:spcBef>
                  <a:spcPts val="600"/>
                </a:spcBef>
                <a:buSzPct val="100000"/>
              </a:pPr>
              <a:r>
                <a:rPr lang="en-US" sz="1200" kern="0" noProof="0" dirty="0">
                  <a:solidFill>
                    <a:schemeClr val="tx1"/>
                  </a:solidFill>
                </a:rPr>
                <a:t>What programmatic constraints and other uncertainties must be considered for introduction?</a:t>
              </a:r>
              <a:endParaRPr lang="en-US" sz="1050" kern="0" noProof="0" dirty="0">
                <a:solidFill>
                  <a:schemeClr val="tx1"/>
                </a:solidFill>
              </a:endParaRPr>
            </a:p>
          </p:txBody>
        </p:sp>
        <p:cxnSp>
          <p:nvCxnSpPr>
            <p:cNvPr id="172" name="Straight Connector 171">
              <a:extLst>
                <a:ext uri="{FF2B5EF4-FFF2-40B4-BE49-F238E27FC236}">
                  <a16:creationId xmlns:a16="http://schemas.microsoft.com/office/drawing/2014/main" id="{15F15C78-A3A0-065D-0655-F5951540ADAD}"/>
                </a:ext>
              </a:extLst>
            </p:cNvPr>
            <p:cNvCxnSpPr>
              <a:cxnSpLocks/>
            </p:cNvCxnSpPr>
            <p:nvPr/>
          </p:nvCxnSpPr>
          <p:spPr>
            <a:xfrm flipH="1">
              <a:off x="6575236" y="1711961"/>
              <a:ext cx="2545990" cy="0"/>
            </a:xfrm>
            <a:prstGeom prst="line">
              <a:avLst/>
            </a:prstGeom>
            <a:ln w="38100">
              <a:solidFill>
                <a:srgbClr val="0F5D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62FC2411-0390-7099-9EFB-951BD206C774}"/>
              </a:ext>
            </a:extLst>
          </p:cNvPr>
          <p:cNvGrpSpPr/>
          <p:nvPr/>
        </p:nvGrpSpPr>
        <p:grpSpPr>
          <a:xfrm>
            <a:off x="1984996" y="5369052"/>
            <a:ext cx="1627632" cy="911783"/>
            <a:chOff x="1017262" y="3292961"/>
            <a:chExt cx="1627632" cy="760003"/>
          </a:xfrm>
        </p:grpSpPr>
        <p:sp>
          <p:nvSpPr>
            <p:cNvPr id="174" name="Rectangle 173">
              <a:extLst>
                <a:ext uri="{FF2B5EF4-FFF2-40B4-BE49-F238E27FC236}">
                  <a16:creationId xmlns:a16="http://schemas.microsoft.com/office/drawing/2014/main" id="{7DB623C9-4D95-AF57-1041-D0E675EE210E}"/>
                </a:ext>
              </a:extLst>
            </p:cNvPr>
            <p:cNvSpPr/>
            <p:nvPr/>
          </p:nvSpPr>
          <p:spPr>
            <a:xfrm>
              <a:off x="1024395" y="3292961"/>
              <a:ext cx="1615224" cy="760003"/>
            </a:xfrm>
            <a:prstGeom prst="rect">
              <a:avLst/>
            </a:prstGeom>
            <a:solidFill>
              <a:schemeClr val="bg1"/>
            </a:solidFill>
            <a:ln w="9525">
              <a:solidFill>
                <a:srgbClr val="0F5D6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lstStyle/>
            <a:p>
              <a:pPr>
                <a:spcBef>
                  <a:spcPts val="600"/>
                </a:spcBef>
                <a:buSzPct val="100000"/>
              </a:pPr>
              <a:r>
                <a:rPr lang="en-US" sz="1200" b="1" kern="0" noProof="0" dirty="0">
                  <a:solidFill>
                    <a:schemeClr val="tx1"/>
                  </a:solidFill>
                </a:rPr>
                <a:t>PRESELECTION</a:t>
              </a:r>
            </a:p>
            <a:p>
              <a:pPr>
                <a:spcBef>
                  <a:spcPts val="600"/>
                </a:spcBef>
                <a:buSzPct val="100000"/>
              </a:pPr>
              <a:r>
                <a:rPr lang="en-US" sz="1200" kern="0" noProof="0" dirty="0">
                  <a:solidFill>
                    <a:schemeClr val="tx1"/>
                  </a:solidFill>
                </a:rPr>
                <a:t>Which vaccines should be considered for introduction?</a:t>
              </a:r>
              <a:endParaRPr lang="en-US" sz="1050" kern="0" noProof="0" dirty="0">
                <a:solidFill>
                  <a:schemeClr val="tx1"/>
                </a:solidFill>
              </a:endParaRPr>
            </a:p>
          </p:txBody>
        </p:sp>
        <p:cxnSp>
          <p:nvCxnSpPr>
            <p:cNvPr id="175" name="Straight Connector 174">
              <a:extLst>
                <a:ext uri="{FF2B5EF4-FFF2-40B4-BE49-F238E27FC236}">
                  <a16:creationId xmlns:a16="http://schemas.microsoft.com/office/drawing/2014/main" id="{2D54EAC7-817F-40C2-B38B-0F77F2D05890}"/>
                </a:ext>
              </a:extLst>
            </p:cNvPr>
            <p:cNvCxnSpPr>
              <a:cxnSpLocks/>
            </p:cNvCxnSpPr>
            <p:nvPr/>
          </p:nvCxnSpPr>
          <p:spPr>
            <a:xfrm flipH="1">
              <a:off x="1017262" y="3301175"/>
              <a:ext cx="1627632" cy="0"/>
            </a:xfrm>
            <a:prstGeom prst="line">
              <a:avLst/>
            </a:prstGeom>
            <a:ln w="38100">
              <a:solidFill>
                <a:srgbClr val="E5EEE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6" name="Group 13">
            <a:extLst>
              <a:ext uri="{FF2B5EF4-FFF2-40B4-BE49-F238E27FC236}">
                <a16:creationId xmlns:a16="http://schemas.microsoft.com/office/drawing/2014/main" id="{74E8CB42-44AD-0989-934D-B840C847CBEF}"/>
              </a:ext>
            </a:extLst>
          </p:cNvPr>
          <p:cNvGrpSpPr>
            <a:grpSpLocks/>
          </p:cNvGrpSpPr>
          <p:nvPr/>
        </p:nvGrpSpPr>
        <p:grpSpPr bwMode="auto">
          <a:xfrm rot="10800000">
            <a:off x="8203062" y="3237167"/>
            <a:ext cx="350456" cy="1134499"/>
            <a:chOff x="3421" y="1257"/>
            <a:chExt cx="624" cy="1152"/>
          </a:xfrm>
        </p:grpSpPr>
        <p:sp>
          <p:nvSpPr>
            <p:cNvPr id="177" name="Rectangle 14" descr="90%">
              <a:extLst>
                <a:ext uri="{FF2B5EF4-FFF2-40B4-BE49-F238E27FC236}">
                  <a16:creationId xmlns:a16="http://schemas.microsoft.com/office/drawing/2014/main" id="{CEF53EAA-06F0-E2F0-77EC-8FF2046C0BFB}"/>
                </a:ext>
              </a:extLst>
            </p:cNvPr>
            <p:cNvSpPr>
              <a:spLocks noChangeArrowheads="1"/>
            </p:cNvSpPr>
            <p:nvPr/>
          </p:nvSpPr>
          <p:spPr bwMode="auto">
            <a:xfrm>
              <a:off x="3421" y="1401"/>
              <a:ext cx="104" cy="1008"/>
            </a:xfrm>
            <a:prstGeom prst="rect">
              <a:avLst/>
            </a:prstGeom>
            <a:pattFill prst="pct90">
              <a:fgClr>
                <a:schemeClr val="bg1"/>
              </a:fgClr>
              <a:bgClr>
                <a:schemeClr val="bg1"/>
              </a:bgClr>
            </a:pattFill>
            <a:ln w="12700">
              <a:solidFill>
                <a:srgbClr val="0F5D6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78" name="Freeform 15" descr="90%">
              <a:extLst>
                <a:ext uri="{FF2B5EF4-FFF2-40B4-BE49-F238E27FC236}">
                  <a16:creationId xmlns:a16="http://schemas.microsoft.com/office/drawing/2014/main" id="{B40DA4FE-7BF7-C816-7872-4EADF129C003}"/>
                </a:ext>
              </a:extLst>
            </p:cNvPr>
            <p:cNvSpPr>
              <a:spLocks/>
            </p:cNvSpPr>
            <p:nvPr/>
          </p:nvSpPr>
          <p:spPr bwMode="auto">
            <a:xfrm>
              <a:off x="3421" y="1257"/>
              <a:ext cx="624" cy="144"/>
            </a:xfrm>
            <a:custGeom>
              <a:avLst/>
              <a:gdLst>
                <a:gd name="T0" fmla="*/ 96 w 576"/>
                <a:gd name="T1" fmla="*/ 144 h 144"/>
                <a:gd name="T2" fmla="*/ 576 w 576"/>
                <a:gd name="T3" fmla="*/ 0 h 144"/>
                <a:gd name="T4" fmla="*/ 488 w 576"/>
                <a:gd name="T5" fmla="*/ 0 h 144"/>
                <a:gd name="T6" fmla="*/ 0 w 576"/>
                <a:gd name="T7" fmla="*/ 144 h 144"/>
                <a:gd name="T8" fmla="*/ 96 w 576"/>
                <a:gd name="T9" fmla="*/ 144 h 144"/>
              </a:gdLst>
              <a:ahLst/>
              <a:cxnLst>
                <a:cxn ang="0">
                  <a:pos x="T0" y="T1"/>
                </a:cxn>
                <a:cxn ang="0">
                  <a:pos x="T2" y="T3"/>
                </a:cxn>
                <a:cxn ang="0">
                  <a:pos x="T4" y="T5"/>
                </a:cxn>
                <a:cxn ang="0">
                  <a:pos x="T6" y="T7"/>
                </a:cxn>
                <a:cxn ang="0">
                  <a:pos x="T8" y="T9"/>
                </a:cxn>
              </a:cxnLst>
              <a:rect l="0" t="0" r="r" b="b"/>
              <a:pathLst>
                <a:path w="576" h="144">
                  <a:moveTo>
                    <a:pt x="96" y="144"/>
                  </a:moveTo>
                  <a:lnTo>
                    <a:pt x="576" y="0"/>
                  </a:lnTo>
                  <a:lnTo>
                    <a:pt x="488" y="0"/>
                  </a:lnTo>
                  <a:lnTo>
                    <a:pt x="0" y="144"/>
                  </a:lnTo>
                  <a:lnTo>
                    <a:pt x="96" y="144"/>
                  </a:lnTo>
                  <a:close/>
                </a:path>
              </a:pathLst>
            </a:custGeom>
            <a:pattFill prst="pct90">
              <a:fgClr>
                <a:schemeClr val="bg1"/>
              </a:fgClr>
              <a:bgClr>
                <a:schemeClr val="bg1"/>
              </a:bgClr>
            </a:patt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79" name="Freeform 16">
              <a:extLst>
                <a:ext uri="{FF2B5EF4-FFF2-40B4-BE49-F238E27FC236}">
                  <a16:creationId xmlns:a16="http://schemas.microsoft.com/office/drawing/2014/main" id="{B6249B6C-D257-4A1A-F248-4D59A0C86249}"/>
                </a:ext>
              </a:extLst>
            </p:cNvPr>
            <p:cNvSpPr>
              <a:spLocks/>
            </p:cNvSpPr>
            <p:nvPr/>
          </p:nvSpPr>
          <p:spPr bwMode="auto">
            <a:xfrm>
              <a:off x="3525" y="1257"/>
              <a:ext cx="520" cy="1152"/>
            </a:xfrm>
            <a:custGeom>
              <a:avLst/>
              <a:gdLst>
                <a:gd name="T0" fmla="*/ 0 w 480"/>
                <a:gd name="T1" fmla="*/ 1152 h 1152"/>
                <a:gd name="T2" fmla="*/ 0 w 480"/>
                <a:gd name="T3" fmla="*/ 144 h 1152"/>
                <a:gd name="T4" fmla="*/ 480 w 480"/>
                <a:gd name="T5" fmla="*/ 0 h 1152"/>
                <a:gd name="T6" fmla="*/ 480 w 480"/>
                <a:gd name="T7" fmla="*/ 960 h 1152"/>
                <a:gd name="T8" fmla="*/ 0 w 480"/>
                <a:gd name="T9" fmla="*/ 1152 h 1152"/>
              </a:gdLst>
              <a:ahLst/>
              <a:cxnLst>
                <a:cxn ang="0">
                  <a:pos x="T0" y="T1"/>
                </a:cxn>
                <a:cxn ang="0">
                  <a:pos x="T2" y="T3"/>
                </a:cxn>
                <a:cxn ang="0">
                  <a:pos x="T4" y="T5"/>
                </a:cxn>
                <a:cxn ang="0">
                  <a:pos x="T6" y="T7"/>
                </a:cxn>
                <a:cxn ang="0">
                  <a:pos x="T8" y="T9"/>
                </a:cxn>
              </a:cxnLst>
              <a:rect l="0" t="0" r="r" b="b"/>
              <a:pathLst>
                <a:path w="480" h="1152">
                  <a:moveTo>
                    <a:pt x="0" y="1152"/>
                  </a:moveTo>
                  <a:lnTo>
                    <a:pt x="0" y="144"/>
                  </a:lnTo>
                  <a:lnTo>
                    <a:pt x="480" y="0"/>
                  </a:lnTo>
                  <a:lnTo>
                    <a:pt x="480" y="960"/>
                  </a:lnTo>
                  <a:lnTo>
                    <a:pt x="0" y="1152"/>
                  </a:lnTo>
                  <a:close/>
                </a:path>
              </a:pathLst>
            </a:custGeom>
            <a:solidFill>
              <a:schemeClr val="bg1"/>
            </a:solid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80" name="Freeform 17" descr="Outlined diamond">
              <a:extLst>
                <a:ext uri="{FF2B5EF4-FFF2-40B4-BE49-F238E27FC236}">
                  <a16:creationId xmlns:a16="http://schemas.microsoft.com/office/drawing/2014/main" id="{CF45FAAE-830F-5408-9F84-7302F866593C}"/>
                </a:ext>
              </a:extLst>
            </p:cNvPr>
            <p:cNvSpPr>
              <a:spLocks/>
            </p:cNvSpPr>
            <p:nvPr/>
          </p:nvSpPr>
          <p:spPr bwMode="auto">
            <a:xfrm>
              <a:off x="3577" y="1333"/>
              <a:ext cx="425" cy="968"/>
            </a:xfrm>
            <a:custGeom>
              <a:avLst/>
              <a:gdLst>
                <a:gd name="T0" fmla="*/ 0 w 392"/>
                <a:gd name="T1" fmla="*/ 968 h 968"/>
                <a:gd name="T2" fmla="*/ 0 w 392"/>
                <a:gd name="T3" fmla="*/ 128 h 968"/>
                <a:gd name="T4" fmla="*/ 392 w 392"/>
                <a:gd name="T5" fmla="*/ 0 h 968"/>
                <a:gd name="T6" fmla="*/ 392 w 392"/>
                <a:gd name="T7" fmla="*/ 820 h 968"/>
                <a:gd name="T8" fmla="*/ 0 w 392"/>
                <a:gd name="T9" fmla="*/ 968 h 968"/>
              </a:gdLst>
              <a:ahLst/>
              <a:cxnLst>
                <a:cxn ang="0">
                  <a:pos x="T0" y="T1"/>
                </a:cxn>
                <a:cxn ang="0">
                  <a:pos x="T2" y="T3"/>
                </a:cxn>
                <a:cxn ang="0">
                  <a:pos x="T4" y="T5"/>
                </a:cxn>
                <a:cxn ang="0">
                  <a:pos x="T6" y="T7"/>
                </a:cxn>
                <a:cxn ang="0">
                  <a:pos x="T8" y="T9"/>
                </a:cxn>
              </a:cxnLst>
              <a:rect l="0" t="0" r="r" b="b"/>
              <a:pathLst>
                <a:path w="392" h="968">
                  <a:moveTo>
                    <a:pt x="0" y="968"/>
                  </a:moveTo>
                  <a:lnTo>
                    <a:pt x="0" y="128"/>
                  </a:lnTo>
                  <a:lnTo>
                    <a:pt x="392" y="0"/>
                  </a:lnTo>
                  <a:lnTo>
                    <a:pt x="392" y="820"/>
                  </a:lnTo>
                  <a:lnTo>
                    <a:pt x="0" y="968"/>
                  </a:lnTo>
                  <a:close/>
                </a:path>
              </a:pathLst>
            </a:custGeom>
            <a:pattFill prst="openDmnd">
              <a:fgClr>
                <a:schemeClr val="folHlink"/>
              </a:fgClr>
              <a:bgClr>
                <a:srgbClr val="FFFFFF"/>
              </a:bgClr>
            </a:patt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88" name="Line 18">
              <a:extLst>
                <a:ext uri="{FF2B5EF4-FFF2-40B4-BE49-F238E27FC236}">
                  <a16:creationId xmlns:a16="http://schemas.microsoft.com/office/drawing/2014/main" id="{344E1571-0226-7326-6E8C-528398F4C6E4}"/>
                </a:ext>
              </a:extLst>
            </p:cNvPr>
            <p:cNvSpPr>
              <a:spLocks noChangeShapeType="1"/>
            </p:cNvSpPr>
            <p:nvPr/>
          </p:nvSpPr>
          <p:spPr bwMode="auto">
            <a:xfrm>
              <a:off x="3993" y="1344"/>
              <a:ext cx="0" cy="805"/>
            </a:xfrm>
            <a:prstGeom prst="line">
              <a:avLst/>
            </a:prstGeom>
            <a:noFill/>
            <a:ln w="12700">
              <a:solidFill>
                <a:srgbClr val="0F5D6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89" name="Line 19">
              <a:extLst>
                <a:ext uri="{FF2B5EF4-FFF2-40B4-BE49-F238E27FC236}">
                  <a16:creationId xmlns:a16="http://schemas.microsoft.com/office/drawing/2014/main" id="{DA04A462-AB99-347B-CB34-E8C95A6098D4}"/>
                </a:ext>
              </a:extLst>
            </p:cNvPr>
            <p:cNvSpPr>
              <a:spLocks noChangeShapeType="1"/>
            </p:cNvSpPr>
            <p:nvPr/>
          </p:nvSpPr>
          <p:spPr bwMode="auto">
            <a:xfrm flipH="1">
              <a:off x="3577" y="2149"/>
              <a:ext cx="416" cy="147"/>
            </a:xfrm>
            <a:prstGeom prst="line">
              <a:avLst/>
            </a:prstGeom>
            <a:noFill/>
            <a:ln w="19050">
              <a:solidFill>
                <a:srgbClr val="0F5D6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grpSp>
      <p:sp>
        <p:nvSpPr>
          <p:cNvPr id="190" name="Arrow: Pentagon 202">
            <a:extLst>
              <a:ext uri="{FF2B5EF4-FFF2-40B4-BE49-F238E27FC236}">
                <a16:creationId xmlns:a16="http://schemas.microsoft.com/office/drawing/2014/main" id="{11E0D035-E35E-B51E-8208-7739B8FF5F8C}"/>
              </a:ext>
            </a:extLst>
          </p:cNvPr>
          <p:cNvSpPr/>
          <p:nvPr/>
        </p:nvSpPr>
        <p:spPr>
          <a:xfrm>
            <a:off x="782904" y="1823532"/>
            <a:ext cx="2191849" cy="521821"/>
          </a:xfrm>
          <a:prstGeom prst="homePlate">
            <a:avLst/>
          </a:prstGeom>
          <a:solidFill>
            <a:srgbClr val="E6E6E6"/>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0" tIns="24003" rIns="0" bIns="24003" numCol="1" spcCol="1270" anchor="ctr" anchorCtr="0">
            <a:noAutofit/>
          </a:bodyPr>
          <a:lstStyle/>
          <a:p>
            <a:pPr algn="ctr" defTabSz="889000">
              <a:lnSpc>
                <a:spcPct val="90000"/>
              </a:lnSpc>
              <a:spcBef>
                <a:spcPct val="0"/>
              </a:spcBef>
              <a:spcAft>
                <a:spcPct val="35000"/>
              </a:spcAft>
            </a:pPr>
            <a:r>
              <a:rPr lang="en-US" sz="1400" b="1" noProof="0" dirty="0">
                <a:solidFill>
                  <a:srgbClr val="0B4649"/>
                </a:solidFill>
                <a:latin typeface="Calibri" panose="020F0502020204030204"/>
              </a:rPr>
              <a:t>Phase 1: </a:t>
            </a:r>
            <a:r>
              <a:rPr lang="en-US" sz="1400" b="1" kern="1200" noProof="0" dirty="0">
                <a:solidFill>
                  <a:srgbClr val="0B4649"/>
                </a:solidFill>
                <a:latin typeface="Calibri" panose="020F0502020204030204"/>
                <a:ea typeface="+mn-ea"/>
                <a:cs typeface="+mn-cs"/>
              </a:rPr>
              <a:t>Framework Adaptation</a:t>
            </a:r>
            <a:endParaRPr lang="en-US" sz="1400" b="1" noProof="0" dirty="0">
              <a:solidFill>
                <a:srgbClr val="0B4649"/>
              </a:solidFill>
              <a:latin typeface="Calibri" panose="020F0502020204030204"/>
            </a:endParaRPr>
          </a:p>
        </p:txBody>
      </p:sp>
      <p:sp>
        <p:nvSpPr>
          <p:cNvPr id="191" name="Arrow: Chevron 203">
            <a:extLst>
              <a:ext uri="{FF2B5EF4-FFF2-40B4-BE49-F238E27FC236}">
                <a16:creationId xmlns:a16="http://schemas.microsoft.com/office/drawing/2014/main" id="{43C8BAC7-73D9-1948-DAC4-F3AE9376E5EC}"/>
              </a:ext>
            </a:extLst>
          </p:cNvPr>
          <p:cNvSpPr/>
          <p:nvPr/>
        </p:nvSpPr>
        <p:spPr>
          <a:xfrm>
            <a:off x="2773075" y="1813447"/>
            <a:ext cx="6813041" cy="521821"/>
          </a:xfrm>
          <a:prstGeom prst="chevron">
            <a:avLst/>
          </a:prstGeom>
          <a:solidFill>
            <a:srgbClr val="E6E6E6"/>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74320" tIns="24003" rIns="274320" bIns="24003" numCol="1" spcCol="1270" anchor="ctr" anchorCtr="0">
            <a:noAutofit/>
          </a:bodyPr>
          <a:lstStyle/>
          <a:p>
            <a:pPr algn="ctr" defTabSz="889000">
              <a:lnSpc>
                <a:spcPct val="90000"/>
              </a:lnSpc>
              <a:spcBef>
                <a:spcPct val="0"/>
              </a:spcBef>
              <a:spcAft>
                <a:spcPct val="35000"/>
              </a:spcAft>
            </a:pPr>
            <a:r>
              <a:rPr lang="en-US" sz="1400" b="1" noProof="0" dirty="0">
                <a:solidFill>
                  <a:srgbClr val="0B4649"/>
                </a:solidFill>
                <a:latin typeface="Calibri" panose="020F0502020204030204"/>
              </a:rPr>
              <a:t>Phase 2: </a:t>
            </a:r>
            <a:r>
              <a:rPr lang="en-US" sz="1400" b="1" kern="1200" noProof="0" dirty="0">
                <a:solidFill>
                  <a:srgbClr val="0B4649"/>
                </a:solidFill>
                <a:latin typeface="Calibri" panose="020F0502020204030204"/>
                <a:ea typeface="+mn-ea"/>
                <a:cs typeface="+mn-cs"/>
              </a:rPr>
              <a:t>Assessment, Prioritization and Sequencing</a:t>
            </a:r>
            <a:endParaRPr lang="en-US" sz="1400" b="1" noProof="0" dirty="0">
              <a:solidFill>
                <a:srgbClr val="0B4649"/>
              </a:solidFill>
              <a:latin typeface="Calibri" panose="020F0502020204030204"/>
            </a:endParaRPr>
          </a:p>
        </p:txBody>
      </p:sp>
      <p:sp>
        <p:nvSpPr>
          <p:cNvPr id="192" name="Arrow: Chevron 206">
            <a:extLst>
              <a:ext uri="{FF2B5EF4-FFF2-40B4-BE49-F238E27FC236}">
                <a16:creationId xmlns:a16="http://schemas.microsoft.com/office/drawing/2014/main" id="{4FD24691-5AD8-D30A-457A-0C09B51F05AC}"/>
              </a:ext>
            </a:extLst>
          </p:cNvPr>
          <p:cNvSpPr/>
          <p:nvPr/>
        </p:nvSpPr>
        <p:spPr>
          <a:xfrm>
            <a:off x="9390876" y="1803706"/>
            <a:ext cx="2262749" cy="521821"/>
          </a:xfrm>
          <a:prstGeom prst="chevron">
            <a:avLst/>
          </a:prstGeom>
          <a:solidFill>
            <a:srgbClr val="E6E6E6"/>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0" tIns="24003" rIns="0" bIns="24003" numCol="1" spcCol="1270" anchor="ctr" anchorCtr="0">
            <a:noAutofit/>
          </a:bodyPr>
          <a:lstStyle/>
          <a:p>
            <a:pPr algn="ctr" defTabSz="889000">
              <a:lnSpc>
                <a:spcPct val="90000"/>
              </a:lnSpc>
              <a:spcBef>
                <a:spcPct val="0"/>
              </a:spcBef>
              <a:spcAft>
                <a:spcPct val="35000"/>
              </a:spcAft>
            </a:pPr>
            <a:r>
              <a:rPr lang="en-US" sz="1400" b="1" noProof="0" dirty="0">
                <a:solidFill>
                  <a:srgbClr val="0B4649"/>
                </a:solidFill>
                <a:latin typeface="Calibri" panose="020F0502020204030204"/>
              </a:rPr>
              <a:t>Phase 3: Recommendations</a:t>
            </a:r>
          </a:p>
        </p:txBody>
      </p:sp>
      <p:sp>
        <p:nvSpPr>
          <p:cNvPr id="193" name="Rectangle 192">
            <a:extLst>
              <a:ext uri="{FF2B5EF4-FFF2-40B4-BE49-F238E27FC236}">
                <a16:creationId xmlns:a16="http://schemas.microsoft.com/office/drawing/2014/main" id="{1D4F226F-5BEE-829A-F576-B207554BED2C}"/>
              </a:ext>
            </a:extLst>
          </p:cNvPr>
          <p:cNvSpPr/>
          <p:nvPr/>
        </p:nvSpPr>
        <p:spPr>
          <a:xfrm>
            <a:off x="780132" y="1429242"/>
            <a:ext cx="10631735" cy="388932"/>
          </a:xfrm>
          <a:prstGeom prst="rect">
            <a:avLst/>
          </a:prstGeom>
          <a:solidFill>
            <a:srgbClr val="99B9B8"/>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74320" tIns="24003" rIns="274320" bIns="24003" numCol="1" spcCol="1270" anchor="ctr" anchorCtr="0">
            <a:noAutofit/>
          </a:bodyPr>
          <a:lstStyle/>
          <a:p>
            <a:pPr algn="ctr" defTabSz="889000">
              <a:lnSpc>
                <a:spcPct val="90000"/>
              </a:lnSpc>
              <a:spcBef>
                <a:spcPct val="0"/>
              </a:spcBef>
              <a:spcAft>
                <a:spcPct val="35000"/>
              </a:spcAft>
            </a:pPr>
            <a:r>
              <a:rPr lang="en-US" sz="1400" b="1" noProof="0" dirty="0">
                <a:solidFill>
                  <a:srgbClr val="0B4649"/>
                </a:solidFill>
                <a:latin typeface="Calibri" panose="020F0502020204030204"/>
              </a:rPr>
              <a:t>Framework Implementation Process </a:t>
            </a:r>
          </a:p>
        </p:txBody>
      </p:sp>
      <p:sp>
        <p:nvSpPr>
          <p:cNvPr id="194" name="Rectangle 60">
            <a:extLst>
              <a:ext uri="{FF2B5EF4-FFF2-40B4-BE49-F238E27FC236}">
                <a16:creationId xmlns:a16="http://schemas.microsoft.com/office/drawing/2014/main" id="{2902D70C-1146-BE30-DDD6-D47173667C0E}"/>
              </a:ext>
            </a:extLst>
          </p:cNvPr>
          <p:cNvSpPr>
            <a:spLocks noChangeArrowheads="1"/>
          </p:cNvSpPr>
          <p:nvPr/>
        </p:nvSpPr>
        <p:spPr bwMode="gray">
          <a:xfrm>
            <a:off x="8756709" y="2561246"/>
            <a:ext cx="1974946"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p>
            <a:pPr algn="ctr">
              <a:spcBef>
                <a:spcPct val="50000"/>
              </a:spcBef>
            </a:pPr>
            <a:r>
              <a:rPr lang="en-US" sz="1000" b="1" u="sng" noProof="0" dirty="0" err="1">
                <a:solidFill>
                  <a:schemeClr val="tx1">
                    <a:lumMod val="50000"/>
                  </a:schemeClr>
                </a:solidFill>
                <a:cs typeface="Arial"/>
              </a:rPr>
              <a:t>Scenarii</a:t>
            </a:r>
            <a:r>
              <a:rPr lang="en-US" sz="1000" b="1" u="sng" noProof="0" dirty="0">
                <a:solidFill>
                  <a:schemeClr val="tx1">
                    <a:lumMod val="50000"/>
                  </a:schemeClr>
                </a:solidFill>
                <a:cs typeface="Arial"/>
              </a:rPr>
              <a:t> of NVI sequence </a:t>
            </a:r>
          </a:p>
        </p:txBody>
      </p:sp>
      <p:sp>
        <p:nvSpPr>
          <p:cNvPr id="195" name="Oval 10">
            <a:extLst>
              <a:ext uri="{FF2B5EF4-FFF2-40B4-BE49-F238E27FC236}">
                <a16:creationId xmlns:a16="http://schemas.microsoft.com/office/drawing/2014/main" id="{EF14D920-D9E3-1BC0-1EA6-0FA3DEA198C9}"/>
              </a:ext>
            </a:extLst>
          </p:cNvPr>
          <p:cNvSpPr>
            <a:spLocks noChangeArrowheads="1"/>
          </p:cNvSpPr>
          <p:nvPr/>
        </p:nvSpPr>
        <p:spPr bwMode="gray">
          <a:xfrm>
            <a:off x="6833338" y="3800481"/>
            <a:ext cx="822987" cy="363477"/>
          </a:xfrm>
          <a:prstGeom prst="ellipse">
            <a:avLst/>
          </a:prstGeom>
          <a:solidFill>
            <a:schemeClr val="bg1"/>
          </a:solidFill>
          <a:ln w="9525">
            <a:solidFill>
              <a:srgbClr val="0F5D6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00000"/>
              </a:lnSpc>
              <a:buFont typeface="Times" pitchFamily="18" charset="0"/>
              <a:buNone/>
            </a:pPr>
            <a:endParaRPr lang="en-US" sz="1000" noProof="0" dirty="0"/>
          </a:p>
        </p:txBody>
      </p:sp>
      <p:sp>
        <p:nvSpPr>
          <p:cNvPr id="203" name="Oval 12">
            <a:extLst>
              <a:ext uri="{FF2B5EF4-FFF2-40B4-BE49-F238E27FC236}">
                <a16:creationId xmlns:a16="http://schemas.microsoft.com/office/drawing/2014/main" id="{E3028E33-46AD-989C-E23C-3A874FB24D7D}"/>
              </a:ext>
            </a:extLst>
          </p:cNvPr>
          <p:cNvSpPr>
            <a:spLocks noChangeArrowheads="1"/>
          </p:cNvSpPr>
          <p:nvPr/>
        </p:nvSpPr>
        <p:spPr bwMode="gray">
          <a:xfrm>
            <a:off x="7107166" y="396004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204" name="Oval 11">
            <a:extLst>
              <a:ext uri="{FF2B5EF4-FFF2-40B4-BE49-F238E27FC236}">
                <a16:creationId xmlns:a16="http://schemas.microsoft.com/office/drawing/2014/main" id="{1091D101-B5E6-AFB7-C4B5-FC2C340F233E}"/>
              </a:ext>
            </a:extLst>
          </p:cNvPr>
          <p:cNvSpPr>
            <a:spLocks noChangeArrowheads="1"/>
          </p:cNvSpPr>
          <p:nvPr/>
        </p:nvSpPr>
        <p:spPr bwMode="gray">
          <a:xfrm>
            <a:off x="7374619" y="3891340"/>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207" name="Oval 10">
            <a:extLst>
              <a:ext uri="{FF2B5EF4-FFF2-40B4-BE49-F238E27FC236}">
                <a16:creationId xmlns:a16="http://schemas.microsoft.com/office/drawing/2014/main" id="{EECA4A09-60C5-8958-2A08-39E481775B05}"/>
              </a:ext>
            </a:extLst>
          </p:cNvPr>
          <p:cNvSpPr>
            <a:spLocks noChangeArrowheads="1"/>
          </p:cNvSpPr>
          <p:nvPr/>
        </p:nvSpPr>
        <p:spPr bwMode="gray">
          <a:xfrm>
            <a:off x="6833920" y="3477291"/>
            <a:ext cx="822987" cy="363477"/>
          </a:xfrm>
          <a:prstGeom prst="ellipse">
            <a:avLst/>
          </a:prstGeom>
          <a:solidFill>
            <a:schemeClr val="bg1"/>
          </a:solidFill>
          <a:ln w="9525">
            <a:solidFill>
              <a:srgbClr val="0F5D6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00000"/>
              </a:lnSpc>
              <a:buFont typeface="Times" pitchFamily="18" charset="0"/>
              <a:buNone/>
            </a:pPr>
            <a:endParaRPr lang="en-US" sz="1000" noProof="0" dirty="0"/>
          </a:p>
        </p:txBody>
      </p:sp>
      <p:sp>
        <p:nvSpPr>
          <p:cNvPr id="208" name="Oval 15">
            <a:extLst>
              <a:ext uri="{FF2B5EF4-FFF2-40B4-BE49-F238E27FC236}">
                <a16:creationId xmlns:a16="http://schemas.microsoft.com/office/drawing/2014/main" id="{1A783EE2-2165-32AD-5545-1632B3686C77}"/>
              </a:ext>
            </a:extLst>
          </p:cNvPr>
          <p:cNvSpPr>
            <a:spLocks noChangeArrowheads="1"/>
          </p:cNvSpPr>
          <p:nvPr/>
        </p:nvSpPr>
        <p:spPr bwMode="gray">
          <a:xfrm>
            <a:off x="7185629" y="3625844"/>
            <a:ext cx="108000" cy="108000"/>
          </a:xfrm>
          <a:prstGeom prst="ellipse">
            <a:avLst/>
          </a:prstGeom>
          <a:solidFill>
            <a:srgbClr val="C00000"/>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212" name="Oval 16">
            <a:extLst>
              <a:ext uri="{FF2B5EF4-FFF2-40B4-BE49-F238E27FC236}">
                <a16:creationId xmlns:a16="http://schemas.microsoft.com/office/drawing/2014/main" id="{F3B549FA-A86C-B5AC-32F6-5E008F4F5B52}"/>
              </a:ext>
            </a:extLst>
          </p:cNvPr>
          <p:cNvSpPr>
            <a:spLocks noChangeArrowheads="1"/>
          </p:cNvSpPr>
          <p:nvPr/>
        </p:nvSpPr>
        <p:spPr bwMode="gray">
          <a:xfrm>
            <a:off x="6989389" y="3589584"/>
            <a:ext cx="108000" cy="108000"/>
          </a:xfrm>
          <a:prstGeom prst="ellipse">
            <a:avLst/>
          </a:prstGeom>
          <a:solidFill>
            <a:srgbClr val="C00000"/>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213" name="Rectangle 60">
            <a:extLst>
              <a:ext uri="{FF2B5EF4-FFF2-40B4-BE49-F238E27FC236}">
                <a16:creationId xmlns:a16="http://schemas.microsoft.com/office/drawing/2014/main" id="{327F68B9-2615-83C2-2A9F-E1A8BC53DAAD}"/>
              </a:ext>
            </a:extLst>
          </p:cNvPr>
          <p:cNvSpPr>
            <a:spLocks noChangeArrowheads="1"/>
          </p:cNvSpPr>
          <p:nvPr/>
        </p:nvSpPr>
        <p:spPr bwMode="gray">
          <a:xfrm>
            <a:off x="6315069" y="4127106"/>
            <a:ext cx="1974946"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p>
            <a:pPr algn="ctr">
              <a:lnSpc>
                <a:spcPct val="100000"/>
              </a:lnSpc>
              <a:spcBef>
                <a:spcPct val="50000"/>
              </a:spcBef>
              <a:buFont typeface="Wingdings" pitchFamily="2" charset="2"/>
              <a:buNone/>
            </a:pPr>
            <a:r>
              <a:rPr lang="en-US" sz="1000" b="1" noProof="0" dirty="0">
                <a:solidFill>
                  <a:schemeClr val="tx1">
                    <a:lumMod val="50000"/>
                  </a:schemeClr>
                </a:solidFill>
                <a:cs typeface="Arial"/>
              </a:rPr>
              <a:t>Medium Priority vaccines</a:t>
            </a:r>
          </a:p>
        </p:txBody>
      </p:sp>
      <p:sp>
        <p:nvSpPr>
          <p:cNvPr id="214" name="Rectangle 58">
            <a:extLst>
              <a:ext uri="{FF2B5EF4-FFF2-40B4-BE49-F238E27FC236}">
                <a16:creationId xmlns:a16="http://schemas.microsoft.com/office/drawing/2014/main" id="{A01ECC98-E849-97AE-935F-13FC55640886}"/>
              </a:ext>
            </a:extLst>
          </p:cNvPr>
          <p:cNvSpPr>
            <a:spLocks noChangeArrowheads="1"/>
          </p:cNvSpPr>
          <p:nvPr/>
        </p:nvSpPr>
        <p:spPr bwMode="gray">
          <a:xfrm>
            <a:off x="6215135" y="3255728"/>
            <a:ext cx="2201703"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en-US" sz="1000" b="1" noProof="0" dirty="0">
                <a:solidFill>
                  <a:schemeClr val="tx1">
                    <a:lumMod val="50000"/>
                  </a:schemeClr>
                </a:solidFill>
                <a:cs typeface="Arial" pitchFamily="34" charset="0"/>
              </a:rPr>
              <a:t>High Priority vaccines</a:t>
            </a:r>
          </a:p>
        </p:txBody>
      </p:sp>
      <p:sp>
        <p:nvSpPr>
          <p:cNvPr id="4" name="Oval 10">
            <a:extLst>
              <a:ext uri="{FF2B5EF4-FFF2-40B4-BE49-F238E27FC236}">
                <a16:creationId xmlns:a16="http://schemas.microsoft.com/office/drawing/2014/main" id="{31723D0A-9040-C4FC-CE84-2F9E2DB78415}"/>
              </a:ext>
            </a:extLst>
          </p:cNvPr>
          <p:cNvSpPr>
            <a:spLocks noChangeArrowheads="1"/>
          </p:cNvSpPr>
          <p:nvPr/>
        </p:nvSpPr>
        <p:spPr bwMode="gray">
          <a:xfrm>
            <a:off x="6975426" y="4474776"/>
            <a:ext cx="618323" cy="330434"/>
          </a:xfrm>
          <a:prstGeom prst="ellipse">
            <a:avLst/>
          </a:prstGeom>
          <a:solidFill>
            <a:schemeClr val="bg1"/>
          </a:solidFill>
          <a:ln w="9525">
            <a:solidFill>
              <a:srgbClr val="0F5D6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00000"/>
              </a:lnSpc>
              <a:buFont typeface="Times" pitchFamily="18" charset="0"/>
              <a:buNone/>
            </a:pPr>
            <a:endParaRPr lang="en-US" sz="1000" noProof="0" dirty="0"/>
          </a:p>
        </p:txBody>
      </p:sp>
      <p:sp>
        <p:nvSpPr>
          <p:cNvPr id="5" name="Rectangle 60">
            <a:extLst>
              <a:ext uri="{FF2B5EF4-FFF2-40B4-BE49-F238E27FC236}">
                <a16:creationId xmlns:a16="http://schemas.microsoft.com/office/drawing/2014/main" id="{227F9E7D-59E9-5685-05BA-66A63A0F6D9F}"/>
              </a:ext>
            </a:extLst>
          </p:cNvPr>
          <p:cNvSpPr>
            <a:spLocks noChangeArrowheads="1"/>
          </p:cNvSpPr>
          <p:nvPr/>
        </p:nvSpPr>
        <p:spPr bwMode="gray">
          <a:xfrm>
            <a:off x="6315069" y="4784880"/>
            <a:ext cx="1974946"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p>
            <a:pPr algn="ctr">
              <a:lnSpc>
                <a:spcPct val="100000"/>
              </a:lnSpc>
              <a:spcBef>
                <a:spcPct val="50000"/>
              </a:spcBef>
              <a:buFont typeface="Wingdings" pitchFamily="2" charset="2"/>
              <a:buNone/>
            </a:pPr>
            <a:r>
              <a:rPr lang="en-US" sz="1000" b="1" noProof="0" dirty="0">
                <a:solidFill>
                  <a:schemeClr val="tx1">
                    <a:lumMod val="50000"/>
                  </a:schemeClr>
                </a:solidFill>
                <a:cs typeface="Arial"/>
              </a:rPr>
              <a:t>Low Priority vaccines</a:t>
            </a:r>
          </a:p>
        </p:txBody>
      </p:sp>
      <p:sp>
        <p:nvSpPr>
          <p:cNvPr id="6" name="Oval 12">
            <a:extLst>
              <a:ext uri="{FF2B5EF4-FFF2-40B4-BE49-F238E27FC236}">
                <a16:creationId xmlns:a16="http://schemas.microsoft.com/office/drawing/2014/main" id="{3C92B79B-3CAE-7C52-CCBE-7D269164E987}"/>
              </a:ext>
            </a:extLst>
          </p:cNvPr>
          <p:cNvSpPr>
            <a:spLocks noChangeArrowheads="1"/>
          </p:cNvSpPr>
          <p:nvPr/>
        </p:nvSpPr>
        <p:spPr bwMode="gray">
          <a:xfrm>
            <a:off x="7107166" y="4603095"/>
            <a:ext cx="108000" cy="108000"/>
          </a:xfrm>
          <a:prstGeom prst="ellipse">
            <a:avLst/>
          </a:prstGeom>
          <a:solidFill>
            <a:schemeClr val="bg1">
              <a:lumMod val="85000"/>
            </a:schemeClr>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7" name="Oval 11">
            <a:extLst>
              <a:ext uri="{FF2B5EF4-FFF2-40B4-BE49-F238E27FC236}">
                <a16:creationId xmlns:a16="http://schemas.microsoft.com/office/drawing/2014/main" id="{941F8C64-D4A2-5F44-FEFA-7B04A3C418DA}"/>
              </a:ext>
            </a:extLst>
          </p:cNvPr>
          <p:cNvSpPr>
            <a:spLocks noChangeArrowheads="1"/>
          </p:cNvSpPr>
          <p:nvPr/>
        </p:nvSpPr>
        <p:spPr bwMode="gray">
          <a:xfrm>
            <a:off x="7374619" y="4534388"/>
            <a:ext cx="108000" cy="108000"/>
          </a:xfrm>
          <a:prstGeom prst="ellipse">
            <a:avLst/>
          </a:prstGeom>
          <a:solidFill>
            <a:schemeClr val="bg1">
              <a:lumMod val="85000"/>
            </a:schemeClr>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Tree>
    <p:extLst>
      <p:ext uri="{BB962C8B-B14F-4D97-AF65-F5344CB8AC3E}">
        <p14:creationId xmlns:p14="http://schemas.microsoft.com/office/powerpoint/2010/main" val="1839287213"/>
      </p:ext>
    </p:extLst>
  </p:cSld>
  <p:clrMapOvr>
    <a:masterClrMapping/>
  </p:clrMapOvr>
</p:sld>
</file>

<file path=ppt/theme/theme1.xml><?xml version="1.0" encoding="utf-8"?>
<a:theme xmlns:a="http://schemas.openxmlformats.org/drawingml/2006/main" name="Simple Light">
  <a:themeElements>
    <a:clrScheme name="Simple Light">
      <a:dk1>
        <a:srgbClr val="414141"/>
      </a:dk1>
      <a:lt1>
        <a:srgbClr val="FFFFFF"/>
      </a:lt1>
      <a:dk2>
        <a:srgbClr val="595959"/>
      </a:dk2>
      <a:lt2>
        <a:srgbClr val="EEEEEE"/>
      </a:lt2>
      <a:accent1>
        <a:srgbClr val="002878"/>
      </a:accent1>
      <a:accent2>
        <a:srgbClr val="145ABE"/>
      </a:accent2>
      <a:accent3>
        <a:srgbClr val="3C8CF0"/>
      </a:accent3>
      <a:accent4>
        <a:srgbClr val="50AAFA"/>
      </a:accent4>
      <a:accent5>
        <a:srgbClr val="64C8FA"/>
      </a:accent5>
      <a:accent6>
        <a:srgbClr val="FFFFFF"/>
      </a:accent6>
      <a:hlink>
        <a:srgbClr val="64C8FA"/>
      </a:hlink>
      <a:folHlink>
        <a:srgbClr val="0097A7"/>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24A3051011584F950AE2CC6F5E5BE5" ma:contentTypeVersion="18" ma:contentTypeDescription="Create a new document." ma:contentTypeScope="" ma:versionID="430ebc9db689783d456319d673f29f2d">
  <xsd:schema xmlns:xsd="http://www.w3.org/2001/XMLSchema" xmlns:xs="http://www.w3.org/2001/XMLSchema" xmlns:p="http://schemas.microsoft.com/office/2006/metadata/properties" xmlns:ns2="971568fa-a5f5-451f-8b70-f242365aa3a4" xmlns:ns3="72cef56f-da44-488f-8d9e-8b6f3c1d174e" targetNamespace="http://schemas.microsoft.com/office/2006/metadata/properties" ma:root="true" ma:fieldsID="0d4a49a7f24f40f6e2df39c6dc6bc8d1" ns2:_="" ns3:_="">
    <xsd:import namespace="971568fa-a5f5-451f-8b70-f242365aa3a4"/>
    <xsd:import namespace="72cef56f-da44-488f-8d9e-8b6f3c1d174e"/>
    <xsd:element name="properties">
      <xsd:complexType>
        <xsd:sequence>
          <xsd:element name="documentManagement">
            <xsd:complexType>
              <xsd:all>
                <xsd:element ref="ns2:MediaServiceMetadata" minOccurs="0"/>
                <xsd:element ref="ns2:MediaServiceFastMetadata" minOccurs="0"/>
                <xsd:element ref="ns2:Season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568fa-a5f5-451f-8b70-f242365aa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easons" ma:index="10" nillable="true" ma:displayName="Seasons" ma:format="Dropdown" ma:internalName="Seasons">
      <xsd:simpleType>
        <xsd:restriction base="dms:Choice">
          <xsd:enumeration value="Fall"/>
          <xsd:enumeration value="Summer"/>
          <xsd:enumeration value="Winter"/>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97590d4-f9cd-4952-aa38-5a1111e36f0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cef56f-da44-488f-8d9e-8b6f3c1d174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9deb003-9a44-4a4e-9d03-aa00ceff5f56}" ma:internalName="TaxCatchAll" ma:showField="CatchAllData" ma:web="72cef56f-da44-488f-8d9e-8b6f3c1d17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2cef56f-da44-488f-8d9e-8b6f3c1d174e" xsi:nil="true"/>
    <Seasons xmlns="971568fa-a5f5-451f-8b70-f242365aa3a4" xsi:nil="true"/>
    <lcf76f155ced4ddcb4097134ff3c332f xmlns="971568fa-a5f5-451f-8b70-f242365aa3a4">
      <Terms xmlns="http://schemas.microsoft.com/office/infopath/2007/PartnerControls"/>
    </lcf76f155ced4ddcb4097134ff3c332f>
    <SharedWithUsers xmlns="72cef56f-da44-488f-8d9e-8b6f3c1d174e">
      <UserInfo>
        <DisplayName>Yusuf Yusufari</DisplayName>
        <AccountId>608</AccountId>
        <AccountType/>
      </UserInfo>
      <UserInfo>
        <DisplayName>Emily Nickels</DisplayName>
        <AccountId>47</AccountId>
        <AccountType/>
      </UserInfo>
      <UserInfo>
        <DisplayName>Liya Wondwossen</DisplayName>
        <AccountId>2002</AccountId>
        <AccountType/>
      </UserInfo>
      <UserInfo>
        <DisplayName>Chris Culver</DisplayName>
        <AccountId>541</AccountId>
        <AccountType/>
      </UserInfo>
    </SharedWithUsers>
  </documentManagement>
</p:properties>
</file>

<file path=customXml/itemProps1.xml><?xml version="1.0" encoding="utf-8"?>
<ds:datastoreItem xmlns:ds="http://schemas.openxmlformats.org/officeDocument/2006/customXml" ds:itemID="{1685C6E7-5815-40D1-9021-C0974D8B1BCF}">
  <ds:schemaRefs>
    <ds:schemaRef ds:uri="http://schemas.microsoft.com/sharepoint/v3/contenttype/forms"/>
  </ds:schemaRefs>
</ds:datastoreItem>
</file>

<file path=customXml/itemProps2.xml><?xml version="1.0" encoding="utf-8"?>
<ds:datastoreItem xmlns:ds="http://schemas.openxmlformats.org/officeDocument/2006/customXml" ds:itemID="{419197AF-1B9E-46DD-AC64-3AEF6FEE1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568fa-a5f5-451f-8b70-f242365aa3a4"/>
    <ds:schemaRef ds:uri="72cef56f-da44-488f-8d9e-8b6f3c1d1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B374E8-4810-401F-874B-B3DA1F14D2F5}">
  <ds:schemaRefs>
    <ds:schemaRef ds:uri="http://schemas.microsoft.com/office/2006/metadata/properties"/>
    <ds:schemaRef ds:uri="http://schemas.microsoft.com/office/infopath/2007/PartnerControls"/>
    <ds:schemaRef ds:uri="72cef56f-da44-488f-8d9e-8b6f3c1d174e"/>
    <ds:schemaRef ds:uri="971568fa-a5f5-451f-8b70-f242365aa3a4"/>
  </ds:schemaRefs>
</ds:datastoreItem>
</file>

<file path=docProps/app.xml><?xml version="1.0" encoding="utf-8"?>
<Properties xmlns="http://schemas.openxmlformats.org/officeDocument/2006/extended-properties" xmlns:vt="http://schemas.openxmlformats.org/officeDocument/2006/docPropsVTypes">
  <TotalTime>28427</TotalTime>
  <Words>5943</Words>
  <Application>Microsoft Office PowerPoint</Application>
  <PresentationFormat>Widescreen</PresentationFormat>
  <Paragraphs>1248</Paragraphs>
  <Slides>35</Slides>
  <Notes>7</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Aptos</vt:lpstr>
      <vt:lpstr>Arial</vt:lpstr>
      <vt:lpstr>Calibri</vt:lpstr>
      <vt:lpstr>Lato</vt:lpstr>
      <vt:lpstr>Times</vt:lpstr>
      <vt:lpstr>Times New Roman</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Florian Guiod</dc:creator>
  <cp:lastModifiedBy>Florian Guiod</cp:lastModifiedBy>
  <cp:revision>970</cp:revision>
  <dcterms:created xsi:type="dcterms:W3CDTF">2022-06-29T11:27:31Z</dcterms:created>
  <dcterms:modified xsi:type="dcterms:W3CDTF">2025-02-18T10:01:15Z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0x0101004624A3051011584F950AE2CC6F5E5BE5</vt:lpwstr>
  </property>
  <property fmtid="{D5CDD505-2E9C-101B-9397-08002B2CF9AE}" pid="3" name="MediaServiceImageTags">
    <vt:lpwstr/>
  </property>
</Properties>
</file>