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6"/>
  </p:notesMasterIdLst>
  <p:sldIdLst>
    <p:sldId id="1154106703" r:id="rId2"/>
    <p:sldId id="1154106838" r:id="rId3"/>
    <p:sldId id="1154106839" r:id="rId4"/>
    <p:sldId id="1154106837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7378" userDrawn="1">
          <p15:clr>
            <a:srgbClr val="A4A3A4"/>
          </p15:clr>
        </p15:guide>
        <p15:guide id="2" pos="6403" userDrawn="1">
          <p15:clr>
            <a:srgbClr val="A4A3A4"/>
          </p15:clr>
        </p15:guide>
        <p15:guide id="3" orient="horz" pos="2160">
          <p15:clr>
            <a:srgbClr val="A4A3A4"/>
          </p15:clr>
        </p15:guide>
      </p15:sldGuideLst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64496C3D-CE5B-3417-0F4B-6F5E8F88795A}" name="Nahad Sadr-Azodi" initials="NS" userId="S::NSadr-Azodi@Sabin.org::ebf4ebee-bee8-4fa8-948c-83bb8cadd255" providerId="AD"/>
  <p188:author id="{C16C8E6A-F867-75BE-F84A-36F91CB142D2}" name="Florian Guiod" initials="FG" userId="467a635d1002deb1" providerId="Windows Live"/>
</p188: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ABAF6"/>
    <a:srgbClr val="D8E8FC"/>
    <a:srgbClr val="FFFFFF"/>
    <a:srgbClr val="0DB02B"/>
    <a:srgbClr val="0F5D61"/>
    <a:srgbClr val="FFFF00"/>
    <a:srgbClr val="C00000"/>
    <a:srgbClr val="2E2E2E"/>
    <a:srgbClr val="FF0000"/>
    <a:srgbClr val="007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11" autoAdjust="0"/>
    <p:restoredTop sz="95374" autoAdjust="0"/>
  </p:normalViewPr>
  <p:slideViewPr>
    <p:cSldViewPr snapToGrid="0">
      <p:cViewPr varScale="1">
        <p:scale>
          <a:sx n="83" d="100"/>
          <a:sy n="83" d="100"/>
        </p:scale>
        <p:origin x="552" y="72"/>
      </p:cViewPr>
      <p:guideLst>
        <p:guide pos="7378"/>
        <p:guide pos="6403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9667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microsoft.com/office/2018/10/relationships/authors" Target="authors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0FD8F4-6785-498F-8D92-B2F6B34A16C4}" type="datetimeFigureOut">
              <a:rPr lang="fr-FR" smtClean="0"/>
              <a:t>14/01/2025</a:t>
            </a:fld>
            <a:endParaRPr lang="fr-FR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69C3418-E3CD-458E-8280-75CFF9992402}" type="slidenum">
              <a:rPr lang="fr-FR" smtClean="0"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5079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2588" y="685800"/>
            <a:ext cx="6094412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4" name="Google Shape;44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2624161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9"/>
          <p:cNvSpPr txBox="1">
            <a:spLocks noGrp="1"/>
          </p:cNvSpPr>
          <p:nvPr>
            <p:ph type="ctrTitle"/>
          </p:nvPr>
        </p:nvSpPr>
        <p:spPr>
          <a:xfrm>
            <a:off x="415637" y="992767"/>
            <a:ext cx="11361559" cy="273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900"/>
              <a:buNone/>
              <a:defRPr sz="6900"/>
            </a:lvl9pPr>
          </a:lstStyle>
          <a:p>
            <a:endParaRPr/>
          </a:p>
        </p:txBody>
      </p:sp>
      <p:sp>
        <p:nvSpPr>
          <p:cNvPr id="11" name="Google Shape;11;p19"/>
          <p:cNvSpPr txBox="1">
            <a:spLocks noGrp="1"/>
          </p:cNvSpPr>
          <p:nvPr>
            <p:ph type="subTitle" idx="1"/>
          </p:nvPr>
        </p:nvSpPr>
        <p:spPr>
          <a:xfrm>
            <a:off x="415626" y="3778833"/>
            <a:ext cx="11361559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 sz="3700"/>
            </a:lvl9pPr>
          </a:lstStyle>
          <a:p>
            <a:endParaRPr/>
          </a:p>
        </p:txBody>
      </p:sp>
      <p:sp>
        <p:nvSpPr>
          <p:cNvPr id="4" name="Google Shape;12;p19">
            <a:extLst>
              <a:ext uri="{FF2B5EF4-FFF2-40B4-BE49-F238E27FC236}">
                <a16:creationId xmlns:a16="http://schemas.microsoft.com/office/drawing/2014/main" id="{B11D06FB-8C12-4435-BB1E-CCAAA692A644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0606860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20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20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16" name="Google Shape;16;p20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708880182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21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7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1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0" name="Google Shape;20;p21"/>
          <p:cNvSpPr txBox="1">
            <a:spLocks noGrp="1"/>
          </p:cNvSpPr>
          <p:nvPr>
            <p:ph type="body" idx="2"/>
          </p:nvPr>
        </p:nvSpPr>
        <p:spPr>
          <a:xfrm>
            <a:off x="6443610" y="1536633"/>
            <a:ext cx="533358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4925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900"/>
              <a:buChar char="●"/>
              <a:defRPr sz="19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1" name="Google Shape;21;p21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2374129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22"/>
          <p:cNvSpPr txBox="1">
            <a:spLocks noGrp="1"/>
          </p:cNvSpPr>
          <p:nvPr>
            <p:ph type="title"/>
          </p:nvPr>
        </p:nvSpPr>
        <p:spPr>
          <a:xfrm>
            <a:off x="415626" y="740800"/>
            <a:ext cx="3744375" cy="1007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200"/>
              <a:buNone/>
              <a:defRPr sz="3200"/>
            </a:lvl9pPr>
          </a:lstStyle>
          <a:p>
            <a:endParaRPr/>
          </a:p>
        </p:txBody>
      </p:sp>
      <p:sp>
        <p:nvSpPr>
          <p:cNvPr id="24" name="Google Shape;24;p22"/>
          <p:cNvSpPr txBox="1">
            <a:spLocks noGrp="1"/>
          </p:cNvSpPr>
          <p:nvPr>
            <p:ph type="body" idx="1"/>
          </p:nvPr>
        </p:nvSpPr>
        <p:spPr>
          <a:xfrm>
            <a:off x="415626" y="1852800"/>
            <a:ext cx="3744375" cy="42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30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00"/>
              <a:buChar char="●"/>
              <a:defRPr sz="1600"/>
            </a:lvl1pPr>
            <a:lvl2pPr marL="914400" lvl="1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2pPr>
            <a:lvl3pPr marL="1371600" lvl="2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3pPr>
            <a:lvl4pPr marL="1828800" lvl="3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4pPr>
            <a:lvl5pPr marL="2286000" lvl="4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5pPr>
            <a:lvl6pPr marL="2743200" lvl="5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■"/>
              <a:defRPr sz="1600"/>
            </a:lvl6pPr>
            <a:lvl7pPr marL="3200400" lvl="6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●"/>
              <a:defRPr sz="1600"/>
            </a:lvl7pPr>
            <a:lvl8pPr marL="3657600" lvl="7" indent="-33020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600"/>
              <a:buChar char="○"/>
              <a:defRPr sz="1600"/>
            </a:lvl8pPr>
            <a:lvl9pPr marL="4114800" lvl="8" indent="-33020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600"/>
              <a:buChar char="■"/>
              <a:defRPr sz="1600"/>
            </a:lvl9pPr>
          </a:lstStyle>
          <a:p>
            <a:endParaRPr/>
          </a:p>
        </p:txBody>
      </p:sp>
      <p:sp>
        <p:nvSpPr>
          <p:cNvPr id="25" name="Google Shape;25;p22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660916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spTree>
      <p:nvGrpSpPr>
        <p:cNvPr id="1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23"/>
          <p:cNvSpPr txBox="1">
            <a:spLocks noGrp="1"/>
          </p:cNvSpPr>
          <p:nvPr>
            <p:ph type="title"/>
          </p:nvPr>
        </p:nvSpPr>
        <p:spPr>
          <a:xfrm>
            <a:off x="653708" y="600200"/>
            <a:ext cx="8491011" cy="545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6400"/>
              <a:buNone/>
              <a:defRPr sz="6400"/>
            </a:lvl9pPr>
          </a:lstStyle>
          <a:p>
            <a:endParaRPr/>
          </a:p>
        </p:txBody>
      </p:sp>
      <p:sp>
        <p:nvSpPr>
          <p:cNvPr id="28" name="Google Shape;28;p23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9523482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spTree>
      <p:nvGrpSpPr>
        <p:cNvPr id="1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24"/>
          <p:cNvSpPr/>
          <p:nvPr/>
        </p:nvSpPr>
        <p:spPr>
          <a:xfrm>
            <a:off x="6096387" y="-167"/>
            <a:ext cx="6096388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sp>
        <p:nvSpPr>
          <p:cNvPr id="31" name="Google Shape;31;p24"/>
          <p:cNvSpPr txBox="1">
            <a:spLocks noGrp="1"/>
          </p:cNvSpPr>
          <p:nvPr>
            <p:ph type="title"/>
          </p:nvPr>
        </p:nvSpPr>
        <p:spPr>
          <a:xfrm>
            <a:off x="354022" y="1644233"/>
            <a:ext cx="5393905" cy="197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600"/>
              <a:buNone/>
              <a:defRPr sz="5600"/>
            </a:lvl9pPr>
          </a:lstStyle>
          <a:p>
            <a:endParaRPr/>
          </a:p>
        </p:txBody>
      </p:sp>
      <p:sp>
        <p:nvSpPr>
          <p:cNvPr id="32" name="Google Shape;32;p24"/>
          <p:cNvSpPr txBox="1">
            <a:spLocks noGrp="1"/>
          </p:cNvSpPr>
          <p:nvPr>
            <p:ph type="subTitle" idx="1"/>
          </p:nvPr>
        </p:nvSpPr>
        <p:spPr>
          <a:xfrm>
            <a:off x="354022" y="3737433"/>
            <a:ext cx="5393905" cy="164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33" name="Google Shape;33;p24"/>
          <p:cNvSpPr txBox="1">
            <a:spLocks noGrp="1"/>
          </p:cNvSpPr>
          <p:nvPr>
            <p:ph type="body" idx="2"/>
          </p:nvPr>
        </p:nvSpPr>
        <p:spPr>
          <a:xfrm>
            <a:off x="6586419" y="965433"/>
            <a:ext cx="5116332" cy="492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3810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l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l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34" name="Google Shape;34;p24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5745554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25"/>
          <p:cNvSpPr txBox="1">
            <a:spLocks noGrp="1"/>
          </p:cNvSpPr>
          <p:nvPr>
            <p:ph type="body" idx="1"/>
          </p:nvPr>
        </p:nvSpPr>
        <p:spPr>
          <a:xfrm>
            <a:off x="415626" y="5640767"/>
            <a:ext cx="7998883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457200" lvl="0" indent="-2286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/>
            </a:lvl1pPr>
          </a:lstStyle>
          <a:p>
            <a:endParaRPr/>
          </a:p>
        </p:txBody>
      </p:sp>
      <p:sp>
        <p:nvSpPr>
          <p:cNvPr id="37" name="Google Shape;37;p25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53637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spTree>
      <p:nvGrpSpPr>
        <p:cNvPr id="1" name="Shape 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Google Shape;39;p26"/>
          <p:cNvSpPr txBox="1">
            <a:spLocks noGrp="1"/>
          </p:cNvSpPr>
          <p:nvPr>
            <p:ph type="title" hasCustomPrompt="1"/>
          </p:nvPr>
        </p:nvSpPr>
        <p:spPr>
          <a:xfrm>
            <a:off x="415626" y="1474833"/>
            <a:ext cx="11361559" cy="2618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b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0"/>
              <a:buNone/>
              <a:defRPr sz="16000"/>
            </a:lvl9pPr>
          </a:lstStyle>
          <a:p>
            <a:r>
              <a:t>xx%</a:t>
            </a:r>
          </a:p>
        </p:txBody>
      </p:sp>
      <p:sp>
        <p:nvSpPr>
          <p:cNvPr id="40" name="Google Shape;40;p26"/>
          <p:cNvSpPr txBox="1">
            <a:spLocks noGrp="1"/>
          </p:cNvSpPr>
          <p:nvPr>
            <p:ph type="body" idx="1"/>
          </p:nvPr>
        </p:nvSpPr>
        <p:spPr>
          <a:xfrm>
            <a:off x="415626" y="4202967"/>
            <a:ext cx="11361559" cy="1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lvl="0" indent="-3810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400"/>
              <a:buChar char="●"/>
              <a:defRPr/>
            </a:lvl1pPr>
            <a:lvl2pPr marL="914400" lvl="1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2pPr>
            <a:lvl3pPr marL="1371600" lvl="2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3pPr>
            <a:lvl4pPr marL="1828800" lvl="3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4pPr>
            <a:lvl5pPr marL="2286000" lvl="4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5pPr>
            <a:lvl6pPr marL="2743200" lvl="5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■"/>
              <a:defRPr/>
            </a:lvl6pPr>
            <a:lvl7pPr marL="3200400" lvl="6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●"/>
              <a:defRPr/>
            </a:lvl7pPr>
            <a:lvl8pPr marL="3657600" lvl="7" indent="-349250" algn="ctr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SzPts val="1900"/>
              <a:buChar char="○"/>
              <a:defRPr/>
            </a:lvl8pPr>
            <a:lvl9pPr marL="4114800" lvl="8" indent="-349250" algn="ctr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SzPts val="1900"/>
              <a:buChar char="■"/>
              <a:defRPr/>
            </a:lvl9pPr>
          </a:lstStyle>
          <a:p>
            <a:endParaRPr/>
          </a:p>
        </p:txBody>
      </p:sp>
      <p:sp>
        <p:nvSpPr>
          <p:cNvPr id="41" name="Google Shape;41;p26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582288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ge42d34dc66_9_103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333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6343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8"/>
          <p:cNvSpPr txBox="1">
            <a:spLocks noGrp="1"/>
          </p:cNvSpPr>
          <p:nvPr>
            <p:ph type="title"/>
          </p:nvPr>
        </p:nvSpPr>
        <p:spPr>
          <a:xfrm>
            <a:off x="415626" y="593367"/>
            <a:ext cx="11361559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700"/>
              <a:buFont typeface="Arial"/>
              <a:buNone/>
              <a:defRPr sz="37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7" name="Google Shape;7;p18"/>
          <p:cNvSpPr txBox="1">
            <a:spLocks noGrp="1"/>
          </p:cNvSpPr>
          <p:nvPr>
            <p:ph type="body" idx="1"/>
          </p:nvPr>
        </p:nvSpPr>
        <p:spPr>
          <a:xfrm>
            <a:off x="415626" y="1536633"/>
            <a:ext cx="11361559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t" anchorCtr="0">
            <a:noAutofit/>
          </a:bodyPr>
          <a:lstStyle>
            <a:lvl1pPr marL="457200" marR="0" lvl="0" indent="-381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400"/>
              <a:buFont typeface="Arial"/>
              <a:buChar char="●"/>
              <a:defRPr sz="24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914400" marR="0" lvl="1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●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9250" algn="l" rtl="0">
              <a:lnSpc>
                <a:spcPct val="115000"/>
              </a:lnSpc>
              <a:spcBef>
                <a:spcPts val="2100"/>
              </a:spcBef>
              <a:spcAft>
                <a:spcPts val="0"/>
              </a:spcAft>
              <a:buClr>
                <a:schemeClr val="dk2"/>
              </a:buClr>
              <a:buSzPts val="1900"/>
              <a:buFont typeface="Arial"/>
              <a:buChar char="○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9250" algn="l" rtl="0">
              <a:lnSpc>
                <a:spcPct val="115000"/>
              </a:lnSpc>
              <a:spcBef>
                <a:spcPts val="2100"/>
              </a:spcBef>
              <a:spcAft>
                <a:spcPts val="2100"/>
              </a:spcAft>
              <a:buClr>
                <a:schemeClr val="dk2"/>
              </a:buClr>
              <a:buSzPts val="1900"/>
              <a:buFont typeface="Arial"/>
              <a:buChar char="■"/>
              <a:defRPr sz="19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 dirty="0"/>
          </a:p>
        </p:txBody>
      </p:sp>
      <p:sp>
        <p:nvSpPr>
          <p:cNvPr id="8" name="Google Shape;8;p18"/>
          <p:cNvSpPr txBox="1">
            <a:spLocks noGrp="1"/>
          </p:cNvSpPr>
          <p:nvPr>
            <p:ph type="sldNum" idx="12"/>
          </p:nvPr>
        </p:nvSpPr>
        <p:spPr>
          <a:xfrm>
            <a:off x="11297329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/>
              <a:pPr/>
              <a:t>‹#›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70524825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70" r:id="rId9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STXinwei" panose="020B0503020204020204" pitchFamily="2" charset="-122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+mj-lt"/>
          <a:ea typeface="Lato" panose="020F0502020204030203" pitchFamily="34" charset="0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1"/>
          <p:cNvSpPr/>
          <p:nvPr/>
        </p:nvSpPr>
        <p:spPr>
          <a:xfrm>
            <a:off x="2099363" y="1516400"/>
            <a:ext cx="373500" cy="1867200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>
              <a:buClr>
                <a:srgbClr val="000000"/>
              </a:buClr>
              <a:buSzPts val="1400"/>
            </a:pPr>
            <a:endParaRPr lang="en-US" sz="1400" dirty="0">
              <a:solidFill>
                <a:srgbClr val="000000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</p:txBody>
      </p:sp>
      <p:pic>
        <p:nvPicPr>
          <p:cNvPr id="3" name="Picture 2" descr="A zebra with text on it&#10;&#10;Description automatically generated">
            <a:extLst>
              <a:ext uri="{FF2B5EF4-FFF2-40B4-BE49-F238E27FC236}">
                <a16:creationId xmlns:a16="http://schemas.microsoft.com/office/drawing/2014/main" id="{9A466B9C-30E9-BBA3-65DF-C22B17730E9A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112" t="32500" r="24112" b="32500"/>
          <a:stretch/>
        </p:blipFill>
        <p:spPr>
          <a:xfrm>
            <a:off x="9092137" y="5470609"/>
            <a:ext cx="2952250" cy="1231733"/>
          </a:xfrm>
          <a:prstGeom prst="rect">
            <a:avLst/>
          </a:prstGeom>
        </p:spPr>
      </p:pic>
      <p:sp>
        <p:nvSpPr>
          <p:cNvPr id="5" name="Google Shape;47;p1">
            <a:extLst>
              <a:ext uri="{FF2B5EF4-FFF2-40B4-BE49-F238E27FC236}">
                <a16:creationId xmlns:a16="http://schemas.microsoft.com/office/drawing/2014/main" id="{EB2B3FD3-5DE2-0F68-F062-F699B5C84D63}"/>
              </a:ext>
            </a:extLst>
          </p:cNvPr>
          <p:cNvSpPr txBox="1"/>
          <p:nvPr/>
        </p:nvSpPr>
        <p:spPr>
          <a:xfrm>
            <a:off x="2752725" y="1538000"/>
            <a:ext cx="9180963" cy="209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>
              <a:buClr>
                <a:srgbClr val="000000"/>
              </a:buClr>
              <a:buSzPts val="3200"/>
            </a:pPr>
            <a:r>
              <a:rPr lang="en-US" sz="3200" b="1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New Vaccines Introduction Prioritization and Sequencing Tool (NVI-PST)</a:t>
            </a:r>
            <a:endParaRPr lang="en-US" sz="1200">
              <a:solidFill>
                <a:srgbClr val="0F5D61"/>
              </a:solidFill>
              <a:latin typeface="Lato" panose="020F0502020204030203" pitchFamily="34" charset="0"/>
              <a:ea typeface="Arial"/>
              <a:cs typeface="Arial"/>
              <a:sym typeface="Arial"/>
            </a:endParaRPr>
          </a:p>
          <a:p>
            <a:pPr>
              <a:buClr>
                <a:srgbClr val="000000"/>
              </a:buClr>
              <a:buSzPts val="2000"/>
            </a:pPr>
            <a:endParaRPr lang="en-US" dirty="0">
              <a:solidFill>
                <a:srgbClr val="0F5D61"/>
              </a:solidFill>
              <a:latin typeface="Lato" panose="020F0502020204030203" pitchFamily="34" charset="0"/>
              <a:ea typeface="Times New Roman"/>
              <a:cs typeface="Times New Roman"/>
              <a:sym typeface="Times New Roman"/>
            </a:endParaRPr>
          </a:p>
          <a:p>
            <a:pPr>
              <a:buClr>
                <a:srgbClr val="000000"/>
              </a:buClr>
              <a:buSzPts val="2000"/>
            </a:pPr>
            <a:r>
              <a:rPr lang="en-US" sz="2000" b="1" dirty="0">
                <a:solidFill>
                  <a:srgbClr val="0F5D61"/>
                </a:solidFill>
                <a:latin typeface="Lato" panose="020F0502020204030203" pitchFamily="34" charset="0"/>
                <a:ea typeface="Times New Roman"/>
                <a:cs typeface="Times New Roman"/>
                <a:sym typeface="Times New Roman"/>
              </a:rPr>
              <a:t>Workplan template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12;p19">
            <a:extLst>
              <a:ext uri="{FF2B5EF4-FFF2-40B4-BE49-F238E27FC236}">
                <a16:creationId xmlns:a16="http://schemas.microsoft.com/office/drawing/2014/main" id="{6D30FBC7-1433-8ED7-056B-BE06ECF1AAD3}"/>
              </a:ext>
            </a:extLst>
          </p:cNvPr>
          <p:cNvSpPr txBox="1">
            <a:spLocks noGrp="1"/>
          </p:cNvSpPr>
          <p:nvPr>
            <p:ph type="sldNum" idx="12"/>
          </p:nvPr>
        </p:nvSpPr>
        <p:spPr>
          <a:xfrm>
            <a:off x="11287055" y="6217622"/>
            <a:ext cx="731591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875" tIns="121875" rIns="121875" bIns="121875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300"/>
              <a:buFont typeface="Arial"/>
              <a:buNone/>
              <a:defRPr sz="1300" b="0" i="0" u="none" strike="noStrike" cap="none">
                <a:solidFill>
                  <a:schemeClr val="dk2"/>
                </a:solidFill>
                <a:latin typeface="Times New Roman"/>
                <a:ea typeface="Times New Roman"/>
                <a:cs typeface="Times New Roman"/>
                <a:sym typeface="Times New Roman"/>
              </a:defRPr>
            </a:lvl9pPr>
          </a:lstStyle>
          <a:p>
            <a:fld id="{00000000-1234-1234-1234-123412341234}" type="slidenum">
              <a:rPr lang="fr-FR" smtClean="0">
                <a:latin typeface="+mj-lt"/>
              </a:rPr>
              <a:pPr/>
              <a:t>2</a:t>
            </a:fld>
            <a:endParaRPr lang="fr-FR" dirty="0">
              <a:latin typeface="+mj-lt"/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CA16F60D-69BA-F7F7-E28E-0DC8CC44908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17826735"/>
              </p:ext>
            </p:extLst>
          </p:nvPr>
        </p:nvGraphicFramePr>
        <p:xfrm>
          <a:off x="496531" y="859528"/>
          <a:ext cx="11198938" cy="5787471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067762">
                  <a:extLst>
                    <a:ext uri="{9D8B030D-6E8A-4147-A177-3AD203B41FA5}">
                      <a16:colId xmlns:a16="http://schemas.microsoft.com/office/drawing/2014/main" val="2852991007"/>
                    </a:ext>
                  </a:extLst>
                </a:gridCol>
                <a:gridCol w="895126">
                  <a:extLst>
                    <a:ext uri="{9D8B030D-6E8A-4147-A177-3AD203B41FA5}">
                      <a16:colId xmlns:a16="http://schemas.microsoft.com/office/drawing/2014/main" val="2102729401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453118161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29385134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390491633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174625022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904498445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831564775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526367477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325246120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083043920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38037065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171924039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51014225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25354761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170026812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478635558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20994061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1168549537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357135109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550068438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4074655526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833241861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69844837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3858650559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2417416854"/>
                    </a:ext>
                  </a:extLst>
                </a:gridCol>
                <a:gridCol w="329442">
                  <a:extLst>
                    <a:ext uri="{9D8B030D-6E8A-4147-A177-3AD203B41FA5}">
                      <a16:colId xmlns:a16="http://schemas.microsoft.com/office/drawing/2014/main" val="590159376"/>
                    </a:ext>
                  </a:extLst>
                </a:gridCol>
              </a:tblGrid>
              <a:tr h="275984">
                <a:tc gridSpan="2">
                  <a:txBody>
                    <a:bodyPr/>
                    <a:lstStyle/>
                    <a:p>
                      <a:r>
                        <a:rPr lang="fr-FR" noProof="0" dirty="0">
                          <a:solidFill>
                            <a:schemeClr val="tx1"/>
                          </a:solidFill>
                          <a:latin typeface="+mj-lt"/>
                        </a:rPr>
                        <a:t>  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fontAlgn="b"/>
                      <a:r>
                        <a:rPr lang="fr-FR" sz="1200" b="1" i="0" u="none" strike="noStrike" noProof="0" dirty="0" err="1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Month</a:t>
                      </a:r>
                      <a:endParaRPr lang="fr-FR" sz="12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18000" marR="1800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7544011"/>
                  </a:ext>
                </a:extLst>
              </a:tr>
              <a:tr h="275984">
                <a:tc>
                  <a:txBody>
                    <a:bodyPr/>
                    <a:lstStyle/>
                    <a:p>
                      <a:r>
                        <a:rPr lang="fr-FR" b="1" noProof="0">
                          <a:solidFill>
                            <a:schemeClr val="tx1"/>
                          </a:solidFill>
                          <a:latin typeface="+mj-lt"/>
                        </a:rPr>
                        <a:t>Activities</a:t>
                      </a:r>
                      <a:endParaRPr lang="fr-FR" b="1" noProof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b="1" noProof="0" dirty="0">
                          <a:solidFill>
                            <a:schemeClr val="tx1"/>
                          </a:solidFill>
                          <a:latin typeface="+mj-lt"/>
                        </a:rPr>
                        <a:t>Lead / Support</a:t>
                      </a:r>
                    </a:p>
                  </a:txBody>
                  <a:tcPr marL="45720" marR="4572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R="0" algn="ctr" rtl="0" fontAlgn="b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9D9D9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noProof="0" dirty="0">
                        <a:solidFill>
                          <a:srgbClr val="000000"/>
                        </a:solidFill>
                        <a:effectLst/>
                        <a:latin typeface="+mj-lt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r>
                        <a:rPr lang="fr-FR" sz="800" b="1" i="0" u="none" strike="noStrike" cap="none" noProof="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Day/</a:t>
                      </a:r>
                      <a:r>
                        <a:rPr lang="fr-FR" sz="800" b="1" i="0" u="none" strike="noStrike" cap="none" noProof="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Arial"/>
                        </a:rPr>
                        <a:t>Wk</a:t>
                      </a:r>
                      <a:endParaRPr lang="fr-FR" sz="800" b="1" i="0" u="none" strike="noStrike" cap="none" noProof="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 anchor="ctr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4774503"/>
                  </a:ext>
                </a:extLst>
              </a:tr>
              <a:tr h="230784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Phases</a:t>
                      </a: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36000" marB="3600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00182126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Stakeholders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1926420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NITAG</a:t>
                      </a:r>
                      <a:endParaRPr lang="fr-FR" sz="11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66845487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EPI</a:t>
                      </a:r>
                      <a:endParaRPr lang="fr-FR" sz="11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R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/>
                      </a:pPr>
                      <a:endParaRPr lang="fr-FR" sz="1200" b="0" i="0" u="none" strike="noStrike" cap="none" noProof="0" dirty="0">
                        <a:solidFill>
                          <a:schemeClr val="dk1"/>
                        </a:solidFill>
                        <a:latin typeface="+mj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80275307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MoH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045209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MoF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0655591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ICC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44115232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 err="1">
                          <a:latin typeface="+mj-lt"/>
                        </a:rPr>
                        <a:t>Methodology</a:t>
                      </a:r>
                      <a:endParaRPr lang="fr-FR" sz="1100" b="1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52680416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Review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0215311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Validation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ysDot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14056315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Workshops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76433366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Date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76981492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ToR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&amp;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Budgeting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24763100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Logistics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59933873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Agenda &amp; invite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1904566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Documents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4862606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Facilitation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61800677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>
                          <a:latin typeface="+mj-lt"/>
                        </a:rPr>
                        <a:t>Data</a:t>
                      </a: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30407363"/>
                  </a:ext>
                </a:extLst>
              </a:tr>
              <a:tr h="165591">
                <a:tc>
                  <a:txBody>
                    <a:bodyPr/>
                    <a:lstStyle/>
                    <a:p>
                      <a:pPr marL="180975" marR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Retrieval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0647035"/>
                  </a:ext>
                </a:extLst>
              </a:tr>
              <a:tr h="205562">
                <a:tc>
                  <a:txBody>
                    <a:bodyPr/>
                    <a:lstStyle/>
                    <a:p>
                      <a:pPr marL="180975" marR="0" indent="-952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Iterations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rtl="0"/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42215154"/>
                  </a:ext>
                </a:extLst>
              </a:tr>
              <a:tr h="205483">
                <a:tc>
                  <a:txBody>
                    <a:bodyPr/>
                    <a:lstStyle/>
                    <a:p>
                      <a:pPr marL="180975" marR="0" lvl="0" indent="-952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Analysis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,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presentation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35404811"/>
                  </a:ext>
                </a:extLst>
              </a:tr>
              <a:tr h="199450">
                <a:tc>
                  <a:txBody>
                    <a:bodyPr/>
                    <a:lstStyle/>
                    <a:p>
                      <a:r>
                        <a:rPr lang="fr-FR" sz="1100" b="1" noProof="0" dirty="0" err="1">
                          <a:latin typeface="+mj-lt"/>
                        </a:rPr>
                        <a:t>Recommendations</a:t>
                      </a:r>
                      <a:endParaRPr lang="fr-FR" sz="1100" b="1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3600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8AB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08783637"/>
                  </a:ext>
                </a:extLst>
              </a:tr>
              <a:tr h="186298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Finalization</a:t>
                      </a:r>
                      <a:endParaRPr lang="fr-FR" sz="1100" b="0" i="0" u="none" strike="noStrike" cap="none" noProof="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492009106"/>
                  </a:ext>
                </a:extLst>
              </a:tr>
              <a:tr h="186298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Review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with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MoH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/ national </a:t>
                      </a: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immunization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program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430407914"/>
                  </a:ext>
                </a:extLst>
              </a:tr>
              <a:tr h="186298">
                <a:tc>
                  <a:txBody>
                    <a:bodyPr/>
                    <a:lstStyle/>
                    <a:p>
                      <a:pPr marL="180975" indent="-95250">
                        <a:buFont typeface="Arial" panose="020B0604020202020204" pitchFamily="34" charset="0"/>
                        <a:buChar char="•"/>
                      </a:pPr>
                      <a:r>
                        <a:rPr lang="fr-FR" sz="1100" b="0" i="0" u="none" strike="noStrike" cap="none" noProof="0" dirty="0" err="1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Present</a:t>
                      </a:r>
                      <a:r>
                        <a:rPr lang="fr-FR" sz="1100" b="0" i="0" u="none" strike="noStrike" cap="none" noProof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Arial"/>
                        </a:rPr>
                        <a:t> to ICC</a:t>
                      </a: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3600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fr-FR" sz="1200" noProof="0" dirty="0">
                        <a:latin typeface="+mj-lt"/>
                      </a:endParaRPr>
                    </a:p>
                  </a:txBody>
                  <a:tcPr marL="0" marR="0" marT="0" marB="0">
                    <a:lnL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ysDash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bg1">
                          <a:lumMod val="75000"/>
                        </a:schemeClr>
                      </a:solidFill>
                      <a:prstDash val="sysDash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79489097"/>
                  </a:ext>
                </a:extLst>
              </a:tr>
            </a:tbl>
          </a:graphicData>
        </a:graphic>
      </p:graphicFrame>
      <p:sp>
        <p:nvSpPr>
          <p:cNvPr id="8" name="7-point Star 38">
            <a:extLst>
              <a:ext uri="{FF2B5EF4-FFF2-40B4-BE49-F238E27FC236}">
                <a16:creationId xmlns:a16="http://schemas.microsoft.com/office/drawing/2014/main" id="{4D800028-9B7E-F7A4-AC84-4B2D48969CBF}"/>
              </a:ext>
            </a:extLst>
          </p:cNvPr>
          <p:cNvSpPr/>
          <p:nvPr/>
        </p:nvSpPr>
        <p:spPr>
          <a:xfrm>
            <a:off x="4515944" y="3653738"/>
            <a:ext cx="174706" cy="180000"/>
          </a:xfrm>
          <a:prstGeom prst="star7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8D80C55-D89B-0C7D-4FF3-B1BAC3223D94}"/>
              </a:ext>
            </a:extLst>
          </p:cNvPr>
          <p:cNvSpPr/>
          <p:nvPr/>
        </p:nvSpPr>
        <p:spPr>
          <a:xfrm>
            <a:off x="4753403" y="3639818"/>
            <a:ext cx="1019016" cy="21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C00000"/>
                </a:solidFill>
              </a:rPr>
              <a:t>Workshop 1</a:t>
            </a:r>
          </a:p>
        </p:txBody>
      </p:sp>
      <p:sp>
        <p:nvSpPr>
          <p:cNvPr id="10" name="7-point Star 38">
            <a:extLst>
              <a:ext uri="{FF2B5EF4-FFF2-40B4-BE49-F238E27FC236}">
                <a16:creationId xmlns:a16="http://schemas.microsoft.com/office/drawing/2014/main" id="{E392513B-9A62-4BFE-7F8E-6411BB1CE3DD}"/>
              </a:ext>
            </a:extLst>
          </p:cNvPr>
          <p:cNvSpPr/>
          <p:nvPr/>
        </p:nvSpPr>
        <p:spPr>
          <a:xfrm>
            <a:off x="8486794" y="3653738"/>
            <a:ext cx="174706" cy="180000"/>
          </a:xfrm>
          <a:prstGeom prst="star7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E03171F8-6F87-6F29-2284-0EC81EAFB66B}"/>
              </a:ext>
            </a:extLst>
          </p:cNvPr>
          <p:cNvSpPr/>
          <p:nvPr/>
        </p:nvSpPr>
        <p:spPr>
          <a:xfrm>
            <a:off x="8673376" y="3637800"/>
            <a:ext cx="999775" cy="2146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C00000"/>
                </a:solidFill>
              </a:rPr>
              <a:t>Workshop 2</a:t>
            </a:r>
          </a:p>
        </p:txBody>
      </p:sp>
      <p:sp>
        <p:nvSpPr>
          <p:cNvPr id="13" name="7-point Star 38">
            <a:extLst>
              <a:ext uri="{FF2B5EF4-FFF2-40B4-BE49-F238E27FC236}">
                <a16:creationId xmlns:a16="http://schemas.microsoft.com/office/drawing/2014/main" id="{E5FBBFBF-5907-58CA-AB48-63CBFD802530}"/>
              </a:ext>
            </a:extLst>
          </p:cNvPr>
          <p:cNvSpPr/>
          <p:nvPr/>
        </p:nvSpPr>
        <p:spPr>
          <a:xfrm>
            <a:off x="3855094" y="3653738"/>
            <a:ext cx="174706" cy="180000"/>
          </a:xfrm>
          <a:prstGeom prst="star7">
            <a:avLst/>
          </a:prstGeom>
          <a:solidFill>
            <a:srgbClr val="C00000"/>
          </a:solidFill>
          <a:ln w="190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46EEB8F0-7B6F-F47C-B146-91A422CE0ADA}"/>
              </a:ext>
            </a:extLst>
          </p:cNvPr>
          <p:cNvSpPr/>
          <p:nvPr/>
        </p:nvSpPr>
        <p:spPr>
          <a:xfrm>
            <a:off x="3460786" y="3866703"/>
            <a:ext cx="1258388" cy="180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1100" b="1" dirty="0">
                <a:solidFill>
                  <a:srgbClr val="C00000"/>
                </a:solidFill>
              </a:rPr>
              <a:t>Online session</a:t>
            </a:r>
          </a:p>
        </p:txBody>
      </p:sp>
      <p:sp>
        <p:nvSpPr>
          <p:cNvPr id="16" name="Arrow: Pentagon 3">
            <a:extLst>
              <a:ext uri="{FF2B5EF4-FFF2-40B4-BE49-F238E27FC236}">
                <a16:creationId xmlns:a16="http://schemas.microsoft.com/office/drawing/2014/main" id="{5A520CB0-08AE-522E-EE48-A419C53DF4AE}"/>
              </a:ext>
            </a:extLst>
          </p:cNvPr>
          <p:cNvSpPr/>
          <p:nvPr/>
        </p:nvSpPr>
        <p:spPr>
          <a:xfrm>
            <a:off x="3473243" y="1726589"/>
            <a:ext cx="1280160" cy="180000"/>
          </a:xfrm>
          <a:prstGeom prst="homePlate">
            <a:avLst/>
          </a:prstGeom>
          <a:solidFill>
            <a:srgbClr val="007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800" dirty="0"/>
              <a:t>Phase I</a:t>
            </a:r>
          </a:p>
        </p:txBody>
      </p:sp>
      <p:sp>
        <p:nvSpPr>
          <p:cNvPr id="17" name="Arrow: Pentagon 5">
            <a:extLst>
              <a:ext uri="{FF2B5EF4-FFF2-40B4-BE49-F238E27FC236}">
                <a16:creationId xmlns:a16="http://schemas.microsoft.com/office/drawing/2014/main" id="{D7132F93-E16C-8B0B-0554-F1A17322D583}"/>
              </a:ext>
            </a:extLst>
          </p:cNvPr>
          <p:cNvSpPr/>
          <p:nvPr/>
        </p:nvSpPr>
        <p:spPr>
          <a:xfrm>
            <a:off x="8745486" y="1726589"/>
            <a:ext cx="2926080" cy="180000"/>
          </a:xfrm>
          <a:prstGeom prst="homePlate">
            <a:avLst/>
          </a:prstGeom>
          <a:solidFill>
            <a:srgbClr val="007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dirty="0"/>
              <a:t>Phase III</a:t>
            </a:r>
          </a:p>
        </p:txBody>
      </p:sp>
      <p:sp>
        <p:nvSpPr>
          <p:cNvPr id="18" name="Arrow: Pentagon 15">
            <a:extLst>
              <a:ext uri="{FF2B5EF4-FFF2-40B4-BE49-F238E27FC236}">
                <a16:creationId xmlns:a16="http://schemas.microsoft.com/office/drawing/2014/main" id="{2E458D5C-F4B8-3EDA-5A2B-25802C2E9A40}"/>
              </a:ext>
            </a:extLst>
          </p:cNvPr>
          <p:cNvSpPr/>
          <p:nvPr/>
        </p:nvSpPr>
        <p:spPr>
          <a:xfrm>
            <a:off x="4788247" y="1726589"/>
            <a:ext cx="3931920" cy="180000"/>
          </a:xfrm>
          <a:prstGeom prst="homePlate">
            <a:avLst/>
          </a:prstGeom>
          <a:solidFill>
            <a:srgbClr val="007FFF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rIns="0" rtlCol="0" anchor="ctr"/>
          <a:lstStyle/>
          <a:p>
            <a:pPr algn="ctr"/>
            <a:r>
              <a:rPr lang="en-US" sz="800" dirty="0"/>
              <a:t>Phase II</a:t>
            </a:r>
          </a:p>
        </p:txBody>
      </p:sp>
      <p:sp>
        <p:nvSpPr>
          <p:cNvPr id="19" name="Google Shape;427;p16">
            <a:extLst>
              <a:ext uri="{FF2B5EF4-FFF2-40B4-BE49-F238E27FC236}">
                <a16:creationId xmlns:a16="http://schemas.microsoft.com/office/drawing/2014/main" id="{9BFCBBF9-1924-89F1-9B85-EFF961971A5B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20" name="Google Shape;126;p14">
            <a:extLst>
              <a:ext uri="{FF2B5EF4-FFF2-40B4-BE49-F238E27FC236}">
                <a16:creationId xmlns:a16="http://schemas.microsoft.com/office/drawing/2014/main" id="{55D7A62D-033B-8DDD-DC16-87C5699558CE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2400" kern="0" dirty="0" err="1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Workplan</a:t>
            </a:r>
            <a:endParaRPr kumimoji="0" lang="fr-FR" sz="2400" u="none" strike="noStrike" kern="0" cap="none" spc="0" normalizeH="0" baseline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</p:spTree>
    <p:extLst>
      <p:ext uri="{BB962C8B-B14F-4D97-AF65-F5344CB8AC3E}">
        <p14:creationId xmlns:p14="http://schemas.microsoft.com/office/powerpoint/2010/main" val="29703309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Google Shape;427;p16">
            <a:extLst>
              <a:ext uri="{FF2B5EF4-FFF2-40B4-BE49-F238E27FC236}">
                <a16:creationId xmlns:a16="http://schemas.microsoft.com/office/drawing/2014/main" id="{714BCEB2-83D9-EF50-5857-4D6711563048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5" name="Google Shape;126;p14">
            <a:extLst>
              <a:ext uri="{FF2B5EF4-FFF2-40B4-BE49-F238E27FC236}">
                <a16:creationId xmlns:a16="http://schemas.microsoft.com/office/drawing/2014/main" id="{0BE37D2F-5A21-B93C-180B-04EAEF8CF3F6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lang="fr-FR" sz="2400" kern="0" dirty="0">
                <a:solidFill>
                  <a:srgbClr val="0F5D61"/>
                </a:solidFill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Key Dates and Important Meetings</a:t>
            </a:r>
            <a:endParaRPr kumimoji="0" lang="fr-FR" sz="2400" u="none" strike="noStrike" kern="0" cap="none" spc="0" normalizeH="0" baseline="0" dirty="0">
              <a:ln>
                <a:noFill/>
              </a:ln>
              <a:solidFill>
                <a:srgbClr val="0F5D61"/>
              </a:solidFill>
              <a:effectLst/>
              <a:uLnTx/>
              <a:uFillTx/>
              <a:latin typeface="Lato" panose="020F0502020204030203" pitchFamily="34" charset="0"/>
              <a:cs typeface="Times New Roman" panose="02020603050405020304" pitchFamily="18" charset="0"/>
              <a:sym typeface="Lato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8C567B09-7BA0-54FE-9235-F7A07BC4113E}"/>
              </a:ext>
            </a:extLst>
          </p:cNvPr>
          <p:cNvSpPr/>
          <p:nvPr/>
        </p:nvSpPr>
        <p:spPr>
          <a:xfrm>
            <a:off x="472962" y="1247887"/>
            <a:ext cx="11123782" cy="361456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Online session: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Workshop 1: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Data collection timeline: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Workshop 2: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fr-FR" dirty="0">
              <a:solidFill>
                <a:schemeClr val="tx1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Opportunities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to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present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to ICC and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other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 </a:t>
            </a:r>
            <a:r>
              <a:rPr lang="fr-FR" dirty="0" err="1">
                <a:solidFill>
                  <a:schemeClr val="tx1">
                    <a:lumMod val="50000"/>
                  </a:schemeClr>
                </a:solidFill>
              </a:rPr>
              <a:t>decision-makers</a:t>
            </a:r>
            <a:r>
              <a:rPr lang="fr-FR" dirty="0">
                <a:solidFill>
                  <a:schemeClr val="tx1">
                    <a:lumMod val="50000"/>
                  </a:schemeClr>
                </a:solidFill>
              </a:rPr>
              <a:t>:</a:t>
            </a:r>
          </a:p>
        </p:txBody>
      </p:sp>
    </p:spTree>
    <p:extLst>
      <p:ext uri="{BB962C8B-B14F-4D97-AF65-F5344CB8AC3E}">
        <p14:creationId xmlns:p14="http://schemas.microsoft.com/office/powerpoint/2010/main" val="20187204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oogle Shape;394;p80">
            <a:extLst>
              <a:ext uri="{FF2B5EF4-FFF2-40B4-BE49-F238E27FC236}">
                <a16:creationId xmlns:a16="http://schemas.microsoft.com/office/drawing/2014/main" id="{CB6F83D3-0BC7-E4DE-9643-A39A965955B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816883530"/>
              </p:ext>
            </p:extLst>
          </p:nvPr>
        </p:nvGraphicFramePr>
        <p:xfrm>
          <a:off x="523875" y="1258485"/>
          <a:ext cx="11144250" cy="4887712"/>
        </p:xfrm>
        <a:graphic>
          <a:graphicData uri="http://schemas.openxmlformats.org/drawingml/2006/table">
            <a:tbl>
              <a:tblPr firstRow="1" firstCol="1" bandRow="1">
                <a:noFill/>
              </a:tblPr>
              <a:tblGrid>
                <a:gridCol w="398515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25631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3971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5748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350557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14272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>
                          <a:solidFill>
                            <a:srgbClr val="0F5D61"/>
                          </a:solidFill>
                          <a:latin typeface="+mj-lt"/>
                        </a:rPr>
                        <a:t>Action point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 err="1">
                          <a:solidFill>
                            <a:srgbClr val="0F5D61"/>
                          </a:solidFill>
                          <a:latin typeface="+mj-lt"/>
                        </a:rPr>
                        <a:t>Owner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>
                          <a:solidFill>
                            <a:srgbClr val="0F5D61"/>
                          </a:solidFill>
                          <a:latin typeface="+mj-lt"/>
                        </a:rPr>
                        <a:t>Deadline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 err="1">
                          <a:solidFill>
                            <a:srgbClr val="0F5D61"/>
                          </a:solidFill>
                          <a:latin typeface="+mj-lt"/>
                        </a:rPr>
                        <a:t>Status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r>
                        <a:rPr lang="fr-FR" sz="1400" b="1" u="none" strike="noStrike" cap="none" dirty="0">
                          <a:solidFill>
                            <a:srgbClr val="0F5D61"/>
                          </a:solidFill>
                          <a:latin typeface="+mj-lt"/>
                          <a:ea typeface="Calibri"/>
                          <a:cs typeface="Calibri"/>
                          <a:sym typeface="Calibri"/>
                        </a:rPr>
                        <a:t>Details</a:t>
                      </a:r>
                      <a:endParaRPr sz="1400" b="1" u="none" strike="noStrike" cap="none" dirty="0">
                        <a:solidFill>
                          <a:srgbClr val="0F5D6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B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lang="fr-FR"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DB02B"/>
                        </a:solidFill>
                        <a:effectLst/>
                        <a:uLnTx/>
                        <a:uFillTx/>
                        <a:latin typeface="Lato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12700" cap="flat" cmpd="sng" algn="ctr">
                      <a:solidFill>
                        <a:srgbClr val="0F5D6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0DB02B"/>
                        </a:solidFill>
                        <a:effectLst/>
                        <a:uLnTx/>
                        <a:uFillTx/>
                        <a:latin typeface="Lato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0805678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Lato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70686421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kumimoji="0" lang="fr-FR" sz="1400" b="1" i="0" u="none" strike="noStrike" kern="0" cap="none" spc="0" normalizeH="0" baseline="0" noProof="0" dirty="0">
                        <a:ln>
                          <a:noFill/>
                        </a:ln>
                        <a:solidFill>
                          <a:srgbClr val="C00000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+mn-cs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388" marR="0" lvl="0" indent="-179388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31583599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Arial"/>
                        <a:cs typeface="Arial"/>
                        <a:sym typeface="Arial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b="1" i="0" u="none" strike="noStrike" cap="none" dirty="0">
                        <a:solidFill>
                          <a:srgbClr val="0DB02B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lang="fr-FR"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lang="fr-FR" sz="1400" b="1" i="0" u="none" strike="noStrike" cap="none" dirty="0">
                        <a:solidFill>
                          <a:srgbClr val="0DB02B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Tx/>
                        <a:buFont typeface="Arial"/>
                        <a:buNone/>
                        <a:tabLst/>
                        <a:defRPr/>
                      </a:pPr>
                      <a:endParaRPr lang="fr-FR" sz="1400" b="1" i="0" u="none" strike="noStrike" cap="none" dirty="0">
                        <a:solidFill>
                          <a:srgbClr val="FFC000"/>
                        </a:solidFill>
                        <a:latin typeface="+mn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52913601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80975" marR="0" lvl="0" indent="-17145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 algn="ctr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 algn="ctr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70368"/>
                  </a:ext>
                </a:extLst>
              </a:tr>
              <a:tr h="518528"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b="0" i="0" u="none" strike="noStrike" cap="none" dirty="0">
                        <a:solidFill>
                          <a:schemeClr val="tx1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None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None/>
                      </a:pPr>
                      <a:endParaRPr sz="1400" b="1" u="none" strike="noStrike" cap="none" dirty="0">
                        <a:solidFill>
                          <a:srgbClr val="0DB02B"/>
                        </a:solidFill>
                        <a:latin typeface="+mj-lt"/>
                        <a:ea typeface="Calibri"/>
                        <a:cs typeface="Calibri"/>
                        <a:sym typeface="Calibri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R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R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tc>
                  <a:txBody>
                    <a:bodyPr/>
                    <a:lstStyle/>
                    <a:p>
                      <a:pPr marL="179999" marR="0" lvl="0" indent="-161925" algn="l" rtl="0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>
                          <a:srgbClr val="000000"/>
                        </a:buClr>
                        <a:buSzPts val="900"/>
                        <a:buFont typeface="Arial"/>
                        <a:buChar char="•"/>
                      </a:pPr>
                      <a:endParaRPr sz="14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54775" marR="54775" marT="7600" marB="0" anchor="ctr">
                    <a:lnL w="9525" cap="flat" cmpd="sng">
                      <a:solidFill>
                        <a:srgbClr val="000000">
                          <a:alpha val="0"/>
                        </a:srgbClr>
                      </a:solidFill>
                      <a:prstDash val="solid"/>
                      <a:round/>
                      <a:headEnd type="none" w="sm" len="sm"/>
                      <a:tailEnd type="none" w="sm" len="sm"/>
                    </a:lnL>
                    <a:lnT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T>
                    <a:lnB w="9525" cap="flat" cmpd="sng">
                      <a:solidFill>
                        <a:schemeClr val="dk1"/>
                      </a:solidFill>
                      <a:prstDash val="dash"/>
                      <a:round/>
                      <a:headEnd type="none" w="sm" len="sm"/>
                      <a:tailEnd type="none" w="sm" len="sm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5" name="Google Shape;427;p16">
            <a:extLst>
              <a:ext uri="{FF2B5EF4-FFF2-40B4-BE49-F238E27FC236}">
                <a16:creationId xmlns:a16="http://schemas.microsoft.com/office/drawing/2014/main" id="{52AE0B41-09E7-5930-681D-561CA0222CC2}"/>
              </a:ext>
            </a:extLst>
          </p:cNvPr>
          <p:cNvSpPr/>
          <p:nvPr/>
        </p:nvSpPr>
        <p:spPr>
          <a:xfrm>
            <a:off x="-9525" y="259371"/>
            <a:ext cx="235439" cy="655029"/>
          </a:xfrm>
          <a:prstGeom prst="rect">
            <a:avLst/>
          </a:prstGeom>
          <a:solidFill>
            <a:srgbClr val="0F5D61"/>
          </a:solidFill>
          <a:ln>
            <a:noFill/>
          </a:ln>
        </p:spPr>
        <p:txBody>
          <a:bodyPr spcFirstLastPara="1" wrap="square" lIns="91401" tIns="91401" rIns="91401" bIns="91401" anchor="ctr" anchorCtr="0">
            <a:noAutofit/>
          </a:bodyPr>
          <a:lstStyle/>
          <a:p>
            <a:pPr>
              <a:spcBef>
                <a:spcPct val="0"/>
              </a:spcBef>
              <a:spcAft>
                <a:spcPct val="0"/>
              </a:spcAft>
            </a:pPr>
            <a:endParaRPr lang="fr-FR" dirty="0">
              <a:latin typeface="Lato" panose="020F0502020204030203" pitchFamily="34" charset="0"/>
              <a:cs typeface="Times New Roman" panose="02020603050405020304" pitchFamily="18" charset="0"/>
            </a:endParaRPr>
          </a:p>
        </p:txBody>
      </p:sp>
      <p:sp>
        <p:nvSpPr>
          <p:cNvPr id="6" name="Google Shape;126;p14">
            <a:extLst>
              <a:ext uri="{FF2B5EF4-FFF2-40B4-BE49-F238E27FC236}">
                <a16:creationId xmlns:a16="http://schemas.microsoft.com/office/drawing/2014/main" id="{BA350CD6-255B-2FAF-783E-068BE2A9CF04}"/>
              </a:ext>
            </a:extLst>
          </p:cNvPr>
          <p:cNvSpPr txBox="1"/>
          <p:nvPr/>
        </p:nvSpPr>
        <p:spPr>
          <a:xfrm>
            <a:off x="472962" y="225239"/>
            <a:ext cx="11478768" cy="731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0" tIns="0" rIns="0" bIns="0" anchor="t" anchorCtr="0">
            <a:no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Tx/>
              <a:buFont typeface="Arial"/>
              <a:buNone/>
              <a:tabLst/>
              <a:defRPr/>
            </a:pPr>
            <a:r>
              <a:rPr kumimoji="0" lang="fr-FR" sz="2400" u="none" strike="noStrike" kern="0" cap="none" spc="0" normalizeH="0" baseline="0" dirty="0" err="1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Immediate</a:t>
            </a:r>
            <a:r>
              <a:rPr kumimoji="0" lang="fr-FR" sz="2400" u="none" strike="noStrike" kern="0" cap="none" spc="0" normalizeH="0" baseline="0" dirty="0">
                <a:ln>
                  <a:noFill/>
                </a:ln>
                <a:solidFill>
                  <a:srgbClr val="0F5D61"/>
                </a:solidFill>
                <a:effectLst/>
                <a:uLnTx/>
                <a:uFillTx/>
                <a:latin typeface="Lato" panose="020F0502020204030203" pitchFamily="34" charset="0"/>
                <a:cs typeface="Times New Roman" panose="02020603050405020304" pitchFamily="18" charset="0"/>
                <a:sym typeface="Lato"/>
              </a:rPr>
              <a:t> action points</a:t>
            </a:r>
          </a:p>
        </p:txBody>
      </p:sp>
    </p:spTree>
    <p:extLst>
      <p:ext uri="{BB962C8B-B14F-4D97-AF65-F5344CB8AC3E}">
        <p14:creationId xmlns:p14="http://schemas.microsoft.com/office/powerpoint/2010/main" val="3883139860"/>
      </p:ext>
    </p:extLst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414141"/>
      </a:dk1>
      <a:lt1>
        <a:srgbClr val="FFFFFF"/>
      </a:lt1>
      <a:dk2>
        <a:srgbClr val="595959"/>
      </a:dk2>
      <a:lt2>
        <a:srgbClr val="EEEEEE"/>
      </a:lt2>
      <a:accent1>
        <a:srgbClr val="002878"/>
      </a:accent1>
      <a:accent2>
        <a:srgbClr val="145ABE"/>
      </a:accent2>
      <a:accent3>
        <a:srgbClr val="3C8CF0"/>
      </a:accent3>
      <a:accent4>
        <a:srgbClr val="50AAFA"/>
      </a:accent4>
      <a:accent5>
        <a:srgbClr val="64C8FA"/>
      </a:accent5>
      <a:accent6>
        <a:srgbClr val="FFFFFF"/>
      </a:accent6>
      <a:hlink>
        <a:srgbClr val="64C8FA"/>
      </a:hlink>
      <a:folHlink>
        <a:srgbClr val="0097A7"/>
      </a:folHlink>
    </a:clrScheme>
    <a:fontScheme name="Custom 2">
      <a:majorFont>
        <a:latin typeface="Lato"/>
        <a:ea typeface=""/>
        <a:cs typeface=""/>
      </a:majorFont>
      <a:minorFont>
        <a:latin typeface="Lat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33273</TotalTime>
  <Words>187</Words>
  <Application>Microsoft Office PowerPoint</Application>
  <PresentationFormat>Widescreen</PresentationFormat>
  <Paragraphs>86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Lato</vt:lpstr>
      <vt:lpstr>Times New Roman</vt:lpstr>
      <vt:lpstr>Simple Light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NYOMBO MUTAMBA</dc:creator>
  <cp:lastModifiedBy>Florian Guiod</cp:lastModifiedBy>
  <cp:revision>597</cp:revision>
  <dcterms:created xsi:type="dcterms:W3CDTF">2022-06-29T11:27:31Z</dcterms:created>
  <dcterms:modified xsi:type="dcterms:W3CDTF">2025-01-14T11:27:17Z</dcterms:modified>
</cp:coreProperties>
</file>