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154106703" r:id="rId2"/>
    <p:sldId id="1154106838" r:id="rId3"/>
    <p:sldId id="1154106839" r:id="rId4"/>
    <p:sldId id="11541068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378" userDrawn="1">
          <p15:clr>
            <a:srgbClr val="A4A3A4"/>
          </p15:clr>
        </p15:guide>
        <p15:guide id="2" pos="6403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96C3D-CE5B-3417-0F4B-6F5E8F88795A}" name="Nahad Sadr-Azodi" initials="NS" userId="S::NSadr-Azodi@Sabin.org::ebf4ebee-bee8-4fa8-948c-83bb8cadd255" providerId="AD"/>
  <p188:author id="{C16C8E6A-F867-75BE-F84A-36F91CB142D2}" name="Florian Guiod" initials="FG" userId="467a635d1002deb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AF6"/>
    <a:srgbClr val="D8E8FC"/>
    <a:srgbClr val="FFFFFF"/>
    <a:srgbClr val="0DB02B"/>
    <a:srgbClr val="0F5D61"/>
    <a:srgbClr val="FFFF00"/>
    <a:srgbClr val="C00000"/>
    <a:srgbClr val="2E2E2E"/>
    <a:srgbClr val="FF0000"/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1" autoAdjust="0"/>
    <p:restoredTop sz="95374" autoAdjust="0"/>
  </p:normalViewPr>
  <p:slideViewPr>
    <p:cSldViewPr snapToGrid="0">
      <p:cViewPr varScale="1">
        <p:scale>
          <a:sx n="83" d="100"/>
          <a:sy n="83" d="100"/>
        </p:scale>
        <p:origin x="552" y="72"/>
      </p:cViewPr>
      <p:guideLst>
        <p:guide pos="7378"/>
        <p:guide pos="6403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D8F4-6785-498F-8D92-B2F6B34A16C4}" type="datetimeFigureOut">
              <a:rPr lang="fr-FR" smtClean="0"/>
              <a:t>14/01/2025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3418-E3CD-458E-8280-75CFF999240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7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241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ctrTitle"/>
          </p:nvPr>
        </p:nvSpPr>
        <p:spPr>
          <a:xfrm>
            <a:off x="415637" y="992767"/>
            <a:ext cx="11361559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subTitle" idx="1"/>
          </p:nvPr>
        </p:nvSpPr>
        <p:spPr>
          <a:xfrm>
            <a:off x="415626" y="3778833"/>
            <a:ext cx="11361559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B11D06FB-8C12-4435-BB1E-CCAAA692A6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0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body" idx="2"/>
          </p:nvPr>
        </p:nvSpPr>
        <p:spPr>
          <a:xfrm>
            <a:off x="6443610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41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415626" y="740800"/>
            <a:ext cx="3744375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415626" y="1852800"/>
            <a:ext cx="3744375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09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53708" y="600200"/>
            <a:ext cx="8491011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3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/>
          <p:nvPr/>
        </p:nvSpPr>
        <p:spPr>
          <a:xfrm>
            <a:off x="6096387" y="-167"/>
            <a:ext cx="609638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54022" y="1644233"/>
            <a:ext cx="5393905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ubTitle" idx="1"/>
          </p:nvPr>
        </p:nvSpPr>
        <p:spPr>
          <a:xfrm>
            <a:off x="354022" y="3737433"/>
            <a:ext cx="5393905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586419" y="965433"/>
            <a:ext cx="5116332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5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415626" y="5640767"/>
            <a:ext cx="7998883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 hasCustomPrompt="1"/>
          </p:nvPr>
        </p:nvSpPr>
        <p:spPr>
          <a:xfrm>
            <a:off x="415626" y="1474833"/>
            <a:ext cx="11361559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415626" y="4202967"/>
            <a:ext cx="11361559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42d34dc66_9_10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63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8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248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STXinwei" panose="020B0503020204020204" pitchFamily="2" charset="-12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Lato" panose="020F050202020403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2099363" y="1516400"/>
            <a:ext cx="373500" cy="1867200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lang="en-US" sz="1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A zebra with text on it&#10;&#10;Description automatically generated">
            <a:extLst>
              <a:ext uri="{FF2B5EF4-FFF2-40B4-BE49-F238E27FC236}">
                <a16:creationId xmlns:a16="http://schemas.microsoft.com/office/drawing/2014/main" id="{9A466B9C-30E9-BBA3-65DF-C22B17730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32500" r="24112" b="32500"/>
          <a:stretch/>
        </p:blipFill>
        <p:spPr>
          <a:xfrm>
            <a:off x="9092137" y="5470609"/>
            <a:ext cx="2952250" cy="1231733"/>
          </a:xfrm>
          <a:prstGeom prst="rect">
            <a:avLst/>
          </a:prstGeom>
        </p:spPr>
      </p:pic>
      <p:sp>
        <p:nvSpPr>
          <p:cNvPr id="5" name="Google Shape;47;p1">
            <a:extLst>
              <a:ext uri="{FF2B5EF4-FFF2-40B4-BE49-F238E27FC236}">
                <a16:creationId xmlns:a16="http://schemas.microsoft.com/office/drawing/2014/main" id="{EB2B3FD3-5DE2-0F68-F062-F699B5C84D63}"/>
              </a:ext>
            </a:extLst>
          </p:cNvPr>
          <p:cNvSpPr txBox="1"/>
          <p:nvPr/>
        </p:nvSpPr>
        <p:spPr>
          <a:xfrm>
            <a:off x="2752725" y="1538000"/>
            <a:ext cx="9180963" cy="2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New Vaccines Introduction Prioritization and Sequencing Tool (NVI-PST)</a:t>
            </a:r>
            <a:endParaRPr lang="en-US" sz="1200">
              <a:solidFill>
                <a:srgbClr val="0F5D61"/>
              </a:solidFill>
              <a:latin typeface="Lato" panose="020F0502020204030203" pitchFamily="34" charset="0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2000"/>
            </a:pPr>
            <a:endParaRPr lang="en-US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en-US" sz="2000" b="1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Workplan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6D30FBC7-1433-8ED7-056B-BE06ECF1AAD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87055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>
                <a:latin typeface="+mj-lt"/>
              </a:rPr>
              <a:pPr/>
              <a:t>2</a:t>
            </a:fld>
            <a:endParaRPr lang="fr-FR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16F60D-69BA-F7F7-E28E-0DC8CC449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826735"/>
              </p:ext>
            </p:extLst>
          </p:nvPr>
        </p:nvGraphicFramePr>
        <p:xfrm>
          <a:off x="496531" y="859528"/>
          <a:ext cx="11198938" cy="57874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7762">
                  <a:extLst>
                    <a:ext uri="{9D8B030D-6E8A-4147-A177-3AD203B41FA5}">
                      <a16:colId xmlns:a16="http://schemas.microsoft.com/office/drawing/2014/main" val="2852991007"/>
                    </a:ext>
                  </a:extLst>
                </a:gridCol>
                <a:gridCol w="895126">
                  <a:extLst>
                    <a:ext uri="{9D8B030D-6E8A-4147-A177-3AD203B41FA5}">
                      <a16:colId xmlns:a16="http://schemas.microsoft.com/office/drawing/2014/main" val="210272940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4531181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29385134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390491633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7462502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90449844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83156477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52636747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3252461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0830439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803706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192403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1014225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25354761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002681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47863555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20994061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6854953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5713510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5006843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407465552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8332418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69844837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85865055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4174168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590159376"/>
                    </a:ext>
                  </a:extLst>
                </a:gridCol>
              </a:tblGrid>
              <a:tr h="275984">
                <a:tc gridSpan="2"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44011"/>
                  </a:ext>
                </a:extLst>
              </a:tr>
              <a:tr h="275984">
                <a:tc>
                  <a:txBody>
                    <a:bodyPr/>
                    <a:lstStyle/>
                    <a:p>
                      <a:r>
                        <a:rPr lang="fr-FR" b="1" noProof="0">
                          <a:solidFill>
                            <a:schemeClr val="tx1"/>
                          </a:solidFill>
                          <a:latin typeface="+mj-lt"/>
                        </a:rPr>
                        <a:t>Activities</a:t>
                      </a:r>
                      <a:endParaRPr lang="fr-FR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Lead / Support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74503"/>
                  </a:ext>
                </a:extLst>
              </a:tr>
              <a:tr h="230784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Phases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8212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Stakeholders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92642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NITAG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84548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EPI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27530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MoH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45209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MoF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591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ICC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15232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 err="1">
                          <a:latin typeface="+mj-lt"/>
                        </a:rPr>
                        <a:t>Methodology</a:t>
                      </a:r>
                      <a:endParaRPr lang="fr-FR" sz="1100" b="1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68041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Review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153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Validation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56315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Workshops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4333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981492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ToR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&amp;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Budgeting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76310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Logistics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93387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Agenda &amp; invite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045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Documents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86260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Facilitation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00677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Data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40736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Retrieval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47035"/>
                  </a:ext>
                </a:extLst>
              </a:tr>
              <a:tr h="205562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Iterations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15154"/>
                  </a:ext>
                </a:extLst>
              </a:tr>
              <a:tr h="205483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Analysis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presentation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4048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 err="1">
                          <a:latin typeface="+mj-lt"/>
                        </a:rPr>
                        <a:t>Recommendations</a:t>
                      </a:r>
                      <a:endParaRPr lang="fr-FR" sz="1100" b="1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83637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Finalization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09106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Review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with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MoH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/ national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immunization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program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407914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Present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to ICC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489097"/>
                  </a:ext>
                </a:extLst>
              </a:tr>
            </a:tbl>
          </a:graphicData>
        </a:graphic>
      </p:graphicFrame>
      <p:sp>
        <p:nvSpPr>
          <p:cNvPr id="8" name="7-point Star 38">
            <a:extLst>
              <a:ext uri="{FF2B5EF4-FFF2-40B4-BE49-F238E27FC236}">
                <a16:creationId xmlns:a16="http://schemas.microsoft.com/office/drawing/2014/main" id="{4D800028-9B7E-F7A4-AC84-4B2D48969CBF}"/>
              </a:ext>
            </a:extLst>
          </p:cNvPr>
          <p:cNvSpPr/>
          <p:nvPr/>
        </p:nvSpPr>
        <p:spPr>
          <a:xfrm>
            <a:off x="451594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80C55-D89B-0C7D-4FF3-B1BAC3223D94}"/>
              </a:ext>
            </a:extLst>
          </p:cNvPr>
          <p:cNvSpPr/>
          <p:nvPr/>
        </p:nvSpPr>
        <p:spPr>
          <a:xfrm>
            <a:off x="4753403" y="3639818"/>
            <a:ext cx="1019016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Workshop 1</a:t>
            </a:r>
          </a:p>
        </p:txBody>
      </p:sp>
      <p:sp>
        <p:nvSpPr>
          <p:cNvPr id="10" name="7-point Star 38">
            <a:extLst>
              <a:ext uri="{FF2B5EF4-FFF2-40B4-BE49-F238E27FC236}">
                <a16:creationId xmlns:a16="http://schemas.microsoft.com/office/drawing/2014/main" id="{E392513B-9A62-4BFE-7F8E-6411BB1CE3DD}"/>
              </a:ext>
            </a:extLst>
          </p:cNvPr>
          <p:cNvSpPr/>
          <p:nvPr/>
        </p:nvSpPr>
        <p:spPr>
          <a:xfrm>
            <a:off x="84867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3171F8-6F87-6F29-2284-0EC81EAFB66B}"/>
              </a:ext>
            </a:extLst>
          </p:cNvPr>
          <p:cNvSpPr/>
          <p:nvPr/>
        </p:nvSpPr>
        <p:spPr>
          <a:xfrm>
            <a:off x="8673376" y="3637800"/>
            <a:ext cx="999775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Workshop 2</a:t>
            </a:r>
          </a:p>
        </p:txBody>
      </p:sp>
      <p:sp>
        <p:nvSpPr>
          <p:cNvPr id="13" name="7-point Star 38">
            <a:extLst>
              <a:ext uri="{FF2B5EF4-FFF2-40B4-BE49-F238E27FC236}">
                <a16:creationId xmlns:a16="http://schemas.microsoft.com/office/drawing/2014/main" id="{E5FBBFBF-5907-58CA-AB48-63CBFD802530}"/>
              </a:ext>
            </a:extLst>
          </p:cNvPr>
          <p:cNvSpPr/>
          <p:nvPr/>
        </p:nvSpPr>
        <p:spPr>
          <a:xfrm>
            <a:off x="38550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EEB8F0-7B6F-F47C-B146-91A422CE0ADA}"/>
              </a:ext>
            </a:extLst>
          </p:cNvPr>
          <p:cNvSpPr/>
          <p:nvPr/>
        </p:nvSpPr>
        <p:spPr>
          <a:xfrm>
            <a:off x="3460786" y="3866703"/>
            <a:ext cx="1258388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Online session</a:t>
            </a:r>
          </a:p>
        </p:txBody>
      </p:sp>
      <p:sp>
        <p:nvSpPr>
          <p:cNvPr id="16" name="Arrow: Pentagon 3">
            <a:extLst>
              <a:ext uri="{FF2B5EF4-FFF2-40B4-BE49-F238E27FC236}">
                <a16:creationId xmlns:a16="http://schemas.microsoft.com/office/drawing/2014/main" id="{5A520CB0-08AE-522E-EE48-A419C53DF4AE}"/>
              </a:ext>
            </a:extLst>
          </p:cNvPr>
          <p:cNvSpPr/>
          <p:nvPr/>
        </p:nvSpPr>
        <p:spPr>
          <a:xfrm>
            <a:off x="3473243" y="1726589"/>
            <a:ext cx="128016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en-US" sz="800" dirty="0"/>
              <a:t>Phase I</a:t>
            </a:r>
          </a:p>
        </p:txBody>
      </p:sp>
      <p:sp>
        <p:nvSpPr>
          <p:cNvPr id="17" name="Arrow: Pentagon 5">
            <a:extLst>
              <a:ext uri="{FF2B5EF4-FFF2-40B4-BE49-F238E27FC236}">
                <a16:creationId xmlns:a16="http://schemas.microsoft.com/office/drawing/2014/main" id="{D7132F93-E16C-8B0B-0554-F1A17322D583}"/>
              </a:ext>
            </a:extLst>
          </p:cNvPr>
          <p:cNvSpPr/>
          <p:nvPr/>
        </p:nvSpPr>
        <p:spPr>
          <a:xfrm>
            <a:off x="8745486" y="1726589"/>
            <a:ext cx="292608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Phase III</a:t>
            </a:r>
          </a:p>
        </p:txBody>
      </p:sp>
      <p:sp>
        <p:nvSpPr>
          <p:cNvPr id="18" name="Arrow: Pentagon 15">
            <a:extLst>
              <a:ext uri="{FF2B5EF4-FFF2-40B4-BE49-F238E27FC236}">
                <a16:creationId xmlns:a16="http://schemas.microsoft.com/office/drawing/2014/main" id="{2E458D5C-F4B8-3EDA-5A2B-25802C2E9A40}"/>
              </a:ext>
            </a:extLst>
          </p:cNvPr>
          <p:cNvSpPr/>
          <p:nvPr/>
        </p:nvSpPr>
        <p:spPr>
          <a:xfrm>
            <a:off x="4788247" y="1726589"/>
            <a:ext cx="393192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en-US" sz="800" dirty="0"/>
              <a:t>Phase II</a:t>
            </a:r>
          </a:p>
        </p:txBody>
      </p:sp>
      <p:sp>
        <p:nvSpPr>
          <p:cNvPr id="19" name="Google Shape;427;p16">
            <a:extLst>
              <a:ext uri="{FF2B5EF4-FFF2-40B4-BE49-F238E27FC236}">
                <a16:creationId xmlns:a16="http://schemas.microsoft.com/office/drawing/2014/main" id="{9BFCBBF9-1924-89F1-9B85-EFF961971A5B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Google Shape;126;p14">
            <a:extLst>
              <a:ext uri="{FF2B5EF4-FFF2-40B4-BE49-F238E27FC236}">
                <a16:creationId xmlns:a16="http://schemas.microsoft.com/office/drawing/2014/main" id="{55D7A62D-033B-8DDD-DC16-87C5699558C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dirty="0" err="1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Workplan</a:t>
            </a:r>
            <a:endParaRPr kumimoji="0" lang="fr-FR" sz="2400" u="none" strike="noStrike" kern="0" cap="none" spc="0" normalizeH="0" baseline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97033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714BCEB2-83D9-EF50-5857-4D6711563048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0BE37D2F-5A21-B93C-180B-04EAEF8CF3F6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Key Dates and Important Meetings</a:t>
            </a:r>
            <a:endParaRPr kumimoji="0" lang="fr-FR" sz="2400" u="none" strike="noStrike" kern="0" cap="none" spc="0" normalizeH="0" baseline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67B09-7BA0-54FE-9235-F7A07BC4113E}"/>
              </a:ext>
            </a:extLst>
          </p:cNvPr>
          <p:cNvSpPr/>
          <p:nvPr/>
        </p:nvSpPr>
        <p:spPr>
          <a:xfrm>
            <a:off x="472962" y="1247887"/>
            <a:ext cx="11123782" cy="3614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Online session: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Workshop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Data collection timeline: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Workshop 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Opportunities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to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present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to ICC and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other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decision-makers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187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394;p80">
            <a:extLst>
              <a:ext uri="{FF2B5EF4-FFF2-40B4-BE49-F238E27FC236}">
                <a16:creationId xmlns:a16="http://schemas.microsoft.com/office/drawing/2014/main" id="{CB6F83D3-0BC7-E4DE-9643-A39A965955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883530"/>
              </p:ext>
            </p:extLst>
          </p:nvPr>
        </p:nvGraphicFramePr>
        <p:xfrm>
          <a:off x="523875" y="1258485"/>
          <a:ext cx="11144250" cy="488771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398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5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2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</a:rPr>
                        <a:t>Action point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 err="1">
                          <a:solidFill>
                            <a:srgbClr val="0F5D61"/>
                          </a:solidFill>
                          <a:latin typeface="+mj-lt"/>
                        </a:rPr>
                        <a:t>Owner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</a:rPr>
                        <a:t>Deadline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 err="1">
                          <a:solidFill>
                            <a:srgbClr val="0F5D61"/>
                          </a:solidFill>
                          <a:latin typeface="+mj-lt"/>
                        </a:rPr>
                        <a:t>Status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Details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80567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68642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583599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400" b="1" i="0" u="none" strike="noStrike" cap="none" dirty="0">
                        <a:solidFill>
                          <a:srgbClr val="FFC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9136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6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rgbClr val="0DB02B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999" marR="0" lvl="0" indent="-1619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52AE0B41-09E7-5930-681D-561CA0222CC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BA350CD6-255B-2FAF-783E-068BE2A9CF04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dirty="0" err="1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Immediate</a:t>
            </a:r>
            <a:r>
              <a:rPr kumimoji="0" lang="fr-FR" sz="2400" u="none" strike="noStrike" kern="0" cap="none" spc="0" normalizeH="0" baseline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action points</a:t>
            </a:r>
          </a:p>
        </p:txBody>
      </p:sp>
    </p:spTree>
    <p:extLst>
      <p:ext uri="{BB962C8B-B14F-4D97-AF65-F5344CB8AC3E}">
        <p14:creationId xmlns:p14="http://schemas.microsoft.com/office/powerpoint/2010/main" val="388313986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14141"/>
      </a:dk1>
      <a:lt1>
        <a:srgbClr val="FFFFFF"/>
      </a:lt1>
      <a:dk2>
        <a:srgbClr val="595959"/>
      </a:dk2>
      <a:lt2>
        <a:srgbClr val="EEEEEE"/>
      </a:lt2>
      <a:accent1>
        <a:srgbClr val="002878"/>
      </a:accent1>
      <a:accent2>
        <a:srgbClr val="145ABE"/>
      </a:accent2>
      <a:accent3>
        <a:srgbClr val="3C8CF0"/>
      </a:accent3>
      <a:accent4>
        <a:srgbClr val="50AAFA"/>
      </a:accent4>
      <a:accent5>
        <a:srgbClr val="64C8FA"/>
      </a:accent5>
      <a:accent6>
        <a:srgbClr val="FFFFFF"/>
      </a:accent6>
      <a:hlink>
        <a:srgbClr val="64C8FA"/>
      </a:hlink>
      <a:folHlink>
        <a:srgbClr val="0097A7"/>
      </a:folHlink>
    </a:clrScheme>
    <a:fontScheme name="Custom 2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33273</TotalTime>
  <Words>187</Words>
  <Application>Microsoft Office PowerPoint</Application>
  <PresentationFormat>Widescreen</PresentationFormat>
  <Paragraphs>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NYOMBO MUTAMBA</dc:creator>
  <cp:lastModifiedBy>Florian Guiod</cp:lastModifiedBy>
  <cp:revision>597</cp:revision>
  <dcterms:created xsi:type="dcterms:W3CDTF">2022-06-29T11:27:31Z</dcterms:created>
  <dcterms:modified xsi:type="dcterms:W3CDTF">2025-01-14T11:27:17Z</dcterms:modified>
</cp:coreProperties>
</file>