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1154106703" r:id="rId5"/>
    <p:sldId id="1154106925" r:id="rId6"/>
    <p:sldId id="1154106924" r:id="rId7"/>
    <p:sldId id="1154106836" r:id="rId8"/>
    <p:sldId id="1154106829" r:id="rId9"/>
    <p:sldId id="1154106776" r:id="rId10"/>
    <p:sldId id="1154106849" r:id="rId11"/>
    <p:sldId id="1154106721" r:id="rId12"/>
    <p:sldId id="1154106766" r:id="rId13"/>
    <p:sldId id="1154106926" r:id="rId14"/>
    <p:sldId id="1154106928" r:id="rId15"/>
    <p:sldId id="1154106929" r:id="rId16"/>
    <p:sldId id="1154106754" r:id="rId17"/>
    <p:sldId id="1154106731" r:id="rId18"/>
    <p:sldId id="1154106927" r:id="rId19"/>
    <p:sldId id="1154106755" r:id="rId20"/>
    <p:sldId id="1154106800" r:id="rId21"/>
    <p:sldId id="11541068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78" userDrawn="1">
          <p15:clr>
            <a:srgbClr val="A4A3A4"/>
          </p15:clr>
        </p15:guide>
        <p15:guide id="2" pos="6403" userDrawn="1">
          <p15:clr>
            <a:srgbClr val="A4A3A4"/>
          </p15:clr>
        </p15:guide>
        <p15:guide id="3" orient="horz" pos="1502" userDrawn="1">
          <p15:clr>
            <a:srgbClr val="A4A3A4"/>
          </p15:clr>
        </p15:guide>
        <p15:guide id="4" orient="horz" pos="8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06A06-D1F9-E8CB-C379-83E8D8847C42}" name="Philippe Duclos" initials="PD" userId="8ad31b28183b21dc" providerId="Windows Live"/>
  <p188:author id="{96B00E2C-0269-1AE3-FB5E-1CC29E1802F7}" name="Jenna Groman" initials="JG" userId="cccde213d03f6991" providerId="Windows Live"/>
  <p188:author id="{64496C3D-CE5B-3417-0F4B-6F5E8F88795A}" name="Nahad Sadr-Azodi" initials="NS" userId="S::NSadr-Azodi@Sabin.org::ebf4ebee-bee8-4fa8-948c-83bb8cadd255" providerId="AD"/>
  <p188:author id="{FFEA344E-C494-FB95-3A77-9D8678F16C83}" name="Jenna Groman" initials="JG" userId="VlcMPxBHKhNQKtBiUWebHAOp0Pp0aC6N1gkvkaSWVv0=" providerId="None"/>
  <p188:author id="{C16C8E6A-F867-75BE-F84A-36F91CB142D2}" name="Florian Guiod" initials="FG" userId="467a635d1002deb1" providerId="Windows Live"/>
  <p188:author id="{3DF787E7-6AE6-D3C5-21B8-72124DEE5D1C}" name="Florian Guiod" initials="FG" userId="vzbpcdys6dinr02k8i5sfeuqfjbnfarj3pcpk3yfjhs"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D61"/>
    <a:srgbClr val="BFBFBF"/>
    <a:srgbClr val="1AA3AA"/>
    <a:srgbClr val="DEA700"/>
    <a:srgbClr val="8ABAF6"/>
    <a:srgbClr val="0B4649"/>
    <a:srgbClr val="F2F2F2"/>
    <a:srgbClr val="E6E6E6"/>
    <a:srgbClr val="68999B"/>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78" autoAdjust="0"/>
    <p:restoredTop sz="88980" autoAdjust="0"/>
  </p:normalViewPr>
  <p:slideViewPr>
    <p:cSldViewPr snapToGrid="0">
      <p:cViewPr varScale="1">
        <p:scale>
          <a:sx n="69" d="100"/>
          <a:sy n="69" d="100"/>
        </p:scale>
        <p:origin x="427" y="278"/>
      </p:cViewPr>
      <p:guideLst>
        <p:guide pos="7378"/>
        <p:guide pos="6403"/>
        <p:guide orient="horz" pos="1502"/>
        <p:guide orient="horz" pos="867"/>
      </p:guideLst>
    </p:cSldViewPr>
  </p:slideViewPr>
  <p:notesTextViewPr>
    <p:cViewPr>
      <p:scale>
        <a:sx n="125" d="100"/>
        <a:sy n="125" d="100"/>
      </p:scale>
      <p:origin x="0" y="0"/>
    </p:cViewPr>
  </p:notesTextViewPr>
  <p:sorterViewPr>
    <p:cViewPr>
      <p:scale>
        <a:sx n="100" d="100"/>
        <a:sy n="100" d="100"/>
      </p:scale>
      <p:origin x="0" y="-96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FD8F4-6785-498F-8D92-B2F6B34A16C4}" type="datetimeFigureOut">
              <a:rPr lang="fr-FR" smtClean="0"/>
              <a:t>17/03/2025</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C3418-E3CD-458E-8280-75CFF9992402}" type="slidenum">
              <a:rPr lang="fr-FR" smtClean="0"/>
              <a:t>‹#›</a:t>
            </a:fld>
            <a:endParaRPr lang="fr-FR" dirty="0"/>
          </a:p>
        </p:txBody>
      </p:sp>
    </p:spTree>
    <p:extLst>
      <p:ext uri="{BB962C8B-B14F-4D97-AF65-F5344CB8AC3E}">
        <p14:creationId xmlns:p14="http://schemas.microsoft.com/office/powerpoint/2010/main" val="195079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 name="Google Shape;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6241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C3418-E3CD-458E-8280-75CFF9992402}" type="slidenum">
              <a:rPr lang="fr-FR" smtClean="0"/>
              <a:t>5</a:t>
            </a:fld>
            <a:endParaRPr lang="fr-FR" dirty="0"/>
          </a:p>
        </p:txBody>
      </p:sp>
    </p:spTree>
    <p:extLst>
      <p:ext uri="{BB962C8B-B14F-4D97-AF65-F5344CB8AC3E}">
        <p14:creationId xmlns:p14="http://schemas.microsoft.com/office/powerpoint/2010/main" val="395706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698F89-4323-40BC-BE1A-84953DD8BBB4}" type="slidenum">
              <a:rPr lang="en-US" smtClean="0"/>
              <a:t>10</a:t>
            </a:fld>
            <a:endParaRPr lang="en-US"/>
          </a:p>
        </p:txBody>
      </p:sp>
    </p:spTree>
    <p:extLst>
      <p:ext uri="{BB962C8B-B14F-4D97-AF65-F5344CB8AC3E}">
        <p14:creationId xmlns:p14="http://schemas.microsoft.com/office/powerpoint/2010/main" val="81831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4A01E-7D7D-176B-4517-C5A4FAC76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2B21D-343E-9B86-CE4C-13151201C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7D5CF-7127-0B78-1BD0-E2740EA330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8EB730-7D08-4500-9C4A-C5AB6B22BA8F}"/>
              </a:ext>
            </a:extLst>
          </p:cNvPr>
          <p:cNvSpPr>
            <a:spLocks noGrp="1"/>
          </p:cNvSpPr>
          <p:nvPr>
            <p:ph type="sldNum" sz="quarter" idx="5"/>
          </p:nvPr>
        </p:nvSpPr>
        <p:spPr/>
        <p:txBody>
          <a:bodyPr/>
          <a:lstStyle/>
          <a:p>
            <a:fld id="{EE698F89-4323-40BC-BE1A-84953DD8BBB4}" type="slidenum">
              <a:rPr lang="en-US" smtClean="0"/>
              <a:t>12</a:t>
            </a:fld>
            <a:endParaRPr lang="en-US"/>
          </a:p>
        </p:txBody>
      </p:sp>
    </p:spTree>
    <p:extLst>
      <p:ext uri="{BB962C8B-B14F-4D97-AF65-F5344CB8AC3E}">
        <p14:creationId xmlns:p14="http://schemas.microsoft.com/office/powerpoint/2010/main" val="390186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C3418-E3CD-458E-8280-75CFF9992402}" type="slidenum">
              <a:rPr lang="fr-FR" smtClean="0"/>
              <a:t>16</a:t>
            </a:fld>
            <a:endParaRPr lang="fr-FR" dirty="0"/>
          </a:p>
        </p:txBody>
      </p:sp>
    </p:spTree>
    <p:extLst>
      <p:ext uri="{BB962C8B-B14F-4D97-AF65-F5344CB8AC3E}">
        <p14:creationId xmlns:p14="http://schemas.microsoft.com/office/powerpoint/2010/main" val="23163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415637" y="992767"/>
            <a:ext cx="11361559" cy="27369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1" name="Google Shape;11;p19"/>
          <p:cNvSpPr txBox="1">
            <a:spLocks noGrp="1"/>
          </p:cNvSpPr>
          <p:nvPr>
            <p:ph type="subTitle" idx="1"/>
          </p:nvPr>
        </p:nvSpPr>
        <p:spPr>
          <a:xfrm>
            <a:off x="415626" y="3778833"/>
            <a:ext cx="11361559" cy="10569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 name="Google Shape;12;p19">
            <a:extLst>
              <a:ext uri="{FF2B5EF4-FFF2-40B4-BE49-F238E27FC236}">
                <a16:creationId xmlns:a16="http://schemas.microsoft.com/office/drawing/2014/main" id="{B11D06FB-8C12-4435-BB1E-CCAAA692A644}"/>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6068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50F1-7ED3-0BC7-2CCA-ACC195A8E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1691-BA80-743C-B718-9AD5145B1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D9DB0-1F10-10A2-B165-00713759B8B9}"/>
              </a:ext>
            </a:extLst>
          </p:cNvPr>
          <p:cNvSpPr>
            <a:spLocks noGrp="1"/>
          </p:cNvSpPr>
          <p:nvPr>
            <p:ph type="dt" sz="half" idx="10"/>
          </p:nvPr>
        </p:nvSpPr>
        <p:spPr/>
        <p:txBody>
          <a:bodyPr/>
          <a:lstStyle/>
          <a:p>
            <a:fld id="{04164A85-F487-4DAE-8832-725338EDF46B}" type="datetimeFigureOut">
              <a:rPr lang="en-US" smtClean="0"/>
              <a:t>3/17/2025</a:t>
            </a:fld>
            <a:endParaRPr lang="en-US"/>
          </a:p>
        </p:txBody>
      </p:sp>
      <p:sp>
        <p:nvSpPr>
          <p:cNvPr id="5" name="Footer Placeholder 4">
            <a:extLst>
              <a:ext uri="{FF2B5EF4-FFF2-40B4-BE49-F238E27FC236}">
                <a16:creationId xmlns:a16="http://schemas.microsoft.com/office/drawing/2014/main" id="{94796652-4A90-CAE5-42C6-9C53AC27A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7E860-C4EB-E773-C66C-EA1A37798951}"/>
              </a:ext>
            </a:extLst>
          </p:cNvPr>
          <p:cNvSpPr>
            <a:spLocks noGrp="1"/>
          </p:cNvSpPr>
          <p:nvPr>
            <p:ph type="sldNum" sz="quarter" idx="12"/>
          </p:nvPr>
        </p:nvSpPr>
        <p:spPr/>
        <p:txBody>
          <a:bodyPr/>
          <a:lstStyle/>
          <a:p>
            <a:fld id="{F16F2F99-6DAD-47CE-BB68-4661152F17BD}" type="slidenum">
              <a:rPr lang="en-US" smtClean="0"/>
              <a:t>‹#›</a:t>
            </a:fld>
            <a:endParaRPr lang="en-US"/>
          </a:p>
        </p:txBody>
      </p:sp>
    </p:spTree>
    <p:extLst>
      <p:ext uri="{BB962C8B-B14F-4D97-AF65-F5344CB8AC3E}">
        <p14:creationId xmlns:p14="http://schemas.microsoft.com/office/powerpoint/2010/main" val="333132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0"/>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 name="Google Shape;16;p20"/>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7088801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9" name="Google Shape;19;p21"/>
          <p:cNvSpPr txBox="1">
            <a:spLocks noGrp="1"/>
          </p:cNvSpPr>
          <p:nvPr>
            <p:ph type="body" idx="1"/>
          </p:nvPr>
        </p:nvSpPr>
        <p:spPr>
          <a:xfrm>
            <a:off x="415626"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0" name="Google Shape;20;p21"/>
          <p:cNvSpPr txBox="1">
            <a:spLocks noGrp="1"/>
          </p:cNvSpPr>
          <p:nvPr>
            <p:ph type="body" idx="2"/>
          </p:nvPr>
        </p:nvSpPr>
        <p:spPr>
          <a:xfrm>
            <a:off x="6443610" y="1536633"/>
            <a:ext cx="53335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1" name="Google Shape;21;p21"/>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23741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415626" y="740800"/>
            <a:ext cx="3744375"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4" name="Google Shape;24;p22"/>
          <p:cNvSpPr txBox="1">
            <a:spLocks noGrp="1"/>
          </p:cNvSpPr>
          <p:nvPr>
            <p:ph type="body" idx="1"/>
          </p:nvPr>
        </p:nvSpPr>
        <p:spPr>
          <a:xfrm>
            <a:off x="415626" y="1852800"/>
            <a:ext cx="3744375"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5" name="Google Shape;25;p22"/>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66609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653708" y="600200"/>
            <a:ext cx="8491011"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8" name="Google Shape;28;p23"/>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95234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24"/>
          <p:cNvSpPr/>
          <p:nvPr/>
        </p:nvSpPr>
        <p:spPr>
          <a:xfrm>
            <a:off x="6096387" y="-167"/>
            <a:ext cx="6096388"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p:txBody>
      </p:sp>
      <p:sp>
        <p:nvSpPr>
          <p:cNvPr id="31" name="Google Shape;31;p24"/>
          <p:cNvSpPr txBox="1">
            <a:spLocks noGrp="1"/>
          </p:cNvSpPr>
          <p:nvPr>
            <p:ph type="title"/>
          </p:nvPr>
        </p:nvSpPr>
        <p:spPr>
          <a:xfrm>
            <a:off x="354022" y="1644233"/>
            <a:ext cx="5393905" cy="1976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32" name="Google Shape;32;p24"/>
          <p:cNvSpPr txBox="1">
            <a:spLocks noGrp="1"/>
          </p:cNvSpPr>
          <p:nvPr>
            <p:ph type="subTitle" idx="1"/>
          </p:nvPr>
        </p:nvSpPr>
        <p:spPr>
          <a:xfrm>
            <a:off x="354022" y="3737433"/>
            <a:ext cx="5393905" cy="16467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3" name="Google Shape;33;p24"/>
          <p:cNvSpPr txBox="1">
            <a:spLocks noGrp="1"/>
          </p:cNvSpPr>
          <p:nvPr>
            <p:ph type="body" idx="2"/>
          </p:nvPr>
        </p:nvSpPr>
        <p:spPr>
          <a:xfrm>
            <a:off x="6586419" y="965433"/>
            <a:ext cx="5116332"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p24"/>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57455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Google Shape;36;p25"/>
          <p:cNvSpPr txBox="1">
            <a:spLocks noGrp="1"/>
          </p:cNvSpPr>
          <p:nvPr>
            <p:ph type="body" idx="1"/>
          </p:nvPr>
        </p:nvSpPr>
        <p:spPr>
          <a:xfrm>
            <a:off x="415626" y="5640767"/>
            <a:ext cx="7998883" cy="8067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7" name="Google Shape;37;p25"/>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40536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26"/>
          <p:cNvSpPr txBox="1">
            <a:spLocks noGrp="1"/>
          </p:cNvSpPr>
          <p:nvPr>
            <p:ph type="title" hasCustomPrompt="1"/>
          </p:nvPr>
        </p:nvSpPr>
        <p:spPr>
          <a:xfrm>
            <a:off x="415626" y="1474833"/>
            <a:ext cx="11361559" cy="26181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0" name="Google Shape;40;p26"/>
          <p:cNvSpPr txBox="1">
            <a:spLocks noGrp="1"/>
          </p:cNvSpPr>
          <p:nvPr>
            <p:ph type="body" idx="1"/>
          </p:nvPr>
        </p:nvSpPr>
        <p:spPr>
          <a:xfrm>
            <a:off x="415626" y="4202967"/>
            <a:ext cx="11361559"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41" name="Google Shape;41;p26"/>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582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ge42d34dc66_9_103"/>
          <p:cNvSpPr txBox="1">
            <a:spLocks noGrp="1"/>
          </p:cNvSpPr>
          <p:nvPr>
            <p:ph type="sldNum" idx="12"/>
          </p:nvPr>
        </p:nvSpPr>
        <p:spPr>
          <a:xfrm>
            <a:off x="11296611" y="6217623"/>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dirty="0"/>
          </a:p>
        </p:txBody>
      </p:sp>
    </p:spTree>
    <p:extLst>
      <p:ext uri="{BB962C8B-B14F-4D97-AF65-F5344CB8AC3E}">
        <p14:creationId xmlns:p14="http://schemas.microsoft.com/office/powerpoint/2010/main" val="416163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415626" y="593367"/>
            <a:ext cx="11361559" cy="7635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dirty="0"/>
          </a:p>
        </p:txBody>
      </p:sp>
      <p:sp>
        <p:nvSpPr>
          <p:cNvPr id="7" name="Google Shape;7;p18"/>
          <p:cNvSpPr txBox="1">
            <a:spLocks noGrp="1"/>
          </p:cNvSpPr>
          <p:nvPr>
            <p:ph type="body" idx="1"/>
          </p:nvPr>
        </p:nvSpPr>
        <p:spPr>
          <a:xfrm>
            <a:off x="415626" y="1536633"/>
            <a:ext cx="11361559" cy="45552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dirty="0"/>
          </a:p>
        </p:txBody>
      </p:sp>
      <p:sp>
        <p:nvSpPr>
          <p:cNvPr id="8" name="Google Shape;8;p18"/>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4705248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STXinwei" panose="020B0503020204020204"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Lato" panose="020F050202020403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8" name="Google Shape;48;p1"/>
          <p:cNvSpPr/>
          <p:nvPr/>
        </p:nvSpPr>
        <p:spPr>
          <a:xfrm>
            <a:off x="2099363" y="1516400"/>
            <a:ext cx="373500" cy="1867200"/>
          </a:xfrm>
          <a:prstGeom prst="rect">
            <a:avLst/>
          </a:prstGeom>
          <a:solidFill>
            <a:srgbClr val="0F5D61"/>
          </a:solidFill>
          <a:ln>
            <a:noFill/>
          </a:ln>
        </p:spPr>
        <p:txBody>
          <a:bodyPr spcFirstLastPara="1" wrap="square" lIns="91425" tIns="91425" rIns="91425" bIns="91425" anchor="ctr" anchorCtr="0">
            <a:noAutofit/>
          </a:bodyPr>
          <a:lstStyle/>
          <a:p>
            <a:pPr>
              <a:buClr>
                <a:srgbClr val="000000"/>
              </a:buClr>
              <a:buSzPts val="1400"/>
            </a:pPr>
            <a:endParaRPr lang="fr-FR" sz="1400" noProof="0" dirty="0">
              <a:solidFill>
                <a:srgbClr val="000000"/>
              </a:solidFill>
              <a:latin typeface="Times New Roman"/>
              <a:ea typeface="Times New Roman"/>
              <a:cs typeface="Times New Roman"/>
              <a:sym typeface="Times New Roman"/>
            </a:endParaRPr>
          </a:p>
        </p:txBody>
      </p:sp>
      <p:pic>
        <p:nvPicPr>
          <p:cNvPr id="3" name="Picture 2" descr="A zebra with text on it&#10;&#10;Description automatically generated">
            <a:extLst>
              <a:ext uri="{FF2B5EF4-FFF2-40B4-BE49-F238E27FC236}">
                <a16:creationId xmlns:a16="http://schemas.microsoft.com/office/drawing/2014/main" id="{9A466B9C-30E9-BBA3-65DF-C22B17730E9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112" t="32500" r="24112" b="32500"/>
          <a:stretch/>
        </p:blipFill>
        <p:spPr>
          <a:xfrm>
            <a:off x="9092137" y="5470609"/>
            <a:ext cx="2952250" cy="1231733"/>
          </a:xfrm>
          <a:prstGeom prst="rect">
            <a:avLst/>
          </a:prstGeom>
        </p:spPr>
      </p:pic>
      <p:sp>
        <p:nvSpPr>
          <p:cNvPr id="5" name="Google Shape;47;p1">
            <a:extLst>
              <a:ext uri="{FF2B5EF4-FFF2-40B4-BE49-F238E27FC236}">
                <a16:creationId xmlns:a16="http://schemas.microsoft.com/office/drawing/2014/main" id="{EB2B3FD3-5DE2-0F68-F062-F699B5C84D63}"/>
              </a:ext>
            </a:extLst>
          </p:cNvPr>
          <p:cNvSpPr txBox="1"/>
          <p:nvPr/>
        </p:nvSpPr>
        <p:spPr>
          <a:xfrm>
            <a:off x="2752725" y="1538000"/>
            <a:ext cx="9180963" cy="2091600"/>
          </a:xfrm>
          <a:prstGeom prst="rect">
            <a:avLst/>
          </a:prstGeom>
          <a:noFill/>
          <a:ln>
            <a:noFill/>
          </a:ln>
        </p:spPr>
        <p:txBody>
          <a:bodyPr spcFirstLastPara="1" wrap="square" lIns="0" tIns="0" rIns="0" bIns="0" anchor="t" anchorCtr="0">
            <a:noAutofit/>
          </a:bodyPr>
          <a:lstStyle/>
          <a:p>
            <a:pPr>
              <a:buClr>
                <a:srgbClr val="000000"/>
              </a:buClr>
              <a:buSzPts val="3200"/>
            </a:pPr>
            <a:r>
              <a:rPr lang="fr-FR" sz="3200" b="1" noProof="0" dirty="0">
                <a:solidFill>
                  <a:srgbClr val="0F5D61"/>
                </a:solidFill>
                <a:latin typeface="Lato" panose="020F0502020204030203" pitchFamily="34" charset="0"/>
                <a:ea typeface="Times New Roman"/>
                <a:cs typeface="Times New Roman"/>
                <a:sym typeface="Times New Roman"/>
              </a:rPr>
              <a:t>Outil d’aide à la Priorisation et au Séquencement des Introductions de Nouveaux Vaccins (OPS-INV)</a:t>
            </a:r>
          </a:p>
          <a:p>
            <a:pPr>
              <a:buClr>
                <a:srgbClr val="000000"/>
              </a:buClr>
              <a:buSzPts val="2000"/>
            </a:pPr>
            <a:endParaRPr lang="fr-FR" noProof="0" dirty="0">
              <a:solidFill>
                <a:srgbClr val="0F5D61"/>
              </a:solidFill>
              <a:latin typeface="Lato" panose="020F0502020204030203" pitchFamily="34" charset="0"/>
              <a:ea typeface="Times New Roman"/>
              <a:cs typeface="Times New Roman"/>
              <a:sym typeface="Times New Roman"/>
            </a:endParaRPr>
          </a:p>
          <a:p>
            <a:pPr>
              <a:buClr>
                <a:srgbClr val="000000"/>
              </a:buClr>
              <a:buSzPts val="2000"/>
            </a:pPr>
            <a:r>
              <a:rPr lang="fr-FR" sz="2800" b="1" i="1" noProof="0" dirty="0">
                <a:solidFill>
                  <a:srgbClr val="0F5D61"/>
                </a:solidFill>
                <a:latin typeface="Lato" panose="020F0502020204030203" pitchFamily="34" charset="0"/>
                <a:ea typeface="Times New Roman"/>
                <a:cs typeface="Times New Roman"/>
                <a:sym typeface="Times New Roman"/>
              </a:rPr>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27;p16">
            <a:extLst>
              <a:ext uri="{FF2B5EF4-FFF2-40B4-BE49-F238E27FC236}">
                <a16:creationId xmlns:a16="http://schemas.microsoft.com/office/drawing/2014/main" id="{588EEE11-5A40-C30F-393F-808B19F8D089}"/>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378B8433-DBDA-79F7-5D15-B25AA3E81D9A}"/>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lang="fr-FR" sz="2400" kern="0" noProof="0" dirty="0">
                <a:solidFill>
                  <a:srgbClr val="0F5D61"/>
                </a:solidFill>
                <a:latin typeface="Lato" panose="020F0502020204030203" pitchFamily="34" charset="0"/>
                <a:cs typeface="Times New Roman" panose="02020603050405020304" pitchFamily="18" charset="0"/>
                <a:sym typeface="Lato"/>
              </a:rPr>
              <a:t>Le GTCV adapte le cadre de priorisation des INV pour produire des recommandations de priorisation et de séquencement basées sur des évidences ; ces recommendations sont ensuite partagés avec les autorités pour approbation</a:t>
            </a:r>
            <a:endParaRPr kumimoji="0" lang="fr-FR"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BA99E8FD-3A9C-67FE-18E7-83DED5452B1E}"/>
              </a:ext>
            </a:extLst>
          </p:cNvPr>
          <p:cNvSpPr/>
          <p:nvPr/>
        </p:nvSpPr>
        <p:spPr>
          <a:xfrm>
            <a:off x="7683635" y="2266208"/>
            <a:ext cx="2675269" cy="4008468"/>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reeform: Shape 28">
            <a:extLst>
              <a:ext uri="{FF2B5EF4-FFF2-40B4-BE49-F238E27FC236}">
                <a16:creationId xmlns:a16="http://schemas.microsoft.com/office/drawing/2014/main" id="{1B1F4F13-09AF-E300-3310-2C3D4BB7F9A6}"/>
              </a:ext>
            </a:extLst>
          </p:cNvPr>
          <p:cNvSpPr/>
          <p:nvPr/>
        </p:nvSpPr>
        <p:spPr>
          <a:xfrm>
            <a:off x="7800434" y="2465730"/>
            <a:ext cx="2453508"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F5D61">
              <a:alpha val="70000"/>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Validation et documentation</a:t>
            </a:r>
          </a:p>
        </p:txBody>
      </p:sp>
      <p:sp>
        <p:nvSpPr>
          <p:cNvPr id="4" name="Rectangle 3">
            <a:extLst>
              <a:ext uri="{FF2B5EF4-FFF2-40B4-BE49-F238E27FC236}">
                <a16:creationId xmlns:a16="http://schemas.microsoft.com/office/drawing/2014/main" id="{4793B50F-33FC-B746-68CC-2D0BC07ED5A2}"/>
              </a:ext>
            </a:extLst>
          </p:cNvPr>
          <p:cNvSpPr/>
          <p:nvPr/>
        </p:nvSpPr>
        <p:spPr>
          <a:xfrm>
            <a:off x="7800434" y="3336915"/>
            <a:ext cx="2453508" cy="1619455"/>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fr-FR"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Objectifs:</a:t>
            </a:r>
            <a:endPar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endParaRP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Documenter des recommandations actionnables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Assurer le consensus et la cohérence des recommendations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Développer les documents finaux des recommandations</a:t>
            </a:r>
          </a:p>
        </p:txBody>
      </p:sp>
      <p:sp>
        <p:nvSpPr>
          <p:cNvPr id="5" name="Rectangle 4">
            <a:extLst>
              <a:ext uri="{FF2B5EF4-FFF2-40B4-BE49-F238E27FC236}">
                <a16:creationId xmlns:a16="http://schemas.microsoft.com/office/drawing/2014/main" id="{EA081B2C-F144-F4FF-D11D-F90E8F1D341B}"/>
              </a:ext>
            </a:extLst>
          </p:cNvPr>
          <p:cNvSpPr/>
          <p:nvPr/>
        </p:nvSpPr>
        <p:spPr>
          <a:xfrm>
            <a:off x="299555" y="2269730"/>
            <a:ext cx="3605046" cy="4008469"/>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
            <a:extLst>
              <a:ext uri="{FF2B5EF4-FFF2-40B4-BE49-F238E27FC236}">
                <a16:creationId xmlns:a16="http://schemas.microsoft.com/office/drawing/2014/main" id="{0739FC43-945B-62A7-107F-B86FFB2CAD26}"/>
              </a:ext>
            </a:extLst>
          </p:cNvPr>
          <p:cNvSpPr/>
          <p:nvPr/>
        </p:nvSpPr>
        <p:spPr>
          <a:xfrm>
            <a:off x="390629" y="2471702"/>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square" lIns="144000" tIns="24003" rIns="21600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Définition du processus et implication des parties prenantes</a:t>
            </a:r>
          </a:p>
        </p:txBody>
      </p:sp>
      <p:sp>
        <p:nvSpPr>
          <p:cNvPr id="8" name="Star: 12 Points 2">
            <a:extLst>
              <a:ext uri="{FF2B5EF4-FFF2-40B4-BE49-F238E27FC236}">
                <a16:creationId xmlns:a16="http://schemas.microsoft.com/office/drawing/2014/main" id="{33FD45ED-B733-DB18-C0D0-DDB963E598D3}"/>
              </a:ext>
            </a:extLst>
          </p:cNvPr>
          <p:cNvSpPr/>
          <p:nvPr/>
        </p:nvSpPr>
        <p:spPr>
          <a:xfrm>
            <a:off x="2599851" y="2261782"/>
            <a:ext cx="1183114" cy="1097280"/>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fr-FR"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Atelier</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9" name="Rectangle 8">
            <a:extLst>
              <a:ext uri="{FF2B5EF4-FFF2-40B4-BE49-F238E27FC236}">
                <a16:creationId xmlns:a16="http://schemas.microsoft.com/office/drawing/2014/main" id="{4E6919AD-927B-7404-F15E-01674B9A1058}"/>
              </a:ext>
            </a:extLst>
          </p:cNvPr>
          <p:cNvSpPr/>
          <p:nvPr/>
        </p:nvSpPr>
        <p:spPr>
          <a:xfrm>
            <a:off x="411776" y="3317863"/>
            <a:ext cx="3376441" cy="1638507"/>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fr-FR"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Objectifs:</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Élaborer le plan de travail et le calendrier</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Impliquer les parties prenantes clés</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Définir la liste des vaccins et la période à considérer</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Sélectionner les critères de prise de décision</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Planifier la collecte des données</a:t>
            </a:r>
          </a:p>
        </p:txBody>
      </p:sp>
      <p:sp>
        <p:nvSpPr>
          <p:cNvPr id="10" name="Rectangle 9">
            <a:extLst>
              <a:ext uri="{FF2B5EF4-FFF2-40B4-BE49-F238E27FC236}">
                <a16:creationId xmlns:a16="http://schemas.microsoft.com/office/drawing/2014/main" id="{C272C8CB-4AB0-CC4D-9DC3-84C93A5DBACB}"/>
              </a:ext>
            </a:extLst>
          </p:cNvPr>
          <p:cNvSpPr/>
          <p:nvPr/>
        </p:nvSpPr>
        <p:spPr>
          <a:xfrm>
            <a:off x="289076" y="1530930"/>
            <a:ext cx="360212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600" b="1" i="0" u="none" strike="noStrike" kern="0" cap="none" spc="0" normalizeH="0" baseline="0" noProof="0" dirty="0">
                <a:ln>
                  <a:noFill/>
                </a:ln>
                <a:solidFill>
                  <a:srgbClr val="0F5D61"/>
                </a:solidFill>
                <a:effectLst/>
                <a:uLnTx/>
                <a:uFillTx/>
                <a:latin typeface="Calibri" panose="020F0502020204030204"/>
                <a:ea typeface="+mn-ea"/>
                <a:cs typeface="+mn-cs"/>
              </a:rPr>
              <a:t>Phase 1: Adaptation du cadre méthodologique</a:t>
            </a:r>
          </a:p>
        </p:txBody>
      </p:sp>
      <p:sp>
        <p:nvSpPr>
          <p:cNvPr id="11" name="Rectangle 10">
            <a:extLst>
              <a:ext uri="{FF2B5EF4-FFF2-40B4-BE49-F238E27FC236}">
                <a16:creationId xmlns:a16="http://schemas.microsoft.com/office/drawing/2014/main" id="{F1DCE0E1-2387-6475-DC34-F5E0C0E94841}"/>
              </a:ext>
            </a:extLst>
          </p:cNvPr>
          <p:cNvSpPr/>
          <p:nvPr/>
        </p:nvSpPr>
        <p:spPr>
          <a:xfrm>
            <a:off x="3995675" y="2266207"/>
            <a:ext cx="3602125" cy="4008469"/>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615AA7-2913-3DE9-7122-4296600E89A9}"/>
              </a:ext>
            </a:extLst>
          </p:cNvPr>
          <p:cNvSpPr/>
          <p:nvPr/>
        </p:nvSpPr>
        <p:spPr>
          <a:xfrm>
            <a:off x="4112061" y="3329260"/>
            <a:ext cx="3372896" cy="1627110"/>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1" indent="0" defTabSz="914400" eaLnBrk="1" fontAlgn="auto" latinLnBrk="0" hangingPunct="1">
              <a:lnSpc>
                <a:spcPct val="100000"/>
              </a:lnSpc>
              <a:spcBef>
                <a:spcPts val="600"/>
              </a:spcBef>
              <a:spcAft>
                <a:spcPts val="0"/>
              </a:spcAft>
              <a:buClrTx/>
              <a:buSzTx/>
              <a:buFontTx/>
              <a:buNone/>
              <a:tabLst/>
              <a:defRPr/>
            </a:pPr>
            <a:r>
              <a:rPr kumimoji="0" lang="fr-FR"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Objectifs: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Collecter et évaluer les données disponibles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Traduire les évidences en priorisations en utilisant le classement des vaccins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Définir les contraintes programmatiques</a:t>
            </a:r>
          </a:p>
          <a:p>
            <a:pPr marL="85725" marR="0" lvl="1"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Développer des recommandations de séquencement</a:t>
            </a:r>
          </a:p>
        </p:txBody>
      </p:sp>
      <p:sp>
        <p:nvSpPr>
          <p:cNvPr id="14" name="Freeform: Shape 22">
            <a:extLst>
              <a:ext uri="{FF2B5EF4-FFF2-40B4-BE49-F238E27FC236}">
                <a16:creationId xmlns:a16="http://schemas.microsoft.com/office/drawing/2014/main" id="{7F9E88E8-B944-BC5C-5985-08A1917883E9}"/>
              </a:ext>
            </a:extLst>
          </p:cNvPr>
          <p:cNvSpPr/>
          <p:nvPr/>
        </p:nvSpPr>
        <p:spPr>
          <a:xfrm>
            <a:off x="4081510" y="2471024"/>
            <a:ext cx="2238741"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Collecte de données</a:t>
            </a:r>
            <a:endParaRPr kumimoji="0" lang="fr-FR"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5" name="Star: 12 Points 18">
            <a:extLst>
              <a:ext uri="{FF2B5EF4-FFF2-40B4-BE49-F238E27FC236}">
                <a16:creationId xmlns:a16="http://schemas.microsoft.com/office/drawing/2014/main" id="{038BC99A-E95E-F2D0-771F-2225A2CC4EE8}"/>
              </a:ext>
            </a:extLst>
          </p:cNvPr>
          <p:cNvSpPr/>
          <p:nvPr/>
        </p:nvSpPr>
        <p:spPr>
          <a:xfrm>
            <a:off x="6320251" y="2261782"/>
            <a:ext cx="1183115" cy="1097280"/>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fr-FR"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Atelier</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6" name="Rectangle 15">
            <a:extLst>
              <a:ext uri="{FF2B5EF4-FFF2-40B4-BE49-F238E27FC236}">
                <a16:creationId xmlns:a16="http://schemas.microsoft.com/office/drawing/2014/main" id="{483A4F6B-3C62-22E0-D29D-24E7559DE37A}"/>
              </a:ext>
            </a:extLst>
          </p:cNvPr>
          <p:cNvSpPr/>
          <p:nvPr/>
        </p:nvSpPr>
        <p:spPr>
          <a:xfrm>
            <a:off x="3985197" y="1527408"/>
            <a:ext cx="3602125"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600" b="1" i="0" u="none" strike="noStrike" kern="0" cap="none" spc="0" normalizeH="0" baseline="0" noProof="0" dirty="0">
                <a:ln>
                  <a:noFill/>
                </a:ln>
                <a:solidFill>
                  <a:srgbClr val="0F5D61"/>
                </a:solidFill>
                <a:effectLst/>
                <a:uLnTx/>
                <a:uFillTx/>
                <a:latin typeface="Calibri" panose="020F0502020204030204"/>
                <a:ea typeface="+mn-ea"/>
                <a:cs typeface="+mn-cs"/>
              </a:rPr>
              <a:t>Phase 2: Evaluation, Priorisation et Séquencement des vaccins</a:t>
            </a:r>
          </a:p>
        </p:txBody>
      </p:sp>
      <p:sp>
        <p:nvSpPr>
          <p:cNvPr id="17" name="Rectangle 16">
            <a:extLst>
              <a:ext uri="{FF2B5EF4-FFF2-40B4-BE49-F238E27FC236}">
                <a16:creationId xmlns:a16="http://schemas.microsoft.com/office/drawing/2014/main" id="{FDFD5E4A-567B-5A80-8BB3-3AA10125B350}"/>
              </a:ext>
            </a:extLst>
          </p:cNvPr>
          <p:cNvSpPr/>
          <p:nvPr/>
        </p:nvSpPr>
        <p:spPr>
          <a:xfrm>
            <a:off x="7503366" y="1527408"/>
            <a:ext cx="3031174"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600" b="1" i="0" u="none" strike="noStrike" kern="0" cap="none" spc="0" normalizeH="0" baseline="0" noProof="0" dirty="0">
                <a:ln>
                  <a:noFill/>
                </a:ln>
                <a:solidFill>
                  <a:srgbClr val="0F5D61"/>
                </a:solidFill>
                <a:effectLst/>
                <a:uLnTx/>
                <a:uFillTx/>
                <a:latin typeface="Calibri" panose="020F0502020204030204"/>
                <a:ea typeface="+mn-ea"/>
                <a:cs typeface="+mn-cs"/>
              </a:rPr>
              <a:t>Phase 3: Recommendations</a:t>
            </a:r>
          </a:p>
        </p:txBody>
      </p:sp>
      <p:sp>
        <p:nvSpPr>
          <p:cNvPr id="18" name="Arrow: Pentagon 49">
            <a:extLst>
              <a:ext uri="{FF2B5EF4-FFF2-40B4-BE49-F238E27FC236}">
                <a16:creationId xmlns:a16="http://schemas.microsoft.com/office/drawing/2014/main" id="{003DA500-FC52-C816-76B0-24AFC7255604}"/>
              </a:ext>
            </a:extLst>
          </p:cNvPr>
          <p:cNvSpPr/>
          <p:nvPr/>
        </p:nvSpPr>
        <p:spPr>
          <a:xfrm>
            <a:off x="10461064" y="2266208"/>
            <a:ext cx="1490666" cy="4008467"/>
          </a:xfrm>
          <a:prstGeom prst="homePlate">
            <a:avLst/>
          </a:prstGeom>
          <a:solidFill>
            <a:srgbClr val="0B4649">
              <a:alpha val="85882"/>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91440" tIns="0" rIns="0" bIns="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Approbation par le ministère de la Santé et intégration dans le programme de vaccination</a:t>
            </a:r>
            <a:endParaRPr kumimoji="0" lang="fr-FR"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B55E5F80-6392-529C-DBC9-F6489093064B}"/>
              </a:ext>
            </a:extLst>
          </p:cNvPr>
          <p:cNvSpPr/>
          <p:nvPr/>
        </p:nvSpPr>
        <p:spPr>
          <a:xfrm>
            <a:off x="409191" y="5056971"/>
            <a:ext cx="3376441" cy="1121880"/>
          </a:xfrm>
          <a:prstGeom prst="rect">
            <a:avLst/>
          </a:prstGeom>
          <a:solidFill>
            <a:sysClr val="window" lastClr="FFFFFF"/>
          </a:solidFill>
          <a:ln w="9525" cap="flat" cmpd="sng" algn="ctr">
            <a:solidFill>
              <a:srgbClr val="0B4649"/>
            </a:solidFill>
            <a:prstDash val="dash"/>
            <a:miter lim="800000"/>
          </a:ln>
          <a:effectLst/>
        </p:spPr>
        <p:txBody>
          <a:bodyPr lIns="45720" rIns="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fr-FR"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Livrables</a:t>
            </a: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Critères priorisés et pondérés</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Présélection des vaccins à considérer</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Plan de travail pour collecter et préparer les données pour l’évaluation</a:t>
            </a:r>
          </a:p>
        </p:txBody>
      </p:sp>
      <p:sp>
        <p:nvSpPr>
          <p:cNvPr id="20" name="Rectangle 19">
            <a:extLst>
              <a:ext uri="{FF2B5EF4-FFF2-40B4-BE49-F238E27FC236}">
                <a16:creationId xmlns:a16="http://schemas.microsoft.com/office/drawing/2014/main" id="{E5BA472E-F84D-2695-A6E9-554CB13942DE}"/>
              </a:ext>
            </a:extLst>
          </p:cNvPr>
          <p:cNvSpPr/>
          <p:nvPr/>
        </p:nvSpPr>
        <p:spPr>
          <a:xfrm>
            <a:off x="4108516" y="5056971"/>
            <a:ext cx="3376441" cy="1121880"/>
          </a:xfrm>
          <a:prstGeom prst="rect">
            <a:avLst/>
          </a:prstGeom>
          <a:solidFill>
            <a:sysClr val="window" lastClr="FFFFFF"/>
          </a:solidFill>
          <a:ln w="9525" cap="flat" cmpd="sng" algn="ctr">
            <a:solidFill>
              <a:srgbClr val="0B4649"/>
            </a:solidFill>
            <a:prstDash val="dash"/>
            <a:miter lim="800000"/>
          </a:ln>
          <a:effectLst/>
        </p:spPr>
        <p:txBody>
          <a:bodyPr lIns="45720" t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fr-FR"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Livrables</a:t>
            </a: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Listes de vaccins priorisés pour l'introduction (priorité haute, moyenne et basse)</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Scénarios de séquencement basés sur les contraintes connues</a:t>
            </a:r>
          </a:p>
        </p:txBody>
      </p:sp>
      <p:sp>
        <p:nvSpPr>
          <p:cNvPr id="21" name="Rectangle 20">
            <a:extLst>
              <a:ext uri="{FF2B5EF4-FFF2-40B4-BE49-F238E27FC236}">
                <a16:creationId xmlns:a16="http://schemas.microsoft.com/office/drawing/2014/main" id="{46A6F6C8-A09A-C014-1BD2-703A2055500D}"/>
              </a:ext>
            </a:extLst>
          </p:cNvPr>
          <p:cNvSpPr/>
          <p:nvPr/>
        </p:nvSpPr>
        <p:spPr>
          <a:xfrm>
            <a:off x="7800435" y="5056971"/>
            <a:ext cx="2453508" cy="1121880"/>
          </a:xfrm>
          <a:prstGeom prst="rect">
            <a:avLst/>
          </a:prstGeom>
          <a:solidFill>
            <a:sysClr val="window" lastClr="FFFFFF"/>
          </a:solidFill>
          <a:ln w="9525" cap="flat" cmpd="sng" algn="ctr">
            <a:solidFill>
              <a:srgbClr val="0B4649"/>
            </a:solidFill>
            <a:prstDash val="dash"/>
            <a:miter lim="800000"/>
          </a:ln>
          <a:effectLst/>
        </p:spPr>
        <p:txBody>
          <a:bodyPr lIns="45720" rIns="45720" bIns="45720" rtlCol="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fr-FR" sz="1100" b="1"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Livrables</a:t>
            </a: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 </a:t>
            </a:r>
          </a:p>
          <a:p>
            <a:pPr marL="85725" marR="0" lvl="0" indent="-85725"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prstClr val="black">
                    <a:lumMod val="50000"/>
                  </a:prstClr>
                </a:solidFill>
                <a:effectLst/>
                <a:uLnTx/>
                <a:uFillTx/>
                <a:latin typeface="Aptos" panose="02110004020202020204"/>
                <a:ea typeface="+mn-ea"/>
                <a:cs typeface="+mn-cs"/>
              </a:rPr>
              <a:t>Recommandation finalisée partagée avec le PEV et le ministère de la Santé</a:t>
            </a:r>
          </a:p>
        </p:txBody>
      </p:sp>
      <p:sp>
        <p:nvSpPr>
          <p:cNvPr id="22" name="Rectangle 21">
            <a:extLst>
              <a:ext uri="{FF2B5EF4-FFF2-40B4-BE49-F238E27FC236}">
                <a16:creationId xmlns:a16="http://schemas.microsoft.com/office/drawing/2014/main" id="{0B5D10D2-F599-A315-C067-30416B9176E7}"/>
              </a:ext>
            </a:extLst>
          </p:cNvPr>
          <p:cNvSpPr/>
          <p:nvPr/>
        </p:nvSpPr>
        <p:spPr>
          <a:xfrm>
            <a:off x="837627" y="1942783"/>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1 mois</a:t>
            </a:r>
          </a:p>
        </p:txBody>
      </p:sp>
      <p:sp>
        <p:nvSpPr>
          <p:cNvPr id="23" name="Rectangle 22">
            <a:extLst>
              <a:ext uri="{FF2B5EF4-FFF2-40B4-BE49-F238E27FC236}">
                <a16:creationId xmlns:a16="http://schemas.microsoft.com/office/drawing/2014/main" id="{02122F85-5174-E95C-AE20-6D2EC39DECBA}"/>
              </a:ext>
            </a:extLst>
          </p:cNvPr>
          <p:cNvSpPr/>
          <p:nvPr/>
        </p:nvSpPr>
        <p:spPr>
          <a:xfrm>
            <a:off x="4527080" y="1942783"/>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3 mois</a:t>
            </a:r>
          </a:p>
        </p:txBody>
      </p:sp>
      <p:sp>
        <p:nvSpPr>
          <p:cNvPr id="24" name="Rectangle 23">
            <a:extLst>
              <a:ext uri="{FF2B5EF4-FFF2-40B4-BE49-F238E27FC236}">
                <a16:creationId xmlns:a16="http://schemas.microsoft.com/office/drawing/2014/main" id="{FE71BF76-F242-D351-6C9C-C72A8C06374E}"/>
              </a:ext>
            </a:extLst>
          </p:cNvPr>
          <p:cNvSpPr/>
          <p:nvPr/>
        </p:nvSpPr>
        <p:spPr>
          <a:xfrm>
            <a:off x="7775795" y="1942783"/>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 mois</a:t>
            </a:r>
          </a:p>
        </p:txBody>
      </p:sp>
    </p:spTree>
    <p:extLst>
      <p:ext uri="{BB962C8B-B14F-4D97-AF65-F5344CB8AC3E}">
        <p14:creationId xmlns:p14="http://schemas.microsoft.com/office/powerpoint/2010/main" val="296069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Un processus de priorisation si</a:t>
            </a:r>
            <a:r>
              <a:rPr lang="fr-FR" sz="2400" kern="0" noProof="0" dirty="0">
                <a:solidFill>
                  <a:srgbClr val="0F5D61"/>
                </a:solidFill>
                <a:latin typeface="Lato" panose="020F0502020204030203" pitchFamily="34" charset="0"/>
                <a:cs typeface="Times New Roman" panose="02020603050405020304" pitchFamily="18" charset="0"/>
                <a:sym typeface="Lato"/>
              </a:rPr>
              <a:t>mple en 9 étapes clé</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16" name="TextBox 15">
            <a:extLst>
              <a:ext uri="{FF2B5EF4-FFF2-40B4-BE49-F238E27FC236}">
                <a16:creationId xmlns:a16="http://schemas.microsoft.com/office/drawing/2014/main" id="{82AE6EBD-2527-8BD5-D7FA-D7D4FCBAB03E}"/>
              </a:ext>
            </a:extLst>
          </p:cNvPr>
          <p:cNvSpPr txBox="1"/>
          <p:nvPr/>
        </p:nvSpPr>
        <p:spPr>
          <a:xfrm>
            <a:off x="1013762" y="5761743"/>
            <a:ext cx="556688" cy="830997"/>
          </a:xfrm>
          <a:prstGeom prst="rect">
            <a:avLst/>
          </a:prstGeom>
          <a:noFill/>
        </p:spPr>
        <p:txBody>
          <a:bodyPr wrap="square" rtlCol="0" anchor="ctr">
            <a:spAutoFit/>
          </a:bodyPr>
          <a:lstStyle/>
          <a:p>
            <a:pPr algn="ctr"/>
            <a:r>
              <a:rPr lang="fr-FR" sz="4800" b="1" noProof="0" dirty="0">
                <a:solidFill>
                  <a:schemeClr val="bg1"/>
                </a:solidFill>
              </a:rPr>
              <a:t>9</a:t>
            </a:r>
          </a:p>
        </p:txBody>
      </p:sp>
      <p:graphicFrame>
        <p:nvGraphicFramePr>
          <p:cNvPr id="18" name="Table 17">
            <a:extLst>
              <a:ext uri="{FF2B5EF4-FFF2-40B4-BE49-F238E27FC236}">
                <a16:creationId xmlns:a16="http://schemas.microsoft.com/office/drawing/2014/main" id="{130DCF66-7F12-2FCD-F753-EA15BF0E3583}"/>
              </a:ext>
            </a:extLst>
          </p:cNvPr>
          <p:cNvGraphicFramePr>
            <a:graphicFrameLocks noGrp="1"/>
          </p:cNvGraphicFramePr>
          <p:nvPr>
            <p:extLst>
              <p:ext uri="{D42A27DB-BD31-4B8C-83A1-F6EECF244321}">
                <p14:modId xmlns:p14="http://schemas.microsoft.com/office/powerpoint/2010/main" val="441376383"/>
              </p:ext>
            </p:extLst>
          </p:nvPr>
        </p:nvGraphicFramePr>
        <p:xfrm>
          <a:off x="600764" y="1182758"/>
          <a:ext cx="11423547" cy="5257800"/>
        </p:xfrm>
        <a:graphic>
          <a:graphicData uri="http://schemas.openxmlformats.org/drawingml/2006/table">
            <a:tbl>
              <a:tblPr firstRow="1" bandRow="1">
                <a:tableStyleId>{93296810-A885-4BE3-A3E7-6D5BEEA58F35}</a:tableStyleId>
              </a:tblPr>
              <a:tblGrid>
                <a:gridCol w="431794">
                  <a:extLst>
                    <a:ext uri="{9D8B030D-6E8A-4147-A177-3AD203B41FA5}">
                      <a16:colId xmlns:a16="http://schemas.microsoft.com/office/drawing/2014/main" val="4206561777"/>
                    </a:ext>
                  </a:extLst>
                </a:gridCol>
                <a:gridCol w="9895403">
                  <a:extLst>
                    <a:ext uri="{9D8B030D-6E8A-4147-A177-3AD203B41FA5}">
                      <a16:colId xmlns:a16="http://schemas.microsoft.com/office/drawing/2014/main" val="1940179211"/>
                    </a:ext>
                  </a:extLst>
                </a:gridCol>
                <a:gridCol w="1096350">
                  <a:extLst>
                    <a:ext uri="{9D8B030D-6E8A-4147-A177-3AD203B41FA5}">
                      <a16:colId xmlns:a16="http://schemas.microsoft.com/office/drawing/2014/main" val="512370050"/>
                    </a:ext>
                  </a:extLst>
                </a:gridCol>
              </a:tblGrid>
              <a:tr h="584200">
                <a:tc>
                  <a:txBody>
                    <a:bodyPr/>
                    <a:lstStyle/>
                    <a:p>
                      <a:pPr algn="ctr"/>
                      <a:r>
                        <a:rPr lang="fr-FR" sz="2800" b="1" noProof="0" dirty="0">
                          <a:solidFill>
                            <a:srgbClr val="0F5D61"/>
                          </a:solidFill>
                        </a:rPr>
                        <a:t>1</a:t>
                      </a:r>
                    </a:p>
                  </a:txBody>
                  <a:tcPr marL="0" marR="0" marT="0" marB="0" anchor="ctr"/>
                </a:tc>
                <a:tc>
                  <a:txBody>
                    <a:bodyPr/>
                    <a:lstStyle/>
                    <a:p>
                      <a:r>
                        <a:rPr lang="fr-FR" sz="1600" b="1" noProof="0" dirty="0">
                          <a:solidFill>
                            <a:schemeClr val="tx1">
                              <a:lumMod val="50000"/>
                            </a:schemeClr>
                          </a:solidFill>
                        </a:rPr>
                        <a:t>Présélection de 4 à 6 vaccins à inclure dans l’exercice </a:t>
                      </a:r>
                      <a:r>
                        <a:rPr lang="fr-FR" sz="1600" b="0" noProof="0" dirty="0">
                          <a:solidFill>
                            <a:schemeClr val="tx1">
                              <a:lumMod val="50000"/>
                            </a:schemeClr>
                          </a:solidFill>
                        </a:rPr>
                        <a:t>(l’utilisation d’un vote en ligne peut aider)</a:t>
                      </a:r>
                      <a:endParaRPr lang="fr-FR" sz="1600" b="1" noProof="0" dirty="0">
                        <a:solidFill>
                          <a:schemeClr val="tx1">
                            <a:lumMod val="50000"/>
                          </a:schemeClr>
                        </a:solidFill>
                      </a:endParaRPr>
                    </a:p>
                  </a:txBody>
                  <a:tcPr anchor="ctr"/>
                </a:tc>
                <a:tc>
                  <a:txBody>
                    <a:bodyPr/>
                    <a:lstStyle/>
                    <a:p>
                      <a:endParaRPr lang="fr-FR" b="0" noProof="0" dirty="0">
                        <a:solidFill>
                          <a:schemeClr val="tx1">
                            <a:lumMod val="50000"/>
                          </a:schemeClr>
                        </a:solidFill>
                      </a:endParaRPr>
                    </a:p>
                  </a:txBody>
                  <a:tcPr anchor="ctr"/>
                </a:tc>
                <a:extLst>
                  <a:ext uri="{0D108BD9-81ED-4DB2-BD59-A6C34878D82A}">
                    <a16:rowId xmlns:a16="http://schemas.microsoft.com/office/drawing/2014/main" val="1871940235"/>
                  </a:ext>
                </a:extLst>
              </a:tr>
              <a:tr h="584200">
                <a:tc>
                  <a:txBody>
                    <a:bodyPr/>
                    <a:lstStyle/>
                    <a:p>
                      <a:pPr algn="ctr"/>
                      <a:r>
                        <a:rPr lang="fr-FR" sz="2800" b="1" noProof="0" dirty="0">
                          <a:solidFill>
                            <a:srgbClr val="0F5D61"/>
                          </a:solidFill>
                        </a:rPr>
                        <a:t>2</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noProof="0" dirty="0">
                          <a:solidFill>
                            <a:schemeClr val="tx1">
                              <a:lumMod val="50000"/>
                            </a:schemeClr>
                          </a:solidFill>
                        </a:rPr>
                        <a:t>Revue et sélection de 10 à 15 critères </a:t>
                      </a:r>
                      <a:r>
                        <a:rPr lang="fr-FR" sz="1600" b="0" noProof="0" dirty="0">
                          <a:solidFill>
                            <a:schemeClr val="tx1">
                              <a:lumMod val="50000"/>
                            </a:schemeClr>
                          </a:solidFill>
                        </a:rPr>
                        <a:t>(sur 71 proposés) </a:t>
                      </a:r>
                      <a:r>
                        <a:rPr lang="fr-FR" sz="1600" b="1" noProof="0" dirty="0">
                          <a:solidFill>
                            <a:schemeClr val="tx1">
                              <a:lumMod val="50000"/>
                            </a:schemeClr>
                          </a:solidFill>
                        </a:rPr>
                        <a:t>et assignation d’une pondération à chaque critère </a:t>
                      </a:r>
                      <a:r>
                        <a:rPr lang="fr-FR" sz="1600" b="0" noProof="0" dirty="0">
                          <a:solidFill>
                            <a:schemeClr val="tx1">
                              <a:lumMod val="50000"/>
                            </a:schemeClr>
                          </a:solidFill>
                        </a:rPr>
                        <a:t>(l’utilisation d’un vote en ligne peut aider)</a:t>
                      </a:r>
                      <a:endParaRPr lang="fr-FR" sz="1600" b="1" noProof="0" dirty="0">
                        <a:solidFill>
                          <a:schemeClr val="tx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0" noProof="0" dirty="0">
                        <a:solidFill>
                          <a:schemeClr val="tx1">
                            <a:lumMod val="50000"/>
                          </a:schemeClr>
                        </a:solidFill>
                      </a:endParaRPr>
                    </a:p>
                  </a:txBody>
                  <a:tcPr anchor="ctr"/>
                </a:tc>
                <a:extLst>
                  <a:ext uri="{0D108BD9-81ED-4DB2-BD59-A6C34878D82A}">
                    <a16:rowId xmlns:a16="http://schemas.microsoft.com/office/drawing/2014/main" val="3374077492"/>
                  </a:ext>
                </a:extLst>
              </a:tr>
              <a:tr h="584200">
                <a:tc>
                  <a:txBody>
                    <a:bodyPr/>
                    <a:lstStyle/>
                    <a:p>
                      <a:pPr algn="ctr"/>
                      <a:r>
                        <a:rPr lang="fr-FR" sz="2800" b="1" noProof="0" dirty="0">
                          <a:solidFill>
                            <a:srgbClr val="0F5D61"/>
                          </a:solidFill>
                        </a:rPr>
                        <a:t>3</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noProof="0" dirty="0">
                          <a:solidFill>
                            <a:schemeClr val="tx1">
                              <a:lumMod val="50000"/>
                            </a:schemeClr>
                          </a:solidFill>
                        </a:rPr>
                        <a:t>Définition d’indicateurs mesurables pour chaque critère</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0" i="1" noProof="0" dirty="0">
                        <a:solidFill>
                          <a:schemeClr val="tx1">
                            <a:lumMod val="50000"/>
                          </a:schemeClr>
                        </a:solidFill>
                      </a:endParaRPr>
                    </a:p>
                  </a:txBody>
                  <a:tcPr anchor="ctr"/>
                </a:tc>
                <a:extLst>
                  <a:ext uri="{0D108BD9-81ED-4DB2-BD59-A6C34878D82A}">
                    <a16:rowId xmlns:a16="http://schemas.microsoft.com/office/drawing/2014/main" val="747223202"/>
                  </a:ext>
                </a:extLst>
              </a:tr>
              <a:tr h="584200">
                <a:tc>
                  <a:txBody>
                    <a:bodyPr/>
                    <a:lstStyle/>
                    <a:p>
                      <a:pPr algn="ctr"/>
                      <a:r>
                        <a:rPr lang="fr-FR" sz="2800" b="1" noProof="0" dirty="0">
                          <a:solidFill>
                            <a:srgbClr val="0F5D61"/>
                          </a:solidFill>
                        </a:rPr>
                        <a:t>4</a:t>
                      </a:r>
                    </a:p>
                  </a:txBody>
                  <a:tcPr marL="0" marR="0" marT="0" marB="0" anchor="ctr"/>
                </a:tc>
                <a:tc>
                  <a:txBody>
                    <a:bodyPr/>
                    <a:lstStyle/>
                    <a:p>
                      <a:r>
                        <a:rPr lang="fr-FR" sz="1600" b="1" noProof="0" dirty="0">
                          <a:solidFill>
                            <a:schemeClr val="tx1">
                              <a:lumMod val="50000"/>
                            </a:schemeClr>
                          </a:solidFill>
                        </a:rPr>
                        <a:t>Collecte des données relatives à chaque indicateur et préparation d’une synthèse des évidences pour faciliter la comparaison entre les vaccins pour chaque critère</a:t>
                      </a:r>
                    </a:p>
                  </a:txBody>
                  <a:tcPr anchor="ctr"/>
                </a:tc>
                <a:tc>
                  <a:txBody>
                    <a:bodyPr/>
                    <a:lstStyle/>
                    <a:p>
                      <a:endParaRPr lang="fr-FR" b="0" noProof="0" dirty="0">
                        <a:solidFill>
                          <a:schemeClr val="tx1">
                            <a:lumMod val="50000"/>
                          </a:schemeClr>
                        </a:solidFill>
                      </a:endParaRPr>
                    </a:p>
                  </a:txBody>
                  <a:tcPr anchor="ctr"/>
                </a:tc>
                <a:extLst>
                  <a:ext uri="{0D108BD9-81ED-4DB2-BD59-A6C34878D82A}">
                    <a16:rowId xmlns:a16="http://schemas.microsoft.com/office/drawing/2014/main" val="669476276"/>
                  </a:ext>
                </a:extLst>
              </a:tr>
              <a:tr h="584200">
                <a:tc>
                  <a:txBody>
                    <a:bodyPr/>
                    <a:lstStyle/>
                    <a:p>
                      <a:pPr algn="ctr"/>
                      <a:r>
                        <a:rPr lang="fr-FR" sz="2800" b="1" noProof="0" dirty="0">
                          <a:solidFill>
                            <a:srgbClr val="0F5D61"/>
                          </a:solidFill>
                        </a:rPr>
                        <a:t>5</a:t>
                      </a:r>
                    </a:p>
                  </a:txBody>
                  <a:tcPr marL="0" marR="0" marT="0" marB="0" anchor="ctr"/>
                </a:tc>
                <a:tc>
                  <a:txBody>
                    <a:bodyPr/>
                    <a:lstStyle/>
                    <a:p>
                      <a:r>
                        <a:rPr lang="fr-FR" sz="1600" b="1" noProof="0" dirty="0">
                          <a:solidFill>
                            <a:schemeClr val="tx1">
                              <a:lumMod val="50000"/>
                            </a:schemeClr>
                          </a:solidFill>
                        </a:rPr>
                        <a:t>Classement des vaccins sur les critères d’importance </a:t>
                      </a:r>
                      <a:r>
                        <a:rPr lang="fr-FR" sz="1600" b="0" baseline="0" noProof="0" dirty="0">
                          <a:solidFill>
                            <a:schemeClr val="tx1">
                              <a:lumMod val="50000"/>
                            </a:schemeClr>
                          </a:solidFill>
                        </a:rPr>
                        <a:t>(ex: fardeau de la maladie, bénéfices du vaccin)</a:t>
                      </a:r>
                      <a:endParaRPr lang="fr-FR" sz="1600" b="1" noProof="0" dirty="0">
                        <a:solidFill>
                          <a:schemeClr val="tx1">
                            <a:lumMod val="50000"/>
                          </a:schemeClr>
                        </a:solidFill>
                      </a:endParaRPr>
                    </a:p>
                  </a:txBody>
                  <a:tcPr anchor="ctr"/>
                </a:tc>
                <a:tc>
                  <a:txBody>
                    <a:bodyPr/>
                    <a:lstStyle/>
                    <a:p>
                      <a:endParaRPr lang="fr-FR" b="0" noProof="0" dirty="0">
                        <a:solidFill>
                          <a:schemeClr val="tx1">
                            <a:lumMod val="50000"/>
                          </a:schemeClr>
                        </a:solidFill>
                      </a:endParaRPr>
                    </a:p>
                  </a:txBody>
                  <a:tcPr anchor="ctr"/>
                </a:tc>
                <a:extLst>
                  <a:ext uri="{0D108BD9-81ED-4DB2-BD59-A6C34878D82A}">
                    <a16:rowId xmlns:a16="http://schemas.microsoft.com/office/drawing/2014/main" val="1983667864"/>
                  </a:ext>
                </a:extLst>
              </a:tr>
              <a:tr h="584200">
                <a:tc>
                  <a:txBody>
                    <a:bodyPr/>
                    <a:lstStyle/>
                    <a:p>
                      <a:pPr algn="ctr"/>
                      <a:r>
                        <a:rPr lang="fr-FR" sz="2800" b="1" noProof="0" dirty="0">
                          <a:solidFill>
                            <a:srgbClr val="0F5D61"/>
                          </a:solidFill>
                        </a:rPr>
                        <a:t>6</a:t>
                      </a:r>
                    </a:p>
                  </a:txBody>
                  <a:tcPr marL="0" marR="0" marT="0" marB="0" anchor="ctr"/>
                </a:tc>
                <a:tc>
                  <a:txBody>
                    <a:bodyPr/>
                    <a:lstStyle/>
                    <a:p>
                      <a:pPr rtl="0"/>
                      <a:r>
                        <a:rPr lang="fr-FR" sz="1600" b="1" noProof="0" dirty="0">
                          <a:solidFill>
                            <a:schemeClr val="tx1">
                              <a:lumMod val="50000"/>
                            </a:schemeClr>
                          </a:solidFill>
                        </a:rPr>
                        <a:t>Classement des vaccins sur les critères de faisabilité </a:t>
                      </a:r>
                      <a:r>
                        <a:rPr lang="fr-FR" sz="1600" b="0" noProof="0" dirty="0">
                          <a:solidFill>
                            <a:schemeClr val="tx1">
                              <a:lumMod val="50000"/>
                            </a:schemeClr>
                          </a:solidFill>
                        </a:rPr>
                        <a:t>(ex: logistique, chaine du froid)</a:t>
                      </a:r>
                      <a:endParaRPr lang="fr-FR" sz="1600" b="1" noProof="0" dirty="0">
                        <a:solidFill>
                          <a:schemeClr val="tx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0" noProof="0" dirty="0">
                        <a:solidFill>
                          <a:schemeClr val="tx1">
                            <a:lumMod val="50000"/>
                          </a:schemeClr>
                        </a:solidFill>
                      </a:endParaRPr>
                    </a:p>
                  </a:txBody>
                  <a:tcPr anchor="ctr"/>
                </a:tc>
                <a:extLst>
                  <a:ext uri="{0D108BD9-81ED-4DB2-BD59-A6C34878D82A}">
                    <a16:rowId xmlns:a16="http://schemas.microsoft.com/office/drawing/2014/main" val="3984343342"/>
                  </a:ext>
                </a:extLst>
              </a:tr>
              <a:tr h="584200">
                <a:tc>
                  <a:txBody>
                    <a:bodyPr/>
                    <a:lstStyle/>
                    <a:p>
                      <a:pPr algn="ctr"/>
                      <a:r>
                        <a:rPr lang="fr-FR" sz="2800" b="1" noProof="0" dirty="0">
                          <a:solidFill>
                            <a:srgbClr val="0F5D61"/>
                          </a:solidFill>
                        </a:rPr>
                        <a:t>7</a:t>
                      </a:r>
                    </a:p>
                  </a:txBody>
                  <a:tcPr marL="0" marR="0" marT="0" marB="0" anchor="ctr"/>
                </a:tc>
                <a:tc>
                  <a:txBody>
                    <a:bodyPr/>
                    <a:lstStyle/>
                    <a:p>
                      <a:r>
                        <a:rPr lang="fr-FR" sz="1600" b="1" noProof="0" dirty="0">
                          <a:solidFill>
                            <a:schemeClr val="tx1">
                              <a:lumMod val="50000"/>
                            </a:schemeClr>
                          </a:solidFill>
                        </a:rPr>
                        <a:t>Sur la base de l’importance et de la faisabilité, définition de </a:t>
                      </a:r>
                      <a:r>
                        <a:rPr lang="fr-FR" sz="1600" b="1" i="0" u="none" strike="noStrike" cap="none" noProof="0" dirty="0">
                          <a:solidFill>
                            <a:srgbClr val="C00000"/>
                          </a:solidFill>
                          <a:latin typeface="+mn-lt"/>
                          <a:ea typeface="+mn-ea"/>
                          <a:cs typeface="+mn-cs"/>
                          <a:sym typeface="Arial"/>
                        </a:rPr>
                        <a:t>niveaux de priorité </a:t>
                      </a:r>
                      <a:r>
                        <a:rPr lang="fr-FR" sz="1600" b="0" noProof="0" dirty="0">
                          <a:solidFill>
                            <a:schemeClr val="tx1">
                              <a:lumMod val="50000"/>
                            </a:schemeClr>
                          </a:solidFill>
                        </a:rPr>
                        <a:t>(haute/moyenne/basse) </a:t>
                      </a:r>
                      <a:r>
                        <a:rPr lang="fr-FR" sz="1600" b="1" noProof="0" dirty="0">
                          <a:solidFill>
                            <a:schemeClr val="tx1">
                              <a:lumMod val="50000"/>
                            </a:schemeClr>
                          </a:solidFill>
                        </a:rPr>
                        <a:t>pour chaque vaccin</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0" noProof="0" dirty="0">
                        <a:solidFill>
                          <a:schemeClr val="tx1">
                            <a:lumMod val="50000"/>
                          </a:schemeClr>
                        </a:solidFill>
                      </a:endParaRPr>
                    </a:p>
                  </a:txBody>
                  <a:tcPr anchor="ctr"/>
                </a:tc>
                <a:extLst>
                  <a:ext uri="{0D108BD9-81ED-4DB2-BD59-A6C34878D82A}">
                    <a16:rowId xmlns:a16="http://schemas.microsoft.com/office/drawing/2014/main" val="2894405398"/>
                  </a:ext>
                </a:extLst>
              </a:tr>
              <a:tr h="584200">
                <a:tc>
                  <a:txBody>
                    <a:bodyPr/>
                    <a:lstStyle/>
                    <a:p>
                      <a:pPr algn="ctr"/>
                      <a:r>
                        <a:rPr lang="fr-FR" sz="2800" b="1" noProof="0" dirty="0">
                          <a:solidFill>
                            <a:srgbClr val="0F5D61"/>
                          </a:solidFill>
                        </a:rPr>
                        <a:t>8</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600" b="1" noProof="0" dirty="0">
                          <a:solidFill>
                            <a:schemeClr val="tx1">
                              <a:lumMod val="50000"/>
                            </a:schemeClr>
                          </a:solidFill>
                        </a:rPr>
                        <a:t>Définition </a:t>
                      </a:r>
                      <a:r>
                        <a:rPr lang="fr-FR" sz="1600" b="1" noProof="0" dirty="0">
                          <a:solidFill>
                            <a:srgbClr val="7030A0"/>
                          </a:solidFill>
                        </a:rPr>
                        <a:t>des contraintes programmatiques et spécifiques aux vaccins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0" noProof="0" dirty="0">
                        <a:solidFill>
                          <a:schemeClr val="tx1">
                            <a:lumMod val="50000"/>
                          </a:schemeClr>
                        </a:solidFill>
                      </a:endParaRPr>
                    </a:p>
                  </a:txBody>
                  <a:tcPr anchor="ctr"/>
                </a:tc>
                <a:extLst>
                  <a:ext uri="{0D108BD9-81ED-4DB2-BD59-A6C34878D82A}">
                    <a16:rowId xmlns:a16="http://schemas.microsoft.com/office/drawing/2014/main" val="3301291762"/>
                  </a:ext>
                </a:extLst>
              </a:tr>
              <a:tr h="584200">
                <a:tc>
                  <a:txBody>
                    <a:bodyPr/>
                    <a:lstStyle/>
                    <a:p>
                      <a:pPr algn="ctr"/>
                      <a:r>
                        <a:rPr lang="fr-FR" sz="2800" b="1" noProof="0" dirty="0">
                          <a:solidFill>
                            <a:srgbClr val="0F5D61"/>
                          </a:solidFill>
                        </a:rPr>
                        <a:t>9</a:t>
                      </a:r>
                    </a:p>
                  </a:txBody>
                  <a:tcPr marL="0" marR="0" marT="0" marB="0" anchor="ctr"/>
                </a:tc>
                <a:tc>
                  <a:txBody>
                    <a:bodyPr/>
                    <a:lstStyle/>
                    <a:p>
                      <a:r>
                        <a:rPr lang="fr-FR" sz="1600" b="1" noProof="0" dirty="0">
                          <a:solidFill>
                            <a:schemeClr val="tx1">
                              <a:lumMod val="50000"/>
                            </a:schemeClr>
                          </a:solidFill>
                        </a:rPr>
                        <a:t>Rédaction de scénarios sur la base des </a:t>
                      </a:r>
                      <a:r>
                        <a:rPr lang="fr-FR" sz="1600" b="1" noProof="0" dirty="0">
                          <a:solidFill>
                            <a:srgbClr val="C00000"/>
                          </a:solidFill>
                        </a:rPr>
                        <a:t>niveaux de priorité </a:t>
                      </a:r>
                      <a:r>
                        <a:rPr lang="fr-FR" sz="1600" b="1" noProof="0" dirty="0">
                          <a:solidFill>
                            <a:schemeClr val="tx1">
                              <a:lumMod val="50000"/>
                            </a:schemeClr>
                          </a:solidFill>
                        </a:rPr>
                        <a:t>et des </a:t>
                      </a:r>
                      <a:r>
                        <a:rPr lang="fr-FR" sz="1600" b="1" noProof="0" dirty="0">
                          <a:solidFill>
                            <a:srgbClr val="7030A0"/>
                          </a:solidFill>
                        </a:rPr>
                        <a:t>contraintes</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b="0" noProof="0" dirty="0">
                        <a:solidFill>
                          <a:schemeClr val="tx1">
                            <a:lumMod val="50000"/>
                          </a:schemeClr>
                        </a:solidFill>
                      </a:endParaRPr>
                    </a:p>
                  </a:txBody>
                  <a:tcPr anchor="ctr"/>
                </a:tc>
                <a:extLst>
                  <a:ext uri="{0D108BD9-81ED-4DB2-BD59-A6C34878D82A}">
                    <a16:rowId xmlns:a16="http://schemas.microsoft.com/office/drawing/2014/main" val="363180383"/>
                  </a:ext>
                </a:extLst>
              </a:tr>
            </a:tbl>
          </a:graphicData>
        </a:graphic>
      </p:graphicFrame>
      <p:sp>
        <p:nvSpPr>
          <p:cNvPr id="21" name="Star: 12 Points 2">
            <a:extLst>
              <a:ext uri="{FF2B5EF4-FFF2-40B4-BE49-F238E27FC236}">
                <a16:creationId xmlns:a16="http://schemas.microsoft.com/office/drawing/2014/main" id="{993EB10B-5B70-DDAC-4EE0-0369A0B6CDF0}"/>
              </a:ext>
            </a:extLst>
          </p:cNvPr>
          <p:cNvSpPr/>
          <p:nvPr/>
        </p:nvSpPr>
        <p:spPr>
          <a:xfrm>
            <a:off x="11283893" y="1162880"/>
            <a:ext cx="667837" cy="619386"/>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fr-FR" sz="3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050" b="1" i="0" u="none" strike="noStrike" kern="0" cap="none" spc="0" normalizeH="0" baseline="0" noProof="0" dirty="0">
                <a:ln>
                  <a:noFill/>
                </a:ln>
                <a:solidFill>
                  <a:prstClr val="white"/>
                </a:solidFill>
                <a:effectLst/>
                <a:uLnTx/>
                <a:uFillTx/>
                <a:latin typeface="Calibri" panose="020F0502020204030204"/>
                <a:ea typeface="+mn-ea"/>
                <a:cs typeface="+mn-cs"/>
              </a:rPr>
              <a:t>Atelier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05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24" name="Star: 12 Points 2">
            <a:extLst>
              <a:ext uri="{FF2B5EF4-FFF2-40B4-BE49-F238E27FC236}">
                <a16:creationId xmlns:a16="http://schemas.microsoft.com/office/drawing/2014/main" id="{E4ED2028-4E5F-C582-6412-E673547D802E}"/>
              </a:ext>
            </a:extLst>
          </p:cNvPr>
          <p:cNvSpPr/>
          <p:nvPr/>
        </p:nvSpPr>
        <p:spPr>
          <a:xfrm>
            <a:off x="11283893" y="1782266"/>
            <a:ext cx="667837" cy="619386"/>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fr-FR" sz="3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050" b="1" i="0" u="none" strike="noStrike" kern="0" cap="none" spc="0" normalizeH="0" baseline="0" noProof="0" dirty="0">
                <a:ln>
                  <a:noFill/>
                </a:ln>
                <a:solidFill>
                  <a:prstClr val="white"/>
                </a:solidFill>
                <a:effectLst/>
                <a:uLnTx/>
                <a:uFillTx/>
                <a:latin typeface="Calibri" panose="020F0502020204030204"/>
                <a:ea typeface="+mn-ea"/>
                <a:cs typeface="+mn-cs"/>
              </a:rPr>
              <a:t>Atelier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05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26" name="Star: 12 Points 2">
            <a:extLst>
              <a:ext uri="{FF2B5EF4-FFF2-40B4-BE49-F238E27FC236}">
                <a16:creationId xmlns:a16="http://schemas.microsoft.com/office/drawing/2014/main" id="{921A6280-6D74-EDF8-AE67-5BBCA01DC57A}"/>
              </a:ext>
            </a:extLst>
          </p:cNvPr>
          <p:cNvSpPr/>
          <p:nvPr/>
        </p:nvSpPr>
        <p:spPr>
          <a:xfrm>
            <a:off x="11283893" y="3458081"/>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fr-FR" sz="900" b="1" kern="0" noProof="0" dirty="0">
              <a:solidFill>
                <a:prstClr val="white"/>
              </a:solidFill>
              <a:latin typeface="Calibri" panose="020F0502020204030204"/>
            </a:endParaRPr>
          </a:p>
          <a:p>
            <a:pPr algn="ctr" defTabSz="889000">
              <a:lnSpc>
                <a:spcPct val="90000"/>
              </a:lnSpc>
              <a:spcBef>
                <a:spcPct val="0"/>
              </a:spcBef>
            </a:pPr>
            <a:r>
              <a:rPr lang="fr-FR" sz="900" b="1" kern="0" noProof="0" dirty="0">
                <a:solidFill>
                  <a:prstClr val="white"/>
                </a:solidFill>
                <a:latin typeface="Calibri" panose="020F0502020204030204"/>
              </a:rPr>
              <a:t>Atelier </a:t>
            </a:r>
          </a:p>
          <a:p>
            <a:pPr algn="ctr" defTabSz="889000">
              <a:lnSpc>
                <a:spcPct val="90000"/>
              </a:lnSpc>
              <a:spcBef>
                <a:spcPct val="0"/>
              </a:spcBef>
            </a:pPr>
            <a:r>
              <a:rPr lang="fr-FR" sz="900" b="1" kern="0" noProof="0" dirty="0">
                <a:solidFill>
                  <a:prstClr val="white"/>
                </a:solidFill>
                <a:latin typeface="Calibri" panose="020F0502020204030204"/>
              </a:rPr>
              <a:t>2</a:t>
            </a:r>
          </a:p>
        </p:txBody>
      </p:sp>
      <p:sp>
        <p:nvSpPr>
          <p:cNvPr id="27" name="Star: 12 Points 2">
            <a:extLst>
              <a:ext uri="{FF2B5EF4-FFF2-40B4-BE49-F238E27FC236}">
                <a16:creationId xmlns:a16="http://schemas.microsoft.com/office/drawing/2014/main" id="{C7E0088B-DABC-23E3-A2FD-FC2C214F79A5}"/>
              </a:ext>
            </a:extLst>
          </p:cNvPr>
          <p:cNvSpPr/>
          <p:nvPr/>
        </p:nvSpPr>
        <p:spPr>
          <a:xfrm>
            <a:off x="11283893" y="4060448"/>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fr-FR" sz="900" b="1" kern="0" noProof="0" dirty="0">
              <a:solidFill>
                <a:prstClr val="white"/>
              </a:solidFill>
              <a:latin typeface="Calibri" panose="020F0502020204030204"/>
            </a:endParaRPr>
          </a:p>
          <a:p>
            <a:pPr algn="ctr" defTabSz="889000">
              <a:lnSpc>
                <a:spcPct val="90000"/>
              </a:lnSpc>
              <a:spcBef>
                <a:spcPct val="0"/>
              </a:spcBef>
            </a:pPr>
            <a:r>
              <a:rPr lang="fr-FR" sz="900" b="1" kern="0" noProof="0" dirty="0">
                <a:solidFill>
                  <a:prstClr val="white"/>
                </a:solidFill>
                <a:latin typeface="Calibri" panose="020F0502020204030204"/>
              </a:rPr>
              <a:t>Atelier </a:t>
            </a:r>
          </a:p>
          <a:p>
            <a:pPr algn="ctr" defTabSz="889000">
              <a:lnSpc>
                <a:spcPct val="90000"/>
              </a:lnSpc>
              <a:spcBef>
                <a:spcPct val="0"/>
              </a:spcBef>
            </a:pPr>
            <a:r>
              <a:rPr lang="fr-FR" sz="900" b="1" kern="0" noProof="0" dirty="0">
                <a:solidFill>
                  <a:prstClr val="white"/>
                </a:solidFill>
                <a:latin typeface="Calibri" panose="020F0502020204030204"/>
              </a:rPr>
              <a:t>2</a:t>
            </a:r>
          </a:p>
        </p:txBody>
      </p:sp>
      <p:sp>
        <p:nvSpPr>
          <p:cNvPr id="46" name="Star: 12 Points 2">
            <a:extLst>
              <a:ext uri="{FF2B5EF4-FFF2-40B4-BE49-F238E27FC236}">
                <a16:creationId xmlns:a16="http://schemas.microsoft.com/office/drawing/2014/main" id="{5CE3C1E2-97E4-C814-762A-48681A0EB0C6}"/>
              </a:ext>
            </a:extLst>
          </p:cNvPr>
          <p:cNvSpPr/>
          <p:nvPr/>
        </p:nvSpPr>
        <p:spPr>
          <a:xfrm>
            <a:off x="11283893" y="4662815"/>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fr-FR" sz="900" b="1" kern="0" noProof="0" dirty="0">
              <a:solidFill>
                <a:prstClr val="white"/>
              </a:solidFill>
              <a:latin typeface="Calibri" panose="020F0502020204030204"/>
            </a:endParaRPr>
          </a:p>
          <a:p>
            <a:pPr algn="ctr" defTabSz="889000">
              <a:lnSpc>
                <a:spcPct val="90000"/>
              </a:lnSpc>
              <a:spcBef>
                <a:spcPct val="0"/>
              </a:spcBef>
            </a:pPr>
            <a:r>
              <a:rPr lang="fr-FR" sz="900" b="1" kern="0" noProof="0" dirty="0">
                <a:solidFill>
                  <a:prstClr val="white"/>
                </a:solidFill>
                <a:latin typeface="Calibri" panose="020F0502020204030204"/>
              </a:rPr>
              <a:t>Atelier </a:t>
            </a:r>
          </a:p>
          <a:p>
            <a:pPr algn="ctr" defTabSz="889000">
              <a:lnSpc>
                <a:spcPct val="90000"/>
              </a:lnSpc>
              <a:spcBef>
                <a:spcPct val="0"/>
              </a:spcBef>
            </a:pPr>
            <a:r>
              <a:rPr lang="fr-FR" sz="900" b="1" kern="0" noProof="0" dirty="0">
                <a:solidFill>
                  <a:prstClr val="white"/>
                </a:solidFill>
                <a:latin typeface="Calibri" panose="020F0502020204030204"/>
              </a:rPr>
              <a:t>2</a:t>
            </a:r>
          </a:p>
        </p:txBody>
      </p:sp>
      <p:sp>
        <p:nvSpPr>
          <p:cNvPr id="47" name="Star: 12 Points 2">
            <a:extLst>
              <a:ext uri="{FF2B5EF4-FFF2-40B4-BE49-F238E27FC236}">
                <a16:creationId xmlns:a16="http://schemas.microsoft.com/office/drawing/2014/main" id="{1E36FA51-EA10-050C-3301-DC0898FE9291}"/>
              </a:ext>
            </a:extLst>
          </p:cNvPr>
          <p:cNvSpPr/>
          <p:nvPr/>
        </p:nvSpPr>
        <p:spPr>
          <a:xfrm>
            <a:off x="11283893" y="5265182"/>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fr-FR" sz="900" b="1" kern="0" noProof="0" dirty="0">
              <a:solidFill>
                <a:prstClr val="white"/>
              </a:solidFill>
              <a:latin typeface="Calibri" panose="020F0502020204030204"/>
            </a:endParaRPr>
          </a:p>
          <a:p>
            <a:pPr algn="ctr" defTabSz="889000">
              <a:lnSpc>
                <a:spcPct val="90000"/>
              </a:lnSpc>
              <a:spcBef>
                <a:spcPct val="0"/>
              </a:spcBef>
            </a:pPr>
            <a:r>
              <a:rPr lang="fr-FR" sz="900" b="1" kern="0" noProof="0" dirty="0">
                <a:solidFill>
                  <a:prstClr val="white"/>
                </a:solidFill>
                <a:latin typeface="Calibri" panose="020F0502020204030204"/>
              </a:rPr>
              <a:t>Atelier </a:t>
            </a:r>
          </a:p>
          <a:p>
            <a:pPr algn="ctr" defTabSz="889000">
              <a:lnSpc>
                <a:spcPct val="90000"/>
              </a:lnSpc>
              <a:spcBef>
                <a:spcPct val="0"/>
              </a:spcBef>
            </a:pPr>
            <a:r>
              <a:rPr lang="fr-FR" sz="900" b="1" kern="0" noProof="0" dirty="0">
                <a:solidFill>
                  <a:prstClr val="white"/>
                </a:solidFill>
                <a:latin typeface="Calibri" panose="020F0502020204030204"/>
              </a:rPr>
              <a:t>2</a:t>
            </a:r>
          </a:p>
        </p:txBody>
      </p:sp>
      <p:sp>
        <p:nvSpPr>
          <p:cNvPr id="48" name="Star: 12 Points 2">
            <a:extLst>
              <a:ext uri="{FF2B5EF4-FFF2-40B4-BE49-F238E27FC236}">
                <a16:creationId xmlns:a16="http://schemas.microsoft.com/office/drawing/2014/main" id="{41AC5BCE-2164-162A-390F-F47E82785799}"/>
              </a:ext>
            </a:extLst>
          </p:cNvPr>
          <p:cNvSpPr/>
          <p:nvPr/>
        </p:nvSpPr>
        <p:spPr>
          <a:xfrm>
            <a:off x="11283893" y="5867548"/>
            <a:ext cx="667837" cy="619386"/>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algn="ctr" defTabSz="889000">
              <a:lnSpc>
                <a:spcPct val="90000"/>
              </a:lnSpc>
              <a:spcBef>
                <a:spcPct val="0"/>
              </a:spcBef>
            </a:pPr>
            <a:endParaRPr lang="fr-FR" sz="900" b="1" kern="0" noProof="0" dirty="0">
              <a:solidFill>
                <a:prstClr val="white"/>
              </a:solidFill>
              <a:latin typeface="Calibri" panose="020F0502020204030204"/>
            </a:endParaRPr>
          </a:p>
          <a:p>
            <a:pPr algn="ctr" defTabSz="889000">
              <a:lnSpc>
                <a:spcPct val="90000"/>
              </a:lnSpc>
              <a:spcBef>
                <a:spcPct val="0"/>
              </a:spcBef>
            </a:pPr>
            <a:r>
              <a:rPr lang="fr-FR" sz="900" b="1" kern="0" noProof="0" dirty="0">
                <a:solidFill>
                  <a:prstClr val="white"/>
                </a:solidFill>
                <a:latin typeface="Calibri" panose="020F0502020204030204"/>
              </a:rPr>
              <a:t>Atelier </a:t>
            </a:r>
          </a:p>
          <a:p>
            <a:pPr algn="ctr" defTabSz="889000">
              <a:lnSpc>
                <a:spcPct val="90000"/>
              </a:lnSpc>
              <a:spcBef>
                <a:spcPct val="0"/>
              </a:spcBef>
            </a:pPr>
            <a:r>
              <a:rPr lang="fr-FR" sz="900" b="1" kern="0" noProof="0" dirty="0">
                <a:solidFill>
                  <a:prstClr val="white"/>
                </a:solidFill>
                <a:latin typeface="Calibri" panose="020F0502020204030204"/>
              </a:rPr>
              <a:t>2</a:t>
            </a:r>
          </a:p>
        </p:txBody>
      </p:sp>
      <p:sp>
        <p:nvSpPr>
          <p:cNvPr id="49" name="Freeform: Shape 22">
            <a:extLst>
              <a:ext uri="{FF2B5EF4-FFF2-40B4-BE49-F238E27FC236}">
                <a16:creationId xmlns:a16="http://schemas.microsoft.com/office/drawing/2014/main" id="{A4744D8B-E06D-77BB-041E-B8E29E7FA18E}"/>
              </a:ext>
            </a:extLst>
          </p:cNvPr>
          <p:cNvSpPr/>
          <p:nvPr/>
        </p:nvSpPr>
        <p:spPr>
          <a:xfrm>
            <a:off x="11198903" y="2473435"/>
            <a:ext cx="784665" cy="361732"/>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72000" tIns="24003" rIns="3600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panose="020F0502020204030204"/>
                <a:ea typeface="+mn-ea"/>
                <a:cs typeface="+mn-cs"/>
              </a:rPr>
              <a:t>Collecte données</a:t>
            </a:r>
            <a:endParaRPr kumimoji="0" lang="fr-FR" sz="9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50" name="Freeform: Shape 22">
            <a:extLst>
              <a:ext uri="{FF2B5EF4-FFF2-40B4-BE49-F238E27FC236}">
                <a16:creationId xmlns:a16="http://schemas.microsoft.com/office/drawing/2014/main" id="{967C44F5-DBFB-8F07-C1EC-B60DD80AB0DB}"/>
              </a:ext>
            </a:extLst>
          </p:cNvPr>
          <p:cNvSpPr/>
          <p:nvPr/>
        </p:nvSpPr>
        <p:spPr>
          <a:xfrm>
            <a:off x="11198903" y="3000349"/>
            <a:ext cx="784665" cy="361732"/>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72000" tIns="24003" rIns="3600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000" b="1" i="0" u="none" strike="noStrike" kern="0" cap="none" spc="0" normalizeH="0" baseline="0" noProof="0">
                <a:ln>
                  <a:noFill/>
                </a:ln>
                <a:solidFill>
                  <a:prstClr val="white"/>
                </a:solidFill>
                <a:effectLst/>
                <a:uLnTx/>
                <a:uFillTx/>
                <a:latin typeface="Calibri" panose="020F0502020204030204"/>
                <a:ea typeface="+mn-ea"/>
                <a:cs typeface="+mn-cs"/>
              </a:rPr>
              <a:t>Collecte données</a:t>
            </a:r>
            <a:endParaRPr kumimoji="0" lang="fr-FR" sz="9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993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D6CF8-F046-D890-F231-22E0A405C7C0}"/>
            </a:ext>
          </a:extLst>
        </p:cNvPr>
        <p:cNvGrpSpPr/>
        <p:nvPr/>
      </p:nvGrpSpPr>
      <p:grpSpPr>
        <a:xfrm>
          <a:off x="0" y="0"/>
          <a:ext cx="0" cy="0"/>
          <a:chOff x="0" y="0"/>
          <a:chExt cx="0" cy="0"/>
        </a:xfrm>
      </p:grpSpPr>
      <p:sp>
        <p:nvSpPr>
          <p:cNvPr id="7" name="Google Shape;427;p16">
            <a:extLst>
              <a:ext uri="{FF2B5EF4-FFF2-40B4-BE49-F238E27FC236}">
                <a16:creationId xmlns:a16="http://schemas.microsoft.com/office/drawing/2014/main" id="{B126F5D2-F666-1248-D664-534BCCF0C94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solidFill>
                <a:srgbClr val="414141"/>
              </a:solidFill>
              <a:latin typeface="Lato" panose="020F0502020204030203" pitchFamily="34" charset="0"/>
              <a:cs typeface="Times New Roman" panose="02020603050405020304" pitchFamily="18" charset="0"/>
            </a:endParaRPr>
          </a:p>
        </p:txBody>
      </p:sp>
      <p:sp>
        <p:nvSpPr>
          <p:cNvPr id="13" name="Google Shape;126;p14">
            <a:extLst>
              <a:ext uri="{FF2B5EF4-FFF2-40B4-BE49-F238E27FC236}">
                <a16:creationId xmlns:a16="http://schemas.microsoft.com/office/drawing/2014/main" id="{9F9FC8CF-FEE3-0666-8CC5-1107C015D39C}"/>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a:buClr>
                <a:srgbClr val="000000"/>
              </a:buClr>
              <a:defRPr/>
            </a:pPr>
            <a:r>
              <a:rPr kumimoji="0" lang="fr-FR" sz="2400" b="0" i="0" u="none" strike="noStrike" kern="0" cap="none" spc="0" normalizeH="0" baseline="0" noProof="0" dirty="0">
                <a:ln>
                  <a:noFill/>
                </a:ln>
                <a:solidFill>
                  <a:srgbClr val="0F5D61"/>
                </a:solidFill>
                <a:effectLst/>
                <a:uLnTx/>
                <a:uFillTx/>
                <a:latin typeface="Lato" panose="020F0502020204030203" pitchFamily="34" charset="0"/>
                <a:ea typeface="+mn-ea"/>
                <a:cs typeface="Times New Roman" panose="02020603050405020304" pitchFamily="18" charset="0"/>
                <a:sym typeface="Lato"/>
              </a:rPr>
              <a:t>Ce processus s'intègre dans le plan global dont la finalité est la rédaction et  l'approbation des recommandations</a:t>
            </a:r>
          </a:p>
        </p:txBody>
      </p:sp>
      <p:sp>
        <p:nvSpPr>
          <p:cNvPr id="2" name="Rectangle 1">
            <a:extLst>
              <a:ext uri="{FF2B5EF4-FFF2-40B4-BE49-F238E27FC236}">
                <a16:creationId xmlns:a16="http://schemas.microsoft.com/office/drawing/2014/main" id="{1AA179B8-97E9-6E72-2EAC-FB48F9C886C0}"/>
              </a:ext>
            </a:extLst>
          </p:cNvPr>
          <p:cNvSpPr/>
          <p:nvPr/>
        </p:nvSpPr>
        <p:spPr>
          <a:xfrm>
            <a:off x="9361276" y="2056009"/>
            <a:ext cx="2446035" cy="10928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reeform: Shape 28">
            <a:extLst>
              <a:ext uri="{FF2B5EF4-FFF2-40B4-BE49-F238E27FC236}">
                <a16:creationId xmlns:a16="http://schemas.microsoft.com/office/drawing/2014/main" id="{E5FEEF10-EA6B-0C0B-0D69-4F2DF95FB418}"/>
              </a:ext>
            </a:extLst>
          </p:cNvPr>
          <p:cNvSpPr/>
          <p:nvPr/>
        </p:nvSpPr>
        <p:spPr>
          <a:xfrm>
            <a:off x="9521731" y="2255530"/>
            <a:ext cx="2205215"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F5D61">
              <a:alpha val="70000"/>
            </a:srgbClr>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Validation and documentation</a:t>
            </a:r>
          </a:p>
        </p:txBody>
      </p:sp>
      <p:sp>
        <p:nvSpPr>
          <p:cNvPr id="5" name="Rectangle 4">
            <a:extLst>
              <a:ext uri="{FF2B5EF4-FFF2-40B4-BE49-F238E27FC236}">
                <a16:creationId xmlns:a16="http://schemas.microsoft.com/office/drawing/2014/main" id="{504B0CF8-6F36-F995-47F1-6A3631499898}"/>
              </a:ext>
            </a:extLst>
          </p:cNvPr>
          <p:cNvSpPr/>
          <p:nvPr/>
        </p:nvSpPr>
        <p:spPr>
          <a:xfrm>
            <a:off x="299555" y="2059531"/>
            <a:ext cx="3605046" cy="10928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Freeform: Shape 1">
            <a:extLst>
              <a:ext uri="{FF2B5EF4-FFF2-40B4-BE49-F238E27FC236}">
                <a16:creationId xmlns:a16="http://schemas.microsoft.com/office/drawing/2014/main" id="{8AF4295D-5B40-DBE8-D6C6-FD260456900B}"/>
              </a:ext>
            </a:extLst>
          </p:cNvPr>
          <p:cNvSpPr/>
          <p:nvPr/>
        </p:nvSpPr>
        <p:spPr>
          <a:xfrm>
            <a:off x="390629" y="2261502"/>
            <a:ext cx="2209222" cy="704911"/>
          </a:xfrm>
          <a:custGeom>
            <a:avLst/>
            <a:gdLst>
              <a:gd name="connsiteX0" fmla="*/ 0 w 2790386"/>
              <a:gd name="connsiteY0" fmla="*/ 0 h 824922"/>
              <a:gd name="connsiteX1" fmla="*/ 2377925 w 2790386"/>
              <a:gd name="connsiteY1" fmla="*/ 0 h 824922"/>
              <a:gd name="connsiteX2" fmla="*/ 2790386 w 2790386"/>
              <a:gd name="connsiteY2" fmla="*/ 412461 h 824922"/>
              <a:gd name="connsiteX3" fmla="*/ 2377925 w 2790386"/>
              <a:gd name="connsiteY3" fmla="*/ 824922 h 824922"/>
              <a:gd name="connsiteX4" fmla="*/ 0 w 2790386"/>
              <a:gd name="connsiteY4" fmla="*/ 824922 h 824922"/>
              <a:gd name="connsiteX5" fmla="*/ 412461 w 2790386"/>
              <a:gd name="connsiteY5" fmla="*/ 412461 h 824922"/>
              <a:gd name="connsiteX6" fmla="*/ 0 w 2790386"/>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386" h="824922">
                <a:moveTo>
                  <a:pt x="0" y="0"/>
                </a:moveTo>
                <a:lnTo>
                  <a:pt x="2377925" y="0"/>
                </a:lnTo>
                <a:lnTo>
                  <a:pt x="2790386" y="412461"/>
                </a:lnTo>
                <a:lnTo>
                  <a:pt x="2377925" y="824922"/>
                </a:lnTo>
                <a:lnTo>
                  <a:pt x="0" y="824922"/>
                </a:lnTo>
                <a:lnTo>
                  <a:pt x="412461" y="412461"/>
                </a:lnTo>
                <a:lnTo>
                  <a:pt x="0" y="0"/>
                </a:lnTo>
                <a:close/>
              </a:path>
            </a:pathLst>
          </a:cu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Process design and stakeholder engagement</a:t>
            </a:r>
          </a:p>
        </p:txBody>
      </p:sp>
      <p:sp>
        <p:nvSpPr>
          <p:cNvPr id="8" name="Star: 12 Points 2">
            <a:extLst>
              <a:ext uri="{FF2B5EF4-FFF2-40B4-BE49-F238E27FC236}">
                <a16:creationId xmlns:a16="http://schemas.microsoft.com/office/drawing/2014/main" id="{47C03314-FF4D-F93C-A759-9D117C098507}"/>
              </a:ext>
            </a:extLst>
          </p:cNvPr>
          <p:cNvSpPr/>
          <p:nvPr/>
        </p:nvSpPr>
        <p:spPr>
          <a:xfrm>
            <a:off x="2599851" y="2051582"/>
            <a:ext cx="1183114" cy="1097280"/>
          </a:xfrm>
          <a:prstGeom prst="star12">
            <a:avLst/>
          </a:prstGeom>
          <a:solidFill>
            <a:srgbClr val="0B4649"/>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fr-FR"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Atelier </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10" name="Rectangle 9">
            <a:extLst>
              <a:ext uri="{FF2B5EF4-FFF2-40B4-BE49-F238E27FC236}">
                <a16:creationId xmlns:a16="http://schemas.microsoft.com/office/drawing/2014/main" id="{EAE31CD6-481E-0B7C-F864-A2501E642543}"/>
              </a:ext>
            </a:extLst>
          </p:cNvPr>
          <p:cNvSpPr/>
          <p:nvPr/>
        </p:nvSpPr>
        <p:spPr>
          <a:xfrm>
            <a:off x="197204" y="1379303"/>
            <a:ext cx="3785868"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defRPr/>
            </a:pPr>
            <a:r>
              <a:rPr kumimoji="0" lang="fr-FR" sz="1600" b="1" i="0" u="none" strike="noStrike" kern="0" cap="none" spc="0" normalizeH="0" baseline="0" noProof="0" dirty="0">
                <a:ln>
                  <a:noFill/>
                </a:ln>
                <a:solidFill>
                  <a:srgbClr val="0F5D61"/>
                </a:solidFill>
                <a:effectLst/>
                <a:uLnTx/>
                <a:uFillTx/>
                <a:latin typeface="Calibri" panose="020F0502020204030204"/>
                <a:ea typeface="+mn-ea"/>
                <a:cs typeface="+mn-cs"/>
              </a:rPr>
              <a:t>Phase 1: Adaptation du cadre méthodologique</a:t>
            </a:r>
          </a:p>
        </p:txBody>
      </p:sp>
      <p:sp>
        <p:nvSpPr>
          <p:cNvPr id="11" name="Rectangle 10">
            <a:extLst>
              <a:ext uri="{FF2B5EF4-FFF2-40B4-BE49-F238E27FC236}">
                <a16:creationId xmlns:a16="http://schemas.microsoft.com/office/drawing/2014/main" id="{B2DDA245-A1B8-2E72-3EB2-3B2FE27D0366}"/>
              </a:ext>
            </a:extLst>
          </p:cNvPr>
          <p:cNvSpPr/>
          <p:nvPr/>
        </p:nvSpPr>
        <p:spPr>
          <a:xfrm>
            <a:off x="4074039" y="2056008"/>
            <a:ext cx="5007114" cy="1092854"/>
          </a:xfrm>
          <a:prstGeom prst="rect">
            <a:avLst/>
          </a:prstGeom>
          <a:solidFill>
            <a:srgbClr val="E6E6E6"/>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22">
            <a:extLst>
              <a:ext uri="{FF2B5EF4-FFF2-40B4-BE49-F238E27FC236}">
                <a16:creationId xmlns:a16="http://schemas.microsoft.com/office/drawing/2014/main" id="{70A1401E-ACA4-206A-4C57-62B96DDC3398}"/>
              </a:ext>
            </a:extLst>
          </p:cNvPr>
          <p:cNvSpPr/>
          <p:nvPr/>
        </p:nvSpPr>
        <p:spPr>
          <a:xfrm>
            <a:off x="4204171" y="2260824"/>
            <a:ext cx="2642676" cy="704911"/>
          </a:xfrm>
          <a:custGeom>
            <a:avLst/>
            <a:gdLst>
              <a:gd name="connsiteX0" fmla="*/ 0 w 3021598"/>
              <a:gd name="connsiteY0" fmla="*/ 0 h 824922"/>
              <a:gd name="connsiteX1" fmla="*/ 2609137 w 3021598"/>
              <a:gd name="connsiteY1" fmla="*/ 0 h 824922"/>
              <a:gd name="connsiteX2" fmla="*/ 3021598 w 3021598"/>
              <a:gd name="connsiteY2" fmla="*/ 412461 h 824922"/>
              <a:gd name="connsiteX3" fmla="*/ 2609137 w 3021598"/>
              <a:gd name="connsiteY3" fmla="*/ 824922 h 824922"/>
              <a:gd name="connsiteX4" fmla="*/ 0 w 3021598"/>
              <a:gd name="connsiteY4" fmla="*/ 824922 h 824922"/>
              <a:gd name="connsiteX5" fmla="*/ 412461 w 3021598"/>
              <a:gd name="connsiteY5" fmla="*/ 412461 h 824922"/>
              <a:gd name="connsiteX6" fmla="*/ 0 w 3021598"/>
              <a:gd name="connsiteY6" fmla="*/ 0 h 8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1598" h="824922">
                <a:moveTo>
                  <a:pt x="0" y="0"/>
                </a:moveTo>
                <a:lnTo>
                  <a:pt x="2609137" y="0"/>
                </a:lnTo>
                <a:lnTo>
                  <a:pt x="3021598" y="412461"/>
                </a:lnTo>
                <a:lnTo>
                  <a:pt x="2609137" y="824922"/>
                </a:lnTo>
                <a:lnTo>
                  <a:pt x="0" y="824922"/>
                </a:lnTo>
                <a:lnTo>
                  <a:pt x="412461" y="412461"/>
                </a:lnTo>
                <a:lnTo>
                  <a:pt x="0" y="0"/>
                </a:lnTo>
                <a:close/>
              </a:path>
            </a:pathLst>
          </a:cu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Data collection</a:t>
            </a:r>
            <a:endParaRPr kumimoji="0" lang="fr-FR" sz="1200" b="0" i="0" u="none" strike="noStrike" kern="0" cap="none" spc="0" normalizeH="0" baseline="0" noProof="0" dirty="0">
              <a:ln>
                <a:noFill/>
              </a:ln>
              <a:solidFill>
                <a:prstClr val="white"/>
              </a:solidFill>
              <a:effectLst/>
              <a:uLnTx/>
              <a:uFillTx/>
              <a:latin typeface="Aptos" panose="02110004020202020204"/>
              <a:ea typeface="+mn-ea"/>
              <a:cs typeface="+mn-cs"/>
            </a:endParaRPr>
          </a:p>
        </p:txBody>
      </p:sp>
      <p:sp>
        <p:nvSpPr>
          <p:cNvPr id="15" name="Star: 12 Points 18">
            <a:extLst>
              <a:ext uri="{FF2B5EF4-FFF2-40B4-BE49-F238E27FC236}">
                <a16:creationId xmlns:a16="http://schemas.microsoft.com/office/drawing/2014/main" id="{F98558A5-B988-9562-B115-6244846362B4}"/>
              </a:ext>
            </a:extLst>
          </p:cNvPr>
          <p:cNvSpPr/>
          <p:nvPr/>
        </p:nvSpPr>
        <p:spPr>
          <a:xfrm>
            <a:off x="7311112" y="2046110"/>
            <a:ext cx="1183115" cy="1097280"/>
          </a:xfrm>
          <a:prstGeom prst="star12">
            <a:avLst/>
          </a:prstGeom>
          <a:solidFill>
            <a:srgbClr val="0F5D61"/>
          </a:solidFill>
          <a:ln w="19050" cap="flat" cmpd="sng" algn="ctr">
            <a:solidFill>
              <a:sysClr val="window" lastClr="FFFFFF">
                <a:hueOff val="0"/>
                <a:satOff val="0"/>
                <a:lumOff val="0"/>
                <a:alphaOff val="0"/>
              </a:sysClr>
            </a:solidFill>
            <a:prstDash val="solid"/>
            <a:miter lim="800000"/>
          </a:ln>
          <a:effectLst/>
        </p:spPr>
        <p:txBody>
          <a:bodyPr spcFirstLastPara="0" vert="horz" wrap="none" lIns="0" tIns="0" rIns="0" bIns="0" numCol="1" spcCol="1270" anchor="ctr" anchorCtr="0">
            <a:noAutofit/>
          </a:bodyPr>
          <a:lstStyle/>
          <a:p>
            <a:pPr marL="0" marR="0" lvl="0" indent="0" algn="ctr" defTabSz="889000" eaLnBrk="1" fontAlgn="auto" latinLnBrk="0" hangingPunct="1">
              <a:lnSpc>
                <a:spcPct val="90000"/>
              </a:lnSpc>
              <a:spcBef>
                <a:spcPct val="0"/>
              </a:spcBef>
              <a:spcAft>
                <a:spcPts val="0"/>
              </a:spcAft>
              <a:buClrTx/>
              <a:buSzTx/>
              <a:buFontTx/>
              <a:buNone/>
              <a:tabLst/>
              <a:defRPr/>
            </a:pPr>
            <a:endParaRPr kumimoji="0" lang="fr-FR" sz="6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Atelier</a:t>
            </a:r>
          </a:p>
          <a:p>
            <a:pPr marL="0" marR="0" lvl="0" indent="0" algn="ctr" defTabSz="889000" eaLnBrk="1" fontAlgn="auto" latinLnBrk="0" hangingPunct="1">
              <a:lnSpc>
                <a:spcPct val="90000"/>
              </a:lnSpc>
              <a:spcBef>
                <a:spcPct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6" name="Rectangle 15">
            <a:extLst>
              <a:ext uri="{FF2B5EF4-FFF2-40B4-BE49-F238E27FC236}">
                <a16:creationId xmlns:a16="http://schemas.microsoft.com/office/drawing/2014/main" id="{C79EEB45-1043-35C9-ADB1-179D8B1FF014}"/>
              </a:ext>
            </a:extLst>
          </p:cNvPr>
          <p:cNvSpPr/>
          <p:nvPr/>
        </p:nvSpPr>
        <p:spPr>
          <a:xfrm>
            <a:off x="3985197" y="1375781"/>
            <a:ext cx="5095956"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600" b="1" i="0" u="none" strike="noStrike" kern="0" cap="none" spc="0" normalizeH="0" baseline="0" noProof="0" dirty="0">
                <a:ln>
                  <a:noFill/>
                </a:ln>
                <a:solidFill>
                  <a:srgbClr val="0F5D61"/>
                </a:solidFill>
                <a:effectLst/>
                <a:uLnTx/>
                <a:uFillTx/>
                <a:latin typeface="Calibri" panose="020F0502020204030204"/>
                <a:ea typeface="+mn-ea"/>
                <a:cs typeface="+mn-cs"/>
              </a:rPr>
              <a:t>Phase 2: Evaluation, Priorisation et Séquencement des vaccins</a:t>
            </a:r>
          </a:p>
        </p:txBody>
      </p:sp>
      <p:sp>
        <p:nvSpPr>
          <p:cNvPr id="17" name="Rectangle 16">
            <a:extLst>
              <a:ext uri="{FF2B5EF4-FFF2-40B4-BE49-F238E27FC236}">
                <a16:creationId xmlns:a16="http://schemas.microsoft.com/office/drawing/2014/main" id="{CEA692B4-9DCB-6612-747B-8A6DCDD36C05}"/>
              </a:ext>
            </a:extLst>
          </p:cNvPr>
          <p:cNvSpPr/>
          <p:nvPr/>
        </p:nvSpPr>
        <p:spPr>
          <a:xfrm>
            <a:off x="9081153" y="1375781"/>
            <a:ext cx="2949537" cy="470809"/>
          </a:xfrm>
          <a:prstGeom prst="rect">
            <a:avLst/>
          </a:prstGeom>
          <a:noFill/>
          <a:ln w="19050" cap="flat" cmpd="sng" algn="ctr">
            <a:noFill/>
            <a:prstDash val="solid"/>
            <a:miter lim="800000"/>
          </a:ln>
          <a:effectLst/>
        </p:spPr>
        <p:txBody>
          <a:bodyPr spcFirstLastPara="0" vert="horz" wrap="square" lIns="274320" tIns="24003" rIns="274320" bIns="24003"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fr-FR" sz="1600" b="1" i="0" u="none" strike="noStrike" kern="0" cap="none" spc="0" normalizeH="0" baseline="0" noProof="0" dirty="0">
                <a:ln>
                  <a:noFill/>
                </a:ln>
                <a:solidFill>
                  <a:srgbClr val="0F5D61"/>
                </a:solidFill>
                <a:effectLst/>
                <a:uLnTx/>
                <a:uFillTx/>
                <a:latin typeface="Calibri" panose="020F0502020204030204"/>
                <a:ea typeface="+mn-ea"/>
                <a:cs typeface="+mn-cs"/>
              </a:rPr>
              <a:t>Phase 3: Recommendations</a:t>
            </a:r>
          </a:p>
        </p:txBody>
      </p:sp>
      <p:sp>
        <p:nvSpPr>
          <p:cNvPr id="22" name="Rectangle 21">
            <a:extLst>
              <a:ext uri="{FF2B5EF4-FFF2-40B4-BE49-F238E27FC236}">
                <a16:creationId xmlns:a16="http://schemas.microsoft.com/office/drawing/2014/main" id="{00C0294B-35DE-854F-2956-C5261B2D00EB}"/>
              </a:ext>
            </a:extLst>
          </p:cNvPr>
          <p:cNvSpPr/>
          <p:nvPr/>
        </p:nvSpPr>
        <p:spPr>
          <a:xfrm>
            <a:off x="837627" y="1747254"/>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1 mois</a:t>
            </a:r>
          </a:p>
        </p:txBody>
      </p:sp>
      <p:sp>
        <p:nvSpPr>
          <p:cNvPr id="23" name="Rectangle 22">
            <a:extLst>
              <a:ext uri="{FF2B5EF4-FFF2-40B4-BE49-F238E27FC236}">
                <a16:creationId xmlns:a16="http://schemas.microsoft.com/office/drawing/2014/main" id="{FDCC2C20-0936-14E8-8C11-9082A62D9C9A}"/>
              </a:ext>
            </a:extLst>
          </p:cNvPr>
          <p:cNvSpPr/>
          <p:nvPr/>
        </p:nvSpPr>
        <p:spPr>
          <a:xfrm>
            <a:off x="5323959" y="1747254"/>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3 mois</a:t>
            </a:r>
          </a:p>
        </p:txBody>
      </p:sp>
      <p:sp>
        <p:nvSpPr>
          <p:cNvPr id="24" name="Rectangle 23">
            <a:extLst>
              <a:ext uri="{FF2B5EF4-FFF2-40B4-BE49-F238E27FC236}">
                <a16:creationId xmlns:a16="http://schemas.microsoft.com/office/drawing/2014/main" id="{C1943F9D-AD98-C1D8-51A6-C2C3FFCD8260}"/>
              </a:ext>
            </a:extLst>
          </p:cNvPr>
          <p:cNvSpPr/>
          <p:nvPr/>
        </p:nvSpPr>
        <p:spPr>
          <a:xfrm>
            <a:off x="9523416" y="1747254"/>
            <a:ext cx="2507274" cy="262354"/>
          </a:xfrm>
          <a:prstGeom prst="rect">
            <a:avLst/>
          </a:prstGeom>
          <a:noFill/>
          <a:ln w="1905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prstClr val="white">
                    <a:lumMod val="50000"/>
                  </a:prstClr>
                </a:solidFill>
                <a:effectLst/>
                <a:uLnTx/>
                <a:uFillTx/>
                <a:latin typeface="Aptos" panose="02110004020202020204"/>
                <a:ea typeface="+mn-ea"/>
                <a:cs typeface="+mn-cs"/>
              </a:rPr>
              <a:t>2 mois</a:t>
            </a:r>
          </a:p>
        </p:txBody>
      </p:sp>
      <p:graphicFrame>
        <p:nvGraphicFramePr>
          <p:cNvPr id="28" name="Table 27">
            <a:extLst>
              <a:ext uri="{FF2B5EF4-FFF2-40B4-BE49-F238E27FC236}">
                <a16:creationId xmlns:a16="http://schemas.microsoft.com/office/drawing/2014/main" id="{95279752-CD0F-2F3A-F6D1-C7AFC0E423CA}"/>
              </a:ext>
            </a:extLst>
          </p:cNvPr>
          <p:cNvGraphicFramePr>
            <a:graphicFrameLocks noGrp="1"/>
          </p:cNvGraphicFramePr>
          <p:nvPr>
            <p:extLst>
              <p:ext uri="{D42A27DB-BD31-4B8C-83A1-F6EECF244321}">
                <p14:modId xmlns:p14="http://schemas.microsoft.com/office/powerpoint/2010/main" val="3610186685"/>
              </p:ext>
            </p:extLst>
          </p:nvPr>
        </p:nvGraphicFramePr>
        <p:xfrm>
          <a:off x="1195299" y="3429000"/>
          <a:ext cx="2478462" cy="1158240"/>
        </p:xfrm>
        <a:graphic>
          <a:graphicData uri="http://schemas.openxmlformats.org/drawingml/2006/table">
            <a:tbl>
              <a:tblPr firstRow="1" bandRow="1">
                <a:tableStyleId>{93296810-A885-4BE3-A3E7-6D5BEEA58F35}</a:tableStyleId>
              </a:tblPr>
              <a:tblGrid>
                <a:gridCol w="275987">
                  <a:extLst>
                    <a:ext uri="{9D8B030D-6E8A-4147-A177-3AD203B41FA5}">
                      <a16:colId xmlns:a16="http://schemas.microsoft.com/office/drawing/2014/main" val="4206561777"/>
                    </a:ext>
                  </a:extLst>
                </a:gridCol>
                <a:gridCol w="2202475">
                  <a:extLst>
                    <a:ext uri="{9D8B030D-6E8A-4147-A177-3AD203B41FA5}">
                      <a16:colId xmlns:a16="http://schemas.microsoft.com/office/drawing/2014/main" val="1940179211"/>
                    </a:ext>
                  </a:extLst>
                </a:gridCol>
              </a:tblGrid>
              <a:tr h="584200">
                <a:tc>
                  <a:txBody>
                    <a:bodyPr/>
                    <a:lstStyle/>
                    <a:p>
                      <a:pPr algn="ctr"/>
                      <a:r>
                        <a:rPr lang="fr-FR" sz="2400" b="1" noProof="0" dirty="0">
                          <a:solidFill>
                            <a:srgbClr val="0F5D61"/>
                          </a:solidFill>
                        </a:rPr>
                        <a:t>1</a:t>
                      </a:r>
                    </a:p>
                  </a:txBody>
                  <a:tcPr marL="0" marR="0" marT="0" marB="0" anchor="ctr"/>
                </a:tc>
                <a:tc>
                  <a:txBody>
                    <a:bodyPr/>
                    <a:lstStyle/>
                    <a:p>
                      <a:r>
                        <a:rPr lang="fr-FR" sz="1400" b="1" noProof="0" dirty="0">
                          <a:solidFill>
                            <a:schemeClr val="tx1">
                              <a:lumMod val="50000"/>
                            </a:schemeClr>
                          </a:solidFill>
                        </a:rPr>
                        <a:t>Présélection de 4 à 6 vaccins à inclure dans l’exercice </a:t>
                      </a:r>
                      <a:r>
                        <a:rPr lang="fr-FR" sz="1400" b="0" noProof="0" dirty="0">
                          <a:solidFill>
                            <a:schemeClr val="tx1">
                              <a:lumMod val="50000"/>
                            </a:schemeClr>
                          </a:solidFill>
                        </a:rPr>
                        <a:t>(l’utilisation d’un vote en ligne peut aider)</a:t>
                      </a:r>
                      <a:endParaRPr lang="fr-FR" sz="1400" b="1" noProof="0" dirty="0">
                        <a:solidFill>
                          <a:schemeClr val="tx1">
                            <a:lumMod val="50000"/>
                          </a:schemeClr>
                        </a:solidFill>
                      </a:endParaRPr>
                    </a:p>
                  </a:txBody>
                  <a:tcPr anchor="ctr"/>
                </a:tc>
                <a:extLst>
                  <a:ext uri="{0D108BD9-81ED-4DB2-BD59-A6C34878D82A}">
                    <a16:rowId xmlns:a16="http://schemas.microsoft.com/office/drawing/2014/main" val="1871940235"/>
                  </a:ext>
                </a:extLst>
              </a:tr>
            </a:tbl>
          </a:graphicData>
        </a:graphic>
      </p:graphicFrame>
      <p:graphicFrame>
        <p:nvGraphicFramePr>
          <p:cNvPr id="32" name="Table 31">
            <a:extLst>
              <a:ext uri="{FF2B5EF4-FFF2-40B4-BE49-F238E27FC236}">
                <a16:creationId xmlns:a16="http://schemas.microsoft.com/office/drawing/2014/main" id="{9F781D1E-B217-0ED2-6741-D8ECE8B285BE}"/>
              </a:ext>
            </a:extLst>
          </p:cNvPr>
          <p:cNvGraphicFramePr>
            <a:graphicFrameLocks noGrp="1"/>
          </p:cNvGraphicFramePr>
          <p:nvPr>
            <p:extLst>
              <p:ext uri="{D42A27DB-BD31-4B8C-83A1-F6EECF244321}">
                <p14:modId xmlns:p14="http://schemas.microsoft.com/office/powerpoint/2010/main" val="1457229116"/>
              </p:ext>
            </p:extLst>
          </p:nvPr>
        </p:nvGraphicFramePr>
        <p:xfrm>
          <a:off x="1519968" y="4678645"/>
          <a:ext cx="2478462" cy="1584960"/>
        </p:xfrm>
        <a:graphic>
          <a:graphicData uri="http://schemas.openxmlformats.org/drawingml/2006/table">
            <a:tbl>
              <a:tblPr firstRow="1" bandRow="1">
                <a:tableStyleId>{93296810-A885-4BE3-A3E7-6D5BEEA58F35}</a:tableStyleId>
              </a:tblPr>
              <a:tblGrid>
                <a:gridCol w="275987">
                  <a:extLst>
                    <a:ext uri="{9D8B030D-6E8A-4147-A177-3AD203B41FA5}">
                      <a16:colId xmlns:a16="http://schemas.microsoft.com/office/drawing/2014/main" val="4206561777"/>
                    </a:ext>
                  </a:extLst>
                </a:gridCol>
                <a:gridCol w="2202475">
                  <a:extLst>
                    <a:ext uri="{9D8B030D-6E8A-4147-A177-3AD203B41FA5}">
                      <a16:colId xmlns:a16="http://schemas.microsoft.com/office/drawing/2014/main" val="1940179211"/>
                    </a:ext>
                  </a:extLst>
                </a:gridCol>
              </a:tblGrid>
              <a:tr h="584200">
                <a:tc>
                  <a:txBody>
                    <a:bodyPr/>
                    <a:lstStyle/>
                    <a:p>
                      <a:pPr algn="ctr"/>
                      <a:r>
                        <a:rPr lang="fr-FR" sz="2400" b="1" noProof="0" dirty="0">
                          <a:solidFill>
                            <a:srgbClr val="0F5D61"/>
                          </a:solidFill>
                        </a:rPr>
                        <a:t>2</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noProof="0" dirty="0">
                          <a:solidFill>
                            <a:schemeClr val="tx1">
                              <a:lumMod val="50000"/>
                            </a:schemeClr>
                          </a:solidFill>
                        </a:rPr>
                        <a:t>Revue et sélection de 10 à 15 critères </a:t>
                      </a:r>
                      <a:r>
                        <a:rPr lang="fr-FR" sz="1400" b="0" noProof="0" dirty="0">
                          <a:solidFill>
                            <a:schemeClr val="tx1">
                              <a:lumMod val="50000"/>
                            </a:schemeClr>
                          </a:solidFill>
                        </a:rPr>
                        <a:t>(sur 71 proposés) </a:t>
                      </a:r>
                      <a:r>
                        <a:rPr lang="fr-FR" sz="1400" b="1" noProof="0" dirty="0">
                          <a:solidFill>
                            <a:schemeClr val="tx1">
                              <a:lumMod val="50000"/>
                            </a:schemeClr>
                          </a:solidFill>
                        </a:rPr>
                        <a:t>et assignation d’une pondération à chaque critère </a:t>
                      </a:r>
                      <a:r>
                        <a:rPr lang="fr-FR" sz="1400" b="0" noProof="0" dirty="0">
                          <a:solidFill>
                            <a:schemeClr val="tx1">
                              <a:lumMod val="50000"/>
                            </a:schemeClr>
                          </a:solidFill>
                        </a:rPr>
                        <a:t>(l’utilisation d’un vote en ligne peut aider)</a:t>
                      </a:r>
                      <a:endParaRPr lang="fr-FR" sz="1400" b="1" noProof="0" dirty="0">
                        <a:solidFill>
                          <a:schemeClr val="tx1">
                            <a:lumMod val="50000"/>
                          </a:schemeClr>
                        </a:solidFill>
                      </a:endParaRPr>
                    </a:p>
                  </a:txBody>
                  <a:tcPr anchor="ctr"/>
                </a:tc>
                <a:extLst>
                  <a:ext uri="{0D108BD9-81ED-4DB2-BD59-A6C34878D82A}">
                    <a16:rowId xmlns:a16="http://schemas.microsoft.com/office/drawing/2014/main" val="1871940235"/>
                  </a:ext>
                </a:extLst>
              </a:tr>
            </a:tbl>
          </a:graphicData>
        </a:graphic>
      </p:graphicFrame>
      <p:graphicFrame>
        <p:nvGraphicFramePr>
          <p:cNvPr id="51" name="Table 50">
            <a:extLst>
              <a:ext uri="{FF2B5EF4-FFF2-40B4-BE49-F238E27FC236}">
                <a16:creationId xmlns:a16="http://schemas.microsoft.com/office/drawing/2014/main" id="{C4DA4094-8E74-AF44-76CB-2E5315C5ADC6}"/>
              </a:ext>
            </a:extLst>
          </p:cNvPr>
          <p:cNvGraphicFramePr>
            <a:graphicFrameLocks noGrp="1"/>
          </p:cNvGraphicFramePr>
          <p:nvPr>
            <p:extLst>
              <p:ext uri="{D42A27DB-BD31-4B8C-83A1-F6EECF244321}">
                <p14:modId xmlns:p14="http://schemas.microsoft.com/office/powerpoint/2010/main" val="3113715084"/>
              </p:ext>
            </p:extLst>
          </p:nvPr>
        </p:nvGraphicFramePr>
        <p:xfrm>
          <a:off x="4037237" y="3429000"/>
          <a:ext cx="2123281" cy="944880"/>
        </p:xfrm>
        <a:graphic>
          <a:graphicData uri="http://schemas.openxmlformats.org/drawingml/2006/table">
            <a:tbl>
              <a:tblPr firstRow="1" bandRow="1">
                <a:tableStyleId>{93296810-A885-4BE3-A3E7-6D5BEEA58F35}</a:tableStyleId>
              </a:tblPr>
              <a:tblGrid>
                <a:gridCol w="367491">
                  <a:extLst>
                    <a:ext uri="{9D8B030D-6E8A-4147-A177-3AD203B41FA5}">
                      <a16:colId xmlns:a16="http://schemas.microsoft.com/office/drawing/2014/main" val="4206561777"/>
                    </a:ext>
                  </a:extLst>
                </a:gridCol>
                <a:gridCol w="1755790">
                  <a:extLst>
                    <a:ext uri="{9D8B030D-6E8A-4147-A177-3AD203B41FA5}">
                      <a16:colId xmlns:a16="http://schemas.microsoft.com/office/drawing/2014/main" val="1940179211"/>
                    </a:ext>
                  </a:extLst>
                </a:gridCol>
              </a:tblGrid>
              <a:tr h="449270">
                <a:tc>
                  <a:txBody>
                    <a:bodyPr/>
                    <a:lstStyle/>
                    <a:p>
                      <a:pPr algn="ctr"/>
                      <a:r>
                        <a:rPr lang="fr-FR" sz="2400" b="1" noProof="0" dirty="0">
                          <a:solidFill>
                            <a:srgbClr val="0F5D61"/>
                          </a:solidFill>
                        </a:rPr>
                        <a:t>3</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noProof="0" dirty="0">
                          <a:solidFill>
                            <a:schemeClr val="tx1">
                              <a:lumMod val="50000"/>
                            </a:schemeClr>
                          </a:solidFill>
                        </a:rPr>
                        <a:t>Définition d’indicateurs mesurables pour chaque critère</a:t>
                      </a:r>
                    </a:p>
                  </a:txBody>
                  <a:tcPr anchor="ctr"/>
                </a:tc>
                <a:extLst>
                  <a:ext uri="{0D108BD9-81ED-4DB2-BD59-A6C34878D82A}">
                    <a16:rowId xmlns:a16="http://schemas.microsoft.com/office/drawing/2014/main" val="1871940235"/>
                  </a:ext>
                </a:extLst>
              </a:tr>
            </a:tbl>
          </a:graphicData>
        </a:graphic>
      </p:graphicFrame>
      <p:graphicFrame>
        <p:nvGraphicFramePr>
          <p:cNvPr id="52" name="Table 51">
            <a:extLst>
              <a:ext uri="{FF2B5EF4-FFF2-40B4-BE49-F238E27FC236}">
                <a16:creationId xmlns:a16="http://schemas.microsoft.com/office/drawing/2014/main" id="{25B0A920-FB7D-8676-4483-4324C1D13951}"/>
              </a:ext>
            </a:extLst>
          </p:cNvPr>
          <p:cNvGraphicFramePr>
            <a:graphicFrameLocks noGrp="1"/>
          </p:cNvGraphicFramePr>
          <p:nvPr>
            <p:extLst>
              <p:ext uri="{D42A27DB-BD31-4B8C-83A1-F6EECF244321}">
                <p14:modId xmlns:p14="http://schemas.microsoft.com/office/powerpoint/2010/main" val="3232306554"/>
              </p:ext>
            </p:extLst>
          </p:nvPr>
        </p:nvGraphicFramePr>
        <p:xfrm>
          <a:off x="4158826" y="4571965"/>
          <a:ext cx="2258624" cy="1798320"/>
        </p:xfrm>
        <a:graphic>
          <a:graphicData uri="http://schemas.openxmlformats.org/drawingml/2006/table">
            <a:tbl>
              <a:tblPr firstRow="1" bandRow="1">
                <a:tableStyleId>{93296810-A885-4BE3-A3E7-6D5BEEA58F35}</a:tableStyleId>
              </a:tblPr>
              <a:tblGrid>
                <a:gridCol w="251508">
                  <a:extLst>
                    <a:ext uri="{9D8B030D-6E8A-4147-A177-3AD203B41FA5}">
                      <a16:colId xmlns:a16="http://schemas.microsoft.com/office/drawing/2014/main" val="4206561777"/>
                    </a:ext>
                  </a:extLst>
                </a:gridCol>
                <a:gridCol w="2007116">
                  <a:extLst>
                    <a:ext uri="{9D8B030D-6E8A-4147-A177-3AD203B41FA5}">
                      <a16:colId xmlns:a16="http://schemas.microsoft.com/office/drawing/2014/main" val="1940179211"/>
                    </a:ext>
                  </a:extLst>
                </a:gridCol>
              </a:tblGrid>
              <a:tr h="584200">
                <a:tc>
                  <a:txBody>
                    <a:bodyPr/>
                    <a:lstStyle/>
                    <a:p>
                      <a:pPr algn="ctr"/>
                      <a:r>
                        <a:rPr lang="fr-FR" sz="2400" b="1" noProof="0" dirty="0">
                          <a:solidFill>
                            <a:srgbClr val="0F5D61"/>
                          </a:solidFill>
                        </a:rPr>
                        <a:t>4</a:t>
                      </a:r>
                    </a:p>
                  </a:txBody>
                  <a:tcPr marL="0" marR="0" marT="0" marB="0" anchor="ctr">
                    <a:noFill/>
                  </a:tcPr>
                </a:tc>
                <a:tc>
                  <a:txBody>
                    <a:bodyPr/>
                    <a:lstStyle/>
                    <a:p>
                      <a:r>
                        <a:rPr lang="fr-FR" sz="1400" b="1" noProof="0" dirty="0">
                          <a:solidFill>
                            <a:schemeClr val="tx1">
                              <a:lumMod val="50000"/>
                            </a:schemeClr>
                          </a:solidFill>
                        </a:rPr>
                        <a:t>Collecte des données pour chaque indicateur et préparation d’une synthèse des pour faciliter la comparaison entre les vaccins pour chaque critère</a:t>
                      </a:r>
                    </a:p>
                  </a:txBody>
                  <a:tcPr anchor="ctr">
                    <a:noFill/>
                  </a:tcPr>
                </a:tc>
                <a:extLst>
                  <a:ext uri="{0D108BD9-81ED-4DB2-BD59-A6C34878D82A}">
                    <a16:rowId xmlns:a16="http://schemas.microsoft.com/office/drawing/2014/main" val="1871940235"/>
                  </a:ext>
                </a:extLst>
              </a:tr>
            </a:tbl>
          </a:graphicData>
        </a:graphic>
      </p:graphicFrame>
      <p:graphicFrame>
        <p:nvGraphicFramePr>
          <p:cNvPr id="68" name="Table 67">
            <a:extLst>
              <a:ext uri="{FF2B5EF4-FFF2-40B4-BE49-F238E27FC236}">
                <a16:creationId xmlns:a16="http://schemas.microsoft.com/office/drawing/2014/main" id="{F6C24227-2DEC-38CF-297D-9D188AB256D6}"/>
              </a:ext>
            </a:extLst>
          </p:cNvPr>
          <p:cNvGraphicFramePr>
            <a:graphicFrameLocks noGrp="1"/>
          </p:cNvGraphicFramePr>
          <p:nvPr>
            <p:extLst>
              <p:ext uri="{D42A27DB-BD31-4B8C-83A1-F6EECF244321}">
                <p14:modId xmlns:p14="http://schemas.microsoft.com/office/powerpoint/2010/main" val="2787469845"/>
              </p:ext>
            </p:extLst>
          </p:nvPr>
        </p:nvGraphicFramePr>
        <p:xfrm>
          <a:off x="6623598" y="3348383"/>
          <a:ext cx="4549924" cy="3362960"/>
        </p:xfrm>
        <a:graphic>
          <a:graphicData uri="http://schemas.openxmlformats.org/drawingml/2006/table">
            <a:tbl>
              <a:tblPr firstRow="1" bandRow="1">
                <a:tableStyleId>{93296810-A885-4BE3-A3E7-6D5BEEA58F35}</a:tableStyleId>
              </a:tblPr>
              <a:tblGrid>
                <a:gridCol w="645359">
                  <a:extLst>
                    <a:ext uri="{9D8B030D-6E8A-4147-A177-3AD203B41FA5}">
                      <a16:colId xmlns:a16="http://schemas.microsoft.com/office/drawing/2014/main" val="4206561777"/>
                    </a:ext>
                  </a:extLst>
                </a:gridCol>
                <a:gridCol w="3904565">
                  <a:extLst>
                    <a:ext uri="{9D8B030D-6E8A-4147-A177-3AD203B41FA5}">
                      <a16:colId xmlns:a16="http://schemas.microsoft.com/office/drawing/2014/main" val="1940179211"/>
                    </a:ext>
                  </a:extLst>
                </a:gridCol>
              </a:tblGrid>
              <a:tr h="584200">
                <a:tc>
                  <a:txBody>
                    <a:bodyPr/>
                    <a:lstStyle/>
                    <a:p>
                      <a:pPr algn="l"/>
                      <a:r>
                        <a:rPr lang="fr-FR" sz="2400" b="1" noProof="0" dirty="0">
                          <a:solidFill>
                            <a:srgbClr val="0F5D61"/>
                          </a:solidFill>
                        </a:rPr>
                        <a:t>5</a:t>
                      </a:r>
                    </a:p>
                  </a:txBody>
                  <a:tcPr marL="0" marR="0" marT="0" marB="0" anchor="ctr">
                    <a:noFill/>
                  </a:tcPr>
                </a:tc>
                <a:tc>
                  <a:txBody>
                    <a:bodyPr/>
                    <a:lstStyle/>
                    <a:p>
                      <a:r>
                        <a:rPr lang="fr-FR" sz="1400" b="1" noProof="0" dirty="0">
                          <a:solidFill>
                            <a:schemeClr val="tx1">
                              <a:lumMod val="50000"/>
                            </a:schemeClr>
                          </a:solidFill>
                        </a:rPr>
                        <a:t>Classement des vaccins sur les critères d’importance </a:t>
                      </a:r>
                      <a:r>
                        <a:rPr lang="fr-FR" sz="1400" b="0" baseline="0" noProof="0" dirty="0">
                          <a:solidFill>
                            <a:schemeClr val="tx1">
                              <a:lumMod val="50000"/>
                            </a:schemeClr>
                          </a:solidFill>
                        </a:rPr>
                        <a:t>(ex: fardeau de la maladie, bénéfices du vaccin)</a:t>
                      </a:r>
                      <a:endParaRPr lang="fr-FR" sz="1400" b="1" noProof="0" dirty="0">
                        <a:solidFill>
                          <a:schemeClr val="tx1">
                            <a:lumMod val="50000"/>
                          </a:schemeClr>
                        </a:solidFill>
                      </a:endParaRPr>
                    </a:p>
                  </a:txBody>
                  <a:tcPr anchor="ctr"/>
                </a:tc>
                <a:extLst>
                  <a:ext uri="{0D108BD9-81ED-4DB2-BD59-A6C34878D82A}">
                    <a16:rowId xmlns:a16="http://schemas.microsoft.com/office/drawing/2014/main" val="1983667864"/>
                  </a:ext>
                </a:extLst>
              </a:tr>
              <a:tr h="584200">
                <a:tc>
                  <a:txBody>
                    <a:bodyPr/>
                    <a:lstStyle/>
                    <a:p>
                      <a:pPr algn="l"/>
                      <a:r>
                        <a:rPr lang="fr-FR" sz="2400" b="1" noProof="0" dirty="0">
                          <a:solidFill>
                            <a:srgbClr val="0F5D61"/>
                          </a:solidFill>
                        </a:rPr>
                        <a:t> 6</a:t>
                      </a:r>
                    </a:p>
                  </a:txBody>
                  <a:tcPr marL="0" marR="0" marT="0" marB="0" anchor="ctr">
                    <a:noFill/>
                  </a:tcPr>
                </a:tc>
                <a:tc>
                  <a:txBody>
                    <a:bodyPr/>
                    <a:lstStyle/>
                    <a:p>
                      <a:pPr marL="88900" indent="0" rtl="0"/>
                      <a:r>
                        <a:rPr lang="fr-FR" sz="1400" b="1" noProof="0" dirty="0">
                          <a:solidFill>
                            <a:schemeClr val="tx1">
                              <a:lumMod val="50000"/>
                            </a:schemeClr>
                          </a:solidFill>
                        </a:rPr>
                        <a:t>Classement des vaccins sur les critères de faisabilité </a:t>
                      </a:r>
                      <a:r>
                        <a:rPr lang="fr-FR" sz="1400" b="0" noProof="0" dirty="0">
                          <a:solidFill>
                            <a:schemeClr val="tx1">
                              <a:lumMod val="50000"/>
                            </a:schemeClr>
                          </a:solidFill>
                        </a:rPr>
                        <a:t>(ex: logistique)</a:t>
                      </a:r>
                      <a:endParaRPr lang="fr-FR" sz="1400" b="1" noProof="0" dirty="0">
                        <a:solidFill>
                          <a:schemeClr val="tx1">
                            <a:lumMod val="50000"/>
                          </a:schemeClr>
                        </a:solidFill>
                      </a:endParaRPr>
                    </a:p>
                  </a:txBody>
                  <a:tcPr anchor="ctr"/>
                </a:tc>
                <a:extLst>
                  <a:ext uri="{0D108BD9-81ED-4DB2-BD59-A6C34878D82A}">
                    <a16:rowId xmlns:a16="http://schemas.microsoft.com/office/drawing/2014/main" val="3984343342"/>
                  </a:ext>
                </a:extLst>
              </a:tr>
              <a:tr h="584200">
                <a:tc>
                  <a:txBody>
                    <a:bodyPr/>
                    <a:lstStyle/>
                    <a:p>
                      <a:pPr algn="l"/>
                      <a:r>
                        <a:rPr lang="fr-FR" sz="2400" b="1" noProof="0" dirty="0">
                          <a:solidFill>
                            <a:srgbClr val="0F5D61"/>
                          </a:solidFill>
                        </a:rPr>
                        <a:t>  7</a:t>
                      </a:r>
                    </a:p>
                  </a:txBody>
                  <a:tcPr marL="0" marR="0" marT="0" marB="0" anchor="ctr">
                    <a:noFill/>
                  </a:tcPr>
                </a:tc>
                <a:tc>
                  <a:txBody>
                    <a:bodyPr/>
                    <a:lstStyle/>
                    <a:p>
                      <a:pPr marL="177800" indent="0"/>
                      <a:r>
                        <a:rPr lang="fr-FR" sz="1400" b="1" noProof="0" dirty="0">
                          <a:solidFill>
                            <a:schemeClr val="tx1">
                              <a:lumMod val="50000"/>
                            </a:schemeClr>
                          </a:solidFill>
                        </a:rPr>
                        <a:t>Sur la base de l’importance et de la faisabilité, définition de </a:t>
                      </a:r>
                      <a:r>
                        <a:rPr lang="fr-FR" sz="1400" b="1" i="0" u="none" strike="noStrike" cap="none" noProof="0" dirty="0">
                          <a:solidFill>
                            <a:srgbClr val="C00000"/>
                          </a:solidFill>
                          <a:latin typeface="+mn-lt"/>
                          <a:ea typeface="+mn-ea"/>
                          <a:cs typeface="+mn-cs"/>
                          <a:sym typeface="Arial"/>
                        </a:rPr>
                        <a:t>niveaux de priorité </a:t>
                      </a:r>
                      <a:r>
                        <a:rPr lang="fr-FR" sz="1400" b="0" noProof="0" dirty="0">
                          <a:solidFill>
                            <a:schemeClr val="tx1">
                              <a:lumMod val="50000"/>
                            </a:schemeClr>
                          </a:solidFill>
                        </a:rPr>
                        <a:t>(haute/moyenne/basse) </a:t>
                      </a:r>
                      <a:r>
                        <a:rPr lang="fr-FR" sz="1400" b="1" noProof="0" dirty="0">
                          <a:solidFill>
                            <a:schemeClr val="tx1">
                              <a:lumMod val="50000"/>
                            </a:schemeClr>
                          </a:solidFill>
                        </a:rPr>
                        <a:t>pour chaque vaccin</a:t>
                      </a:r>
                    </a:p>
                  </a:txBody>
                  <a:tcPr anchor="ctr"/>
                </a:tc>
                <a:extLst>
                  <a:ext uri="{0D108BD9-81ED-4DB2-BD59-A6C34878D82A}">
                    <a16:rowId xmlns:a16="http://schemas.microsoft.com/office/drawing/2014/main" val="2894405398"/>
                  </a:ext>
                </a:extLst>
              </a:tr>
              <a:tr h="584200">
                <a:tc>
                  <a:txBody>
                    <a:bodyPr/>
                    <a:lstStyle/>
                    <a:p>
                      <a:pPr algn="l"/>
                      <a:r>
                        <a:rPr lang="fr-FR" sz="2400" b="1" noProof="0" dirty="0">
                          <a:solidFill>
                            <a:srgbClr val="0F5D61"/>
                          </a:solidFill>
                        </a:rPr>
                        <a:t>   8</a:t>
                      </a:r>
                    </a:p>
                  </a:txBody>
                  <a:tcPr marL="0" marR="0" marT="0" marB="0" anchor="ctr">
                    <a:noFill/>
                  </a:tcPr>
                </a:tc>
                <a:tc>
                  <a:txBody>
                    <a:bodyPr/>
                    <a:lstStyle/>
                    <a:p>
                      <a:pPr marL="268288"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noProof="0" dirty="0">
                          <a:solidFill>
                            <a:schemeClr val="tx1">
                              <a:lumMod val="50000"/>
                            </a:schemeClr>
                          </a:solidFill>
                        </a:rPr>
                        <a:t>Définition </a:t>
                      </a:r>
                      <a:r>
                        <a:rPr lang="fr-FR" sz="1400" b="1" noProof="0" dirty="0">
                          <a:solidFill>
                            <a:srgbClr val="7030A0"/>
                          </a:solidFill>
                        </a:rPr>
                        <a:t>des contraintes programmatiques et spécifiques aux vaccins</a:t>
                      </a:r>
                    </a:p>
                  </a:txBody>
                  <a:tcPr anchor="ctr"/>
                </a:tc>
                <a:extLst>
                  <a:ext uri="{0D108BD9-81ED-4DB2-BD59-A6C34878D82A}">
                    <a16:rowId xmlns:a16="http://schemas.microsoft.com/office/drawing/2014/main" val="3301291762"/>
                  </a:ext>
                </a:extLst>
              </a:tr>
              <a:tr h="584200">
                <a:tc>
                  <a:txBody>
                    <a:bodyPr/>
                    <a:lstStyle/>
                    <a:p>
                      <a:pPr algn="l"/>
                      <a:r>
                        <a:rPr lang="fr-FR" sz="2400" b="1" noProof="0" dirty="0">
                          <a:solidFill>
                            <a:srgbClr val="0F5D61"/>
                          </a:solidFill>
                        </a:rPr>
                        <a:t>    9</a:t>
                      </a:r>
                    </a:p>
                  </a:txBody>
                  <a:tcPr marL="0" marR="0" marT="0" marB="0" anchor="ctr">
                    <a:noFill/>
                  </a:tcPr>
                </a:tc>
                <a:tc>
                  <a:txBody>
                    <a:bodyPr/>
                    <a:lstStyle/>
                    <a:p>
                      <a:pPr marL="357188" indent="0"/>
                      <a:r>
                        <a:rPr lang="fr-FR" sz="1400" b="1" noProof="0" dirty="0">
                          <a:solidFill>
                            <a:schemeClr val="tx1">
                              <a:lumMod val="50000"/>
                            </a:schemeClr>
                          </a:solidFill>
                        </a:rPr>
                        <a:t>Rédaction de scénarios sur la base des </a:t>
                      </a:r>
                      <a:r>
                        <a:rPr lang="fr-FR" sz="1400" b="1" noProof="0" dirty="0">
                          <a:solidFill>
                            <a:srgbClr val="C00000"/>
                          </a:solidFill>
                        </a:rPr>
                        <a:t>niveaux de priorité </a:t>
                      </a:r>
                      <a:r>
                        <a:rPr lang="fr-FR" sz="1400" b="1" noProof="0" dirty="0">
                          <a:solidFill>
                            <a:schemeClr val="tx1">
                              <a:lumMod val="50000"/>
                            </a:schemeClr>
                          </a:solidFill>
                        </a:rPr>
                        <a:t>et des </a:t>
                      </a:r>
                      <a:r>
                        <a:rPr lang="fr-FR" sz="1400" b="1" noProof="0" dirty="0">
                          <a:solidFill>
                            <a:srgbClr val="7030A0"/>
                          </a:solidFill>
                        </a:rPr>
                        <a:t>contraintes</a:t>
                      </a:r>
                    </a:p>
                  </a:txBody>
                  <a:tcPr anchor="ctr"/>
                </a:tc>
                <a:extLst>
                  <a:ext uri="{0D108BD9-81ED-4DB2-BD59-A6C34878D82A}">
                    <a16:rowId xmlns:a16="http://schemas.microsoft.com/office/drawing/2014/main" val="363180383"/>
                  </a:ext>
                </a:extLst>
              </a:tr>
            </a:tbl>
          </a:graphicData>
        </a:graphic>
      </p:graphicFrame>
      <p:cxnSp>
        <p:nvCxnSpPr>
          <p:cNvPr id="74" name="Connector: Elbow 73">
            <a:extLst>
              <a:ext uri="{FF2B5EF4-FFF2-40B4-BE49-F238E27FC236}">
                <a16:creationId xmlns:a16="http://schemas.microsoft.com/office/drawing/2014/main" id="{491BF486-F7EB-53A7-15C4-34D2C0AAA59D}"/>
              </a:ext>
            </a:extLst>
          </p:cNvPr>
          <p:cNvCxnSpPr>
            <a:stCxn id="8" idx="4"/>
            <a:endCxn id="28" idx="1"/>
          </p:cNvCxnSpPr>
          <p:nvPr/>
        </p:nvCxnSpPr>
        <p:spPr>
          <a:xfrm rot="5400000">
            <a:off x="1763725" y="2580437"/>
            <a:ext cx="859258" cy="1996109"/>
          </a:xfrm>
          <a:prstGeom prst="bentConnector4">
            <a:avLst>
              <a:gd name="adj1" fmla="val 16301"/>
              <a:gd name="adj2" fmla="val 111452"/>
            </a:avLst>
          </a:prstGeom>
          <a:ln w="19050">
            <a:solidFill>
              <a:srgbClr val="0B4649"/>
            </a:solidFill>
            <a:prstDash val="dash"/>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CA47952F-3CE3-81C8-47E8-5FA2FE2859F9}"/>
              </a:ext>
            </a:extLst>
          </p:cNvPr>
          <p:cNvCxnSpPr>
            <a:cxnSpLocks/>
            <a:stCxn id="78" idx="2"/>
            <a:endCxn id="51" idx="1"/>
          </p:cNvCxnSpPr>
          <p:nvPr/>
        </p:nvCxnSpPr>
        <p:spPr>
          <a:xfrm rot="5400000">
            <a:off x="4333230" y="2664449"/>
            <a:ext cx="940999" cy="1532983"/>
          </a:xfrm>
          <a:prstGeom prst="bentConnector4">
            <a:avLst>
              <a:gd name="adj1" fmla="val 24897"/>
              <a:gd name="adj2" fmla="val 114912"/>
            </a:avLst>
          </a:prstGeom>
          <a:ln w="19050">
            <a:solidFill>
              <a:srgbClr val="0F5D61"/>
            </a:solidFill>
            <a:prstDash val="dash"/>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E6D83CE6-69EC-6579-A8C3-4F890375C897}"/>
              </a:ext>
            </a:extLst>
          </p:cNvPr>
          <p:cNvSpPr/>
          <p:nvPr/>
        </p:nvSpPr>
        <p:spPr>
          <a:xfrm>
            <a:off x="5455920" y="2861272"/>
            <a:ext cx="228600" cy="991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cxnSp>
        <p:nvCxnSpPr>
          <p:cNvPr id="81" name="Connector: Elbow 80">
            <a:extLst>
              <a:ext uri="{FF2B5EF4-FFF2-40B4-BE49-F238E27FC236}">
                <a16:creationId xmlns:a16="http://schemas.microsoft.com/office/drawing/2014/main" id="{FF2FBC86-504B-73A8-1D33-88CA54482745}"/>
              </a:ext>
            </a:extLst>
          </p:cNvPr>
          <p:cNvCxnSpPr>
            <a:cxnSpLocks/>
            <a:stCxn id="15" idx="4"/>
            <a:endCxn id="84" idx="1"/>
          </p:cNvCxnSpPr>
          <p:nvPr/>
        </p:nvCxnSpPr>
        <p:spPr>
          <a:xfrm rot="5400000">
            <a:off x="6897312" y="2726692"/>
            <a:ext cx="588661" cy="1422057"/>
          </a:xfrm>
          <a:prstGeom prst="bentConnector4">
            <a:avLst>
              <a:gd name="adj1" fmla="val 19267"/>
              <a:gd name="adj2" fmla="val 116075"/>
            </a:avLst>
          </a:prstGeom>
          <a:ln w="19050">
            <a:solidFill>
              <a:srgbClr val="0F5D61"/>
            </a:solidFill>
            <a:prstDash val="dash"/>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B250410-F618-5A06-23F9-B57BCD8C449A}"/>
              </a:ext>
            </a:extLst>
          </p:cNvPr>
          <p:cNvSpPr/>
          <p:nvPr/>
        </p:nvSpPr>
        <p:spPr>
          <a:xfrm>
            <a:off x="6480613" y="3682466"/>
            <a:ext cx="228600" cy="991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extLst>
      <p:ext uri="{BB962C8B-B14F-4D97-AF65-F5344CB8AC3E}">
        <p14:creationId xmlns:p14="http://schemas.microsoft.com/office/powerpoint/2010/main" val="1163736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7;p16">
            <a:extLst>
              <a:ext uri="{FF2B5EF4-FFF2-40B4-BE49-F238E27FC236}">
                <a16:creationId xmlns:a16="http://schemas.microsoft.com/office/drawing/2014/main" id="{B6E5E889-D5CF-C142-CD8A-8E771DC62BD8}"/>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5" name="Google Shape;126;p14">
            <a:extLst>
              <a:ext uri="{FF2B5EF4-FFF2-40B4-BE49-F238E27FC236}">
                <a16:creationId xmlns:a16="http://schemas.microsoft.com/office/drawing/2014/main" id="{12AB91D8-1EF4-0469-48F1-6348AAC7EFF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La méthodologie est fondée sur une liste complète de critères qui ont été identifiés à travers une revue de littérature approfondie</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graphicFrame>
        <p:nvGraphicFramePr>
          <p:cNvPr id="7" name="Table 6">
            <a:extLst>
              <a:ext uri="{FF2B5EF4-FFF2-40B4-BE49-F238E27FC236}">
                <a16:creationId xmlns:a16="http://schemas.microsoft.com/office/drawing/2014/main" id="{2B1B4AD7-E792-323E-B10F-18F4BAF88E1A}"/>
              </a:ext>
            </a:extLst>
          </p:cNvPr>
          <p:cNvGraphicFramePr>
            <a:graphicFrameLocks noGrp="1"/>
          </p:cNvGraphicFramePr>
          <p:nvPr>
            <p:extLst>
              <p:ext uri="{D42A27DB-BD31-4B8C-83A1-F6EECF244321}">
                <p14:modId xmlns:p14="http://schemas.microsoft.com/office/powerpoint/2010/main" val="1999673344"/>
              </p:ext>
            </p:extLst>
          </p:nvPr>
        </p:nvGraphicFramePr>
        <p:xfrm>
          <a:off x="580537" y="1195916"/>
          <a:ext cx="11132037" cy="5571504"/>
        </p:xfrm>
        <a:graphic>
          <a:graphicData uri="http://schemas.openxmlformats.org/drawingml/2006/table">
            <a:tbl>
              <a:tblPr firstRow="1" bandRow="1">
                <a:tableStyleId>{93296810-A885-4BE3-A3E7-6D5BEEA58F35}</a:tableStyleId>
              </a:tblPr>
              <a:tblGrid>
                <a:gridCol w="6118322">
                  <a:extLst>
                    <a:ext uri="{9D8B030D-6E8A-4147-A177-3AD203B41FA5}">
                      <a16:colId xmlns:a16="http://schemas.microsoft.com/office/drawing/2014/main" val="3355488182"/>
                    </a:ext>
                  </a:extLst>
                </a:gridCol>
                <a:gridCol w="865578">
                  <a:extLst>
                    <a:ext uri="{9D8B030D-6E8A-4147-A177-3AD203B41FA5}">
                      <a16:colId xmlns:a16="http://schemas.microsoft.com/office/drawing/2014/main" val="2387253575"/>
                    </a:ext>
                  </a:extLst>
                </a:gridCol>
                <a:gridCol w="4148137">
                  <a:extLst>
                    <a:ext uri="{9D8B030D-6E8A-4147-A177-3AD203B41FA5}">
                      <a16:colId xmlns:a16="http://schemas.microsoft.com/office/drawing/2014/main" val="1901740266"/>
                    </a:ext>
                  </a:extLst>
                </a:gridCol>
              </a:tblGrid>
              <a:tr h="255077">
                <a:tc>
                  <a:txBody>
                    <a:bodyPr/>
                    <a:lstStyle/>
                    <a:p>
                      <a:r>
                        <a:rPr lang="fr-FR" noProof="0" dirty="0">
                          <a:solidFill>
                            <a:schemeClr val="tx1"/>
                          </a:solidFill>
                        </a:rPr>
                        <a:t>Titre</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noProof="0">
                          <a:solidFill>
                            <a:schemeClr val="tx1"/>
                          </a:solidFill>
                        </a:rPr>
                        <a:t>Année</a:t>
                      </a:r>
                      <a:endParaRPr lang="fr-FR" noProof="0"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rtl="0"/>
                      <a:r>
                        <a:rPr lang="fr-FR" noProof="0" dirty="0">
                          <a:solidFill>
                            <a:schemeClr val="tx1"/>
                          </a:solidFill>
                        </a:rPr>
                        <a:t>Auteur(s)</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0508828"/>
                  </a:ext>
                </a:extLst>
              </a:tr>
              <a:tr h="432756">
                <a:tc>
                  <a:txBody>
                    <a:bodyPr/>
                    <a:lstStyle/>
                    <a:p>
                      <a:r>
                        <a:rPr lang="fr-FR" sz="1400" b="0" i="0" u="none" strike="noStrike" cap="none" baseline="0" noProof="0" dirty="0">
                          <a:solidFill>
                            <a:schemeClr val="dk1"/>
                          </a:solidFill>
                          <a:latin typeface="+mn-lt"/>
                          <a:ea typeface="+mn-ea"/>
                          <a:cs typeface="+mn-cs"/>
                          <a:sym typeface="Arial"/>
                        </a:rPr>
                        <a:t>An </a:t>
                      </a:r>
                      <a:r>
                        <a:rPr lang="fr-FR" sz="1400" b="0" i="0" u="none" strike="noStrike" cap="none" baseline="0" noProof="0" dirty="0" err="1">
                          <a:solidFill>
                            <a:schemeClr val="dk1"/>
                          </a:solidFill>
                          <a:latin typeface="+mn-lt"/>
                          <a:ea typeface="+mn-ea"/>
                          <a:cs typeface="+mn-cs"/>
                          <a:sym typeface="Arial"/>
                        </a:rPr>
                        <a:t>analytical</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framework</a:t>
                      </a:r>
                      <a:r>
                        <a:rPr lang="fr-FR" sz="1400" b="0" i="0" u="none" strike="noStrike" cap="none" baseline="0" noProof="0" dirty="0">
                          <a:solidFill>
                            <a:schemeClr val="dk1"/>
                          </a:solidFill>
                          <a:latin typeface="+mn-lt"/>
                          <a:ea typeface="+mn-ea"/>
                          <a:cs typeface="+mn-cs"/>
                          <a:sym typeface="Arial"/>
                        </a:rPr>
                        <a:t> for </a:t>
                      </a:r>
                      <a:r>
                        <a:rPr lang="fr-FR" sz="1400" b="0" i="0" u="none" strike="noStrike" cap="none" baseline="0" noProof="0" dirty="0" err="1">
                          <a:solidFill>
                            <a:schemeClr val="dk1"/>
                          </a:solidFill>
                          <a:latin typeface="+mn-lt"/>
                          <a:ea typeface="+mn-ea"/>
                          <a:cs typeface="+mn-cs"/>
                          <a:sym typeface="Arial"/>
                        </a:rPr>
                        <a:t>immunization</a:t>
                      </a:r>
                      <a:r>
                        <a:rPr lang="fr-FR" sz="1400" b="0" i="0" u="none" strike="noStrike" cap="none" baseline="0" noProof="0" dirty="0">
                          <a:solidFill>
                            <a:schemeClr val="dk1"/>
                          </a:solidFill>
                          <a:latin typeface="+mn-lt"/>
                          <a:ea typeface="+mn-ea"/>
                          <a:cs typeface="+mn-cs"/>
                          <a:sym typeface="Arial"/>
                        </a:rPr>
                        <a:t> programs in Canada</a:t>
                      </a:r>
                      <a:endParaRPr lang="fr-FR" noProof="0" dirty="0">
                        <a:solidFill>
                          <a:schemeClr val="tx1"/>
                        </a:solidFill>
                      </a:endParaRPr>
                    </a:p>
                  </a:txBody>
                  <a:tcP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2004</a:t>
                      </a:r>
                    </a:p>
                  </a:txBody>
                  <a:tcP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sz="1400" b="0" i="0" u="none" strike="noStrike" cap="none" baseline="0" noProof="0" dirty="0">
                          <a:solidFill>
                            <a:schemeClr val="dk1"/>
                          </a:solidFill>
                          <a:latin typeface="+mn-lt"/>
                          <a:ea typeface="+mn-ea"/>
                          <a:cs typeface="+mn-cs"/>
                          <a:sym typeface="Arial"/>
                        </a:rPr>
                        <a:t>L.J. Erickson, P. De </a:t>
                      </a:r>
                      <a:r>
                        <a:rPr lang="fr-FR" sz="1400" b="0" i="0" u="none" strike="noStrike" cap="none" baseline="0" noProof="0" dirty="0" err="1">
                          <a:solidFill>
                            <a:schemeClr val="dk1"/>
                          </a:solidFill>
                          <a:latin typeface="+mn-lt"/>
                          <a:ea typeface="+mn-ea"/>
                          <a:cs typeface="+mn-cs"/>
                          <a:sym typeface="Arial"/>
                        </a:rPr>
                        <a:t>Wals</a:t>
                      </a:r>
                      <a:r>
                        <a:rPr lang="fr-FR" sz="1400" b="0" i="0" u="none" strike="noStrike" cap="none" baseline="0" noProof="0" dirty="0">
                          <a:solidFill>
                            <a:schemeClr val="dk1"/>
                          </a:solidFill>
                          <a:latin typeface="+mn-lt"/>
                          <a:ea typeface="+mn-ea"/>
                          <a:cs typeface="+mn-cs"/>
                          <a:sym typeface="Arial"/>
                        </a:rPr>
                        <a:t>, L. </a:t>
                      </a:r>
                      <a:r>
                        <a:rPr lang="fr-FR" sz="1400" b="0" i="0" u="none" strike="noStrike" cap="none" baseline="0" noProof="0" dirty="0" err="1">
                          <a:solidFill>
                            <a:schemeClr val="dk1"/>
                          </a:solidFill>
                          <a:latin typeface="+mn-lt"/>
                          <a:ea typeface="+mn-ea"/>
                          <a:cs typeface="+mn-cs"/>
                          <a:sym typeface="Arial"/>
                        </a:rPr>
                        <a:t>Farand</a:t>
                      </a:r>
                      <a:endParaRPr lang="fr-FR" noProof="0" dirty="0">
                        <a:solidFill>
                          <a:schemeClr val="tx1"/>
                        </a:solidFill>
                      </a:endParaRPr>
                    </a:p>
                  </a:txBody>
                  <a:tcP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566608795"/>
                  </a:ext>
                </a:extLst>
              </a:tr>
              <a:tr h="432756">
                <a:tc>
                  <a:txBody>
                    <a:bodyPr/>
                    <a:lstStyle/>
                    <a:p>
                      <a:r>
                        <a:rPr lang="fr-FR" sz="1400" b="0" i="0" u="none" strike="noStrike" cap="none" baseline="0" noProof="0" dirty="0">
                          <a:solidFill>
                            <a:schemeClr val="dk1"/>
                          </a:solidFill>
                          <a:latin typeface="+mn-lt"/>
                          <a:ea typeface="+mn-ea"/>
                          <a:cs typeface="+mn-cs"/>
                          <a:sym typeface="Arial"/>
                        </a:rPr>
                        <a:t>National </a:t>
                      </a:r>
                      <a:r>
                        <a:rPr lang="fr-FR" sz="1400" b="0" i="0" u="none" strike="noStrike" cap="none" baseline="0" noProof="0" dirty="0" err="1">
                          <a:solidFill>
                            <a:schemeClr val="dk1"/>
                          </a:solidFill>
                          <a:latin typeface="+mn-lt"/>
                          <a:ea typeface="+mn-ea"/>
                          <a:cs typeface="+mn-cs"/>
                          <a:sym typeface="Arial"/>
                        </a:rPr>
                        <a:t>decision-making</a:t>
                      </a:r>
                      <a:r>
                        <a:rPr lang="fr-FR" sz="1400" b="0" i="0" u="none" strike="noStrike" cap="none" baseline="0" noProof="0" dirty="0">
                          <a:solidFill>
                            <a:schemeClr val="dk1"/>
                          </a:solidFill>
                          <a:latin typeface="+mn-lt"/>
                          <a:ea typeface="+mn-ea"/>
                          <a:cs typeface="+mn-cs"/>
                          <a:sym typeface="Arial"/>
                        </a:rPr>
                        <a:t> on </a:t>
                      </a:r>
                      <a:r>
                        <a:rPr lang="fr-FR" sz="1400" b="0" i="0" u="none" strike="noStrike" cap="none" baseline="0" noProof="0" dirty="0" err="1">
                          <a:solidFill>
                            <a:schemeClr val="dk1"/>
                          </a:solidFill>
                          <a:latin typeface="+mn-lt"/>
                          <a:ea typeface="+mn-ea"/>
                          <a:cs typeface="+mn-cs"/>
                          <a:sym typeface="Arial"/>
                        </a:rPr>
                        <a:t>adopting</a:t>
                      </a:r>
                      <a:r>
                        <a:rPr lang="fr-FR" sz="1400" b="0" i="0" u="none" strike="noStrike" cap="none" baseline="0" noProof="0" dirty="0">
                          <a:solidFill>
                            <a:schemeClr val="dk1"/>
                          </a:solidFill>
                          <a:latin typeface="+mn-lt"/>
                          <a:ea typeface="+mn-ea"/>
                          <a:cs typeface="+mn-cs"/>
                          <a:sym typeface="Arial"/>
                        </a:rPr>
                        <a:t> new vaccines: a </a:t>
                      </a:r>
                      <a:r>
                        <a:rPr lang="fr-FR" sz="1400" b="0" i="0" u="none" strike="noStrike" cap="none" baseline="0" noProof="0" dirty="0" err="1">
                          <a:solidFill>
                            <a:schemeClr val="dk1"/>
                          </a:solidFill>
                          <a:latin typeface="+mn-lt"/>
                          <a:ea typeface="+mn-ea"/>
                          <a:cs typeface="+mn-cs"/>
                          <a:sym typeface="Arial"/>
                        </a:rPr>
                        <a:t>systematic</a:t>
                      </a:r>
                      <a:r>
                        <a:rPr lang="fr-FR" sz="1400" b="0" i="0" u="none" strike="noStrike" cap="none" baseline="0" noProof="0" dirty="0">
                          <a:solidFill>
                            <a:schemeClr val="dk1"/>
                          </a:solidFill>
                          <a:latin typeface="+mn-lt"/>
                          <a:ea typeface="+mn-ea"/>
                          <a:cs typeface="+mn-cs"/>
                          <a:sym typeface="Arial"/>
                        </a:rPr>
                        <a:t> review</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2011</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noProof="0" dirty="0" err="1">
                          <a:solidFill>
                            <a:schemeClr val="tx1"/>
                          </a:solidFill>
                        </a:rPr>
                        <a:t>Burchett</a:t>
                      </a:r>
                      <a:r>
                        <a:rPr lang="fr-FR" noProof="0" dirty="0">
                          <a:solidFill>
                            <a:schemeClr val="tx1"/>
                          </a:solidFill>
                        </a:rPr>
                        <a:t> et al.</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90753428"/>
                  </a:ext>
                </a:extLst>
              </a:tr>
              <a:tr h="433632">
                <a:tc>
                  <a:txBody>
                    <a:bodyPr/>
                    <a:lstStyle/>
                    <a:p>
                      <a:r>
                        <a:rPr lang="fr-FR" sz="1400" b="0" i="0" u="none" strike="noStrike" cap="none" baseline="0" noProof="0" dirty="0">
                          <a:solidFill>
                            <a:schemeClr val="dk1"/>
                          </a:solidFill>
                          <a:latin typeface="+mn-lt"/>
                          <a:ea typeface="+mn-ea"/>
                          <a:cs typeface="+mn-cs"/>
                          <a:sym typeface="Arial"/>
                        </a:rPr>
                        <a:t>New vaccine adoption: qualitative </a:t>
                      </a:r>
                      <a:r>
                        <a:rPr lang="fr-FR" sz="1400" b="0" i="0" u="none" strike="noStrike" cap="none" baseline="0" noProof="0" dirty="0" err="1">
                          <a:solidFill>
                            <a:schemeClr val="dk1"/>
                          </a:solidFill>
                          <a:latin typeface="+mn-lt"/>
                          <a:ea typeface="+mn-ea"/>
                          <a:cs typeface="+mn-cs"/>
                          <a:sym typeface="Arial"/>
                        </a:rPr>
                        <a:t>study</a:t>
                      </a:r>
                      <a:r>
                        <a:rPr lang="fr-FR" sz="1400" b="0" i="0" u="none" strike="noStrike" cap="none" baseline="0" noProof="0" dirty="0">
                          <a:solidFill>
                            <a:schemeClr val="dk1"/>
                          </a:solidFill>
                          <a:latin typeface="+mn-lt"/>
                          <a:ea typeface="+mn-ea"/>
                          <a:cs typeface="+mn-cs"/>
                          <a:sym typeface="Arial"/>
                        </a:rPr>
                        <a:t> of national </a:t>
                      </a:r>
                      <a:r>
                        <a:rPr lang="fr-FR" sz="1400" b="0" i="0" u="none" strike="noStrike" cap="none" baseline="0" noProof="0" dirty="0" err="1">
                          <a:solidFill>
                            <a:schemeClr val="dk1"/>
                          </a:solidFill>
                          <a:latin typeface="+mn-lt"/>
                          <a:ea typeface="+mn-ea"/>
                          <a:cs typeface="+mn-cs"/>
                          <a:sym typeface="Arial"/>
                        </a:rPr>
                        <a:t>decision-making</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processes</a:t>
                      </a:r>
                      <a:r>
                        <a:rPr lang="fr-FR" sz="1400" b="0" i="0" u="none" strike="noStrike" cap="none" baseline="0" noProof="0" dirty="0">
                          <a:solidFill>
                            <a:schemeClr val="dk1"/>
                          </a:solidFill>
                          <a:latin typeface="+mn-lt"/>
                          <a:ea typeface="+mn-ea"/>
                          <a:cs typeface="+mn-cs"/>
                          <a:sym typeface="Arial"/>
                        </a:rPr>
                        <a:t> in </a:t>
                      </a:r>
                      <a:r>
                        <a:rPr lang="fr-FR" sz="1400" b="0" i="0" u="none" strike="noStrike" cap="none" baseline="0" noProof="0" dirty="0" err="1">
                          <a:solidFill>
                            <a:schemeClr val="dk1"/>
                          </a:solidFill>
                          <a:latin typeface="+mn-lt"/>
                          <a:ea typeface="+mn-ea"/>
                          <a:cs typeface="+mn-cs"/>
                          <a:sym typeface="Arial"/>
                        </a:rPr>
                        <a:t>seven</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low</a:t>
                      </a:r>
                      <a:r>
                        <a:rPr lang="fr-FR" sz="1400" b="0" i="0" u="none" strike="noStrike" cap="none" baseline="0" noProof="0" dirty="0">
                          <a:solidFill>
                            <a:schemeClr val="dk1"/>
                          </a:solidFill>
                          <a:latin typeface="+mn-lt"/>
                          <a:ea typeface="+mn-ea"/>
                          <a:cs typeface="+mn-cs"/>
                          <a:sym typeface="Arial"/>
                        </a:rPr>
                        <a:t>- and middle-</a:t>
                      </a:r>
                      <a:r>
                        <a:rPr lang="fr-FR" sz="1400" b="0" i="0" u="none" strike="noStrike" cap="none" baseline="0" noProof="0" dirty="0" err="1">
                          <a:solidFill>
                            <a:schemeClr val="dk1"/>
                          </a:solidFill>
                          <a:latin typeface="+mn-lt"/>
                          <a:ea typeface="+mn-ea"/>
                          <a:cs typeface="+mn-cs"/>
                          <a:sym typeface="Arial"/>
                        </a:rPr>
                        <a:t>income</a:t>
                      </a:r>
                      <a:r>
                        <a:rPr lang="fr-FR" sz="1400" b="0" i="0" u="none" strike="noStrike" cap="none" baseline="0" noProof="0" dirty="0">
                          <a:solidFill>
                            <a:schemeClr val="dk1"/>
                          </a:solidFill>
                          <a:latin typeface="+mn-lt"/>
                          <a:ea typeface="+mn-ea"/>
                          <a:cs typeface="+mn-cs"/>
                          <a:sym typeface="Arial"/>
                        </a:rPr>
                        <a:t> countries</a:t>
                      </a: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2012</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noProof="0" dirty="0" err="1">
                          <a:solidFill>
                            <a:schemeClr val="tx1"/>
                          </a:solidFill>
                        </a:rPr>
                        <a:t>Burchett</a:t>
                      </a:r>
                      <a:r>
                        <a:rPr lang="fr-FR" noProof="0" dirty="0">
                          <a:solidFill>
                            <a:schemeClr val="tx1"/>
                          </a:solidFill>
                        </a:rPr>
                        <a:t> et al.</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246629911"/>
                  </a:ext>
                </a:extLst>
              </a:tr>
              <a:tr h="612186">
                <a:tc>
                  <a:txBody>
                    <a:bodyPr/>
                    <a:lstStyle/>
                    <a:p>
                      <a:r>
                        <a:rPr lang="fr-FR" sz="1400" b="0" i="0" u="none" strike="noStrike" cap="none" baseline="0" noProof="0" dirty="0" err="1">
                          <a:solidFill>
                            <a:schemeClr val="dk1"/>
                          </a:solidFill>
                          <a:latin typeface="+mn-lt"/>
                          <a:ea typeface="+mn-ea"/>
                          <a:cs typeface="+mn-cs"/>
                          <a:sym typeface="Arial"/>
                        </a:rPr>
                        <a:t>Ranking</a:t>
                      </a:r>
                      <a:r>
                        <a:rPr lang="fr-FR" sz="1400" b="0" i="0" u="none" strike="noStrike" cap="none" baseline="0" noProof="0" dirty="0">
                          <a:solidFill>
                            <a:schemeClr val="dk1"/>
                          </a:solidFill>
                          <a:latin typeface="+mn-lt"/>
                          <a:ea typeface="+mn-ea"/>
                          <a:cs typeface="+mn-cs"/>
                          <a:sym typeface="Arial"/>
                        </a:rPr>
                        <a:t> Vaccines: A </a:t>
                      </a:r>
                      <a:r>
                        <a:rPr lang="fr-FR" sz="1400" b="0" i="0" u="none" strike="noStrike" cap="none" baseline="0" noProof="0" dirty="0" err="1">
                          <a:solidFill>
                            <a:schemeClr val="dk1"/>
                          </a:solidFill>
                          <a:latin typeface="+mn-lt"/>
                          <a:ea typeface="+mn-ea"/>
                          <a:cs typeface="+mn-cs"/>
                          <a:sym typeface="Arial"/>
                        </a:rPr>
                        <a:t>Prioritization</a:t>
                      </a:r>
                      <a:r>
                        <a:rPr lang="fr-FR" sz="1400" b="0" i="0" u="none" strike="noStrike" cap="none" baseline="0" noProof="0" dirty="0">
                          <a:solidFill>
                            <a:schemeClr val="dk1"/>
                          </a:solidFill>
                          <a:latin typeface="+mn-lt"/>
                          <a:ea typeface="+mn-ea"/>
                          <a:cs typeface="+mn-cs"/>
                          <a:sym typeface="Arial"/>
                        </a:rPr>
                        <a:t> Framework: Phase I: </a:t>
                      </a:r>
                      <a:r>
                        <a:rPr lang="fr-FR" sz="1400" b="0" i="0" u="none" strike="noStrike" cap="none" baseline="0" noProof="0" dirty="0" err="1">
                          <a:solidFill>
                            <a:schemeClr val="dk1"/>
                          </a:solidFill>
                          <a:latin typeface="+mn-lt"/>
                          <a:ea typeface="+mn-ea"/>
                          <a:cs typeface="+mn-cs"/>
                          <a:sym typeface="Arial"/>
                        </a:rPr>
                        <a:t>Demonstration</a:t>
                      </a:r>
                      <a:r>
                        <a:rPr lang="fr-FR" sz="1400" b="0" i="0" u="none" strike="noStrike" cap="none" baseline="0" noProof="0" dirty="0">
                          <a:solidFill>
                            <a:schemeClr val="dk1"/>
                          </a:solidFill>
                          <a:latin typeface="+mn-lt"/>
                          <a:ea typeface="+mn-ea"/>
                          <a:cs typeface="+mn-cs"/>
                          <a:sym typeface="Arial"/>
                        </a:rPr>
                        <a:t> of Concept and a Software </a:t>
                      </a:r>
                      <a:r>
                        <a:rPr lang="fr-FR" sz="1400" b="0" i="0" u="none" strike="noStrike" cap="none" baseline="0" noProof="0" dirty="0" err="1">
                          <a:solidFill>
                            <a:schemeClr val="dk1"/>
                          </a:solidFill>
                          <a:latin typeface="+mn-lt"/>
                          <a:ea typeface="+mn-ea"/>
                          <a:cs typeface="+mn-cs"/>
                          <a:sym typeface="Arial"/>
                        </a:rPr>
                        <a:t>Blueprint</a:t>
                      </a: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2012</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sz="1400" b="0" i="0" u="none" strike="noStrike" cap="none" baseline="0" noProof="0" dirty="0" err="1">
                          <a:solidFill>
                            <a:schemeClr val="dk1"/>
                          </a:solidFill>
                          <a:latin typeface="+mn-lt"/>
                          <a:ea typeface="+mn-ea"/>
                          <a:cs typeface="+mn-cs"/>
                          <a:sym typeface="Arial"/>
                        </a:rPr>
                        <a:t>Guruprasad</a:t>
                      </a:r>
                      <a:r>
                        <a:rPr lang="fr-FR" sz="1400" b="0" i="0" u="none" strike="noStrike" cap="none" baseline="0" noProof="0" dirty="0">
                          <a:solidFill>
                            <a:schemeClr val="dk1"/>
                          </a:solidFill>
                          <a:latin typeface="+mn-lt"/>
                          <a:ea typeface="+mn-ea"/>
                          <a:cs typeface="+mn-cs"/>
                          <a:sym typeface="Arial"/>
                        </a:rPr>
                        <a:t> Madhavan, </a:t>
                      </a:r>
                      <a:r>
                        <a:rPr lang="fr-FR" sz="1400" b="0" i="0" u="none" strike="noStrike" cap="none" baseline="0" noProof="0" dirty="0" err="1">
                          <a:solidFill>
                            <a:schemeClr val="dk1"/>
                          </a:solidFill>
                          <a:latin typeface="+mn-lt"/>
                          <a:ea typeface="+mn-ea"/>
                          <a:cs typeface="+mn-cs"/>
                          <a:sym typeface="Arial"/>
                        </a:rPr>
                        <a:t>Kinpritma</a:t>
                      </a:r>
                      <a:r>
                        <a:rPr lang="fr-FR" sz="1400" b="0" i="0" u="none" strike="noStrike" cap="none" baseline="0" noProof="0" dirty="0">
                          <a:solidFill>
                            <a:schemeClr val="dk1"/>
                          </a:solidFill>
                          <a:latin typeface="+mn-lt"/>
                          <a:ea typeface="+mn-ea"/>
                          <a:cs typeface="+mn-cs"/>
                          <a:sym typeface="Arial"/>
                        </a:rPr>
                        <a:t> Sangha, Charles Phelps, Dennis </a:t>
                      </a:r>
                      <a:r>
                        <a:rPr lang="fr-FR" sz="1400" b="0" i="0" u="none" strike="noStrike" cap="none" baseline="0" noProof="0" dirty="0" err="1">
                          <a:solidFill>
                            <a:schemeClr val="dk1"/>
                          </a:solidFill>
                          <a:latin typeface="+mn-lt"/>
                          <a:ea typeface="+mn-ea"/>
                          <a:cs typeface="+mn-cs"/>
                          <a:sym typeface="Arial"/>
                        </a:rPr>
                        <a:t>Fryback</a:t>
                      </a:r>
                      <a:r>
                        <a:rPr lang="fr-FR" sz="1400" b="0" i="0" u="none" strike="noStrike" cap="none" baseline="0" noProof="0" dirty="0">
                          <a:solidFill>
                            <a:schemeClr val="dk1"/>
                          </a:solidFill>
                          <a:latin typeface="+mn-lt"/>
                          <a:ea typeface="+mn-ea"/>
                          <a:cs typeface="+mn-cs"/>
                          <a:sym typeface="Arial"/>
                        </a:rPr>
                        <a:t>, Tracy Lieu, Rose Marie Martinez, and </a:t>
                      </a:r>
                      <a:r>
                        <a:rPr lang="fr-FR" sz="1400" b="0" i="0" u="none" strike="noStrike" cap="none" baseline="0" noProof="0" dirty="0" err="1">
                          <a:solidFill>
                            <a:schemeClr val="dk1"/>
                          </a:solidFill>
                          <a:latin typeface="+mn-lt"/>
                          <a:ea typeface="+mn-ea"/>
                          <a:cs typeface="+mn-cs"/>
                          <a:sym typeface="Arial"/>
                        </a:rPr>
                        <a:t>Lonnie</a:t>
                      </a:r>
                      <a:r>
                        <a:rPr lang="fr-FR" sz="1400" b="0" i="0" u="none" strike="noStrike" cap="none" baseline="0" noProof="0" dirty="0">
                          <a:solidFill>
                            <a:schemeClr val="dk1"/>
                          </a:solidFill>
                          <a:latin typeface="+mn-lt"/>
                          <a:ea typeface="+mn-ea"/>
                          <a:cs typeface="+mn-cs"/>
                          <a:sym typeface="Arial"/>
                        </a:rPr>
                        <a:t> King</a:t>
                      </a: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090147290"/>
                  </a:ext>
                </a:extLst>
              </a:tr>
              <a:tr h="433632">
                <a:tc>
                  <a:txBody>
                    <a:bodyPr/>
                    <a:lstStyle/>
                    <a:p>
                      <a:r>
                        <a:rPr lang="fr-FR" noProof="0" dirty="0">
                          <a:solidFill>
                            <a:schemeClr val="tx1"/>
                          </a:solidFill>
                        </a:rPr>
                        <a:t>SAGE Guidance for the </a:t>
                      </a:r>
                      <a:r>
                        <a:rPr lang="fr-FR" noProof="0" dirty="0" err="1">
                          <a:solidFill>
                            <a:schemeClr val="tx1"/>
                          </a:solidFill>
                        </a:rPr>
                        <a:t>development</a:t>
                      </a:r>
                      <a:r>
                        <a:rPr lang="fr-FR" noProof="0" dirty="0">
                          <a:solidFill>
                            <a:schemeClr val="tx1"/>
                          </a:solidFill>
                        </a:rPr>
                        <a:t> of evidence-based vaccination- </a:t>
                      </a:r>
                      <a:r>
                        <a:rPr lang="fr-FR" noProof="0" dirty="0" err="1">
                          <a:solidFill>
                            <a:schemeClr val="tx1"/>
                          </a:solidFill>
                        </a:rPr>
                        <a:t>related</a:t>
                      </a:r>
                      <a:r>
                        <a:rPr lang="fr-FR" noProof="0" dirty="0">
                          <a:solidFill>
                            <a:schemeClr val="tx1"/>
                          </a:solidFill>
                        </a:rPr>
                        <a:t> recommendations</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2017</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noProof="0" dirty="0">
                          <a:solidFill>
                            <a:schemeClr val="tx1"/>
                          </a:solidFill>
                        </a:rPr>
                        <a:t>WHO</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541266074"/>
                  </a:ext>
                </a:extLst>
              </a:tr>
              <a:tr h="433632">
                <a:tc>
                  <a:txBody>
                    <a:bodyPr/>
                    <a:lstStyle/>
                    <a:p>
                      <a:r>
                        <a:rPr lang="fr-FR" sz="1400" b="0" i="0" u="none" strike="noStrike" cap="none" baseline="0" noProof="0" dirty="0">
                          <a:solidFill>
                            <a:schemeClr val="dk1"/>
                          </a:solidFill>
                          <a:latin typeface="+mn-lt"/>
                          <a:ea typeface="+mn-ea"/>
                          <a:cs typeface="+mn-cs"/>
                          <a:sym typeface="Arial"/>
                        </a:rPr>
                        <a:t>National </a:t>
                      </a:r>
                      <a:r>
                        <a:rPr lang="fr-FR" sz="1400" b="0" i="0" u="none" strike="noStrike" cap="none" baseline="0" noProof="0" dirty="0" err="1">
                          <a:solidFill>
                            <a:schemeClr val="dk1"/>
                          </a:solidFill>
                          <a:latin typeface="+mn-lt"/>
                          <a:ea typeface="+mn-ea"/>
                          <a:cs typeface="+mn-cs"/>
                          <a:sym typeface="Arial"/>
                        </a:rPr>
                        <a:t>decision-making</a:t>
                      </a:r>
                      <a:r>
                        <a:rPr lang="fr-FR" sz="1400" b="0" i="0" u="none" strike="noStrike" cap="none" baseline="0" noProof="0" dirty="0">
                          <a:solidFill>
                            <a:schemeClr val="dk1"/>
                          </a:solidFill>
                          <a:latin typeface="+mn-lt"/>
                          <a:ea typeface="+mn-ea"/>
                          <a:cs typeface="+mn-cs"/>
                          <a:sym typeface="Arial"/>
                        </a:rPr>
                        <a:t> for the introduction of new vaccines: A </a:t>
                      </a:r>
                      <a:r>
                        <a:rPr lang="fr-FR" sz="1400" b="0" i="0" u="none" strike="noStrike" cap="none" baseline="0" noProof="0" dirty="0" err="1">
                          <a:solidFill>
                            <a:schemeClr val="dk1"/>
                          </a:solidFill>
                          <a:latin typeface="+mn-lt"/>
                          <a:ea typeface="+mn-ea"/>
                          <a:cs typeface="+mn-cs"/>
                          <a:sym typeface="Arial"/>
                        </a:rPr>
                        <a:t>systematic</a:t>
                      </a:r>
                      <a:r>
                        <a:rPr lang="fr-FR" sz="1400" b="0" i="0" u="none" strike="noStrike" cap="none" baseline="0" noProof="0" dirty="0">
                          <a:solidFill>
                            <a:schemeClr val="dk1"/>
                          </a:solidFill>
                          <a:latin typeface="+mn-lt"/>
                          <a:ea typeface="+mn-ea"/>
                          <a:cs typeface="+mn-cs"/>
                          <a:sym typeface="Arial"/>
                        </a:rPr>
                        <a:t> review, 2010–2020</a:t>
                      </a: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2021</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sz="1400" b="0" i="0" u="none" strike="noStrike" cap="none" baseline="0" noProof="0" dirty="0">
                          <a:solidFill>
                            <a:schemeClr val="dk1"/>
                          </a:solidFill>
                          <a:latin typeface="+mn-lt"/>
                          <a:ea typeface="+mn-ea"/>
                          <a:cs typeface="+mn-cs"/>
                          <a:sym typeface="Arial"/>
                        </a:rPr>
                        <a:t>Morgane </a:t>
                      </a:r>
                      <a:r>
                        <a:rPr lang="fr-FR" sz="1400" b="0" i="0" u="none" strike="noStrike" cap="none" baseline="0" noProof="0" dirty="0" err="1">
                          <a:solidFill>
                            <a:schemeClr val="dk1"/>
                          </a:solidFill>
                          <a:latin typeface="+mn-lt"/>
                          <a:ea typeface="+mn-ea"/>
                          <a:cs typeface="+mn-cs"/>
                          <a:sym typeface="Arial"/>
                        </a:rPr>
                        <a:t>Donadel</a:t>
                      </a:r>
                      <a:r>
                        <a:rPr lang="fr-FR" sz="1400" b="0" i="0" u="none" strike="noStrike" cap="none" baseline="0" noProof="0" dirty="0">
                          <a:solidFill>
                            <a:schemeClr val="dk1"/>
                          </a:solidFill>
                          <a:latin typeface="+mn-lt"/>
                          <a:ea typeface="+mn-ea"/>
                          <a:cs typeface="+mn-cs"/>
                          <a:sym typeface="Arial"/>
                        </a:rPr>
                        <a:t>, Maria Susana </a:t>
                      </a:r>
                      <a:r>
                        <a:rPr lang="fr-FR" sz="1400" b="0" i="0" u="none" strike="noStrike" cap="none" baseline="0" noProof="0" dirty="0" err="1">
                          <a:solidFill>
                            <a:schemeClr val="dk1"/>
                          </a:solidFill>
                          <a:latin typeface="+mn-lt"/>
                          <a:ea typeface="+mn-ea"/>
                          <a:cs typeface="+mn-cs"/>
                          <a:sym typeface="Arial"/>
                        </a:rPr>
                        <a:t>Panero</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Lynnette</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Ametewee</a:t>
                      </a:r>
                      <a:r>
                        <a:rPr lang="fr-FR" sz="1400" b="0" i="0" u="none" strike="noStrike" cap="none" baseline="0" noProof="0" dirty="0">
                          <a:solidFill>
                            <a:schemeClr val="dk1"/>
                          </a:solidFill>
                          <a:latin typeface="+mn-lt"/>
                          <a:ea typeface="+mn-ea"/>
                          <a:cs typeface="+mn-cs"/>
                          <a:sym typeface="Arial"/>
                        </a:rPr>
                        <a:t>, Abigail M. </a:t>
                      </a:r>
                      <a:r>
                        <a:rPr lang="fr-FR" sz="1400" b="0" i="0" u="none" strike="noStrike" cap="none" baseline="0" noProof="0" dirty="0" err="1">
                          <a:solidFill>
                            <a:schemeClr val="dk1"/>
                          </a:solidFill>
                          <a:latin typeface="+mn-lt"/>
                          <a:ea typeface="+mn-ea"/>
                          <a:cs typeface="+mn-cs"/>
                          <a:sym typeface="Arial"/>
                        </a:rPr>
                        <a:t>Shefer</a:t>
                      </a: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54536935"/>
                  </a:ext>
                </a:extLst>
              </a:tr>
              <a:tr h="433632">
                <a:tc>
                  <a:txBody>
                    <a:bodyPr/>
                    <a:lstStyle/>
                    <a:p>
                      <a:r>
                        <a:rPr lang="fr-FR" noProof="0" dirty="0" err="1">
                          <a:solidFill>
                            <a:schemeClr val="tx1"/>
                          </a:solidFill>
                        </a:rPr>
                        <a:t>Factors</a:t>
                      </a:r>
                      <a:r>
                        <a:rPr lang="fr-FR" noProof="0" dirty="0">
                          <a:solidFill>
                            <a:schemeClr val="tx1"/>
                          </a:solidFill>
                        </a:rPr>
                        <a:t> </a:t>
                      </a:r>
                      <a:r>
                        <a:rPr lang="fr-FR" noProof="0" dirty="0" err="1">
                          <a:solidFill>
                            <a:schemeClr val="tx1"/>
                          </a:solidFill>
                        </a:rPr>
                        <a:t>influencing</a:t>
                      </a:r>
                      <a:r>
                        <a:rPr lang="fr-FR" noProof="0" dirty="0">
                          <a:solidFill>
                            <a:schemeClr val="tx1"/>
                          </a:solidFill>
                        </a:rPr>
                        <a:t> the </a:t>
                      </a:r>
                      <a:r>
                        <a:rPr lang="fr-FR" noProof="0" dirty="0" err="1">
                          <a:solidFill>
                            <a:schemeClr val="tx1"/>
                          </a:solidFill>
                        </a:rPr>
                        <a:t>prioritization</a:t>
                      </a:r>
                      <a:r>
                        <a:rPr lang="fr-FR" noProof="0" dirty="0">
                          <a:solidFill>
                            <a:schemeClr val="tx1"/>
                          </a:solidFill>
                        </a:rPr>
                        <a:t> of vaccines by </a:t>
                      </a:r>
                      <a:r>
                        <a:rPr lang="fr-FR" noProof="0" dirty="0" err="1">
                          <a:solidFill>
                            <a:schemeClr val="tx1"/>
                          </a:solidFill>
                        </a:rPr>
                        <a:t>policymakers</a:t>
                      </a:r>
                      <a:r>
                        <a:rPr lang="fr-FR" noProof="0" dirty="0">
                          <a:solidFill>
                            <a:schemeClr val="tx1"/>
                          </a:solidFill>
                        </a:rPr>
                        <a:t> in </a:t>
                      </a:r>
                      <a:r>
                        <a:rPr lang="fr-FR" noProof="0" dirty="0" err="1">
                          <a:solidFill>
                            <a:schemeClr val="tx1"/>
                          </a:solidFill>
                        </a:rPr>
                        <a:t>low</a:t>
                      </a:r>
                      <a:r>
                        <a:rPr lang="fr-FR" noProof="0" dirty="0">
                          <a:solidFill>
                            <a:schemeClr val="tx1"/>
                          </a:solidFill>
                        </a:rPr>
                        <a:t>- and middle-</a:t>
                      </a:r>
                      <a:r>
                        <a:rPr lang="fr-FR" noProof="0" dirty="0" err="1">
                          <a:solidFill>
                            <a:schemeClr val="tx1"/>
                          </a:solidFill>
                        </a:rPr>
                        <a:t>income</a:t>
                      </a:r>
                      <a:r>
                        <a:rPr lang="fr-FR" noProof="0" dirty="0">
                          <a:solidFill>
                            <a:schemeClr val="tx1"/>
                          </a:solidFill>
                        </a:rPr>
                        <a:t> countries: a </a:t>
                      </a:r>
                      <a:r>
                        <a:rPr lang="fr-FR" noProof="0" dirty="0" err="1">
                          <a:solidFill>
                            <a:schemeClr val="tx1"/>
                          </a:solidFill>
                        </a:rPr>
                        <a:t>scoping</a:t>
                      </a:r>
                      <a:r>
                        <a:rPr lang="fr-FR" noProof="0" dirty="0">
                          <a:solidFill>
                            <a:schemeClr val="tx1"/>
                          </a:solidFill>
                        </a:rPr>
                        <a:t> review</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2022</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noProof="0" dirty="0">
                          <a:solidFill>
                            <a:schemeClr val="tx1"/>
                          </a:solidFill>
                        </a:rPr>
                        <a:t>Guillaume et al.</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85471077"/>
                  </a:ext>
                </a:extLst>
              </a:tr>
              <a:tr h="612186">
                <a:tc>
                  <a:txBody>
                    <a:bodyPr/>
                    <a:lstStyle/>
                    <a:p>
                      <a:r>
                        <a:rPr lang="fr-FR" sz="1400" b="0" i="0" u="none" strike="noStrike" cap="none" baseline="0" noProof="0" dirty="0">
                          <a:solidFill>
                            <a:schemeClr val="dk1"/>
                          </a:solidFill>
                          <a:latin typeface="+mn-lt"/>
                          <a:ea typeface="+mn-ea"/>
                          <a:cs typeface="+mn-cs"/>
                          <a:sym typeface="Arial"/>
                        </a:rPr>
                        <a:t>The Use of </a:t>
                      </a:r>
                      <a:r>
                        <a:rPr lang="fr-FR" sz="1400" b="0" i="0" u="none" strike="noStrike" cap="none" baseline="0" noProof="0" dirty="0" err="1">
                          <a:solidFill>
                            <a:schemeClr val="dk1"/>
                          </a:solidFill>
                          <a:latin typeface="+mn-lt"/>
                          <a:ea typeface="+mn-ea"/>
                          <a:cs typeface="+mn-cs"/>
                          <a:sym typeface="Arial"/>
                        </a:rPr>
                        <a:t>Multicriteria</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Decision</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Analysis</a:t>
                      </a:r>
                      <a:r>
                        <a:rPr lang="fr-FR" sz="1400" b="0" i="0" u="none" strike="noStrike" cap="none" baseline="0" noProof="0" dirty="0">
                          <a:solidFill>
                            <a:schemeClr val="dk1"/>
                          </a:solidFill>
                          <a:latin typeface="+mn-lt"/>
                          <a:ea typeface="+mn-ea"/>
                          <a:cs typeface="+mn-cs"/>
                          <a:sym typeface="Arial"/>
                        </a:rPr>
                        <a:t> to Support </a:t>
                      </a:r>
                      <a:r>
                        <a:rPr lang="fr-FR" sz="1400" b="0" i="0" u="none" strike="noStrike" cap="none" baseline="0" noProof="0" dirty="0" err="1">
                          <a:solidFill>
                            <a:schemeClr val="dk1"/>
                          </a:solidFill>
                          <a:latin typeface="+mn-lt"/>
                          <a:ea typeface="+mn-ea"/>
                          <a:cs typeface="+mn-cs"/>
                          <a:sym typeface="Arial"/>
                        </a:rPr>
                        <a:t>Decision</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Making</a:t>
                      </a:r>
                      <a:r>
                        <a:rPr lang="fr-FR" sz="1400" b="0" i="0" u="none" strike="noStrike" cap="none" baseline="0" noProof="0" dirty="0">
                          <a:solidFill>
                            <a:schemeClr val="dk1"/>
                          </a:solidFill>
                          <a:latin typeface="+mn-lt"/>
                          <a:ea typeface="+mn-ea"/>
                          <a:cs typeface="+mn-cs"/>
                          <a:sym typeface="Arial"/>
                        </a:rPr>
                        <a:t> in</a:t>
                      </a:r>
                    </a:p>
                    <a:p>
                      <a:r>
                        <a:rPr lang="fr-FR" sz="1400" b="0" i="0" u="none" strike="noStrike" cap="none" baseline="0" noProof="0" dirty="0">
                          <a:solidFill>
                            <a:schemeClr val="dk1"/>
                          </a:solidFill>
                          <a:latin typeface="+mn-lt"/>
                          <a:ea typeface="+mn-ea"/>
                          <a:cs typeface="+mn-cs"/>
                          <a:sym typeface="Arial"/>
                        </a:rPr>
                        <a:t>Healthcare: An Updated </a:t>
                      </a:r>
                      <a:r>
                        <a:rPr lang="fr-FR" sz="1400" b="0" i="0" u="none" strike="noStrike" cap="none" baseline="0" noProof="0" dirty="0" err="1">
                          <a:solidFill>
                            <a:schemeClr val="dk1"/>
                          </a:solidFill>
                          <a:latin typeface="+mn-lt"/>
                          <a:ea typeface="+mn-ea"/>
                          <a:cs typeface="+mn-cs"/>
                          <a:sym typeface="Arial"/>
                        </a:rPr>
                        <a:t>Systematic</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Literature</a:t>
                      </a:r>
                      <a:r>
                        <a:rPr lang="fr-FR" sz="1400" b="0" i="0" u="none" strike="noStrike" cap="none" baseline="0" noProof="0" dirty="0">
                          <a:solidFill>
                            <a:schemeClr val="dk1"/>
                          </a:solidFill>
                          <a:latin typeface="+mn-lt"/>
                          <a:ea typeface="+mn-ea"/>
                          <a:cs typeface="+mn-cs"/>
                          <a:sym typeface="Arial"/>
                        </a:rPr>
                        <a:t> Review</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r>
                        <a:rPr lang="fr-FR" noProof="0" dirty="0">
                          <a:solidFill>
                            <a:schemeClr val="tx1"/>
                          </a:solidFill>
                        </a:rPr>
                        <a:t>2023</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sz="1400" b="0" i="0" u="none" strike="noStrike" cap="none" baseline="0" noProof="0" dirty="0">
                          <a:solidFill>
                            <a:schemeClr val="dk1"/>
                          </a:solidFill>
                          <a:latin typeface="+mn-lt"/>
                          <a:ea typeface="+mn-ea"/>
                          <a:cs typeface="+mn-cs"/>
                          <a:sym typeface="Arial"/>
                        </a:rPr>
                        <a:t>Pamela Gongora-Salazar, </a:t>
                      </a:r>
                      <a:r>
                        <a:rPr lang="fr-FR" sz="1400" b="0" i="0" u="none" strike="noStrike" cap="none" baseline="0" noProof="0" dirty="0" err="1">
                          <a:solidFill>
                            <a:schemeClr val="dk1"/>
                          </a:solidFill>
                          <a:latin typeface="+mn-lt"/>
                          <a:ea typeface="+mn-ea"/>
                          <a:cs typeface="+mn-cs"/>
                          <a:sym typeface="Arial"/>
                        </a:rPr>
                        <a:t>MSc</a:t>
                      </a:r>
                      <a:r>
                        <a:rPr lang="fr-FR" sz="1400" b="0" i="0" u="none" strike="noStrike" cap="none" baseline="0" noProof="0" dirty="0">
                          <a:solidFill>
                            <a:schemeClr val="dk1"/>
                          </a:solidFill>
                          <a:latin typeface="+mn-lt"/>
                          <a:ea typeface="+mn-ea"/>
                          <a:cs typeface="+mn-cs"/>
                          <a:sym typeface="Arial"/>
                        </a:rPr>
                        <a:t>, Stephen Rocks, </a:t>
                      </a:r>
                      <a:r>
                        <a:rPr lang="fr-FR" sz="1400" b="0" i="0" u="none" strike="noStrike" cap="none" baseline="0" noProof="0" dirty="0" err="1">
                          <a:solidFill>
                            <a:schemeClr val="dk1"/>
                          </a:solidFill>
                          <a:latin typeface="+mn-lt"/>
                          <a:ea typeface="+mn-ea"/>
                          <a:cs typeface="+mn-cs"/>
                          <a:sym typeface="Arial"/>
                        </a:rPr>
                        <a:t>MSc</a:t>
                      </a:r>
                      <a:r>
                        <a:rPr lang="fr-FR" sz="1400" b="0" i="0" u="none" strike="noStrike" cap="none" baseline="0" noProof="0" dirty="0">
                          <a:solidFill>
                            <a:schemeClr val="dk1"/>
                          </a:solidFill>
                          <a:latin typeface="+mn-lt"/>
                          <a:ea typeface="+mn-ea"/>
                          <a:cs typeface="+mn-cs"/>
                          <a:sym typeface="Arial"/>
                        </a:rPr>
                        <a:t>, Patrick </a:t>
                      </a:r>
                      <a:r>
                        <a:rPr lang="fr-FR" sz="1400" b="0" i="0" u="none" strike="noStrike" cap="none" baseline="0" noProof="0" dirty="0" err="1">
                          <a:solidFill>
                            <a:schemeClr val="dk1"/>
                          </a:solidFill>
                          <a:latin typeface="+mn-lt"/>
                          <a:ea typeface="+mn-ea"/>
                          <a:cs typeface="+mn-cs"/>
                          <a:sym typeface="Arial"/>
                        </a:rPr>
                        <a:t>Fahr</a:t>
                      </a:r>
                      <a:r>
                        <a:rPr lang="fr-FR" sz="1400" b="0" i="0" u="none" strike="noStrike" cap="none" baseline="0" noProof="0" dirty="0">
                          <a:solidFill>
                            <a:schemeClr val="dk1"/>
                          </a:solidFill>
                          <a:latin typeface="+mn-lt"/>
                          <a:ea typeface="+mn-ea"/>
                          <a:cs typeface="+mn-cs"/>
                          <a:sym typeface="Arial"/>
                        </a:rPr>
                        <a:t>, </a:t>
                      </a:r>
                      <a:r>
                        <a:rPr lang="fr-FR" sz="1400" b="0" i="0" u="none" strike="noStrike" cap="none" baseline="0" noProof="0" dirty="0" err="1">
                          <a:solidFill>
                            <a:schemeClr val="dk1"/>
                          </a:solidFill>
                          <a:latin typeface="+mn-lt"/>
                          <a:ea typeface="+mn-ea"/>
                          <a:cs typeface="+mn-cs"/>
                          <a:sym typeface="Arial"/>
                        </a:rPr>
                        <a:t>DPhil</a:t>
                      </a:r>
                      <a:r>
                        <a:rPr lang="fr-FR" sz="1400" b="0" i="0" u="none" strike="noStrike" cap="none" baseline="0" noProof="0" dirty="0">
                          <a:solidFill>
                            <a:schemeClr val="dk1"/>
                          </a:solidFill>
                          <a:latin typeface="+mn-lt"/>
                          <a:ea typeface="+mn-ea"/>
                          <a:cs typeface="+mn-cs"/>
                          <a:sym typeface="Arial"/>
                        </a:rPr>
                        <a:t>, Oliver Rivero-Arias, </a:t>
                      </a:r>
                      <a:r>
                        <a:rPr lang="fr-FR" sz="1400" b="0" i="0" u="none" strike="noStrike" cap="none" baseline="0" noProof="0" dirty="0" err="1">
                          <a:solidFill>
                            <a:schemeClr val="dk1"/>
                          </a:solidFill>
                          <a:latin typeface="+mn-lt"/>
                          <a:ea typeface="+mn-ea"/>
                          <a:cs typeface="+mn-cs"/>
                          <a:sym typeface="Arial"/>
                        </a:rPr>
                        <a:t>DPhil</a:t>
                      </a: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89041603"/>
                  </a:ext>
                </a:extLst>
              </a:tr>
              <a:tr h="432756">
                <a:tc>
                  <a:txBody>
                    <a:bodyPr/>
                    <a:lstStyle/>
                    <a:p>
                      <a:r>
                        <a:rPr lang="fr-FR" sz="1400" b="0" i="0" u="none" strike="noStrike" cap="none" baseline="0" noProof="0" dirty="0">
                          <a:solidFill>
                            <a:schemeClr val="dk1"/>
                          </a:solidFill>
                          <a:latin typeface="+mn-lt"/>
                          <a:ea typeface="+mn-ea"/>
                          <a:cs typeface="+mn-cs"/>
                          <a:sym typeface="Arial"/>
                        </a:rPr>
                        <a:t>Outil et manuel CAPACITI</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noProof="0" dirty="0">
                          <a:solidFill>
                            <a:schemeClr val="tx1"/>
                          </a:solidFill>
                        </a:rPr>
                        <a:t>WHO</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73198936"/>
                  </a:ext>
                </a:extLst>
              </a:tr>
              <a:tr h="432756">
                <a:tc>
                  <a:txBody>
                    <a:bodyPr/>
                    <a:lstStyle/>
                    <a:p>
                      <a:r>
                        <a:rPr lang="fr-FR" sz="1400" b="0" i="0" u="none" strike="noStrike" cap="none" baseline="0" noProof="0" dirty="0">
                          <a:solidFill>
                            <a:schemeClr val="dk1"/>
                          </a:solidFill>
                          <a:latin typeface="+mn-lt"/>
                          <a:ea typeface="+mn-ea"/>
                          <a:cs typeface="+mn-cs"/>
                          <a:sym typeface="Arial"/>
                        </a:rPr>
                        <a:t>Processus de la Stratégie d’investissement en faveur de la vaccination (VIS)</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ctr"/>
                      <a:endParaRPr lang="fr-FR" noProof="0" dirty="0">
                        <a:solidFill>
                          <a:schemeClr val="tx1"/>
                        </a:solidFill>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r>
                        <a:rPr lang="fr-FR" noProof="0" dirty="0">
                          <a:solidFill>
                            <a:schemeClr val="tx1"/>
                          </a:solidFill>
                        </a:rPr>
                        <a:t>GAVI</a:t>
                      </a: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92618507"/>
                  </a:ext>
                </a:extLst>
              </a:tr>
            </a:tbl>
          </a:graphicData>
        </a:graphic>
      </p:graphicFrame>
    </p:spTree>
    <p:extLst>
      <p:ext uri="{BB962C8B-B14F-4D97-AF65-F5344CB8AC3E}">
        <p14:creationId xmlns:p14="http://schemas.microsoft.com/office/powerpoint/2010/main" val="3739631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Ces critères sont classés en 10 catégories et en fonction de la thématique de priorisation (faisabilité ou importance)</a:t>
            </a:r>
          </a:p>
        </p:txBody>
      </p:sp>
      <p:sp>
        <p:nvSpPr>
          <p:cNvPr id="65" name="Google Shape;12;p19">
            <a:extLst>
              <a:ext uri="{FF2B5EF4-FFF2-40B4-BE49-F238E27FC236}">
                <a16:creationId xmlns:a16="http://schemas.microsoft.com/office/drawing/2014/main" id="{796AB4E6-7EFB-973A-C919-F79C02A22D9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14</a:t>
            </a:fld>
            <a:endParaRPr lang="fr-FR" noProof="0" dirty="0">
              <a:latin typeface="+mj-lt"/>
            </a:endParaRPr>
          </a:p>
        </p:txBody>
      </p:sp>
      <p:sp>
        <p:nvSpPr>
          <p:cNvPr id="3" name="TextBox 2">
            <a:extLst>
              <a:ext uri="{FF2B5EF4-FFF2-40B4-BE49-F238E27FC236}">
                <a16:creationId xmlns:a16="http://schemas.microsoft.com/office/drawing/2014/main" id="{54FEB106-8928-0F0C-78EA-B0C309609C7B}"/>
              </a:ext>
            </a:extLst>
          </p:cNvPr>
          <p:cNvSpPr txBox="1"/>
          <p:nvPr/>
        </p:nvSpPr>
        <p:spPr>
          <a:xfrm>
            <a:off x="651882" y="1495518"/>
            <a:ext cx="2389021" cy="369332"/>
          </a:xfrm>
          <a:prstGeom prst="rect">
            <a:avLst/>
          </a:prstGeom>
          <a:noFill/>
        </p:spPr>
        <p:txBody>
          <a:bodyPr wrap="square" rtlCol="0">
            <a:spAutoFit/>
          </a:bodyPr>
          <a:lstStyle/>
          <a:p>
            <a:r>
              <a:rPr lang="fr-FR" noProof="0" dirty="0"/>
              <a:t>Maladie et vaccin</a:t>
            </a:r>
          </a:p>
        </p:txBody>
      </p:sp>
      <p:sp>
        <p:nvSpPr>
          <p:cNvPr id="4" name="TextBox 3">
            <a:extLst>
              <a:ext uri="{FF2B5EF4-FFF2-40B4-BE49-F238E27FC236}">
                <a16:creationId xmlns:a16="http://schemas.microsoft.com/office/drawing/2014/main" id="{361F4D11-1EA1-6130-F81C-CD249CDF3820}"/>
              </a:ext>
            </a:extLst>
          </p:cNvPr>
          <p:cNvSpPr txBox="1"/>
          <p:nvPr/>
        </p:nvSpPr>
        <p:spPr>
          <a:xfrm>
            <a:off x="5799986" y="1495518"/>
            <a:ext cx="2389021" cy="646331"/>
          </a:xfrm>
          <a:prstGeom prst="rect">
            <a:avLst/>
          </a:prstGeom>
          <a:noFill/>
        </p:spPr>
        <p:txBody>
          <a:bodyPr wrap="square" rtlCol="0">
            <a:spAutoFit/>
          </a:bodyPr>
          <a:lstStyle/>
          <a:p>
            <a:r>
              <a:rPr lang="fr-FR" noProof="0" dirty="0"/>
              <a:t>Facteurs programmatiques</a:t>
            </a:r>
          </a:p>
        </p:txBody>
      </p:sp>
      <p:sp>
        <p:nvSpPr>
          <p:cNvPr id="5" name="Rectangle 4">
            <a:extLst>
              <a:ext uri="{FF2B5EF4-FFF2-40B4-BE49-F238E27FC236}">
                <a16:creationId xmlns:a16="http://schemas.microsoft.com/office/drawing/2014/main" id="{D7D80B2E-C78E-F336-09D3-60BDC01F9C58}"/>
              </a:ext>
            </a:extLst>
          </p:cNvPr>
          <p:cNvSpPr/>
          <p:nvPr/>
        </p:nvSpPr>
        <p:spPr>
          <a:xfrm>
            <a:off x="651882" y="2215082"/>
            <a:ext cx="2260874" cy="91440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Fardeau de la maladie et épidémiologie</a:t>
            </a:r>
          </a:p>
        </p:txBody>
      </p:sp>
      <p:sp>
        <p:nvSpPr>
          <p:cNvPr id="6" name="Rectangle 5">
            <a:extLst>
              <a:ext uri="{FF2B5EF4-FFF2-40B4-BE49-F238E27FC236}">
                <a16:creationId xmlns:a16="http://schemas.microsoft.com/office/drawing/2014/main" id="{FFFBCD44-45B0-4398-6F93-EFB5B9D5EA7C}"/>
              </a:ext>
            </a:extLst>
          </p:cNvPr>
          <p:cNvSpPr/>
          <p:nvPr/>
        </p:nvSpPr>
        <p:spPr>
          <a:xfrm>
            <a:off x="651882" y="3327096"/>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Bénéfices du vaccin</a:t>
            </a:r>
          </a:p>
        </p:txBody>
      </p:sp>
      <p:sp>
        <p:nvSpPr>
          <p:cNvPr id="7" name="Rectangle 6">
            <a:extLst>
              <a:ext uri="{FF2B5EF4-FFF2-40B4-BE49-F238E27FC236}">
                <a16:creationId xmlns:a16="http://schemas.microsoft.com/office/drawing/2014/main" id="{0F014B43-7D22-1957-6BC3-8481FF5B1CBB}"/>
              </a:ext>
            </a:extLst>
          </p:cNvPr>
          <p:cNvSpPr/>
          <p:nvPr/>
        </p:nvSpPr>
        <p:spPr>
          <a:xfrm>
            <a:off x="651882" y="4135367"/>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Sécurité du vaccin</a:t>
            </a:r>
          </a:p>
        </p:txBody>
      </p:sp>
      <p:sp>
        <p:nvSpPr>
          <p:cNvPr id="19" name="Rectangle 18">
            <a:extLst>
              <a:ext uri="{FF2B5EF4-FFF2-40B4-BE49-F238E27FC236}">
                <a16:creationId xmlns:a16="http://schemas.microsoft.com/office/drawing/2014/main" id="{CD5A3FD2-D1FC-11CA-1377-FFF48A28A975}"/>
              </a:ext>
            </a:extLst>
          </p:cNvPr>
          <p:cNvSpPr/>
          <p:nvPr/>
        </p:nvSpPr>
        <p:spPr>
          <a:xfrm>
            <a:off x="5864061" y="221508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Stratégie</a:t>
            </a:r>
          </a:p>
        </p:txBody>
      </p:sp>
      <p:sp>
        <p:nvSpPr>
          <p:cNvPr id="21" name="Rectangle 20">
            <a:extLst>
              <a:ext uri="{FF2B5EF4-FFF2-40B4-BE49-F238E27FC236}">
                <a16:creationId xmlns:a16="http://schemas.microsoft.com/office/drawing/2014/main" id="{DF92707A-2FE0-8A39-E263-B7806FCF73C2}"/>
              </a:ext>
            </a:extLst>
          </p:cNvPr>
          <p:cNvSpPr/>
          <p:nvPr/>
        </p:nvSpPr>
        <p:spPr>
          <a:xfrm>
            <a:off x="5864061" y="302335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Logistique</a:t>
            </a:r>
          </a:p>
        </p:txBody>
      </p:sp>
      <p:sp>
        <p:nvSpPr>
          <p:cNvPr id="22" name="Rectangle 21">
            <a:extLst>
              <a:ext uri="{FF2B5EF4-FFF2-40B4-BE49-F238E27FC236}">
                <a16:creationId xmlns:a16="http://schemas.microsoft.com/office/drawing/2014/main" id="{3524353A-8644-CF2C-029F-839CE178A9A5}"/>
              </a:ext>
            </a:extLst>
          </p:cNvPr>
          <p:cNvSpPr/>
          <p:nvPr/>
        </p:nvSpPr>
        <p:spPr>
          <a:xfrm>
            <a:off x="5864061" y="3831623"/>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Prestation de service</a:t>
            </a:r>
          </a:p>
        </p:txBody>
      </p:sp>
      <p:sp>
        <p:nvSpPr>
          <p:cNvPr id="33" name="TextBox 32">
            <a:extLst>
              <a:ext uri="{FF2B5EF4-FFF2-40B4-BE49-F238E27FC236}">
                <a16:creationId xmlns:a16="http://schemas.microsoft.com/office/drawing/2014/main" id="{43AF4D50-8104-9544-F763-5EF405070A25}"/>
              </a:ext>
            </a:extLst>
          </p:cNvPr>
          <p:cNvSpPr txBox="1"/>
          <p:nvPr/>
        </p:nvSpPr>
        <p:spPr>
          <a:xfrm>
            <a:off x="3257971" y="1495518"/>
            <a:ext cx="2389021" cy="369332"/>
          </a:xfrm>
          <a:prstGeom prst="rect">
            <a:avLst/>
          </a:prstGeom>
          <a:noFill/>
        </p:spPr>
        <p:txBody>
          <a:bodyPr wrap="square" rtlCol="0">
            <a:spAutoFit/>
          </a:bodyPr>
          <a:lstStyle/>
          <a:p>
            <a:r>
              <a:rPr lang="fr-FR" noProof="0" dirty="0"/>
              <a:t>Facteurs externes</a:t>
            </a:r>
          </a:p>
        </p:txBody>
      </p:sp>
      <p:sp>
        <p:nvSpPr>
          <p:cNvPr id="34" name="Rectangle 33">
            <a:extLst>
              <a:ext uri="{FF2B5EF4-FFF2-40B4-BE49-F238E27FC236}">
                <a16:creationId xmlns:a16="http://schemas.microsoft.com/office/drawing/2014/main" id="{2491C4AB-2475-1A53-480D-401C03C3D7D7}"/>
              </a:ext>
            </a:extLst>
          </p:cNvPr>
          <p:cNvSpPr/>
          <p:nvPr/>
        </p:nvSpPr>
        <p:spPr>
          <a:xfrm>
            <a:off x="3275728" y="221508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Disponibilité de marché</a:t>
            </a:r>
          </a:p>
        </p:txBody>
      </p:sp>
      <p:sp>
        <p:nvSpPr>
          <p:cNvPr id="36" name="Rectangle 35">
            <a:extLst>
              <a:ext uri="{FF2B5EF4-FFF2-40B4-BE49-F238E27FC236}">
                <a16:creationId xmlns:a16="http://schemas.microsoft.com/office/drawing/2014/main" id="{7A6789B2-7069-0506-86B8-AA09DF1E87C8}"/>
              </a:ext>
            </a:extLst>
          </p:cNvPr>
          <p:cNvSpPr/>
          <p:nvPr/>
        </p:nvSpPr>
        <p:spPr>
          <a:xfrm>
            <a:off x="3275728" y="3023352"/>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Finances et économie</a:t>
            </a:r>
          </a:p>
        </p:txBody>
      </p:sp>
      <p:sp>
        <p:nvSpPr>
          <p:cNvPr id="37" name="Rectangle 36">
            <a:extLst>
              <a:ext uri="{FF2B5EF4-FFF2-40B4-BE49-F238E27FC236}">
                <a16:creationId xmlns:a16="http://schemas.microsoft.com/office/drawing/2014/main" id="{B5558037-323A-33D8-505E-66FFB7C2106C}"/>
              </a:ext>
            </a:extLst>
          </p:cNvPr>
          <p:cNvSpPr/>
          <p:nvPr/>
        </p:nvSpPr>
        <p:spPr>
          <a:xfrm>
            <a:off x="3275728" y="3831623"/>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Légal et éthique</a:t>
            </a:r>
          </a:p>
        </p:txBody>
      </p:sp>
      <p:sp>
        <p:nvSpPr>
          <p:cNvPr id="42" name="Rectangle 41">
            <a:extLst>
              <a:ext uri="{FF2B5EF4-FFF2-40B4-BE49-F238E27FC236}">
                <a16:creationId xmlns:a16="http://schemas.microsoft.com/office/drawing/2014/main" id="{48C40B10-0FE9-FAA1-5DD7-00AA3E7807B3}"/>
              </a:ext>
            </a:extLst>
          </p:cNvPr>
          <p:cNvSpPr/>
          <p:nvPr/>
        </p:nvSpPr>
        <p:spPr>
          <a:xfrm>
            <a:off x="5864061" y="4639894"/>
            <a:ext cx="2260874" cy="622210"/>
          </a:xfrm>
          <a:prstGeom prst="rect">
            <a:avLst/>
          </a:prstGeom>
          <a:solidFill>
            <a:schemeClr val="tx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lumMod val="50000"/>
                  </a:schemeClr>
                </a:solidFill>
              </a:rPr>
              <a:t>Acceptabilité du vaccin</a:t>
            </a:r>
          </a:p>
        </p:txBody>
      </p:sp>
      <p:sp>
        <p:nvSpPr>
          <p:cNvPr id="71" name="TextBox 70">
            <a:extLst>
              <a:ext uri="{FF2B5EF4-FFF2-40B4-BE49-F238E27FC236}">
                <a16:creationId xmlns:a16="http://schemas.microsoft.com/office/drawing/2014/main" id="{D9C4C0E0-0073-DDC8-CB8F-92AE1B9A374D}"/>
              </a:ext>
            </a:extLst>
          </p:cNvPr>
          <p:cNvSpPr txBox="1"/>
          <p:nvPr/>
        </p:nvSpPr>
        <p:spPr>
          <a:xfrm>
            <a:off x="9102220" y="1480044"/>
            <a:ext cx="2546435" cy="646331"/>
          </a:xfrm>
          <a:prstGeom prst="rect">
            <a:avLst/>
          </a:prstGeom>
          <a:noFill/>
        </p:spPr>
        <p:txBody>
          <a:bodyPr wrap="square" rtlCol="0">
            <a:spAutoFit/>
          </a:bodyPr>
          <a:lstStyle/>
          <a:p>
            <a:pPr algn="ctr"/>
            <a:r>
              <a:rPr lang="fr-FR" noProof="0" dirty="0"/>
              <a:t>Thématique de priorisation</a:t>
            </a:r>
          </a:p>
        </p:txBody>
      </p:sp>
      <p:sp>
        <p:nvSpPr>
          <p:cNvPr id="80" name="Multiplication Sign 79">
            <a:extLst>
              <a:ext uri="{FF2B5EF4-FFF2-40B4-BE49-F238E27FC236}">
                <a16:creationId xmlns:a16="http://schemas.microsoft.com/office/drawing/2014/main" id="{76F1640E-3DCA-FCFB-170A-6C279B411B76}"/>
              </a:ext>
            </a:extLst>
          </p:cNvPr>
          <p:cNvSpPr/>
          <p:nvPr/>
        </p:nvSpPr>
        <p:spPr>
          <a:xfrm>
            <a:off x="8342001" y="1321929"/>
            <a:ext cx="677347" cy="668216"/>
          </a:xfrm>
          <a:prstGeom prst="mathMultiply">
            <a:avLst>
              <a:gd name="adj1" fmla="val 17818"/>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82" name="Rectangle 81">
            <a:extLst>
              <a:ext uri="{FF2B5EF4-FFF2-40B4-BE49-F238E27FC236}">
                <a16:creationId xmlns:a16="http://schemas.microsoft.com/office/drawing/2014/main" id="{0251B441-FAB6-94E0-1AAE-D867EFCE12A4}"/>
              </a:ext>
            </a:extLst>
          </p:cNvPr>
          <p:cNvSpPr/>
          <p:nvPr/>
        </p:nvSpPr>
        <p:spPr>
          <a:xfrm>
            <a:off x="9387781" y="2207720"/>
            <a:ext cx="2260874" cy="622210"/>
          </a:xfrm>
          <a:prstGeom prst="rect">
            <a:avLst/>
          </a:prstGeom>
          <a:solidFill>
            <a:srgbClr val="6899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rPr>
              <a:t>Importance</a:t>
            </a:r>
          </a:p>
        </p:txBody>
      </p:sp>
      <p:sp>
        <p:nvSpPr>
          <p:cNvPr id="83" name="Rectangle 82">
            <a:extLst>
              <a:ext uri="{FF2B5EF4-FFF2-40B4-BE49-F238E27FC236}">
                <a16:creationId xmlns:a16="http://schemas.microsoft.com/office/drawing/2014/main" id="{BA767CFC-6EA8-3442-865C-B21022FED41F}"/>
              </a:ext>
            </a:extLst>
          </p:cNvPr>
          <p:cNvSpPr/>
          <p:nvPr/>
        </p:nvSpPr>
        <p:spPr>
          <a:xfrm>
            <a:off x="9387781" y="3015991"/>
            <a:ext cx="2260874" cy="622210"/>
          </a:xfrm>
          <a:prstGeom prst="rect">
            <a:avLst/>
          </a:prstGeom>
          <a:solidFill>
            <a:srgbClr val="0F5D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bg1"/>
                </a:solidFill>
              </a:rPr>
              <a:t>Faisabilité</a:t>
            </a:r>
          </a:p>
        </p:txBody>
      </p:sp>
    </p:spTree>
    <p:extLst>
      <p:ext uri="{BB962C8B-B14F-4D97-AF65-F5344CB8AC3E}">
        <p14:creationId xmlns:p14="http://schemas.microsoft.com/office/powerpoint/2010/main" val="337766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À travers une série de 2 ateliers, jusqu’à 16 de ces 71 critères seront sélectionnés afin d’assurer la simplicité et la lisibilité du cadre</a:t>
            </a:r>
          </a:p>
        </p:txBody>
      </p:sp>
      <p:graphicFrame>
        <p:nvGraphicFramePr>
          <p:cNvPr id="3" name="Table 2">
            <a:extLst>
              <a:ext uri="{FF2B5EF4-FFF2-40B4-BE49-F238E27FC236}">
                <a16:creationId xmlns:a16="http://schemas.microsoft.com/office/drawing/2014/main" id="{7B90B85D-8B29-6267-4BB7-57DDB7CC5619}"/>
              </a:ext>
            </a:extLst>
          </p:cNvPr>
          <p:cNvGraphicFramePr>
            <a:graphicFrameLocks noGrp="1"/>
          </p:cNvGraphicFramePr>
          <p:nvPr>
            <p:extLst>
              <p:ext uri="{D42A27DB-BD31-4B8C-83A1-F6EECF244321}">
                <p14:modId xmlns:p14="http://schemas.microsoft.com/office/powerpoint/2010/main" val="3797691467"/>
              </p:ext>
            </p:extLst>
          </p:nvPr>
        </p:nvGraphicFramePr>
        <p:xfrm>
          <a:off x="472962" y="956944"/>
          <a:ext cx="5506693" cy="5853166"/>
        </p:xfrm>
        <a:graphic>
          <a:graphicData uri="http://schemas.openxmlformats.org/drawingml/2006/table">
            <a:tbl>
              <a:tblPr/>
              <a:tblGrid>
                <a:gridCol w="2884842">
                  <a:extLst>
                    <a:ext uri="{9D8B030D-6E8A-4147-A177-3AD203B41FA5}">
                      <a16:colId xmlns:a16="http://schemas.microsoft.com/office/drawing/2014/main" val="454814299"/>
                    </a:ext>
                  </a:extLst>
                </a:gridCol>
                <a:gridCol w="1059138">
                  <a:extLst>
                    <a:ext uri="{9D8B030D-6E8A-4147-A177-3AD203B41FA5}">
                      <a16:colId xmlns:a16="http://schemas.microsoft.com/office/drawing/2014/main" val="1045922711"/>
                    </a:ext>
                  </a:extLst>
                </a:gridCol>
                <a:gridCol w="1562713">
                  <a:extLst>
                    <a:ext uri="{9D8B030D-6E8A-4147-A177-3AD203B41FA5}">
                      <a16:colId xmlns:a16="http://schemas.microsoft.com/office/drawing/2014/main" val="271391339"/>
                    </a:ext>
                  </a:extLst>
                </a:gridCol>
              </a:tblGrid>
              <a:tr h="107596">
                <a:tc>
                  <a:txBody>
                    <a:bodyPr/>
                    <a:lstStyle/>
                    <a:p>
                      <a:pPr algn="l" fontAlgn="b"/>
                      <a:r>
                        <a:rPr lang="fr-FR" sz="900" b="1" i="0" u="none" strike="noStrike" noProof="0" dirty="0">
                          <a:solidFill>
                            <a:srgbClr val="0F5D61"/>
                          </a:solidFill>
                          <a:effectLst/>
                          <a:latin typeface="Calibri" panose="020F0502020204030204" pitchFamily="34" charset="0"/>
                        </a:rPr>
                        <a:t>Critère</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900" b="1" i="0" u="none" strike="noStrike" noProof="0" dirty="0">
                          <a:solidFill>
                            <a:srgbClr val="0F5D61"/>
                          </a:solidFill>
                          <a:effectLst/>
                          <a:latin typeface="Calibri" panose="020F0502020204030204" pitchFamily="34" charset="0"/>
                        </a:rPr>
                        <a:t>Catégorie</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900" b="1" i="0" u="none" strike="noStrike" noProof="0" dirty="0">
                          <a:solidFill>
                            <a:srgbClr val="0F5D61"/>
                          </a:solidFill>
                          <a:effectLst/>
                          <a:latin typeface="Calibri" panose="020F0502020204030204" pitchFamily="34" charset="0"/>
                        </a:rPr>
                        <a:t>Sous-catégorie</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336633"/>
                  </a:ext>
                </a:extLst>
              </a:tr>
              <a:tr h="179654">
                <a:tc>
                  <a:txBody>
                    <a:bodyPr/>
                    <a:lstStyle/>
                    <a:p>
                      <a:pPr algn="l" fontAlgn="b"/>
                      <a:r>
                        <a:rPr lang="fr-FR" sz="700" b="0" i="0" u="none" strike="noStrike" noProof="0" dirty="0">
                          <a:solidFill>
                            <a:srgbClr val="000000"/>
                          </a:solidFill>
                          <a:effectLst/>
                          <a:latin typeface="Calibri" panose="020F0502020204030204" pitchFamily="34" charset="0"/>
                        </a:rPr>
                        <a:t>Limitations éthiques, programmatiques, de réputation ou sociaux susceptibles d'affecter l'acceptabilité du vaccin pour la population </a:t>
                      </a:r>
                      <a:r>
                        <a:rPr lang="fr-FR" sz="700" b="0" i="0" u="none" strike="noStrike" noProof="0" dirty="0" err="1">
                          <a:solidFill>
                            <a:srgbClr val="000000"/>
                          </a:solidFill>
                          <a:effectLst/>
                          <a:latin typeface="Calibri" panose="020F0502020204030204" pitchFamily="34" charset="0"/>
                        </a:rPr>
                        <a:t>cibl</a:t>
                      </a:r>
                      <a:endParaRPr lang="fr-FR" sz="700" b="0" i="0" u="none" strike="noStrike" noProof="0" dirty="0">
                        <a:solidFill>
                          <a:srgbClr val="000000"/>
                        </a:solidFill>
                        <a:effectLst/>
                        <a:latin typeface="Calibri" panose="020F0502020204030204" pitchFamily="34" charset="0"/>
                      </a:endParaRP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Acceptabilité du vaccin</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Perception de la population cible du vaccin</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4938099"/>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Niveau d'utilisation dans les pays à revenu élevé, pays à influence régionale et pays voisins (par ex: prenant en compte la sécurité)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Acceptabilité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Perception de la population cible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6268365"/>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Perception de la population cible sur le risque de maladie, sa gravité, peur et demande de contrôle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Acceptabilité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Perception de la population cible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4732596"/>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Perception de la population cible sur les effets souhaitables et indésirables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Acceptabilité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Perception de la population cible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40708530"/>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Acceptabilité du calendrier (par exemple, multiples injections, visites supplémentaires)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Acceptabilité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Perception de la population cible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69189759"/>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Disponibilité des ressources pour la communication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Acceptabilité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Génération de la demande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25569151"/>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Couverture des sérogroupes ou sérotypes actifs dans le pays (pour les vaccins sérogroupe- ou sérotype- spécifiques)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54163147"/>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Efficacité réelle du vaccin y.c. dans les différentes populations / groupe d'âge et dans la population cible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0682909"/>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Efficacité théorique et immunogénicité du vaccin dans la population cible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39882817"/>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Durée de protection et diminution de l'immunité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8450561"/>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Nombre nécessaire de vaccinations pour prévenir un cas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2550059"/>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Impact sur la résistance aux antibiotiques et aux antiviraux</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indirect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70695295"/>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Immunité collective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indirect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44599550"/>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Effet du vaccin sur la transmission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indirect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45622385"/>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Coût de la maladie pour le système de santé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économique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28874787"/>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Coûts directs et indirects pour les patients et les familles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économique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52338754"/>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Utilisation à court et à long terme des soins de santé (par exemple, traitements, hospitalisation)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économique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74552135"/>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Pertes de productivité liées, par exemple, à l'absentéisme au travail et à l'école lié à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économique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595915106"/>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Inégalité du fardeau (prévalence plus élevée dans les populations plus pauvres / à risque / inégalité de genre)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Epidémiologie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204384142"/>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Incidence, y compris dans différents groupes sociodémographiques et d'âge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Epidémiologie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841018710"/>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Prévalence, y compris dans différents groupes sociodémographiques et d'âge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Epidémiologie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03368600"/>
                  </a:ext>
                </a:extLst>
              </a:tr>
              <a:tr h="87796">
                <a:tc>
                  <a:txBody>
                    <a:bodyPr/>
                    <a:lstStyle/>
                    <a:p>
                      <a:pPr algn="l" fontAlgn="b"/>
                      <a:r>
                        <a:rPr lang="fr-FR" sz="700" b="0" i="0" u="none" strike="noStrike" noProof="0" dirty="0">
                          <a:solidFill>
                            <a:srgbClr val="000000"/>
                          </a:solidFill>
                          <a:effectLst/>
                          <a:latin typeface="Calibri" panose="020F0502020204030204" pitchFamily="34" charset="0"/>
                        </a:rPr>
                        <a:t>Potentiel épidémique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Epidémiologie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79787068"/>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Taux d'hospitalisation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sur la santé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14056522"/>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Mortalité et létalité, y compris dans différents groupes sociodémographiques et d'âge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sur la santé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388406671"/>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Intensité de la souffrance / gravité des symptômes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social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41742825"/>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Complications à long terme de la maladie (par exemple, fréquence des survivants avec des séquelles)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social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79422335"/>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Années de vie ajustée de l'invalidité (DALY)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social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97533803"/>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Perte d'années de vie ajustées en fonction de la qualité (QALY)</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Impact social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37312737"/>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Absence d'alternatives satisfaisantes pour prévenir/traiter la maladie (en tenant compte de l'efficacité, du coût et de la praticité)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kumimoji="0" lang="fr-FR" sz="7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Fardeau de la maladie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Alternatives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51508893"/>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Bénéfices sociaux et économiques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Finances et économie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46462972"/>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Avantages indirects (c'est-à-dire réduction de la résistance microbienne, désengorgement des services d'urgence)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Finances et économie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Bénéfices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4029956"/>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Coûts directs (coût du vaccin, matériaux, vaccinateurs, livraison)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Finances et économie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Coût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014362862"/>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Coûts indirects (par exemple, formation des travailleurs de santé, frais de chaîne d'approvisionnement)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Finances et économie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Coût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73144343"/>
                  </a:ext>
                </a:extLst>
              </a:tr>
              <a:tr h="84358">
                <a:tc>
                  <a:txBody>
                    <a:bodyPr/>
                    <a:lstStyle/>
                    <a:p>
                      <a:pPr algn="l" fontAlgn="b"/>
                      <a:r>
                        <a:rPr lang="fr-FR" sz="700" b="0" i="0" u="none" strike="noStrike" noProof="0" dirty="0">
                          <a:solidFill>
                            <a:srgbClr val="000000"/>
                          </a:solidFill>
                          <a:effectLst/>
                          <a:latin typeface="Calibri" panose="020F0502020204030204" pitchFamily="34" charset="0"/>
                        </a:rPr>
                        <a:t>Perspective sur le prix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Finances et économie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Coût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95312554"/>
                  </a:ext>
                </a:extLst>
              </a:tr>
              <a:tr h="163093">
                <a:tc>
                  <a:txBody>
                    <a:bodyPr/>
                    <a:lstStyle/>
                    <a:p>
                      <a:pPr algn="l" fontAlgn="b"/>
                      <a:r>
                        <a:rPr lang="fr-FR" sz="700" b="0" i="0" u="none" strike="noStrike" noProof="0" dirty="0">
                          <a:solidFill>
                            <a:srgbClr val="000000"/>
                          </a:solidFill>
                          <a:effectLst/>
                          <a:latin typeface="Calibri" panose="020F0502020204030204" pitchFamily="34" charset="0"/>
                        </a:rPr>
                        <a:t>Disponibilité et soutenabilité du financement pour couvrir le coût total du programme (y compris l'éligibilité à GAVI)</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Finances et économie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Coût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012976231"/>
                  </a:ext>
                </a:extLst>
              </a:tr>
            </a:tbl>
          </a:graphicData>
        </a:graphic>
      </p:graphicFrame>
      <p:graphicFrame>
        <p:nvGraphicFramePr>
          <p:cNvPr id="4" name="Table 3">
            <a:extLst>
              <a:ext uri="{FF2B5EF4-FFF2-40B4-BE49-F238E27FC236}">
                <a16:creationId xmlns:a16="http://schemas.microsoft.com/office/drawing/2014/main" id="{550841C0-27A7-450A-24DC-D9B8C5F18297}"/>
              </a:ext>
            </a:extLst>
          </p:cNvPr>
          <p:cNvGraphicFramePr>
            <a:graphicFrameLocks noGrp="1"/>
          </p:cNvGraphicFramePr>
          <p:nvPr>
            <p:extLst>
              <p:ext uri="{D42A27DB-BD31-4B8C-83A1-F6EECF244321}">
                <p14:modId xmlns:p14="http://schemas.microsoft.com/office/powerpoint/2010/main" val="3967783403"/>
              </p:ext>
            </p:extLst>
          </p:nvPr>
        </p:nvGraphicFramePr>
        <p:xfrm>
          <a:off x="6212346" y="956941"/>
          <a:ext cx="5580585" cy="5888467"/>
        </p:xfrm>
        <a:graphic>
          <a:graphicData uri="http://schemas.openxmlformats.org/drawingml/2006/table">
            <a:tbl>
              <a:tblPr/>
              <a:tblGrid>
                <a:gridCol w="3247349">
                  <a:extLst>
                    <a:ext uri="{9D8B030D-6E8A-4147-A177-3AD203B41FA5}">
                      <a16:colId xmlns:a16="http://schemas.microsoft.com/office/drawing/2014/main" val="454814299"/>
                    </a:ext>
                  </a:extLst>
                </a:gridCol>
                <a:gridCol w="1082962">
                  <a:extLst>
                    <a:ext uri="{9D8B030D-6E8A-4147-A177-3AD203B41FA5}">
                      <a16:colId xmlns:a16="http://schemas.microsoft.com/office/drawing/2014/main" val="1045922711"/>
                    </a:ext>
                  </a:extLst>
                </a:gridCol>
                <a:gridCol w="1250274">
                  <a:extLst>
                    <a:ext uri="{9D8B030D-6E8A-4147-A177-3AD203B41FA5}">
                      <a16:colId xmlns:a16="http://schemas.microsoft.com/office/drawing/2014/main" val="271391339"/>
                    </a:ext>
                  </a:extLst>
                </a:gridCol>
              </a:tblGrid>
              <a:tr h="81803">
                <a:tc>
                  <a:txBody>
                    <a:bodyPr/>
                    <a:lstStyle/>
                    <a:p>
                      <a:pPr algn="l" fontAlgn="b"/>
                      <a:r>
                        <a:rPr lang="fr-FR" sz="900" b="1" i="0" u="none" strike="noStrike" noProof="0" dirty="0">
                          <a:solidFill>
                            <a:srgbClr val="0F5D61"/>
                          </a:solidFill>
                          <a:effectLst/>
                          <a:latin typeface="Calibri" panose="020F0502020204030204" pitchFamily="34" charset="0"/>
                        </a:rPr>
                        <a:t>Critère</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900" b="1" i="0" u="none" strike="noStrike" noProof="0" dirty="0">
                          <a:solidFill>
                            <a:srgbClr val="0F5D61"/>
                          </a:solidFill>
                          <a:effectLst/>
                          <a:latin typeface="Calibri" panose="020F0502020204030204" pitchFamily="34" charset="0"/>
                        </a:rPr>
                        <a:t>Catégorie</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fr-FR" sz="900" b="1" i="0" u="none" strike="noStrike" noProof="0" dirty="0">
                          <a:solidFill>
                            <a:srgbClr val="0F5D61"/>
                          </a:solidFill>
                          <a:effectLst/>
                          <a:latin typeface="Calibri" panose="020F0502020204030204" pitchFamily="34" charset="0"/>
                        </a:rPr>
                        <a:t>Sous-catégorie</a:t>
                      </a:r>
                    </a:p>
                  </a:txBody>
                  <a:tcPr marL="8626" marR="8626" marT="8626"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336633"/>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Absence de contraintes légales concernant l'utilisation du vaccin</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 et éthique</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4938099"/>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Licence délivrée par une autorité nationale de régulation étrangère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 et éthique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6268365"/>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Préqualification par l'OMS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 et éthique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4732596"/>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Licence délivrée par une autorité nationale de régulation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 et éthique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40708530"/>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Accessibilité et équité de la vaccination pour la population cible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 et éthique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Ethique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69189759"/>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Limitations éthiques, commerciales et diplomatiques pouvant influencer l'acceptabilité du vaccin par les parties prenantes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Légal et éthique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Ethique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25569151"/>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Compatibilité de la présentation du produit avec l'usage attendu dans le pays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Aspect du produit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154163147"/>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Facilité de conservation (volume et besoins en chaîne du froid)</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Chaine du froid</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0682909"/>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Durée de conservation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Chaine du froid</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939882817"/>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Disponibilité d'équipements de chaîne du froid à tous les niveaux ou capacité à acheter l'équipement de chaîne du froid nécessaire pour stocker le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Chaine du froid</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38450561"/>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Niveau de préparation des canaux de distribution dans le pays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Distribution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2550059"/>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Taux de perte indicatif</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Pertes &amp; déchets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70695295"/>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Capacité à maintenir le taux de perte à des niveaux attendus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Pertes &amp; déchets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744599550"/>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Capacité à gérer les déchets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Pertes &amp; déchets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645622385"/>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Adéquation des étiquettes à la langue locale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Logistique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Aspect du produit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228874787"/>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Disponibilité du vaccin et des fournitures (seringues, etc.) sur le marché pendant la période sélectionnée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Disponibilité de marché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Disponibilité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52338754"/>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Soutenabilité de la disponibilité du vaccin et des fournitures sur le marché à plus long terme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Disponibilité de marché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Disponibilité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74552135"/>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Facilité d'approvisionnement en vaccin (par exemple, capacité à se procurer via l'UNICEF, délais d'approvisionnement, rapidité de livraison)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Disponibilité de marché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Approvisionnement</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595915106"/>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Problèmes de sécurité liés à la similarité du produit avec des vaccins ou médicaments existants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204384142"/>
                  </a:ext>
                </a:extLst>
              </a:tr>
              <a:tr h="130211">
                <a:tc>
                  <a:txBody>
                    <a:bodyPr/>
                    <a:lstStyle/>
                    <a:p>
                      <a:pPr algn="l" fontAlgn="b"/>
                      <a:r>
                        <a:rPr lang="fr-FR" sz="700" b="0" i="0" u="none" strike="noStrike" noProof="0" dirty="0">
                          <a:solidFill>
                            <a:srgbClr val="000000"/>
                          </a:solidFill>
                          <a:effectLst/>
                          <a:latin typeface="Calibri" panose="020F0502020204030204" pitchFamily="34" charset="0"/>
                        </a:rPr>
                        <a:t>Risque au niveau de la population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841018710"/>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Risque au niveau individuel</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803368600"/>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Contre-indications et précautions pour la vaccination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679787068"/>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Interférence avec d'autres vaccins concernant l'immunité/protection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 du vaccin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Sécurité</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914056522"/>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Facilité de préparation, reconstitution et administration (par exemple politique de flacons ouverts, CTC)</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Prestation de service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Ressources humaines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388406671"/>
                  </a:ext>
                </a:extLst>
              </a:tr>
              <a:tr h="183855">
                <a:tc>
                  <a:txBody>
                    <a:bodyPr/>
                    <a:lstStyle/>
                    <a:p>
                      <a:pPr algn="l" fontAlgn="b"/>
                      <a:r>
                        <a:rPr lang="fr-FR" sz="700" b="0" i="0" u="none" strike="noStrike" noProof="0" dirty="0">
                          <a:solidFill>
                            <a:srgbClr val="000000"/>
                          </a:solidFill>
                          <a:effectLst/>
                          <a:latin typeface="Calibri" panose="020F0502020204030204" pitchFamily="34" charset="0"/>
                        </a:rPr>
                        <a:t>Impact attendu de l'introduction sur les ressources humaines (par exemple, charge de travail supplémentaire due au calendrier, complexité de l'administration, flexibilité du calendrier, niveau de formation requis pour les ressources humaines)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Prestation de service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Ressources humaines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641742825"/>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Impact sur les services de vaccination existants ou autres secteurs de la santé – risque de surcharge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Prestation de service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Ressources humaines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79422335"/>
                  </a:ext>
                </a:extLst>
              </a:tr>
              <a:tr h="183855">
                <a:tc>
                  <a:txBody>
                    <a:bodyPr/>
                    <a:lstStyle/>
                    <a:p>
                      <a:pPr algn="l" fontAlgn="b"/>
                      <a:r>
                        <a:rPr lang="fr-FR" sz="700" b="0" i="0" u="none" strike="noStrike" noProof="0" dirty="0">
                          <a:solidFill>
                            <a:srgbClr val="000000"/>
                          </a:solidFill>
                          <a:effectLst/>
                          <a:latin typeface="Calibri" panose="020F0502020204030204" pitchFamily="34" charset="0"/>
                        </a:rPr>
                        <a:t>Disponibilité des systèmes d'information pour gérer la chaîne d'approvisionnement en vaccins et mesurer les indicateurs de performance associés (c'est-à-dire la couverture vaccinale et l'utilisation des vaccins)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Prestation de service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Systèmes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97533803"/>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Interchangeabilité avec des produits/présentations alternatifs ou à venir</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Opportunités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437312737"/>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Contribution aux objectifs nationaux/régionaux/mondiaux (par exemple, éradication, contrôle, élimination, réduction)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Opportunités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651508893"/>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Opportunité d'associer l'introduction à un autre programme planifié (par exemple, autre programme de vaccination ou changement avec la même cible)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Opportunités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946462972"/>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Recommandations / directives existantes d'utilisation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Opportunités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94029956"/>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Accessibilité de la population cible (âge, sexe, risque particulier)</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Cible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4014362862"/>
                  </a:ext>
                </a:extLst>
              </a:tr>
              <a:tr h="183855">
                <a:tc>
                  <a:txBody>
                    <a:bodyPr/>
                    <a:lstStyle/>
                    <a:p>
                      <a:pPr algn="l" fontAlgn="b"/>
                      <a:r>
                        <a:rPr lang="fr-FR" sz="700" b="0" i="0" u="none" strike="noStrike" noProof="0" dirty="0">
                          <a:solidFill>
                            <a:srgbClr val="000000"/>
                          </a:solidFill>
                          <a:effectLst/>
                          <a:latin typeface="Calibri" panose="020F0502020204030204" pitchFamily="34" charset="0"/>
                        </a:rPr>
                        <a:t>Faisabilité des stratégies d'immunisation envisagées - incluant la dimension géographique (progressive ou nationale) et les populations cibles (sélectives/progressives ou universelles)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Introduction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73144343"/>
                  </a:ext>
                </a:extLst>
              </a:tr>
              <a:tr h="64135">
                <a:tc>
                  <a:txBody>
                    <a:bodyPr/>
                    <a:lstStyle/>
                    <a:p>
                      <a:pPr algn="l" fontAlgn="b"/>
                      <a:r>
                        <a:rPr lang="fr-FR" sz="700" b="0" i="0" u="none" strike="noStrike" noProof="0" dirty="0">
                          <a:solidFill>
                            <a:srgbClr val="000000"/>
                          </a:solidFill>
                          <a:effectLst/>
                          <a:latin typeface="Calibri" panose="020F0502020204030204" pitchFamily="34" charset="0"/>
                        </a:rPr>
                        <a:t>Stratégie d'administration (dose unique, routine, rappel, campagnes)</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Administration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195312554"/>
                  </a:ext>
                </a:extLst>
              </a:tr>
              <a:tr h="123995">
                <a:tc>
                  <a:txBody>
                    <a:bodyPr/>
                    <a:lstStyle/>
                    <a:p>
                      <a:pPr algn="l" fontAlgn="b"/>
                      <a:r>
                        <a:rPr lang="fr-FR" sz="700" b="0" i="0" u="none" strike="noStrike" noProof="0" dirty="0">
                          <a:solidFill>
                            <a:srgbClr val="000000"/>
                          </a:solidFill>
                          <a:effectLst/>
                          <a:latin typeface="Calibri" panose="020F0502020204030204" pitchFamily="34" charset="0"/>
                        </a:rPr>
                        <a:t>Faisabilité de la stratégie de livraison du programme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Stratégie</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tc>
                  <a:txBody>
                    <a:bodyPr/>
                    <a:lstStyle/>
                    <a:p>
                      <a:pPr algn="l" fontAlgn="b"/>
                      <a:r>
                        <a:rPr lang="fr-FR" sz="700" b="0" i="0" u="none" strike="noStrike" noProof="0" dirty="0">
                          <a:solidFill>
                            <a:srgbClr val="000000"/>
                          </a:solidFill>
                          <a:effectLst/>
                          <a:latin typeface="Calibri" panose="020F0502020204030204" pitchFamily="34" charset="0"/>
                        </a:rPr>
                        <a:t>Administration</a:t>
                      </a:r>
                    </a:p>
                  </a:txBody>
                  <a:tcPr marL="7620" marR="7620" marT="7620" marB="0">
                    <a:lnL>
                      <a:noFill/>
                    </a:lnL>
                    <a:lnR>
                      <a:noFill/>
                    </a:ln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012976231"/>
                  </a:ext>
                </a:extLst>
              </a:tr>
            </a:tbl>
          </a:graphicData>
        </a:graphic>
      </p:graphicFrame>
    </p:spTree>
    <p:extLst>
      <p:ext uri="{BB962C8B-B14F-4D97-AF65-F5344CB8AC3E}">
        <p14:creationId xmlns:p14="http://schemas.microsoft.com/office/powerpoint/2010/main" val="1106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7;p16">
            <a:extLst>
              <a:ext uri="{FF2B5EF4-FFF2-40B4-BE49-F238E27FC236}">
                <a16:creationId xmlns:a16="http://schemas.microsoft.com/office/drawing/2014/main" id="{A436C083-7193-45CB-E15A-2F71139880E4}"/>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5" name="Google Shape;126;p14">
            <a:extLst>
              <a:ext uri="{FF2B5EF4-FFF2-40B4-BE49-F238E27FC236}">
                <a16:creationId xmlns:a16="http://schemas.microsoft.com/office/drawing/2014/main" id="{620710FA-3D46-1E11-74A8-97A47980EC03}"/>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Ces critères </a:t>
            </a:r>
            <a:r>
              <a:rPr lang="fr-FR" sz="2400" kern="0" dirty="0">
                <a:solidFill>
                  <a:srgbClr val="0F5D61"/>
                </a:solidFill>
                <a:latin typeface="Lato" panose="020F0502020204030203" pitchFamily="34" charset="0"/>
                <a:cs typeface="Times New Roman" panose="02020603050405020304" pitchFamily="18" charset="0"/>
                <a:sym typeface="Lato"/>
              </a:rPr>
              <a:t>ont été hiérarchisés </a:t>
            </a: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en fonction d’éléments clairs</a:t>
            </a:r>
            <a:r>
              <a:rPr lang="fr-FR" sz="2400" kern="0" dirty="0">
                <a:solidFill>
                  <a:srgbClr val="0F5D61"/>
                </a:solidFill>
                <a:latin typeface="Lato" panose="020F0502020204030203" pitchFamily="34" charset="0"/>
                <a:cs typeface="Times New Roman" panose="02020603050405020304" pitchFamily="18" charset="0"/>
                <a:sym typeface="Lato"/>
              </a:rPr>
              <a:t> et seront </a:t>
            </a: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évalués et sélectionnés par le GTCV afin de s’assurer que la priorisation et le séquencement finaux reflètent le contexte et les priorités du pays</a:t>
            </a:r>
          </a:p>
        </p:txBody>
      </p:sp>
      <p:sp>
        <p:nvSpPr>
          <p:cNvPr id="6" name="TextBox 5">
            <a:extLst>
              <a:ext uri="{FF2B5EF4-FFF2-40B4-BE49-F238E27FC236}">
                <a16:creationId xmlns:a16="http://schemas.microsoft.com/office/drawing/2014/main" id="{9A27C963-6E8B-2459-5D3C-E4E6FD9DD97F}"/>
              </a:ext>
            </a:extLst>
          </p:cNvPr>
          <p:cNvSpPr txBox="1"/>
          <p:nvPr/>
        </p:nvSpPr>
        <p:spPr>
          <a:xfrm>
            <a:off x="2923312" y="1824181"/>
            <a:ext cx="4791075" cy="215444"/>
          </a:xfrm>
          <a:prstGeom prst="rect">
            <a:avLst/>
          </a:prstGeom>
          <a:noFill/>
        </p:spPr>
        <p:txBody>
          <a:bodyPr vert="horz" wrap="square" lIns="0" tIns="0" rIns="0" bIns="0" rtlCol="0" anchor="t" anchorCtr="0">
            <a:spAutoFit/>
          </a:bodyPr>
          <a:lstStyle/>
          <a:p>
            <a:r>
              <a:rPr lang="fr-FR" sz="1400" b="1" kern="0" noProof="0" dirty="0">
                <a:solidFill>
                  <a:srgbClr val="0F5D61"/>
                </a:solidFill>
                <a:latin typeface="+mj-lt"/>
              </a:rPr>
              <a:t>Eléments de sélection des critères</a:t>
            </a:r>
          </a:p>
        </p:txBody>
      </p:sp>
      <p:grpSp>
        <p:nvGrpSpPr>
          <p:cNvPr id="24" name="Group 23">
            <a:extLst>
              <a:ext uri="{FF2B5EF4-FFF2-40B4-BE49-F238E27FC236}">
                <a16:creationId xmlns:a16="http://schemas.microsoft.com/office/drawing/2014/main" id="{EE37CA0C-6B02-83EB-FADB-E4A232F725EC}"/>
              </a:ext>
            </a:extLst>
          </p:cNvPr>
          <p:cNvGrpSpPr/>
          <p:nvPr/>
        </p:nvGrpSpPr>
        <p:grpSpPr>
          <a:xfrm>
            <a:off x="471656" y="2130672"/>
            <a:ext cx="7459286" cy="1005840"/>
            <a:chOff x="472963" y="1700871"/>
            <a:chExt cx="7459286" cy="1005840"/>
          </a:xfrm>
        </p:grpSpPr>
        <p:sp>
          <p:nvSpPr>
            <p:cNvPr id="8" name="Rectangle 7">
              <a:extLst>
                <a:ext uri="{FF2B5EF4-FFF2-40B4-BE49-F238E27FC236}">
                  <a16:creationId xmlns:a16="http://schemas.microsoft.com/office/drawing/2014/main" id="{3D405CF3-0F18-FC34-00A3-8EDAB1ACC44D}"/>
                </a:ext>
              </a:extLst>
            </p:cNvPr>
            <p:cNvSpPr/>
            <p:nvPr/>
          </p:nvSpPr>
          <p:spPr>
            <a:xfrm>
              <a:off x="2055407" y="1700871"/>
              <a:ext cx="5876842" cy="10058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marL="171450" indent="-171450">
                <a:buFont typeface="Arial" panose="020B0604020202020204" pitchFamily="34" charset="0"/>
                <a:buChar char="•"/>
              </a:pPr>
              <a:r>
                <a:rPr lang="fr-FR" sz="1200" noProof="0" dirty="0">
                  <a:solidFill>
                    <a:schemeClr val="tx1"/>
                  </a:solidFill>
                </a:rPr>
                <a:t>Ce critère est-il plus important pour la prise de décision que d'autres critères ?</a:t>
              </a:r>
            </a:p>
            <a:p>
              <a:pPr marL="171450" indent="-171450">
                <a:buFont typeface="Arial" panose="020B0604020202020204" pitchFamily="34" charset="0"/>
                <a:buChar char="•"/>
              </a:pPr>
              <a:r>
                <a:rPr lang="fr-FR" sz="1200" noProof="0" dirty="0">
                  <a:solidFill>
                    <a:schemeClr val="tx1"/>
                  </a:solidFill>
                </a:rPr>
                <a:t>Existe-t-il un potentiel pour que les données influencent de manière décisive la prise de décision ?</a:t>
              </a:r>
            </a:p>
          </p:txBody>
        </p:sp>
        <p:sp>
          <p:nvSpPr>
            <p:cNvPr id="9" name="Arrow: Pentagon 8">
              <a:extLst>
                <a:ext uri="{FF2B5EF4-FFF2-40B4-BE49-F238E27FC236}">
                  <a16:creationId xmlns:a16="http://schemas.microsoft.com/office/drawing/2014/main" id="{CFA9306B-406C-9BBA-A3C4-E1C2CD28091B}"/>
                </a:ext>
              </a:extLst>
            </p:cNvPr>
            <p:cNvSpPr/>
            <p:nvPr/>
          </p:nvSpPr>
          <p:spPr>
            <a:xfrm>
              <a:off x="838200" y="1700871"/>
              <a:ext cx="1905001" cy="1005840"/>
            </a:xfrm>
            <a:prstGeom prst="homePlate">
              <a:avLst/>
            </a:prstGeom>
            <a:solidFill>
              <a:srgbClr val="B0C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noProof="0" dirty="0">
                  <a:solidFill>
                    <a:srgbClr val="0F5D61"/>
                  </a:solidFill>
                </a:rPr>
                <a:t>Importance relative du critère</a:t>
              </a:r>
              <a:endParaRPr lang="fr-FR" sz="1400" b="1" noProof="0" dirty="0"/>
            </a:p>
          </p:txBody>
        </p:sp>
        <p:sp>
          <p:nvSpPr>
            <p:cNvPr id="10" name="Rectangle 9">
              <a:extLst>
                <a:ext uri="{FF2B5EF4-FFF2-40B4-BE49-F238E27FC236}">
                  <a16:creationId xmlns:a16="http://schemas.microsoft.com/office/drawing/2014/main" id="{0C53457B-990F-3680-B645-4F7044617C1B}"/>
                </a:ext>
              </a:extLst>
            </p:cNvPr>
            <p:cNvSpPr/>
            <p:nvPr/>
          </p:nvSpPr>
          <p:spPr>
            <a:xfrm>
              <a:off x="472963" y="1700871"/>
              <a:ext cx="435745" cy="1005840"/>
            </a:xfrm>
            <a:prstGeom prst="rect">
              <a:avLst/>
            </a:prstGeom>
            <a:solidFill>
              <a:srgbClr val="1C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1</a:t>
              </a:r>
            </a:p>
          </p:txBody>
        </p:sp>
      </p:grpSp>
      <p:grpSp>
        <p:nvGrpSpPr>
          <p:cNvPr id="23" name="Group 22">
            <a:extLst>
              <a:ext uri="{FF2B5EF4-FFF2-40B4-BE49-F238E27FC236}">
                <a16:creationId xmlns:a16="http://schemas.microsoft.com/office/drawing/2014/main" id="{DD4C21C7-7BB1-97F5-21AA-DBFD02D9D9E2}"/>
              </a:ext>
            </a:extLst>
          </p:cNvPr>
          <p:cNvGrpSpPr/>
          <p:nvPr/>
        </p:nvGrpSpPr>
        <p:grpSpPr>
          <a:xfrm>
            <a:off x="472962" y="3299705"/>
            <a:ext cx="7457981" cy="1001002"/>
            <a:chOff x="472963" y="2967409"/>
            <a:chExt cx="7457981" cy="1001002"/>
          </a:xfrm>
        </p:grpSpPr>
        <p:sp>
          <p:nvSpPr>
            <p:cNvPr id="12" name="Rectangle 11">
              <a:extLst>
                <a:ext uri="{FF2B5EF4-FFF2-40B4-BE49-F238E27FC236}">
                  <a16:creationId xmlns:a16="http://schemas.microsoft.com/office/drawing/2014/main" id="{3FDADBA6-4AEC-8C9B-C2C4-129D415213F0}"/>
                </a:ext>
              </a:extLst>
            </p:cNvPr>
            <p:cNvSpPr/>
            <p:nvPr/>
          </p:nvSpPr>
          <p:spPr>
            <a:xfrm>
              <a:off x="2054102" y="2967409"/>
              <a:ext cx="5876842" cy="1001001"/>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marL="171450" indent="-171450">
                <a:buFont typeface="Arial" panose="020B0604020202020204" pitchFamily="34" charset="0"/>
                <a:buChar char="•"/>
              </a:pPr>
              <a:r>
                <a:rPr lang="fr-FR" sz="1200" noProof="0" dirty="0">
                  <a:solidFill>
                    <a:schemeClr val="tx1"/>
                  </a:solidFill>
                </a:rPr>
                <a:t>Est-il probable que des données spécifiques au pays, actuelles, représentatives et crédibles soient disponibles ?</a:t>
              </a:r>
            </a:p>
            <a:p>
              <a:pPr marL="171450" indent="-171450">
                <a:buFont typeface="Arial" panose="020B0604020202020204" pitchFamily="34" charset="0"/>
                <a:buChar char="•"/>
              </a:pPr>
              <a:r>
                <a:rPr lang="fr-FR" sz="1200" noProof="0" dirty="0">
                  <a:solidFill>
                    <a:schemeClr val="tx1"/>
                  </a:solidFill>
                </a:rPr>
                <a:t>Existe-t-il des données régionales ou mondiales disponibles ?</a:t>
              </a:r>
            </a:p>
            <a:p>
              <a:pPr marL="171450" indent="-171450">
                <a:buFont typeface="Arial" panose="020B0604020202020204" pitchFamily="34" charset="0"/>
                <a:buChar char="•"/>
              </a:pPr>
              <a:r>
                <a:rPr lang="fr-FR" sz="1200" noProof="0" dirty="0">
                  <a:solidFill>
                    <a:schemeClr val="tx1"/>
                  </a:solidFill>
                </a:rPr>
                <a:t>Si aucune preuve publiée n’est disponible, y a-t-il des experts qui peuvent fournir des conseils et des considérations ?</a:t>
              </a:r>
            </a:p>
          </p:txBody>
        </p:sp>
        <p:sp>
          <p:nvSpPr>
            <p:cNvPr id="13" name="Arrow: Pentagon 12">
              <a:extLst>
                <a:ext uri="{FF2B5EF4-FFF2-40B4-BE49-F238E27FC236}">
                  <a16:creationId xmlns:a16="http://schemas.microsoft.com/office/drawing/2014/main" id="{4B41CFAA-43FC-F608-DB7E-2DAD7FB151B3}"/>
                </a:ext>
              </a:extLst>
            </p:cNvPr>
            <p:cNvSpPr/>
            <p:nvPr/>
          </p:nvSpPr>
          <p:spPr>
            <a:xfrm>
              <a:off x="838200" y="2967411"/>
              <a:ext cx="1905001" cy="1001000"/>
            </a:xfrm>
            <a:prstGeom prst="homePlate">
              <a:avLst/>
            </a:prstGeom>
            <a:solidFill>
              <a:srgbClr val="B0C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noProof="0" dirty="0">
                  <a:solidFill>
                    <a:srgbClr val="0F5D61"/>
                  </a:solidFill>
                </a:rPr>
                <a:t>Disponibilité attendue des données</a:t>
              </a:r>
              <a:endParaRPr lang="fr-FR" sz="1400" b="1" noProof="0" dirty="0"/>
            </a:p>
          </p:txBody>
        </p:sp>
        <p:sp>
          <p:nvSpPr>
            <p:cNvPr id="14" name="Rectangle 13">
              <a:extLst>
                <a:ext uri="{FF2B5EF4-FFF2-40B4-BE49-F238E27FC236}">
                  <a16:creationId xmlns:a16="http://schemas.microsoft.com/office/drawing/2014/main" id="{9433F197-A3DC-84ED-FE9F-1FD59D3A7B53}"/>
                </a:ext>
              </a:extLst>
            </p:cNvPr>
            <p:cNvSpPr/>
            <p:nvPr/>
          </p:nvSpPr>
          <p:spPr>
            <a:xfrm>
              <a:off x="472963" y="2967411"/>
              <a:ext cx="435745" cy="1001000"/>
            </a:xfrm>
            <a:prstGeom prst="rect">
              <a:avLst/>
            </a:prstGeom>
            <a:solidFill>
              <a:srgbClr val="1C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2</a:t>
              </a:r>
            </a:p>
          </p:txBody>
        </p:sp>
      </p:grpSp>
      <p:grpSp>
        <p:nvGrpSpPr>
          <p:cNvPr id="22" name="Group 21">
            <a:extLst>
              <a:ext uri="{FF2B5EF4-FFF2-40B4-BE49-F238E27FC236}">
                <a16:creationId xmlns:a16="http://schemas.microsoft.com/office/drawing/2014/main" id="{D25ABF6F-D6CC-5F13-B857-472793E54C7F}"/>
              </a:ext>
            </a:extLst>
          </p:cNvPr>
          <p:cNvGrpSpPr/>
          <p:nvPr/>
        </p:nvGrpSpPr>
        <p:grpSpPr>
          <a:xfrm>
            <a:off x="472962" y="4460894"/>
            <a:ext cx="7457980" cy="1005840"/>
            <a:chOff x="472962" y="4233947"/>
            <a:chExt cx="7457980" cy="1005840"/>
          </a:xfrm>
        </p:grpSpPr>
        <p:sp>
          <p:nvSpPr>
            <p:cNvPr id="16" name="Rectangle 15">
              <a:extLst>
                <a:ext uri="{FF2B5EF4-FFF2-40B4-BE49-F238E27FC236}">
                  <a16:creationId xmlns:a16="http://schemas.microsoft.com/office/drawing/2014/main" id="{57DF855A-38DF-E51A-CF7D-3F85794114A4}"/>
                </a:ext>
              </a:extLst>
            </p:cNvPr>
            <p:cNvSpPr/>
            <p:nvPr/>
          </p:nvSpPr>
          <p:spPr>
            <a:xfrm>
              <a:off x="2054100" y="4233947"/>
              <a:ext cx="5876842" cy="10058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marL="171450" indent="-171450">
                <a:buFont typeface="Arial" panose="020B0604020202020204" pitchFamily="34" charset="0"/>
                <a:buChar char="•"/>
              </a:pPr>
              <a:r>
                <a:rPr lang="fr-FR" sz="1200" noProof="0" dirty="0">
                  <a:solidFill>
                    <a:schemeClr val="tx1"/>
                  </a:solidFill>
                </a:rPr>
                <a:t>Les données varieront-elles suffisamment pour différencier les vaccins, ou est-il attendus que tous les vaccins aient des résultats similaires ?</a:t>
              </a:r>
            </a:p>
          </p:txBody>
        </p:sp>
        <p:sp>
          <p:nvSpPr>
            <p:cNvPr id="17" name="Arrow: Pentagon 16">
              <a:extLst>
                <a:ext uri="{FF2B5EF4-FFF2-40B4-BE49-F238E27FC236}">
                  <a16:creationId xmlns:a16="http://schemas.microsoft.com/office/drawing/2014/main" id="{364613EF-EC6F-39BA-53EC-BC4D5FEE97FF}"/>
                </a:ext>
              </a:extLst>
            </p:cNvPr>
            <p:cNvSpPr/>
            <p:nvPr/>
          </p:nvSpPr>
          <p:spPr>
            <a:xfrm>
              <a:off x="838200" y="4233947"/>
              <a:ext cx="1905001" cy="1005840"/>
            </a:xfrm>
            <a:prstGeom prst="homePlate">
              <a:avLst/>
            </a:prstGeom>
            <a:solidFill>
              <a:srgbClr val="B0CA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noProof="0" dirty="0">
                  <a:solidFill>
                    <a:srgbClr val="0F5D61"/>
                  </a:solidFill>
                </a:rPr>
                <a:t>Facilité de discrimination entre les vaccins</a:t>
              </a:r>
            </a:p>
          </p:txBody>
        </p:sp>
        <p:sp>
          <p:nvSpPr>
            <p:cNvPr id="18" name="Rectangle 17">
              <a:extLst>
                <a:ext uri="{FF2B5EF4-FFF2-40B4-BE49-F238E27FC236}">
                  <a16:creationId xmlns:a16="http://schemas.microsoft.com/office/drawing/2014/main" id="{D247E6CF-8AB0-6AD9-4A54-432D30B7A37A}"/>
                </a:ext>
              </a:extLst>
            </p:cNvPr>
            <p:cNvSpPr/>
            <p:nvPr/>
          </p:nvSpPr>
          <p:spPr>
            <a:xfrm>
              <a:off x="472962" y="4233947"/>
              <a:ext cx="435744" cy="1005840"/>
            </a:xfrm>
            <a:prstGeom prst="rect">
              <a:avLst/>
            </a:prstGeom>
            <a:solidFill>
              <a:srgbClr val="1C58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3</a:t>
              </a:r>
            </a:p>
          </p:txBody>
        </p:sp>
      </p:grpSp>
      <p:sp>
        <p:nvSpPr>
          <p:cNvPr id="39" name="TextBox 38">
            <a:extLst>
              <a:ext uri="{FF2B5EF4-FFF2-40B4-BE49-F238E27FC236}">
                <a16:creationId xmlns:a16="http://schemas.microsoft.com/office/drawing/2014/main" id="{F2CDFDB8-0FBB-5168-6F4C-220B6A88A1E4}"/>
              </a:ext>
            </a:extLst>
          </p:cNvPr>
          <p:cNvSpPr txBox="1"/>
          <p:nvPr/>
        </p:nvSpPr>
        <p:spPr>
          <a:xfrm>
            <a:off x="8109836" y="1824181"/>
            <a:ext cx="3841894" cy="215444"/>
          </a:xfrm>
          <a:prstGeom prst="rect">
            <a:avLst/>
          </a:prstGeom>
          <a:noFill/>
        </p:spPr>
        <p:txBody>
          <a:bodyPr vert="horz" wrap="square" lIns="0" tIns="0" rIns="0" bIns="0" rtlCol="0" anchor="t" anchorCtr="0">
            <a:spAutoFit/>
          </a:bodyPr>
          <a:lstStyle/>
          <a:p>
            <a:pPr algn="ctr"/>
            <a:r>
              <a:rPr lang="fr-FR" sz="1400" b="1" kern="0" noProof="0" dirty="0">
                <a:solidFill>
                  <a:srgbClr val="0F5D61"/>
                </a:solidFill>
                <a:latin typeface="+mj-lt"/>
              </a:rPr>
              <a:t>Classification des critères</a:t>
            </a:r>
          </a:p>
        </p:txBody>
      </p:sp>
      <p:sp>
        <p:nvSpPr>
          <p:cNvPr id="54" name="Rectangle 53">
            <a:extLst>
              <a:ext uri="{FF2B5EF4-FFF2-40B4-BE49-F238E27FC236}">
                <a16:creationId xmlns:a16="http://schemas.microsoft.com/office/drawing/2014/main" id="{B29198AA-4A67-5455-6F07-69F406B30568}"/>
              </a:ext>
            </a:extLst>
          </p:cNvPr>
          <p:cNvSpPr/>
          <p:nvPr/>
        </p:nvSpPr>
        <p:spPr>
          <a:xfrm>
            <a:off x="8269944" y="3679341"/>
            <a:ext cx="3553322" cy="60250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noProof="0" dirty="0">
                <a:solidFill>
                  <a:schemeClr val="tx1"/>
                </a:solidFill>
              </a:rPr>
              <a:t>Les critères essentiels </a:t>
            </a:r>
            <a:r>
              <a:rPr lang="fr-FR" sz="1400" noProof="0" dirty="0">
                <a:solidFill>
                  <a:schemeClr val="tx1"/>
                </a:solidFill>
              </a:rPr>
              <a:t>auront un poids plus élevé et </a:t>
            </a:r>
            <a:r>
              <a:rPr lang="fr-FR" sz="1400" dirty="0">
                <a:solidFill>
                  <a:schemeClr val="tx1"/>
                </a:solidFill>
              </a:rPr>
              <a:t>sont pertinents pour tous les pays</a:t>
            </a:r>
            <a:endParaRPr lang="fr-FR" sz="1400" noProof="0" dirty="0">
              <a:solidFill>
                <a:schemeClr val="tx1"/>
              </a:solidFill>
            </a:endParaRPr>
          </a:p>
        </p:txBody>
      </p:sp>
      <p:sp>
        <p:nvSpPr>
          <p:cNvPr id="55" name="Rectangle 54">
            <a:extLst>
              <a:ext uri="{FF2B5EF4-FFF2-40B4-BE49-F238E27FC236}">
                <a16:creationId xmlns:a16="http://schemas.microsoft.com/office/drawing/2014/main" id="{93B3B444-EF44-1EA5-853D-3327ADEC1CBB}"/>
              </a:ext>
            </a:extLst>
          </p:cNvPr>
          <p:cNvSpPr/>
          <p:nvPr/>
        </p:nvSpPr>
        <p:spPr>
          <a:xfrm>
            <a:off x="8270885" y="4392457"/>
            <a:ext cx="3552381" cy="1188720"/>
          </a:xfrm>
          <a:prstGeom prst="rect">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noProof="0" dirty="0">
                <a:solidFill>
                  <a:schemeClr val="tx1"/>
                </a:solidFill>
              </a:rPr>
              <a:t>Les critères significatifs </a:t>
            </a:r>
            <a:r>
              <a:rPr lang="fr-FR" sz="1400" noProof="0" dirty="0">
                <a:solidFill>
                  <a:schemeClr val="tx1"/>
                </a:solidFill>
              </a:rPr>
              <a:t>auront un poids inférieur et doivent être choisis en fonction de leur pertinence et des priorités spécifiques au pays</a:t>
            </a:r>
          </a:p>
        </p:txBody>
      </p:sp>
      <p:grpSp>
        <p:nvGrpSpPr>
          <p:cNvPr id="60" name="Group 59">
            <a:extLst>
              <a:ext uri="{FF2B5EF4-FFF2-40B4-BE49-F238E27FC236}">
                <a16:creationId xmlns:a16="http://schemas.microsoft.com/office/drawing/2014/main" id="{D72067F5-DB74-73AD-EFD7-E7E02410C8E7}"/>
              </a:ext>
            </a:extLst>
          </p:cNvPr>
          <p:cNvGrpSpPr/>
          <p:nvPr/>
        </p:nvGrpSpPr>
        <p:grpSpPr>
          <a:xfrm rot="10800000">
            <a:off x="8495944" y="869593"/>
            <a:ext cx="3101321" cy="2667939"/>
            <a:chOff x="5750049" y="1759219"/>
            <a:chExt cx="3492214" cy="3492214"/>
          </a:xfrm>
        </p:grpSpPr>
        <p:sp>
          <p:nvSpPr>
            <p:cNvPr id="49" name="Partial Circle 48">
              <a:extLst>
                <a:ext uri="{FF2B5EF4-FFF2-40B4-BE49-F238E27FC236}">
                  <a16:creationId xmlns:a16="http://schemas.microsoft.com/office/drawing/2014/main" id="{7FB05794-5AC9-8B0A-B7F2-5EAF3C00AC4A}"/>
                </a:ext>
              </a:extLst>
            </p:cNvPr>
            <p:cNvSpPr/>
            <p:nvPr/>
          </p:nvSpPr>
          <p:spPr>
            <a:xfrm rot="16200000">
              <a:off x="6280534" y="2298328"/>
              <a:ext cx="2385229" cy="2385229"/>
            </a:xfrm>
            <a:prstGeom prst="pie">
              <a:avLst>
                <a:gd name="adj1" fmla="val 16205912"/>
                <a:gd name="adj2" fmla="val 5427780"/>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59" name="Group 58">
              <a:extLst>
                <a:ext uri="{FF2B5EF4-FFF2-40B4-BE49-F238E27FC236}">
                  <a16:creationId xmlns:a16="http://schemas.microsoft.com/office/drawing/2014/main" id="{C3CE2743-0B87-185D-B5F1-5FF09F73F2F6}"/>
                </a:ext>
              </a:extLst>
            </p:cNvPr>
            <p:cNvGrpSpPr/>
            <p:nvPr/>
          </p:nvGrpSpPr>
          <p:grpSpPr>
            <a:xfrm rot="16200000">
              <a:off x="5750049" y="1759219"/>
              <a:ext cx="3492214" cy="3492214"/>
              <a:chOff x="5750048" y="1759218"/>
              <a:chExt cx="3492214" cy="3492214"/>
            </a:xfrm>
          </p:grpSpPr>
          <p:sp>
            <p:nvSpPr>
              <p:cNvPr id="50" name="Partial Circle 49">
                <a:extLst>
                  <a:ext uri="{FF2B5EF4-FFF2-40B4-BE49-F238E27FC236}">
                    <a16:creationId xmlns:a16="http://schemas.microsoft.com/office/drawing/2014/main" id="{EE8022F2-22CA-B37F-1D3C-1BF8E653F33B}"/>
                  </a:ext>
                </a:extLst>
              </p:cNvPr>
              <p:cNvSpPr/>
              <p:nvPr/>
            </p:nvSpPr>
            <p:spPr>
              <a:xfrm>
                <a:off x="5750048" y="1759218"/>
                <a:ext cx="3492214" cy="3492214"/>
              </a:xfrm>
              <a:prstGeom prst="pie">
                <a:avLst>
                  <a:gd name="adj1" fmla="val 16205912"/>
                  <a:gd name="adj2" fmla="val 5427780"/>
                </a:avLst>
              </a:prstGeom>
              <a:noFill/>
              <a:ln w="952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1" name="Partial Circle 50">
                <a:extLst>
                  <a:ext uri="{FF2B5EF4-FFF2-40B4-BE49-F238E27FC236}">
                    <a16:creationId xmlns:a16="http://schemas.microsoft.com/office/drawing/2014/main" id="{5CB21F0A-0741-B6AB-6D7A-66356A5EB157}"/>
                  </a:ext>
                </a:extLst>
              </p:cNvPr>
              <p:cNvSpPr/>
              <p:nvPr/>
            </p:nvSpPr>
            <p:spPr>
              <a:xfrm>
                <a:off x="6861148" y="2869926"/>
                <a:ext cx="1224000" cy="1224000"/>
              </a:xfrm>
              <a:prstGeom prst="pie">
                <a:avLst>
                  <a:gd name="adj1" fmla="val 16205912"/>
                  <a:gd name="adj2" fmla="val 5427780"/>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endParaRPr lang="fr-FR" sz="1200" b="1" noProof="0" dirty="0">
                  <a:solidFill>
                    <a:srgbClr val="FFFFFF"/>
                  </a:solidFill>
                </a:endParaRPr>
              </a:p>
            </p:txBody>
          </p:sp>
          <p:sp>
            <p:nvSpPr>
              <p:cNvPr id="53" name="TextBox 52">
                <a:extLst>
                  <a:ext uri="{FF2B5EF4-FFF2-40B4-BE49-F238E27FC236}">
                    <a16:creationId xmlns:a16="http://schemas.microsoft.com/office/drawing/2014/main" id="{56466C3F-3492-EF23-D764-6C5CB254F3FE}"/>
                  </a:ext>
                </a:extLst>
              </p:cNvPr>
              <p:cNvSpPr txBox="1"/>
              <p:nvPr/>
            </p:nvSpPr>
            <p:spPr>
              <a:xfrm rot="16200000">
                <a:off x="7928341" y="3182163"/>
                <a:ext cx="1444641" cy="646326"/>
              </a:xfrm>
              <a:prstGeom prst="rect">
                <a:avLst/>
              </a:prstGeom>
              <a:noFill/>
            </p:spPr>
            <p:txBody>
              <a:bodyPr wrap="square" rtlCol="0">
                <a:prstTxWarp prst="textArchDown">
                  <a:avLst/>
                </a:prstTxWarp>
                <a:spAutoFit/>
              </a:bodyPr>
              <a:lstStyle/>
              <a:p>
                <a:pPr algn="ctr" rtl="0"/>
                <a:r>
                  <a:rPr lang="fr-FR" sz="1600" b="1" noProof="0" dirty="0">
                    <a:solidFill>
                      <a:schemeClr val="tx1">
                        <a:lumMod val="50000"/>
                      </a:schemeClr>
                    </a:solidFill>
                  </a:rPr>
                  <a:t>Autre</a:t>
                </a:r>
              </a:p>
            </p:txBody>
          </p:sp>
          <p:sp>
            <p:nvSpPr>
              <p:cNvPr id="57" name="TextBox 56">
                <a:extLst>
                  <a:ext uri="{FF2B5EF4-FFF2-40B4-BE49-F238E27FC236}">
                    <a16:creationId xmlns:a16="http://schemas.microsoft.com/office/drawing/2014/main" id="{4A2D265B-8D00-C0CD-E304-427B86CAF442}"/>
                  </a:ext>
                </a:extLst>
              </p:cNvPr>
              <p:cNvSpPr txBox="1"/>
              <p:nvPr/>
            </p:nvSpPr>
            <p:spPr>
              <a:xfrm rot="16200000">
                <a:off x="7332928" y="3171184"/>
                <a:ext cx="1444641" cy="646326"/>
              </a:xfrm>
              <a:prstGeom prst="rect">
                <a:avLst/>
              </a:prstGeom>
              <a:noFill/>
            </p:spPr>
            <p:txBody>
              <a:bodyPr wrap="square" rtlCol="0">
                <a:prstTxWarp prst="textArchDown">
                  <a:avLst/>
                </a:prstTxWarp>
                <a:spAutoFit/>
              </a:bodyPr>
              <a:lstStyle/>
              <a:p>
                <a:pPr algn="ctr" rtl="0"/>
                <a:r>
                  <a:rPr lang="fr-FR" sz="1600" b="1" noProof="0" dirty="0">
                    <a:solidFill>
                      <a:schemeClr val="tx1">
                        <a:lumMod val="50000"/>
                      </a:schemeClr>
                    </a:solidFill>
                  </a:rPr>
                  <a:t>Significatif</a:t>
                </a:r>
              </a:p>
            </p:txBody>
          </p:sp>
          <p:sp>
            <p:nvSpPr>
              <p:cNvPr id="58" name="TextBox 57">
                <a:extLst>
                  <a:ext uri="{FF2B5EF4-FFF2-40B4-BE49-F238E27FC236}">
                    <a16:creationId xmlns:a16="http://schemas.microsoft.com/office/drawing/2014/main" id="{07E976A8-9E65-CAE9-9180-10348C695F01}"/>
                  </a:ext>
                </a:extLst>
              </p:cNvPr>
              <p:cNvSpPr txBox="1"/>
              <p:nvPr/>
            </p:nvSpPr>
            <p:spPr>
              <a:xfrm rot="16200000">
                <a:off x="7007225" y="3270439"/>
                <a:ext cx="1444641" cy="443152"/>
              </a:xfrm>
              <a:prstGeom prst="rect">
                <a:avLst/>
              </a:prstGeom>
              <a:noFill/>
            </p:spPr>
            <p:txBody>
              <a:bodyPr wrap="square" rtlCol="0">
                <a:spAutoFit/>
              </a:bodyPr>
              <a:lstStyle/>
              <a:p>
                <a:pPr algn="ctr" rtl="0"/>
                <a:r>
                  <a:rPr lang="fr-FR" sz="1600" b="1" noProof="0" dirty="0">
                    <a:solidFill>
                      <a:schemeClr val="bg1"/>
                    </a:solidFill>
                  </a:rPr>
                  <a:t>Essentiel</a:t>
                </a:r>
              </a:p>
            </p:txBody>
          </p:sp>
        </p:grpSp>
      </p:grpSp>
      <p:grpSp>
        <p:nvGrpSpPr>
          <p:cNvPr id="21" name="Group 20">
            <a:extLst>
              <a:ext uri="{FF2B5EF4-FFF2-40B4-BE49-F238E27FC236}">
                <a16:creationId xmlns:a16="http://schemas.microsoft.com/office/drawing/2014/main" id="{A77D9CAC-D5EC-28E6-C949-BA2EF97E8F9C}"/>
              </a:ext>
            </a:extLst>
          </p:cNvPr>
          <p:cNvGrpSpPr/>
          <p:nvPr/>
        </p:nvGrpSpPr>
        <p:grpSpPr>
          <a:xfrm>
            <a:off x="472962" y="5626921"/>
            <a:ext cx="7457980" cy="1005840"/>
            <a:chOff x="472962" y="5500485"/>
            <a:chExt cx="7457980" cy="1005840"/>
          </a:xfrm>
        </p:grpSpPr>
        <p:sp>
          <p:nvSpPr>
            <p:cNvPr id="3" name="Rectangle 2">
              <a:extLst>
                <a:ext uri="{FF2B5EF4-FFF2-40B4-BE49-F238E27FC236}">
                  <a16:creationId xmlns:a16="http://schemas.microsoft.com/office/drawing/2014/main" id="{F5EAAB79-C656-2060-5CE3-9301D6844C87}"/>
                </a:ext>
              </a:extLst>
            </p:cNvPr>
            <p:cNvSpPr/>
            <p:nvPr/>
          </p:nvSpPr>
          <p:spPr>
            <a:xfrm>
              <a:off x="2054100" y="5500485"/>
              <a:ext cx="5876842" cy="100584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lIns="731520" rtlCol="0" anchor="ctr"/>
            <a:lstStyle/>
            <a:p>
              <a:pPr marL="171450" indent="-171450">
                <a:buFont typeface="Arial" panose="020B0604020202020204" pitchFamily="34" charset="0"/>
                <a:buChar char="•"/>
              </a:pPr>
              <a:r>
                <a:rPr lang="fr-FR" sz="1200" noProof="0" dirty="0">
                  <a:solidFill>
                    <a:schemeClr val="tx1"/>
                  </a:solidFill>
                </a:rPr>
                <a:t>Le critère est-il pertinent par rapport au profil du pays (par exemple, statut Gavi) ?</a:t>
              </a:r>
            </a:p>
            <a:p>
              <a:pPr marL="171450" indent="-171450">
                <a:buFont typeface="Arial" panose="020B0604020202020204" pitchFamily="34" charset="0"/>
                <a:buChar char="•"/>
              </a:pPr>
              <a:r>
                <a:rPr lang="fr-FR" sz="1200" noProof="0" dirty="0">
                  <a:solidFill>
                    <a:schemeClr val="tx1"/>
                  </a:solidFill>
                </a:rPr>
                <a:t>Le critère couvre-t-il des enjeux ou des questions directement pertinents pour le contexte du pays ?</a:t>
              </a:r>
            </a:p>
            <a:p>
              <a:pPr marL="171450" indent="-171450">
                <a:buFont typeface="Arial" panose="020B0604020202020204" pitchFamily="34" charset="0"/>
                <a:buChar char="•"/>
              </a:pPr>
              <a:r>
                <a:rPr lang="fr-FR" sz="1200" noProof="0" dirty="0">
                  <a:solidFill>
                    <a:schemeClr val="tx1"/>
                  </a:solidFill>
                </a:rPr>
                <a:t>Le critère adresse-t-il les priorités du pays ?</a:t>
              </a:r>
              <a:endParaRPr lang="fr-FR" sz="1200" i="1" noProof="0" dirty="0">
                <a:solidFill>
                  <a:schemeClr val="tx1"/>
                </a:solidFill>
              </a:endParaRPr>
            </a:p>
          </p:txBody>
        </p:sp>
        <p:sp>
          <p:nvSpPr>
            <p:cNvPr id="19" name="Arrow: Pentagon 16">
              <a:extLst>
                <a:ext uri="{FF2B5EF4-FFF2-40B4-BE49-F238E27FC236}">
                  <a16:creationId xmlns:a16="http://schemas.microsoft.com/office/drawing/2014/main" id="{64D0FC93-C3D6-4F87-1F4B-215EC3DC9AC4}"/>
                </a:ext>
              </a:extLst>
            </p:cNvPr>
            <p:cNvSpPr/>
            <p:nvPr/>
          </p:nvSpPr>
          <p:spPr>
            <a:xfrm>
              <a:off x="838200" y="5500485"/>
              <a:ext cx="1905001" cy="1005840"/>
            </a:xfrm>
            <a:prstGeom prst="homePlate">
              <a:avLst/>
            </a:prstGeom>
            <a:solidFill>
              <a:schemeClr val="accent6">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noProof="0" dirty="0">
                  <a:solidFill>
                    <a:schemeClr val="bg1">
                      <a:lumMod val="50000"/>
                    </a:schemeClr>
                  </a:solidFill>
                </a:rPr>
                <a:t>Applicabilité au contexte du pays</a:t>
              </a:r>
            </a:p>
          </p:txBody>
        </p:sp>
        <p:sp>
          <p:nvSpPr>
            <p:cNvPr id="20" name="Rectangle 19">
              <a:extLst>
                <a:ext uri="{FF2B5EF4-FFF2-40B4-BE49-F238E27FC236}">
                  <a16:creationId xmlns:a16="http://schemas.microsoft.com/office/drawing/2014/main" id="{D33E8FF6-DC2F-6DDE-96C4-8ED68E16F874}"/>
                </a:ext>
              </a:extLst>
            </p:cNvPr>
            <p:cNvSpPr/>
            <p:nvPr/>
          </p:nvSpPr>
          <p:spPr>
            <a:xfrm>
              <a:off x="472962" y="5500485"/>
              <a:ext cx="435744" cy="100584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t>4</a:t>
              </a:r>
            </a:p>
          </p:txBody>
        </p:sp>
      </p:grpSp>
      <p:sp>
        <p:nvSpPr>
          <p:cNvPr id="2" name="Rectangle 1">
            <a:extLst>
              <a:ext uri="{FF2B5EF4-FFF2-40B4-BE49-F238E27FC236}">
                <a16:creationId xmlns:a16="http://schemas.microsoft.com/office/drawing/2014/main" id="{462527D7-D637-A004-4F33-C9BD16A075F7}"/>
              </a:ext>
            </a:extLst>
          </p:cNvPr>
          <p:cNvSpPr/>
          <p:nvPr/>
        </p:nvSpPr>
        <p:spPr>
          <a:xfrm>
            <a:off x="8269944" y="5691785"/>
            <a:ext cx="3552381" cy="940975"/>
          </a:xfrm>
          <a:prstGeom prst="rect">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noProof="0" dirty="0">
                <a:solidFill>
                  <a:schemeClr val="tx1"/>
                </a:solidFill>
              </a:rPr>
              <a:t>Les autres critères </a:t>
            </a:r>
            <a:r>
              <a:rPr lang="fr-FR" sz="1400" noProof="0" dirty="0">
                <a:solidFill>
                  <a:schemeClr val="tx1"/>
                </a:solidFill>
              </a:rPr>
              <a:t>auront le poids le plus faible et seront choisis en fonction de leur pertinence et des priorités spécifiques au pays</a:t>
            </a:r>
          </a:p>
        </p:txBody>
      </p:sp>
      <p:sp>
        <p:nvSpPr>
          <p:cNvPr id="7" name="TextBox 6">
            <a:extLst>
              <a:ext uri="{FF2B5EF4-FFF2-40B4-BE49-F238E27FC236}">
                <a16:creationId xmlns:a16="http://schemas.microsoft.com/office/drawing/2014/main" id="{B0E051E8-CDE6-42E2-D21A-3DE8596613E8}"/>
              </a:ext>
            </a:extLst>
          </p:cNvPr>
          <p:cNvSpPr txBox="1"/>
          <p:nvPr/>
        </p:nvSpPr>
        <p:spPr>
          <a:xfrm>
            <a:off x="12450" y="5613808"/>
            <a:ext cx="507831" cy="990271"/>
          </a:xfrm>
          <a:prstGeom prst="rect">
            <a:avLst/>
          </a:prstGeom>
          <a:noFill/>
        </p:spPr>
        <p:txBody>
          <a:bodyPr vert="vert270" wrap="square" rtlCol="0">
            <a:spAutoFit/>
          </a:bodyPr>
          <a:lstStyle/>
          <a:p>
            <a:pPr algn="ctr"/>
            <a:r>
              <a:rPr lang="fr-FR" sz="1050" noProof="0" dirty="0"/>
              <a:t>Considéré lors de l’atelier #1</a:t>
            </a:r>
          </a:p>
        </p:txBody>
      </p:sp>
    </p:spTree>
    <p:extLst>
      <p:ext uri="{BB962C8B-B14F-4D97-AF65-F5344CB8AC3E}">
        <p14:creationId xmlns:p14="http://schemas.microsoft.com/office/powerpoint/2010/main" val="313307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Google Shape;12;p19">
            <a:extLst>
              <a:ext uri="{FF2B5EF4-FFF2-40B4-BE49-F238E27FC236}">
                <a16:creationId xmlns:a16="http://schemas.microsoft.com/office/drawing/2014/main" id="{A2EDEBFA-F417-B077-ECA8-C68E0FEDA66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fr-FR" noProof="0" smtClean="0">
                <a:latin typeface="+mj-lt"/>
              </a:rPr>
              <a:pPr algn="l" rtl="0"/>
              <a:t>17</a:t>
            </a:fld>
            <a:endParaRPr lang="fr-FR" noProof="0" dirty="0">
              <a:latin typeface="+mj-lt"/>
            </a:endParaRPr>
          </a:p>
        </p:txBody>
      </p:sp>
      <p:sp>
        <p:nvSpPr>
          <p:cNvPr id="24" name="Google Shape;427;p16">
            <a:extLst>
              <a:ext uri="{FF2B5EF4-FFF2-40B4-BE49-F238E27FC236}">
                <a16:creationId xmlns:a16="http://schemas.microsoft.com/office/drawing/2014/main" id="{A2D15212-6ACE-1509-DA22-7505C98572E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25" name="Google Shape;126;p14">
            <a:extLst>
              <a:ext uri="{FF2B5EF4-FFF2-40B4-BE49-F238E27FC236}">
                <a16:creationId xmlns:a16="http://schemas.microsoft.com/office/drawing/2014/main" id="{7DFD5503-1DFD-877E-4309-B317F0FCB82B}"/>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 premier atelier aura pour objectif de définir les paramètres de la méthodologie de priorisation, en s'appuyant éventuellement sur les résultats d'une enquête en ligne</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34EB598A-7D57-6839-4BB7-22F62100515A}"/>
              </a:ext>
            </a:extLst>
          </p:cNvPr>
          <p:cNvSpPr/>
          <p:nvPr/>
        </p:nvSpPr>
        <p:spPr>
          <a:xfrm>
            <a:off x="768242" y="1431235"/>
            <a:ext cx="3429004" cy="59634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noProof="0" dirty="0"/>
              <a:t>Période concernée</a:t>
            </a:r>
          </a:p>
        </p:txBody>
      </p:sp>
      <p:sp>
        <p:nvSpPr>
          <p:cNvPr id="3" name="Rectangle 2">
            <a:extLst>
              <a:ext uri="{FF2B5EF4-FFF2-40B4-BE49-F238E27FC236}">
                <a16:creationId xmlns:a16="http://schemas.microsoft.com/office/drawing/2014/main" id="{5D1548FA-CE9B-3C3D-E413-DF4AB6F8BF7A}"/>
              </a:ext>
            </a:extLst>
          </p:cNvPr>
          <p:cNvSpPr/>
          <p:nvPr/>
        </p:nvSpPr>
        <p:spPr>
          <a:xfrm>
            <a:off x="4381498" y="1431235"/>
            <a:ext cx="3429004" cy="59634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noProof="0" dirty="0"/>
              <a:t>Vaccins</a:t>
            </a:r>
          </a:p>
        </p:txBody>
      </p:sp>
      <p:sp>
        <p:nvSpPr>
          <p:cNvPr id="4" name="Rectangle 3">
            <a:extLst>
              <a:ext uri="{FF2B5EF4-FFF2-40B4-BE49-F238E27FC236}">
                <a16:creationId xmlns:a16="http://schemas.microsoft.com/office/drawing/2014/main" id="{C57927B4-EF73-660F-46F7-2AD009D38E6D}"/>
              </a:ext>
            </a:extLst>
          </p:cNvPr>
          <p:cNvSpPr/>
          <p:nvPr/>
        </p:nvSpPr>
        <p:spPr>
          <a:xfrm>
            <a:off x="7994754" y="1431235"/>
            <a:ext cx="3429004" cy="59634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noProof="0" dirty="0"/>
              <a:t>Critères</a:t>
            </a:r>
          </a:p>
        </p:txBody>
      </p:sp>
      <p:sp>
        <p:nvSpPr>
          <p:cNvPr id="5" name="Rectangle 4">
            <a:extLst>
              <a:ext uri="{FF2B5EF4-FFF2-40B4-BE49-F238E27FC236}">
                <a16:creationId xmlns:a16="http://schemas.microsoft.com/office/drawing/2014/main" id="{01C84325-8F61-2674-119E-C1F5AECB6738}"/>
              </a:ext>
            </a:extLst>
          </p:cNvPr>
          <p:cNvSpPr/>
          <p:nvPr/>
        </p:nvSpPr>
        <p:spPr>
          <a:xfrm>
            <a:off x="768242" y="2162175"/>
            <a:ext cx="342900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400" b="1" i="1" noProof="0" dirty="0">
                <a:solidFill>
                  <a:schemeClr val="tx1"/>
                </a:solidFill>
              </a:rPr>
              <a:t>Définir l'horizon temporel et la fréquence souhaitée de l'exercice de priorisation</a:t>
            </a:r>
          </a:p>
        </p:txBody>
      </p:sp>
      <p:sp>
        <p:nvSpPr>
          <p:cNvPr id="6" name="Rectangle 5">
            <a:extLst>
              <a:ext uri="{FF2B5EF4-FFF2-40B4-BE49-F238E27FC236}">
                <a16:creationId xmlns:a16="http://schemas.microsoft.com/office/drawing/2014/main" id="{FCA47A10-253E-09C7-993D-AD8B06325B80}"/>
              </a:ext>
            </a:extLst>
          </p:cNvPr>
          <p:cNvSpPr/>
          <p:nvPr/>
        </p:nvSpPr>
        <p:spPr>
          <a:xfrm>
            <a:off x="4381498" y="2162175"/>
            <a:ext cx="342900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400" b="1" i="1" noProof="0" dirty="0">
                <a:solidFill>
                  <a:schemeClr val="tx1"/>
                </a:solidFill>
              </a:rPr>
              <a:t>Présélectionner les vaccins à prioriser lors de l’exercise</a:t>
            </a:r>
          </a:p>
        </p:txBody>
      </p:sp>
      <p:sp>
        <p:nvSpPr>
          <p:cNvPr id="7" name="Rectangle 6">
            <a:extLst>
              <a:ext uri="{FF2B5EF4-FFF2-40B4-BE49-F238E27FC236}">
                <a16:creationId xmlns:a16="http://schemas.microsoft.com/office/drawing/2014/main" id="{821575DD-F1E5-C538-BBA6-1CDFCE637BF3}"/>
              </a:ext>
            </a:extLst>
          </p:cNvPr>
          <p:cNvSpPr/>
          <p:nvPr/>
        </p:nvSpPr>
        <p:spPr>
          <a:xfrm>
            <a:off x="7994754" y="2162175"/>
            <a:ext cx="342900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400" b="1" i="1" noProof="0" dirty="0">
                <a:solidFill>
                  <a:schemeClr val="tx1"/>
                </a:solidFill>
              </a:rPr>
              <a:t>Sélectionner la liste finale des critères utilisés pour la priorisation.</a:t>
            </a:r>
          </a:p>
        </p:txBody>
      </p:sp>
      <p:pic>
        <p:nvPicPr>
          <p:cNvPr id="10" name="Picture 9">
            <a:extLst>
              <a:ext uri="{FF2B5EF4-FFF2-40B4-BE49-F238E27FC236}">
                <a16:creationId xmlns:a16="http://schemas.microsoft.com/office/drawing/2014/main" id="{5F9B391F-FFB0-DF06-5B07-50F53842A679}"/>
              </a:ext>
            </a:extLst>
          </p:cNvPr>
          <p:cNvPicPr>
            <a:picLocks noChangeAspect="1"/>
          </p:cNvPicPr>
          <p:nvPr/>
        </p:nvPicPr>
        <p:blipFill>
          <a:blip r:embed="rId2"/>
          <a:stretch>
            <a:fillRect/>
          </a:stretch>
        </p:blipFill>
        <p:spPr>
          <a:xfrm>
            <a:off x="962836" y="2975938"/>
            <a:ext cx="2817562" cy="3075319"/>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5C17ACD-F3DB-0D6D-D6A5-AB80792319AD}"/>
              </a:ext>
            </a:extLst>
          </p:cNvPr>
          <p:cNvPicPr>
            <a:picLocks noChangeAspect="1"/>
          </p:cNvPicPr>
          <p:nvPr/>
        </p:nvPicPr>
        <p:blipFill>
          <a:blip r:embed="rId3"/>
          <a:stretch>
            <a:fillRect/>
          </a:stretch>
        </p:blipFill>
        <p:spPr>
          <a:xfrm>
            <a:off x="4330206" y="2930756"/>
            <a:ext cx="3531588" cy="1724915"/>
          </a:xfrm>
          <a:prstGeom prst="rect">
            <a:avLst/>
          </a:prstGeom>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C4E18FE7-D1DA-7813-AC26-11436EA24E26}"/>
              </a:ext>
            </a:extLst>
          </p:cNvPr>
          <p:cNvPicPr>
            <a:picLocks noChangeAspect="1"/>
          </p:cNvPicPr>
          <p:nvPr/>
        </p:nvPicPr>
        <p:blipFill>
          <a:blip r:embed="rId4"/>
          <a:stretch>
            <a:fillRect/>
          </a:stretch>
        </p:blipFill>
        <p:spPr>
          <a:xfrm>
            <a:off x="8114425" y="2910210"/>
            <a:ext cx="3179302" cy="2185169"/>
          </a:xfrm>
          <a:prstGeom prst="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CC0D988F-7382-0AFD-DCE3-D2EDF589AE75}"/>
              </a:ext>
            </a:extLst>
          </p:cNvPr>
          <p:cNvPicPr>
            <a:picLocks noChangeAspect="1"/>
          </p:cNvPicPr>
          <p:nvPr/>
        </p:nvPicPr>
        <p:blipFill>
          <a:blip r:embed="rId5"/>
          <a:stretch>
            <a:fillRect/>
          </a:stretch>
        </p:blipFill>
        <p:spPr>
          <a:xfrm>
            <a:off x="8314079" y="4184925"/>
            <a:ext cx="3099319" cy="1820907"/>
          </a:xfrm>
          <a:prstGeom prst="rect">
            <a:avLst/>
          </a:prstGeom>
          <a:effectLst>
            <a:outerShdw blurRad="50800" dist="38100" dir="2700000" algn="tl" rotWithShape="0">
              <a:prstClr val="black">
                <a:alpha val="40000"/>
              </a:prstClr>
            </a:outerShdw>
          </a:effectLst>
        </p:spPr>
      </p:pic>
      <p:sp>
        <p:nvSpPr>
          <p:cNvPr id="231" name="Rectangle 230">
            <a:extLst>
              <a:ext uri="{FF2B5EF4-FFF2-40B4-BE49-F238E27FC236}">
                <a16:creationId xmlns:a16="http://schemas.microsoft.com/office/drawing/2014/main" id="{7B991F87-E320-BA12-BAEE-C7537DFB8231}"/>
              </a:ext>
            </a:extLst>
          </p:cNvPr>
          <p:cNvSpPr/>
          <p:nvPr/>
        </p:nvSpPr>
        <p:spPr>
          <a:xfrm>
            <a:off x="898273" y="6324600"/>
            <a:ext cx="4197602" cy="238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i="1" u="sng" noProof="0" dirty="0">
                <a:solidFill>
                  <a:schemeClr val="tx1">
                    <a:lumMod val="50000"/>
                  </a:schemeClr>
                </a:solidFill>
              </a:rPr>
              <a:t>Exemples de graphiques issus de l’atelier au Niger</a:t>
            </a:r>
          </a:p>
        </p:txBody>
      </p:sp>
    </p:spTree>
    <p:extLst>
      <p:ext uri="{BB962C8B-B14F-4D97-AF65-F5344CB8AC3E}">
        <p14:creationId xmlns:p14="http://schemas.microsoft.com/office/powerpoint/2010/main" val="244815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2E20A4-BF2E-91BD-6518-D323DDE57871}"/>
              </a:ext>
            </a:extLst>
          </p:cNvPr>
          <p:cNvPicPr>
            <a:picLocks noChangeAspect="1"/>
          </p:cNvPicPr>
          <p:nvPr/>
        </p:nvPicPr>
        <p:blipFill>
          <a:blip r:embed="rId2"/>
          <a:stretch>
            <a:fillRect/>
          </a:stretch>
        </p:blipFill>
        <p:spPr>
          <a:xfrm>
            <a:off x="803847" y="2976239"/>
            <a:ext cx="3137394" cy="1630114"/>
          </a:xfrm>
          <a:prstGeom prst="rect">
            <a:avLst/>
          </a:prstGeom>
          <a:effectLst>
            <a:outerShdw blurRad="50800" dist="38100" dir="2700000" algn="tl" rotWithShape="0">
              <a:prstClr val="black">
                <a:alpha val="40000"/>
              </a:prstClr>
            </a:outerShdw>
          </a:effectLst>
        </p:spPr>
      </p:pic>
      <p:sp>
        <p:nvSpPr>
          <p:cNvPr id="188" name="Google Shape;12;p19">
            <a:extLst>
              <a:ext uri="{FF2B5EF4-FFF2-40B4-BE49-F238E27FC236}">
                <a16:creationId xmlns:a16="http://schemas.microsoft.com/office/drawing/2014/main" id="{A2EDEBFA-F417-B077-ECA8-C68E0FEDA668}"/>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pPr algn="l" rtl="0"/>
            <a:fld id="{00000000-1234-1234-1234-123412341234}" type="slidenum">
              <a:rPr lang="fr-FR" noProof="0" smtClean="0">
                <a:latin typeface="+mj-lt"/>
              </a:rPr>
              <a:pPr algn="l" rtl="0"/>
              <a:t>18</a:t>
            </a:fld>
            <a:endParaRPr lang="fr-FR" noProof="0" dirty="0">
              <a:latin typeface="+mj-lt"/>
            </a:endParaRPr>
          </a:p>
        </p:txBody>
      </p:sp>
      <p:sp>
        <p:nvSpPr>
          <p:cNvPr id="24" name="Google Shape;427;p16">
            <a:extLst>
              <a:ext uri="{FF2B5EF4-FFF2-40B4-BE49-F238E27FC236}">
                <a16:creationId xmlns:a16="http://schemas.microsoft.com/office/drawing/2014/main" id="{A2D15212-6ACE-1509-DA22-7505C98572E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25" name="Google Shape;126;p14">
            <a:extLst>
              <a:ext uri="{FF2B5EF4-FFF2-40B4-BE49-F238E27FC236}">
                <a16:creationId xmlns:a16="http://schemas.microsoft.com/office/drawing/2014/main" id="{7DFD5503-1DFD-877E-4309-B317F0FCB82B}"/>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 deuxième atelier aura pour objectif de prioriser les vaccins candidats et de produire des scénarios de séquencement</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34EB598A-7D57-6839-4BB7-22F62100515A}"/>
              </a:ext>
            </a:extLst>
          </p:cNvPr>
          <p:cNvSpPr/>
          <p:nvPr/>
        </p:nvSpPr>
        <p:spPr>
          <a:xfrm>
            <a:off x="768242" y="1431235"/>
            <a:ext cx="3429004" cy="59634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noProof="0" dirty="0"/>
              <a:t>Revoir les évidences</a:t>
            </a:r>
          </a:p>
        </p:txBody>
      </p:sp>
      <p:sp>
        <p:nvSpPr>
          <p:cNvPr id="3" name="Rectangle 2">
            <a:extLst>
              <a:ext uri="{FF2B5EF4-FFF2-40B4-BE49-F238E27FC236}">
                <a16:creationId xmlns:a16="http://schemas.microsoft.com/office/drawing/2014/main" id="{5D1548FA-CE9B-3C3D-E413-DF4AB6F8BF7A}"/>
              </a:ext>
            </a:extLst>
          </p:cNvPr>
          <p:cNvSpPr/>
          <p:nvPr/>
        </p:nvSpPr>
        <p:spPr>
          <a:xfrm>
            <a:off x="4381498" y="1431235"/>
            <a:ext cx="3429004" cy="59634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noProof="0" dirty="0"/>
              <a:t>Classer les vaccins</a:t>
            </a:r>
          </a:p>
        </p:txBody>
      </p:sp>
      <p:sp>
        <p:nvSpPr>
          <p:cNvPr id="4" name="Rectangle 3">
            <a:extLst>
              <a:ext uri="{FF2B5EF4-FFF2-40B4-BE49-F238E27FC236}">
                <a16:creationId xmlns:a16="http://schemas.microsoft.com/office/drawing/2014/main" id="{C57927B4-EF73-660F-46F7-2AD009D38E6D}"/>
              </a:ext>
            </a:extLst>
          </p:cNvPr>
          <p:cNvSpPr/>
          <p:nvPr/>
        </p:nvSpPr>
        <p:spPr>
          <a:xfrm>
            <a:off x="7994754" y="1431235"/>
            <a:ext cx="3429004" cy="59634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noProof="0" dirty="0"/>
              <a:t>Prioriser et séquencer</a:t>
            </a:r>
          </a:p>
        </p:txBody>
      </p:sp>
      <p:sp>
        <p:nvSpPr>
          <p:cNvPr id="5" name="Rectangle 4">
            <a:extLst>
              <a:ext uri="{FF2B5EF4-FFF2-40B4-BE49-F238E27FC236}">
                <a16:creationId xmlns:a16="http://schemas.microsoft.com/office/drawing/2014/main" id="{01C84325-8F61-2674-119E-C1F5AECB6738}"/>
              </a:ext>
            </a:extLst>
          </p:cNvPr>
          <p:cNvSpPr/>
          <p:nvPr/>
        </p:nvSpPr>
        <p:spPr>
          <a:xfrm>
            <a:off x="768242" y="2162175"/>
            <a:ext cx="342900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400" b="1" i="1" noProof="0" dirty="0">
                <a:solidFill>
                  <a:schemeClr val="tx1"/>
                </a:solidFill>
              </a:rPr>
              <a:t>Revoir les évidences sur tous les vaccins pour chaque critère</a:t>
            </a:r>
          </a:p>
        </p:txBody>
      </p:sp>
      <p:sp>
        <p:nvSpPr>
          <p:cNvPr id="6" name="Rectangle 5">
            <a:extLst>
              <a:ext uri="{FF2B5EF4-FFF2-40B4-BE49-F238E27FC236}">
                <a16:creationId xmlns:a16="http://schemas.microsoft.com/office/drawing/2014/main" id="{FCA47A10-253E-09C7-993D-AD8B06325B80}"/>
              </a:ext>
            </a:extLst>
          </p:cNvPr>
          <p:cNvSpPr/>
          <p:nvPr/>
        </p:nvSpPr>
        <p:spPr>
          <a:xfrm>
            <a:off x="4381498" y="2162175"/>
            <a:ext cx="342900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400" b="1" i="1" noProof="0" dirty="0">
                <a:solidFill>
                  <a:schemeClr val="tx1"/>
                </a:solidFill>
              </a:rPr>
              <a:t>Classer les vaccins candidats pour chaque critère</a:t>
            </a:r>
          </a:p>
        </p:txBody>
      </p:sp>
      <p:sp>
        <p:nvSpPr>
          <p:cNvPr id="7" name="Rectangle 6">
            <a:extLst>
              <a:ext uri="{FF2B5EF4-FFF2-40B4-BE49-F238E27FC236}">
                <a16:creationId xmlns:a16="http://schemas.microsoft.com/office/drawing/2014/main" id="{821575DD-F1E5-C538-BBA6-1CDFCE637BF3}"/>
              </a:ext>
            </a:extLst>
          </p:cNvPr>
          <p:cNvSpPr/>
          <p:nvPr/>
        </p:nvSpPr>
        <p:spPr>
          <a:xfrm>
            <a:off x="7889278" y="2162175"/>
            <a:ext cx="3639956"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fr-FR" sz="1400" b="1" i="1" noProof="0" dirty="0">
                <a:solidFill>
                  <a:schemeClr val="tx1"/>
                </a:solidFill>
              </a:rPr>
              <a:t>Catégoriser les vaccins en « Haute », « Moyenne » et « Faible » priorité et préparer plusieurs scénarios de séquencement</a:t>
            </a:r>
          </a:p>
        </p:txBody>
      </p:sp>
      <p:sp>
        <p:nvSpPr>
          <p:cNvPr id="231" name="Rectangle 230">
            <a:extLst>
              <a:ext uri="{FF2B5EF4-FFF2-40B4-BE49-F238E27FC236}">
                <a16:creationId xmlns:a16="http://schemas.microsoft.com/office/drawing/2014/main" id="{7B991F87-E320-BA12-BAEE-C7537DFB8231}"/>
              </a:ext>
            </a:extLst>
          </p:cNvPr>
          <p:cNvSpPr/>
          <p:nvPr/>
        </p:nvSpPr>
        <p:spPr>
          <a:xfrm>
            <a:off x="898273" y="6324600"/>
            <a:ext cx="4197602" cy="238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000" i="1" u="sng" noProof="0" dirty="0">
                <a:solidFill>
                  <a:schemeClr val="tx1">
                    <a:lumMod val="50000"/>
                  </a:schemeClr>
                </a:solidFill>
              </a:rPr>
              <a:t>Exemples de graphiques issus de l’atelier en RDC</a:t>
            </a:r>
          </a:p>
        </p:txBody>
      </p:sp>
      <p:pic>
        <p:nvPicPr>
          <p:cNvPr id="9" name="Picture 8">
            <a:extLst>
              <a:ext uri="{FF2B5EF4-FFF2-40B4-BE49-F238E27FC236}">
                <a16:creationId xmlns:a16="http://schemas.microsoft.com/office/drawing/2014/main" id="{6E1345A1-C5D4-7811-4C20-B6F4F274E47F}"/>
              </a:ext>
            </a:extLst>
          </p:cNvPr>
          <p:cNvPicPr>
            <a:picLocks noChangeAspect="1"/>
          </p:cNvPicPr>
          <p:nvPr/>
        </p:nvPicPr>
        <p:blipFill>
          <a:blip r:embed="rId3"/>
          <a:stretch>
            <a:fillRect/>
          </a:stretch>
        </p:blipFill>
        <p:spPr>
          <a:xfrm>
            <a:off x="976859" y="3388914"/>
            <a:ext cx="3137394" cy="169531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CC29957-8AC8-4E91-A139-D0AB4C2B22A8}"/>
              </a:ext>
            </a:extLst>
          </p:cNvPr>
          <p:cNvPicPr>
            <a:picLocks noChangeAspect="1"/>
          </p:cNvPicPr>
          <p:nvPr/>
        </p:nvPicPr>
        <p:blipFill>
          <a:blip r:embed="rId4"/>
          <a:stretch>
            <a:fillRect/>
          </a:stretch>
        </p:blipFill>
        <p:spPr>
          <a:xfrm>
            <a:off x="1189335" y="3890639"/>
            <a:ext cx="3137394" cy="1627901"/>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C981F9-DC06-9DDF-6CFD-C31AA1E14959}"/>
              </a:ext>
            </a:extLst>
          </p:cNvPr>
          <p:cNvPicPr>
            <a:picLocks noChangeAspect="1"/>
          </p:cNvPicPr>
          <p:nvPr/>
        </p:nvPicPr>
        <p:blipFill>
          <a:blip r:embed="rId5"/>
          <a:stretch>
            <a:fillRect/>
          </a:stretch>
        </p:blipFill>
        <p:spPr>
          <a:xfrm>
            <a:off x="4636666" y="2956594"/>
            <a:ext cx="2918668" cy="1320614"/>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E7D38330-BEE3-5C68-A331-E51075E33BC5}"/>
              </a:ext>
            </a:extLst>
          </p:cNvPr>
          <p:cNvPicPr>
            <a:picLocks noChangeAspect="1"/>
          </p:cNvPicPr>
          <p:nvPr/>
        </p:nvPicPr>
        <p:blipFill>
          <a:blip r:embed="rId6"/>
          <a:stretch>
            <a:fillRect/>
          </a:stretch>
        </p:blipFill>
        <p:spPr>
          <a:xfrm>
            <a:off x="4636665" y="4471425"/>
            <a:ext cx="2918669" cy="1360521"/>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D8D4AB5F-AE2D-30B6-67F2-976DDC493A02}"/>
              </a:ext>
            </a:extLst>
          </p:cNvPr>
          <p:cNvPicPr>
            <a:picLocks noChangeAspect="1"/>
          </p:cNvPicPr>
          <p:nvPr/>
        </p:nvPicPr>
        <p:blipFill>
          <a:blip r:embed="rId7"/>
          <a:stretch>
            <a:fillRect/>
          </a:stretch>
        </p:blipFill>
        <p:spPr>
          <a:xfrm>
            <a:off x="8177618" y="2927627"/>
            <a:ext cx="3210535" cy="1521537"/>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09B912CD-7939-84DF-DB3C-2FDEA6CD3263}"/>
              </a:ext>
            </a:extLst>
          </p:cNvPr>
          <p:cNvPicPr>
            <a:picLocks noChangeAspect="1"/>
          </p:cNvPicPr>
          <p:nvPr/>
        </p:nvPicPr>
        <p:blipFill>
          <a:blip r:embed="rId8"/>
          <a:stretch>
            <a:fillRect/>
          </a:stretch>
        </p:blipFill>
        <p:spPr>
          <a:xfrm>
            <a:off x="8177617" y="4595146"/>
            <a:ext cx="3210535" cy="14764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20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02D4D43-519C-BED9-6FDA-EEB6A695CD44}"/>
              </a:ext>
            </a:extLst>
          </p:cNvPr>
          <p:cNvSpPr/>
          <p:nvPr/>
        </p:nvSpPr>
        <p:spPr>
          <a:xfrm>
            <a:off x="4501586" y="2853061"/>
            <a:ext cx="3338478" cy="256359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Contexte: Les pays sont incités à introduire de plus en plus de vaccins, ce qui peut entraîner une surcharge du PEV et compromettre sa capacité à délivrer</a:t>
            </a:r>
          </a:p>
        </p:txBody>
      </p:sp>
      <p:sp>
        <p:nvSpPr>
          <p:cNvPr id="2" name="Isosceles Triangle 1">
            <a:extLst>
              <a:ext uri="{FF2B5EF4-FFF2-40B4-BE49-F238E27FC236}">
                <a16:creationId xmlns:a16="http://schemas.microsoft.com/office/drawing/2014/main" id="{117BECDF-7DA1-F39A-BE38-83CE26C0FBAF}"/>
              </a:ext>
            </a:extLst>
          </p:cNvPr>
          <p:cNvSpPr/>
          <p:nvPr/>
        </p:nvSpPr>
        <p:spPr>
          <a:xfrm rot="5400000">
            <a:off x="2998520" y="4196820"/>
            <a:ext cx="2300653" cy="200401"/>
          </a:xfrm>
          <a:prstGeom prst="triangl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Isosceles Triangle 2">
            <a:extLst>
              <a:ext uri="{FF2B5EF4-FFF2-40B4-BE49-F238E27FC236}">
                <a16:creationId xmlns:a16="http://schemas.microsoft.com/office/drawing/2014/main" id="{D68856E1-8A6E-7855-C71E-BA45F00D90F3}"/>
              </a:ext>
            </a:extLst>
          </p:cNvPr>
          <p:cNvSpPr/>
          <p:nvPr/>
        </p:nvSpPr>
        <p:spPr>
          <a:xfrm rot="5400000">
            <a:off x="7072726" y="4196820"/>
            <a:ext cx="2300653" cy="200401"/>
          </a:xfrm>
          <a:prstGeom prst="triangl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Rectangle 11">
            <a:extLst>
              <a:ext uri="{FF2B5EF4-FFF2-40B4-BE49-F238E27FC236}">
                <a16:creationId xmlns:a16="http://schemas.microsoft.com/office/drawing/2014/main" id="{1B282FF3-6E21-22CA-4477-7ED06DFE0876}"/>
              </a:ext>
            </a:extLst>
          </p:cNvPr>
          <p:cNvSpPr/>
          <p:nvPr/>
        </p:nvSpPr>
        <p:spPr>
          <a:xfrm>
            <a:off x="609600" y="1619250"/>
            <a:ext cx="3434453" cy="731700"/>
          </a:xfrm>
          <a:prstGeom prst="rect">
            <a:avLst/>
          </a:prstGeom>
          <a:solidFill>
            <a:srgbClr val="1AA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rtl="0"/>
            <a:r>
              <a:rPr lang="fr-FR" sz="1200" noProof="0" dirty="0">
                <a:solidFill>
                  <a:schemeClr val="bg1"/>
                </a:solidFill>
                <a:latin typeface="Lato" panose="020F0502020204030203" pitchFamily="34" charset="0"/>
              </a:rPr>
              <a:t>Les pays sont confrontés à une pression accrue pour introduire de nouveaux vaccins et les recommandations sont souvent cloisonnées…</a:t>
            </a:r>
          </a:p>
        </p:txBody>
      </p:sp>
      <p:sp>
        <p:nvSpPr>
          <p:cNvPr id="13" name="Rectangle 12">
            <a:extLst>
              <a:ext uri="{FF2B5EF4-FFF2-40B4-BE49-F238E27FC236}">
                <a16:creationId xmlns:a16="http://schemas.microsoft.com/office/drawing/2014/main" id="{532AEC08-024C-892E-F5FC-CC09C6833D81}"/>
              </a:ext>
            </a:extLst>
          </p:cNvPr>
          <p:cNvSpPr/>
          <p:nvPr/>
        </p:nvSpPr>
        <p:spPr>
          <a:xfrm>
            <a:off x="4310788" y="1619250"/>
            <a:ext cx="3529276" cy="7317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rtl="0"/>
            <a:r>
              <a:rPr lang="fr-FR" sz="1200" noProof="0" dirty="0">
                <a:solidFill>
                  <a:schemeClr val="tx1">
                    <a:lumMod val="50000"/>
                  </a:schemeClr>
                </a:solidFill>
                <a:latin typeface="Lato" panose="020F0502020204030203" pitchFamily="34" charset="0"/>
              </a:rPr>
              <a:t>…entraînant l’adoption de feuilles de route très ambitieuses construites sans processus adéquat…</a:t>
            </a:r>
          </a:p>
        </p:txBody>
      </p:sp>
      <p:sp>
        <p:nvSpPr>
          <p:cNvPr id="14" name="Rectangle 13">
            <a:extLst>
              <a:ext uri="{FF2B5EF4-FFF2-40B4-BE49-F238E27FC236}">
                <a16:creationId xmlns:a16="http://schemas.microsoft.com/office/drawing/2014/main" id="{B83F2F56-6A64-F0CD-5A82-957B2180701F}"/>
              </a:ext>
            </a:extLst>
          </p:cNvPr>
          <p:cNvSpPr/>
          <p:nvPr/>
        </p:nvSpPr>
        <p:spPr>
          <a:xfrm>
            <a:off x="8118260" y="1619250"/>
            <a:ext cx="3594315" cy="7317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rtl="0"/>
            <a:r>
              <a:rPr lang="fr-FR" sz="1200" noProof="0" dirty="0">
                <a:solidFill>
                  <a:schemeClr val="bg1"/>
                </a:solidFill>
                <a:latin typeface="Lato" panose="020F0502020204030203" pitchFamily="34" charset="0"/>
              </a:rPr>
              <a:t>… ce qui fait peser des risques sur les programmes de vaccination et les autres programmes de santé</a:t>
            </a:r>
          </a:p>
        </p:txBody>
      </p:sp>
      <p:sp>
        <p:nvSpPr>
          <p:cNvPr id="15" name="TextBox 14">
            <a:extLst>
              <a:ext uri="{FF2B5EF4-FFF2-40B4-BE49-F238E27FC236}">
                <a16:creationId xmlns:a16="http://schemas.microsoft.com/office/drawing/2014/main" id="{5E76FD4E-E4B5-9DE2-EA5C-385011D9F6C2}"/>
              </a:ext>
            </a:extLst>
          </p:cNvPr>
          <p:cNvSpPr txBox="1"/>
          <p:nvPr/>
        </p:nvSpPr>
        <p:spPr>
          <a:xfrm>
            <a:off x="609600" y="2619374"/>
            <a:ext cx="2990850" cy="540000"/>
          </a:xfrm>
          <a:prstGeom prst="rect">
            <a:avLst/>
          </a:prstGeom>
          <a:solidFill>
            <a:srgbClr val="D7F7F9"/>
          </a:solidFill>
        </p:spPr>
        <p:txBody>
          <a:bodyPr wrap="none" rtlCol="0" anchor="ctr">
            <a:noAutofit/>
          </a:bodyPr>
          <a:lstStyle/>
          <a:p>
            <a:pPr algn="ctr"/>
            <a:r>
              <a:rPr lang="fr-FR" sz="1400" b="1" noProof="0" dirty="0">
                <a:solidFill>
                  <a:srgbClr val="0F5D61"/>
                </a:solidFill>
              </a:rPr>
              <a:t>Agenda politique</a:t>
            </a:r>
          </a:p>
        </p:txBody>
      </p:sp>
      <p:sp>
        <p:nvSpPr>
          <p:cNvPr id="16" name="TextBox 15">
            <a:extLst>
              <a:ext uri="{FF2B5EF4-FFF2-40B4-BE49-F238E27FC236}">
                <a16:creationId xmlns:a16="http://schemas.microsoft.com/office/drawing/2014/main" id="{5CAAC040-C410-55F4-1FFA-192F150CEF4D}"/>
              </a:ext>
            </a:extLst>
          </p:cNvPr>
          <p:cNvSpPr txBox="1"/>
          <p:nvPr/>
        </p:nvSpPr>
        <p:spPr>
          <a:xfrm>
            <a:off x="609600" y="3349006"/>
            <a:ext cx="2990850" cy="540000"/>
          </a:xfrm>
          <a:prstGeom prst="rect">
            <a:avLst/>
          </a:prstGeom>
          <a:solidFill>
            <a:srgbClr val="D7F7F9"/>
          </a:solidFill>
        </p:spPr>
        <p:txBody>
          <a:bodyPr wrap="none" rtlCol="0" anchor="ctr">
            <a:noAutofit/>
          </a:bodyPr>
          <a:lstStyle/>
          <a:p>
            <a:pPr algn="ctr"/>
            <a:r>
              <a:rPr lang="fr-FR" sz="1400" b="1" noProof="0" dirty="0">
                <a:solidFill>
                  <a:srgbClr val="0F5D61"/>
                </a:solidFill>
              </a:rPr>
              <a:t>Agenda des bailleurs</a:t>
            </a:r>
          </a:p>
        </p:txBody>
      </p:sp>
      <p:sp>
        <p:nvSpPr>
          <p:cNvPr id="17" name="TextBox 16">
            <a:extLst>
              <a:ext uri="{FF2B5EF4-FFF2-40B4-BE49-F238E27FC236}">
                <a16:creationId xmlns:a16="http://schemas.microsoft.com/office/drawing/2014/main" id="{4DC30A82-1310-189F-F4DF-EA814069DF89}"/>
              </a:ext>
            </a:extLst>
          </p:cNvPr>
          <p:cNvSpPr txBox="1"/>
          <p:nvPr/>
        </p:nvSpPr>
        <p:spPr>
          <a:xfrm>
            <a:off x="609600" y="4808270"/>
            <a:ext cx="2990850" cy="540000"/>
          </a:xfrm>
          <a:prstGeom prst="rect">
            <a:avLst/>
          </a:prstGeom>
          <a:solidFill>
            <a:srgbClr val="D7F7F9"/>
          </a:solidFill>
        </p:spPr>
        <p:txBody>
          <a:bodyPr wrap="none" rtlCol="0" anchor="ctr">
            <a:noAutofit/>
          </a:bodyPr>
          <a:lstStyle/>
          <a:p>
            <a:pPr algn="ctr"/>
            <a:r>
              <a:rPr lang="fr-FR" sz="1400" b="1" noProof="0" dirty="0">
                <a:solidFill>
                  <a:srgbClr val="0F5D61"/>
                </a:solidFill>
              </a:rPr>
              <a:t>Pression des populations</a:t>
            </a:r>
          </a:p>
          <a:p>
            <a:pPr algn="ctr"/>
            <a:r>
              <a:rPr lang="fr-FR" sz="1400" b="1" noProof="0" dirty="0">
                <a:solidFill>
                  <a:srgbClr val="0F5D61"/>
                </a:solidFill>
              </a:rPr>
              <a:t>et des médias</a:t>
            </a:r>
          </a:p>
        </p:txBody>
      </p:sp>
      <p:sp>
        <p:nvSpPr>
          <p:cNvPr id="18" name="TextBox 17">
            <a:extLst>
              <a:ext uri="{FF2B5EF4-FFF2-40B4-BE49-F238E27FC236}">
                <a16:creationId xmlns:a16="http://schemas.microsoft.com/office/drawing/2014/main" id="{41DCAA8A-4A47-E195-59C1-518D8E21EB4B}"/>
              </a:ext>
            </a:extLst>
          </p:cNvPr>
          <p:cNvSpPr txBox="1"/>
          <p:nvPr/>
        </p:nvSpPr>
        <p:spPr>
          <a:xfrm>
            <a:off x="8647295" y="2619374"/>
            <a:ext cx="3066574" cy="540000"/>
          </a:xfrm>
          <a:prstGeom prst="rect">
            <a:avLst/>
          </a:prstGeom>
          <a:solidFill>
            <a:srgbClr val="FFD1D1"/>
          </a:solidFill>
        </p:spPr>
        <p:txBody>
          <a:bodyPr wrap="square" rtlCol="0" anchor="ctr">
            <a:noAutofit/>
          </a:bodyPr>
          <a:lstStyle/>
          <a:p>
            <a:pPr algn="ctr"/>
            <a:r>
              <a:rPr lang="fr-FR" sz="1400" b="1" noProof="0" dirty="0">
                <a:solidFill>
                  <a:srgbClr val="B80000"/>
                </a:solidFill>
              </a:rPr>
              <a:t>Absence de soutenabilité financière</a:t>
            </a:r>
          </a:p>
        </p:txBody>
      </p:sp>
      <p:sp>
        <p:nvSpPr>
          <p:cNvPr id="19" name="TextBox 18">
            <a:extLst>
              <a:ext uri="{FF2B5EF4-FFF2-40B4-BE49-F238E27FC236}">
                <a16:creationId xmlns:a16="http://schemas.microsoft.com/office/drawing/2014/main" id="{51F88D64-0267-F705-8924-3A70AA67D9E9}"/>
              </a:ext>
            </a:extLst>
          </p:cNvPr>
          <p:cNvSpPr txBox="1"/>
          <p:nvPr/>
        </p:nvSpPr>
        <p:spPr>
          <a:xfrm>
            <a:off x="8647295" y="3349006"/>
            <a:ext cx="3066574" cy="540000"/>
          </a:xfrm>
          <a:prstGeom prst="rect">
            <a:avLst/>
          </a:prstGeom>
          <a:solidFill>
            <a:srgbClr val="FFD1D1"/>
          </a:solidFill>
        </p:spPr>
        <p:txBody>
          <a:bodyPr wrap="square" rtlCol="0" anchor="ctr">
            <a:noAutofit/>
          </a:bodyPr>
          <a:lstStyle/>
          <a:p>
            <a:pPr algn="ctr"/>
            <a:r>
              <a:rPr lang="fr-FR" sz="1400" b="1" noProof="0" dirty="0">
                <a:solidFill>
                  <a:srgbClr val="B80000"/>
                </a:solidFill>
              </a:rPr>
              <a:t>Incapacité du programme à délivrer</a:t>
            </a:r>
          </a:p>
        </p:txBody>
      </p:sp>
      <p:sp>
        <p:nvSpPr>
          <p:cNvPr id="20" name="TextBox 19">
            <a:extLst>
              <a:ext uri="{FF2B5EF4-FFF2-40B4-BE49-F238E27FC236}">
                <a16:creationId xmlns:a16="http://schemas.microsoft.com/office/drawing/2014/main" id="{BE26CA66-5D84-9217-5741-41A9860267A4}"/>
              </a:ext>
            </a:extLst>
          </p:cNvPr>
          <p:cNvSpPr txBox="1"/>
          <p:nvPr/>
        </p:nvSpPr>
        <p:spPr>
          <a:xfrm>
            <a:off x="8647295" y="4078638"/>
            <a:ext cx="3066574" cy="540000"/>
          </a:xfrm>
          <a:prstGeom prst="rect">
            <a:avLst/>
          </a:prstGeom>
          <a:solidFill>
            <a:srgbClr val="FFD1D1"/>
          </a:solidFill>
        </p:spPr>
        <p:txBody>
          <a:bodyPr wrap="square" rtlCol="0" anchor="ctr">
            <a:noAutofit/>
          </a:bodyPr>
          <a:lstStyle/>
          <a:p>
            <a:pPr algn="ctr"/>
            <a:r>
              <a:rPr lang="fr-FR" sz="1400" b="1" noProof="0" dirty="0">
                <a:solidFill>
                  <a:srgbClr val="C00000"/>
                </a:solidFill>
              </a:rPr>
              <a:t>Concurrence pour les ressources d’autres programmes de vaccination</a:t>
            </a:r>
          </a:p>
        </p:txBody>
      </p:sp>
      <p:sp>
        <p:nvSpPr>
          <p:cNvPr id="21" name="TextBox 20">
            <a:extLst>
              <a:ext uri="{FF2B5EF4-FFF2-40B4-BE49-F238E27FC236}">
                <a16:creationId xmlns:a16="http://schemas.microsoft.com/office/drawing/2014/main" id="{CBD6BED4-3E6D-E326-5EE0-CA12E5911A39}"/>
              </a:ext>
            </a:extLst>
          </p:cNvPr>
          <p:cNvSpPr txBox="1"/>
          <p:nvPr/>
        </p:nvSpPr>
        <p:spPr>
          <a:xfrm>
            <a:off x="8647295" y="4808270"/>
            <a:ext cx="3066574" cy="540000"/>
          </a:xfrm>
          <a:prstGeom prst="rect">
            <a:avLst/>
          </a:prstGeom>
          <a:solidFill>
            <a:srgbClr val="FFD1D1"/>
          </a:solidFill>
        </p:spPr>
        <p:txBody>
          <a:bodyPr wrap="square" rtlCol="0" anchor="ctr">
            <a:noAutofit/>
          </a:bodyPr>
          <a:lstStyle/>
          <a:p>
            <a:pPr algn="ctr"/>
            <a:r>
              <a:rPr lang="fr-FR" sz="1400" b="1" noProof="0" dirty="0">
                <a:solidFill>
                  <a:srgbClr val="C00000"/>
                </a:solidFill>
              </a:rPr>
              <a:t>Concurrence avec les ressources des autres programmes de santé</a:t>
            </a:r>
          </a:p>
        </p:txBody>
      </p:sp>
      <p:sp>
        <p:nvSpPr>
          <p:cNvPr id="22" name="TextBox 21">
            <a:extLst>
              <a:ext uri="{FF2B5EF4-FFF2-40B4-BE49-F238E27FC236}">
                <a16:creationId xmlns:a16="http://schemas.microsoft.com/office/drawing/2014/main" id="{28273E51-82A3-B7D4-5CA2-852486A9F00D}"/>
              </a:ext>
            </a:extLst>
          </p:cNvPr>
          <p:cNvSpPr txBox="1"/>
          <p:nvPr/>
        </p:nvSpPr>
        <p:spPr>
          <a:xfrm>
            <a:off x="4407681" y="2571411"/>
            <a:ext cx="2557110" cy="276999"/>
          </a:xfrm>
          <a:prstGeom prst="rect">
            <a:avLst/>
          </a:prstGeom>
          <a:noFill/>
        </p:spPr>
        <p:txBody>
          <a:bodyPr wrap="none" rtlCol="0">
            <a:spAutoFit/>
          </a:bodyPr>
          <a:lstStyle/>
          <a:p>
            <a:r>
              <a:rPr lang="fr-FR" sz="1200" i="1" noProof="0" dirty="0"/>
              <a:t>Exemple pour la RDC avant OPS-INV</a:t>
            </a:r>
          </a:p>
        </p:txBody>
      </p:sp>
      <p:sp>
        <p:nvSpPr>
          <p:cNvPr id="23" name="TextBox 22">
            <a:extLst>
              <a:ext uri="{FF2B5EF4-FFF2-40B4-BE49-F238E27FC236}">
                <a16:creationId xmlns:a16="http://schemas.microsoft.com/office/drawing/2014/main" id="{8F14D641-23FD-F4DD-0E39-C51B47856A3D}"/>
              </a:ext>
            </a:extLst>
          </p:cNvPr>
          <p:cNvSpPr txBox="1"/>
          <p:nvPr/>
        </p:nvSpPr>
        <p:spPr>
          <a:xfrm>
            <a:off x="8647295" y="5537903"/>
            <a:ext cx="3066574" cy="540000"/>
          </a:xfrm>
          <a:prstGeom prst="rect">
            <a:avLst/>
          </a:prstGeom>
          <a:solidFill>
            <a:srgbClr val="FFD1D1"/>
          </a:solidFill>
        </p:spPr>
        <p:txBody>
          <a:bodyPr wrap="square" rtlCol="0" anchor="ctr">
            <a:noAutofit/>
          </a:bodyPr>
          <a:lstStyle/>
          <a:p>
            <a:pPr algn="ctr"/>
            <a:r>
              <a:rPr lang="fr-FR" sz="1400" b="1" noProof="0" dirty="0">
                <a:solidFill>
                  <a:srgbClr val="B80000"/>
                </a:solidFill>
              </a:rPr>
              <a:t>Acceptabilité et demande plus faibles</a:t>
            </a:r>
          </a:p>
        </p:txBody>
      </p:sp>
      <p:sp>
        <p:nvSpPr>
          <p:cNvPr id="24" name="TextBox 23">
            <a:extLst>
              <a:ext uri="{FF2B5EF4-FFF2-40B4-BE49-F238E27FC236}">
                <a16:creationId xmlns:a16="http://schemas.microsoft.com/office/drawing/2014/main" id="{236B3842-8B2D-FF92-C1FF-DC5F916EC80D}"/>
              </a:ext>
            </a:extLst>
          </p:cNvPr>
          <p:cNvSpPr txBox="1"/>
          <p:nvPr/>
        </p:nvSpPr>
        <p:spPr>
          <a:xfrm>
            <a:off x="609600" y="4078638"/>
            <a:ext cx="2990850" cy="540000"/>
          </a:xfrm>
          <a:prstGeom prst="rect">
            <a:avLst/>
          </a:prstGeom>
          <a:solidFill>
            <a:srgbClr val="D7F7F9"/>
          </a:solidFill>
        </p:spPr>
        <p:txBody>
          <a:bodyPr wrap="none" rtlCol="0" anchor="ctr">
            <a:noAutofit/>
          </a:bodyPr>
          <a:lstStyle/>
          <a:p>
            <a:pPr algn="ctr"/>
            <a:r>
              <a:rPr lang="fr-FR" sz="1400" b="1" noProof="0" dirty="0">
                <a:solidFill>
                  <a:srgbClr val="0F5D61"/>
                </a:solidFill>
              </a:rPr>
              <a:t>Recommandations d’experts</a:t>
            </a:r>
          </a:p>
        </p:txBody>
      </p:sp>
      <p:graphicFrame>
        <p:nvGraphicFramePr>
          <p:cNvPr id="36" name="Table 35">
            <a:extLst>
              <a:ext uri="{FF2B5EF4-FFF2-40B4-BE49-F238E27FC236}">
                <a16:creationId xmlns:a16="http://schemas.microsoft.com/office/drawing/2014/main" id="{3FBFFCFB-FFC0-8B85-C953-1CB59F6984E2}"/>
              </a:ext>
            </a:extLst>
          </p:cNvPr>
          <p:cNvGraphicFramePr>
            <a:graphicFrameLocks noGrp="1"/>
          </p:cNvGraphicFramePr>
          <p:nvPr>
            <p:extLst>
              <p:ext uri="{D42A27DB-BD31-4B8C-83A1-F6EECF244321}">
                <p14:modId xmlns:p14="http://schemas.microsoft.com/office/powerpoint/2010/main" val="1142725016"/>
              </p:ext>
            </p:extLst>
          </p:nvPr>
        </p:nvGraphicFramePr>
        <p:xfrm>
          <a:off x="4568824" y="2898238"/>
          <a:ext cx="3223615" cy="2409428"/>
        </p:xfrm>
        <a:graphic>
          <a:graphicData uri="http://schemas.openxmlformats.org/drawingml/2006/table">
            <a:tbl>
              <a:tblPr/>
              <a:tblGrid>
                <a:gridCol w="1184276">
                  <a:extLst>
                    <a:ext uri="{9D8B030D-6E8A-4147-A177-3AD203B41FA5}">
                      <a16:colId xmlns:a16="http://schemas.microsoft.com/office/drawing/2014/main" val="3565192111"/>
                    </a:ext>
                  </a:extLst>
                </a:gridCol>
                <a:gridCol w="1333500">
                  <a:extLst>
                    <a:ext uri="{9D8B030D-6E8A-4147-A177-3AD203B41FA5}">
                      <a16:colId xmlns:a16="http://schemas.microsoft.com/office/drawing/2014/main" val="2698093845"/>
                    </a:ext>
                  </a:extLst>
                </a:gridCol>
                <a:gridCol w="705839">
                  <a:extLst>
                    <a:ext uri="{9D8B030D-6E8A-4147-A177-3AD203B41FA5}">
                      <a16:colId xmlns:a16="http://schemas.microsoft.com/office/drawing/2014/main" val="305177378"/>
                    </a:ext>
                  </a:extLst>
                </a:gridCol>
              </a:tblGrid>
              <a:tr h="216324">
                <a:tc>
                  <a:txBody>
                    <a:bodyPr/>
                    <a:lstStyle/>
                    <a:p>
                      <a:pPr algn="l" fontAlgn="b"/>
                      <a:r>
                        <a:rPr lang="fr-FR" sz="1200" b="1" i="0" u="none" strike="noStrike" noProof="0" dirty="0">
                          <a:solidFill>
                            <a:srgbClr val="000000"/>
                          </a:solidFill>
                          <a:effectLst/>
                          <a:latin typeface="Calibri" panose="020F0502020204030204" pitchFamily="34" charset="0"/>
                        </a:rPr>
                        <a:t>Vaccin</a:t>
                      </a:r>
                    </a:p>
                  </a:txBody>
                  <a:tcPr marL="8626" marR="8626" marT="10275" marB="0" anchor="b">
                    <a:lnL>
                      <a:noFill/>
                    </a:lnL>
                    <a:lnR>
                      <a:noFill/>
                    </a:lnR>
                    <a:lnT>
                      <a:noFill/>
                    </a:lnT>
                    <a:lnB>
                      <a:noFill/>
                    </a:lnB>
                  </a:tcPr>
                </a:tc>
                <a:tc>
                  <a:txBody>
                    <a:bodyPr/>
                    <a:lstStyle/>
                    <a:p>
                      <a:pPr algn="l" fontAlgn="b"/>
                      <a:r>
                        <a:rPr lang="fr-FR" sz="1200" b="1" i="0" u="none" strike="noStrike" noProof="0" dirty="0">
                          <a:solidFill>
                            <a:srgbClr val="000000"/>
                          </a:solidFill>
                          <a:effectLst/>
                          <a:latin typeface="Calibri" panose="020F0502020204030204" pitchFamily="34" charset="0"/>
                        </a:rPr>
                        <a:t>Maladie</a:t>
                      </a:r>
                    </a:p>
                  </a:txBody>
                  <a:tcPr marL="8626" marR="8626" marT="10275" marB="0" anchor="b">
                    <a:lnL>
                      <a:noFill/>
                    </a:lnL>
                    <a:lnR>
                      <a:noFill/>
                    </a:lnR>
                    <a:lnT>
                      <a:noFill/>
                    </a:lnT>
                    <a:lnB>
                      <a:noFill/>
                    </a:lnB>
                  </a:tcPr>
                </a:tc>
                <a:tc>
                  <a:txBody>
                    <a:bodyPr/>
                    <a:lstStyle/>
                    <a:p>
                      <a:pPr algn="l" fontAlgn="b"/>
                      <a:r>
                        <a:rPr lang="fr-FR" sz="1200" b="1" i="0" u="none" strike="noStrike" noProof="0" dirty="0">
                          <a:solidFill>
                            <a:srgbClr val="000000"/>
                          </a:solidFill>
                          <a:effectLst/>
                          <a:latin typeface="Calibri" panose="020F0502020204030204" pitchFamily="34" charset="0"/>
                        </a:rPr>
                        <a:t>Année</a:t>
                      </a:r>
                    </a:p>
                  </a:txBody>
                  <a:tcPr marL="8626" marR="8626" marT="10275" marB="0" anchor="b">
                    <a:lnL>
                      <a:noFill/>
                    </a:lnL>
                    <a:lnR>
                      <a:noFill/>
                    </a:lnR>
                    <a:lnT>
                      <a:noFill/>
                    </a:lnT>
                    <a:lnB>
                      <a:noFill/>
                    </a:lnB>
                  </a:tcPr>
                </a:tc>
                <a:extLst>
                  <a:ext uri="{0D108BD9-81ED-4DB2-BD59-A6C34878D82A}">
                    <a16:rowId xmlns:a16="http://schemas.microsoft.com/office/drawing/2014/main" val="1738978942"/>
                  </a:ext>
                </a:extLst>
              </a:tr>
              <a:tr h="274138">
                <a:tc>
                  <a:txBody>
                    <a:bodyPr/>
                    <a:lstStyle/>
                    <a:p>
                      <a:pPr algn="l" fontAlgn="b"/>
                      <a:r>
                        <a:rPr lang="fr-FR" sz="1200" b="0" i="0" u="none" strike="noStrike" noProof="0" dirty="0">
                          <a:solidFill>
                            <a:srgbClr val="000000"/>
                          </a:solidFill>
                          <a:effectLst/>
                          <a:latin typeface="Calibri" panose="020F0502020204030204" pitchFamily="34" charset="0"/>
                        </a:rPr>
                        <a:t>RTS, S/AS 01</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Paludisme</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2024</a:t>
                      </a:r>
                    </a:p>
                  </a:txBody>
                  <a:tcPr marL="8626" marR="8626" marT="10275" marB="0" anchor="b">
                    <a:lnL>
                      <a:noFill/>
                    </a:lnL>
                    <a:lnR>
                      <a:noFill/>
                    </a:lnR>
                    <a:lnT>
                      <a:noFill/>
                    </a:lnT>
                    <a:lnB>
                      <a:noFill/>
                    </a:lnB>
                  </a:tcPr>
                </a:tc>
                <a:extLst>
                  <a:ext uri="{0D108BD9-81ED-4DB2-BD59-A6C34878D82A}">
                    <a16:rowId xmlns:a16="http://schemas.microsoft.com/office/drawing/2014/main" val="1517238281"/>
                  </a:ext>
                </a:extLst>
              </a:tr>
              <a:tr h="274138">
                <a:tc>
                  <a:txBody>
                    <a:bodyPr/>
                    <a:lstStyle/>
                    <a:p>
                      <a:pPr algn="l" fontAlgn="b"/>
                      <a:r>
                        <a:rPr lang="fr-FR" sz="1200" b="0" i="0" u="none" strike="noStrike" noProof="0" dirty="0">
                          <a:solidFill>
                            <a:srgbClr val="000000"/>
                          </a:solidFill>
                          <a:effectLst/>
                          <a:latin typeface="Calibri" panose="020F0502020204030204" pitchFamily="34" charset="0"/>
                        </a:rPr>
                        <a:t>RR</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Rougeole &amp; rubéole</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2024</a:t>
                      </a:r>
                    </a:p>
                  </a:txBody>
                  <a:tcPr marL="8626" marR="8626" marT="10275" marB="0" anchor="b">
                    <a:lnL>
                      <a:noFill/>
                    </a:lnL>
                    <a:lnR>
                      <a:noFill/>
                    </a:lnR>
                    <a:lnT>
                      <a:noFill/>
                    </a:lnT>
                    <a:lnB>
                      <a:noFill/>
                    </a:lnB>
                  </a:tcPr>
                </a:tc>
                <a:extLst>
                  <a:ext uri="{0D108BD9-81ED-4DB2-BD59-A6C34878D82A}">
                    <a16:rowId xmlns:a16="http://schemas.microsoft.com/office/drawing/2014/main" val="391923769"/>
                  </a:ext>
                </a:extLst>
              </a:tr>
              <a:tr h="274138">
                <a:tc>
                  <a:txBody>
                    <a:bodyPr/>
                    <a:lstStyle/>
                    <a:p>
                      <a:pPr algn="l" fontAlgn="b"/>
                      <a:r>
                        <a:rPr lang="fr-FR" sz="1200" b="0" i="1" u="none" strike="noStrike" noProof="0" dirty="0" err="1">
                          <a:solidFill>
                            <a:srgbClr val="000000"/>
                          </a:solidFill>
                          <a:effectLst/>
                          <a:latin typeface="Calibri" panose="020F0502020204030204" pitchFamily="34" charset="0"/>
                        </a:rPr>
                        <a:t>Rotarix</a:t>
                      </a:r>
                      <a:endParaRPr lang="fr-FR" sz="1200" b="0" i="1" u="none" strike="noStrike" noProof="0" dirty="0">
                        <a:solidFill>
                          <a:srgbClr val="000000"/>
                        </a:solidFill>
                        <a:effectLst/>
                        <a:latin typeface="Calibri" panose="020F0502020204030204" pitchFamily="34" charset="0"/>
                      </a:endParaRP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Rotavirus</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2024/2025</a:t>
                      </a:r>
                    </a:p>
                  </a:txBody>
                  <a:tcPr marL="8626" marR="8626" marT="10275" marB="0" anchor="b">
                    <a:lnL>
                      <a:noFill/>
                    </a:lnL>
                    <a:lnR>
                      <a:noFill/>
                    </a:lnR>
                    <a:lnT>
                      <a:noFill/>
                    </a:lnT>
                    <a:lnB>
                      <a:noFill/>
                    </a:lnB>
                  </a:tcPr>
                </a:tc>
                <a:extLst>
                  <a:ext uri="{0D108BD9-81ED-4DB2-BD59-A6C34878D82A}">
                    <a16:rowId xmlns:a16="http://schemas.microsoft.com/office/drawing/2014/main" val="2602588892"/>
                  </a:ext>
                </a:extLst>
              </a:tr>
              <a:tr h="274138">
                <a:tc>
                  <a:txBody>
                    <a:bodyPr/>
                    <a:lstStyle/>
                    <a:p>
                      <a:pPr algn="l" fontAlgn="b"/>
                      <a:r>
                        <a:rPr lang="fr-FR" sz="1200" b="0" i="1" u="none" strike="noStrike" noProof="0" dirty="0">
                          <a:solidFill>
                            <a:srgbClr val="000000"/>
                          </a:solidFill>
                          <a:effectLst/>
                          <a:latin typeface="Calibri" panose="020F0502020204030204" pitchFamily="34" charset="0"/>
                        </a:rPr>
                        <a:t>R21-Matrix-M</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Paludisme</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2024/2025</a:t>
                      </a:r>
                    </a:p>
                  </a:txBody>
                  <a:tcPr marL="8626" marR="8626" marT="10275" marB="0" anchor="b">
                    <a:lnL>
                      <a:noFill/>
                    </a:lnL>
                    <a:lnR>
                      <a:noFill/>
                    </a:lnR>
                    <a:lnT>
                      <a:noFill/>
                    </a:lnT>
                    <a:lnB>
                      <a:noFill/>
                    </a:lnB>
                  </a:tcPr>
                </a:tc>
                <a:extLst>
                  <a:ext uri="{0D108BD9-81ED-4DB2-BD59-A6C34878D82A}">
                    <a16:rowId xmlns:a16="http://schemas.microsoft.com/office/drawing/2014/main" val="2296059840"/>
                  </a:ext>
                </a:extLst>
              </a:tr>
              <a:tr h="274138">
                <a:tc>
                  <a:txBody>
                    <a:bodyPr/>
                    <a:lstStyle/>
                    <a:p>
                      <a:pPr algn="l" fontAlgn="b"/>
                      <a:r>
                        <a:rPr lang="fr-FR" sz="1200" b="0" i="0" u="none" strike="noStrike" noProof="0" dirty="0">
                          <a:solidFill>
                            <a:srgbClr val="000000"/>
                          </a:solidFill>
                          <a:effectLst/>
                          <a:latin typeface="Calibri" panose="020F0502020204030204" pitchFamily="34" charset="0"/>
                        </a:rPr>
                        <a:t>Gardasil</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HPV</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2026</a:t>
                      </a:r>
                    </a:p>
                  </a:txBody>
                  <a:tcPr marL="8626" marR="8626" marT="10275" marB="0" anchor="b">
                    <a:lnL>
                      <a:noFill/>
                    </a:lnL>
                    <a:lnR>
                      <a:noFill/>
                    </a:lnR>
                    <a:lnT>
                      <a:noFill/>
                    </a:lnT>
                    <a:lnB>
                      <a:noFill/>
                    </a:lnB>
                  </a:tcPr>
                </a:tc>
                <a:extLst>
                  <a:ext uri="{0D108BD9-81ED-4DB2-BD59-A6C34878D82A}">
                    <a16:rowId xmlns:a16="http://schemas.microsoft.com/office/drawing/2014/main" val="916516125"/>
                  </a:ext>
                </a:extLst>
              </a:tr>
              <a:tr h="274138">
                <a:tc>
                  <a:txBody>
                    <a:bodyPr/>
                    <a:lstStyle/>
                    <a:p>
                      <a:pPr algn="l" fontAlgn="b"/>
                      <a:r>
                        <a:rPr lang="fr-FR" sz="1200" b="0" i="0" u="none" strike="noStrike" noProof="0" dirty="0" err="1">
                          <a:solidFill>
                            <a:srgbClr val="000000"/>
                          </a:solidFill>
                          <a:effectLst/>
                          <a:latin typeface="Calibri" panose="020F0502020204030204" pitchFamily="34" charset="0"/>
                        </a:rPr>
                        <a:t>Shanchol</a:t>
                      </a:r>
                      <a:r>
                        <a:rPr lang="fr-FR" sz="1200" b="0" i="0" u="none" strike="noStrike" noProof="0" dirty="0">
                          <a:solidFill>
                            <a:srgbClr val="000000"/>
                          </a:solidFill>
                          <a:effectLst/>
                          <a:latin typeface="Calibri" panose="020F0502020204030204" pitchFamily="34" charset="0"/>
                        </a:rPr>
                        <a:t>/</a:t>
                      </a:r>
                      <a:r>
                        <a:rPr lang="fr-FR" sz="1200" b="0" i="0" u="none" strike="noStrike" noProof="0" dirty="0" err="1">
                          <a:solidFill>
                            <a:srgbClr val="000000"/>
                          </a:solidFill>
                          <a:effectLst/>
                          <a:latin typeface="Calibri" panose="020F0502020204030204" pitchFamily="34" charset="0"/>
                        </a:rPr>
                        <a:t>Euvichol</a:t>
                      </a:r>
                      <a:endParaRPr lang="fr-FR" sz="1200" b="0" i="0" u="none" strike="noStrike" noProof="0" dirty="0">
                        <a:solidFill>
                          <a:srgbClr val="000000"/>
                        </a:solidFill>
                        <a:effectLst/>
                        <a:latin typeface="Calibri" panose="020F0502020204030204" pitchFamily="34" charset="0"/>
                      </a:endParaRP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Choléra</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2026</a:t>
                      </a:r>
                    </a:p>
                  </a:txBody>
                  <a:tcPr marL="8626" marR="8626" marT="10275" marB="0" anchor="b">
                    <a:lnL>
                      <a:noFill/>
                    </a:lnL>
                    <a:lnR>
                      <a:noFill/>
                    </a:lnR>
                    <a:lnT>
                      <a:noFill/>
                    </a:lnT>
                    <a:lnB>
                      <a:noFill/>
                    </a:lnB>
                  </a:tcPr>
                </a:tc>
                <a:extLst>
                  <a:ext uri="{0D108BD9-81ED-4DB2-BD59-A6C34878D82A}">
                    <a16:rowId xmlns:a16="http://schemas.microsoft.com/office/drawing/2014/main" val="2483327051"/>
                  </a:ext>
                </a:extLst>
              </a:tr>
              <a:tr h="274138">
                <a:tc>
                  <a:txBody>
                    <a:bodyPr/>
                    <a:lstStyle/>
                    <a:p>
                      <a:pPr algn="l" fontAlgn="b"/>
                      <a:r>
                        <a:rPr lang="fr-FR" sz="1200" b="0" i="0" u="none" strike="noStrike" noProof="0" dirty="0" err="1">
                          <a:solidFill>
                            <a:srgbClr val="000000"/>
                          </a:solidFill>
                          <a:effectLst/>
                          <a:latin typeface="Calibri" panose="020F0502020204030204" pitchFamily="34" charset="0"/>
                        </a:rPr>
                        <a:t>HepB</a:t>
                      </a:r>
                      <a:endParaRPr lang="fr-FR" sz="1200" b="0" i="0" u="none" strike="noStrike" noProof="0" dirty="0">
                        <a:solidFill>
                          <a:srgbClr val="000000"/>
                        </a:solidFill>
                        <a:effectLst/>
                        <a:latin typeface="Calibri" panose="020F0502020204030204" pitchFamily="34" charset="0"/>
                      </a:endParaRP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Hépatite B</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2027</a:t>
                      </a:r>
                    </a:p>
                  </a:txBody>
                  <a:tcPr marL="8626" marR="8626" marT="10275" marB="0" anchor="b">
                    <a:lnL>
                      <a:noFill/>
                    </a:lnL>
                    <a:lnR>
                      <a:noFill/>
                    </a:lnR>
                    <a:lnT>
                      <a:noFill/>
                    </a:lnT>
                    <a:lnB>
                      <a:noFill/>
                    </a:lnB>
                  </a:tcPr>
                </a:tc>
                <a:extLst>
                  <a:ext uri="{0D108BD9-81ED-4DB2-BD59-A6C34878D82A}">
                    <a16:rowId xmlns:a16="http://schemas.microsoft.com/office/drawing/2014/main" val="3619391040"/>
                  </a:ext>
                </a:extLst>
              </a:tr>
              <a:tr h="274138">
                <a:tc>
                  <a:txBody>
                    <a:bodyPr/>
                    <a:lstStyle/>
                    <a:p>
                      <a:pPr algn="l" fontAlgn="b"/>
                      <a:r>
                        <a:rPr lang="fr-FR" sz="1200" b="0" i="0" u="none" strike="noStrike" noProof="0" dirty="0">
                          <a:solidFill>
                            <a:srgbClr val="000000"/>
                          </a:solidFill>
                          <a:effectLst/>
                          <a:latin typeface="Calibri" panose="020F0502020204030204" pitchFamily="34" charset="0"/>
                        </a:rPr>
                        <a:t>TCV</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Fièvre typhoïde</a:t>
                      </a:r>
                    </a:p>
                  </a:txBody>
                  <a:tcPr marL="8626" marR="8626" marT="10275" marB="0" anchor="b">
                    <a:lnL>
                      <a:noFill/>
                    </a:lnL>
                    <a:lnR>
                      <a:noFill/>
                    </a:lnR>
                    <a:lnT>
                      <a:noFill/>
                    </a:lnT>
                    <a:lnB>
                      <a:noFill/>
                    </a:lnB>
                  </a:tcPr>
                </a:tc>
                <a:tc>
                  <a:txBody>
                    <a:bodyPr/>
                    <a:lstStyle/>
                    <a:p>
                      <a:pPr algn="l" fontAlgn="b"/>
                      <a:r>
                        <a:rPr lang="fr-FR" sz="1200" b="0" i="0" u="none" strike="noStrike" noProof="0" dirty="0">
                          <a:solidFill>
                            <a:srgbClr val="000000"/>
                          </a:solidFill>
                          <a:effectLst/>
                          <a:latin typeface="Calibri" panose="020F0502020204030204" pitchFamily="34" charset="0"/>
                        </a:rPr>
                        <a:t>2028</a:t>
                      </a:r>
                    </a:p>
                  </a:txBody>
                  <a:tcPr marL="8626" marR="8626" marT="10275" marB="0" anchor="b">
                    <a:lnL>
                      <a:noFill/>
                    </a:lnL>
                    <a:lnR>
                      <a:noFill/>
                    </a:lnR>
                    <a:lnT>
                      <a:noFill/>
                    </a:lnT>
                    <a:lnB>
                      <a:noFill/>
                    </a:lnB>
                  </a:tcPr>
                </a:tc>
                <a:extLst>
                  <a:ext uri="{0D108BD9-81ED-4DB2-BD59-A6C34878D82A}">
                    <a16:rowId xmlns:a16="http://schemas.microsoft.com/office/drawing/2014/main" val="3597360983"/>
                  </a:ext>
                </a:extLst>
              </a:tr>
            </a:tbl>
          </a:graphicData>
        </a:graphic>
      </p:graphicFrame>
      <p:sp>
        <p:nvSpPr>
          <p:cNvPr id="4" name="TextBox 3">
            <a:extLst>
              <a:ext uri="{FF2B5EF4-FFF2-40B4-BE49-F238E27FC236}">
                <a16:creationId xmlns:a16="http://schemas.microsoft.com/office/drawing/2014/main" id="{BB283D5A-E75C-95F5-A58B-81A454CF5CCD}"/>
              </a:ext>
            </a:extLst>
          </p:cNvPr>
          <p:cNvSpPr txBox="1"/>
          <p:nvPr/>
        </p:nvSpPr>
        <p:spPr>
          <a:xfrm>
            <a:off x="609600" y="5537903"/>
            <a:ext cx="2990850" cy="540000"/>
          </a:xfrm>
          <a:prstGeom prst="rect">
            <a:avLst/>
          </a:prstGeom>
          <a:solidFill>
            <a:srgbClr val="D7F7F9"/>
          </a:solidFill>
        </p:spPr>
        <p:txBody>
          <a:bodyPr wrap="square" rtlCol="0" anchor="ctr">
            <a:noAutofit/>
          </a:bodyPr>
          <a:lstStyle/>
          <a:p>
            <a:pPr algn="ctr"/>
            <a:r>
              <a:rPr lang="fr-FR" sz="1400" b="1" noProof="0" dirty="0">
                <a:solidFill>
                  <a:srgbClr val="0F5D61"/>
                </a:solidFill>
              </a:rPr>
              <a:t>Attente des pays voisins et de la région</a:t>
            </a: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2</a:t>
            </a:fld>
            <a:endParaRPr lang="fr-FR" noProof="0" dirty="0">
              <a:latin typeface="+mj-lt"/>
            </a:endParaRPr>
          </a:p>
        </p:txBody>
      </p:sp>
      <p:sp>
        <p:nvSpPr>
          <p:cNvPr id="8" name="TextBox 7">
            <a:extLst>
              <a:ext uri="{FF2B5EF4-FFF2-40B4-BE49-F238E27FC236}">
                <a16:creationId xmlns:a16="http://schemas.microsoft.com/office/drawing/2014/main" id="{7A319466-F1B8-7306-C25F-5669E3481516}"/>
              </a:ext>
            </a:extLst>
          </p:cNvPr>
          <p:cNvSpPr txBox="1"/>
          <p:nvPr/>
        </p:nvSpPr>
        <p:spPr>
          <a:xfrm>
            <a:off x="400050" y="6598629"/>
            <a:ext cx="2797561" cy="200055"/>
          </a:xfrm>
          <a:prstGeom prst="rect">
            <a:avLst/>
          </a:prstGeom>
          <a:noFill/>
        </p:spPr>
        <p:txBody>
          <a:bodyPr wrap="none" rtlCol="0">
            <a:spAutoFit/>
          </a:bodyPr>
          <a:lstStyle/>
          <a:p>
            <a:r>
              <a:rPr lang="fr-FR" sz="700" noProof="0" dirty="0"/>
              <a:t>Sources: Note Avis et recommandations GTCV final on 29/09/2023</a:t>
            </a:r>
          </a:p>
        </p:txBody>
      </p:sp>
    </p:spTree>
    <p:extLst>
      <p:ext uri="{BB962C8B-B14F-4D97-AF65-F5344CB8AC3E}">
        <p14:creationId xmlns:p14="http://schemas.microsoft.com/office/powerpoint/2010/main" val="196013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6717B1-909D-B080-64D6-3026EE03359E}"/>
              </a:ext>
            </a:extLst>
          </p:cNvPr>
          <p:cNvSpPr/>
          <p:nvPr/>
        </p:nvSpPr>
        <p:spPr>
          <a:xfrm>
            <a:off x="6096000" y="0"/>
            <a:ext cx="6096000" cy="6858000"/>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5" name="Isosceles Triangle 24">
            <a:extLst>
              <a:ext uri="{FF2B5EF4-FFF2-40B4-BE49-F238E27FC236}">
                <a16:creationId xmlns:a16="http://schemas.microsoft.com/office/drawing/2014/main" id="{CDCA1FC1-37BF-E2E7-6974-73E2033632C2}"/>
              </a:ext>
            </a:extLst>
          </p:cNvPr>
          <p:cNvSpPr/>
          <p:nvPr/>
        </p:nvSpPr>
        <p:spPr>
          <a:xfrm rot="5400000">
            <a:off x="2858840" y="3233530"/>
            <a:ext cx="6832539" cy="38645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55595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Pour éviter ces écueils, les pays doivent pr</a:t>
            </a:r>
            <a:r>
              <a:rPr kumimoji="0" lang="fr-FR"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rPr>
              <a:t>ioriser de manière proactive entre les </a:t>
            </a: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vaccins disponibles et futurs et élaborer un</a:t>
            </a:r>
            <a:r>
              <a:rPr kumimoji="0" lang="fr-FR" sz="2400" u="none" strike="noStrike" kern="0" cap="none" spc="0" normalizeH="0" baseline="0" noProof="0" dirty="0">
                <a:ln>
                  <a:noFill/>
                </a:ln>
                <a:solidFill>
                  <a:schemeClr val="bg1"/>
                </a:solidFill>
                <a:effectLst/>
                <a:uLnTx/>
                <a:uFillTx/>
                <a:latin typeface="Lato" panose="020F0502020204030203" pitchFamily="34" charset="0"/>
                <a:cs typeface="Times New Roman" panose="02020603050405020304" pitchFamily="18" charset="0"/>
                <a:sym typeface="Lato"/>
              </a:rPr>
              <a:t>e feuille de route claire</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7" name="Google Shape;12;p19">
            <a:extLst>
              <a:ext uri="{FF2B5EF4-FFF2-40B4-BE49-F238E27FC236}">
                <a16:creationId xmlns:a16="http://schemas.microsoft.com/office/drawing/2014/main" id="{31228298-BC78-4B96-9796-7CCDC8A96D6C}"/>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3</a:t>
            </a:fld>
            <a:endParaRPr lang="fr-FR" noProof="0" dirty="0">
              <a:latin typeface="+mj-lt"/>
            </a:endParaRPr>
          </a:p>
        </p:txBody>
      </p:sp>
      <p:sp>
        <p:nvSpPr>
          <p:cNvPr id="6" name="Rectangle 5">
            <a:extLst>
              <a:ext uri="{FF2B5EF4-FFF2-40B4-BE49-F238E27FC236}">
                <a16:creationId xmlns:a16="http://schemas.microsoft.com/office/drawing/2014/main" id="{EBFBAFFA-063A-1DD9-F03E-00AA2BA752FC}"/>
              </a:ext>
            </a:extLst>
          </p:cNvPr>
          <p:cNvSpPr/>
          <p:nvPr/>
        </p:nvSpPr>
        <p:spPr>
          <a:xfrm>
            <a:off x="6758258" y="1668801"/>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2900" indent="-342900">
              <a:spcBef>
                <a:spcPts val="1200"/>
              </a:spcBef>
              <a:buFont typeface="+mj-lt"/>
              <a:buAutoNum type="arabicPeriod"/>
            </a:pPr>
            <a:r>
              <a:rPr lang="fr-FR" sz="1700" noProof="0" dirty="0">
                <a:solidFill>
                  <a:schemeClr val="bg1"/>
                </a:solidFill>
              </a:rPr>
              <a:t>Fournir une priorisation vaccinale basée sur des évidences pour éclairer et </a:t>
            </a:r>
            <a:r>
              <a:rPr lang="fr-FR" sz="1700" b="1" u="sng" noProof="0" dirty="0">
                <a:solidFill>
                  <a:schemeClr val="bg1"/>
                </a:solidFill>
              </a:rPr>
              <a:t>contrebalancer l’agenda politique</a:t>
            </a:r>
          </a:p>
          <a:p>
            <a:pPr marL="342900" indent="-342900">
              <a:spcBef>
                <a:spcPts val="1200"/>
              </a:spcBef>
              <a:buFont typeface="+mj-lt"/>
              <a:buAutoNum type="arabicPeriod"/>
            </a:pPr>
            <a:r>
              <a:rPr lang="fr-FR" sz="1700" noProof="0" dirty="0">
                <a:solidFill>
                  <a:schemeClr val="bg1"/>
                </a:solidFill>
              </a:rPr>
              <a:t>Informer la </a:t>
            </a:r>
            <a:r>
              <a:rPr lang="fr-FR" sz="1700" b="1" u="sng" noProof="0" dirty="0">
                <a:solidFill>
                  <a:schemeClr val="bg1"/>
                </a:solidFill>
              </a:rPr>
              <a:t>stratégie nationale de vaccination (NIS) </a:t>
            </a:r>
            <a:r>
              <a:rPr lang="fr-FR" sz="1700" noProof="0" dirty="0">
                <a:solidFill>
                  <a:schemeClr val="bg1"/>
                </a:solidFill>
              </a:rPr>
              <a:t>et la feuille de route du programme en intégrant les considérations programmatiques pour garantir la faisabilité</a:t>
            </a:r>
          </a:p>
          <a:p>
            <a:pPr marL="342900" indent="-342900">
              <a:spcBef>
                <a:spcPts val="1200"/>
              </a:spcBef>
              <a:buFont typeface="+mj-lt"/>
              <a:buAutoNum type="arabicPeriod"/>
            </a:pPr>
            <a:r>
              <a:rPr lang="fr-FR" sz="1700" b="1" u="sng" noProof="0" dirty="0">
                <a:solidFill>
                  <a:schemeClr val="bg1"/>
                </a:solidFill>
              </a:rPr>
              <a:t>Initier des discussions financières </a:t>
            </a:r>
            <a:r>
              <a:rPr lang="fr-FR" sz="1700" noProof="0" dirty="0">
                <a:solidFill>
                  <a:schemeClr val="bg1"/>
                </a:solidFill>
              </a:rPr>
              <a:t>afin d’anticiper les contraintes de financement</a:t>
            </a:r>
          </a:p>
          <a:p>
            <a:pPr marL="342900" indent="-342900">
              <a:spcBef>
                <a:spcPts val="1200"/>
              </a:spcBef>
              <a:buFont typeface="+mj-lt"/>
              <a:buAutoNum type="arabicPeriod"/>
            </a:pPr>
            <a:r>
              <a:rPr lang="fr-FR" sz="1700" b="1" u="sng" noProof="0" dirty="0">
                <a:solidFill>
                  <a:schemeClr val="bg1"/>
                </a:solidFill>
              </a:rPr>
              <a:t>Identifier les besoins en matière de données </a:t>
            </a:r>
            <a:r>
              <a:rPr lang="fr-FR" sz="1700" noProof="0" dirty="0">
                <a:solidFill>
                  <a:schemeClr val="bg1"/>
                </a:solidFill>
              </a:rPr>
              <a:t>et mandater de nouvelles études pour que les décisions futures reposent sur des évidences actualisées</a:t>
            </a:r>
          </a:p>
          <a:p>
            <a:pPr marL="342900" indent="-342900">
              <a:spcBef>
                <a:spcPts val="1200"/>
              </a:spcBef>
              <a:buFont typeface="+mj-lt"/>
              <a:buAutoNum type="arabicPeriod"/>
            </a:pPr>
            <a:r>
              <a:rPr lang="fr-FR" sz="1700" b="1" u="sng" noProof="0" dirty="0">
                <a:solidFill>
                  <a:schemeClr val="bg1"/>
                </a:solidFill>
              </a:rPr>
              <a:t>Envoyer des signaux de marché aux donateurs et aux fabricants </a:t>
            </a:r>
            <a:r>
              <a:rPr lang="fr-FR" sz="1700" noProof="0" dirty="0">
                <a:solidFill>
                  <a:schemeClr val="bg1"/>
                </a:solidFill>
              </a:rPr>
              <a:t>afin d’assurer la disponibilité des vaccins au moment de leur introduction</a:t>
            </a:r>
          </a:p>
        </p:txBody>
      </p:sp>
      <p:sp>
        <p:nvSpPr>
          <p:cNvPr id="8" name="Rectangle 7">
            <a:extLst>
              <a:ext uri="{FF2B5EF4-FFF2-40B4-BE49-F238E27FC236}">
                <a16:creationId xmlns:a16="http://schemas.microsoft.com/office/drawing/2014/main" id="{973CBD53-490B-3829-2673-04AA3037B05E}"/>
              </a:ext>
            </a:extLst>
          </p:cNvPr>
          <p:cNvSpPr/>
          <p:nvPr/>
        </p:nvSpPr>
        <p:spPr>
          <a:xfrm>
            <a:off x="849059" y="2111604"/>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3200" b="1" noProof="0" dirty="0">
                <a:solidFill>
                  <a:srgbClr val="0F5D61"/>
                </a:solidFill>
              </a:rPr>
              <a:t>Prioriser entre les vaccins disponibles maintenant et prochainement</a:t>
            </a:r>
          </a:p>
          <a:p>
            <a:pPr marL="342900" indent="-342900">
              <a:buFont typeface="Arial" panose="020B0604020202020204" pitchFamily="34" charset="0"/>
              <a:buChar char="•"/>
            </a:pPr>
            <a:endParaRPr lang="fr-FR" sz="3200" b="1" noProof="0" dirty="0">
              <a:solidFill>
                <a:srgbClr val="0F5D61"/>
              </a:solidFill>
            </a:endParaRPr>
          </a:p>
        </p:txBody>
      </p:sp>
      <p:sp>
        <p:nvSpPr>
          <p:cNvPr id="9" name="Rectangle 8">
            <a:extLst>
              <a:ext uri="{FF2B5EF4-FFF2-40B4-BE49-F238E27FC236}">
                <a16:creationId xmlns:a16="http://schemas.microsoft.com/office/drawing/2014/main" id="{A7ADFB5E-FE87-CE41-72FF-F4714988C643}"/>
              </a:ext>
            </a:extLst>
          </p:cNvPr>
          <p:cNvSpPr/>
          <p:nvPr/>
        </p:nvSpPr>
        <p:spPr>
          <a:xfrm>
            <a:off x="849059" y="4421171"/>
            <a:ext cx="5035434" cy="73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3200" b="1" noProof="0" dirty="0">
                <a:solidFill>
                  <a:srgbClr val="0F5D61"/>
                </a:solidFill>
              </a:rPr>
              <a:t>Proposer un séquencement d’introduction</a:t>
            </a:r>
          </a:p>
          <a:p>
            <a:pPr marL="342900" indent="-342900">
              <a:buFont typeface="Arial" panose="020B0604020202020204" pitchFamily="34" charset="0"/>
              <a:buChar char="•"/>
            </a:pPr>
            <a:endParaRPr lang="fr-FR" sz="3200" b="1" noProof="0" dirty="0">
              <a:solidFill>
                <a:srgbClr val="0F5D61"/>
              </a:solidFill>
            </a:endParaRPr>
          </a:p>
        </p:txBody>
      </p:sp>
      <p:sp>
        <p:nvSpPr>
          <p:cNvPr id="2" name="TextBox 1">
            <a:extLst>
              <a:ext uri="{FF2B5EF4-FFF2-40B4-BE49-F238E27FC236}">
                <a16:creationId xmlns:a16="http://schemas.microsoft.com/office/drawing/2014/main" id="{F4E26430-D087-8939-77DA-6CDCF2F24A3D}"/>
              </a:ext>
            </a:extLst>
          </p:cNvPr>
          <p:cNvSpPr txBox="1"/>
          <p:nvPr/>
        </p:nvSpPr>
        <p:spPr>
          <a:xfrm>
            <a:off x="6765269" y="1214020"/>
            <a:ext cx="2378731" cy="307777"/>
          </a:xfrm>
          <a:prstGeom prst="rect">
            <a:avLst/>
          </a:prstGeom>
          <a:solidFill>
            <a:srgbClr val="FFFFFF">
              <a:alpha val="20000"/>
            </a:srgbClr>
          </a:solidFill>
        </p:spPr>
        <p:txBody>
          <a:bodyPr wrap="square" rtlCol="0">
            <a:spAutoFit/>
          </a:bodyPr>
          <a:lstStyle/>
          <a:p>
            <a:r>
              <a:rPr lang="fr-FR" sz="1400" i="1" noProof="0" dirty="0">
                <a:solidFill>
                  <a:srgbClr val="FFFFFF"/>
                </a:solidFill>
              </a:rPr>
              <a:t>Quels bénéfices ?</a:t>
            </a:r>
          </a:p>
        </p:txBody>
      </p:sp>
      <p:sp>
        <p:nvSpPr>
          <p:cNvPr id="3" name="TextBox 2">
            <a:extLst>
              <a:ext uri="{FF2B5EF4-FFF2-40B4-BE49-F238E27FC236}">
                <a16:creationId xmlns:a16="http://schemas.microsoft.com/office/drawing/2014/main" id="{9E17CC2B-F74A-571E-0CDC-009557EF20B5}"/>
              </a:ext>
            </a:extLst>
          </p:cNvPr>
          <p:cNvSpPr txBox="1"/>
          <p:nvPr/>
        </p:nvSpPr>
        <p:spPr>
          <a:xfrm>
            <a:off x="898692" y="1214020"/>
            <a:ext cx="2378731" cy="307777"/>
          </a:xfrm>
          <a:prstGeom prst="rect">
            <a:avLst/>
          </a:prstGeom>
          <a:solidFill>
            <a:srgbClr val="0F5D61">
              <a:alpha val="10196"/>
            </a:srgbClr>
          </a:solidFill>
        </p:spPr>
        <p:txBody>
          <a:bodyPr wrap="square" rtlCol="0">
            <a:spAutoFit/>
          </a:bodyPr>
          <a:lstStyle/>
          <a:p>
            <a:r>
              <a:rPr lang="fr-FR" sz="1400" i="1" noProof="0" dirty="0">
                <a:solidFill>
                  <a:srgbClr val="0F5D61"/>
                </a:solidFill>
              </a:rPr>
              <a:t>Quels objectifs ?</a:t>
            </a:r>
          </a:p>
        </p:txBody>
      </p:sp>
    </p:spTree>
    <p:extLst>
      <p:ext uri="{BB962C8B-B14F-4D97-AF65-F5344CB8AC3E}">
        <p14:creationId xmlns:p14="http://schemas.microsoft.com/office/powerpoint/2010/main" val="272266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2A220E6-8097-D681-653E-6B8B1E037360}"/>
              </a:ext>
            </a:extLst>
          </p:cNvPr>
          <p:cNvSpPr/>
          <p:nvPr/>
        </p:nvSpPr>
        <p:spPr>
          <a:xfrm>
            <a:off x="1591670" y="2156298"/>
            <a:ext cx="3306033" cy="4270880"/>
          </a:xfrm>
          <a:prstGeom prst="rect">
            <a:avLst/>
          </a:prstGeom>
          <a:solidFill>
            <a:srgbClr val="9FBEC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8" name="Rectangle 27">
            <a:extLst>
              <a:ext uri="{FF2B5EF4-FFF2-40B4-BE49-F238E27FC236}">
                <a16:creationId xmlns:a16="http://schemas.microsoft.com/office/drawing/2014/main" id="{15DF00FA-DE02-47B2-8C70-7994F5DCC043}"/>
              </a:ext>
            </a:extLst>
          </p:cNvPr>
          <p:cNvSpPr/>
          <p:nvPr/>
        </p:nvSpPr>
        <p:spPr>
          <a:xfrm>
            <a:off x="5031470" y="2156298"/>
            <a:ext cx="3306033" cy="4270880"/>
          </a:xfrm>
          <a:prstGeom prst="rect">
            <a:avLst/>
          </a:prstGeom>
          <a:solidFill>
            <a:srgbClr val="578E9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9" name="Rectangle 28">
            <a:extLst>
              <a:ext uri="{FF2B5EF4-FFF2-40B4-BE49-F238E27FC236}">
                <a16:creationId xmlns:a16="http://schemas.microsoft.com/office/drawing/2014/main" id="{CEC12F40-B1AC-3A80-3D59-1CCA769805F9}"/>
              </a:ext>
            </a:extLst>
          </p:cNvPr>
          <p:cNvSpPr/>
          <p:nvPr/>
        </p:nvSpPr>
        <p:spPr>
          <a:xfrm>
            <a:off x="8471270" y="2156298"/>
            <a:ext cx="3306033" cy="4270880"/>
          </a:xfrm>
          <a:prstGeom prst="rect">
            <a:avLst/>
          </a:prstGeom>
          <a:solidFill>
            <a:srgbClr val="FFC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La priorisation des vaccins s'inscrit dans un processus plus large mené par le GTCV et doit être réalisée régulièrement afin de garantir la mise à jour de la stratégie nationale</a:t>
            </a:r>
          </a:p>
        </p:txBody>
      </p:sp>
      <p:grpSp>
        <p:nvGrpSpPr>
          <p:cNvPr id="30" name="Group 29">
            <a:extLst>
              <a:ext uri="{FF2B5EF4-FFF2-40B4-BE49-F238E27FC236}">
                <a16:creationId xmlns:a16="http://schemas.microsoft.com/office/drawing/2014/main" id="{C72FBB92-7117-8D71-948A-8F57BA328D16}"/>
              </a:ext>
            </a:extLst>
          </p:cNvPr>
          <p:cNvGrpSpPr/>
          <p:nvPr/>
        </p:nvGrpSpPr>
        <p:grpSpPr>
          <a:xfrm>
            <a:off x="1624241" y="1534627"/>
            <a:ext cx="10172867" cy="549152"/>
            <a:chOff x="1427824" y="1534627"/>
            <a:chExt cx="10172867" cy="549152"/>
          </a:xfrm>
        </p:grpSpPr>
        <p:sp>
          <p:nvSpPr>
            <p:cNvPr id="2" name="Arrow: Pentagon 1">
              <a:extLst>
                <a:ext uri="{FF2B5EF4-FFF2-40B4-BE49-F238E27FC236}">
                  <a16:creationId xmlns:a16="http://schemas.microsoft.com/office/drawing/2014/main" id="{2593839E-BB06-92CC-3EB8-168AE7E82124}"/>
                </a:ext>
              </a:extLst>
            </p:cNvPr>
            <p:cNvSpPr/>
            <p:nvPr/>
          </p:nvSpPr>
          <p:spPr>
            <a:xfrm>
              <a:off x="1427824" y="1534627"/>
              <a:ext cx="3427397" cy="549152"/>
            </a:xfrm>
            <a:prstGeom prst="homePlate">
              <a:avLst/>
            </a:prstGeom>
            <a:solidFill>
              <a:srgbClr val="0F5D61">
                <a:alpha val="40000"/>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noProof="0" dirty="0"/>
                <a:t>Priorisation</a:t>
              </a:r>
            </a:p>
          </p:txBody>
        </p:sp>
        <p:sp>
          <p:nvSpPr>
            <p:cNvPr id="3" name="Arrow: Chevron 2">
              <a:extLst>
                <a:ext uri="{FF2B5EF4-FFF2-40B4-BE49-F238E27FC236}">
                  <a16:creationId xmlns:a16="http://schemas.microsoft.com/office/drawing/2014/main" id="{D728C582-4575-50B1-EA53-6F57C000CFE2}"/>
                </a:ext>
              </a:extLst>
            </p:cNvPr>
            <p:cNvSpPr/>
            <p:nvPr/>
          </p:nvSpPr>
          <p:spPr>
            <a:xfrm>
              <a:off x="4800559" y="1534627"/>
              <a:ext cx="3427397" cy="549152"/>
            </a:xfrm>
            <a:prstGeom prst="chevron">
              <a:avLst/>
            </a:prstGeom>
            <a:solidFill>
              <a:srgbClr val="0F5D61">
                <a:alpha val="69804"/>
              </a:srgb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noProof="0" dirty="0"/>
                <a:t>Introduction</a:t>
              </a:r>
            </a:p>
          </p:txBody>
        </p:sp>
        <p:sp>
          <p:nvSpPr>
            <p:cNvPr id="6" name="Arrow: Chevron 5">
              <a:extLst>
                <a:ext uri="{FF2B5EF4-FFF2-40B4-BE49-F238E27FC236}">
                  <a16:creationId xmlns:a16="http://schemas.microsoft.com/office/drawing/2014/main" id="{CAF55CCC-6C3C-09DC-6DCE-EB8C4166E50A}"/>
                </a:ext>
              </a:extLst>
            </p:cNvPr>
            <p:cNvSpPr/>
            <p:nvPr/>
          </p:nvSpPr>
          <p:spPr>
            <a:xfrm>
              <a:off x="8173294" y="1534627"/>
              <a:ext cx="3427397" cy="549152"/>
            </a:xfrm>
            <a:prstGeom prst="chevron">
              <a:avLst/>
            </a:prstGeom>
            <a:solidFill>
              <a:srgbClr val="FFC00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noProof="0" dirty="0"/>
                <a:t>Optimisation</a:t>
              </a:r>
            </a:p>
          </p:txBody>
        </p:sp>
      </p:grpSp>
      <p:cxnSp>
        <p:nvCxnSpPr>
          <p:cNvPr id="9" name="Connector: Elbow 8">
            <a:extLst>
              <a:ext uri="{FF2B5EF4-FFF2-40B4-BE49-F238E27FC236}">
                <a16:creationId xmlns:a16="http://schemas.microsoft.com/office/drawing/2014/main" id="{07241398-B2E4-BF25-DB51-FF9B1109352C}"/>
              </a:ext>
            </a:extLst>
          </p:cNvPr>
          <p:cNvCxnSpPr>
            <a:cxnSpLocks/>
            <a:stCxn id="6" idx="3"/>
            <a:endCxn id="2" idx="1"/>
          </p:cNvCxnSpPr>
          <p:nvPr/>
        </p:nvCxnSpPr>
        <p:spPr>
          <a:xfrm flipH="1">
            <a:off x="1624241" y="1809203"/>
            <a:ext cx="10172867" cy="12700"/>
          </a:xfrm>
          <a:prstGeom prst="bentConnector5">
            <a:avLst>
              <a:gd name="adj1" fmla="val -1451"/>
              <a:gd name="adj2" fmla="val 37290937"/>
              <a:gd name="adj3" fmla="val 112878"/>
            </a:avLst>
          </a:prstGeom>
          <a:ln w="38100">
            <a:solidFill>
              <a:srgbClr val="0F5D6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CAAB0910-A378-C576-1E72-37BCC88C7B9E}"/>
              </a:ext>
            </a:extLst>
          </p:cNvPr>
          <p:cNvGraphicFramePr>
            <a:graphicFrameLocks noGrp="1"/>
          </p:cNvGraphicFramePr>
          <p:nvPr>
            <p:extLst>
              <p:ext uri="{D42A27DB-BD31-4B8C-83A1-F6EECF244321}">
                <p14:modId xmlns:p14="http://schemas.microsoft.com/office/powerpoint/2010/main" val="1172310699"/>
              </p:ext>
            </p:extLst>
          </p:nvPr>
        </p:nvGraphicFramePr>
        <p:xfrm>
          <a:off x="378371" y="2156297"/>
          <a:ext cx="11494231" cy="4249335"/>
        </p:xfrm>
        <a:graphic>
          <a:graphicData uri="http://schemas.openxmlformats.org/drawingml/2006/table">
            <a:tbl>
              <a:tblPr firstRow="1" bandRow="1">
                <a:tableStyleId>{93296810-A885-4BE3-A3E7-6D5BEEA58F35}</a:tableStyleId>
              </a:tblPr>
              <a:tblGrid>
                <a:gridCol w="1224817">
                  <a:extLst>
                    <a:ext uri="{9D8B030D-6E8A-4147-A177-3AD203B41FA5}">
                      <a16:colId xmlns:a16="http://schemas.microsoft.com/office/drawing/2014/main" val="2630832855"/>
                    </a:ext>
                  </a:extLst>
                </a:gridCol>
                <a:gridCol w="3423138">
                  <a:extLst>
                    <a:ext uri="{9D8B030D-6E8A-4147-A177-3AD203B41FA5}">
                      <a16:colId xmlns:a16="http://schemas.microsoft.com/office/drawing/2014/main" val="1794282985"/>
                    </a:ext>
                  </a:extLst>
                </a:gridCol>
                <a:gridCol w="3423138">
                  <a:extLst>
                    <a:ext uri="{9D8B030D-6E8A-4147-A177-3AD203B41FA5}">
                      <a16:colId xmlns:a16="http://schemas.microsoft.com/office/drawing/2014/main" val="1454083557"/>
                    </a:ext>
                  </a:extLst>
                </a:gridCol>
                <a:gridCol w="3423138">
                  <a:extLst>
                    <a:ext uri="{9D8B030D-6E8A-4147-A177-3AD203B41FA5}">
                      <a16:colId xmlns:a16="http://schemas.microsoft.com/office/drawing/2014/main" val="2324691389"/>
                    </a:ext>
                  </a:extLst>
                </a:gridCol>
              </a:tblGrid>
              <a:tr h="562729">
                <a:tc>
                  <a:txBody>
                    <a:bodyPr/>
                    <a:lstStyle/>
                    <a:p>
                      <a:pPr marR="0" algn="l" rtl="0">
                        <a:lnSpc>
                          <a:spcPct val="100000"/>
                        </a:lnSpc>
                        <a:spcBef>
                          <a:spcPts val="0"/>
                        </a:spcBef>
                        <a:spcAft>
                          <a:spcPts val="0"/>
                        </a:spcAft>
                        <a:buClr>
                          <a:srgbClr val="000000"/>
                        </a:buClr>
                        <a:buFont typeface="Arial"/>
                      </a:pPr>
                      <a:r>
                        <a:rPr lang="fr-FR" sz="1200" b="1" i="1" u="none" strike="noStrike" cap="none" noProof="0" dirty="0">
                          <a:solidFill>
                            <a:schemeClr val="dk1"/>
                          </a:solidFill>
                          <a:latin typeface="+mn-lt"/>
                          <a:ea typeface="+mn-ea"/>
                          <a:cs typeface="+mn-cs"/>
                          <a:sym typeface="Arial"/>
                        </a:rPr>
                        <a:t>Fréquence recommandée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Chaque 3-5 ans ; </a:t>
                      </a:r>
                      <a:r>
                        <a:rPr lang="fr-FR" sz="1100" b="0" i="0" u="none" strike="noStrike" cap="none" noProof="0" dirty="0">
                          <a:solidFill>
                            <a:schemeClr val="dk1"/>
                          </a:solidFill>
                          <a:latin typeface="+mn-lt"/>
                          <a:ea typeface="+mn-ea"/>
                          <a:cs typeface="+mn-cs"/>
                          <a:sym typeface="Arial"/>
                        </a:rPr>
                        <a:t>mise à jour tous les deux ans ou en fonction des besoins</a:t>
                      </a:r>
                    </a:p>
                  </a:txBody>
                  <a:tcPr>
                    <a:lnL w="12700" cmpd="sng">
                      <a:noFill/>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Deux ans avant l’introduction </a:t>
                      </a:r>
                      <a:r>
                        <a:rPr lang="fr-FR" sz="1100" b="0" i="0" u="none" strike="noStrike" cap="none" noProof="0" dirty="0">
                          <a:solidFill>
                            <a:schemeClr val="dk1"/>
                          </a:solidFill>
                          <a:latin typeface="+mn-lt"/>
                          <a:ea typeface="+mn-ea"/>
                          <a:cs typeface="+mn-cs"/>
                          <a:sym typeface="Arial"/>
                        </a:rPr>
                        <a:t>ou sur demande du MSP</a:t>
                      </a:r>
                    </a:p>
                  </a:txBody>
                  <a:tcPr>
                    <a:lnL w="12700" cmpd="sng">
                      <a:noFill/>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Sur demande du MSP</a:t>
                      </a:r>
                    </a:p>
                  </a:txBody>
                  <a:tcPr>
                    <a:lnL w="12700" cmpd="sng">
                      <a:noFill/>
                    </a:lnL>
                    <a:lnR w="12700" cmpd="sng">
                      <a:noFill/>
                    </a:lnR>
                    <a:lnT w="127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655532"/>
                  </a:ext>
                </a:extLst>
              </a:tr>
              <a:tr h="745444">
                <a:tc>
                  <a:txBody>
                    <a:bodyPr/>
                    <a:lstStyle/>
                    <a:p>
                      <a:pPr marR="0" algn="l" rtl="0">
                        <a:lnSpc>
                          <a:spcPct val="100000"/>
                        </a:lnSpc>
                        <a:spcBef>
                          <a:spcPts val="0"/>
                        </a:spcBef>
                        <a:spcAft>
                          <a:spcPts val="0"/>
                        </a:spcAft>
                        <a:buClr>
                          <a:srgbClr val="000000"/>
                        </a:buClr>
                        <a:buFont typeface="Arial"/>
                      </a:pPr>
                      <a:r>
                        <a:rPr lang="fr-FR" sz="1200" b="1" i="1" u="none" strike="noStrike" cap="none" noProof="0" dirty="0">
                          <a:solidFill>
                            <a:schemeClr val="dk1"/>
                          </a:solidFill>
                          <a:latin typeface="+mn-lt"/>
                          <a:ea typeface="+mn-ea"/>
                          <a:cs typeface="+mn-cs"/>
                          <a:sym typeface="Arial"/>
                        </a:rPr>
                        <a:t>Objectifs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noProof="0" dirty="0"/>
                        <a:t>Prioriser parmi les vaccins disponibles</a:t>
                      </a:r>
                      <a:endParaRPr lang="fr-FR" sz="1100" b="1" i="1" u="none" strike="noStrike" cap="none" noProof="0" dirty="0">
                        <a:solidFill>
                          <a:schemeClr val="dk1"/>
                        </a:solidFill>
                        <a:latin typeface="+mn-lt"/>
                        <a:ea typeface="+mn-ea"/>
                        <a:cs typeface="+mn-cs"/>
                        <a:sym typeface="Arial"/>
                      </a:endParaRP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Définir si un vaccin doit être introduit</a:t>
                      </a:r>
                    </a:p>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Déterminer la stratégie et le produit recommandés</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Changer de produit/présentation</a:t>
                      </a:r>
                    </a:p>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Adapter la stratégie vaccinale et/ou le calendrier </a:t>
                      </a:r>
                      <a:r>
                        <a:rPr lang="fr-FR" sz="1100" b="0" i="0" u="none" strike="noStrike" cap="none" noProof="0" dirty="0">
                          <a:solidFill>
                            <a:schemeClr val="dk1"/>
                          </a:solidFill>
                          <a:latin typeface="+mn-lt"/>
                          <a:ea typeface="+mn-ea"/>
                          <a:cs typeface="+mn-cs"/>
                          <a:sym typeface="Arial"/>
                        </a:rPr>
                        <a:t>(par exemple suite à une mise à jour des recommandations SAGE)</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4772530"/>
                  </a:ext>
                </a:extLst>
              </a:tr>
              <a:tr h="760368">
                <a:tc>
                  <a:txBody>
                    <a:bodyPr/>
                    <a:lstStyle/>
                    <a:p>
                      <a:pPr marR="0" algn="l" rtl="0">
                        <a:lnSpc>
                          <a:spcPct val="100000"/>
                        </a:lnSpc>
                        <a:spcBef>
                          <a:spcPts val="0"/>
                        </a:spcBef>
                        <a:spcAft>
                          <a:spcPts val="0"/>
                        </a:spcAft>
                        <a:buClr>
                          <a:srgbClr val="000000"/>
                        </a:buClr>
                        <a:buFont typeface="Arial"/>
                      </a:pPr>
                      <a:r>
                        <a:rPr lang="fr-FR" sz="1200" b="1" i="1" u="none" strike="noStrike" cap="none" noProof="0" dirty="0">
                          <a:solidFill>
                            <a:schemeClr val="dk1"/>
                          </a:solidFill>
                          <a:latin typeface="+mn-lt"/>
                          <a:ea typeface="+mn-ea"/>
                          <a:cs typeface="+mn-cs"/>
                          <a:sym typeface="Arial"/>
                        </a:rPr>
                        <a:t>Livrables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0" i="0" u="none" strike="noStrike" cap="none" noProof="0" dirty="0">
                          <a:solidFill>
                            <a:schemeClr val="dk1"/>
                          </a:solidFill>
                          <a:latin typeface="+mn-lt"/>
                          <a:ea typeface="+mn-ea"/>
                          <a:cs typeface="+mn-cs"/>
                          <a:sym typeface="Arial"/>
                        </a:rPr>
                        <a:t>- Liste priorisée des vaccins à introduire</a:t>
                      </a:r>
                    </a:p>
                    <a:p>
                      <a:pPr marR="0" algn="l" rtl="0">
                        <a:lnSpc>
                          <a:spcPct val="100000"/>
                        </a:lnSpc>
                        <a:spcBef>
                          <a:spcPts val="0"/>
                        </a:spcBef>
                        <a:spcAft>
                          <a:spcPts val="0"/>
                        </a:spcAft>
                        <a:buClr>
                          <a:srgbClr val="000000"/>
                        </a:buClr>
                        <a:buFont typeface="Arial"/>
                      </a:pPr>
                      <a:r>
                        <a:rPr lang="fr-FR" sz="1100" b="0" i="0" u="none" strike="noStrike" cap="none" noProof="0" dirty="0">
                          <a:solidFill>
                            <a:schemeClr val="dk1"/>
                          </a:solidFill>
                          <a:latin typeface="+mn-lt"/>
                          <a:ea typeface="+mn-ea"/>
                          <a:cs typeface="+mn-cs"/>
                          <a:sym typeface="Arial"/>
                        </a:rPr>
                        <a:t>- Scénario principal et alternatif de séquencement des introductions</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0" i="0" u="none" strike="noStrike" cap="none" noProof="0" dirty="0">
                          <a:solidFill>
                            <a:schemeClr val="dk1"/>
                          </a:solidFill>
                          <a:latin typeface="+mn-lt"/>
                          <a:ea typeface="+mn-ea"/>
                          <a:cs typeface="+mn-cs"/>
                          <a:sym typeface="Arial"/>
                        </a:rPr>
                        <a:t>- Recommandation sur l’introduction, le calendrier, la stratégie et le produit à utiliser</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0" i="0" u="none" strike="noStrike" cap="none" noProof="0" dirty="0">
                          <a:solidFill>
                            <a:schemeClr val="dk1"/>
                          </a:solidFill>
                          <a:latin typeface="+mn-lt"/>
                          <a:ea typeface="+mn-ea"/>
                          <a:cs typeface="+mn-cs"/>
                          <a:sym typeface="Arial"/>
                        </a:rPr>
                        <a:t>- Recommandation sur le calendrier, la stratégie et le produit à utiliser</a:t>
                      </a:r>
                    </a:p>
                  </a:txBody>
                  <a:tcP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7645072"/>
                  </a:ext>
                </a:extLst>
              </a:tr>
              <a:tr h="1069310">
                <a:tc>
                  <a:txBody>
                    <a:bodyPr/>
                    <a:lstStyle/>
                    <a:p>
                      <a:pPr marR="0" algn="l" rtl="0">
                        <a:lnSpc>
                          <a:spcPct val="100000"/>
                        </a:lnSpc>
                        <a:spcBef>
                          <a:spcPts val="0"/>
                        </a:spcBef>
                        <a:spcAft>
                          <a:spcPts val="0"/>
                        </a:spcAft>
                        <a:buClr>
                          <a:srgbClr val="000000"/>
                        </a:buClr>
                        <a:buFont typeface="Arial"/>
                      </a:pPr>
                      <a:r>
                        <a:rPr lang="fr-FR" sz="1200" b="1" i="1" u="none" strike="noStrike" cap="none" noProof="0" dirty="0">
                          <a:solidFill>
                            <a:schemeClr val="dk1"/>
                          </a:solidFill>
                          <a:latin typeface="+mn-lt"/>
                          <a:ea typeface="+mn-ea"/>
                          <a:cs typeface="+mn-cs"/>
                          <a:sym typeface="Arial"/>
                        </a:rPr>
                        <a:t>Type et niveau d’évidence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Collecte d’évidence large </a:t>
                      </a:r>
                      <a:endParaRPr lang="fr-FR" sz="1100" b="0" i="0" u="none" strike="noStrike" cap="none" noProof="0"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1100" b="0" i="0" u="none" strike="noStrike" cap="none" noProof="0" dirty="0">
                          <a:solidFill>
                            <a:schemeClr val="dk1"/>
                          </a:solidFill>
                          <a:latin typeface="+mn-lt"/>
                          <a:ea typeface="+mn-ea"/>
                          <a:cs typeface="+mn-cs"/>
                          <a:sym typeface="Arial"/>
                        </a:rPr>
                        <a:t>(plusieurs critères, plusieurs vaccins)</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indent="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Collecte d’évidence ciblée</a:t>
                      </a:r>
                    </a:p>
                    <a:p>
                      <a:pPr marL="87313" marR="0" indent="0" algn="l" rtl="0">
                        <a:lnSpc>
                          <a:spcPct val="100000"/>
                        </a:lnSpc>
                        <a:spcBef>
                          <a:spcPts val="0"/>
                        </a:spcBef>
                        <a:spcAft>
                          <a:spcPts val="0"/>
                        </a:spcAft>
                        <a:buClr>
                          <a:srgbClr val="000000"/>
                        </a:buClr>
                        <a:buFont typeface="Arial"/>
                      </a:pPr>
                      <a:r>
                        <a:rPr lang="fr-FR" sz="1100" b="0" i="0" u="none" strike="noStrike" cap="none" noProof="0" dirty="0">
                          <a:solidFill>
                            <a:schemeClr val="dk1"/>
                          </a:solidFill>
                          <a:latin typeface="+mn-lt"/>
                          <a:ea typeface="+mn-ea"/>
                          <a:cs typeface="+mn-cs"/>
                          <a:sym typeface="Arial"/>
                        </a:rPr>
                        <a:t>Un vaccin, plusieurs produits, quelques critères présélectionnés</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marR="0" indent="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Collecte d’évidence ciblée</a:t>
                      </a:r>
                    </a:p>
                    <a:p>
                      <a:pPr marL="87313" marR="0" indent="0" algn="l" rtl="0">
                        <a:lnSpc>
                          <a:spcPct val="100000"/>
                        </a:lnSpc>
                        <a:spcBef>
                          <a:spcPts val="0"/>
                        </a:spcBef>
                        <a:spcAft>
                          <a:spcPts val="0"/>
                        </a:spcAft>
                        <a:buClr>
                          <a:srgbClr val="000000"/>
                        </a:buClr>
                        <a:buFont typeface="Arial"/>
                      </a:pPr>
                      <a:r>
                        <a:rPr lang="fr-FR" sz="1100" b="0" i="0" u="none" strike="noStrike" cap="none" noProof="0" dirty="0">
                          <a:solidFill>
                            <a:schemeClr val="dk1"/>
                          </a:solidFill>
                          <a:latin typeface="+mn-lt"/>
                          <a:ea typeface="+mn-ea"/>
                          <a:cs typeface="+mn-cs"/>
                          <a:sym typeface="Arial"/>
                        </a:rPr>
                        <a:t>Liste limitée de critères</a:t>
                      </a:r>
                    </a:p>
                  </a:txBody>
                  <a:tcPr anchor="ctr">
                    <a:lnL w="12700" cmpd="sng">
                      <a:noFill/>
                    </a:lnL>
                    <a:lnR w="12700" cmpd="sng">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9049227"/>
                  </a:ext>
                </a:extLst>
              </a:tr>
              <a:tr h="1094928">
                <a:tc>
                  <a:txBody>
                    <a:bodyPr/>
                    <a:lstStyle/>
                    <a:p>
                      <a:pPr marR="0" algn="l" rtl="0">
                        <a:lnSpc>
                          <a:spcPct val="100000"/>
                        </a:lnSpc>
                        <a:spcBef>
                          <a:spcPts val="0"/>
                        </a:spcBef>
                        <a:spcAft>
                          <a:spcPts val="0"/>
                        </a:spcAft>
                        <a:buClr>
                          <a:srgbClr val="000000"/>
                        </a:buClr>
                        <a:buFont typeface="Arial"/>
                      </a:pPr>
                      <a:r>
                        <a:rPr lang="fr-FR" sz="1200" b="1" i="1" u="none" strike="noStrike" cap="none" noProof="0" dirty="0">
                          <a:solidFill>
                            <a:schemeClr val="dk1"/>
                          </a:solidFill>
                          <a:latin typeface="+mn-lt"/>
                          <a:ea typeface="+mn-ea"/>
                          <a:cs typeface="+mn-cs"/>
                          <a:sym typeface="Arial"/>
                        </a:rPr>
                        <a:t>Outils et processus disponibles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100" b="1" noProof="0" dirty="0"/>
                        <a:t>OPS-INV</a:t>
                      </a:r>
                      <a:r>
                        <a:rPr lang="fr-FR" sz="1100" b="0" noProof="0" dirty="0"/>
                        <a:t> (Outil d’aide à la Priorisation et au Séquencement des Introductions de Nouveaux Vaccins)</a:t>
                      </a:r>
                    </a:p>
                    <a:p>
                      <a:endParaRPr lang="fr-FR" sz="1100" b="0" noProof="0" dirty="0"/>
                    </a:p>
                    <a:p>
                      <a:r>
                        <a:rPr lang="fr-FR" sz="1100" b="1" noProof="0" dirty="0"/>
                        <a:t>CAPACITI</a:t>
                      </a:r>
                      <a:endParaRPr lang="fr-FR" sz="1100" b="1" i="1" u="none" strike="noStrike" cap="none" noProof="0" dirty="0">
                        <a:solidFill>
                          <a:schemeClr val="dk1"/>
                        </a:solidFill>
                        <a:latin typeface="+mn-lt"/>
                        <a:ea typeface="+mn-ea"/>
                        <a:cs typeface="+mn-cs"/>
                        <a:sym typeface="Arial"/>
                      </a:endParaRP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noProof="0" dirty="0" err="1"/>
                        <a:t>EtR</a:t>
                      </a:r>
                      <a:r>
                        <a:rPr lang="fr-FR" sz="1100" b="0" noProof="0" dirty="0"/>
                        <a:t> (Evidence-to-</a:t>
                      </a:r>
                      <a:r>
                        <a:rPr lang="fr-FR" sz="1100" b="0" noProof="0" dirty="0" err="1"/>
                        <a:t>recommendation</a:t>
                      </a:r>
                      <a:r>
                        <a:rPr lang="fr-FR" sz="1100" b="0" noProof="0" dirty="0"/>
                        <a:t>)</a:t>
                      </a:r>
                      <a:endParaRPr lang="fr-FR" sz="1100" b="0" i="0" u="none" strike="noStrike" cap="none" noProof="0" dirty="0">
                        <a:solidFill>
                          <a:schemeClr val="dk1"/>
                        </a:solidFill>
                        <a:latin typeface="+mn-lt"/>
                        <a:ea typeface="+mn-ea"/>
                        <a:cs typeface="+mn-cs"/>
                        <a:sym typeface="Arial"/>
                      </a:endParaRP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R="0" algn="l" rtl="0">
                        <a:lnSpc>
                          <a:spcPct val="100000"/>
                        </a:lnSpc>
                        <a:spcBef>
                          <a:spcPts val="0"/>
                        </a:spcBef>
                        <a:spcAft>
                          <a:spcPts val="0"/>
                        </a:spcAft>
                        <a:buClr>
                          <a:srgbClr val="000000"/>
                        </a:buClr>
                        <a:buFont typeface="Arial"/>
                      </a:pPr>
                      <a:r>
                        <a:rPr lang="fr-FR" sz="1100" b="1" noProof="0" dirty="0" err="1"/>
                        <a:t>EtR</a:t>
                      </a:r>
                      <a:r>
                        <a:rPr lang="fr-FR" sz="1100" b="0" noProof="0" dirty="0"/>
                        <a:t> (Evidence-to-</a:t>
                      </a:r>
                      <a:r>
                        <a:rPr lang="fr-FR" sz="1100" b="0" noProof="0" dirty="0" err="1"/>
                        <a:t>recommendation</a:t>
                      </a:r>
                      <a:r>
                        <a:rPr lang="fr-FR" sz="1100" b="0" noProof="0" dirty="0"/>
                        <a:t>)</a:t>
                      </a:r>
                      <a:endParaRPr lang="fr-FR" sz="1100" b="0" i="0" u="none" strike="noStrike" cap="none" noProof="0"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endParaRPr lang="fr-FR" sz="1100" b="0" noProof="0" dirty="0"/>
                    </a:p>
                    <a:p>
                      <a:pPr marR="0" algn="l" rtl="0">
                        <a:lnSpc>
                          <a:spcPct val="100000"/>
                        </a:lnSpc>
                        <a:spcBef>
                          <a:spcPts val="0"/>
                        </a:spcBef>
                        <a:spcAft>
                          <a:spcPts val="0"/>
                        </a:spcAft>
                        <a:buClr>
                          <a:srgbClr val="000000"/>
                        </a:buClr>
                        <a:buFont typeface="Arial"/>
                      </a:pPr>
                      <a:r>
                        <a:rPr lang="fr-FR" sz="1100" b="1" noProof="0" dirty="0"/>
                        <a:t>CAPACITI</a:t>
                      </a:r>
                    </a:p>
                    <a:p>
                      <a:pPr marR="0" algn="l" rtl="0">
                        <a:lnSpc>
                          <a:spcPct val="100000"/>
                        </a:lnSpc>
                        <a:spcBef>
                          <a:spcPts val="0"/>
                        </a:spcBef>
                        <a:spcAft>
                          <a:spcPts val="0"/>
                        </a:spcAft>
                        <a:buClr>
                          <a:srgbClr val="000000"/>
                        </a:buClr>
                        <a:buFont typeface="Arial"/>
                      </a:pPr>
                      <a:endParaRPr lang="fr-FR" sz="1100" b="0" i="0" u="none" strike="noStrike" cap="none" noProof="0" dirty="0">
                        <a:solidFill>
                          <a:schemeClr val="dk1"/>
                        </a:solidFill>
                        <a:latin typeface="+mn-lt"/>
                        <a:ea typeface="+mn-ea"/>
                        <a:cs typeface="+mn-cs"/>
                        <a:sym typeface="Arial"/>
                      </a:endParaRPr>
                    </a:p>
                    <a:p>
                      <a:pPr marR="0" algn="l" rtl="0">
                        <a:lnSpc>
                          <a:spcPct val="100000"/>
                        </a:lnSpc>
                        <a:spcBef>
                          <a:spcPts val="0"/>
                        </a:spcBef>
                        <a:spcAft>
                          <a:spcPts val="0"/>
                        </a:spcAft>
                        <a:buClr>
                          <a:srgbClr val="000000"/>
                        </a:buClr>
                        <a:buFont typeface="Arial"/>
                      </a:pPr>
                      <a:r>
                        <a:rPr lang="fr-FR" sz="1100" b="1" i="0" u="none" strike="noStrike" cap="none" noProof="0" dirty="0">
                          <a:solidFill>
                            <a:schemeClr val="dk1"/>
                          </a:solidFill>
                          <a:latin typeface="+mn-lt"/>
                          <a:ea typeface="+mn-ea"/>
                          <a:cs typeface="+mn-cs"/>
                          <a:sym typeface="Arial"/>
                        </a:rPr>
                        <a:t>Processus d’optimisation du portefeuille GAVI</a:t>
                      </a:r>
                    </a:p>
                  </a:txBody>
                  <a:tcPr>
                    <a:lnL w="12700" cmpd="sng">
                      <a:noFill/>
                    </a:lnL>
                    <a:lnR w="12700" cmpd="sng">
                      <a:noFill/>
                    </a:lnR>
                    <a:lnT w="952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5844385"/>
                  </a:ext>
                </a:extLst>
              </a:tr>
            </a:tbl>
          </a:graphicData>
        </a:graphic>
      </p:graphicFrame>
      <p:sp>
        <p:nvSpPr>
          <p:cNvPr id="8" name="Isosceles Triangle 7">
            <a:extLst>
              <a:ext uri="{FF2B5EF4-FFF2-40B4-BE49-F238E27FC236}">
                <a16:creationId xmlns:a16="http://schemas.microsoft.com/office/drawing/2014/main" id="{DD2F15CA-0921-5017-8DC0-6E244F7DEED9}"/>
              </a:ext>
            </a:extLst>
          </p:cNvPr>
          <p:cNvSpPr/>
          <p:nvPr/>
        </p:nvSpPr>
        <p:spPr>
          <a:xfrm flipV="1">
            <a:off x="8192655" y="1426940"/>
            <a:ext cx="183727" cy="131883"/>
          </a:xfrm>
          <a:prstGeom prst="triangl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2" name="TextBox 11">
            <a:extLst>
              <a:ext uri="{FF2B5EF4-FFF2-40B4-BE49-F238E27FC236}">
                <a16:creationId xmlns:a16="http://schemas.microsoft.com/office/drawing/2014/main" id="{78736444-5CC1-3C95-2581-06CBF4C8914B}"/>
              </a:ext>
            </a:extLst>
          </p:cNvPr>
          <p:cNvSpPr txBox="1"/>
          <p:nvPr/>
        </p:nvSpPr>
        <p:spPr>
          <a:xfrm>
            <a:off x="7707989" y="1164531"/>
            <a:ext cx="1153057" cy="307777"/>
          </a:xfrm>
          <a:prstGeom prst="rect">
            <a:avLst/>
          </a:prstGeom>
          <a:noFill/>
        </p:spPr>
        <p:txBody>
          <a:bodyPr wrap="square" rtlCol="0">
            <a:spAutoFit/>
          </a:bodyPr>
          <a:lstStyle/>
          <a:p>
            <a:pPr algn="ctr"/>
            <a:r>
              <a:rPr lang="fr-FR" sz="1400" b="1" i="1" noProof="0" dirty="0">
                <a:solidFill>
                  <a:srgbClr val="0F5D61"/>
                </a:solidFill>
              </a:rPr>
              <a:t>Introduction</a:t>
            </a:r>
          </a:p>
        </p:txBody>
      </p:sp>
      <p:sp>
        <p:nvSpPr>
          <p:cNvPr id="19" name="Isosceles Triangle 18">
            <a:extLst>
              <a:ext uri="{FF2B5EF4-FFF2-40B4-BE49-F238E27FC236}">
                <a16:creationId xmlns:a16="http://schemas.microsoft.com/office/drawing/2014/main" id="{48A0E3BF-1EDC-04A2-2B6B-F66EFA15D8C1}"/>
              </a:ext>
            </a:extLst>
          </p:cNvPr>
          <p:cNvSpPr/>
          <p:nvPr/>
        </p:nvSpPr>
        <p:spPr>
          <a:xfrm rot="5400000">
            <a:off x="4647864" y="4574243"/>
            <a:ext cx="807535" cy="308948"/>
          </a:xfrm>
          <a:prstGeom prst="triangle">
            <a:avLst/>
          </a:prstGeom>
          <a:solidFill>
            <a:srgbClr val="ECF2F2"/>
          </a:solidFill>
          <a:ln w="9525">
            <a:solidFill>
              <a:srgbClr val="EC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0" name="TextBox 19">
            <a:extLst>
              <a:ext uri="{FF2B5EF4-FFF2-40B4-BE49-F238E27FC236}">
                <a16:creationId xmlns:a16="http://schemas.microsoft.com/office/drawing/2014/main" id="{EEF15ED5-C915-DAF8-CBC8-99A29708C6C6}"/>
              </a:ext>
            </a:extLst>
          </p:cNvPr>
          <p:cNvSpPr txBox="1"/>
          <p:nvPr/>
        </p:nvSpPr>
        <p:spPr>
          <a:xfrm>
            <a:off x="4047893" y="4451585"/>
            <a:ext cx="1036659" cy="646331"/>
          </a:xfrm>
          <a:prstGeom prst="rect">
            <a:avLst/>
          </a:prstGeom>
          <a:noFill/>
        </p:spPr>
        <p:txBody>
          <a:bodyPr wrap="square" rtlCol="0">
            <a:spAutoFit/>
          </a:bodyPr>
          <a:lstStyle/>
          <a:p>
            <a:pPr algn="r"/>
            <a:r>
              <a:rPr lang="fr-FR" sz="900" b="1" i="1" dirty="0">
                <a:solidFill>
                  <a:schemeClr val="bg1">
                    <a:lumMod val="50000"/>
                  </a:schemeClr>
                </a:solidFill>
              </a:rPr>
              <a:t>Les é</a:t>
            </a:r>
            <a:r>
              <a:rPr lang="fr-FR" sz="900" b="1" i="1" noProof="0" dirty="0" err="1">
                <a:solidFill>
                  <a:schemeClr val="bg1">
                    <a:lumMod val="50000"/>
                  </a:schemeClr>
                </a:solidFill>
              </a:rPr>
              <a:t>vidences</a:t>
            </a:r>
            <a:r>
              <a:rPr lang="fr-FR" sz="900" b="1" i="1" noProof="0" dirty="0">
                <a:solidFill>
                  <a:schemeClr val="bg1">
                    <a:lumMod val="50000"/>
                  </a:schemeClr>
                </a:solidFill>
              </a:rPr>
              <a:t> de la priorisation sont utilisées dans l’ETR</a:t>
            </a:r>
          </a:p>
        </p:txBody>
      </p:sp>
      <p:sp>
        <p:nvSpPr>
          <p:cNvPr id="43" name="Isosceles Triangle 42">
            <a:extLst>
              <a:ext uri="{FF2B5EF4-FFF2-40B4-BE49-F238E27FC236}">
                <a16:creationId xmlns:a16="http://schemas.microsoft.com/office/drawing/2014/main" id="{1A2B5442-BA30-7E16-1578-BF53DE5AAAAE}"/>
              </a:ext>
            </a:extLst>
          </p:cNvPr>
          <p:cNvSpPr/>
          <p:nvPr/>
        </p:nvSpPr>
        <p:spPr>
          <a:xfrm flipV="1">
            <a:off x="4792716" y="1426940"/>
            <a:ext cx="183727" cy="131883"/>
          </a:xfrm>
          <a:prstGeom prst="triangle">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44" name="TextBox 43">
            <a:extLst>
              <a:ext uri="{FF2B5EF4-FFF2-40B4-BE49-F238E27FC236}">
                <a16:creationId xmlns:a16="http://schemas.microsoft.com/office/drawing/2014/main" id="{0685EB8B-C7EA-CFC2-97A7-C7AAD44AB765}"/>
              </a:ext>
            </a:extLst>
          </p:cNvPr>
          <p:cNvSpPr txBox="1"/>
          <p:nvPr/>
        </p:nvSpPr>
        <p:spPr>
          <a:xfrm>
            <a:off x="4339180" y="1056810"/>
            <a:ext cx="1090796" cy="523220"/>
          </a:xfrm>
          <a:prstGeom prst="rect">
            <a:avLst/>
          </a:prstGeom>
          <a:noFill/>
        </p:spPr>
        <p:txBody>
          <a:bodyPr wrap="square" lIns="72000" rIns="72000" rtlCol="0" anchor="ctr">
            <a:spAutoFit/>
          </a:bodyPr>
          <a:lstStyle/>
          <a:p>
            <a:pPr algn="ctr"/>
            <a:r>
              <a:rPr lang="fr-FR" sz="1400" b="1" i="1" noProof="0" dirty="0">
                <a:solidFill>
                  <a:srgbClr val="0F5D61"/>
                </a:solidFill>
              </a:rPr>
              <a:t>SNV</a:t>
            </a:r>
            <a:r>
              <a:rPr lang="fr-FR" sz="1400" b="1" i="1" baseline="30000" noProof="0" dirty="0">
                <a:solidFill>
                  <a:srgbClr val="0F5D61"/>
                </a:solidFill>
              </a:rPr>
              <a:t>1</a:t>
            </a:r>
            <a:r>
              <a:rPr lang="fr-FR" sz="1400" b="1" i="1" noProof="0" dirty="0">
                <a:solidFill>
                  <a:srgbClr val="0F5D61"/>
                </a:solidFill>
              </a:rPr>
              <a:t>/FPP</a:t>
            </a:r>
            <a:r>
              <a:rPr lang="fr-FR" sz="1400" b="1" i="1" baseline="30000" noProof="0" dirty="0">
                <a:solidFill>
                  <a:srgbClr val="0F5D61"/>
                </a:solidFill>
              </a:rPr>
              <a:t>2</a:t>
            </a:r>
            <a:endParaRPr lang="fr-FR" sz="1400" b="1" i="1" noProof="0" dirty="0">
              <a:solidFill>
                <a:srgbClr val="0F5D61"/>
              </a:solidFill>
            </a:endParaRPr>
          </a:p>
        </p:txBody>
      </p:sp>
      <p:cxnSp>
        <p:nvCxnSpPr>
          <p:cNvPr id="5" name="Connector: Elbow 4">
            <a:extLst>
              <a:ext uri="{FF2B5EF4-FFF2-40B4-BE49-F238E27FC236}">
                <a16:creationId xmlns:a16="http://schemas.microsoft.com/office/drawing/2014/main" id="{A339D2A8-E2C3-3561-EDAB-F0E38B837356}"/>
              </a:ext>
            </a:extLst>
          </p:cNvPr>
          <p:cNvCxnSpPr>
            <a:cxnSpLocks/>
            <a:stCxn id="2" idx="0"/>
            <a:endCxn id="44" idx="1"/>
          </p:cNvCxnSpPr>
          <p:nvPr/>
        </p:nvCxnSpPr>
        <p:spPr>
          <a:xfrm rot="5400000" flipH="1" flipV="1">
            <a:off x="3661813" y="857260"/>
            <a:ext cx="216207" cy="1138528"/>
          </a:xfrm>
          <a:prstGeom prst="bentConnector2">
            <a:avLst/>
          </a:prstGeom>
          <a:ln w="19050">
            <a:solidFill>
              <a:srgbClr val="0F5D6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975EE39A-F44A-B4E5-DA7A-75093E9C15C6}"/>
              </a:ext>
            </a:extLst>
          </p:cNvPr>
          <p:cNvCxnSpPr>
            <a:cxnSpLocks/>
            <a:stCxn id="44" idx="3"/>
            <a:endCxn id="3" idx="0"/>
          </p:cNvCxnSpPr>
          <p:nvPr/>
        </p:nvCxnSpPr>
        <p:spPr>
          <a:xfrm>
            <a:off x="5429976" y="1318420"/>
            <a:ext cx="1143411" cy="216207"/>
          </a:xfrm>
          <a:prstGeom prst="bentConnector2">
            <a:avLst/>
          </a:prstGeom>
          <a:ln w="19050">
            <a:solidFill>
              <a:srgbClr val="0F5D6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110170-FBE5-6CF5-5F70-943B9E644008}"/>
              </a:ext>
            </a:extLst>
          </p:cNvPr>
          <p:cNvSpPr txBox="1"/>
          <p:nvPr/>
        </p:nvSpPr>
        <p:spPr>
          <a:xfrm>
            <a:off x="378371" y="6591197"/>
            <a:ext cx="7814284" cy="230832"/>
          </a:xfrm>
          <a:prstGeom prst="rect">
            <a:avLst/>
          </a:prstGeom>
          <a:noFill/>
        </p:spPr>
        <p:txBody>
          <a:bodyPr wrap="square" rtlCol="0">
            <a:spAutoFit/>
          </a:bodyPr>
          <a:lstStyle/>
          <a:p>
            <a:r>
              <a:rPr lang="fr-FR" sz="900" noProof="0" dirty="0"/>
              <a:t>1. Stratégie Nationale de Vaccination; 2. Full Portfolio Process (GAVI process)</a:t>
            </a:r>
          </a:p>
        </p:txBody>
      </p:sp>
    </p:spTree>
    <p:extLst>
      <p:ext uri="{BB962C8B-B14F-4D97-AF65-F5344CB8AC3E}">
        <p14:creationId xmlns:p14="http://schemas.microsoft.com/office/powerpoint/2010/main" val="65182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318734-7990-EBA9-AEC3-76CD752A09B8}"/>
              </a:ext>
            </a:extLst>
          </p:cNvPr>
          <p:cNvSpPr/>
          <p:nvPr/>
        </p:nvSpPr>
        <p:spPr>
          <a:xfrm>
            <a:off x="8126547" y="1838215"/>
            <a:ext cx="3436994" cy="47817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noProof="0" dirty="0"/>
              <a:t>WHO CAPACITI</a:t>
            </a:r>
          </a:p>
        </p:txBody>
      </p:sp>
      <p:pic>
        <p:nvPicPr>
          <p:cNvPr id="24" name="Picture 23">
            <a:extLst>
              <a:ext uri="{FF2B5EF4-FFF2-40B4-BE49-F238E27FC236}">
                <a16:creationId xmlns:a16="http://schemas.microsoft.com/office/drawing/2014/main" id="{4C7ACA98-2F6B-9700-F949-172AD82E6EE2}"/>
              </a:ext>
            </a:extLst>
          </p:cNvPr>
          <p:cNvPicPr>
            <a:picLocks noChangeAspect="1"/>
          </p:cNvPicPr>
          <p:nvPr/>
        </p:nvPicPr>
        <p:blipFill>
          <a:blip r:embed="rId3"/>
          <a:stretch>
            <a:fillRect/>
          </a:stretch>
        </p:blipFill>
        <p:spPr>
          <a:xfrm>
            <a:off x="8141917" y="3659918"/>
            <a:ext cx="3278441" cy="1536842"/>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28" name="Rectangle 27">
            <a:extLst>
              <a:ext uri="{FF2B5EF4-FFF2-40B4-BE49-F238E27FC236}">
                <a16:creationId xmlns:a16="http://schemas.microsoft.com/office/drawing/2014/main" id="{BCBFEE92-2C30-0E5D-0B77-831B3DE4B44C}"/>
              </a:ext>
            </a:extLst>
          </p:cNvPr>
          <p:cNvSpPr/>
          <p:nvPr/>
        </p:nvSpPr>
        <p:spPr>
          <a:xfrm>
            <a:off x="8126547" y="2442222"/>
            <a:ext cx="3436994" cy="1038665"/>
          </a:xfrm>
          <a:prstGeom prst="rect">
            <a:avLst/>
          </a:prstGeom>
          <a:noFill/>
          <a:ln w="63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050" noProof="0" dirty="0">
                <a:solidFill>
                  <a:schemeClr val="tx1">
                    <a:lumMod val="50000"/>
                  </a:schemeClr>
                </a:solidFill>
              </a:rPr>
              <a:t>CAPACITI est un outil de processus complet qui permet de comparer les interventions et de sélectionner la meilleure option grâce à un outil Excel structuré qui facilitant l’évaluation de chaque option selon des critères prédéfinis</a:t>
            </a:r>
          </a:p>
        </p:txBody>
      </p:sp>
      <p:pic>
        <p:nvPicPr>
          <p:cNvPr id="26" name="Picture 25">
            <a:extLst>
              <a:ext uri="{FF2B5EF4-FFF2-40B4-BE49-F238E27FC236}">
                <a16:creationId xmlns:a16="http://schemas.microsoft.com/office/drawing/2014/main" id="{FC35B3CC-2BB6-ED83-4A19-A1C033D7B47E}"/>
              </a:ext>
            </a:extLst>
          </p:cNvPr>
          <p:cNvPicPr>
            <a:picLocks noChangeAspect="1"/>
          </p:cNvPicPr>
          <p:nvPr/>
        </p:nvPicPr>
        <p:blipFill>
          <a:blip r:embed="rId4"/>
          <a:stretch>
            <a:fillRect/>
          </a:stretch>
        </p:blipFill>
        <p:spPr>
          <a:xfrm>
            <a:off x="8301485" y="4495546"/>
            <a:ext cx="3269210" cy="1668820"/>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Plusieurs outils sont disponibles : </a:t>
            </a:r>
            <a:r>
              <a:rPr lang="fr-FR" sz="2400" kern="0" noProof="0" dirty="0" err="1">
                <a:solidFill>
                  <a:srgbClr val="0F5D61"/>
                </a:solidFill>
                <a:latin typeface="Lato" panose="020F0502020204030203" pitchFamily="34" charset="0"/>
                <a:cs typeface="Times New Roman" panose="02020603050405020304" pitchFamily="18" charset="0"/>
                <a:sym typeface="Lato"/>
              </a:rPr>
              <a:t>l'EtR</a:t>
            </a:r>
            <a:r>
              <a:rPr lang="fr-FR" sz="2400" kern="0" noProof="0" dirty="0">
                <a:solidFill>
                  <a:srgbClr val="0F5D61"/>
                </a:solidFill>
                <a:latin typeface="Lato" panose="020F0502020204030203" pitchFamily="34" charset="0"/>
                <a:cs typeface="Times New Roman" panose="02020603050405020304" pitchFamily="18" charset="0"/>
                <a:sym typeface="Lato"/>
              </a:rPr>
              <a:t> est le seul outil adapté pour la formulation des recommandations sur l'opportunité et la manière d'introduire les vaccins ; les outils OPS-INV et CAPACITI sont complémentaires, permettant au GTCV de classer les options et de planifier les introductions sur le long terme</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12" name="Google Shape;12;p19">
            <a:extLst>
              <a:ext uri="{FF2B5EF4-FFF2-40B4-BE49-F238E27FC236}">
                <a16:creationId xmlns:a16="http://schemas.microsoft.com/office/drawing/2014/main" id="{74888AFF-42DE-82CD-EDC4-678639452791}"/>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5</a:t>
            </a:fld>
            <a:endParaRPr lang="fr-FR" noProof="0" dirty="0">
              <a:latin typeface="+mj-lt"/>
            </a:endParaRPr>
          </a:p>
        </p:txBody>
      </p:sp>
      <p:sp>
        <p:nvSpPr>
          <p:cNvPr id="2" name="Rectangle 1">
            <a:extLst>
              <a:ext uri="{FF2B5EF4-FFF2-40B4-BE49-F238E27FC236}">
                <a16:creationId xmlns:a16="http://schemas.microsoft.com/office/drawing/2014/main" id="{B5F4DD89-FA45-ABCF-3B2A-7B11DC92A356}"/>
              </a:ext>
            </a:extLst>
          </p:cNvPr>
          <p:cNvSpPr/>
          <p:nvPr/>
        </p:nvSpPr>
        <p:spPr>
          <a:xfrm>
            <a:off x="434780" y="1838215"/>
            <a:ext cx="3436994" cy="478172"/>
          </a:xfrm>
          <a:prstGeom prst="rect">
            <a:avLst/>
          </a:prstGeom>
          <a:solidFill>
            <a:srgbClr val="3B5FB5"/>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fr-FR" sz="1600" noProof="0" dirty="0"/>
              <a:t>Evidence to Recommendations</a:t>
            </a:r>
          </a:p>
        </p:txBody>
      </p:sp>
      <p:sp>
        <p:nvSpPr>
          <p:cNvPr id="14" name="Rectangle 13">
            <a:extLst>
              <a:ext uri="{FF2B5EF4-FFF2-40B4-BE49-F238E27FC236}">
                <a16:creationId xmlns:a16="http://schemas.microsoft.com/office/drawing/2014/main" id="{A8ED3F83-B50D-6F8C-86F1-B669E33A5CD1}"/>
              </a:ext>
            </a:extLst>
          </p:cNvPr>
          <p:cNvSpPr/>
          <p:nvPr/>
        </p:nvSpPr>
        <p:spPr>
          <a:xfrm>
            <a:off x="4413025" y="1838215"/>
            <a:ext cx="3436994" cy="478172"/>
          </a:xfrm>
          <a:prstGeom prst="rect">
            <a:avLst/>
          </a:prstGeom>
          <a:solidFill>
            <a:srgbClr val="0F5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noProof="0" dirty="0"/>
              <a:t>OPS-INV</a:t>
            </a:r>
          </a:p>
        </p:txBody>
      </p:sp>
      <p:pic>
        <p:nvPicPr>
          <p:cNvPr id="17" name="Picture 16">
            <a:extLst>
              <a:ext uri="{FF2B5EF4-FFF2-40B4-BE49-F238E27FC236}">
                <a16:creationId xmlns:a16="http://schemas.microsoft.com/office/drawing/2014/main" id="{6B632890-D20A-649C-4AD1-A6A78108FC07}"/>
              </a:ext>
            </a:extLst>
          </p:cNvPr>
          <p:cNvPicPr>
            <a:picLocks noChangeAspect="1"/>
          </p:cNvPicPr>
          <p:nvPr/>
        </p:nvPicPr>
        <p:blipFill>
          <a:blip r:embed="rId5"/>
          <a:stretch>
            <a:fillRect/>
          </a:stretch>
        </p:blipFill>
        <p:spPr>
          <a:xfrm>
            <a:off x="445382" y="3604707"/>
            <a:ext cx="1659479" cy="2499474"/>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B83A5E39-0717-C38C-654B-17FF3280F32F}"/>
              </a:ext>
            </a:extLst>
          </p:cNvPr>
          <p:cNvPicPr>
            <a:picLocks noChangeAspect="1"/>
          </p:cNvPicPr>
          <p:nvPr/>
        </p:nvPicPr>
        <p:blipFill>
          <a:blip r:embed="rId6"/>
          <a:stretch>
            <a:fillRect/>
          </a:stretch>
        </p:blipFill>
        <p:spPr>
          <a:xfrm>
            <a:off x="2121790" y="3605006"/>
            <a:ext cx="1726232" cy="2559360"/>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64F14110-2807-BBA3-9D07-4A77652DAB2F}"/>
              </a:ext>
            </a:extLst>
          </p:cNvPr>
          <p:cNvSpPr/>
          <p:nvPr/>
        </p:nvSpPr>
        <p:spPr>
          <a:xfrm>
            <a:off x="434780" y="2442222"/>
            <a:ext cx="3436994" cy="1038665"/>
          </a:xfrm>
          <a:prstGeom prst="rect">
            <a:avLst/>
          </a:prstGeom>
          <a:noFill/>
          <a:ln w="6350">
            <a:solidFill>
              <a:srgbClr val="3B5FB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noProof="0" dirty="0">
                <a:solidFill>
                  <a:srgbClr val="414141">
                    <a:lumMod val="50000"/>
                  </a:srgbClr>
                </a:solidFill>
                <a:latin typeface="Lato"/>
              </a:rPr>
              <a:t>Evidence-to-Recommendations (</a:t>
            </a:r>
            <a:r>
              <a:rPr lang="fr-FR" sz="1050" noProof="0" dirty="0" err="1">
                <a:solidFill>
                  <a:srgbClr val="414141">
                    <a:lumMod val="50000"/>
                  </a:srgbClr>
                </a:solidFill>
                <a:latin typeface="Lato"/>
              </a:rPr>
              <a:t>EtR</a:t>
            </a:r>
            <a:r>
              <a:rPr lang="fr-FR" sz="1050" noProof="0" dirty="0">
                <a:solidFill>
                  <a:srgbClr val="414141">
                    <a:lumMod val="50000"/>
                  </a:srgbClr>
                </a:solidFill>
                <a:latin typeface="Lato"/>
              </a:rPr>
              <a:t>) est un cadre qui permet l'adoption de recommandations concernant les interventions potentielles par les GTCV. Il repose sur une liste de critères représentant les aspects à prendre en compte lors de l’évaluation de l’introduction d’un nouveau vaccin ou d’une nouvelle intervention</a:t>
            </a:r>
            <a:endParaRPr kumimoji="0" lang="fr-FR" sz="1050" b="0" i="0" u="none" strike="noStrike" kern="1200" cap="none" spc="0" normalizeH="0" baseline="0" noProof="0" dirty="0">
              <a:ln>
                <a:noFill/>
              </a:ln>
              <a:solidFill>
                <a:srgbClr val="414141">
                  <a:lumMod val="50000"/>
                </a:srgbClr>
              </a:solidFill>
              <a:effectLst/>
              <a:uLnTx/>
              <a:uFillTx/>
              <a:latin typeface="Lato"/>
              <a:ea typeface="+mn-ea"/>
              <a:cs typeface="+mn-cs"/>
            </a:endParaRPr>
          </a:p>
        </p:txBody>
      </p:sp>
      <p:sp>
        <p:nvSpPr>
          <p:cNvPr id="29" name="Rectangle 28">
            <a:extLst>
              <a:ext uri="{FF2B5EF4-FFF2-40B4-BE49-F238E27FC236}">
                <a16:creationId xmlns:a16="http://schemas.microsoft.com/office/drawing/2014/main" id="{00594462-08F6-B0F0-2691-1B13F905B747}"/>
              </a:ext>
            </a:extLst>
          </p:cNvPr>
          <p:cNvSpPr/>
          <p:nvPr/>
        </p:nvSpPr>
        <p:spPr>
          <a:xfrm>
            <a:off x="4413025" y="2442222"/>
            <a:ext cx="3436994" cy="1038665"/>
          </a:xfrm>
          <a:prstGeom prst="rect">
            <a:avLst/>
          </a:prstGeom>
          <a:noFill/>
          <a:ln w="6350">
            <a:solidFill>
              <a:srgbClr val="0F5D6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noProof="0" dirty="0">
                <a:solidFill>
                  <a:srgbClr val="414141">
                    <a:lumMod val="50000"/>
                  </a:srgbClr>
                </a:solidFill>
                <a:latin typeface="Lato"/>
              </a:rPr>
              <a:t>OPS-INV </a:t>
            </a:r>
            <a:r>
              <a:rPr kumimoji="0" lang="fr-FR" sz="1050" b="0" i="0" u="none" strike="noStrike" kern="1200" cap="none" spc="0" normalizeH="0" baseline="0" noProof="0" dirty="0">
                <a:ln>
                  <a:noFill/>
                </a:ln>
                <a:solidFill>
                  <a:srgbClr val="414141">
                    <a:lumMod val="50000"/>
                  </a:srgbClr>
                </a:solidFill>
                <a:effectLst/>
                <a:uLnTx/>
                <a:uFillTx/>
                <a:latin typeface="Lato"/>
                <a:ea typeface="+mn-ea"/>
                <a:cs typeface="+mn-cs"/>
              </a:rPr>
              <a:t>est une méthodologie éprouvée à destination des GTCV, soutenant la priorisation des INV. </a:t>
            </a:r>
            <a:r>
              <a:rPr lang="fr-FR" sz="1050" noProof="0">
                <a:solidFill>
                  <a:srgbClr val="414141">
                    <a:lumMod val="50000"/>
                  </a:srgbClr>
                </a:solidFill>
                <a:latin typeface="Lato"/>
              </a:rPr>
              <a:t>Elle</a:t>
            </a:r>
            <a:r>
              <a:rPr kumimoji="0" lang="fr-FR" sz="1050" b="0" i="0" u="none" strike="noStrike" kern="1200" cap="none" spc="0" normalizeH="0" baseline="0" noProof="0">
                <a:ln>
                  <a:noFill/>
                </a:ln>
                <a:solidFill>
                  <a:srgbClr val="414141">
                    <a:lumMod val="50000"/>
                  </a:srgbClr>
                </a:solidFill>
                <a:effectLst/>
                <a:uLnTx/>
                <a:uFillTx/>
                <a:latin typeface="Lato"/>
                <a:ea typeface="+mn-ea"/>
                <a:cs typeface="+mn-cs"/>
              </a:rPr>
              <a:t> repose sur une approche simple, complète et basée sur des évidences, pour soutenir la préparation des scénarios de séquencement des INV en se basant sur une liste pré-hiérarchisée de critères potentiels</a:t>
            </a:r>
            <a:endParaRPr kumimoji="0" lang="fr-FR" sz="1050" b="0" i="0" u="none" strike="noStrike" kern="1200" cap="none" spc="0" normalizeH="0" baseline="0" noProof="0" dirty="0">
              <a:ln>
                <a:noFill/>
              </a:ln>
              <a:solidFill>
                <a:srgbClr val="414141">
                  <a:lumMod val="50000"/>
                </a:srgbClr>
              </a:solidFill>
              <a:effectLst/>
              <a:uLnTx/>
              <a:uFillTx/>
              <a:latin typeface="Lato"/>
              <a:ea typeface="+mn-ea"/>
              <a:cs typeface="+mn-cs"/>
            </a:endParaRPr>
          </a:p>
        </p:txBody>
      </p:sp>
      <p:pic>
        <p:nvPicPr>
          <p:cNvPr id="31" name="Picture 30">
            <a:extLst>
              <a:ext uri="{FF2B5EF4-FFF2-40B4-BE49-F238E27FC236}">
                <a16:creationId xmlns:a16="http://schemas.microsoft.com/office/drawing/2014/main" id="{9AF82670-6D4E-0952-4512-5897F0C97452}"/>
              </a:ext>
            </a:extLst>
          </p:cNvPr>
          <p:cNvPicPr>
            <a:picLocks noChangeAspect="1"/>
          </p:cNvPicPr>
          <p:nvPr/>
        </p:nvPicPr>
        <p:blipFill>
          <a:blip r:embed="rId7"/>
          <a:stretch>
            <a:fillRect/>
          </a:stretch>
        </p:blipFill>
        <p:spPr>
          <a:xfrm>
            <a:off x="4426693" y="3652682"/>
            <a:ext cx="3409658" cy="1551314"/>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02D3F447-A7B0-5B28-B53E-53CD4F80B86B}"/>
              </a:ext>
            </a:extLst>
          </p:cNvPr>
          <p:cNvPicPr>
            <a:picLocks noChangeAspect="1"/>
          </p:cNvPicPr>
          <p:nvPr/>
        </p:nvPicPr>
        <p:blipFill>
          <a:blip r:embed="rId8"/>
          <a:stretch>
            <a:fillRect/>
          </a:stretch>
        </p:blipFill>
        <p:spPr>
          <a:xfrm>
            <a:off x="4821852" y="4687732"/>
            <a:ext cx="3091087" cy="1516057"/>
          </a:xfrm>
          <a:prstGeom prst="rect">
            <a:avLst/>
          </a:prstGeom>
          <a:ln>
            <a:solidFill>
              <a:schemeClr val="tx1">
                <a:lumMod val="20000"/>
                <a:lumOff val="80000"/>
              </a:schemeClr>
            </a:solidFill>
          </a:ln>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id="{282941D0-6C25-8F93-9959-CBC3AD66DF77}"/>
              </a:ext>
            </a:extLst>
          </p:cNvPr>
          <p:cNvSpPr/>
          <p:nvPr/>
        </p:nvSpPr>
        <p:spPr>
          <a:xfrm>
            <a:off x="364443" y="1746389"/>
            <a:ext cx="3613136" cy="4950070"/>
          </a:xfrm>
          <a:prstGeom prst="roundRect">
            <a:avLst>
              <a:gd name="adj" fmla="val 1821"/>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b"/>
          <a:lstStyle/>
          <a:p>
            <a:pPr algn="ctr">
              <a:lnSpc>
                <a:spcPct val="80000"/>
              </a:lnSpc>
            </a:pPr>
            <a:r>
              <a:rPr lang="fr-FR" sz="1200" b="1" noProof="0" dirty="0">
                <a:solidFill>
                  <a:srgbClr val="C00000"/>
                </a:solidFill>
              </a:rPr>
              <a:t>Processus unique pour recommandation sur la mise en œuvre d’une intervention vaccinale</a:t>
            </a:r>
          </a:p>
        </p:txBody>
      </p:sp>
      <p:sp>
        <p:nvSpPr>
          <p:cNvPr id="4" name="Rectangle: Rounded Corners 3">
            <a:extLst>
              <a:ext uri="{FF2B5EF4-FFF2-40B4-BE49-F238E27FC236}">
                <a16:creationId xmlns:a16="http://schemas.microsoft.com/office/drawing/2014/main" id="{5A04C700-D402-8F25-BF16-E0DCF88BF50A}"/>
              </a:ext>
            </a:extLst>
          </p:cNvPr>
          <p:cNvSpPr/>
          <p:nvPr/>
        </p:nvSpPr>
        <p:spPr>
          <a:xfrm>
            <a:off x="4339144" y="1759131"/>
            <a:ext cx="7328211" cy="4950070"/>
          </a:xfrm>
          <a:prstGeom prst="roundRect">
            <a:avLst>
              <a:gd name="adj" fmla="val 1821"/>
            </a:avLst>
          </a:prstGeom>
          <a:no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fr-FR" sz="1200" b="1" noProof="0" dirty="0">
                <a:solidFill>
                  <a:srgbClr val="DEA700"/>
                </a:solidFill>
              </a:rPr>
              <a:t>Outils complémentaires permettant la comparaison et le classement d’options, ainsi que la définition d’une séquence d’introduction</a:t>
            </a:r>
          </a:p>
        </p:txBody>
      </p:sp>
      <p:cxnSp>
        <p:nvCxnSpPr>
          <p:cNvPr id="6" name="Straight Connector 5">
            <a:extLst>
              <a:ext uri="{FF2B5EF4-FFF2-40B4-BE49-F238E27FC236}">
                <a16:creationId xmlns:a16="http://schemas.microsoft.com/office/drawing/2014/main" id="{2B0B15F7-3D66-964A-CEAF-7B835AB7E584}"/>
              </a:ext>
            </a:extLst>
          </p:cNvPr>
          <p:cNvCxnSpPr/>
          <p:nvPr/>
        </p:nvCxnSpPr>
        <p:spPr>
          <a:xfrm>
            <a:off x="4158761" y="1746389"/>
            <a:ext cx="0" cy="4950070"/>
          </a:xfrm>
          <a:prstGeom prst="line">
            <a:avLst/>
          </a:prstGeom>
          <a:ln w="28575">
            <a:solidFill>
              <a:schemeClr val="tx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45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OPS-INV et </a:t>
            </a:r>
            <a:r>
              <a:rPr kumimoji="0" lang="fr-FR" sz="2400" u="none" strike="noStrike" kern="0" cap="none" spc="0" normalizeH="0" baseline="0" noProof="0" dirty="0" err="1">
                <a:ln>
                  <a:noFill/>
                </a:ln>
                <a:solidFill>
                  <a:srgbClr val="0F5D61"/>
                </a:solidFill>
                <a:effectLst/>
                <a:uLnTx/>
                <a:uFillTx/>
                <a:latin typeface="Lato" panose="020F0502020204030203" pitchFamily="34" charset="0"/>
                <a:cs typeface="Times New Roman" panose="02020603050405020304" pitchFamily="18" charset="0"/>
                <a:sym typeface="Lato"/>
              </a:rPr>
              <a:t>EtR</a:t>
            </a: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 sont des outils complémentaires utilisés lors de différentes phases du processus d’introduction</a:t>
            </a:r>
          </a:p>
        </p:txBody>
      </p:sp>
      <p:sp>
        <p:nvSpPr>
          <p:cNvPr id="12" name="Google Shape;12;p19">
            <a:extLst>
              <a:ext uri="{FF2B5EF4-FFF2-40B4-BE49-F238E27FC236}">
                <a16:creationId xmlns:a16="http://schemas.microsoft.com/office/drawing/2014/main" id="{74888AFF-42DE-82CD-EDC4-678639452791}"/>
              </a:ext>
            </a:extLst>
          </p:cNvPr>
          <p:cNvSpPr txBox="1">
            <a:spLocks noGrp="1"/>
          </p:cNvSpPr>
          <p:nvPr>
            <p:ph type="sldNum" idx="12"/>
          </p:nvPr>
        </p:nvSpPr>
        <p:spPr>
          <a:xfrm>
            <a:off x="11297329" y="5927475"/>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6</a:t>
            </a:fld>
            <a:endParaRPr lang="fr-FR" noProof="0" dirty="0">
              <a:latin typeface="+mj-lt"/>
            </a:endParaRPr>
          </a:p>
        </p:txBody>
      </p:sp>
      <p:graphicFrame>
        <p:nvGraphicFramePr>
          <p:cNvPr id="3" name="Table 2">
            <a:extLst>
              <a:ext uri="{FF2B5EF4-FFF2-40B4-BE49-F238E27FC236}">
                <a16:creationId xmlns:a16="http://schemas.microsoft.com/office/drawing/2014/main" id="{C050483D-9AA7-0CD1-5E54-B189D46BFC45}"/>
              </a:ext>
            </a:extLst>
          </p:cNvPr>
          <p:cNvGraphicFramePr>
            <a:graphicFrameLocks noGrp="1"/>
          </p:cNvGraphicFramePr>
          <p:nvPr>
            <p:extLst>
              <p:ext uri="{D42A27DB-BD31-4B8C-83A1-F6EECF244321}">
                <p14:modId xmlns:p14="http://schemas.microsoft.com/office/powerpoint/2010/main" val="3225805744"/>
              </p:ext>
            </p:extLst>
          </p:nvPr>
        </p:nvGraphicFramePr>
        <p:xfrm>
          <a:off x="472963" y="987948"/>
          <a:ext cx="11280422" cy="5717160"/>
        </p:xfrm>
        <a:graphic>
          <a:graphicData uri="http://schemas.openxmlformats.org/drawingml/2006/table">
            <a:tbl>
              <a:tblPr firstRow="1" bandRow="1">
                <a:tableStyleId>{93296810-A885-4BE3-A3E7-6D5BEEA58F35}</a:tableStyleId>
              </a:tblPr>
              <a:tblGrid>
                <a:gridCol w="2217353">
                  <a:extLst>
                    <a:ext uri="{9D8B030D-6E8A-4147-A177-3AD203B41FA5}">
                      <a16:colId xmlns:a16="http://schemas.microsoft.com/office/drawing/2014/main" val="788932049"/>
                    </a:ext>
                  </a:extLst>
                </a:gridCol>
                <a:gridCol w="4346104">
                  <a:extLst>
                    <a:ext uri="{9D8B030D-6E8A-4147-A177-3AD203B41FA5}">
                      <a16:colId xmlns:a16="http://schemas.microsoft.com/office/drawing/2014/main" val="3438246978"/>
                    </a:ext>
                  </a:extLst>
                </a:gridCol>
                <a:gridCol w="4716965">
                  <a:extLst>
                    <a:ext uri="{9D8B030D-6E8A-4147-A177-3AD203B41FA5}">
                      <a16:colId xmlns:a16="http://schemas.microsoft.com/office/drawing/2014/main" val="509282080"/>
                    </a:ext>
                  </a:extLst>
                </a:gridCol>
              </a:tblGrid>
              <a:tr h="223254">
                <a:tc>
                  <a:txBody>
                    <a:bodyPr/>
                    <a:lstStyle/>
                    <a:p>
                      <a:endParaRPr lang="fr-FR" noProof="0" dirty="0"/>
                    </a:p>
                  </a:txBody>
                  <a:tcPr>
                    <a:lnB w="12700" cap="flat" cmpd="sng" algn="ctr">
                      <a:noFill/>
                      <a:prstDash val="solid"/>
                      <a:round/>
                      <a:headEnd type="none" w="med" len="med"/>
                      <a:tailEnd type="none" w="med" len="med"/>
                    </a:lnB>
                  </a:tcPr>
                </a:tc>
                <a:tc>
                  <a:txBody>
                    <a:bodyPr/>
                    <a:lstStyle/>
                    <a:p>
                      <a:r>
                        <a:rPr lang="fr-FR" noProof="0" dirty="0" err="1"/>
                        <a:t>EtR</a:t>
                      </a:r>
                      <a:endParaRPr lang="fr-FR" noProof="0" dirty="0"/>
                    </a:p>
                  </a:txBody>
                  <a:tcPr>
                    <a:lnR w="12700" cmpd="sng">
                      <a:noFill/>
                    </a:lnR>
                    <a:lnB w="12700" cap="flat" cmpd="sng" algn="ctr">
                      <a:noFill/>
                      <a:prstDash val="solid"/>
                      <a:round/>
                      <a:headEnd type="none" w="med" len="med"/>
                      <a:tailEnd type="none" w="med" len="med"/>
                    </a:lnB>
                    <a:solidFill>
                      <a:srgbClr val="3B5FB5"/>
                    </a:solidFill>
                  </a:tcPr>
                </a:tc>
                <a:tc>
                  <a:txBody>
                    <a:bodyPr/>
                    <a:lstStyle/>
                    <a:p>
                      <a:r>
                        <a:rPr lang="fr-FR" noProof="0" dirty="0"/>
                        <a:t>NVI-PST</a:t>
                      </a:r>
                    </a:p>
                  </a:txBody>
                  <a:tcPr>
                    <a:lnL w="12700" cmpd="sng">
                      <a:noFill/>
                    </a:lnL>
                    <a:lnB w="12700" cap="flat" cmpd="sng" algn="ctr">
                      <a:noFill/>
                      <a:prstDash val="solid"/>
                      <a:round/>
                      <a:headEnd type="none" w="med" len="med"/>
                      <a:tailEnd type="none" w="med" len="med"/>
                    </a:lnB>
                    <a:solidFill>
                      <a:srgbClr val="0F5D61"/>
                    </a:solidFill>
                  </a:tcPr>
                </a:tc>
                <a:extLst>
                  <a:ext uri="{0D108BD9-81ED-4DB2-BD59-A6C34878D82A}">
                    <a16:rowId xmlns:a16="http://schemas.microsoft.com/office/drawing/2014/main" val="3100631494"/>
                  </a:ext>
                </a:extLst>
              </a:tr>
              <a:tr h="435345">
                <a:tc>
                  <a:txBody>
                    <a:bodyPr/>
                    <a:lstStyle/>
                    <a:p>
                      <a:r>
                        <a:rPr lang="fr-FR" sz="1200" b="1" noProof="0" dirty="0">
                          <a:solidFill>
                            <a:schemeClr val="tx1">
                              <a:lumMod val="50000"/>
                            </a:schemeClr>
                          </a:solidFill>
                        </a:rPr>
                        <a:t>Quand l’utiliser</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fr-FR" sz="1100" noProof="0" dirty="0">
                          <a:solidFill>
                            <a:schemeClr val="tx1">
                              <a:lumMod val="50000"/>
                            </a:schemeClr>
                          </a:solidFill>
                        </a:rPr>
                        <a:t>A la demande du MSP</a:t>
                      </a:r>
                    </a:p>
                    <a:p>
                      <a:r>
                        <a:rPr lang="fr-FR" sz="1100" noProof="0" dirty="0">
                          <a:solidFill>
                            <a:schemeClr val="tx1">
                              <a:lumMod val="50000"/>
                            </a:schemeClr>
                          </a:solidFill>
                        </a:rPr>
                        <a:t>En amont d’une introduction de vaccin / d’un changement de stratégie ou de produit</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fr-FR" sz="1100" noProof="0" dirty="0">
                          <a:solidFill>
                            <a:schemeClr val="tx1">
                              <a:lumMod val="50000"/>
                            </a:schemeClr>
                          </a:solidFill>
                        </a:rPr>
                        <a:t>Tous les 3 à 6 ans, en amont de l’élaboration de la Stratégie Nationale de Vaccination (SNV) ou pour actualiser la SNV</a:t>
                      </a: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420269"/>
                  </a:ext>
                </a:extLst>
              </a:tr>
              <a:tr h="200929">
                <a:tc>
                  <a:txBody>
                    <a:bodyPr/>
                    <a:lstStyle/>
                    <a:p>
                      <a:pPr rtl="0"/>
                      <a:r>
                        <a:rPr lang="fr-FR" sz="1200" b="1" noProof="0" dirty="0">
                          <a:solidFill>
                            <a:schemeClr val="tx1">
                              <a:lumMod val="50000"/>
                            </a:schemeClr>
                          </a:solidFill>
                        </a:rPr>
                        <a:t>Décisions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fr-FR" sz="1100" noProof="0" dirty="0">
                        <a:solidFill>
                          <a:schemeClr val="tx1">
                            <a:lumMod val="50000"/>
                          </a:schemeClr>
                        </a:solidFill>
                      </a:endParaRP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fr-FR" sz="1100" noProof="0" dirty="0">
                        <a:solidFill>
                          <a:schemeClr val="tx1">
                            <a:lumMod val="50000"/>
                          </a:schemeClr>
                        </a:solidFill>
                      </a:endParaRP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452576277"/>
                  </a:ext>
                </a:extLst>
              </a:tr>
              <a:tr h="189766">
                <a:tc>
                  <a:txBody>
                    <a:bodyPr/>
                    <a:lstStyle/>
                    <a:p>
                      <a:pPr marL="171450" lvl="1" indent="-171450" rtl="0">
                        <a:buFont typeface="Arial" panose="020B0604020202020204" pitchFamily="34" charset="0"/>
                        <a:buChar char="•"/>
                      </a:pPr>
                      <a:r>
                        <a:rPr lang="fr-FR" sz="1050" noProof="0" dirty="0">
                          <a:solidFill>
                            <a:schemeClr val="tx1">
                              <a:lumMod val="50000"/>
                            </a:schemeClr>
                          </a:solidFill>
                        </a:rPr>
                        <a:t>Type de décision</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r>
                        <a:rPr lang="fr-FR" sz="1100" noProof="0" dirty="0">
                          <a:solidFill>
                            <a:schemeClr val="tx1">
                              <a:lumMod val="50000"/>
                            </a:schemeClr>
                          </a:solidFill>
                        </a:rPr>
                        <a:t>Recommandation pour introduction, choix de produit/stratégie</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r>
                        <a:rPr lang="fr-FR" sz="1100" noProof="0" dirty="0">
                          <a:solidFill>
                            <a:schemeClr val="tx1">
                              <a:lumMod val="50000"/>
                            </a:schemeClr>
                          </a:solidFill>
                        </a:rPr>
                        <a:t>Priorisation entre des introductions, séquencement des options</a:t>
                      </a: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65372982"/>
                  </a:ext>
                </a:extLst>
              </a:tr>
              <a:tr h="435345">
                <a:tc>
                  <a:txBody>
                    <a:bodyPr/>
                    <a:lstStyle/>
                    <a:p>
                      <a:pPr marL="171450" lvl="1" indent="-171450">
                        <a:buFont typeface="Arial" panose="020B0604020202020204" pitchFamily="34" charset="0"/>
                        <a:buChar char="•"/>
                      </a:pPr>
                      <a:r>
                        <a:rPr lang="fr-FR" sz="1050" noProof="0" dirty="0">
                          <a:solidFill>
                            <a:schemeClr val="tx1">
                              <a:lumMod val="50000"/>
                            </a:schemeClr>
                          </a:solidFill>
                        </a:rPr>
                        <a:t>Exemples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noProof="0" dirty="0"/>
                        <a:t>Faut-il administrer une dose de vaccin contre le papillomavirus humain (HPV) aux filles âgées de 9 à 14 ans pour réduire les infections à HPV et les cancers associés ?</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fr-FR" sz="1100" noProof="0" dirty="0">
                          <a:solidFill>
                            <a:schemeClr val="tx1">
                              <a:lumMod val="50000"/>
                            </a:schemeClr>
                          </a:solidFill>
                        </a:rPr>
                        <a:t>Quels vaccins doivent être prioritaires pour l'introduction dans les 5 prochaines années ?</a:t>
                      </a:r>
                    </a:p>
                    <a:p>
                      <a:pPr marL="171450" indent="-171450">
                        <a:buFont typeface="Arial" panose="020B0604020202020204" pitchFamily="34" charset="0"/>
                        <a:buChar char="•"/>
                      </a:pPr>
                      <a:r>
                        <a:rPr lang="fr-FR" sz="1100" noProof="0" dirty="0">
                          <a:solidFill>
                            <a:schemeClr val="tx1">
                              <a:lumMod val="50000"/>
                            </a:schemeClr>
                          </a:solidFill>
                        </a:rPr>
                        <a:t>Quand les vaccins prioritaires doivent-ils être introduits ?</a:t>
                      </a: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265596"/>
                  </a:ext>
                </a:extLst>
              </a:tr>
              <a:tr h="200929">
                <a:tc>
                  <a:txBody>
                    <a:bodyPr/>
                    <a:lstStyle/>
                    <a:p>
                      <a:r>
                        <a:rPr lang="fr-FR" sz="1200" b="1" noProof="0" dirty="0">
                          <a:solidFill>
                            <a:schemeClr val="tx1">
                              <a:lumMod val="50000"/>
                            </a:schemeClr>
                          </a:solidFill>
                        </a:rPr>
                        <a:t>Critères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fr-FR" sz="1100" noProof="0" dirty="0">
                        <a:solidFill>
                          <a:schemeClr val="tx1">
                            <a:lumMod val="50000"/>
                          </a:schemeClr>
                        </a:solidFill>
                      </a:endParaRP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fr-FR" sz="1100" noProof="0" dirty="0">
                        <a:solidFill>
                          <a:schemeClr val="tx1">
                            <a:lumMod val="50000"/>
                          </a:schemeClr>
                        </a:solidFill>
                      </a:endParaRP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26225067"/>
                  </a:ext>
                </a:extLst>
              </a:tr>
              <a:tr h="189766">
                <a:tc>
                  <a:txBody>
                    <a:bodyPr/>
                    <a:lstStyle/>
                    <a:p>
                      <a:pPr marL="171450" lvl="1" indent="-171450">
                        <a:buFont typeface="Arial" panose="020B0604020202020204" pitchFamily="34" charset="0"/>
                        <a:buChar char="•"/>
                      </a:pPr>
                      <a:r>
                        <a:rPr lang="fr-FR" sz="1050" noProof="0" dirty="0">
                          <a:solidFill>
                            <a:schemeClr val="tx1">
                              <a:lumMod val="50000"/>
                            </a:schemeClr>
                          </a:solidFill>
                        </a:rPr>
                        <a:t>Nombre de critères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fr-FR" sz="1100" b="1" noProof="0" dirty="0">
                          <a:solidFill>
                            <a:schemeClr val="tx1">
                              <a:lumMod val="50000"/>
                            </a:schemeClr>
                          </a:solidFill>
                        </a:rPr>
                        <a:t>Important </a:t>
                      </a:r>
                      <a:r>
                        <a:rPr lang="fr-FR" sz="1100" b="0" noProof="0" dirty="0">
                          <a:solidFill>
                            <a:schemeClr val="tx1">
                              <a:lumMod val="50000"/>
                            </a:schemeClr>
                          </a:solidFill>
                        </a:rPr>
                        <a:t>(les 7 groupes de critères doivent être considérés)</a:t>
                      </a:r>
                      <a:endParaRPr lang="fr-FR" sz="1100" b="1" noProof="0" dirty="0">
                        <a:solidFill>
                          <a:schemeClr val="tx1">
                            <a:lumMod val="50000"/>
                          </a:schemeClr>
                        </a:solidFill>
                      </a:endParaRP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fr-FR" sz="1100" b="1" noProof="0" dirty="0">
                          <a:solidFill>
                            <a:schemeClr val="tx1">
                              <a:lumMod val="50000"/>
                            </a:schemeClr>
                          </a:solidFill>
                        </a:rPr>
                        <a:t>Limité </a:t>
                      </a:r>
                      <a:r>
                        <a:rPr lang="fr-FR" sz="1100" b="0" noProof="0" dirty="0">
                          <a:solidFill>
                            <a:schemeClr val="tx1">
                              <a:lumMod val="50000"/>
                            </a:schemeClr>
                          </a:solidFill>
                        </a:rPr>
                        <a:t>(sélection de 10 à 15 sur 71 proposés)</a:t>
                      </a:r>
                      <a:endParaRPr lang="fr-FR" sz="1100" b="1" noProof="0" dirty="0">
                        <a:solidFill>
                          <a:schemeClr val="tx1">
                            <a:lumMod val="50000"/>
                          </a:schemeClr>
                        </a:solidFill>
                      </a:endParaRP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61464197"/>
                  </a:ext>
                </a:extLst>
              </a:tr>
              <a:tr h="435345">
                <a:tc>
                  <a:txBody>
                    <a:bodyPr/>
                    <a:lstStyle/>
                    <a:p>
                      <a:pPr marL="171450" lvl="1" indent="-171450">
                        <a:buFont typeface="Arial" panose="020B0604020202020204" pitchFamily="34" charset="0"/>
                        <a:buChar char="•"/>
                      </a:pPr>
                      <a:r>
                        <a:rPr lang="fr-FR" sz="1050" noProof="0" dirty="0">
                          <a:solidFill>
                            <a:schemeClr val="tx1">
                              <a:lumMod val="50000"/>
                            </a:schemeClr>
                          </a:solidFill>
                        </a:rPr>
                        <a:t>Processus pour la sélection des critères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marL="228600" indent="-228600">
                        <a:buAutoNum type="arabicPeriod"/>
                      </a:pPr>
                      <a:r>
                        <a:rPr lang="fr-FR" sz="1100" noProof="0" dirty="0">
                          <a:solidFill>
                            <a:schemeClr val="tx1">
                              <a:lumMod val="50000"/>
                            </a:schemeClr>
                          </a:solidFill>
                        </a:rPr>
                        <a:t>Définition d’une Table de Critères Générique</a:t>
                      </a:r>
                      <a:endParaRPr lang="fr-FR" sz="1100" noProof="0" dirty="0"/>
                    </a:p>
                    <a:p>
                      <a:pPr marL="228600" indent="-228600">
                        <a:buAutoNum type="arabicPeriod"/>
                      </a:pPr>
                      <a:r>
                        <a:rPr lang="fr-FR" sz="1100" noProof="0" dirty="0">
                          <a:solidFill>
                            <a:schemeClr val="tx1">
                              <a:lumMod val="50000"/>
                            </a:schemeClr>
                          </a:solidFill>
                        </a:rPr>
                        <a:t>Ajustement des critères à la maladie / question de décision</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pPr marL="228600" indent="-228600">
                        <a:buAutoNum type="arabicPeriod"/>
                      </a:pPr>
                      <a:r>
                        <a:rPr lang="fr-FR" sz="1100" noProof="0" dirty="0">
                          <a:solidFill>
                            <a:schemeClr val="tx1">
                              <a:lumMod val="50000"/>
                            </a:schemeClr>
                          </a:solidFill>
                        </a:rPr>
                        <a:t>Le GTCV vote sur des critères pré-hiérarchisés (3 niveaux)</a:t>
                      </a:r>
                    </a:p>
                    <a:p>
                      <a:pPr marL="228600" indent="-228600">
                        <a:buAutoNum type="arabicPeriod"/>
                      </a:pPr>
                      <a:r>
                        <a:rPr lang="fr-FR" sz="1100" noProof="0" dirty="0">
                          <a:solidFill>
                            <a:schemeClr val="tx1">
                              <a:lumMod val="50000"/>
                            </a:schemeClr>
                          </a:solidFill>
                        </a:rPr>
                        <a:t>Le GTCV sélectionne un nombre limité de critères sur la base du vote et d’une discussion ouverte</a:t>
                      </a: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1479978"/>
                  </a:ext>
                </a:extLst>
              </a:tr>
              <a:tr h="189766">
                <a:tc>
                  <a:txBody>
                    <a:bodyPr/>
                    <a:lstStyle/>
                    <a:p>
                      <a:pPr marL="171450" lvl="1" indent="-171450">
                        <a:buFont typeface="Arial" panose="020B0604020202020204" pitchFamily="34" charset="0"/>
                        <a:buChar char="•"/>
                      </a:pPr>
                      <a:r>
                        <a:rPr lang="fr-FR" sz="1050" noProof="0" dirty="0">
                          <a:solidFill>
                            <a:schemeClr val="tx1">
                              <a:lumMod val="50000"/>
                            </a:schemeClr>
                          </a:solidFill>
                        </a:rPr>
                        <a:t>Pondération des critères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fr-FR" sz="1100" noProof="0" dirty="0">
                          <a:solidFill>
                            <a:schemeClr val="tx1">
                              <a:lumMod val="50000"/>
                            </a:schemeClr>
                          </a:solidFill>
                        </a:rPr>
                        <a:t>Non (implicite)</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1435100" algn="l"/>
                        </a:tabLst>
                        <a:defRPr/>
                      </a:pPr>
                      <a:r>
                        <a:rPr lang="fr-FR" sz="1100" i="0" noProof="0" dirty="0">
                          <a:solidFill>
                            <a:schemeClr val="tx1">
                              <a:lumMod val="50000"/>
                            </a:schemeClr>
                          </a:solidFill>
                        </a:rPr>
                        <a:t>Oui (explicite)</a:t>
                      </a:r>
                      <a:endParaRPr lang="fr-FR" sz="1050" i="0" noProof="0" dirty="0">
                        <a:solidFill>
                          <a:schemeClr val="tx1">
                            <a:lumMod val="50000"/>
                          </a:schemeClr>
                        </a:solidFill>
                      </a:endParaRP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71495"/>
                  </a:ext>
                </a:extLst>
              </a:tr>
              <a:tr h="200929">
                <a:tc>
                  <a:txBody>
                    <a:bodyPr/>
                    <a:lstStyle/>
                    <a:p>
                      <a:r>
                        <a:rPr lang="fr-FR" sz="1200" b="1" noProof="0" dirty="0">
                          <a:solidFill>
                            <a:schemeClr val="tx1">
                              <a:lumMod val="50000"/>
                            </a:schemeClr>
                          </a:solidFill>
                        </a:rPr>
                        <a:t>Evidence</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fr-FR" sz="1100" noProof="0" dirty="0">
                        <a:solidFill>
                          <a:schemeClr val="tx1">
                            <a:lumMod val="50000"/>
                          </a:schemeClr>
                        </a:solidFill>
                        <a:highlight>
                          <a:srgbClr val="FFFF00"/>
                        </a:highlight>
                      </a:endParaRP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fr-FR" sz="1100" noProof="0" dirty="0">
                        <a:solidFill>
                          <a:schemeClr val="tx1">
                            <a:lumMod val="50000"/>
                          </a:schemeClr>
                        </a:solidFill>
                        <a:highlight>
                          <a:srgbClr val="FFFF00"/>
                        </a:highlight>
                      </a:endParaRP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1005379425"/>
                  </a:ext>
                </a:extLst>
              </a:tr>
              <a:tr h="189766">
                <a:tc>
                  <a:txBody>
                    <a:bodyPr/>
                    <a:lstStyle/>
                    <a:p>
                      <a:pPr marL="171450" lvl="1" indent="-171450">
                        <a:buFont typeface="Arial" panose="020B0604020202020204" pitchFamily="34" charset="0"/>
                        <a:buChar char="•"/>
                      </a:pPr>
                      <a:r>
                        <a:rPr lang="fr-FR" sz="1050" noProof="0" dirty="0">
                          <a:solidFill>
                            <a:schemeClr val="tx1">
                              <a:lumMod val="50000"/>
                            </a:schemeClr>
                          </a:solidFill>
                        </a:rPr>
                        <a:t>Ampleur des évidences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r>
                        <a:rPr lang="fr-FR" sz="1100" b="1" noProof="0" dirty="0">
                          <a:solidFill>
                            <a:schemeClr val="tx1">
                              <a:lumMod val="50000"/>
                            </a:schemeClr>
                          </a:solidFill>
                        </a:rPr>
                        <a:t>Ciblée</a:t>
                      </a:r>
                      <a:r>
                        <a:rPr lang="fr-FR" sz="1100" noProof="0" dirty="0">
                          <a:solidFill>
                            <a:schemeClr val="tx1">
                              <a:lumMod val="50000"/>
                            </a:schemeClr>
                          </a:solidFill>
                        </a:rPr>
                        <a:t>: nombre limité de vaccins, critères multiples</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r>
                        <a:rPr lang="fr-FR" sz="1100" b="1" noProof="0" dirty="0">
                          <a:solidFill>
                            <a:schemeClr val="tx1">
                              <a:lumMod val="50000"/>
                            </a:schemeClr>
                          </a:solidFill>
                        </a:rPr>
                        <a:t>Large</a:t>
                      </a:r>
                      <a:r>
                        <a:rPr lang="fr-FR" sz="1100" noProof="0" dirty="0">
                          <a:solidFill>
                            <a:schemeClr val="tx1">
                              <a:lumMod val="50000"/>
                            </a:schemeClr>
                          </a:solidFill>
                        </a:rPr>
                        <a:t> : plusieurs vaccins, critères multiples</a:t>
                      </a: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983423147"/>
                  </a:ext>
                </a:extLst>
              </a:tr>
              <a:tr h="189766">
                <a:tc>
                  <a:txBody>
                    <a:bodyPr/>
                    <a:lstStyle/>
                    <a:p>
                      <a:pPr marL="171450" lvl="1" indent="-171450">
                        <a:buFont typeface="Arial" panose="020B0604020202020204" pitchFamily="34" charset="0"/>
                        <a:buChar char="•"/>
                      </a:pPr>
                      <a:r>
                        <a:rPr lang="fr-FR" sz="1050" noProof="0" dirty="0">
                          <a:solidFill>
                            <a:schemeClr val="tx1">
                              <a:lumMod val="50000"/>
                            </a:schemeClr>
                          </a:solidFill>
                        </a:rPr>
                        <a:t>Profondeur des évidences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r>
                        <a:rPr lang="fr-FR" sz="1100" b="1" noProof="0" dirty="0">
                          <a:solidFill>
                            <a:schemeClr val="tx1">
                              <a:lumMod val="50000"/>
                            </a:schemeClr>
                          </a:solidFill>
                        </a:rPr>
                        <a:t>Importante:</a:t>
                      </a:r>
                      <a:r>
                        <a:rPr lang="fr-FR" sz="1100" b="0" noProof="0" dirty="0">
                          <a:solidFill>
                            <a:schemeClr val="tx1">
                              <a:lumMod val="50000"/>
                            </a:schemeClr>
                          </a:solidFill>
                        </a:rPr>
                        <a:t> revue complète de la littérature et des évidences</a:t>
                      </a:r>
                      <a:endParaRPr lang="fr-FR" sz="1100" b="1" noProof="0" dirty="0">
                        <a:solidFill>
                          <a:schemeClr val="tx1">
                            <a:lumMod val="50000"/>
                          </a:schemeClr>
                        </a:solidFill>
                      </a:endParaRP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r>
                        <a:rPr lang="fr-FR" sz="1100" b="1" noProof="0" dirty="0">
                          <a:solidFill>
                            <a:schemeClr val="tx1">
                              <a:lumMod val="50000"/>
                            </a:schemeClr>
                          </a:solidFill>
                        </a:rPr>
                        <a:t>Superficielle</a:t>
                      </a:r>
                      <a:r>
                        <a:rPr lang="fr-FR" sz="1100" b="0" noProof="0" dirty="0">
                          <a:solidFill>
                            <a:schemeClr val="tx1">
                              <a:lumMod val="50000"/>
                            </a:schemeClr>
                          </a:solidFill>
                        </a:rPr>
                        <a:t> </a:t>
                      </a:r>
                      <a:endParaRPr lang="fr-FR" sz="1100" b="1" noProof="0" dirty="0">
                        <a:solidFill>
                          <a:schemeClr val="tx1">
                            <a:lumMod val="50000"/>
                          </a:schemeClr>
                        </a:solidFill>
                      </a:endParaRP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559714970"/>
                  </a:ext>
                </a:extLst>
              </a:tr>
              <a:tr h="189766">
                <a:tc>
                  <a:txBody>
                    <a:bodyPr/>
                    <a:lstStyle/>
                    <a:p>
                      <a:pPr marL="171450" lvl="1" indent="-171450">
                        <a:buFont typeface="Arial" panose="020B0604020202020204" pitchFamily="34" charset="0"/>
                        <a:buChar char="•"/>
                      </a:pPr>
                      <a:r>
                        <a:rPr lang="fr-FR" sz="1050" noProof="0" dirty="0">
                          <a:solidFill>
                            <a:schemeClr val="tx1">
                              <a:lumMod val="50000"/>
                            </a:schemeClr>
                          </a:solidFill>
                        </a:rPr>
                        <a:t>Evaluation des évidences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rtl="0"/>
                      <a:r>
                        <a:rPr lang="fr-FR" sz="1100" b="1" noProof="0" dirty="0">
                          <a:solidFill>
                            <a:schemeClr val="tx1">
                              <a:lumMod val="50000"/>
                            </a:schemeClr>
                          </a:solidFill>
                        </a:rPr>
                        <a:t>Systématique</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tc>
                  <a:txBody>
                    <a:bodyPr/>
                    <a:lstStyle/>
                    <a:p>
                      <a:pPr algn="l">
                        <a:tabLst>
                          <a:tab pos="1435100" algn="l"/>
                        </a:tabLst>
                      </a:pPr>
                      <a:r>
                        <a:rPr lang="fr-FR" sz="1100" b="1" i="0" noProof="0" dirty="0">
                          <a:solidFill>
                            <a:schemeClr val="tx1">
                              <a:lumMod val="50000"/>
                            </a:schemeClr>
                          </a:solidFill>
                        </a:rPr>
                        <a:t>Optionnelle</a:t>
                      </a:r>
                      <a:r>
                        <a:rPr lang="fr-FR" sz="1100" b="0" i="0" noProof="0" dirty="0">
                          <a:solidFill>
                            <a:schemeClr val="tx1">
                              <a:lumMod val="50000"/>
                            </a:schemeClr>
                          </a:solidFill>
                        </a:rPr>
                        <a:t> : l’évaluation peut être discuté pendant les ateliers</a:t>
                      </a:r>
                      <a:endParaRPr lang="fr-FR" sz="1100" b="1" i="0" noProof="0" dirty="0">
                        <a:solidFill>
                          <a:schemeClr val="tx1">
                            <a:lumMod val="50000"/>
                          </a:schemeClr>
                        </a:solidFill>
                      </a:endParaRP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837691044"/>
                  </a:ext>
                </a:extLst>
              </a:tr>
              <a:tr h="200929">
                <a:tc>
                  <a:txBody>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i="0" u="none" strike="noStrike" cap="none" noProof="0" dirty="0">
                          <a:solidFill>
                            <a:schemeClr val="tx1">
                              <a:lumMod val="50000"/>
                            </a:schemeClr>
                          </a:solidFill>
                          <a:latin typeface="+mn-lt"/>
                          <a:ea typeface="+mn-ea"/>
                          <a:cs typeface="+mn-cs"/>
                          <a:sym typeface="Arial"/>
                        </a:rPr>
                        <a:t>Recommandations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rowSpan="2">
                  <a:txBody>
                    <a:bodyPr/>
                    <a:lstStyle/>
                    <a:p>
                      <a:pPr marL="228600" indent="-228600" algn="l">
                        <a:buFont typeface="+mj-lt"/>
                        <a:buAutoNum type="arabicPeriod"/>
                      </a:pPr>
                      <a:r>
                        <a:rPr lang="fr-FR" sz="1100" noProof="0" dirty="0"/>
                        <a:t>Les évidences sont revues pour chaque critère</a:t>
                      </a:r>
                    </a:p>
                    <a:p>
                      <a:pPr marL="228600" indent="-228600" algn="l">
                        <a:buFont typeface="+mj-lt"/>
                        <a:buAutoNum type="arabicPeriod"/>
                      </a:pPr>
                      <a:r>
                        <a:rPr lang="fr-FR" sz="1100" noProof="0" dirty="0"/>
                        <a:t>Un jugement est formulé sur chaque question de critère</a:t>
                      </a:r>
                    </a:p>
                    <a:p>
                      <a:pPr marL="228600" indent="-228600" algn="l">
                        <a:buFont typeface="+mj-lt"/>
                        <a:buAutoNum type="arabicPeriod"/>
                      </a:pPr>
                      <a:r>
                        <a:rPr lang="fr-FR" sz="1100" noProof="0" dirty="0"/>
                        <a:t>Un jugement est formulé sur l’équilibre de toutes les conséquences avantageuses et désavantageuses</a:t>
                      </a:r>
                    </a:p>
                    <a:p>
                      <a:pPr marL="228600" indent="-228600" algn="l">
                        <a:buFont typeface="+mj-lt"/>
                        <a:buAutoNum type="arabicPeriod"/>
                      </a:pPr>
                      <a:r>
                        <a:rPr lang="fr-FR" sz="1100" noProof="0" dirty="0">
                          <a:solidFill>
                            <a:schemeClr val="tx1">
                              <a:lumMod val="50000"/>
                            </a:schemeClr>
                          </a:solidFill>
                        </a:rPr>
                        <a:t>Une recommandation globale est rédigée</a:t>
                      </a: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rowSpan="2">
                  <a:txBody>
                    <a:bodyPr/>
                    <a:lstStyle/>
                    <a:p>
                      <a:pPr marL="176213" indent="-176213" algn="l">
                        <a:buFont typeface="+mj-lt"/>
                        <a:buAutoNum type="arabicPeriod"/>
                      </a:pPr>
                      <a:r>
                        <a:rPr lang="fr-FR" sz="1100" noProof="0" dirty="0">
                          <a:solidFill>
                            <a:schemeClr val="tx1">
                              <a:lumMod val="50000"/>
                            </a:schemeClr>
                          </a:solidFill>
                        </a:rPr>
                        <a:t>Les preuves pour chaque critère sont présentées</a:t>
                      </a:r>
                    </a:p>
                    <a:p>
                      <a:pPr marL="176213" indent="-176213" algn="l">
                        <a:buFont typeface="+mj-lt"/>
                        <a:buAutoNum type="arabicPeriod"/>
                      </a:pPr>
                      <a:r>
                        <a:rPr lang="fr-FR" sz="1100" noProof="0" dirty="0">
                          <a:solidFill>
                            <a:schemeClr val="tx1">
                              <a:lumMod val="50000"/>
                            </a:schemeClr>
                          </a:solidFill>
                        </a:rPr>
                        <a:t>Les vaccins sont classés (vote) pour chaque critère</a:t>
                      </a:r>
                    </a:p>
                    <a:p>
                      <a:pPr marL="176213" indent="-176213" algn="l">
                        <a:buFont typeface="+mj-lt"/>
                        <a:buAutoNum type="arabicPeriod"/>
                      </a:pPr>
                      <a:r>
                        <a:rPr lang="fr-FR" sz="1100" noProof="0" dirty="0">
                          <a:solidFill>
                            <a:schemeClr val="tx1">
                              <a:lumMod val="50000"/>
                            </a:schemeClr>
                          </a:solidFill>
                        </a:rPr>
                        <a:t>Les classements globaux sont calculés en utilisant des pondérations</a:t>
                      </a:r>
                    </a:p>
                    <a:p>
                      <a:pPr marL="176213" indent="-176213" algn="l">
                        <a:buFont typeface="+mj-lt"/>
                        <a:buAutoNum type="arabicPeriod"/>
                      </a:pPr>
                      <a:r>
                        <a:rPr lang="fr-FR" sz="1100" noProof="0" dirty="0">
                          <a:solidFill>
                            <a:schemeClr val="tx1">
                              <a:lumMod val="50000"/>
                            </a:schemeClr>
                          </a:solidFill>
                        </a:rPr>
                        <a:t>Les classements globaux sont discutés pour établir les listes de priorités</a:t>
                      </a:r>
                    </a:p>
                    <a:p>
                      <a:pPr marL="176213" indent="-176213" algn="l">
                        <a:buFont typeface="+mj-lt"/>
                        <a:buAutoNum type="arabicPeriod"/>
                      </a:pPr>
                      <a:r>
                        <a:rPr lang="fr-FR" sz="1100" noProof="0" dirty="0">
                          <a:solidFill>
                            <a:schemeClr val="tx1">
                              <a:lumMod val="50000"/>
                            </a:schemeClr>
                          </a:solidFill>
                        </a:rPr>
                        <a:t>Des scénarios sont rédigés à partir des listes de priorités et de la charge d’introduction</a:t>
                      </a:r>
                    </a:p>
                  </a:txBody>
                  <a:tcPr marR="0"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3683601762"/>
                  </a:ext>
                </a:extLst>
              </a:tr>
              <a:tr h="602786">
                <a:tc>
                  <a:txBody>
                    <a:bodyPr/>
                    <a:lstStyle/>
                    <a:p>
                      <a:pPr marL="171450" lvl="1" indent="-171450">
                        <a:buFont typeface="Arial" panose="020B0604020202020204" pitchFamily="34" charset="0"/>
                        <a:buChar char="•"/>
                      </a:pPr>
                      <a:r>
                        <a:rPr lang="fr-FR" sz="1050" noProof="0" dirty="0">
                          <a:solidFill>
                            <a:schemeClr val="tx1">
                              <a:lumMod val="50000"/>
                            </a:schemeClr>
                          </a:solidFill>
                        </a:rPr>
                        <a:t>Processus</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vMerge="1">
                  <a:txBody>
                    <a:bodyPr/>
                    <a:lstStyle/>
                    <a:p>
                      <a:pPr marL="228600" indent="-228600" algn="l">
                        <a:buFont typeface="+mj-lt"/>
                        <a:buAutoNum type="arabicPeriod"/>
                      </a:pPr>
                      <a:endParaRPr lang="en-US" sz="110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tc vMerge="1">
                  <a:txBody>
                    <a:bodyPr/>
                    <a:lstStyle/>
                    <a:p>
                      <a:endParaRPr dirty="0"/>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434843484"/>
                  </a:ext>
                </a:extLst>
              </a:tr>
              <a:tr h="312556">
                <a:tc>
                  <a:txBody>
                    <a:bodyPr/>
                    <a:lstStyle/>
                    <a:p>
                      <a:pPr marL="171450" lvl="1" indent="-171450">
                        <a:buFont typeface="Arial" panose="020B0604020202020204" pitchFamily="34" charset="0"/>
                        <a:buChar char="•"/>
                      </a:pPr>
                      <a:r>
                        <a:rPr lang="fr-FR" sz="1050" noProof="0" dirty="0">
                          <a:solidFill>
                            <a:schemeClr val="tx1">
                              <a:lumMod val="50000"/>
                            </a:schemeClr>
                          </a:solidFill>
                        </a:rPr>
                        <a:t>Livrable</a:t>
                      </a:r>
                    </a:p>
                  </a:txBody>
                  <a:tcPr marT="36000" marB="36000">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fr-FR" sz="1100" noProof="0" dirty="0"/>
                        <a:t>Une décision finale du GTCV et une recommandation sur chaque question de décision</a:t>
                      </a:r>
                      <a:endParaRPr lang="fr-FR" sz="1100" noProof="0" dirty="0">
                        <a:solidFill>
                          <a:schemeClr val="tx1">
                            <a:lumMod val="50000"/>
                          </a:schemeClr>
                        </a:solidFill>
                      </a:endParaRPr>
                    </a:p>
                  </a:txBody>
                  <a:tcPr marT="36000" marB="36000">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r>
                        <a:rPr lang="fr-FR" sz="1100" noProof="0" dirty="0">
                          <a:solidFill>
                            <a:schemeClr val="tx1">
                              <a:lumMod val="50000"/>
                            </a:schemeClr>
                          </a:solidFill>
                        </a:rPr>
                        <a:t>Listes de priorités des vaccins, scénarios de séquencement des INV (par an)</a:t>
                      </a:r>
                    </a:p>
                  </a:txBody>
                  <a:tcPr marT="36000" marB="36000">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75000"/>
                        </a:schemeClr>
                      </a:solidFill>
                      <a:prstDash val="sysDash"/>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984604"/>
                  </a:ext>
                </a:extLst>
              </a:tr>
            </a:tbl>
          </a:graphicData>
        </a:graphic>
      </p:graphicFrame>
    </p:spTree>
    <p:extLst>
      <p:ext uri="{BB962C8B-B14F-4D97-AF65-F5344CB8AC3E}">
        <p14:creationId xmlns:p14="http://schemas.microsoft.com/office/powerpoint/2010/main" val="61293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rPr>
              <a:t>Le cadre OPS-INV a été conçu spécifiquement pour la priorisation et le séquencement de plusieurs vaccins sur une période future définie.</a:t>
            </a:r>
          </a:p>
        </p:txBody>
      </p:sp>
      <p:sp>
        <p:nvSpPr>
          <p:cNvPr id="12" name="Google Shape;12;p19">
            <a:extLst>
              <a:ext uri="{FF2B5EF4-FFF2-40B4-BE49-F238E27FC236}">
                <a16:creationId xmlns:a16="http://schemas.microsoft.com/office/drawing/2014/main" id="{74888AFF-42DE-82CD-EDC4-678639452791}"/>
              </a:ext>
            </a:extLst>
          </p:cNvPr>
          <p:cNvSpPr txBox="1">
            <a:spLocks noGrp="1"/>
          </p:cNvSpPr>
          <p:nvPr>
            <p:ph type="sldNum" idx="12"/>
          </p:nvPr>
        </p:nvSpPr>
        <p:spPr>
          <a:xfrm>
            <a:off x="11297329" y="5927475"/>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7</a:t>
            </a:fld>
            <a:endParaRPr lang="fr-FR" noProof="0" dirty="0">
              <a:latin typeface="+mj-lt"/>
            </a:endParaRPr>
          </a:p>
        </p:txBody>
      </p:sp>
      <p:graphicFrame>
        <p:nvGraphicFramePr>
          <p:cNvPr id="3" name="Table 2">
            <a:extLst>
              <a:ext uri="{FF2B5EF4-FFF2-40B4-BE49-F238E27FC236}">
                <a16:creationId xmlns:a16="http://schemas.microsoft.com/office/drawing/2014/main" id="{C050483D-9AA7-0CD1-5E54-B189D46BFC45}"/>
              </a:ext>
            </a:extLst>
          </p:cNvPr>
          <p:cNvGraphicFramePr>
            <a:graphicFrameLocks noGrp="1"/>
          </p:cNvGraphicFramePr>
          <p:nvPr>
            <p:extLst>
              <p:ext uri="{D42A27DB-BD31-4B8C-83A1-F6EECF244321}">
                <p14:modId xmlns:p14="http://schemas.microsoft.com/office/powerpoint/2010/main" val="3609769736"/>
              </p:ext>
            </p:extLst>
          </p:nvPr>
        </p:nvGraphicFramePr>
        <p:xfrm>
          <a:off x="472962" y="986133"/>
          <a:ext cx="11313877" cy="5768340"/>
        </p:xfrm>
        <a:graphic>
          <a:graphicData uri="http://schemas.openxmlformats.org/drawingml/2006/table">
            <a:tbl>
              <a:tblPr firstRow="1" bandRow="1">
                <a:tableStyleId>{93296810-A885-4BE3-A3E7-6D5BEEA58F35}</a:tableStyleId>
              </a:tblPr>
              <a:tblGrid>
                <a:gridCol w="2977715">
                  <a:extLst>
                    <a:ext uri="{9D8B030D-6E8A-4147-A177-3AD203B41FA5}">
                      <a16:colId xmlns:a16="http://schemas.microsoft.com/office/drawing/2014/main" val="788932049"/>
                    </a:ext>
                  </a:extLst>
                </a:gridCol>
                <a:gridCol w="4168081">
                  <a:extLst>
                    <a:ext uri="{9D8B030D-6E8A-4147-A177-3AD203B41FA5}">
                      <a16:colId xmlns:a16="http://schemas.microsoft.com/office/drawing/2014/main" val="509282080"/>
                    </a:ext>
                  </a:extLst>
                </a:gridCol>
                <a:gridCol w="4168081">
                  <a:extLst>
                    <a:ext uri="{9D8B030D-6E8A-4147-A177-3AD203B41FA5}">
                      <a16:colId xmlns:a16="http://schemas.microsoft.com/office/drawing/2014/main" val="320856536"/>
                    </a:ext>
                  </a:extLst>
                </a:gridCol>
              </a:tblGrid>
              <a:tr h="138223">
                <a:tc>
                  <a:txBody>
                    <a:bodyPr/>
                    <a:lstStyle/>
                    <a:p>
                      <a:endParaRPr lang="fr-FR" noProof="0" dirty="0"/>
                    </a:p>
                  </a:txBody>
                  <a:tcPr>
                    <a:lnB w="12700" cap="flat" cmpd="sng" algn="ctr">
                      <a:noFill/>
                      <a:prstDash val="solid"/>
                      <a:round/>
                      <a:headEnd type="none" w="med" len="med"/>
                      <a:tailEnd type="none" w="med" len="med"/>
                    </a:lnB>
                  </a:tcPr>
                </a:tc>
                <a:tc>
                  <a:txBody>
                    <a:bodyPr/>
                    <a:lstStyle/>
                    <a:p>
                      <a:r>
                        <a:rPr lang="fr-FR" noProof="0" dirty="0"/>
                        <a:t>OPS-INV</a:t>
                      </a:r>
                    </a:p>
                  </a:txBody>
                  <a:tcPr>
                    <a:lnB w="12700" cap="flat" cmpd="sng" algn="ctr">
                      <a:noFill/>
                      <a:prstDash val="solid"/>
                      <a:round/>
                      <a:headEnd type="none" w="med" len="med"/>
                      <a:tailEnd type="none" w="med" len="med"/>
                    </a:lnB>
                    <a:solidFill>
                      <a:srgbClr val="0F5D61"/>
                    </a:solidFill>
                  </a:tcPr>
                </a:tc>
                <a:tc>
                  <a:txBody>
                    <a:bodyPr/>
                    <a:lstStyle/>
                    <a:p>
                      <a:r>
                        <a:rPr lang="fr-FR" noProof="0" dirty="0"/>
                        <a:t>CAPACITI</a:t>
                      </a:r>
                    </a:p>
                  </a:txBody>
                  <a:tcPr>
                    <a:lnB w="1270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3100631494"/>
                  </a:ext>
                </a:extLst>
              </a:tr>
              <a:tr h="193512">
                <a:tc>
                  <a:txBody>
                    <a:bodyPr/>
                    <a:lstStyle/>
                    <a:p>
                      <a:r>
                        <a:rPr lang="fr-FR" sz="1100" b="1" noProof="0" dirty="0">
                          <a:solidFill>
                            <a:schemeClr val="tx1">
                              <a:lumMod val="50000"/>
                            </a:schemeClr>
                          </a:solidFill>
                        </a:rPr>
                        <a:t>Origine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r>
                        <a:rPr lang="fr-FR" sz="1050" noProof="0" dirty="0">
                          <a:solidFill>
                            <a:schemeClr val="tx1">
                              <a:lumMod val="50000"/>
                            </a:schemeClr>
                          </a:solidFill>
                        </a:rPr>
                        <a:t>Outil financé par BMGF, fondé sur une approche pilote pour répondre aux besoins immédiats des pays pilotes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tc>
                  <a:txBody>
                    <a:bodyPr/>
                    <a:lstStyle/>
                    <a:p>
                      <a:r>
                        <a:rPr lang="fr-FR" sz="1050" noProof="0" dirty="0">
                          <a:solidFill>
                            <a:schemeClr val="tx1">
                              <a:lumMod val="50000"/>
                            </a:schemeClr>
                          </a:solidFill>
                        </a:rPr>
                        <a:t>Outil financé par BMGF développé de manière itérative avec la participation de 12 pays</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16383976"/>
                  </a:ext>
                </a:extLst>
              </a:tr>
              <a:tr h="124400">
                <a:tc>
                  <a:txBody>
                    <a:bodyPr/>
                    <a:lstStyle/>
                    <a:p>
                      <a:r>
                        <a:rPr lang="fr-FR" sz="1100" b="1" noProof="0" dirty="0">
                          <a:solidFill>
                            <a:schemeClr val="tx1">
                              <a:lumMod val="50000"/>
                            </a:schemeClr>
                          </a:solidFill>
                        </a:rPr>
                        <a:t>Date de publication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fr-FR" sz="1050" noProof="0" dirty="0">
                          <a:solidFill>
                            <a:schemeClr val="tx1">
                              <a:lumMod val="50000"/>
                            </a:schemeClr>
                          </a:solidFill>
                        </a:rPr>
                        <a:t>2024</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fr-FR" sz="1050" noProof="0" dirty="0">
                          <a:solidFill>
                            <a:schemeClr val="tx1">
                              <a:lumMod val="50000"/>
                            </a:schemeClr>
                          </a:solidFill>
                        </a:rPr>
                        <a:t>2020</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782508387"/>
                  </a:ext>
                </a:extLst>
              </a:tr>
              <a:tr h="124400">
                <a:tc>
                  <a:txBody>
                    <a:bodyPr/>
                    <a:lstStyle/>
                    <a:p>
                      <a:r>
                        <a:rPr lang="fr-FR" sz="1100" b="1" noProof="0" dirty="0">
                          <a:solidFill>
                            <a:schemeClr val="tx1">
                              <a:lumMod val="50000"/>
                            </a:schemeClr>
                          </a:solidFill>
                        </a:rPr>
                        <a:t>Exemples de pays de mise en œuvre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fr-FR" sz="1050" noProof="0" dirty="0">
                          <a:solidFill>
                            <a:schemeClr val="tx1">
                              <a:lumMod val="50000"/>
                            </a:schemeClr>
                          </a:solidFill>
                        </a:rPr>
                        <a:t>RDC, Niger, Ethiopie, Ouganda</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fr-FR" sz="1050" noProof="0" dirty="0">
                          <a:solidFill>
                            <a:schemeClr val="tx1">
                              <a:lumMod val="50000"/>
                            </a:schemeClr>
                          </a:solidFill>
                        </a:rPr>
                        <a:t>Indonésie, Ethiopie</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extLst>
                  <a:ext uri="{0D108BD9-81ED-4DB2-BD59-A6C34878D82A}">
                    <a16:rowId xmlns:a16="http://schemas.microsoft.com/office/drawing/2014/main" val="3857420269"/>
                  </a:ext>
                </a:extLst>
              </a:tr>
              <a:tr h="124400">
                <a:tc>
                  <a:txBody>
                    <a:bodyPr/>
                    <a:lstStyle/>
                    <a:p>
                      <a:r>
                        <a:rPr lang="fr-FR" sz="1100" b="1" noProof="0" dirty="0">
                          <a:solidFill>
                            <a:schemeClr val="tx1">
                              <a:lumMod val="50000"/>
                            </a:schemeClr>
                          </a:solidFill>
                        </a:rPr>
                        <a:t>Utilisateurs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fr-FR" sz="1050" noProof="0" dirty="0">
                          <a:solidFill>
                            <a:schemeClr val="tx1">
                              <a:lumMod val="50000"/>
                            </a:schemeClr>
                          </a:solidFill>
                        </a:rPr>
                        <a:t>Customisé pour les GTCV et les PEV</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tc>
                  <a:txBody>
                    <a:bodyPr/>
                    <a:lstStyle/>
                    <a:p>
                      <a:r>
                        <a:rPr lang="fr-FR" sz="1050" noProof="0" dirty="0">
                          <a:solidFill>
                            <a:schemeClr val="tx1">
                              <a:lumMod val="50000"/>
                            </a:schemeClr>
                          </a:solidFill>
                        </a:rPr>
                        <a:t>Pas d’utilisateur final spécifié</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405659760"/>
                  </a:ext>
                </a:extLst>
              </a:tr>
              <a:tr h="124400">
                <a:tc>
                  <a:txBody>
                    <a:bodyPr/>
                    <a:lstStyle/>
                    <a:p>
                      <a:r>
                        <a:rPr lang="fr-FR" sz="1100" b="1" noProof="0" dirty="0">
                          <a:solidFill>
                            <a:schemeClr val="tx1">
                              <a:lumMod val="50000"/>
                            </a:schemeClr>
                          </a:solidFill>
                        </a:rPr>
                        <a:t>Intensité en ressources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fr-FR" sz="1050" b="0" noProof="0" dirty="0">
                          <a:solidFill>
                            <a:schemeClr val="tx1">
                              <a:lumMod val="50000"/>
                            </a:schemeClr>
                          </a:solidFill>
                        </a:rPr>
                        <a:t>Moyenne</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tc>
                  <a:txBody>
                    <a:bodyPr/>
                    <a:lstStyle/>
                    <a:p>
                      <a:r>
                        <a:rPr lang="fr-FR" sz="1050" b="0" noProof="0" dirty="0">
                          <a:solidFill>
                            <a:schemeClr val="tx1">
                              <a:lumMod val="50000"/>
                            </a:schemeClr>
                          </a:solidFill>
                        </a:rPr>
                        <a:t>Elevée</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2F2F2"/>
                    </a:solidFill>
                  </a:tcPr>
                </a:tc>
                <a:extLst>
                  <a:ext uri="{0D108BD9-81ED-4DB2-BD59-A6C34878D82A}">
                    <a16:rowId xmlns:a16="http://schemas.microsoft.com/office/drawing/2014/main" val="2103741603"/>
                  </a:ext>
                </a:extLst>
              </a:tr>
              <a:tr h="124400">
                <a:tc>
                  <a:txBody>
                    <a:bodyPr/>
                    <a:lstStyle/>
                    <a:p>
                      <a:r>
                        <a:rPr lang="fr-FR" sz="1100" b="1" noProof="0" dirty="0">
                          <a:solidFill>
                            <a:schemeClr val="tx1">
                              <a:lumMod val="50000"/>
                            </a:schemeClr>
                          </a:solidFill>
                        </a:rPr>
                        <a:t>Périmètre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fr-FR" sz="1050" b="0" noProof="0" dirty="0">
                          <a:solidFill>
                            <a:schemeClr val="tx1">
                              <a:lumMod val="50000"/>
                            </a:schemeClr>
                          </a:solidFill>
                        </a:rPr>
                        <a:t>Priorisation et Séquencement d’Introductions de Nouveaux Vaccins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fr-FR" sz="1050" b="0" noProof="0" dirty="0">
                          <a:solidFill>
                            <a:schemeClr val="tx1">
                              <a:lumMod val="50000"/>
                            </a:schemeClr>
                          </a:solidFill>
                        </a:rPr>
                        <a:t>N’importe quelle comparaison entre plusieurs options</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33139248"/>
                  </a:ext>
                </a:extLst>
              </a:tr>
              <a:tr h="193512">
                <a:tc>
                  <a:txBody>
                    <a:bodyPr/>
                    <a:lstStyle/>
                    <a:p>
                      <a:pPr rtl="0"/>
                      <a:r>
                        <a:rPr lang="fr-FR" sz="1100" b="1" noProof="0" dirty="0">
                          <a:solidFill>
                            <a:schemeClr val="tx1">
                              <a:lumMod val="50000"/>
                            </a:schemeClr>
                          </a:solidFill>
                        </a:rPr>
                        <a:t>Type de décision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r>
                        <a:rPr lang="fr-FR" sz="1050" noProof="0" dirty="0">
                          <a:solidFill>
                            <a:schemeClr val="tx1">
                              <a:lumMod val="50000"/>
                            </a:schemeClr>
                          </a:solidFill>
                          <a:latin typeface="+mj-lt"/>
                        </a:rPr>
                        <a:t>Quel(s) nouveau(x) vaccin(s) doivent être priorisés et quand devraient-ils être introduit(s)?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r>
                        <a:rPr lang="fr-FR" sz="1050" noProof="0" dirty="0">
                          <a:effectLst/>
                          <a:latin typeface="+mj-lt"/>
                          <a:ea typeface="Aptos" panose="020B0004020202020204" pitchFamily="34" charset="0"/>
                        </a:rPr>
                        <a:t>Quelle(s) option(s) doivent être priorisé(es) et dans quel ordre ?</a:t>
                      </a:r>
                      <a:endParaRPr lang="fr-FR" sz="1050" noProof="0" dirty="0">
                        <a:solidFill>
                          <a:schemeClr val="tx1">
                            <a:lumMod val="50000"/>
                          </a:schemeClr>
                        </a:solidFill>
                        <a:latin typeface="+mj-lt"/>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452576277"/>
                  </a:ext>
                </a:extLst>
              </a:tr>
              <a:tr h="117489">
                <a:tc>
                  <a:txBody>
                    <a:bodyPr/>
                    <a:lstStyle/>
                    <a:p>
                      <a:pPr marL="171450" lvl="1" indent="-171450">
                        <a:buFont typeface="Arial" panose="020B0604020202020204" pitchFamily="34" charset="0"/>
                        <a:buChar char="•"/>
                      </a:pPr>
                      <a:r>
                        <a:rPr lang="fr-FR" sz="1000" noProof="0" dirty="0">
                          <a:solidFill>
                            <a:schemeClr val="tx1">
                              <a:lumMod val="50000"/>
                            </a:schemeClr>
                          </a:solidFill>
                        </a:rPr>
                        <a:t>Comparaison et séquencement des options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186081706"/>
                  </a:ext>
                </a:extLst>
              </a:tr>
              <a:tr h="117489">
                <a:tc>
                  <a:txBody>
                    <a:bodyPr/>
                    <a:lstStyle/>
                    <a:p>
                      <a:pPr marL="171450" lvl="1" indent="-171450">
                        <a:buFont typeface="Arial" panose="020B0604020202020204" pitchFamily="34" charset="0"/>
                        <a:buChar char="•"/>
                      </a:pPr>
                      <a:r>
                        <a:rPr lang="fr-FR" sz="1000" noProof="0" dirty="0">
                          <a:solidFill>
                            <a:schemeClr val="tx1">
                              <a:lumMod val="50000"/>
                            </a:schemeClr>
                          </a:solidFill>
                        </a:rPr>
                        <a:t>Planification / chronologie</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265596"/>
                  </a:ext>
                </a:extLst>
              </a:tr>
              <a:tr h="193512">
                <a:tc>
                  <a:txBody>
                    <a:bodyPr/>
                    <a:lstStyle/>
                    <a:p>
                      <a:r>
                        <a:rPr lang="fr-FR" sz="1100" b="1" noProof="0" dirty="0">
                          <a:solidFill>
                            <a:schemeClr val="tx1">
                              <a:lumMod val="50000"/>
                            </a:schemeClr>
                          </a:solidFill>
                        </a:rPr>
                        <a:t>Mode de décision et recommandation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fr-FR" sz="1050" noProof="0" dirty="0">
                          <a:solidFill>
                            <a:schemeClr val="tx1">
                              <a:lumMod val="50000"/>
                            </a:schemeClr>
                          </a:solidFill>
                        </a:rPr>
                        <a:t>Appuyer la décision en identifiant les interventions « importantes » et « faisables » sur la base de classement et de contraintes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fr-FR" sz="1050" noProof="0" dirty="0">
                          <a:solidFill>
                            <a:schemeClr val="tx1">
                              <a:lumMod val="50000"/>
                            </a:schemeClr>
                          </a:solidFill>
                        </a:rPr>
                        <a:t>Appuyer la décision en identifiant la « meilleure option » sur la base d’une notation</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26225067"/>
                  </a:ext>
                </a:extLst>
              </a:tr>
              <a:tr h="117489">
                <a:tc>
                  <a:txBody>
                    <a:bodyPr/>
                    <a:lstStyle/>
                    <a:p>
                      <a:pPr marL="171450" lvl="1" indent="-171450">
                        <a:buFont typeface="Arial" panose="020B0604020202020204" pitchFamily="34" charset="0"/>
                        <a:buChar char="•"/>
                      </a:pPr>
                      <a:r>
                        <a:rPr lang="fr-FR" sz="1000" noProof="0" dirty="0">
                          <a:solidFill>
                            <a:schemeClr val="tx1">
                              <a:lumMod val="50000"/>
                            </a:schemeClr>
                          </a:solidFill>
                        </a:rPr>
                        <a:t>Déclarations d’évidences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61464197"/>
                  </a:ext>
                </a:extLst>
              </a:tr>
              <a:tr h="117489">
                <a:tc>
                  <a:txBody>
                    <a:bodyPr/>
                    <a:lstStyle/>
                    <a:p>
                      <a:pPr marL="171450" lvl="1" indent="-171450">
                        <a:buFont typeface="Arial" panose="020B0604020202020204" pitchFamily="34" charset="0"/>
                        <a:buChar char="•"/>
                      </a:pPr>
                      <a:r>
                        <a:rPr lang="fr-FR" sz="1000" noProof="0" dirty="0">
                          <a:solidFill>
                            <a:schemeClr val="tx1">
                              <a:lumMod val="50000"/>
                            </a:schemeClr>
                          </a:solidFill>
                        </a:rPr>
                        <a:t>Représentation visuelle des évidences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1479978"/>
                  </a:ext>
                </a:extLst>
              </a:tr>
              <a:tr h="0">
                <a:tc>
                  <a:txBody>
                    <a:bodyPr/>
                    <a:lstStyle/>
                    <a:p>
                      <a:pPr marL="171450" lvl="1" indent="-171450">
                        <a:buFont typeface="Arial" panose="020B0604020202020204" pitchFamily="34" charset="0"/>
                        <a:buChar char="•"/>
                      </a:pPr>
                      <a:r>
                        <a:rPr lang="fr-FR" sz="1000" noProof="0" dirty="0">
                          <a:solidFill>
                            <a:schemeClr val="tx1">
                              <a:lumMod val="50000"/>
                            </a:schemeClr>
                          </a:solidFill>
                        </a:rPr>
                        <a:t>Appui à la décision par notation</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2066925" algn="l"/>
                        </a:tabLst>
                        <a:defRPr/>
                      </a:pPr>
                      <a:r>
                        <a:rPr lang="fr-FR" sz="1000" noProof="0" dirty="0">
                          <a:solidFill>
                            <a:srgbClr val="414141">
                              <a:lumMod val="50000"/>
                            </a:srgbClr>
                          </a:solidFill>
                          <a:latin typeface="+mn-lt"/>
                        </a:rPr>
                        <a:t>	</a:t>
                      </a:r>
                      <a:r>
                        <a:rPr lang="fr-FR" sz="1000" i="1" noProof="0" dirty="0">
                          <a:solidFill>
                            <a:srgbClr val="414141">
                              <a:lumMod val="50000"/>
                            </a:srgbClr>
                          </a:solidFill>
                          <a:latin typeface="+mn-lt"/>
                        </a:rPr>
                        <a:t>Notation fondée sur les préférences</a:t>
                      </a:r>
                      <a:endParaRPr lang="fr-FR" sz="1000" i="1" noProof="0" dirty="0">
                        <a:solidFill>
                          <a:schemeClr val="tx1">
                            <a:lumMod val="50000"/>
                          </a:schemeClr>
                        </a:solidFill>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l">
                        <a:tabLst>
                          <a:tab pos="2066925" algn="l"/>
                        </a:tabLst>
                      </a:pPr>
                      <a:r>
                        <a:rPr lang="fr-FR" sz="1000" noProof="0" dirty="0">
                          <a:solidFill>
                            <a:srgbClr val="414141">
                              <a:lumMod val="50000"/>
                            </a:srgbClr>
                          </a:solidFill>
                          <a:latin typeface="+mn-lt"/>
                        </a:rPr>
                        <a:t>	</a:t>
                      </a:r>
                      <a:r>
                        <a:rPr lang="fr-FR" sz="1000" i="1" noProof="0" dirty="0">
                          <a:solidFill>
                            <a:srgbClr val="414141">
                              <a:lumMod val="50000"/>
                            </a:srgbClr>
                          </a:solidFill>
                          <a:latin typeface="+mn-lt"/>
                        </a:rPr>
                        <a:t>Notation fondée sur les valeurs</a:t>
                      </a:r>
                      <a:endParaRPr lang="fr-FR" sz="1000" i="1" noProof="0" dirty="0">
                        <a:solidFill>
                          <a:schemeClr val="tx1">
                            <a:lumMod val="50000"/>
                          </a:schemeClr>
                        </a:solidFill>
                      </a:endParaRPr>
                    </a:p>
                  </a:txBody>
                  <a:tcPr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71495"/>
                  </a:ext>
                </a:extLst>
              </a:tr>
              <a:tr h="124400">
                <a:tc>
                  <a:txBody>
                    <a:bodyPr/>
                    <a:lstStyle/>
                    <a:p>
                      <a:r>
                        <a:rPr lang="fr-FR" sz="1100" b="1" noProof="0" dirty="0">
                          <a:solidFill>
                            <a:schemeClr val="tx1">
                              <a:lumMod val="50000"/>
                            </a:schemeClr>
                          </a:solidFill>
                        </a:rPr>
                        <a:t>Type d’AMCD</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fr-FR" sz="1050" noProof="0" dirty="0">
                        <a:solidFill>
                          <a:schemeClr val="tx1">
                            <a:lumMod val="50000"/>
                          </a:schemeClr>
                        </a:solidFill>
                        <a:highlight>
                          <a:srgbClr val="FFFF00"/>
                        </a:highligh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ctr"/>
                      <a:endParaRPr lang="fr-FR" sz="1050" noProof="0" dirty="0">
                        <a:solidFill>
                          <a:schemeClr val="tx1">
                            <a:lumMod val="50000"/>
                          </a:schemeClr>
                        </a:solidFill>
                        <a:highlight>
                          <a:srgbClr val="FFFF00"/>
                        </a:highlight>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1005379425"/>
                  </a:ext>
                </a:extLst>
              </a:tr>
              <a:tr h="117489">
                <a:tc>
                  <a:txBody>
                    <a:bodyPr/>
                    <a:lstStyle/>
                    <a:p>
                      <a:pPr marL="171450" lvl="1" indent="-171450">
                        <a:buFont typeface="Arial" panose="020B0604020202020204" pitchFamily="34" charset="0"/>
                        <a:buChar char="•"/>
                      </a:pPr>
                      <a:r>
                        <a:rPr lang="fr-FR" sz="1000" noProof="0" dirty="0">
                          <a:solidFill>
                            <a:schemeClr val="tx1">
                              <a:lumMod val="50000"/>
                            </a:schemeClr>
                          </a:solidFill>
                        </a:rPr>
                        <a:t>Quantitatif</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tabLst>
                          <a:tab pos="1881188" algn="l"/>
                        </a:tabLst>
                      </a:pPr>
                      <a:r>
                        <a:rPr lang="fr-FR" sz="1050" noProof="0" dirty="0">
                          <a:solidFill>
                            <a:schemeClr val="tx1">
                              <a:lumMod val="50000"/>
                            </a:schemeClr>
                          </a:solidFill>
                        </a:rPr>
                        <a:t>	</a:t>
                      </a:r>
                      <a:endParaRPr lang="fr-FR" sz="1050" i="1"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extLst>
                  <a:ext uri="{0D108BD9-81ED-4DB2-BD59-A6C34878D82A}">
                    <a16:rowId xmlns:a16="http://schemas.microsoft.com/office/drawing/2014/main" val="983423147"/>
                  </a:ext>
                </a:extLst>
              </a:tr>
              <a:tr h="117489">
                <a:tc>
                  <a:txBody>
                    <a:bodyPr/>
                    <a:lstStyle/>
                    <a:p>
                      <a:pPr marL="171450" marR="0" lvl="1"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fr-FR" sz="1000" noProof="0" dirty="0">
                          <a:solidFill>
                            <a:schemeClr val="tx1">
                              <a:lumMod val="50000"/>
                            </a:schemeClr>
                          </a:solidFill>
                        </a:rPr>
                        <a:t>Qualitatif</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tabLst>
                          <a:tab pos="2066925" algn="l"/>
                        </a:tabLst>
                      </a:pPr>
                      <a:r>
                        <a:rPr lang="fr-FR" sz="1050" i="1" noProof="0" dirty="0">
                          <a:solidFill>
                            <a:schemeClr val="tx1">
                              <a:lumMod val="50000"/>
                            </a:schemeClr>
                          </a:solidFill>
                        </a:rPr>
                        <a:t>	Pour la sélection des critères</a:t>
                      </a:r>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tc>
                  <a:txBody>
                    <a:bodyPr/>
                    <a:lstStyle/>
                    <a:p>
                      <a:pPr>
                        <a:tabLst>
                          <a:tab pos="2066925" algn="l"/>
                        </a:tabLst>
                      </a:pPr>
                      <a:r>
                        <a:rPr lang="fr-FR" sz="1050" noProof="0" dirty="0">
                          <a:solidFill>
                            <a:schemeClr val="tx1">
                              <a:lumMod val="50000"/>
                            </a:schemeClr>
                          </a:solidFill>
                        </a:rPr>
                        <a:t>	</a:t>
                      </a:r>
                      <a:endParaRPr lang="fr-FR" sz="1050" i="1"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559714970"/>
                  </a:ext>
                </a:extLst>
              </a:tr>
              <a:tr h="124400">
                <a:tc>
                  <a:txBody>
                    <a:bodyPr/>
                    <a:lstStyle/>
                    <a:p>
                      <a:r>
                        <a:rPr lang="fr-FR" sz="1100" b="1" noProof="0" dirty="0">
                          <a:solidFill>
                            <a:schemeClr val="tx1">
                              <a:lumMod val="50000"/>
                            </a:schemeClr>
                          </a:solidFill>
                        </a:rPr>
                        <a:t>Outils disponibles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50" noProof="0" dirty="0">
                          <a:solidFill>
                            <a:schemeClr val="tx1">
                              <a:lumMod val="50000"/>
                            </a:schemeClr>
                          </a:solidFill>
                        </a:rPr>
                        <a:t>Document PDF</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50" noProof="0" dirty="0">
                          <a:solidFill>
                            <a:schemeClr val="tx1">
                              <a:lumMod val="50000"/>
                            </a:schemeClr>
                          </a:solidFill>
                        </a:rPr>
                        <a:t>Outil Excel</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extLst>
                  <a:ext uri="{0D108BD9-81ED-4DB2-BD59-A6C34878D82A}">
                    <a16:rowId xmlns:a16="http://schemas.microsoft.com/office/drawing/2014/main" val="3683601762"/>
                  </a:ext>
                </a:extLst>
              </a:tr>
              <a:tr h="193512">
                <a:tc>
                  <a:txBody>
                    <a:bodyPr/>
                    <a:lstStyle/>
                    <a:p>
                      <a:pPr marL="171450" indent="-171450">
                        <a:buFont typeface="Arial" panose="020B0604020202020204" pitchFamily="34" charset="0"/>
                        <a:buChar char="•"/>
                      </a:pPr>
                      <a:r>
                        <a:rPr lang="fr-FR" sz="1000" b="0" noProof="0" dirty="0">
                          <a:solidFill>
                            <a:schemeClr val="tx1">
                              <a:lumMod val="50000"/>
                            </a:schemeClr>
                          </a:solidFill>
                        </a:rPr>
                        <a:t>Outils annexes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50" noProof="0" dirty="0">
                          <a:solidFill>
                            <a:schemeClr val="tx1">
                              <a:lumMod val="50000"/>
                            </a:schemeClr>
                          </a:solidFill>
                        </a:rPr>
                        <a:t>Liste de critères, exemple de questionnaire de préférences, présentation pour les ateliers, plan de travail, modèles </a:t>
                      </a:r>
                      <a:r>
                        <a:rPr lang="fr-FR" sz="1050" noProof="0" dirty="0" err="1">
                          <a:solidFill>
                            <a:schemeClr val="tx1">
                              <a:lumMod val="50000"/>
                            </a:schemeClr>
                          </a:solidFill>
                        </a:rPr>
                        <a:t>excel</a:t>
                      </a:r>
                      <a:endParaRPr lang="fr-FR" sz="1050" noProof="0" dirty="0">
                        <a:solidFill>
                          <a:schemeClr val="tx1">
                            <a:lumMod val="50000"/>
                          </a:schemeClr>
                        </a:solidFill>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50" noProof="0" dirty="0">
                          <a:solidFill>
                            <a:schemeClr val="tx1">
                              <a:lumMod val="50000"/>
                            </a:schemeClr>
                          </a:solidFill>
                        </a:rPr>
                        <a:t>Guide d’utilisateur et modules d’auto-formation</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6350" cap="flat" cmpd="sng" algn="ctr">
                      <a:solidFill>
                        <a:schemeClr val="tx1">
                          <a:lumMod val="60000"/>
                          <a:lumOff val="40000"/>
                        </a:schemeClr>
                      </a:solidFill>
                      <a:prstDash val="sysDash"/>
                      <a:round/>
                      <a:headEnd type="none" w="med" len="med"/>
                      <a:tailEnd type="none" w="med" len="med"/>
                    </a:lnB>
                  </a:tcPr>
                </a:tc>
                <a:extLst>
                  <a:ext uri="{0D108BD9-81ED-4DB2-BD59-A6C34878D82A}">
                    <a16:rowId xmlns:a16="http://schemas.microsoft.com/office/drawing/2014/main" val="18777282"/>
                  </a:ext>
                </a:extLst>
              </a:tr>
              <a:tr h="117489">
                <a:tc>
                  <a:txBody>
                    <a:bodyPr/>
                    <a:lstStyle/>
                    <a:p>
                      <a:pPr marL="171450" indent="-171450">
                        <a:buFont typeface="Arial" panose="020B0604020202020204" pitchFamily="34" charset="0"/>
                        <a:buChar char="•"/>
                      </a:pPr>
                      <a:r>
                        <a:rPr lang="fr-FR" sz="1000" b="0" noProof="0" dirty="0">
                          <a:solidFill>
                            <a:schemeClr val="tx1">
                              <a:lumMod val="50000"/>
                            </a:schemeClr>
                          </a:solidFill>
                        </a:rPr>
                        <a:t>Autres éléments</a:t>
                      </a:r>
                    </a:p>
                  </a:txBody>
                  <a:tcP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50" noProof="0" dirty="0">
                          <a:solidFill>
                            <a:schemeClr val="tx1">
                              <a:lumMod val="50000"/>
                            </a:schemeClr>
                          </a:solidFill>
                        </a:rPr>
                        <a:t>Système de vote, hiérarchisation des critères</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050" noProof="0" dirty="0">
                          <a:solidFill>
                            <a:schemeClr val="tx1">
                              <a:lumMod val="50000"/>
                            </a:schemeClr>
                          </a:solidFill>
                        </a:rPr>
                        <a:t>Guide étape par étape, modélisation de l’incertitude</a:t>
                      </a:r>
                    </a:p>
                  </a:txBody>
                  <a:tcP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0000"/>
                          <a:lumOff val="40000"/>
                        </a:schemeClr>
                      </a:solidFill>
                      <a:prstDash val="sysDash"/>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11654245"/>
                  </a:ext>
                </a:extLst>
              </a:tr>
            </a:tbl>
          </a:graphicData>
        </a:graphic>
      </p:graphicFrame>
      <p:pic>
        <p:nvPicPr>
          <p:cNvPr id="7" name="Graphic 6" descr="Tick with solid fill">
            <a:extLst>
              <a:ext uri="{FF2B5EF4-FFF2-40B4-BE49-F238E27FC236}">
                <a16:creationId xmlns:a16="http://schemas.microsoft.com/office/drawing/2014/main" id="{AA074A5D-10BF-D2D0-B6DD-BE6B583355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3400582"/>
            <a:ext cx="240790" cy="240790"/>
          </a:xfrm>
          <a:prstGeom prst="rect">
            <a:avLst/>
          </a:prstGeom>
        </p:spPr>
      </p:pic>
      <p:pic>
        <p:nvPicPr>
          <p:cNvPr id="8" name="Graphic 7" descr="Tick with solid fill">
            <a:extLst>
              <a:ext uri="{FF2B5EF4-FFF2-40B4-BE49-F238E27FC236}">
                <a16:creationId xmlns:a16="http://schemas.microsoft.com/office/drawing/2014/main" id="{99C66F00-74EF-443F-8EF8-869DD576B6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8810" y="3400582"/>
            <a:ext cx="240790" cy="240790"/>
          </a:xfrm>
          <a:prstGeom prst="rect">
            <a:avLst/>
          </a:prstGeom>
        </p:spPr>
      </p:pic>
      <p:pic>
        <p:nvPicPr>
          <p:cNvPr id="15" name="Graphic 14" descr="Tick with solid fill">
            <a:extLst>
              <a:ext uri="{FF2B5EF4-FFF2-40B4-BE49-F238E27FC236}">
                <a16:creationId xmlns:a16="http://schemas.microsoft.com/office/drawing/2014/main" id="{160C87D3-3E5C-86CD-710A-5088484C22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3671513"/>
            <a:ext cx="240790" cy="240790"/>
          </a:xfrm>
          <a:prstGeom prst="rect">
            <a:avLst/>
          </a:prstGeom>
        </p:spPr>
      </p:pic>
      <p:pic>
        <p:nvPicPr>
          <p:cNvPr id="34" name="Graphic 33" descr="Tick with solid fill">
            <a:extLst>
              <a:ext uri="{FF2B5EF4-FFF2-40B4-BE49-F238E27FC236}">
                <a16:creationId xmlns:a16="http://schemas.microsoft.com/office/drawing/2014/main" id="{09E203D9-FBE8-C1B5-4F84-FA58CBE00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4586106"/>
            <a:ext cx="240790" cy="240790"/>
          </a:xfrm>
          <a:prstGeom prst="rect">
            <a:avLst/>
          </a:prstGeom>
        </p:spPr>
      </p:pic>
      <p:pic>
        <p:nvPicPr>
          <p:cNvPr id="35" name="Graphic 34" descr="Tick with solid fill">
            <a:extLst>
              <a:ext uri="{FF2B5EF4-FFF2-40B4-BE49-F238E27FC236}">
                <a16:creationId xmlns:a16="http://schemas.microsoft.com/office/drawing/2014/main" id="{E39AA000-B62F-43F3-8000-035F139143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6014" y="4819924"/>
            <a:ext cx="240790" cy="240790"/>
          </a:xfrm>
          <a:prstGeom prst="rect">
            <a:avLst/>
          </a:prstGeom>
        </p:spPr>
      </p:pic>
      <p:pic>
        <p:nvPicPr>
          <p:cNvPr id="2" name="Graphic 1" descr="Tick with solid fill">
            <a:extLst>
              <a:ext uri="{FF2B5EF4-FFF2-40B4-BE49-F238E27FC236}">
                <a16:creationId xmlns:a16="http://schemas.microsoft.com/office/drawing/2014/main" id="{56A814DA-955F-F15D-029B-1D6D7EC07F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6014" y="4323577"/>
            <a:ext cx="240790" cy="240790"/>
          </a:xfrm>
          <a:prstGeom prst="rect">
            <a:avLst/>
          </a:prstGeom>
        </p:spPr>
      </p:pic>
      <p:pic>
        <p:nvPicPr>
          <p:cNvPr id="4" name="Graphic 3" descr="Tick with solid fill">
            <a:extLst>
              <a:ext uri="{FF2B5EF4-FFF2-40B4-BE49-F238E27FC236}">
                <a16:creationId xmlns:a16="http://schemas.microsoft.com/office/drawing/2014/main" id="{86AD058B-3171-24F5-C467-A1515F15D8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4819924"/>
            <a:ext cx="240790" cy="240790"/>
          </a:xfrm>
          <a:prstGeom prst="rect">
            <a:avLst/>
          </a:prstGeom>
        </p:spPr>
      </p:pic>
      <p:pic>
        <p:nvPicPr>
          <p:cNvPr id="6" name="Graphic 5" descr="Tick with solid fill">
            <a:extLst>
              <a:ext uri="{FF2B5EF4-FFF2-40B4-BE49-F238E27FC236}">
                <a16:creationId xmlns:a16="http://schemas.microsoft.com/office/drawing/2014/main" id="{9E0A5C29-B819-3C62-21CE-6C0FB4E451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6014" y="5325700"/>
            <a:ext cx="240790" cy="240790"/>
          </a:xfrm>
          <a:prstGeom prst="rect">
            <a:avLst/>
          </a:prstGeom>
        </p:spPr>
      </p:pic>
      <p:pic>
        <p:nvPicPr>
          <p:cNvPr id="9" name="Graphic 8" descr="Tick with solid fill">
            <a:extLst>
              <a:ext uri="{FF2B5EF4-FFF2-40B4-BE49-F238E27FC236}">
                <a16:creationId xmlns:a16="http://schemas.microsoft.com/office/drawing/2014/main" id="{4ABC82C1-7ED1-377D-2377-0DD7562E2E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5833" y="5325700"/>
            <a:ext cx="240790" cy="240790"/>
          </a:xfrm>
          <a:prstGeom prst="rect">
            <a:avLst/>
          </a:prstGeom>
        </p:spPr>
      </p:pic>
      <p:pic>
        <p:nvPicPr>
          <p:cNvPr id="13" name="Graphic 12" descr="Tick with solid fill">
            <a:extLst>
              <a:ext uri="{FF2B5EF4-FFF2-40B4-BE49-F238E27FC236}">
                <a16:creationId xmlns:a16="http://schemas.microsoft.com/office/drawing/2014/main" id="{124DCAF6-D1CF-48BA-1486-A7EAAE042C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6014" y="5590638"/>
            <a:ext cx="240790" cy="240790"/>
          </a:xfrm>
          <a:prstGeom prst="rect">
            <a:avLst/>
          </a:prstGeom>
        </p:spPr>
      </p:pic>
      <p:pic>
        <p:nvPicPr>
          <p:cNvPr id="14" name="Graphic 13" descr="Tick with solid fill">
            <a:extLst>
              <a:ext uri="{FF2B5EF4-FFF2-40B4-BE49-F238E27FC236}">
                <a16:creationId xmlns:a16="http://schemas.microsoft.com/office/drawing/2014/main" id="{86F9DE8F-16EB-374F-71DB-91BCB9CC0F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5833" y="5581894"/>
            <a:ext cx="240790" cy="240790"/>
          </a:xfrm>
          <a:prstGeom prst="rect">
            <a:avLst/>
          </a:prstGeom>
        </p:spPr>
      </p:pic>
      <p:sp>
        <p:nvSpPr>
          <p:cNvPr id="5" name="Rectangle 4">
            <a:extLst>
              <a:ext uri="{FF2B5EF4-FFF2-40B4-BE49-F238E27FC236}">
                <a16:creationId xmlns:a16="http://schemas.microsoft.com/office/drawing/2014/main" id="{5B8D712B-9D01-22A0-38EF-76362DEFDE2F}"/>
              </a:ext>
            </a:extLst>
          </p:cNvPr>
          <p:cNvSpPr/>
          <p:nvPr/>
        </p:nvSpPr>
        <p:spPr>
          <a:xfrm>
            <a:off x="3473943" y="982377"/>
            <a:ext cx="4125385" cy="5854364"/>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b"/>
          <a:lstStyle/>
          <a:p>
            <a:endParaRPr lang="fr-FR" sz="1200" i="1" noProof="0" dirty="0">
              <a:solidFill>
                <a:srgbClr val="C00000"/>
              </a:solidFill>
            </a:endParaRPr>
          </a:p>
        </p:txBody>
      </p:sp>
    </p:spTree>
    <p:extLst>
      <p:ext uri="{BB962C8B-B14F-4D97-AF65-F5344CB8AC3E}">
        <p14:creationId xmlns:p14="http://schemas.microsoft.com/office/powerpoint/2010/main" val="131892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3DD7F1-8689-C8B5-12A9-BC93C83BD6FD}"/>
              </a:ext>
            </a:extLst>
          </p:cNvPr>
          <p:cNvSpPr/>
          <p:nvPr/>
        </p:nvSpPr>
        <p:spPr>
          <a:xfrm>
            <a:off x="600075" y="3411645"/>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rgbClr val="0F5D61"/>
                </a:solidFill>
              </a:rPr>
              <a:t>Complet</a:t>
            </a:r>
          </a:p>
        </p:txBody>
      </p:sp>
      <p:sp>
        <p:nvSpPr>
          <p:cNvPr id="13" name="TextBox 12">
            <a:extLst>
              <a:ext uri="{FF2B5EF4-FFF2-40B4-BE49-F238E27FC236}">
                <a16:creationId xmlns:a16="http://schemas.microsoft.com/office/drawing/2014/main" id="{DA718325-0DB0-2FCC-CCF4-9AB31AB05D3D}"/>
              </a:ext>
            </a:extLst>
          </p:cNvPr>
          <p:cNvSpPr txBox="1"/>
          <p:nvPr/>
        </p:nvSpPr>
        <p:spPr>
          <a:xfrm>
            <a:off x="3200399" y="3497336"/>
            <a:ext cx="8512175" cy="718145"/>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fr-FR" sz="1300" noProof="0" dirty="0"/>
              <a:t>Les décisions concernant l’introduction des vaccins sont souvent prises de manière isolé et selon des processus différents, en fonction de la nature de la décision</a:t>
            </a:r>
          </a:p>
          <a:p>
            <a:pPr marL="177800" indent="-177800" algn="just">
              <a:spcBef>
                <a:spcPts val="200"/>
              </a:spcBef>
              <a:buFont typeface="Wingdings" panose="05000000000000000000" pitchFamily="2" charset="2"/>
              <a:buChar char="Ø"/>
            </a:pPr>
            <a:r>
              <a:rPr lang="fr-FR" sz="1300" noProof="0" dirty="0"/>
              <a:t>Ce cadre est conçu pour être complet en termes de vaccins et de types de pays.</a:t>
            </a:r>
          </a:p>
        </p:txBody>
      </p:sp>
      <p:sp>
        <p:nvSpPr>
          <p:cNvPr id="10" name="Google Shape;427;p16">
            <a:extLst>
              <a:ext uri="{FF2B5EF4-FFF2-40B4-BE49-F238E27FC236}">
                <a16:creationId xmlns:a16="http://schemas.microsoft.com/office/drawing/2014/main" id="{434BE2C4-16E7-79AB-9DF1-6CA87ADCE4C3}"/>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a:spcBef>
                <a:spcPct val="0"/>
              </a:spcBef>
              <a:spcAft>
                <a:spcPct val="0"/>
              </a:spcAft>
            </a:pPr>
            <a:endParaRPr lang="fr-FR" noProof="0" dirty="0">
              <a:latin typeface="Lato" panose="020F0502020204030203" pitchFamily="34" charset="0"/>
              <a:cs typeface="Times New Roman" panose="02020603050405020304" pitchFamily="18" charset="0"/>
            </a:endParaRPr>
          </a:p>
        </p:txBody>
      </p:sp>
      <p:sp>
        <p:nvSpPr>
          <p:cNvPr id="11" name="Google Shape;126;p14">
            <a:extLst>
              <a:ext uri="{FF2B5EF4-FFF2-40B4-BE49-F238E27FC236}">
                <a16:creationId xmlns:a16="http://schemas.microsoft.com/office/drawing/2014/main" id="{64F7B79C-4CFB-DD7A-D0CF-62F7335D9A0E}"/>
              </a:ext>
            </a:extLst>
          </p:cNvPr>
          <p:cNvSpPr txBox="1"/>
          <p:nvPr/>
        </p:nvSpPr>
        <p:spPr>
          <a:xfrm>
            <a:off x="472962" y="225239"/>
            <a:ext cx="1171903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 cadre NVI-PST a été conçu pour être fondé sur des évidences, simple mais complet, itératif et permettre des ajustements en fonction des priorités propres aux pays</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Rectangle 1">
            <a:extLst>
              <a:ext uri="{FF2B5EF4-FFF2-40B4-BE49-F238E27FC236}">
                <a16:creationId xmlns:a16="http://schemas.microsoft.com/office/drawing/2014/main" id="{03B59F25-78A0-D197-5A8B-47742E0AC73B}"/>
              </a:ext>
            </a:extLst>
          </p:cNvPr>
          <p:cNvSpPr/>
          <p:nvPr/>
        </p:nvSpPr>
        <p:spPr>
          <a:xfrm>
            <a:off x="600075" y="1350699"/>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rgbClr val="0F5D61"/>
                </a:solidFill>
              </a:rPr>
              <a:t>Fondé sur les évidences</a:t>
            </a:r>
          </a:p>
        </p:txBody>
      </p:sp>
      <p:sp>
        <p:nvSpPr>
          <p:cNvPr id="3" name="Rectangle 2">
            <a:extLst>
              <a:ext uri="{FF2B5EF4-FFF2-40B4-BE49-F238E27FC236}">
                <a16:creationId xmlns:a16="http://schemas.microsoft.com/office/drawing/2014/main" id="{0ECB3B41-635A-8807-5828-3B5E90F87894}"/>
              </a:ext>
            </a:extLst>
          </p:cNvPr>
          <p:cNvSpPr/>
          <p:nvPr/>
        </p:nvSpPr>
        <p:spPr>
          <a:xfrm>
            <a:off x="600075" y="2381172"/>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rgbClr val="0F5D61"/>
                </a:solidFill>
              </a:rPr>
              <a:t>Simple</a:t>
            </a:r>
          </a:p>
        </p:txBody>
      </p:sp>
      <p:sp>
        <p:nvSpPr>
          <p:cNvPr id="4" name="Rectangle 3">
            <a:extLst>
              <a:ext uri="{FF2B5EF4-FFF2-40B4-BE49-F238E27FC236}">
                <a16:creationId xmlns:a16="http://schemas.microsoft.com/office/drawing/2014/main" id="{1D84F1B8-B624-0FF5-58AD-297D2F24EEB7}"/>
              </a:ext>
            </a:extLst>
          </p:cNvPr>
          <p:cNvSpPr/>
          <p:nvPr/>
        </p:nvSpPr>
        <p:spPr>
          <a:xfrm>
            <a:off x="600075" y="4442118"/>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a:solidFill>
                  <a:srgbClr val="0F5D61"/>
                </a:solidFill>
              </a:rPr>
              <a:t>Adaptatif</a:t>
            </a:r>
          </a:p>
        </p:txBody>
      </p:sp>
      <p:sp>
        <p:nvSpPr>
          <p:cNvPr id="5" name="TextBox 4">
            <a:extLst>
              <a:ext uri="{FF2B5EF4-FFF2-40B4-BE49-F238E27FC236}">
                <a16:creationId xmlns:a16="http://schemas.microsoft.com/office/drawing/2014/main" id="{2031F2DA-7C4E-59B0-8094-740805AAC81A}"/>
              </a:ext>
            </a:extLst>
          </p:cNvPr>
          <p:cNvSpPr txBox="1"/>
          <p:nvPr/>
        </p:nvSpPr>
        <p:spPr>
          <a:xfrm>
            <a:off x="3198574" y="1436390"/>
            <a:ext cx="8512175" cy="718145"/>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fr-FR" sz="1300" noProof="0" dirty="0"/>
              <a:t>Les décisions sur le séquencement sont souvent influencées par les agendas nationaux et internationaux et reposent davantage sur des opinions que sur des faits</a:t>
            </a:r>
          </a:p>
          <a:p>
            <a:pPr marL="177800" indent="-177800" algn="just">
              <a:spcBef>
                <a:spcPts val="200"/>
              </a:spcBef>
              <a:buFont typeface="Wingdings" panose="05000000000000000000" pitchFamily="2" charset="2"/>
              <a:buChar char="Ø"/>
            </a:pPr>
            <a:r>
              <a:rPr lang="fr-FR" sz="1300" noProof="0" dirty="0"/>
              <a:t>Ce cadre repose sur des preuves mesurables pour garantir la cohérence de la prise de décision au fil du temps</a:t>
            </a:r>
          </a:p>
        </p:txBody>
      </p:sp>
      <p:sp>
        <p:nvSpPr>
          <p:cNvPr id="6" name="TextBox 5">
            <a:extLst>
              <a:ext uri="{FF2B5EF4-FFF2-40B4-BE49-F238E27FC236}">
                <a16:creationId xmlns:a16="http://schemas.microsoft.com/office/drawing/2014/main" id="{D37C1D2A-98A0-8C8A-4A80-7DDD4417B313}"/>
              </a:ext>
            </a:extLst>
          </p:cNvPr>
          <p:cNvSpPr txBox="1"/>
          <p:nvPr/>
        </p:nvSpPr>
        <p:spPr>
          <a:xfrm>
            <a:off x="3200399" y="2455792"/>
            <a:ext cx="8512175" cy="718145"/>
          </a:xfrm>
          <a:prstGeom prst="rect">
            <a:avLst/>
          </a:prstGeom>
          <a:noFill/>
        </p:spPr>
        <p:txBody>
          <a:bodyPr wrap="square" rtlCol="0">
            <a:spAutoFit/>
          </a:bodyPr>
          <a:lstStyle/>
          <a:p>
            <a:pPr marL="171450" indent="-171450" algn="just">
              <a:spcBef>
                <a:spcPts val="200"/>
              </a:spcBef>
              <a:buFont typeface="Arial" panose="020B0604020202020204" pitchFamily="34" charset="0"/>
              <a:buChar char="•"/>
            </a:pPr>
            <a:r>
              <a:rPr lang="fr-FR" sz="1300" noProof="0" dirty="0"/>
              <a:t>Les outils et processus existants référencent soit un trop grand nombre de critères, soit aucun critère</a:t>
            </a:r>
          </a:p>
          <a:p>
            <a:pPr marL="177800" indent="-177800" algn="just">
              <a:spcBef>
                <a:spcPts val="200"/>
              </a:spcBef>
              <a:buFont typeface="Wingdings" panose="05000000000000000000" pitchFamily="2" charset="2"/>
              <a:buChar char="Ø"/>
            </a:pPr>
            <a:r>
              <a:rPr lang="fr-FR" sz="1300" noProof="0" dirty="0"/>
              <a:t>Ce cadre réfère un nombre limité de critères qui seront sélectionnés par le GTCV. Les critères sélectionnés devraient permettre au GTCV de répondre à des questions simples mais cruciales.</a:t>
            </a:r>
          </a:p>
        </p:txBody>
      </p:sp>
      <p:sp>
        <p:nvSpPr>
          <p:cNvPr id="8" name="Rectangle 7">
            <a:extLst>
              <a:ext uri="{FF2B5EF4-FFF2-40B4-BE49-F238E27FC236}">
                <a16:creationId xmlns:a16="http://schemas.microsoft.com/office/drawing/2014/main" id="{1736A2B4-8A19-986F-1953-ACE5680A79DC}"/>
              </a:ext>
            </a:extLst>
          </p:cNvPr>
          <p:cNvSpPr/>
          <p:nvPr/>
        </p:nvSpPr>
        <p:spPr>
          <a:xfrm>
            <a:off x="600075" y="5472591"/>
            <a:ext cx="2419350" cy="88952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noProof="0" dirty="0" err="1">
                <a:solidFill>
                  <a:srgbClr val="0F5D61"/>
                </a:solidFill>
              </a:rPr>
              <a:t>Iteratif</a:t>
            </a:r>
            <a:endParaRPr lang="fr-FR" noProof="0" dirty="0">
              <a:solidFill>
                <a:srgbClr val="0F5D61"/>
              </a:solidFill>
            </a:endParaRPr>
          </a:p>
        </p:txBody>
      </p:sp>
      <p:sp>
        <p:nvSpPr>
          <p:cNvPr id="9" name="TextBox 8">
            <a:extLst>
              <a:ext uri="{FF2B5EF4-FFF2-40B4-BE49-F238E27FC236}">
                <a16:creationId xmlns:a16="http://schemas.microsoft.com/office/drawing/2014/main" id="{8DDA8D7C-B8FE-BB98-C129-DA1D22E7B41C}"/>
              </a:ext>
            </a:extLst>
          </p:cNvPr>
          <p:cNvSpPr txBox="1"/>
          <p:nvPr/>
        </p:nvSpPr>
        <p:spPr>
          <a:xfrm>
            <a:off x="3200399" y="5473068"/>
            <a:ext cx="8512175" cy="918200"/>
          </a:xfrm>
          <a:prstGeom prst="rect">
            <a:avLst/>
          </a:prstGeom>
          <a:noFill/>
        </p:spPr>
        <p:txBody>
          <a:bodyPr wrap="square" rtlCol="0">
            <a:spAutoFit/>
          </a:bodyPr>
          <a:lstStyle/>
          <a:p>
            <a:pPr marL="171450" indent="-171450">
              <a:spcBef>
                <a:spcPts val="200"/>
              </a:spcBef>
              <a:buFont typeface="Arial" panose="020B0604020202020204" pitchFamily="34" charset="0"/>
              <a:buChar char="•"/>
            </a:pPr>
            <a:r>
              <a:rPr lang="fr-FR" sz="1300" noProof="0" dirty="0"/>
              <a:t>La prise de décision actuelle sur le séquencement des INV se fait de manière réactive, souvent pour répondre aux demandes des partenaires techniques ou soumettre des demandes de financement aux bailleurs de fonds</a:t>
            </a:r>
          </a:p>
          <a:p>
            <a:pPr marL="177800" indent="-177800">
              <a:spcBef>
                <a:spcPts val="200"/>
              </a:spcBef>
              <a:buFont typeface="Wingdings" panose="05000000000000000000" pitchFamily="2" charset="2"/>
              <a:buChar char="Ø"/>
            </a:pPr>
            <a:r>
              <a:rPr lang="fr-FR" sz="1300" noProof="0" dirty="0"/>
              <a:t>Cet exercice peut être réalisé régulièrement par les GTCV pour garantir l’adaptation aux évolutions de la recherche et des marchés.</a:t>
            </a:r>
          </a:p>
        </p:txBody>
      </p:sp>
      <p:sp>
        <p:nvSpPr>
          <p:cNvPr id="12" name="TextBox 11">
            <a:extLst>
              <a:ext uri="{FF2B5EF4-FFF2-40B4-BE49-F238E27FC236}">
                <a16:creationId xmlns:a16="http://schemas.microsoft.com/office/drawing/2014/main" id="{91EF66D1-7B32-AF96-8A35-A5C7E94A3A70}"/>
              </a:ext>
            </a:extLst>
          </p:cNvPr>
          <p:cNvSpPr txBox="1"/>
          <p:nvPr/>
        </p:nvSpPr>
        <p:spPr>
          <a:xfrm>
            <a:off x="3200399" y="4540633"/>
            <a:ext cx="8512175" cy="692497"/>
          </a:xfrm>
          <a:prstGeom prst="rect">
            <a:avLst/>
          </a:prstGeom>
          <a:noFill/>
        </p:spPr>
        <p:txBody>
          <a:bodyPr wrap="square" rtlCol="0">
            <a:spAutoFit/>
          </a:bodyPr>
          <a:lstStyle/>
          <a:p>
            <a:pPr marL="177800" indent="-177800" algn="just">
              <a:spcBef>
                <a:spcPts val="200"/>
              </a:spcBef>
              <a:buFont typeface="Wingdings" panose="05000000000000000000" pitchFamily="2" charset="2"/>
              <a:buChar char="Ø"/>
            </a:pPr>
            <a:r>
              <a:rPr lang="fr-FR" sz="1300" noProof="0" dirty="0"/>
              <a:t>Pour permettre une meilleure appropriation par les pays, le cadre de priorisation sera discuté et adapté par le GTCV, ce qui se fera principalement par l’ajout ou la suppression de critères secondaires et la sélection des vaccins candidats.</a:t>
            </a:r>
            <a:endParaRPr lang="fr-FR" sz="1300" b="1" noProof="0" dirty="0"/>
          </a:p>
        </p:txBody>
      </p:sp>
      <p:sp>
        <p:nvSpPr>
          <p:cNvPr id="15" name="Google Shape;12;p19">
            <a:extLst>
              <a:ext uri="{FF2B5EF4-FFF2-40B4-BE49-F238E27FC236}">
                <a16:creationId xmlns:a16="http://schemas.microsoft.com/office/drawing/2014/main" id="{00559526-B7A9-A165-BE82-0651B15A744A}"/>
              </a:ext>
            </a:extLst>
          </p:cNvPr>
          <p:cNvSpPr txBox="1">
            <a:spLocks noGrp="1"/>
          </p:cNvSpPr>
          <p:nvPr>
            <p:ph type="sldNum" idx="12"/>
          </p:nvPr>
        </p:nvSpPr>
        <p:spPr>
          <a:xfrm>
            <a:off x="11297329"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Times New Roman"/>
                <a:ea typeface="Times New Roman"/>
                <a:cs typeface="Times New Roman"/>
                <a:sym typeface="Times New Roman"/>
              </a:defRPr>
            </a:lvl9pPr>
          </a:lstStyle>
          <a:p>
            <a:fld id="{00000000-1234-1234-1234-123412341234}" type="slidenum">
              <a:rPr lang="fr-FR" noProof="0" smtClean="0">
                <a:latin typeface="+mj-lt"/>
              </a:rPr>
              <a:pPr/>
              <a:t>8</a:t>
            </a:fld>
            <a:endParaRPr lang="fr-FR" noProof="0" dirty="0">
              <a:latin typeface="+mj-lt"/>
            </a:endParaRPr>
          </a:p>
        </p:txBody>
      </p:sp>
      <p:sp>
        <p:nvSpPr>
          <p:cNvPr id="16" name="TextBox 15">
            <a:extLst>
              <a:ext uri="{FF2B5EF4-FFF2-40B4-BE49-F238E27FC236}">
                <a16:creationId xmlns:a16="http://schemas.microsoft.com/office/drawing/2014/main" id="{E2ABDE79-2303-0CAF-C3FF-2BAA01F5C19E}"/>
              </a:ext>
            </a:extLst>
          </p:cNvPr>
          <p:cNvSpPr txBox="1"/>
          <p:nvPr/>
        </p:nvSpPr>
        <p:spPr>
          <a:xfrm>
            <a:off x="400049" y="6460083"/>
            <a:ext cx="11078072" cy="200055"/>
          </a:xfrm>
          <a:prstGeom prst="rect">
            <a:avLst/>
          </a:prstGeom>
          <a:noFill/>
        </p:spPr>
        <p:txBody>
          <a:bodyPr wrap="square" rtlCol="0">
            <a:spAutoFit/>
          </a:bodyPr>
          <a:lstStyle/>
          <a:p>
            <a:r>
              <a:rPr lang="fr-FR" sz="700" noProof="0" dirty="0"/>
              <a:t>Sources: discussions avec OMS/GAVI, Manuel CAPACITI</a:t>
            </a:r>
          </a:p>
        </p:txBody>
      </p:sp>
    </p:spTree>
    <p:extLst>
      <p:ext uri="{BB962C8B-B14F-4D97-AF65-F5344CB8AC3E}">
        <p14:creationId xmlns:p14="http://schemas.microsoft.com/office/powerpoint/2010/main" val="256583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Google Shape;427;p16">
            <a:extLst>
              <a:ext uri="{FF2B5EF4-FFF2-40B4-BE49-F238E27FC236}">
                <a16:creationId xmlns:a16="http://schemas.microsoft.com/office/drawing/2014/main" id="{5A1DFA1B-5815-2157-FF6E-B9A9E7480B26}"/>
              </a:ext>
            </a:extLst>
          </p:cNvPr>
          <p:cNvSpPr/>
          <p:nvPr/>
        </p:nvSpPr>
        <p:spPr>
          <a:xfrm>
            <a:off x="-9525" y="259371"/>
            <a:ext cx="235439" cy="655029"/>
          </a:xfrm>
          <a:prstGeom prst="rect">
            <a:avLst/>
          </a:prstGeom>
          <a:solidFill>
            <a:srgbClr val="0F5D61"/>
          </a:solidFill>
          <a:ln>
            <a:noFill/>
          </a:ln>
        </p:spPr>
        <p:txBody>
          <a:bodyPr spcFirstLastPara="1" wrap="square" lIns="91401" tIns="91401" rIns="91401" bIns="91401"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14141"/>
              </a:solidFill>
              <a:effectLst/>
              <a:uLnTx/>
              <a:uFillTx/>
              <a:latin typeface="Lato" panose="020F0502020204030203" pitchFamily="34" charset="0"/>
              <a:ea typeface="+mn-ea"/>
              <a:cs typeface="Times New Roman" panose="02020603050405020304" pitchFamily="18" charset="0"/>
            </a:endParaRPr>
          </a:p>
        </p:txBody>
      </p:sp>
      <p:sp>
        <p:nvSpPr>
          <p:cNvPr id="211" name="Google Shape;126;p14">
            <a:extLst>
              <a:ext uri="{FF2B5EF4-FFF2-40B4-BE49-F238E27FC236}">
                <a16:creationId xmlns:a16="http://schemas.microsoft.com/office/drawing/2014/main" id="{CB4F2A60-9179-FD63-7F59-BF4AFB42A499}"/>
              </a:ext>
            </a:extLst>
          </p:cNvPr>
          <p:cNvSpPr txBox="1"/>
          <p:nvPr/>
        </p:nvSpPr>
        <p:spPr>
          <a:xfrm>
            <a:off x="472962" y="225239"/>
            <a:ext cx="11478768" cy="7317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400" kern="0" noProof="0" dirty="0">
                <a:solidFill>
                  <a:srgbClr val="0F5D61"/>
                </a:solidFill>
                <a:latin typeface="Lato" panose="020F0502020204030203" pitchFamily="34" charset="0"/>
                <a:cs typeface="Times New Roman" panose="02020603050405020304" pitchFamily="18" charset="0"/>
                <a:sym typeface="Lato"/>
              </a:rPr>
              <a:t>Le processus de priorisation pour l’introduction des vaccins repose sur une série d’évaluations et de décisions basées sur un sous-ensemble de critères présélectionnés</a:t>
            </a:r>
            <a:endParaRPr kumimoji="0" lang="fr-FR" sz="2400" u="none" strike="noStrike" kern="0" cap="none" spc="0" normalizeH="0" baseline="0" noProof="0" dirty="0">
              <a:ln>
                <a:noFill/>
              </a:ln>
              <a:solidFill>
                <a:srgbClr val="0F5D61"/>
              </a:solidFill>
              <a:effectLst/>
              <a:uLnTx/>
              <a:uFillTx/>
              <a:latin typeface="Lato" panose="020F0502020204030203" pitchFamily="34" charset="0"/>
              <a:cs typeface="Times New Roman" panose="02020603050405020304" pitchFamily="18" charset="0"/>
              <a:sym typeface="Lato"/>
            </a:endParaRPr>
          </a:p>
        </p:txBody>
      </p:sp>
      <p:sp>
        <p:nvSpPr>
          <p:cNvPr id="2" name="AutoShape 8">
            <a:extLst>
              <a:ext uri="{FF2B5EF4-FFF2-40B4-BE49-F238E27FC236}">
                <a16:creationId xmlns:a16="http://schemas.microsoft.com/office/drawing/2014/main" id="{5A5099A4-2E18-E401-CAAB-CF9BF2139331}"/>
              </a:ext>
            </a:extLst>
          </p:cNvPr>
          <p:cNvSpPr>
            <a:spLocks noChangeArrowheads="1"/>
          </p:cNvSpPr>
          <p:nvPr/>
        </p:nvSpPr>
        <p:spPr bwMode="gray">
          <a:xfrm rot="5400000">
            <a:off x="5022858" y="-284477"/>
            <a:ext cx="1646468" cy="8199763"/>
          </a:xfrm>
          <a:prstGeom prst="triangle">
            <a:avLst>
              <a:gd name="adj" fmla="val 50000"/>
            </a:avLst>
          </a:prstGeom>
          <a:gradFill rotWithShape="0">
            <a:gsLst>
              <a:gs pos="0">
                <a:srgbClr val="FFFFFF"/>
              </a:gs>
              <a:gs pos="100000">
                <a:srgbClr val="0F5D61"/>
              </a:gs>
            </a:gsLst>
            <a:lin ang="0" scaled="1"/>
          </a:gradFill>
          <a:ln w="9525">
            <a:solidFill>
              <a:srgbClr val="0B4649"/>
            </a:solidFill>
            <a:miter lim="800000"/>
            <a:headEnd type="none" w="sm" len="sm"/>
            <a:tailEnd type="none" w="sm" len="sm"/>
          </a:ln>
          <a:effectLst/>
        </p:spPr>
        <p:txBody>
          <a:bodyPr rot="10800000" vert="eaVert" wrap="none" anchor="ctr"/>
          <a:lstStyle/>
          <a:p>
            <a:pPr algn="ctr">
              <a:lnSpc>
                <a:spcPct val="100000"/>
              </a:lnSpc>
              <a:buFont typeface="Times" pitchFamily="18" charset="0"/>
              <a:buNone/>
            </a:pPr>
            <a:endParaRPr lang="fr-FR" sz="1000" noProof="0" dirty="0">
              <a:gradFill>
                <a:gsLst>
                  <a:gs pos="0">
                    <a:schemeClr val="accent1">
                      <a:lumMod val="5000"/>
                      <a:lumOff val="95000"/>
                    </a:schemeClr>
                  </a:gs>
                  <a:gs pos="100000">
                    <a:schemeClr val="accent1">
                      <a:lumMod val="45000"/>
                      <a:lumOff val="55000"/>
                    </a:schemeClr>
                  </a:gs>
                </a:gsLst>
                <a:lin ang="5400000" scaled="1"/>
              </a:gradFill>
            </a:endParaRPr>
          </a:p>
        </p:txBody>
      </p:sp>
      <p:cxnSp>
        <p:nvCxnSpPr>
          <p:cNvPr id="3" name="Connector: Elbow 1">
            <a:extLst>
              <a:ext uri="{FF2B5EF4-FFF2-40B4-BE49-F238E27FC236}">
                <a16:creationId xmlns:a16="http://schemas.microsoft.com/office/drawing/2014/main" id="{B9541DF8-CB1B-DD69-281D-CDFCA7584502}"/>
              </a:ext>
            </a:extLst>
          </p:cNvPr>
          <p:cNvCxnSpPr>
            <a:cxnSpLocks/>
          </p:cNvCxnSpPr>
          <p:nvPr/>
        </p:nvCxnSpPr>
        <p:spPr>
          <a:xfrm rot="16200000" flipV="1">
            <a:off x="8234285" y="4395203"/>
            <a:ext cx="1066066" cy="824597"/>
          </a:xfrm>
          <a:prstGeom prst="bentConnector3">
            <a:avLst>
              <a:gd name="adj1" fmla="val 20542"/>
            </a:avLst>
          </a:prstGeom>
          <a:noFill/>
          <a:ln w="9525">
            <a:solidFill>
              <a:srgbClr val="0F5D6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Line 7">
            <a:extLst>
              <a:ext uri="{FF2B5EF4-FFF2-40B4-BE49-F238E27FC236}">
                <a16:creationId xmlns:a16="http://schemas.microsoft.com/office/drawing/2014/main" id="{7CCAF504-76D3-7C54-2C32-0648C9EBCE4B}"/>
              </a:ext>
            </a:extLst>
          </p:cNvPr>
          <p:cNvSpPr>
            <a:spLocks noChangeShapeType="1"/>
          </p:cNvSpPr>
          <p:nvPr/>
        </p:nvSpPr>
        <p:spPr bwMode="gray">
          <a:xfrm>
            <a:off x="3010190" y="4243306"/>
            <a:ext cx="0" cy="1440000"/>
          </a:xfrm>
          <a:prstGeom prst="line">
            <a:avLst/>
          </a:prstGeom>
          <a:noFill/>
          <a:ln w="9525">
            <a:solidFill>
              <a:srgbClr val="0F5D6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noProof="0" dirty="0"/>
          </a:p>
        </p:txBody>
      </p:sp>
      <p:sp>
        <p:nvSpPr>
          <p:cNvPr id="84" name="Line 4">
            <a:extLst>
              <a:ext uri="{FF2B5EF4-FFF2-40B4-BE49-F238E27FC236}">
                <a16:creationId xmlns:a16="http://schemas.microsoft.com/office/drawing/2014/main" id="{D6219C9F-2CB4-8F94-7AC4-8B78D2AE393F}"/>
              </a:ext>
            </a:extLst>
          </p:cNvPr>
          <p:cNvSpPr>
            <a:spLocks noChangeShapeType="1"/>
          </p:cNvSpPr>
          <p:nvPr/>
        </p:nvSpPr>
        <p:spPr bwMode="gray">
          <a:xfrm flipH="1">
            <a:off x="6246285" y="4453853"/>
            <a:ext cx="5354" cy="972524"/>
          </a:xfrm>
          <a:prstGeom prst="line">
            <a:avLst/>
          </a:prstGeom>
          <a:noFill/>
          <a:ln w="9525">
            <a:solidFill>
              <a:srgbClr val="0F5D6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noProof="0" dirty="0"/>
          </a:p>
        </p:txBody>
      </p:sp>
      <p:sp>
        <p:nvSpPr>
          <p:cNvPr id="88" name="Oval 9">
            <a:extLst>
              <a:ext uri="{FF2B5EF4-FFF2-40B4-BE49-F238E27FC236}">
                <a16:creationId xmlns:a16="http://schemas.microsoft.com/office/drawing/2014/main" id="{98BC2715-07C3-406D-67C3-394CF04E4415}"/>
              </a:ext>
            </a:extLst>
          </p:cNvPr>
          <p:cNvSpPr>
            <a:spLocks noChangeArrowheads="1"/>
          </p:cNvSpPr>
          <p:nvPr/>
        </p:nvSpPr>
        <p:spPr bwMode="gray">
          <a:xfrm>
            <a:off x="967567" y="2992810"/>
            <a:ext cx="1627680" cy="1645829"/>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lnSpc>
                <a:spcPct val="100000"/>
              </a:lnSpc>
              <a:buFont typeface="Times" pitchFamily="18" charset="0"/>
              <a:buNone/>
            </a:pPr>
            <a:endParaRPr lang="fr-FR" sz="1000" noProof="0" dirty="0"/>
          </a:p>
        </p:txBody>
      </p:sp>
      <p:sp>
        <p:nvSpPr>
          <p:cNvPr id="91" name="Oval 11">
            <a:extLst>
              <a:ext uri="{FF2B5EF4-FFF2-40B4-BE49-F238E27FC236}">
                <a16:creationId xmlns:a16="http://schemas.microsoft.com/office/drawing/2014/main" id="{7313F648-5927-E7CE-5F69-728961AF8D62}"/>
              </a:ext>
            </a:extLst>
          </p:cNvPr>
          <p:cNvSpPr>
            <a:spLocks noChangeArrowheads="1"/>
          </p:cNvSpPr>
          <p:nvPr/>
        </p:nvSpPr>
        <p:spPr bwMode="gray">
          <a:xfrm>
            <a:off x="2069458" y="4250600"/>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92" name="Oval 12">
            <a:extLst>
              <a:ext uri="{FF2B5EF4-FFF2-40B4-BE49-F238E27FC236}">
                <a16:creationId xmlns:a16="http://schemas.microsoft.com/office/drawing/2014/main" id="{BFF578CF-B401-E8C6-4D21-1EC11F2A44C8}"/>
              </a:ext>
            </a:extLst>
          </p:cNvPr>
          <p:cNvSpPr>
            <a:spLocks noChangeArrowheads="1"/>
          </p:cNvSpPr>
          <p:nvPr/>
        </p:nvSpPr>
        <p:spPr bwMode="gray">
          <a:xfrm>
            <a:off x="1239777" y="3306093"/>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93" name="Oval 13">
            <a:extLst>
              <a:ext uri="{FF2B5EF4-FFF2-40B4-BE49-F238E27FC236}">
                <a16:creationId xmlns:a16="http://schemas.microsoft.com/office/drawing/2014/main" id="{B32444FB-F13A-769C-CC04-8CB72018A2F9}"/>
              </a:ext>
            </a:extLst>
          </p:cNvPr>
          <p:cNvSpPr>
            <a:spLocks noChangeArrowheads="1"/>
          </p:cNvSpPr>
          <p:nvPr/>
        </p:nvSpPr>
        <p:spPr bwMode="gray">
          <a:xfrm>
            <a:off x="2011930" y="319181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97" name="Oval 14">
            <a:extLst>
              <a:ext uri="{FF2B5EF4-FFF2-40B4-BE49-F238E27FC236}">
                <a16:creationId xmlns:a16="http://schemas.microsoft.com/office/drawing/2014/main" id="{8D314BC5-A61E-647C-215E-390FE818CE5E}"/>
              </a:ext>
            </a:extLst>
          </p:cNvPr>
          <p:cNvSpPr>
            <a:spLocks noChangeArrowheads="1"/>
          </p:cNvSpPr>
          <p:nvPr/>
        </p:nvSpPr>
        <p:spPr bwMode="gray">
          <a:xfrm>
            <a:off x="2130678" y="372579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99" name="Oval 15">
            <a:extLst>
              <a:ext uri="{FF2B5EF4-FFF2-40B4-BE49-F238E27FC236}">
                <a16:creationId xmlns:a16="http://schemas.microsoft.com/office/drawing/2014/main" id="{1871D67E-0528-ACD6-9DC0-0B612941D333}"/>
              </a:ext>
            </a:extLst>
          </p:cNvPr>
          <p:cNvSpPr>
            <a:spLocks noChangeArrowheads="1"/>
          </p:cNvSpPr>
          <p:nvPr/>
        </p:nvSpPr>
        <p:spPr bwMode="gray">
          <a:xfrm>
            <a:off x="1372359" y="361380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00" name="Oval 16">
            <a:extLst>
              <a:ext uri="{FF2B5EF4-FFF2-40B4-BE49-F238E27FC236}">
                <a16:creationId xmlns:a16="http://schemas.microsoft.com/office/drawing/2014/main" id="{5B8205E7-792A-A28C-F5B6-B8172F634DE9}"/>
              </a:ext>
            </a:extLst>
          </p:cNvPr>
          <p:cNvSpPr>
            <a:spLocks noChangeArrowheads="1"/>
          </p:cNvSpPr>
          <p:nvPr/>
        </p:nvSpPr>
        <p:spPr bwMode="gray">
          <a:xfrm>
            <a:off x="1118461" y="365687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01" name="Oval 17">
            <a:extLst>
              <a:ext uri="{FF2B5EF4-FFF2-40B4-BE49-F238E27FC236}">
                <a16:creationId xmlns:a16="http://schemas.microsoft.com/office/drawing/2014/main" id="{5BACD570-B49F-25CD-4D06-D620CEDE1556}"/>
              </a:ext>
            </a:extLst>
          </p:cNvPr>
          <p:cNvSpPr>
            <a:spLocks noChangeArrowheads="1"/>
          </p:cNvSpPr>
          <p:nvPr/>
        </p:nvSpPr>
        <p:spPr bwMode="gray">
          <a:xfrm>
            <a:off x="1726619" y="4220469"/>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02" name="Oval 18">
            <a:extLst>
              <a:ext uri="{FF2B5EF4-FFF2-40B4-BE49-F238E27FC236}">
                <a16:creationId xmlns:a16="http://schemas.microsoft.com/office/drawing/2014/main" id="{BF05F5A5-547A-B571-19D1-607B2EA01EE3}"/>
              </a:ext>
            </a:extLst>
          </p:cNvPr>
          <p:cNvSpPr>
            <a:spLocks noChangeArrowheads="1"/>
          </p:cNvSpPr>
          <p:nvPr/>
        </p:nvSpPr>
        <p:spPr bwMode="gray">
          <a:xfrm>
            <a:off x="2351290" y="374417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03" name="Oval 19">
            <a:extLst>
              <a:ext uri="{FF2B5EF4-FFF2-40B4-BE49-F238E27FC236}">
                <a16:creationId xmlns:a16="http://schemas.microsoft.com/office/drawing/2014/main" id="{CBFBF006-6392-9D49-3CCB-2D0685EE1E6E}"/>
              </a:ext>
            </a:extLst>
          </p:cNvPr>
          <p:cNvSpPr>
            <a:spLocks noChangeArrowheads="1"/>
          </p:cNvSpPr>
          <p:nvPr/>
        </p:nvSpPr>
        <p:spPr bwMode="gray">
          <a:xfrm>
            <a:off x="1366000" y="398926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04" name="Oval 22">
            <a:extLst>
              <a:ext uri="{FF2B5EF4-FFF2-40B4-BE49-F238E27FC236}">
                <a16:creationId xmlns:a16="http://schemas.microsoft.com/office/drawing/2014/main" id="{A9914916-1A07-851B-EBFB-623E80A180E7}"/>
              </a:ext>
            </a:extLst>
          </p:cNvPr>
          <p:cNvSpPr>
            <a:spLocks noChangeArrowheads="1"/>
          </p:cNvSpPr>
          <p:nvPr/>
        </p:nvSpPr>
        <p:spPr bwMode="gray">
          <a:xfrm>
            <a:off x="2170199" y="392249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05" name="Rectangle 58">
            <a:extLst>
              <a:ext uri="{FF2B5EF4-FFF2-40B4-BE49-F238E27FC236}">
                <a16:creationId xmlns:a16="http://schemas.microsoft.com/office/drawing/2014/main" id="{1B1DC062-18C0-2A55-D164-8E0BF5015BB7}"/>
              </a:ext>
            </a:extLst>
          </p:cNvPr>
          <p:cNvSpPr>
            <a:spLocks noChangeArrowheads="1"/>
          </p:cNvSpPr>
          <p:nvPr/>
        </p:nvSpPr>
        <p:spPr bwMode="gray">
          <a:xfrm>
            <a:off x="835659" y="2557811"/>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fr-FR" sz="1000" b="1" u="sng" noProof="0" dirty="0">
                <a:solidFill>
                  <a:schemeClr val="tx1">
                    <a:lumMod val="50000"/>
                  </a:schemeClr>
                </a:solidFill>
                <a:cs typeface="Arial" pitchFamily="34" charset="0"/>
              </a:rPr>
              <a:t>Vaccins candidats</a:t>
            </a:r>
          </a:p>
        </p:txBody>
      </p:sp>
      <p:sp>
        <p:nvSpPr>
          <p:cNvPr id="106" name="Rectangle 60">
            <a:extLst>
              <a:ext uri="{FF2B5EF4-FFF2-40B4-BE49-F238E27FC236}">
                <a16:creationId xmlns:a16="http://schemas.microsoft.com/office/drawing/2014/main" id="{BCB9CFA2-C0BB-8683-F88D-C3173DA88A11}"/>
              </a:ext>
            </a:extLst>
          </p:cNvPr>
          <p:cNvSpPr>
            <a:spLocks noChangeArrowheads="1"/>
          </p:cNvSpPr>
          <p:nvPr/>
        </p:nvSpPr>
        <p:spPr bwMode="gray">
          <a:xfrm>
            <a:off x="6362114" y="2563086"/>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fr-FR" sz="1000" b="1" u="sng" noProof="0" dirty="0">
                <a:solidFill>
                  <a:schemeClr val="tx1">
                    <a:lumMod val="50000"/>
                  </a:schemeClr>
                </a:solidFill>
                <a:cs typeface="Arial" pitchFamily="34" charset="0"/>
              </a:rPr>
              <a:t>Vaccins priorisés</a:t>
            </a:r>
          </a:p>
        </p:txBody>
      </p:sp>
      <p:grpSp>
        <p:nvGrpSpPr>
          <p:cNvPr id="108" name="Group 13">
            <a:extLst>
              <a:ext uri="{FF2B5EF4-FFF2-40B4-BE49-F238E27FC236}">
                <a16:creationId xmlns:a16="http://schemas.microsoft.com/office/drawing/2014/main" id="{5F2263F8-3846-D70F-962E-59E957E91021}"/>
              </a:ext>
            </a:extLst>
          </p:cNvPr>
          <p:cNvGrpSpPr>
            <a:grpSpLocks/>
          </p:cNvGrpSpPr>
          <p:nvPr/>
        </p:nvGrpSpPr>
        <p:grpSpPr bwMode="auto">
          <a:xfrm rot="10800000">
            <a:off x="2864646" y="2823560"/>
            <a:ext cx="263831" cy="1848842"/>
            <a:chOff x="3421" y="1257"/>
            <a:chExt cx="624" cy="1152"/>
          </a:xfrm>
        </p:grpSpPr>
        <p:sp>
          <p:nvSpPr>
            <p:cNvPr id="109" name="Rectangle 14" descr="90%">
              <a:extLst>
                <a:ext uri="{FF2B5EF4-FFF2-40B4-BE49-F238E27FC236}">
                  <a16:creationId xmlns:a16="http://schemas.microsoft.com/office/drawing/2014/main" id="{70C90D0A-666E-0FC9-4F6F-2A98BA3842DC}"/>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0F5D6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10" name="Freeform 15" descr="90%">
              <a:extLst>
                <a:ext uri="{FF2B5EF4-FFF2-40B4-BE49-F238E27FC236}">
                  <a16:creationId xmlns:a16="http://schemas.microsoft.com/office/drawing/2014/main" id="{E862F05E-FD62-61A7-94AF-2EBD441B37A1}"/>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11" name="Freeform 16">
              <a:extLst>
                <a:ext uri="{FF2B5EF4-FFF2-40B4-BE49-F238E27FC236}">
                  <a16:creationId xmlns:a16="http://schemas.microsoft.com/office/drawing/2014/main" id="{A928252E-3F7A-7065-08C3-9C003B60D650}"/>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12" name="Freeform 17" descr="Outlined diamond">
              <a:extLst>
                <a:ext uri="{FF2B5EF4-FFF2-40B4-BE49-F238E27FC236}">
                  <a16:creationId xmlns:a16="http://schemas.microsoft.com/office/drawing/2014/main" id="{0F818A66-A5A2-2003-DCBB-7FC35C3AB8E9}"/>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chemeClr val="folHlink"/>
              </a:fgClr>
              <a:bgClr>
                <a:srgbClr val="FFFFFF"/>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13" name="Line 18">
              <a:extLst>
                <a:ext uri="{FF2B5EF4-FFF2-40B4-BE49-F238E27FC236}">
                  <a16:creationId xmlns:a16="http://schemas.microsoft.com/office/drawing/2014/main" id="{E6E322AC-FD8D-0A77-2E0B-3A8FBBCCC298}"/>
                </a:ext>
              </a:extLst>
            </p:cNvPr>
            <p:cNvSpPr>
              <a:spLocks noChangeShapeType="1"/>
            </p:cNvSpPr>
            <p:nvPr/>
          </p:nvSpPr>
          <p:spPr bwMode="auto">
            <a:xfrm>
              <a:off x="3993" y="1344"/>
              <a:ext cx="0" cy="805"/>
            </a:xfrm>
            <a:prstGeom prst="line">
              <a:avLst/>
            </a:prstGeom>
            <a:noFill/>
            <a:ln w="1270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14" name="Line 19">
              <a:extLst>
                <a:ext uri="{FF2B5EF4-FFF2-40B4-BE49-F238E27FC236}">
                  <a16:creationId xmlns:a16="http://schemas.microsoft.com/office/drawing/2014/main" id="{3599ACEA-500B-5BD5-5DE6-B0D870AC82E4}"/>
                </a:ext>
              </a:extLst>
            </p:cNvPr>
            <p:cNvSpPr>
              <a:spLocks noChangeShapeType="1"/>
            </p:cNvSpPr>
            <p:nvPr/>
          </p:nvSpPr>
          <p:spPr bwMode="auto">
            <a:xfrm flipH="1">
              <a:off x="3577" y="2149"/>
              <a:ext cx="416" cy="147"/>
            </a:xfrm>
            <a:prstGeom prst="line">
              <a:avLst/>
            </a:prstGeom>
            <a:noFill/>
            <a:ln w="1905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grpSp>
      <p:sp>
        <p:nvSpPr>
          <p:cNvPr id="115" name="Oval 11">
            <a:extLst>
              <a:ext uri="{FF2B5EF4-FFF2-40B4-BE49-F238E27FC236}">
                <a16:creationId xmlns:a16="http://schemas.microsoft.com/office/drawing/2014/main" id="{1300816A-4501-5895-9EA7-704423352C37}"/>
              </a:ext>
            </a:extLst>
          </p:cNvPr>
          <p:cNvSpPr>
            <a:spLocks noChangeArrowheads="1"/>
          </p:cNvSpPr>
          <p:nvPr/>
        </p:nvSpPr>
        <p:spPr bwMode="gray">
          <a:xfrm>
            <a:off x="1726619" y="319501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16" name="Oval 12">
            <a:extLst>
              <a:ext uri="{FF2B5EF4-FFF2-40B4-BE49-F238E27FC236}">
                <a16:creationId xmlns:a16="http://schemas.microsoft.com/office/drawing/2014/main" id="{592C0D23-A8CD-FC7E-CD53-CE28303A3EA2}"/>
              </a:ext>
            </a:extLst>
          </p:cNvPr>
          <p:cNvSpPr>
            <a:spLocks noChangeArrowheads="1"/>
          </p:cNvSpPr>
          <p:nvPr/>
        </p:nvSpPr>
        <p:spPr bwMode="gray">
          <a:xfrm>
            <a:off x="2011335" y="351594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17" name="Oval 13">
            <a:extLst>
              <a:ext uri="{FF2B5EF4-FFF2-40B4-BE49-F238E27FC236}">
                <a16:creationId xmlns:a16="http://schemas.microsoft.com/office/drawing/2014/main" id="{B3D3D2D0-4CCB-0FA0-EDF2-939225618D1B}"/>
              </a:ext>
            </a:extLst>
          </p:cNvPr>
          <p:cNvSpPr>
            <a:spLocks noChangeArrowheads="1"/>
          </p:cNvSpPr>
          <p:nvPr/>
        </p:nvSpPr>
        <p:spPr bwMode="gray">
          <a:xfrm>
            <a:off x="2164330" y="334421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18" name="Oval 14">
            <a:extLst>
              <a:ext uri="{FF2B5EF4-FFF2-40B4-BE49-F238E27FC236}">
                <a16:creationId xmlns:a16="http://schemas.microsoft.com/office/drawing/2014/main" id="{91D01080-A71E-95D1-3F1D-C8A5787B6C96}"/>
              </a:ext>
            </a:extLst>
          </p:cNvPr>
          <p:cNvSpPr>
            <a:spLocks noChangeArrowheads="1"/>
          </p:cNvSpPr>
          <p:nvPr/>
        </p:nvSpPr>
        <p:spPr bwMode="gray">
          <a:xfrm>
            <a:off x="2420079" y="356325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19" name="Oval 15">
            <a:extLst>
              <a:ext uri="{FF2B5EF4-FFF2-40B4-BE49-F238E27FC236}">
                <a16:creationId xmlns:a16="http://schemas.microsoft.com/office/drawing/2014/main" id="{1B710587-DE6E-13AA-188C-EF2183395469}"/>
              </a:ext>
            </a:extLst>
          </p:cNvPr>
          <p:cNvSpPr>
            <a:spLocks noChangeArrowheads="1"/>
          </p:cNvSpPr>
          <p:nvPr/>
        </p:nvSpPr>
        <p:spPr bwMode="gray">
          <a:xfrm>
            <a:off x="1790557" y="364896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0" name="Oval 16">
            <a:extLst>
              <a:ext uri="{FF2B5EF4-FFF2-40B4-BE49-F238E27FC236}">
                <a16:creationId xmlns:a16="http://schemas.microsoft.com/office/drawing/2014/main" id="{8030DF2A-8122-3B2E-88EB-969E190C9BF8}"/>
              </a:ext>
            </a:extLst>
          </p:cNvPr>
          <p:cNvSpPr>
            <a:spLocks noChangeArrowheads="1"/>
          </p:cNvSpPr>
          <p:nvPr/>
        </p:nvSpPr>
        <p:spPr bwMode="gray">
          <a:xfrm>
            <a:off x="1270861" y="3779776"/>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1" name="Oval 17">
            <a:extLst>
              <a:ext uri="{FF2B5EF4-FFF2-40B4-BE49-F238E27FC236}">
                <a16:creationId xmlns:a16="http://schemas.microsoft.com/office/drawing/2014/main" id="{8A7E9B89-7CAC-A7D0-6C2F-89F4C650344C}"/>
              </a:ext>
            </a:extLst>
          </p:cNvPr>
          <p:cNvSpPr>
            <a:spLocks noChangeArrowheads="1"/>
          </p:cNvSpPr>
          <p:nvPr/>
        </p:nvSpPr>
        <p:spPr bwMode="gray">
          <a:xfrm>
            <a:off x="1906942" y="394643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2" name="Oval 18">
            <a:extLst>
              <a:ext uri="{FF2B5EF4-FFF2-40B4-BE49-F238E27FC236}">
                <a16:creationId xmlns:a16="http://schemas.microsoft.com/office/drawing/2014/main" id="{4480EDFF-C853-4907-F96F-5FFD6B182D80}"/>
              </a:ext>
            </a:extLst>
          </p:cNvPr>
          <p:cNvSpPr>
            <a:spLocks noChangeArrowheads="1"/>
          </p:cNvSpPr>
          <p:nvPr/>
        </p:nvSpPr>
        <p:spPr bwMode="gray">
          <a:xfrm>
            <a:off x="1655682" y="338426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3" name="Oval 15">
            <a:extLst>
              <a:ext uri="{FF2B5EF4-FFF2-40B4-BE49-F238E27FC236}">
                <a16:creationId xmlns:a16="http://schemas.microsoft.com/office/drawing/2014/main" id="{949F4379-2194-DBF7-53DE-92D3FA8CFAED}"/>
              </a:ext>
            </a:extLst>
          </p:cNvPr>
          <p:cNvSpPr>
            <a:spLocks noChangeArrowheads="1"/>
          </p:cNvSpPr>
          <p:nvPr/>
        </p:nvSpPr>
        <p:spPr bwMode="gray">
          <a:xfrm>
            <a:off x="2381733" y="404105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4" name="Oval 19">
            <a:extLst>
              <a:ext uri="{FF2B5EF4-FFF2-40B4-BE49-F238E27FC236}">
                <a16:creationId xmlns:a16="http://schemas.microsoft.com/office/drawing/2014/main" id="{7EA7822D-2F4B-28B3-A541-3AA7706C3A83}"/>
              </a:ext>
            </a:extLst>
          </p:cNvPr>
          <p:cNvSpPr>
            <a:spLocks noChangeArrowheads="1"/>
          </p:cNvSpPr>
          <p:nvPr/>
        </p:nvSpPr>
        <p:spPr bwMode="gray">
          <a:xfrm>
            <a:off x="1357802" y="3442990"/>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5" name="Oval 19">
            <a:extLst>
              <a:ext uri="{FF2B5EF4-FFF2-40B4-BE49-F238E27FC236}">
                <a16:creationId xmlns:a16="http://schemas.microsoft.com/office/drawing/2014/main" id="{C8432A68-7061-79D9-67C0-A4C9B4DFFF09}"/>
              </a:ext>
            </a:extLst>
          </p:cNvPr>
          <p:cNvSpPr>
            <a:spLocks noChangeArrowheads="1"/>
          </p:cNvSpPr>
          <p:nvPr/>
        </p:nvSpPr>
        <p:spPr bwMode="gray">
          <a:xfrm>
            <a:off x="1656100" y="395431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6" name="Oval 12">
            <a:extLst>
              <a:ext uri="{FF2B5EF4-FFF2-40B4-BE49-F238E27FC236}">
                <a16:creationId xmlns:a16="http://schemas.microsoft.com/office/drawing/2014/main" id="{41361A87-195F-A7F5-D015-D051827F7B96}"/>
              </a:ext>
            </a:extLst>
          </p:cNvPr>
          <p:cNvSpPr>
            <a:spLocks noChangeArrowheads="1"/>
          </p:cNvSpPr>
          <p:nvPr/>
        </p:nvSpPr>
        <p:spPr bwMode="gray">
          <a:xfrm>
            <a:off x="1191934" y="414166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7" name="Oval 12">
            <a:extLst>
              <a:ext uri="{FF2B5EF4-FFF2-40B4-BE49-F238E27FC236}">
                <a16:creationId xmlns:a16="http://schemas.microsoft.com/office/drawing/2014/main" id="{8EAA1343-FFE8-4A63-787B-66930FE3FC2E}"/>
              </a:ext>
            </a:extLst>
          </p:cNvPr>
          <p:cNvSpPr>
            <a:spLocks noChangeArrowheads="1"/>
          </p:cNvSpPr>
          <p:nvPr/>
        </p:nvSpPr>
        <p:spPr bwMode="gray">
          <a:xfrm>
            <a:off x="1624535" y="355260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28" name="Rectangle 58">
            <a:extLst>
              <a:ext uri="{FF2B5EF4-FFF2-40B4-BE49-F238E27FC236}">
                <a16:creationId xmlns:a16="http://schemas.microsoft.com/office/drawing/2014/main" id="{F2158B20-E6BD-163D-A3FD-8CDDFEB7FC3A}"/>
              </a:ext>
            </a:extLst>
          </p:cNvPr>
          <p:cNvSpPr>
            <a:spLocks noChangeArrowheads="1"/>
          </p:cNvSpPr>
          <p:nvPr/>
        </p:nvSpPr>
        <p:spPr bwMode="gray">
          <a:xfrm>
            <a:off x="3435292" y="2541313"/>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fr-FR" sz="1000" b="1" u="sng" noProof="0" dirty="0">
                <a:solidFill>
                  <a:schemeClr val="tx1">
                    <a:lumMod val="50000"/>
                  </a:schemeClr>
                </a:solidFill>
                <a:cs typeface="Arial" pitchFamily="34" charset="0"/>
              </a:rPr>
              <a:t>Vaccins sélectionnés</a:t>
            </a:r>
          </a:p>
        </p:txBody>
      </p:sp>
      <p:grpSp>
        <p:nvGrpSpPr>
          <p:cNvPr id="129" name="Group 13">
            <a:extLst>
              <a:ext uri="{FF2B5EF4-FFF2-40B4-BE49-F238E27FC236}">
                <a16:creationId xmlns:a16="http://schemas.microsoft.com/office/drawing/2014/main" id="{F399AC74-13C4-57A9-8138-6EA9CB97C66E}"/>
              </a:ext>
            </a:extLst>
          </p:cNvPr>
          <p:cNvGrpSpPr>
            <a:grpSpLocks/>
          </p:cNvGrpSpPr>
          <p:nvPr/>
        </p:nvGrpSpPr>
        <p:grpSpPr bwMode="auto">
          <a:xfrm rot="10800000">
            <a:off x="6126264" y="3006632"/>
            <a:ext cx="350456" cy="1550217"/>
            <a:chOff x="3421" y="1257"/>
            <a:chExt cx="624" cy="1152"/>
          </a:xfrm>
        </p:grpSpPr>
        <p:sp>
          <p:nvSpPr>
            <p:cNvPr id="130" name="Rectangle 14" descr="90%">
              <a:extLst>
                <a:ext uri="{FF2B5EF4-FFF2-40B4-BE49-F238E27FC236}">
                  <a16:creationId xmlns:a16="http://schemas.microsoft.com/office/drawing/2014/main" id="{0C5FE4B6-6E2F-15E5-4F3A-C1B7DCA55BEE}"/>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0F5D6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31" name="Freeform 15" descr="90%">
              <a:extLst>
                <a:ext uri="{FF2B5EF4-FFF2-40B4-BE49-F238E27FC236}">
                  <a16:creationId xmlns:a16="http://schemas.microsoft.com/office/drawing/2014/main" id="{DF3BF174-1069-FBA0-B2DB-1D14EC33BF2C}"/>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32" name="Freeform 16">
              <a:extLst>
                <a:ext uri="{FF2B5EF4-FFF2-40B4-BE49-F238E27FC236}">
                  <a16:creationId xmlns:a16="http://schemas.microsoft.com/office/drawing/2014/main" id="{E1115483-4DC8-9B43-1A5D-102EC811F406}"/>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33" name="Freeform 17" descr="Outlined diamond">
              <a:extLst>
                <a:ext uri="{FF2B5EF4-FFF2-40B4-BE49-F238E27FC236}">
                  <a16:creationId xmlns:a16="http://schemas.microsoft.com/office/drawing/2014/main" id="{2C17C21F-B425-6D22-0224-9493542A205D}"/>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chemeClr val="folHlink"/>
              </a:fgClr>
              <a:bgClr>
                <a:srgbClr val="FFFFFF"/>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34" name="Line 18">
              <a:extLst>
                <a:ext uri="{FF2B5EF4-FFF2-40B4-BE49-F238E27FC236}">
                  <a16:creationId xmlns:a16="http://schemas.microsoft.com/office/drawing/2014/main" id="{A7BC181A-B845-DBA3-1BA3-D80829FC758C}"/>
                </a:ext>
              </a:extLst>
            </p:cNvPr>
            <p:cNvSpPr>
              <a:spLocks noChangeShapeType="1"/>
            </p:cNvSpPr>
            <p:nvPr/>
          </p:nvSpPr>
          <p:spPr bwMode="auto">
            <a:xfrm>
              <a:off x="3993" y="1344"/>
              <a:ext cx="0" cy="805"/>
            </a:xfrm>
            <a:prstGeom prst="line">
              <a:avLst/>
            </a:prstGeom>
            <a:noFill/>
            <a:ln w="1270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35" name="Line 19">
              <a:extLst>
                <a:ext uri="{FF2B5EF4-FFF2-40B4-BE49-F238E27FC236}">
                  <a16:creationId xmlns:a16="http://schemas.microsoft.com/office/drawing/2014/main" id="{1F488C4C-CC89-8398-CCF2-EC4170EC1D41}"/>
                </a:ext>
              </a:extLst>
            </p:cNvPr>
            <p:cNvSpPr>
              <a:spLocks noChangeShapeType="1"/>
            </p:cNvSpPr>
            <p:nvPr/>
          </p:nvSpPr>
          <p:spPr bwMode="auto">
            <a:xfrm flipH="1">
              <a:off x="3577" y="2149"/>
              <a:ext cx="416" cy="147"/>
            </a:xfrm>
            <a:prstGeom prst="line">
              <a:avLst/>
            </a:prstGeom>
            <a:noFill/>
            <a:ln w="1905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grpSp>
      <p:sp>
        <p:nvSpPr>
          <p:cNvPr id="136" name="Rectangle 135">
            <a:extLst>
              <a:ext uri="{FF2B5EF4-FFF2-40B4-BE49-F238E27FC236}">
                <a16:creationId xmlns:a16="http://schemas.microsoft.com/office/drawing/2014/main" id="{81881DFE-9620-62AE-A2E8-C635DD99E577}"/>
              </a:ext>
            </a:extLst>
          </p:cNvPr>
          <p:cNvSpPr/>
          <p:nvPr/>
        </p:nvSpPr>
        <p:spPr>
          <a:xfrm>
            <a:off x="8806160" y="3488656"/>
            <a:ext cx="889707" cy="755614"/>
          </a:xfrm>
          <a:prstGeom prst="rect">
            <a:avLst/>
          </a:prstGeom>
          <a:solidFill>
            <a:schemeClr val="bg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r>
              <a:rPr lang="fr-FR" sz="1200" noProof="0" dirty="0">
                <a:solidFill>
                  <a:schemeClr val="tx1"/>
                </a:solidFill>
              </a:rPr>
              <a:t>202X </a:t>
            </a:r>
          </a:p>
          <a:p>
            <a:r>
              <a:rPr lang="fr-FR" sz="1200" noProof="0" dirty="0">
                <a:solidFill>
                  <a:schemeClr val="tx1"/>
                </a:solidFill>
              </a:rPr>
              <a:t>202Y</a:t>
            </a:r>
          </a:p>
          <a:p>
            <a:r>
              <a:rPr lang="fr-FR" sz="1200" noProof="0" dirty="0"/>
              <a:t>202Z</a:t>
            </a:r>
          </a:p>
          <a:p>
            <a:r>
              <a:rPr lang="fr-FR" sz="1200" noProof="0" dirty="0"/>
              <a:t>202A</a:t>
            </a:r>
            <a:endParaRPr lang="fr-FR" sz="1200" noProof="0" dirty="0">
              <a:solidFill>
                <a:schemeClr val="tx1"/>
              </a:solidFill>
            </a:endParaRPr>
          </a:p>
        </p:txBody>
      </p:sp>
      <p:sp>
        <p:nvSpPr>
          <p:cNvPr id="137" name="Oval 12">
            <a:extLst>
              <a:ext uri="{FF2B5EF4-FFF2-40B4-BE49-F238E27FC236}">
                <a16:creationId xmlns:a16="http://schemas.microsoft.com/office/drawing/2014/main" id="{422710D6-9778-AF04-82D8-E3E7E0949CAA}"/>
              </a:ext>
            </a:extLst>
          </p:cNvPr>
          <p:cNvSpPr>
            <a:spLocks noChangeArrowheads="1"/>
          </p:cNvSpPr>
          <p:nvPr/>
        </p:nvSpPr>
        <p:spPr bwMode="gray">
          <a:xfrm>
            <a:off x="9500626" y="3719125"/>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38" name="Oval 12">
            <a:extLst>
              <a:ext uri="{FF2B5EF4-FFF2-40B4-BE49-F238E27FC236}">
                <a16:creationId xmlns:a16="http://schemas.microsoft.com/office/drawing/2014/main" id="{044F8DC2-B4A8-EF8C-ECD2-0207506D29C3}"/>
              </a:ext>
            </a:extLst>
          </p:cNvPr>
          <p:cNvSpPr>
            <a:spLocks noChangeArrowheads="1"/>
          </p:cNvSpPr>
          <p:nvPr/>
        </p:nvSpPr>
        <p:spPr bwMode="gray">
          <a:xfrm>
            <a:off x="9500626" y="3898414"/>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39" name="Oval 12">
            <a:extLst>
              <a:ext uri="{FF2B5EF4-FFF2-40B4-BE49-F238E27FC236}">
                <a16:creationId xmlns:a16="http://schemas.microsoft.com/office/drawing/2014/main" id="{5967B68C-1D51-3AF3-7612-7793FA33F759}"/>
              </a:ext>
            </a:extLst>
          </p:cNvPr>
          <p:cNvSpPr>
            <a:spLocks noChangeArrowheads="1"/>
          </p:cNvSpPr>
          <p:nvPr/>
        </p:nvSpPr>
        <p:spPr bwMode="gray">
          <a:xfrm>
            <a:off x="9500626" y="3539836"/>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40" name="Oval 12">
            <a:extLst>
              <a:ext uri="{FF2B5EF4-FFF2-40B4-BE49-F238E27FC236}">
                <a16:creationId xmlns:a16="http://schemas.microsoft.com/office/drawing/2014/main" id="{60428E65-347B-8D6C-BC4B-E8A94615F0F4}"/>
              </a:ext>
            </a:extLst>
          </p:cNvPr>
          <p:cNvSpPr>
            <a:spLocks noChangeArrowheads="1"/>
          </p:cNvSpPr>
          <p:nvPr/>
        </p:nvSpPr>
        <p:spPr bwMode="gray">
          <a:xfrm>
            <a:off x="9500626" y="407903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41" name="Rectangle 140">
            <a:extLst>
              <a:ext uri="{FF2B5EF4-FFF2-40B4-BE49-F238E27FC236}">
                <a16:creationId xmlns:a16="http://schemas.microsoft.com/office/drawing/2014/main" id="{4F0657B6-3AD8-7329-2FBA-9E504816C61D}"/>
              </a:ext>
            </a:extLst>
          </p:cNvPr>
          <p:cNvSpPr/>
          <p:nvPr/>
        </p:nvSpPr>
        <p:spPr>
          <a:xfrm>
            <a:off x="9801872" y="3488656"/>
            <a:ext cx="889707" cy="755614"/>
          </a:xfrm>
          <a:prstGeom prst="rect">
            <a:avLst/>
          </a:prstGeom>
          <a:solidFill>
            <a:schemeClr val="bg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p>
            <a:r>
              <a:rPr lang="fr-FR" sz="1200" noProof="0" dirty="0">
                <a:solidFill>
                  <a:schemeClr val="tx1"/>
                </a:solidFill>
              </a:rPr>
              <a:t>202X </a:t>
            </a:r>
          </a:p>
          <a:p>
            <a:r>
              <a:rPr lang="fr-FR" sz="1200" noProof="0" dirty="0">
                <a:solidFill>
                  <a:schemeClr val="tx1"/>
                </a:solidFill>
              </a:rPr>
              <a:t>202Y</a:t>
            </a:r>
          </a:p>
          <a:p>
            <a:r>
              <a:rPr lang="fr-FR" sz="1200" noProof="0" dirty="0"/>
              <a:t>202Z</a:t>
            </a:r>
          </a:p>
          <a:p>
            <a:r>
              <a:rPr lang="fr-FR" sz="1200" noProof="0" dirty="0"/>
              <a:t>202A</a:t>
            </a:r>
            <a:endParaRPr lang="fr-FR" sz="1200" noProof="0" dirty="0">
              <a:solidFill>
                <a:schemeClr val="tx1"/>
              </a:solidFill>
            </a:endParaRPr>
          </a:p>
        </p:txBody>
      </p:sp>
      <p:sp>
        <p:nvSpPr>
          <p:cNvPr id="143" name="Oval 12">
            <a:extLst>
              <a:ext uri="{FF2B5EF4-FFF2-40B4-BE49-F238E27FC236}">
                <a16:creationId xmlns:a16="http://schemas.microsoft.com/office/drawing/2014/main" id="{659A020F-E7F5-B52A-6092-F76FF81DE091}"/>
              </a:ext>
            </a:extLst>
          </p:cNvPr>
          <p:cNvSpPr>
            <a:spLocks noChangeArrowheads="1"/>
          </p:cNvSpPr>
          <p:nvPr/>
        </p:nvSpPr>
        <p:spPr bwMode="gray">
          <a:xfrm>
            <a:off x="10496338" y="4078895"/>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44" name="Oval 12">
            <a:extLst>
              <a:ext uri="{FF2B5EF4-FFF2-40B4-BE49-F238E27FC236}">
                <a16:creationId xmlns:a16="http://schemas.microsoft.com/office/drawing/2014/main" id="{92A3C575-3E3D-9F44-3CAB-02AD868331D8}"/>
              </a:ext>
            </a:extLst>
          </p:cNvPr>
          <p:cNvSpPr>
            <a:spLocks noChangeArrowheads="1"/>
          </p:cNvSpPr>
          <p:nvPr/>
        </p:nvSpPr>
        <p:spPr bwMode="gray">
          <a:xfrm>
            <a:off x="10496338" y="389920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45" name="Oval 12">
            <a:extLst>
              <a:ext uri="{FF2B5EF4-FFF2-40B4-BE49-F238E27FC236}">
                <a16:creationId xmlns:a16="http://schemas.microsoft.com/office/drawing/2014/main" id="{8E47358B-CEA0-F516-8E2F-A9271AA60333}"/>
              </a:ext>
            </a:extLst>
          </p:cNvPr>
          <p:cNvSpPr>
            <a:spLocks noChangeArrowheads="1"/>
          </p:cNvSpPr>
          <p:nvPr/>
        </p:nvSpPr>
        <p:spPr bwMode="gray">
          <a:xfrm>
            <a:off x="10496338" y="3539836"/>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47" name="Oval 12">
            <a:extLst>
              <a:ext uri="{FF2B5EF4-FFF2-40B4-BE49-F238E27FC236}">
                <a16:creationId xmlns:a16="http://schemas.microsoft.com/office/drawing/2014/main" id="{97C2A981-C074-043E-5ACC-9AAD8CE3B460}"/>
              </a:ext>
            </a:extLst>
          </p:cNvPr>
          <p:cNvSpPr>
            <a:spLocks noChangeArrowheads="1"/>
          </p:cNvSpPr>
          <p:nvPr/>
        </p:nvSpPr>
        <p:spPr bwMode="gray">
          <a:xfrm>
            <a:off x="10496338" y="371952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48" name="Rectangle 60">
            <a:extLst>
              <a:ext uri="{FF2B5EF4-FFF2-40B4-BE49-F238E27FC236}">
                <a16:creationId xmlns:a16="http://schemas.microsoft.com/office/drawing/2014/main" id="{D4BE75D0-4CC3-69D6-706B-24E401289E77}"/>
              </a:ext>
            </a:extLst>
          </p:cNvPr>
          <p:cNvSpPr>
            <a:spLocks noChangeArrowheads="1"/>
          </p:cNvSpPr>
          <p:nvPr/>
        </p:nvSpPr>
        <p:spPr bwMode="gray">
          <a:xfrm>
            <a:off x="8811074" y="4212384"/>
            <a:ext cx="837569"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fr-FR" sz="1000" noProof="0" dirty="0">
                <a:solidFill>
                  <a:schemeClr val="tx1">
                    <a:lumMod val="50000"/>
                  </a:schemeClr>
                </a:solidFill>
                <a:cs typeface="Arial" pitchFamily="34" charset="0"/>
              </a:rPr>
              <a:t>Scénario I</a:t>
            </a:r>
          </a:p>
        </p:txBody>
      </p:sp>
      <p:sp>
        <p:nvSpPr>
          <p:cNvPr id="149" name="Rectangle 60">
            <a:extLst>
              <a:ext uri="{FF2B5EF4-FFF2-40B4-BE49-F238E27FC236}">
                <a16:creationId xmlns:a16="http://schemas.microsoft.com/office/drawing/2014/main" id="{6E5034E8-90E4-6823-A733-20666FA4DC4F}"/>
              </a:ext>
            </a:extLst>
          </p:cNvPr>
          <p:cNvSpPr>
            <a:spLocks noChangeArrowheads="1"/>
          </p:cNvSpPr>
          <p:nvPr/>
        </p:nvSpPr>
        <p:spPr bwMode="gray">
          <a:xfrm>
            <a:off x="9851676" y="4212384"/>
            <a:ext cx="837569"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fr-FR" sz="1000" noProof="0" dirty="0">
                <a:solidFill>
                  <a:schemeClr val="tx1">
                    <a:lumMod val="50000"/>
                  </a:schemeClr>
                </a:solidFill>
                <a:cs typeface="Arial" pitchFamily="34" charset="0"/>
              </a:rPr>
              <a:t>Scénario II</a:t>
            </a:r>
          </a:p>
        </p:txBody>
      </p:sp>
      <p:sp>
        <p:nvSpPr>
          <p:cNvPr id="150" name="TextBox 149">
            <a:extLst>
              <a:ext uri="{FF2B5EF4-FFF2-40B4-BE49-F238E27FC236}">
                <a16:creationId xmlns:a16="http://schemas.microsoft.com/office/drawing/2014/main" id="{A091265B-DDF1-E98D-474B-8F77516A64B9}"/>
              </a:ext>
            </a:extLst>
          </p:cNvPr>
          <p:cNvSpPr txBox="1"/>
          <p:nvPr/>
        </p:nvSpPr>
        <p:spPr>
          <a:xfrm rot="5400000">
            <a:off x="1102630" y="5350746"/>
            <a:ext cx="338554" cy="983551"/>
          </a:xfrm>
          <a:prstGeom prst="rect">
            <a:avLst/>
          </a:prstGeom>
          <a:noFill/>
        </p:spPr>
        <p:txBody>
          <a:bodyPr vert="vert270" wrap="square" lIns="0" tIns="0" rIns="0" bIns="0" rtlCol="0">
            <a:spAutoFit/>
          </a:bodyPr>
          <a:lstStyle/>
          <a:p>
            <a:pPr algn="ctr"/>
            <a:r>
              <a:rPr lang="fr-FR" sz="1100" b="1" kern="0" noProof="0" dirty="0"/>
              <a:t>Questions principales</a:t>
            </a:r>
          </a:p>
        </p:txBody>
      </p:sp>
      <p:grpSp>
        <p:nvGrpSpPr>
          <p:cNvPr id="151" name="Group 150">
            <a:extLst>
              <a:ext uri="{FF2B5EF4-FFF2-40B4-BE49-F238E27FC236}">
                <a16:creationId xmlns:a16="http://schemas.microsoft.com/office/drawing/2014/main" id="{B5F08EA4-C6C5-71BF-FD37-581001693C1B}"/>
              </a:ext>
            </a:extLst>
          </p:cNvPr>
          <p:cNvGrpSpPr/>
          <p:nvPr/>
        </p:nvGrpSpPr>
        <p:grpSpPr>
          <a:xfrm>
            <a:off x="3551429" y="3214247"/>
            <a:ext cx="2160882" cy="1181899"/>
            <a:chOff x="5601573" y="5057312"/>
            <a:chExt cx="2160882" cy="1181899"/>
          </a:xfrm>
        </p:grpSpPr>
        <p:sp>
          <p:nvSpPr>
            <p:cNvPr id="152" name="Oval 24">
              <a:extLst>
                <a:ext uri="{FF2B5EF4-FFF2-40B4-BE49-F238E27FC236}">
                  <a16:creationId xmlns:a16="http://schemas.microsoft.com/office/drawing/2014/main" id="{DEF628A9-F8DA-B8C8-8CA5-06144D75F0A9}"/>
                </a:ext>
              </a:extLst>
            </p:cNvPr>
            <p:cNvSpPr>
              <a:spLocks noChangeArrowheads="1"/>
            </p:cNvSpPr>
            <p:nvPr/>
          </p:nvSpPr>
          <p:spPr bwMode="gray">
            <a:xfrm>
              <a:off x="5616637" y="5057312"/>
              <a:ext cx="2145818" cy="1181899"/>
            </a:xfrm>
            <a:prstGeom prst="rect">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85" tIns="46792" rIns="89985" bIns="46792" anchor="ctr"/>
            <a:lstStyle/>
            <a:p>
              <a:pPr algn="ctr">
                <a:lnSpc>
                  <a:spcPct val="100000"/>
                </a:lnSpc>
                <a:buFont typeface="Times" pitchFamily="18" charset="0"/>
                <a:buNone/>
              </a:pPr>
              <a:endParaRPr lang="fr-FR" sz="1000" noProof="0" dirty="0"/>
            </a:p>
          </p:txBody>
        </p:sp>
        <p:sp>
          <p:nvSpPr>
            <p:cNvPr id="153" name="Rectangle 58">
              <a:extLst>
                <a:ext uri="{FF2B5EF4-FFF2-40B4-BE49-F238E27FC236}">
                  <a16:creationId xmlns:a16="http://schemas.microsoft.com/office/drawing/2014/main" id="{B5715496-1210-1B9C-7227-C91774168641}"/>
                </a:ext>
              </a:extLst>
            </p:cNvPr>
            <p:cNvSpPr>
              <a:spLocks noChangeArrowheads="1"/>
            </p:cNvSpPr>
            <p:nvPr/>
          </p:nvSpPr>
          <p:spPr bwMode="gray">
            <a:xfrm rot="16200000">
              <a:off x="5261431" y="5472785"/>
              <a:ext cx="916118" cy="1775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buFont typeface="Wingdings" pitchFamily="2" charset="2"/>
                <a:buNone/>
              </a:pPr>
              <a:r>
                <a:rPr lang="fr-FR" sz="1000" b="1" noProof="0" dirty="0">
                  <a:solidFill>
                    <a:schemeClr val="tx1">
                      <a:lumMod val="50000"/>
                    </a:schemeClr>
                  </a:solidFill>
                  <a:cs typeface="Arial" pitchFamily="34" charset="0"/>
                </a:rPr>
                <a:t>Importance</a:t>
              </a:r>
            </a:p>
          </p:txBody>
        </p:sp>
        <p:cxnSp>
          <p:nvCxnSpPr>
            <p:cNvPr id="154" name="Straight Arrow Connector 153">
              <a:extLst>
                <a:ext uri="{FF2B5EF4-FFF2-40B4-BE49-F238E27FC236}">
                  <a16:creationId xmlns:a16="http://schemas.microsoft.com/office/drawing/2014/main" id="{7EF96E08-9B91-CC50-AB76-CE0C8519623E}"/>
                </a:ext>
              </a:extLst>
            </p:cNvPr>
            <p:cNvCxnSpPr>
              <a:cxnSpLocks/>
            </p:cNvCxnSpPr>
            <p:nvPr/>
          </p:nvCxnSpPr>
          <p:spPr>
            <a:xfrm flipV="1">
              <a:off x="5616637" y="5057312"/>
              <a:ext cx="9034" cy="117036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5" name="Oval 15">
              <a:extLst>
                <a:ext uri="{FF2B5EF4-FFF2-40B4-BE49-F238E27FC236}">
                  <a16:creationId xmlns:a16="http://schemas.microsoft.com/office/drawing/2014/main" id="{815DFFF3-1ED2-D529-D9D3-13F3D50B7290}"/>
                </a:ext>
              </a:extLst>
            </p:cNvPr>
            <p:cNvSpPr>
              <a:spLocks noChangeArrowheads="1"/>
            </p:cNvSpPr>
            <p:nvPr/>
          </p:nvSpPr>
          <p:spPr bwMode="gray">
            <a:xfrm>
              <a:off x="6267023" y="5267373"/>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56" name="Oval 16">
              <a:extLst>
                <a:ext uri="{FF2B5EF4-FFF2-40B4-BE49-F238E27FC236}">
                  <a16:creationId xmlns:a16="http://schemas.microsoft.com/office/drawing/2014/main" id="{23F4B1AE-8BBC-BB6E-014D-6068BB015510}"/>
                </a:ext>
              </a:extLst>
            </p:cNvPr>
            <p:cNvSpPr>
              <a:spLocks noChangeArrowheads="1"/>
            </p:cNvSpPr>
            <p:nvPr/>
          </p:nvSpPr>
          <p:spPr bwMode="gray">
            <a:xfrm>
              <a:off x="5950096" y="583996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57" name="Oval 12">
              <a:extLst>
                <a:ext uri="{FF2B5EF4-FFF2-40B4-BE49-F238E27FC236}">
                  <a16:creationId xmlns:a16="http://schemas.microsoft.com/office/drawing/2014/main" id="{D002E27E-8A14-470D-47BD-4624097906F3}"/>
                </a:ext>
              </a:extLst>
            </p:cNvPr>
            <p:cNvSpPr>
              <a:spLocks noChangeArrowheads="1"/>
            </p:cNvSpPr>
            <p:nvPr/>
          </p:nvSpPr>
          <p:spPr bwMode="gray">
            <a:xfrm>
              <a:off x="6313479" y="581451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58" name="Oval 12">
              <a:extLst>
                <a:ext uri="{FF2B5EF4-FFF2-40B4-BE49-F238E27FC236}">
                  <a16:creationId xmlns:a16="http://schemas.microsoft.com/office/drawing/2014/main" id="{7ED7E434-B365-1FD9-BA89-534ADCD3412A}"/>
                </a:ext>
              </a:extLst>
            </p:cNvPr>
            <p:cNvSpPr>
              <a:spLocks noChangeArrowheads="1"/>
            </p:cNvSpPr>
            <p:nvPr/>
          </p:nvSpPr>
          <p:spPr bwMode="gray">
            <a:xfrm>
              <a:off x="7046802" y="5596079"/>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59" name="Oval 15">
              <a:extLst>
                <a:ext uri="{FF2B5EF4-FFF2-40B4-BE49-F238E27FC236}">
                  <a16:creationId xmlns:a16="http://schemas.microsoft.com/office/drawing/2014/main" id="{FFDC1051-CCE9-EB04-EE5B-6D54E6131D0B}"/>
                </a:ext>
              </a:extLst>
            </p:cNvPr>
            <p:cNvSpPr>
              <a:spLocks noChangeArrowheads="1"/>
            </p:cNvSpPr>
            <p:nvPr/>
          </p:nvSpPr>
          <p:spPr bwMode="gray">
            <a:xfrm>
              <a:off x="7356240" y="5246362"/>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60" name="Oval 16">
              <a:extLst>
                <a:ext uri="{FF2B5EF4-FFF2-40B4-BE49-F238E27FC236}">
                  <a16:creationId xmlns:a16="http://schemas.microsoft.com/office/drawing/2014/main" id="{D72CAD46-E15C-EFF7-88A5-D0337754B38E}"/>
                </a:ext>
              </a:extLst>
            </p:cNvPr>
            <p:cNvSpPr>
              <a:spLocks noChangeArrowheads="1"/>
            </p:cNvSpPr>
            <p:nvPr/>
          </p:nvSpPr>
          <p:spPr bwMode="gray">
            <a:xfrm>
              <a:off x="7005103" y="527771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sp>
          <p:nvSpPr>
            <p:cNvPr id="161" name="Oval 12">
              <a:extLst>
                <a:ext uri="{FF2B5EF4-FFF2-40B4-BE49-F238E27FC236}">
                  <a16:creationId xmlns:a16="http://schemas.microsoft.com/office/drawing/2014/main" id="{D9CD0688-669E-70D4-1AD4-A04014D3BA0C}"/>
                </a:ext>
              </a:extLst>
            </p:cNvPr>
            <p:cNvSpPr>
              <a:spLocks noChangeArrowheads="1"/>
            </p:cNvSpPr>
            <p:nvPr/>
          </p:nvSpPr>
          <p:spPr bwMode="gray">
            <a:xfrm>
              <a:off x="6114537" y="5517503"/>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endParaRPr lang="fr-FR" sz="800" b="1" noProof="0" dirty="0">
                <a:solidFill>
                  <a:schemeClr val="bg1"/>
                </a:solidFill>
                <a:latin typeface="Arial" panose="020B0604020202020204" pitchFamily="34" charset="0"/>
              </a:endParaRPr>
            </a:p>
          </p:txBody>
        </p:sp>
        <p:cxnSp>
          <p:nvCxnSpPr>
            <p:cNvPr id="162" name="Straight Arrow Connector 161">
              <a:extLst>
                <a:ext uri="{FF2B5EF4-FFF2-40B4-BE49-F238E27FC236}">
                  <a16:creationId xmlns:a16="http://schemas.microsoft.com/office/drawing/2014/main" id="{C4203830-DC0D-8F83-712B-CC0AF5BE308F}"/>
                </a:ext>
              </a:extLst>
            </p:cNvPr>
            <p:cNvCxnSpPr>
              <a:cxnSpLocks/>
            </p:cNvCxnSpPr>
            <p:nvPr/>
          </p:nvCxnSpPr>
          <p:spPr>
            <a:xfrm>
              <a:off x="5601573" y="6227038"/>
              <a:ext cx="2160882" cy="6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3" name="Rectangle 58">
              <a:extLst>
                <a:ext uri="{FF2B5EF4-FFF2-40B4-BE49-F238E27FC236}">
                  <a16:creationId xmlns:a16="http://schemas.microsoft.com/office/drawing/2014/main" id="{5AD5A4DF-591A-2304-5820-50434523267D}"/>
                </a:ext>
              </a:extLst>
            </p:cNvPr>
            <p:cNvSpPr>
              <a:spLocks noChangeArrowheads="1"/>
            </p:cNvSpPr>
            <p:nvPr/>
          </p:nvSpPr>
          <p:spPr bwMode="gray">
            <a:xfrm>
              <a:off x="6795594" y="6036765"/>
              <a:ext cx="916118" cy="1775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buFont typeface="Wingdings" pitchFamily="2" charset="2"/>
                <a:buNone/>
              </a:pPr>
              <a:r>
                <a:rPr lang="fr-FR" sz="1000" b="1" noProof="0" dirty="0">
                  <a:solidFill>
                    <a:schemeClr val="tx1">
                      <a:lumMod val="50000"/>
                    </a:schemeClr>
                  </a:solidFill>
                  <a:cs typeface="Arial" pitchFamily="34" charset="0"/>
                </a:rPr>
                <a:t>Faisabilité</a:t>
              </a:r>
            </a:p>
          </p:txBody>
        </p:sp>
        <p:sp>
          <p:nvSpPr>
            <p:cNvPr id="164" name="Oval 12">
              <a:extLst>
                <a:ext uri="{FF2B5EF4-FFF2-40B4-BE49-F238E27FC236}">
                  <a16:creationId xmlns:a16="http://schemas.microsoft.com/office/drawing/2014/main" id="{C7F458C3-4823-4A18-960F-84C10A16FF66}"/>
                </a:ext>
              </a:extLst>
            </p:cNvPr>
            <p:cNvSpPr>
              <a:spLocks noChangeArrowheads="1"/>
            </p:cNvSpPr>
            <p:nvPr/>
          </p:nvSpPr>
          <p:spPr bwMode="gray">
            <a:xfrm>
              <a:off x="6440764" y="5540751"/>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65" name="Oval 12">
              <a:extLst>
                <a:ext uri="{FF2B5EF4-FFF2-40B4-BE49-F238E27FC236}">
                  <a16:creationId xmlns:a16="http://schemas.microsoft.com/office/drawing/2014/main" id="{9631E2BA-A683-89FC-64BD-285210AD8452}"/>
                </a:ext>
              </a:extLst>
            </p:cNvPr>
            <p:cNvSpPr>
              <a:spLocks noChangeArrowheads="1"/>
            </p:cNvSpPr>
            <p:nvPr/>
          </p:nvSpPr>
          <p:spPr bwMode="gray">
            <a:xfrm>
              <a:off x="6789831" y="5745288"/>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166" name="Oval 12">
              <a:extLst>
                <a:ext uri="{FF2B5EF4-FFF2-40B4-BE49-F238E27FC236}">
                  <a16:creationId xmlns:a16="http://schemas.microsoft.com/office/drawing/2014/main" id="{7B22E828-1D69-DD18-71BE-D62A9647F748}"/>
                </a:ext>
              </a:extLst>
            </p:cNvPr>
            <p:cNvSpPr>
              <a:spLocks noChangeArrowheads="1"/>
            </p:cNvSpPr>
            <p:nvPr/>
          </p:nvSpPr>
          <p:spPr bwMode="gray">
            <a:xfrm>
              <a:off x="6640063" y="549679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grpSp>
      <p:grpSp>
        <p:nvGrpSpPr>
          <p:cNvPr id="167" name="Group 166">
            <a:extLst>
              <a:ext uri="{FF2B5EF4-FFF2-40B4-BE49-F238E27FC236}">
                <a16:creationId xmlns:a16="http://schemas.microsoft.com/office/drawing/2014/main" id="{A3CC7CB0-8532-1B69-827F-143834CC3E41}"/>
              </a:ext>
            </a:extLst>
          </p:cNvPr>
          <p:cNvGrpSpPr/>
          <p:nvPr/>
        </p:nvGrpSpPr>
        <p:grpSpPr>
          <a:xfrm>
            <a:off x="4390251" y="5376984"/>
            <a:ext cx="3691217" cy="913200"/>
            <a:chOff x="3182567" y="1692315"/>
            <a:chExt cx="3244730" cy="913200"/>
          </a:xfrm>
        </p:grpSpPr>
        <p:sp>
          <p:nvSpPr>
            <p:cNvPr id="168" name="Rectangle 167">
              <a:extLst>
                <a:ext uri="{FF2B5EF4-FFF2-40B4-BE49-F238E27FC236}">
                  <a16:creationId xmlns:a16="http://schemas.microsoft.com/office/drawing/2014/main" id="{2BAE4841-9ADB-056C-05AC-8DA2C44A91B1}"/>
                </a:ext>
              </a:extLst>
            </p:cNvPr>
            <p:cNvSpPr/>
            <p:nvPr/>
          </p:nvSpPr>
          <p:spPr>
            <a:xfrm>
              <a:off x="3187204" y="1693731"/>
              <a:ext cx="3232637" cy="911784"/>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marR="0" lvl="0" fontAlgn="auto">
                <a:lnSpc>
                  <a:spcPct val="100000"/>
                </a:lnSpc>
                <a:spcBef>
                  <a:spcPts val="600"/>
                </a:spcBef>
                <a:spcAft>
                  <a:spcPts val="0"/>
                </a:spcAft>
                <a:buClrTx/>
                <a:buSzPct val="100000"/>
                <a:tabLst/>
                <a:defRPr/>
              </a:pPr>
              <a:r>
                <a:rPr lang="fr-FR" sz="1200" b="1" kern="0" noProof="0" dirty="0">
                  <a:solidFill>
                    <a:schemeClr val="tx1"/>
                  </a:solidFill>
                </a:rPr>
                <a:t>IMPORTANCE &amp; FAISABILITE</a:t>
              </a:r>
            </a:p>
            <a:p>
              <a:pPr marR="0" lvl="0" fontAlgn="auto">
                <a:lnSpc>
                  <a:spcPct val="100000"/>
                </a:lnSpc>
                <a:spcBef>
                  <a:spcPts val="600"/>
                </a:spcBef>
                <a:spcAft>
                  <a:spcPts val="0"/>
                </a:spcAft>
                <a:buClrTx/>
                <a:buSzPct val="100000"/>
                <a:tabLst/>
                <a:defRPr/>
              </a:pPr>
              <a:r>
                <a:rPr lang="fr-FR" sz="1200" kern="0" noProof="0" dirty="0">
                  <a:solidFill>
                    <a:schemeClr val="tx1"/>
                  </a:solidFill>
                </a:rPr>
                <a:t>Quels vaccins sont les plus importants à introduire ? Quels vaccins sont les plus simples à introduire ?</a:t>
              </a:r>
            </a:p>
          </p:txBody>
        </p:sp>
        <p:cxnSp>
          <p:nvCxnSpPr>
            <p:cNvPr id="169" name="Straight Connector 168">
              <a:extLst>
                <a:ext uri="{FF2B5EF4-FFF2-40B4-BE49-F238E27FC236}">
                  <a16:creationId xmlns:a16="http://schemas.microsoft.com/office/drawing/2014/main" id="{1FC02B8C-6D3B-42DB-EA51-7E8EBA297939}"/>
                </a:ext>
              </a:extLst>
            </p:cNvPr>
            <p:cNvCxnSpPr>
              <a:cxnSpLocks/>
            </p:cNvCxnSpPr>
            <p:nvPr/>
          </p:nvCxnSpPr>
          <p:spPr>
            <a:xfrm flipH="1">
              <a:off x="3182567" y="1692315"/>
              <a:ext cx="3244730" cy="0"/>
            </a:xfrm>
            <a:prstGeom prst="line">
              <a:avLst/>
            </a:prstGeom>
            <a:ln w="38100">
              <a:solidFill>
                <a:srgbClr val="89AFB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88B32393-B7B9-CD4A-D304-8375355AC833}"/>
              </a:ext>
            </a:extLst>
          </p:cNvPr>
          <p:cNvGrpSpPr/>
          <p:nvPr/>
        </p:nvGrpSpPr>
        <p:grpSpPr>
          <a:xfrm>
            <a:off x="8578681" y="5367496"/>
            <a:ext cx="2740960" cy="911783"/>
            <a:chOff x="6575236" y="1689502"/>
            <a:chExt cx="2545990" cy="911783"/>
          </a:xfrm>
        </p:grpSpPr>
        <p:sp>
          <p:nvSpPr>
            <p:cNvPr id="171" name="Rectangle 170">
              <a:extLst>
                <a:ext uri="{FF2B5EF4-FFF2-40B4-BE49-F238E27FC236}">
                  <a16:creationId xmlns:a16="http://schemas.microsoft.com/office/drawing/2014/main" id="{351B2640-B987-01C9-E730-B4A97572F4DC}"/>
                </a:ext>
              </a:extLst>
            </p:cNvPr>
            <p:cNvSpPr/>
            <p:nvPr/>
          </p:nvSpPr>
          <p:spPr>
            <a:xfrm>
              <a:off x="6575236" y="1689502"/>
              <a:ext cx="2545990" cy="911783"/>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a:spcBef>
                  <a:spcPts val="600"/>
                </a:spcBef>
                <a:buSzPct val="100000"/>
              </a:pPr>
              <a:r>
                <a:rPr lang="fr-FR" sz="1200" b="1" kern="0" noProof="0" dirty="0">
                  <a:solidFill>
                    <a:schemeClr val="tx1"/>
                  </a:solidFill>
                </a:rPr>
                <a:t>CHARGE DE L’INTRODUCTION</a:t>
              </a:r>
            </a:p>
            <a:p>
              <a:pPr>
                <a:spcBef>
                  <a:spcPts val="600"/>
                </a:spcBef>
                <a:buSzPct val="100000"/>
              </a:pPr>
              <a:r>
                <a:rPr lang="fr-FR" sz="1200" kern="0" noProof="0" dirty="0">
                  <a:solidFill>
                    <a:schemeClr val="tx1"/>
                  </a:solidFill>
                </a:rPr>
                <a:t>Quelles contraintes programmatiques et autres incertitudes doivent être considérées ?</a:t>
              </a:r>
              <a:endParaRPr lang="fr-FR" sz="1050" kern="0" noProof="0" dirty="0">
                <a:solidFill>
                  <a:schemeClr val="tx1"/>
                </a:solidFill>
              </a:endParaRPr>
            </a:p>
          </p:txBody>
        </p:sp>
        <p:cxnSp>
          <p:nvCxnSpPr>
            <p:cNvPr id="172" name="Straight Connector 171">
              <a:extLst>
                <a:ext uri="{FF2B5EF4-FFF2-40B4-BE49-F238E27FC236}">
                  <a16:creationId xmlns:a16="http://schemas.microsoft.com/office/drawing/2014/main" id="{15F15C78-A3A0-065D-0655-F5951540ADAD}"/>
                </a:ext>
              </a:extLst>
            </p:cNvPr>
            <p:cNvCxnSpPr>
              <a:cxnSpLocks/>
            </p:cNvCxnSpPr>
            <p:nvPr/>
          </p:nvCxnSpPr>
          <p:spPr>
            <a:xfrm flipH="1">
              <a:off x="6575236" y="1711961"/>
              <a:ext cx="2545990" cy="0"/>
            </a:xfrm>
            <a:prstGeom prst="line">
              <a:avLst/>
            </a:prstGeom>
            <a:ln w="38100">
              <a:solidFill>
                <a:srgbClr val="0F5D6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3" name="Group 172">
            <a:extLst>
              <a:ext uri="{FF2B5EF4-FFF2-40B4-BE49-F238E27FC236}">
                <a16:creationId xmlns:a16="http://schemas.microsoft.com/office/drawing/2014/main" id="{62FC2411-0390-7099-9EFB-951BD206C774}"/>
              </a:ext>
            </a:extLst>
          </p:cNvPr>
          <p:cNvGrpSpPr/>
          <p:nvPr/>
        </p:nvGrpSpPr>
        <p:grpSpPr>
          <a:xfrm>
            <a:off x="1984996" y="5369052"/>
            <a:ext cx="1814394" cy="911783"/>
            <a:chOff x="1017262" y="3292961"/>
            <a:chExt cx="1627632" cy="760003"/>
          </a:xfrm>
        </p:grpSpPr>
        <p:sp>
          <p:nvSpPr>
            <p:cNvPr id="174" name="Rectangle 173">
              <a:extLst>
                <a:ext uri="{FF2B5EF4-FFF2-40B4-BE49-F238E27FC236}">
                  <a16:creationId xmlns:a16="http://schemas.microsoft.com/office/drawing/2014/main" id="{7DB623C9-4D95-AF57-1041-D0E675EE210E}"/>
                </a:ext>
              </a:extLst>
            </p:cNvPr>
            <p:cNvSpPr/>
            <p:nvPr/>
          </p:nvSpPr>
          <p:spPr>
            <a:xfrm>
              <a:off x="1024395" y="3292961"/>
              <a:ext cx="1615224" cy="760003"/>
            </a:xfrm>
            <a:prstGeom prst="rect">
              <a:avLst/>
            </a:prstGeom>
            <a:solidFill>
              <a:schemeClr val="bg1"/>
            </a:solidFill>
            <a:ln w="9525">
              <a:solidFill>
                <a:srgbClr val="0F5D6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t"/>
            <a:lstStyle/>
            <a:p>
              <a:pPr>
                <a:spcBef>
                  <a:spcPts val="600"/>
                </a:spcBef>
                <a:buSzPct val="100000"/>
              </a:pPr>
              <a:r>
                <a:rPr lang="fr-FR" sz="1200" b="1" kern="0" noProof="0" dirty="0">
                  <a:solidFill>
                    <a:schemeClr val="tx1"/>
                  </a:solidFill>
                </a:rPr>
                <a:t>PRE-SELECTION</a:t>
              </a:r>
            </a:p>
            <a:p>
              <a:pPr>
                <a:spcBef>
                  <a:spcPts val="600"/>
                </a:spcBef>
                <a:buSzPct val="100000"/>
              </a:pPr>
              <a:r>
                <a:rPr lang="fr-FR" sz="1200" kern="0" noProof="0" dirty="0">
                  <a:solidFill>
                    <a:schemeClr val="tx1"/>
                  </a:solidFill>
                </a:rPr>
                <a:t>Quels vaccins doivent être considérés </a:t>
              </a:r>
              <a:r>
                <a:rPr lang="fr-FR" sz="1200" kern="0" noProof="0">
                  <a:solidFill>
                    <a:schemeClr val="tx1"/>
                  </a:solidFill>
                </a:rPr>
                <a:t>pour introduction ?</a:t>
              </a:r>
              <a:endParaRPr lang="fr-FR" sz="1050" kern="0" noProof="0" dirty="0">
                <a:solidFill>
                  <a:schemeClr val="tx1"/>
                </a:solidFill>
              </a:endParaRPr>
            </a:p>
          </p:txBody>
        </p:sp>
        <p:cxnSp>
          <p:nvCxnSpPr>
            <p:cNvPr id="175" name="Straight Connector 174">
              <a:extLst>
                <a:ext uri="{FF2B5EF4-FFF2-40B4-BE49-F238E27FC236}">
                  <a16:creationId xmlns:a16="http://schemas.microsoft.com/office/drawing/2014/main" id="{2D54EAC7-817F-40C2-B38B-0F77F2D05890}"/>
                </a:ext>
              </a:extLst>
            </p:cNvPr>
            <p:cNvCxnSpPr>
              <a:cxnSpLocks/>
            </p:cNvCxnSpPr>
            <p:nvPr/>
          </p:nvCxnSpPr>
          <p:spPr>
            <a:xfrm flipH="1">
              <a:off x="1017262" y="3301175"/>
              <a:ext cx="1627632" cy="0"/>
            </a:xfrm>
            <a:prstGeom prst="line">
              <a:avLst/>
            </a:prstGeom>
            <a:ln w="38100">
              <a:solidFill>
                <a:srgbClr val="E5EEE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6" name="Group 13">
            <a:extLst>
              <a:ext uri="{FF2B5EF4-FFF2-40B4-BE49-F238E27FC236}">
                <a16:creationId xmlns:a16="http://schemas.microsoft.com/office/drawing/2014/main" id="{74E8CB42-44AD-0989-934D-B840C847CBEF}"/>
              </a:ext>
            </a:extLst>
          </p:cNvPr>
          <p:cNvGrpSpPr>
            <a:grpSpLocks/>
          </p:cNvGrpSpPr>
          <p:nvPr/>
        </p:nvGrpSpPr>
        <p:grpSpPr bwMode="auto">
          <a:xfrm rot="10800000">
            <a:off x="8203062" y="3237167"/>
            <a:ext cx="350456" cy="1134499"/>
            <a:chOff x="3421" y="1257"/>
            <a:chExt cx="624" cy="1152"/>
          </a:xfrm>
        </p:grpSpPr>
        <p:sp>
          <p:nvSpPr>
            <p:cNvPr id="177" name="Rectangle 14" descr="90%">
              <a:extLst>
                <a:ext uri="{FF2B5EF4-FFF2-40B4-BE49-F238E27FC236}">
                  <a16:creationId xmlns:a16="http://schemas.microsoft.com/office/drawing/2014/main" id="{CEF53EAA-06F0-E2F0-77EC-8FF2046C0BFB}"/>
                </a:ext>
              </a:extLst>
            </p:cNvPr>
            <p:cNvSpPr>
              <a:spLocks noChangeArrowheads="1"/>
            </p:cNvSpPr>
            <p:nvPr/>
          </p:nvSpPr>
          <p:spPr bwMode="auto">
            <a:xfrm>
              <a:off x="3421" y="1401"/>
              <a:ext cx="104" cy="1008"/>
            </a:xfrm>
            <a:prstGeom prst="rect">
              <a:avLst/>
            </a:prstGeom>
            <a:pattFill prst="pct90">
              <a:fgClr>
                <a:schemeClr val="bg1"/>
              </a:fgClr>
              <a:bgClr>
                <a:schemeClr val="bg1"/>
              </a:bgClr>
            </a:pattFill>
            <a:ln w="12700">
              <a:solidFill>
                <a:srgbClr val="0F5D6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78" name="Freeform 15" descr="90%">
              <a:extLst>
                <a:ext uri="{FF2B5EF4-FFF2-40B4-BE49-F238E27FC236}">
                  <a16:creationId xmlns:a16="http://schemas.microsoft.com/office/drawing/2014/main" id="{B40DA4FE-7BF7-C816-7872-4EADF129C003}"/>
                </a:ext>
              </a:extLst>
            </p:cNvPr>
            <p:cNvSpPr>
              <a:spLocks/>
            </p:cNvSpPr>
            <p:nvPr/>
          </p:nvSpPr>
          <p:spPr bwMode="auto">
            <a:xfrm>
              <a:off x="3421" y="1257"/>
              <a:ext cx="624" cy="144"/>
            </a:xfrm>
            <a:custGeom>
              <a:avLst/>
              <a:gdLst>
                <a:gd name="T0" fmla="*/ 96 w 576"/>
                <a:gd name="T1" fmla="*/ 144 h 144"/>
                <a:gd name="T2" fmla="*/ 576 w 576"/>
                <a:gd name="T3" fmla="*/ 0 h 144"/>
                <a:gd name="T4" fmla="*/ 488 w 576"/>
                <a:gd name="T5" fmla="*/ 0 h 144"/>
                <a:gd name="T6" fmla="*/ 0 w 576"/>
                <a:gd name="T7" fmla="*/ 144 h 144"/>
                <a:gd name="T8" fmla="*/ 96 w 576"/>
                <a:gd name="T9" fmla="*/ 144 h 144"/>
              </a:gdLst>
              <a:ahLst/>
              <a:cxnLst>
                <a:cxn ang="0">
                  <a:pos x="T0" y="T1"/>
                </a:cxn>
                <a:cxn ang="0">
                  <a:pos x="T2" y="T3"/>
                </a:cxn>
                <a:cxn ang="0">
                  <a:pos x="T4" y="T5"/>
                </a:cxn>
                <a:cxn ang="0">
                  <a:pos x="T6" y="T7"/>
                </a:cxn>
                <a:cxn ang="0">
                  <a:pos x="T8" y="T9"/>
                </a:cxn>
              </a:cxnLst>
              <a:rect l="0" t="0" r="r" b="b"/>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79" name="Freeform 16">
              <a:extLst>
                <a:ext uri="{FF2B5EF4-FFF2-40B4-BE49-F238E27FC236}">
                  <a16:creationId xmlns:a16="http://schemas.microsoft.com/office/drawing/2014/main" id="{B6249B6C-D257-4A1A-F248-4D59A0C86249}"/>
                </a:ext>
              </a:extLst>
            </p:cNvPr>
            <p:cNvSpPr>
              <a:spLocks/>
            </p:cNvSpPr>
            <p:nvPr/>
          </p:nvSpPr>
          <p:spPr bwMode="auto">
            <a:xfrm>
              <a:off x="3525" y="1257"/>
              <a:ext cx="520" cy="1152"/>
            </a:xfrm>
            <a:custGeom>
              <a:avLst/>
              <a:gdLst>
                <a:gd name="T0" fmla="*/ 0 w 480"/>
                <a:gd name="T1" fmla="*/ 1152 h 1152"/>
                <a:gd name="T2" fmla="*/ 0 w 480"/>
                <a:gd name="T3" fmla="*/ 144 h 1152"/>
                <a:gd name="T4" fmla="*/ 480 w 480"/>
                <a:gd name="T5" fmla="*/ 0 h 1152"/>
                <a:gd name="T6" fmla="*/ 480 w 480"/>
                <a:gd name="T7" fmla="*/ 960 h 1152"/>
                <a:gd name="T8" fmla="*/ 0 w 480"/>
                <a:gd name="T9" fmla="*/ 1152 h 1152"/>
              </a:gdLst>
              <a:ahLst/>
              <a:cxnLst>
                <a:cxn ang="0">
                  <a:pos x="T0" y="T1"/>
                </a:cxn>
                <a:cxn ang="0">
                  <a:pos x="T2" y="T3"/>
                </a:cxn>
                <a:cxn ang="0">
                  <a:pos x="T4" y="T5"/>
                </a:cxn>
                <a:cxn ang="0">
                  <a:pos x="T6" y="T7"/>
                </a:cxn>
                <a:cxn ang="0">
                  <a:pos x="T8" y="T9"/>
                </a:cxn>
              </a:cxnLst>
              <a:rect l="0" t="0" r="r" b="b"/>
              <a:pathLst>
                <a:path w="480" h="1152">
                  <a:moveTo>
                    <a:pt x="0" y="1152"/>
                  </a:moveTo>
                  <a:lnTo>
                    <a:pt x="0" y="144"/>
                  </a:lnTo>
                  <a:lnTo>
                    <a:pt x="480" y="0"/>
                  </a:lnTo>
                  <a:lnTo>
                    <a:pt x="480" y="960"/>
                  </a:lnTo>
                  <a:lnTo>
                    <a:pt x="0" y="1152"/>
                  </a:lnTo>
                  <a:close/>
                </a:path>
              </a:pathLst>
            </a:custGeom>
            <a:solidFill>
              <a:schemeClr val="bg1"/>
            </a:solid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80" name="Freeform 17" descr="Outlined diamond">
              <a:extLst>
                <a:ext uri="{FF2B5EF4-FFF2-40B4-BE49-F238E27FC236}">
                  <a16:creationId xmlns:a16="http://schemas.microsoft.com/office/drawing/2014/main" id="{CF45FAAE-830F-5408-9F84-7302F866593C}"/>
                </a:ext>
              </a:extLst>
            </p:cNvPr>
            <p:cNvSpPr>
              <a:spLocks/>
            </p:cNvSpPr>
            <p:nvPr/>
          </p:nvSpPr>
          <p:spPr bwMode="auto">
            <a:xfrm>
              <a:off x="3577" y="1333"/>
              <a:ext cx="425" cy="968"/>
            </a:xfrm>
            <a:custGeom>
              <a:avLst/>
              <a:gdLst>
                <a:gd name="T0" fmla="*/ 0 w 392"/>
                <a:gd name="T1" fmla="*/ 968 h 968"/>
                <a:gd name="T2" fmla="*/ 0 w 392"/>
                <a:gd name="T3" fmla="*/ 128 h 968"/>
                <a:gd name="T4" fmla="*/ 392 w 392"/>
                <a:gd name="T5" fmla="*/ 0 h 968"/>
                <a:gd name="T6" fmla="*/ 392 w 392"/>
                <a:gd name="T7" fmla="*/ 820 h 968"/>
                <a:gd name="T8" fmla="*/ 0 w 392"/>
                <a:gd name="T9" fmla="*/ 968 h 968"/>
              </a:gdLst>
              <a:ahLst/>
              <a:cxnLst>
                <a:cxn ang="0">
                  <a:pos x="T0" y="T1"/>
                </a:cxn>
                <a:cxn ang="0">
                  <a:pos x="T2" y="T3"/>
                </a:cxn>
                <a:cxn ang="0">
                  <a:pos x="T4" y="T5"/>
                </a:cxn>
                <a:cxn ang="0">
                  <a:pos x="T6" y="T7"/>
                </a:cxn>
                <a:cxn ang="0">
                  <a:pos x="T8" y="T9"/>
                </a:cxn>
              </a:cxnLst>
              <a:rect l="0" t="0" r="r" b="b"/>
              <a:pathLst>
                <a:path w="392" h="968">
                  <a:moveTo>
                    <a:pt x="0" y="968"/>
                  </a:moveTo>
                  <a:lnTo>
                    <a:pt x="0" y="128"/>
                  </a:lnTo>
                  <a:lnTo>
                    <a:pt x="392" y="0"/>
                  </a:lnTo>
                  <a:lnTo>
                    <a:pt x="392" y="820"/>
                  </a:lnTo>
                  <a:lnTo>
                    <a:pt x="0" y="968"/>
                  </a:lnTo>
                  <a:close/>
                </a:path>
              </a:pathLst>
            </a:custGeom>
            <a:pattFill prst="openDmnd">
              <a:fgClr>
                <a:schemeClr val="folHlink"/>
              </a:fgClr>
              <a:bgClr>
                <a:srgbClr val="FFFFFF"/>
              </a:bgClr>
            </a:pattFill>
            <a:ln w="12700" cap="flat" cmpd="sng">
              <a:solidFill>
                <a:srgbClr val="0F5D6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88" name="Line 18">
              <a:extLst>
                <a:ext uri="{FF2B5EF4-FFF2-40B4-BE49-F238E27FC236}">
                  <a16:creationId xmlns:a16="http://schemas.microsoft.com/office/drawing/2014/main" id="{344E1571-0226-7326-6E8C-528398F4C6E4}"/>
                </a:ext>
              </a:extLst>
            </p:cNvPr>
            <p:cNvSpPr>
              <a:spLocks noChangeShapeType="1"/>
            </p:cNvSpPr>
            <p:nvPr/>
          </p:nvSpPr>
          <p:spPr bwMode="auto">
            <a:xfrm>
              <a:off x="3993" y="1344"/>
              <a:ext cx="0" cy="805"/>
            </a:xfrm>
            <a:prstGeom prst="line">
              <a:avLst/>
            </a:prstGeom>
            <a:noFill/>
            <a:ln w="1270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sp>
          <p:nvSpPr>
            <p:cNvPr id="189" name="Line 19">
              <a:extLst>
                <a:ext uri="{FF2B5EF4-FFF2-40B4-BE49-F238E27FC236}">
                  <a16:creationId xmlns:a16="http://schemas.microsoft.com/office/drawing/2014/main" id="{DA04A462-AB99-347B-CB34-E8C95A6098D4}"/>
                </a:ext>
              </a:extLst>
            </p:cNvPr>
            <p:cNvSpPr>
              <a:spLocks noChangeShapeType="1"/>
            </p:cNvSpPr>
            <p:nvPr/>
          </p:nvSpPr>
          <p:spPr bwMode="auto">
            <a:xfrm flipH="1">
              <a:off x="3577" y="2149"/>
              <a:ext cx="416" cy="147"/>
            </a:xfrm>
            <a:prstGeom prst="line">
              <a:avLst/>
            </a:prstGeom>
            <a:noFill/>
            <a:ln w="19050">
              <a:solidFill>
                <a:srgbClr val="0F5D6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noProof="0" dirty="0">
                <a:solidFill>
                  <a:srgbClr val="000000"/>
                </a:solidFill>
              </a:endParaRPr>
            </a:p>
          </p:txBody>
        </p:sp>
      </p:grpSp>
      <p:sp>
        <p:nvSpPr>
          <p:cNvPr id="190" name="Arrow: Pentagon 202">
            <a:extLst>
              <a:ext uri="{FF2B5EF4-FFF2-40B4-BE49-F238E27FC236}">
                <a16:creationId xmlns:a16="http://schemas.microsoft.com/office/drawing/2014/main" id="{11E0D035-E35E-B51E-8208-7739B8FF5F8C}"/>
              </a:ext>
            </a:extLst>
          </p:cNvPr>
          <p:cNvSpPr/>
          <p:nvPr/>
        </p:nvSpPr>
        <p:spPr>
          <a:xfrm>
            <a:off x="782904" y="1823532"/>
            <a:ext cx="2191849" cy="521821"/>
          </a:xfrm>
          <a:prstGeom prst="homePlate">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24003" rIns="0" bIns="24003" numCol="1" spcCol="1270" anchor="ctr" anchorCtr="0">
            <a:noAutofit/>
          </a:bodyPr>
          <a:lstStyle/>
          <a:p>
            <a:pPr algn="ctr" defTabSz="889000">
              <a:lnSpc>
                <a:spcPct val="90000"/>
              </a:lnSpc>
              <a:spcBef>
                <a:spcPct val="0"/>
              </a:spcBef>
              <a:spcAft>
                <a:spcPct val="35000"/>
              </a:spcAft>
            </a:pPr>
            <a:r>
              <a:rPr lang="fr-FR" sz="1400" b="1" noProof="0" dirty="0">
                <a:solidFill>
                  <a:srgbClr val="0B4649"/>
                </a:solidFill>
                <a:latin typeface="Calibri" panose="020F0502020204030204"/>
              </a:rPr>
              <a:t>Phase 1: </a:t>
            </a:r>
            <a:r>
              <a:rPr lang="fr-FR" sz="1400" b="1" kern="1200" noProof="0" dirty="0">
                <a:solidFill>
                  <a:srgbClr val="0B4649"/>
                </a:solidFill>
                <a:latin typeface="Calibri" panose="020F0502020204030204"/>
                <a:ea typeface="+mn-ea"/>
                <a:cs typeface="+mn-cs"/>
              </a:rPr>
              <a:t>Adaptation du cadre méthodologique</a:t>
            </a:r>
            <a:endParaRPr lang="fr-FR" sz="1400" b="1" noProof="0" dirty="0">
              <a:solidFill>
                <a:srgbClr val="0B4649"/>
              </a:solidFill>
              <a:latin typeface="Calibri" panose="020F0502020204030204"/>
            </a:endParaRPr>
          </a:p>
        </p:txBody>
      </p:sp>
      <p:sp>
        <p:nvSpPr>
          <p:cNvPr id="191" name="Arrow: Chevron 203">
            <a:extLst>
              <a:ext uri="{FF2B5EF4-FFF2-40B4-BE49-F238E27FC236}">
                <a16:creationId xmlns:a16="http://schemas.microsoft.com/office/drawing/2014/main" id="{43C8BAC7-73D9-1948-DAC4-F3AE9376E5EC}"/>
              </a:ext>
            </a:extLst>
          </p:cNvPr>
          <p:cNvSpPr/>
          <p:nvPr/>
        </p:nvSpPr>
        <p:spPr>
          <a:xfrm>
            <a:off x="2773075" y="1813447"/>
            <a:ext cx="6813041" cy="521821"/>
          </a:xfrm>
          <a:prstGeom prst="chevron">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fr-FR" sz="1400" b="1" noProof="0" dirty="0">
                <a:solidFill>
                  <a:srgbClr val="0B4649"/>
                </a:solidFill>
                <a:latin typeface="Calibri" panose="020F0502020204030204"/>
              </a:rPr>
              <a:t>Phase 2: Evaluation, Priorisation et Séquencement des vaccins</a:t>
            </a:r>
          </a:p>
        </p:txBody>
      </p:sp>
      <p:sp>
        <p:nvSpPr>
          <p:cNvPr id="192" name="Arrow: Chevron 206">
            <a:extLst>
              <a:ext uri="{FF2B5EF4-FFF2-40B4-BE49-F238E27FC236}">
                <a16:creationId xmlns:a16="http://schemas.microsoft.com/office/drawing/2014/main" id="{4FD24691-5AD8-D30A-457A-0C09B51F05AC}"/>
              </a:ext>
            </a:extLst>
          </p:cNvPr>
          <p:cNvSpPr/>
          <p:nvPr/>
        </p:nvSpPr>
        <p:spPr>
          <a:xfrm>
            <a:off x="9390876" y="1803706"/>
            <a:ext cx="2262749" cy="521821"/>
          </a:xfrm>
          <a:prstGeom prst="chevron">
            <a:avLst/>
          </a:prstGeom>
          <a:solidFill>
            <a:srgbClr val="E6E6E6"/>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24003" rIns="0" bIns="24003" numCol="1" spcCol="1270" anchor="ctr" anchorCtr="0">
            <a:noAutofit/>
          </a:bodyPr>
          <a:lstStyle/>
          <a:p>
            <a:pPr algn="ctr" defTabSz="889000">
              <a:lnSpc>
                <a:spcPct val="90000"/>
              </a:lnSpc>
              <a:spcBef>
                <a:spcPct val="0"/>
              </a:spcBef>
              <a:spcAft>
                <a:spcPct val="35000"/>
              </a:spcAft>
            </a:pPr>
            <a:r>
              <a:rPr lang="fr-FR" sz="1400" b="1" noProof="0" dirty="0">
                <a:solidFill>
                  <a:srgbClr val="0B4649"/>
                </a:solidFill>
                <a:latin typeface="Calibri" panose="020F0502020204030204"/>
              </a:rPr>
              <a:t>Phase 3: Recommendations</a:t>
            </a:r>
          </a:p>
        </p:txBody>
      </p:sp>
      <p:sp>
        <p:nvSpPr>
          <p:cNvPr id="193" name="Rectangle 192">
            <a:extLst>
              <a:ext uri="{FF2B5EF4-FFF2-40B4-BE49-F238E27FC236}">
                <a16:creationId xmlns:a16="http://schemas.microsoft.com/office/drawing/2014/main" id="{1D4F226F-5BEE-829A-F576-B207554BED2C}"/>
              </a:ext>
            </a:extLst>
          </p:cNvPr>
          <p:cNvSpPr/>
          <p:nvPr/>
        </p:nvSpPr>
        <p:spPr>
          <a:xfrm>
            <a:off x="780132" y="1429242"/>
            <a:ext cx="10631735" cy="388932"/>
          </a:xfrm>
          <a:prstGeom prst="rect">
            <a:avLst/>
          </a:prstGeom>
          <a:solidFill>
            <a:srgbClr val="99B9B8"/>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74320" tIns="24003" rIns="274320" bIns="24003" numCol="1" spcCol="1270" anchor="ctr" anchorCtr="0">
            <a:noAutofit/>
          </a:bodyPr>
          <a:lstStyle/>
          <a:p>
            <a:pPr algn="ctr" defTabSz="889000">
              <a:lnSpc>
                <a:spcPct val="90000"/>
              </a:lnSpc>
              <a:spcBef>
                <a:spcPct val="0"/>
              </a:spcBef>
              <a:spcAft>
                <a:spcPct val="35000"/>
              </a:spcAft>
            </a:pPr>
            <a:r>
              <a:rPr lang="fr-FR" sz="1400" b="1" noProof="0" dirty="0">
                <a:solidFill>
                  <a:srgbClr val="0B4649"/>
                </a:solidFill>
                <a:latin typeface="Calibri" panose="020F0502020204030204"/>
              </a:rPr>
              <a:t>Processus méthodologique</a:t>
            </a:r>
          </a:p>
        </p:txBody>
      </p:sp>
      <p:sp>
        <p:nvSpPr>
          <p:cNvPr id="194" name="Rectangle 60">
            <a:extLst>
              <a:ext uri="{FF2B5EF4-FFF2-40B4-BE49-F238E27FC236}">
                <a16:creationId xmlns:a16="http://schemas.microsoft.com/office/drawing/2014/main" id="{2902D70C-1146-BE30-DDD6-D47173667C0E}"/>
              </a:ext>
            </a:extLst>
          </p:cNvPr>
          <p:cNvSpPr>
            <a:spLocks noChangeArrowheads="1"/>
          </p:cNvSpPr>
          <p:nvPr/>
        </p:nvSpPr>
        <p:spPr bwMode="gray">
          <a:xfrm>
            <a:off x="8756709" y="2561246"/>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spcBef>
                <a:spcPct val="50000"/>
              </a:spcBef>
            </a:pPr>
            <a:r>
              <a:rPr lang="fr-FR" sz="1000" b="1" u="sng" noProof="0" dirty="0">
                <a:solidFill>
                  <a:schemeClr val="tx1">
                    <a:lumMod val="50000"/>
                  </a:schemeClr>
                </a:solidFill>
                <a:cs typeface="Arial"/>
              </a:rPr>
              <a:t>Scénarios de séquencement des introductions</a:t>
            </a:r>
          </a:p>
        </p:txBody>
      </p:sp>
      <p:sp>
        <p:nvSpPr>
          <p:cNvPr id="195" name="Oval 10">
            <a:extLst>
              <a:ext uri="{FF2B5EF4-FFF2-40B4-BE49-F238E27FC236}">
                <a16:creationId xmlns:a16="http://schemas.microsoft.com/office/drawing/2014/main" id="{EF14D920-D9E3-1BC0-1EA6-0FA3DEA198C9}"/>
              </a:ext>
            </a:extLst>
          </p:cNvPr>
          <p:cNvSpPr>
            <a:spLocks noChangeArrowheads="1"/>
          </p:cNvSpPr>
          <p:nvPr/>
        </p:nvSpPr>
        <p:spPr bwMode="gray">
          <a:xfrm>
            <a:off x="6833338" y="3800481"/>
            <a:ext cx="822987" cy="363477"/>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buFont typeface="Times" pitchFamily="18" charset="0"/>
              <a:buNone/>
            </a:pPr>
            <a:endParaRPr lang="fr-FR" sz="1000" noProof="0" dirty="0"/>
          </a:p>
        </p:txBody>
      </p:sp>
      <p:sp>
        <p:nvSpPr>
          <p:cNvPr id="203" name="Oval 12">
            <a:extLst>
              <a:ext uri="{FF2B5EF4-FFF2-40B4-BE49-F238E27FC236}">
                <a16:creationId xmlns:a16="http://schemas.microsoft.com/office/drawing/2014/main" id="{E3028E33-46AD-989C-E23C-3A874FB24D7D}"/>
              </a:ext>
            </a:extLst>
          </p:cNvPr>
          <p:cNvSpPr>
            <a:spLocks noChangeArrowheads="1"/>
          </p:cNvSpPr>
          <p:nvPr/>
        </p:nvSpPr>
        <p:spPr bwMode="gray">
          <a:xfrm>
            <a:off x="7107166" y="3960047"/>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204" name="Oval 11">
            <a:extLst>
              <a:ext uri="{FF2B5EF4-FFF2-40B4-BE49-F238E27FC236}">
                <a16:creationId xmlns:a16="http://schemas.microsoft.com/office/drawing/2014/main" id="{1091D101-B5E6-AFB7-C4B5-FC2C340F233E}"/>
              </a:ext>
            </a:extLst>
          </p:cNvPr>
          <p:cNvSpPr>
            <a:spLocks noChangeArrowheads="1"/>
          </p:cNvSpPr>
          <p:nvPr/>
        </p:nvSpPr>
        <p:spPr bwMode="gray">
          <a:xfrm>
            <a:off x="7374619" y="3891340"/>
            <a:ext cx="108000" cy="108000"/>
          </a:xfrm>
          <a:prstGeom prst="ellipse">
            <a:avLst/>
          </a:prstGeom>
          <a:solidFill>
            <a:srgbClr val="0F5D61"/>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207" name="Oval 10">
            <a:extLst>
              <a:ext uri="{FF2B5EF4-FFF2-40B4-BE49-F238E27FC236}">
                <a16:creationId xmlns:a16="http://schemas.microsoft.com/office/drawing/2014/main" id="{EECA4A09-60C5-8958-2A08-39E481775B05}"/>
              </a:ext>
            </a:extLst>
          </p:cNvPr>
          <p:cNvSpPr>
            <a:spLocks noChangeArrowheads="1"/>
          </p:cNvSpPr>
          <p:nvPr/>
        </p:nvSpPr>
        <p:spPr bwMode="gray">
          <a:xfrm>
            <a:off x="6833920" y="3477291"/>
            <a:ext cx="822987" cy="363477"/>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buFont typeface="Times" pitchFamily="18" charset="0"/>
              <a:buNone/>
            </a:pPr>
            <a:endParaRPr lang="fr-FR" sz="1000" noProof="0" dirty="0"/>
          </a:p>
        </p:txBody>
      </p:sp>
      <p:sp>
        <p:nvSpPr>
          <p:cNvPr id="208" name="Oval 15">
            <a:extLst>
              <a:ext uri="{FF2B5EF4-FFF2-40B4-BE49-F238E27FC236}">
                <a16:creationId xmlns:a16="http://schemas.microsoft.com/office/drawing/2014/main" id="{1A783EE2-2165-32AD-5545-1632B3686C77}"/>
              </a:ext>
            </a:extLst>
          </p:cNvPr>
          <p:cNvSpPr>
            <a:spLocks noChangeArrowheads="1"/>
          </p:cNvSpPr>
          <p:nvPr/>
        </p:nvSpPr>
        <p:spPr bwMode="gray">
          <a:xfrm>
            <a:off x="7185629" y="3625844"/>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212" name="Oval 16">
            <a:extLst>
              <a:ext uri="{FF2B5EF4-FFF2-40B4-BE49-F238E27FC236}">
                <a16:creationId xmlns:a16="http://schemas.microsoft.com/office/drawing/2014/main" id="{F3B549FA-A86C-B5AC-32F6-5E008F4F5B52}"/>
              </a:ext>
            </a:extLst>
          </p:cNvPr>
          <p:cNvSpPr>
            <a:spLocks noChangeArrowheads="1"/>
          </p:cNvSpPr>
          <p:nvPr/>
        </p:nvSpPr>
        <p:spPr bwMode="gray">
          <a:xfrm>
            <a:off x="6989389" y="3589584"/>
            <a:ext cx="108000" cy="108000"/>
          </a:xfrm>
          <a:prstGeom prst="ellipse">
            <a:avLst/>
          </a:prstGeom>
          <a:solidFill>
            <a:srgbClr val="C00000"/>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213" name="Rectangle 60">
            <a:extLst>
              <a:ext uri="{FF2B5EF4-FFF2-40B4-BE49-F238E27FC236}">
                <a16:creationId xmlns:a16="http://schemas.microsoft.com/office/drawing/2014/main" id="{327F68B9-2615-83C2-2A9F-E1A8BC53DAAD}"/>
              </a:ext>
            </a:extLst>
          </p:cNvPr>
          <p:cNvSpPr>
            <a:spLocks noChangeArrowheads="1"/>
          </p:cNvSpPr>
          <p:nvPr/>
        </p:nvSpPr>
        <p:spPr bwMode="gray">
          <a:xfrm>
            <a:off x="6315069" y="4127106"/>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lnSpc>
                <a:spcPct val="100000"/>
              </a:lnSpc>
              <a:spcBef>
                <a:spcPct val="50000"/>
              </a:spcBef>
              <a:buFont typeface="Wingdings" pitchFamily="2" charset="2"/>
              <a:buNone/>
            </a:pPr>
            <a:r>
              <a:rPr lang="fr-FR" sz="1000" b="1" noProof="0" dirty="0">
                <a:solidFill>
                  <a:schemeClr val="tx1">
                    <a:lumMod val="50000"/>
                  </a:schemeClr>
                </a:solidFill>
                <a:cs typeface="Arial"/>
              </a:rPr>
              <a:t>Priorité moyenne</a:t>
            </a:r>
          </a:p>
        </p:txBody>
      </p:sp>
      <p:sp>
        <p:nvSpPr>
          <p:cNvPr id="214" name="Rectangle 58">
            <a:extLst>
              <a:ext uri="{FF2B5EF4-FFF2-40B4-BE49-F238E27FC236}">
                <a16:creationId xmlns:a16="http://schemas.microsoft.com/office/drawing/2014/main" id="{A01ECC98-E849-97AE-935F-13FC55640886}"/>
              </a:ext>
            </a:extLst>
          </p:cNvPr>
          <p:cNvSpPr>
            <a:spLocks noChangeArrowheads="1"/>
          </p:cNvSpPr>
          <p:nvPr/>
        </p:nvSpPr>
        <p:spPr bwMode="gray">
          <a:xfrm>
            <a:off x="6215135" y="3255728"/>
            <a:ext cx="2201703"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00000"/>
              </a:lnSpc>
              <a:spcBef>
                <a:spcPct val="50000"/>
              </a:spcBef>
              <a:buFont typeface="Wingdings" pitchFamily="2" charset="2"/>
              <a:buNone/>
            </a:pPr>
            <a:r>
              <a:rPr lang="fr-FR" sz="1000" b="1" noProof="0" dirty="0">
                <a:solidFill>
                  <a:schemeClr val="tx1">
                    <a:lumMod val="50000"/>
                  </a:schemeClr>
                </a:solidFill>
                <a:cs typeface="Arial" pitchFamily="34" charset="0"/>
              </a:rPr>
              <a:t>Haute priorité</a:t>
            </a:r>
          </a:p>
        </p:txBody>
      </p:sp>
      <p:sp>
        <p:nvSpPr>
          <p:cNvPr id="4" name="Oval 10">
            <a:extLst>
              <a:ext uri="{FF2B5EF4-FFF2-40B4-BE49-F238E27FC236}">
                <a16:creationId xmlns:a16="http://schemas.microsoft.com/office/drawing/2014/main" id="{CEAD06D7-E958-5F31-2994-13430507CFD9}"/>
              </a:ext>
            </a:extLst>
          </p:cNvPr>
          <p:cNvSpPr>
            <a:spLocks noChangeArrowheads="1"/>
          </p:cNvSpPr>
          <p:nvPr/>
        </p:nvSpPr>
        <p:spPr bwMode="gray">
          <a:xfrm>
            <a:off x="6975426" y="4474776"/>
            <a:ext cx="618323" cy="330434"/>
          </a:xfrm>
          <a:prstGeom prst="ellipse">
            <a:avLst/>
          </a:prstGeom>
          <a:solidFill>
            <a:schemeClr val="bg1"/>
          </a:solidFill>
          <a:ln w="9525">
            <a:solidFill>
              <a:srgbClr val="0F5D6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lnSpc>
                <a:spcPct val="100000"/>
              </a:lnSpc>
              <a:buFont typeface="Times" pitchFamily="18" charset="0"/>
              <a:buNone/>
            </a:pPr>
            <a:endParaRPr lang="fr-FR" sz="1000" noProof="0" dirty="0"/>
          </a:p>
        </p:txBody>
      </p:sp>
      <p:sp>
        <p:nvSpPr>
          <p:cNvPr id="5" name="Rectangle 60">
            <a:extLst>
              <a:ext uri="{FF2B5EF4-FFF2-40B4-BE49-F238E27FC236}">
                <a16:creationId xmlns:a16="http://schemas.microsoft.com/office/drawing/2014/main" id="{22117BC0-6840-DF41-8591-3C909F9CA00E}"/>
              </a:ext>
            </a:extLst>
          </p:cNvPr>
          <p:cNvSpPr>
            <a:spLocks noChangeArrowheads="1"/>
          </p:cNvSpPr>
          <p:nvPr/>
        </p:nvSpPr>
        <p:spPr bwMode="gray">
          <a:xfrm>
            <a:off x="6315069" y="4784880"/>
            <a:ext cx="1974946" cy="2952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p>
            <a:pPr algn="ctr">
              <a:lnSpc>
                <a:spcPct val="100000"/>
              </a:lnSpc>
              <a:spcBef>
                <a:spcPct val="50000"/>
              </a:spcBef>
              <a:buFont typeface="Wingdings" pitchFamily="2" charset="2"/>
              <a:buNone/>
            </a:pPr>
            <a:r>
              <a:rPr lang="fr-FR" sz="1000" b="1" noProof="0" dirty="0">
                <a:solidFill>
                  <a:schemeClr val="tx1">
                    <a:lumMod val="50000"/>
                  </a:schemeClr>
                </a:solidFill>
                <a:cs typeface="Arial"/>
              </a:rPr>
              <a:t>Priorité basse</a:t>
            </a:r>
          </a:p>
        </p:txBody>
      </p:sp>
      <p:sp>
        <p:nvSpPr>
          <p:cNvPr id="6" name="Oval 12">
            <a:extLst>
              <a:ext uri="{FF2B5EF4-FFF2-40B4-BE49-F238E27FC236}">
                <a16:creationId xmlns:a16="http://schemas.microsoft.com/office/drawing/2014/main" id="{2D64E2E2-5BFB-B3DF-47E1-B94A8C27422F}"/>
              </a:ext>
            </a:extLst>
          </p:cNvPr>
          <p:cNvSpPr>
            <a:spLocks noChangeArrowheads="1"/>
          </p:cNvSpPr>
          <p:nvPr/>
        </p:nvSpPr>
        <p:spPr bwMode="gray">
          <a:xfrm>
            <a:off x="7107166" y="4603095"/>
            <a:ext cx="108000" cy="108000"/>
          </a:xfrm>
          <a:prstGeom prst="ellipse">
            <a:avLst/>
          </a:prstGeom>
          <a:solidFill>
            <a:schemeClr val="bg1">
              <a:lumMod val="85000"/>
            </a:schemeClr>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
        <p:nvSpPr>
          <p:cNvPr id="7" name="Oval 11">
            <a:extLst>
              <a:ext uri="{FF2B5EF4-FFF2-40B4-BE49-F238E27FC236}">
                <a16:creationId xmlns:a16="http://schemas.microsoft.com/office/drawing/2014/main" id="{A15AB846-0086-68E4-6150-0D185ECEBF41}"/>
              </a:ext>
            </a:extLst>
          </p:cNvPr>
          <p:cNvSpPr>
            <a:spLocks noChangeArrowheads="1"/>
          </p:cNvSpPr>
          <p:nvPr/>
        </p:nvSpPr>
        <p:spPr bwMode="gray">
          <a:xfrm>
            <a:off x="7374619" y="4534388"/>
            <a:ext cx="108000" cy="108000"/>
          </a:xfrm>
          <a:prstGeom prst="ellipse">
            <a:avLst/>
          </a:prstGeom>
          <a:solidFill>
            <a:schemeClr val="bg1">
              <a:lumMod val="85000"/>
            </a:schemeClr>
          </a:solidFill>
          <a:ln w="9525" algn="ctr">
            <a:solidFill>
              <a:schemeClr val="accent2">
                <a:lumMod val="75000"/>
              </a:schemeClr>
            </a:solidFill>
            <a:round/>
            <a:headEnd/>
            <a:tailEnd/>
          </a:ln>
          <a:effectLst/>
        </p:spPr>
        <p:txBody>
          <a:bodyPr lIns="0" tIns="0" rIns="0" bIns="0" anchor="ctr"/>
          <a:lstStyle/>
          <a:p>
            <a:pPr algn="ctr" eaLnBrk="0" hangingPunct="0">
              <a:lnSpc>
                <a:spcPct val="100000"/>
              </a:lnSpc>
            </a:pPr>
            <a:endParaRPr lang="fr-FR" sz="800" b="1" noProof="0" dirty="0">
              <a:solidFill>
                <a:schemeClr val="bg1"/>
              </a:solidFill>
              <a:latin typeface="Arial" panose="020B0604020202020204" pitchFamily="34" charset="0"/>
            </a:endParaRPr>
          </a:p>
        </p:txBody>
      </p:sp>
    </p:spTree>
    <p:extLst>
      <p:ext uri="{BB962C8B-B14F-4D97-AF65-F5344CB8AC3E}">
        <p14:creationId xmlns:p14="http://schemas.microsoft.com/office/powerpoint/2010/main" val="1568880291"/>
      </p:ext>
    </p:extLst>
  </p:cSld>
  <p:clrMapOvr>
    <a:masterClrMapping/>
  </p:clrMapOvr>
</p:sld>
</file>

<file path=ppt/theme/theme1.xml><?xml version="1.0" encoding="utf-8"?>
<a:theme xmlns:a="http://schemas.openxmlformats.org/drawingml/2006/main" name="Simple Light">
  <a:themeElements>
    <a:clrScheme name="Simple Light">
      <a:dk1>
        <a:srgbClr val="414141"/>
      </a:dk1>
      <a:lt1>
        <a:srgbClr val="FFFFFF"/>
      </a:lt1>
      <a:dk2>
        <a:srgbClr val="595959"/>
      </a:dk2>
      <a:lt2>
        <a:srgbClr val="EEEEEE"/>
      </a:lt2>
      <a:accent1>
        <a:srgbClr val="002878"/>
      </a:accent1>
      <a:accent2>
        <a:srgbClr val="145ABE"/>
      </a:accent2>
      <a:accent3>
        <a:srgbClr val="3C8CF0"/>
      </a:accent3>
      <a:accent4>
        <a:srgbClr val="50AAFA"/>
      </a:accent4>
      <a:accent5>
        <a:srgbClr val="64C8FA"/>
      </a:accent5>
      <a:accent6>
        <a:srgbClr val="FFFFFF"/>
      </a:accent6>
      <a:hlink>
        <a:srgbClr val="64C8FA"/>
      </a:hlink>
      <a:folHlink>
        <a:srgbClr val="0097A7"/>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2cef56f-da44-488f-8d9e-8b6f3c1d174e" xsi:nil="true"/>
    <Seasons xmlns="971568fa-a5f5-451f-8b70-f242365aa3a4" xsi:nil="true"/>
    <lcf76f155ced4ddcb4097134ff3c332f xmlns="971568fa-a5f5-451f-8b70-f242365aa3a4">
      <Terms xmlns="http://schemas.microsoft.com/office/infopath/2007/PartnerControls"/>
    </lcf76f155ced4ddcb4097134ff3c332f>
    <SharedWithUsers xmlns="72cef56f-da44-488f-8d9e-8b6f3c1d174e">
      <UserInfo>
        <DisplayName>Yusuf Yusufari</DisplayName>
        <AccountId>608</AccountId>
        <AccountType/>
      </UserInfo>
      <UserInfo>
        <DisplayName>Emily Nickels</DisplayName>
        <AccountId>47</AccountId>
        <AccountType/>
      </UserInfo>
      <UserInfo>
        <DisplayName>Liya Wondwossen</DisplayName>
        <AccountId>2002</AccountId>
        <AccountType/>
      </UserInfo>
      <UserInfo>
        <DisplayName>Chris Culver</DisplayName>
        <AccountId>541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4A3051011584F950AE2CC6F5E5BE5" ma:contentTypeVersion="18" ma:contentTypeDescription="Create a new document." ma:contentTypeScope="" ma:versionID="430ebc9db689783d456319d673f29f2d">
  <xsd:schema xmlns:xsd="http://www.w3.org/2001/XMLSchema" xmlns:xs="http://www.w3.org/2001/XMLSchema" xmlns:p="http://schemas.microsoft.com/office/2006/metadata/properties" xmlns:ns2="971568fa-a5f5-451f-8b70-f242365aa3a4" xmlns:ns3="72cef56f-da44-488f-8d9e-8b6f3c1d174e" targetNamespace="http://schemas.microsoft.com/office/2006/metadata/properties" ma:root="true" ma:fieldsID="0d4a49a7f24f40f6e2df39c6dc6bc8d1" ns2:_="" ns3:_="">
    <xsd:import namespace="971568fa-a5f5-451f-8b70-f242365aa3a4"/>
    <xsd:import namespace="72cef56f-da44-488f-8d9e-8b6f3c1d174e"/>
    <xsd:element name="properties">
      <xsd:complexType>
        <xsd:sequence>
          <xsd:element name="documentManagement">
            <xsd:complexType>
              <xsd:all>
                <xsd:element ref="ns2:MediaServiceMetadata" minOccurs="0"/>
                <xsd:element ref="ns2:MediaServiceFastMetadata" minOccurs="0"/>
                <xsd:element ref="ns2:Season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568fa-a5f5-451f-8b70-f242365aa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Seasons" ma:index="10" nillable="true" ma:displayName="Seasons" ma:format="Dropdown" ma:internalName="Seasons">
      <xsd:simpleType>
        <xsd:restriction base="dms:Choice">
          <xsd:enumeration value="Fall"/>
          <xsd:enumeration value="Summer"/>
          <xsd:enumeration value="Winter"/>
        </xsd:restrictio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cef56f-da44-488f-8d9e-8b6f3c1d17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9deb003-9a44-4a4e-9d03-aa00ceff5f56}" ma:internalName="TaxCatchAll" ma:showField="CatchAllData" ma:web="72cef56f-da44-488f-8d9e-8b6f3c1d17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85C6E7-5815-40D1-9021-C0974D8B1BCF}">
  <ds:schemaRefs>
    <ds:schemaRef ds:uri="http://schemas.microsoft.com/sharepoint/v3/contenttype/forms"/>
  </ds:schemaRefs>
</ds:datastoreItem>
</file>

<file path=customXml/itemProps2.xml><?xml version="1.0" encoding="utf-8"?>
<ds:datastoreItem xmlns:ds="http://schemas.openxmlformats.org/officeDocument/2006/customXml" ds:itemID="{D8B374E8-4810-401F-874B-B3DA1F14D2F5}">
  <ds:schemaRefs>
    <ds:schemaRef ds:uri="http://schemas.microsoft.com/office/2006/metadata/properties"/>
    <ds:schemaRef ds:uri="http://schemas.microsoft.com/office/infopath/2007/PartnerControls"/>
    <ds:schemaRef ds:uri="72cef56f-da44-488f-8d9e-8b6f3c1d174e"/>
    <ds:schemaRef ds:uri="971568fa-a5f5-451f-8b70-f242365aa3a4"/>
  </ds:schemaRefs>
</ds:datastoreItem>
</file>

<file path=customXml/itemProps3.xml><?xml version="1.0" encoding="utf-8"?>
<ds:datastoreItem xmlns:ds="http://schemas.openxmlformats.org/officeDocument/2006/customXml" ds:itemID="{419197AF-1B9E-46DD-AC64-3AEF6FEE1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568fa-a5f5-451f-8b70-f242365aa3a4"/>
    <ds:schemaRef ds:uri="72cef56f-da44-488f-8d9e-8b6f3c1d1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34437</TotalTime>
  <Words>4551</Words>
  <Application>Microsoft Office PowerPoint</Application>
  <PresentationFormat>Widescreen</PresentationFormat>
  <Paragraphs>694</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Calibri</vt:lpstr>
      <vt:lpstr>Lato</vt:lpstr>
      <vt:lpstr>Times</vt:lpstr>
      <vt:lpstr>Times New Roman</vt:lpstr>
      <vt:lpstr>Wingdings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 Guiod</dc:creator>
  <cp:lastModifiedBy>Florian Guiod</cp:lastModifiedBy>
  <cp:revision>1087</cp:revision>
  <dcterms:created xsi:type="dcterms:W3CDTF">2022-06-29T11:27:31Z</dcterms:created>
  <dcterms:modified xsi:type="dcterms:W3CDTF">2025-03-17T11:05:24Z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0x0101004624A3051011584F950AE2CC6F5E5BE5</vt:lpwstr>
  </property>
  <property fmtid="{D5CDD505-2E9C-101B-9397-08002B2CF9AE}" pid="3" name="MediaServiceImageTags">
    <vt:lpwstr/>
  </property>
</Properties>
</file>