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6" r:id="rId4"/>
    <p:sldMasterId id="2147483720" r:id="rId5"/>
  </p:sldMasterIdLst>
  <p:notesMasterIdLst>
    <p:notesMasterId r:id="rId67"/>
  </p:notesMasterIdLst>
  <p:handoutMasterIdLst>
    <p:handoutMasterId r:id="rId68"/>
  </p:handoutMasterIdLst>
  <p:sldIdLst>
    <p:sldId id="2145707079" r:id="rId6"/>
    <p:sldId id="2145707046" r:id="rId7"/>
    <p:sldId id="260" r:id="rId8"/>
    <p:sldId id="2145707049" r:id="rId9"/>
    <p:sldId id="824" r:id="rId10"/>
    <p:sldId id="2145707085" r:id="rId11"/>
    <p:sldId id="838" r:id="rId12"/>
    <p:sldId id="2145707077" r:id="rId13"/>
    <p:sldId id="2145707071" r:id="rId14"/>
    <p:sldId id="418" r:id="rId15"/>
    <p:sldId id="854" r:id="rId16"/>
    <p:sldId id="2145707076" r:id="rId17"/>
    <p:sldId id="266" r:id="rId18"/>
    <p:sldId id="2145707019" r:id="rId19"/>
    <p:sldId id="2145707020" r:id="rId20"/>
    <p:sldId id="2145706941" r:id="rId21"/>
    <p:sldId id="2145707045" r:id="rId22"/>
    <p:sldId id="2145707032" r:id="rId23"/>
    <p:sldId id="2145707090" r:id="rId24"/>
    <p:sldId id="2145707054" r:id="rId25"/>
    <p:sldId id="263" r:id="rId26"/>
    <p:sldId id="268" r:id="rId27"/>
    <p:sldId id="892" r:id="rId28"/>
    <p:sldId id="270" r:id="rId29"/>
    <p:sldId id="2145707083" r:id="rId30"/>
    <p:sldId id="748" r:id="rId31"/>
    <p:sldId id="2145707080" r:id="rId32"/>
    <p:sldId id="2145707059" r:id="rId33"/>
    <p:sldId id="292" r:id="rId34"/>
    <p:sldId id="2145707082" r:id="rId35"/>
    <p:sldId id="293" r:id="rId36"/>
    <p:sldId id="2145707063" r:id="rId37"/>
    <p:sldId id="2145707051" r:id="rId38"/>
    <p:sldId id="2145707052" r:id="rId39"/>
    <p:sldId id="655" r:id="rId40"/>
    <p:sldId id="650" r:id="rId41"/>
    <p:sldId id="651" r:id="rId42"/>
    <p:sldId id="2145707040" r:id="rId43"/>
    <p:sldId id="653" r:id="rId44"/>
    <p:sldId id="654" r:id="rId45"/>
    <p:sldId id="2145707012" r:id="rId46"/>
    <p:sldId id="2145707086" r:id="rId47"/>
    <p:sldId id="2145707091" r:id="rId48"/>
    <p:sldId id="2145707053" r:id="rId49"/>
    <p:sldId id="2145707026" r:id="rId50"/>
    <p:sldId id="280" r:id="rId51"/>
    <p:sldId id="2145707087" r:id="rId52"/>
    <p:sldId id="282" r:id="rId53"/>
    <p:sldId id="876" r:id="rId54"/>
    <p:sldId id="881" r:id="rId55"/>
    <p:sldId id="477" r:id="rId56"/>
    <p:sldId id="610" r:id="rId57"/>
    <p:sldId id="847" r:id="rId58"/>
    <p:sldId id="2145707061" r:id="rId59"/>
    <p:sldId id="2145707016" r:id="rId60"/>
    <p:sldId id="2145707028" r:id="rId61"/>
    <p:sldId id="2145707027" r:id="rId62"/>
    <p:sldId id="2145707068" r:id="rId63"/>
    <p:sldId id="304" r:id="rId64"/>
    <p:sldId id="2145707033" r:id="rId65"/>
    <p:sldId id="214570704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81210F-6734-B742-F05D-88A544E89A23}" name="Kim Dalziel" initials="KD" userId="S::kim.dalziel@unimelb.edu.au::974ad9c0-649c-48ec-aa3b-6167ea86a7da" providerId="AD"/>
  <p188:author id="{81F46A3A-0377-B3C7-E6EB-F07807D82166}" name="Edifofon Akpan" initials="" userId="S::e.akpan@unimelb.edu.au::cea16780-a6e4-441a-89d7-7e9ce4c7f2bf" providerId="AD"/>
  <p188:author id="{8E491C3E-D82B-4FD9-1F9C-47AA1BA96872}" name="Yeung, Karene Hoi Ting" initials="HY" userId="S::yeungh@who.int::f104c8c4-3781-4c37-8019-b1d0c511ed7d" providerId="AD"/>
  <p188:author id="{1689483F-368A-ED44-BD60-196B2BEEFB35}" name="SIM, So Yoon" initials="SS" userId="S::sims@who.int::45dd93cc-3e25-45dc-be5d-7cab2b2c0de0" providerId="AD"/>
  <p188:author id="{9AEC234C-4210-F222-A083-7D606A7AFC52}" name="Patrick Abraham" initials="PA" userId="S::patrick.abraham1@unimelb.edu.au::6924fe0f-3335-4a40-8269-1ccb60c9c6f6" providerId="AD"/>
  <p188:author id="{BA896652-EC6B-6D69-700A-4F0B10B9CE0B}" name="Tori Oliver" initials="TO" userId="S::tori.oliver@unimelb.edu.au::2430a006-8b81-45e4-8bb3-9b3509c0cf99" providerId="AD"/>
  <p188:author id="{F4E50C59-B43D-675D-F277-71DFE8C7031A}" name="Angela Devine" initials="AD" userId="Angela Devine" providerId="None"/>
  <p188:author id="{29DDBA66-0761-6719-BEEF-BD5A0351EC44}" name="Tori Oliver" initials="TO" userId="S::victoria.oliver@unimelb.edu.au::20d07088-db0c-43f2-853d-031c29f637d7" providerId="AD"/>
  <p188:author id="{073F406B-901F-9C68-DC9A-EB7E4A971A10}" name="Natalie Carvalho" initials="NC" userId="S::natalie.carvalho@unimelb.edu.au::c62b05fc-c4b0-409c-9ff0-eae2144a14f2" providerId="AD"/>
  <p188:author id="{B180AAB0-01BB-22B1-6D15-56DF8CB13247}" name="Lanxuan Zhao" initials="LZ" userId="S::lanxuanz@student.unimelb.edu.au::43687387-fba4-4f96-9981-d30e9b7fb6c7" providerId="AD"/>
  <p188:author id="{042107B5-FC55-272A-B800-9C42A8A66570}" name="Angela Devine" initials="AD" userId="S::angela.devine@unimelb.edu.au::ec88f3a0-fb94-4709-bdec-7e2eb8af9e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EF2"/>
    <a:srgbClr val="F8B79A"/>
    <a:srgbClr val="E1EBF7"/>
    <a:srgbClr val="0092CC"/>
    <a:srgbClr val="434229"/>
    <a:srgbClr val="EDEEE8"/>
    <a:srgbClr val="565634"/>
    <a:srgbClr val="3A3923"/>
    <a:srgbClr val="797A52"/>
    <a:srgbClr val="A1A1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6602DA-5100-42F1-AA8D-5C0B54D40B70}" v="5" dt="2025-04-29T10:36:13.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2"/>
    <p:restoredTop sz="70702" autoAdjust="0"/>
  </p:normalViewPr>
  <p:slideViewPr>
    <p:cSldViewPr snapToGrid="0">
      <p:cViewPr varScale="1">
        <p:scale>
          <a:sx n="80" d="100"/>
          <a:sy n="80" d="100"/>
        </p:scale>
        <p:origin x="17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unimelbcloud-my.sharepoint.com/personal/patrick_abraham1_unimelb_edu_au/Documents/WHO%20NITAG/Course%20Summary/Draft%20presentations/Activities/RVV_cost_calculator_EN_February_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unimelbcloud-my.sharepoint.com/personal/patrick_abraham1_unimelb_edu_au/Documents/WHO%20NITAG/Course%20Summary/Draft%20presentations/Cost-effectiveness-Pla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mn-lt"/>
                <a:ea typeface="+mn-ea"/>
                <a:cs typeface="+mn-cs"/>
              </a:defRPr>
            </a:pPr>
            <a:r>
              <a:rPr lang="fr-CH" b="1"/>
              <a:t>Vaccination Program Cost</a:t>
            </a:r>
          </a:p>
          <a:p>
            <a:pPr marL="0" marR="0" lvl="0" indent="0" algn="ctr" defTabSz="914400" rtl="0" eaLnBrk="1" fontAlgn="auto" latinLnBrk="0" hangingPunct="1">
              <a:lnSpc>
                <a:spcPct val="100000"/>
              </a:lnSpc>
              <a:spcBef>
                <a:spcPts val="0"/>
              </a:spcBef>
              <a:spcAft>
                <a:spcPts val="0"/>
              </a:spcAft>
              <a:buClrTx/>
              <a:buSzTx/>
              <a:buFontTx/>
              <a:buNone/>
              <a:tabLst/>
              <a:defRPr b="1"/>
            </a:pPr>
            <a:r>
              <a:rPr lang="fr-CH" sz="1000" b="1" i="0" baseline="0">
                <a:effectLst/>
              </a:rPr>
              <a:t>Vaccine cost + incremental health system costs</a:t>
            </a:r>
            <a:endParaRPr lang="fr-CH" sz="1000">
              <a:effectLst/>
            </a:endParaRPr>
          </a:p>
          <a:p>
            <a:pPr marL="0" marR="0" lvl="0" indent="0" algn="ctr" defTabSz="914400" rtl="0" eaLnBrk="1" fontAlgn="auto" latinLnBrk="0" hangingPunct="1">
              <a:lnSpc>
                <a:spcPct val="100000"/>
              </a:lnSpc>
              <a:spcBef>
                <a:spcPts val="0"/>
              </a:spcBef>
              <a:spcAft>
                <a:spcPts val="0"/>
              </a:spcAft>
              <a:buClrTx/>
              <a:buSzTx/>
              <a:buFontTx/>
              <a:buNone/>
              <a:tabLst/>
              <a:defRPr b="1"/>
            </a:pPr>
            <a:endParaRPr lang="fr-CH" b="1"/>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547392970181577"/>
          <c:y val="0.19651609703517775"/>
          <c:w val="0.84162085623854743"/>
          <c:h val="0.37620456103228639"/>
        </c:manualLayout>
      </c:layout>
      <c:barChart>
        <c:barDir val="col"/>
        <c:grouping val="clustered"/>
        <c:varyColors val="0"/>
        <c:ser>
          <c:idx val="3"/>
          <c:order val="0"/>
          <c:tx>
            <c:strRef>
              <c:f>'[RVV_cost_calculator_EN_February_2023.xlsx]Model inputs'!$D$22</c:f>
              <c:strCache>
                <c:ptCount val="1"/>
                <c:pt idx="0">
                  <c:v>ROTASIIL Thermo
2 dose/vial, lyophilised (VVM + 250)</c:v>
                </c:pt>
              </c:strCache>
            </c:strRef>
          </c:tx>
          <c:spPr>
            <a:solidFill>
              <a:schemeClr val="accent1"/>
            </a:solidFill>
            <a:ln>
              <a:noFill/>
            </a:ln>
            <a:effectLst/>
          </c:spPr>
          <c:invertIfNegative val="0"/>
          <c:cat>
            <c:numRef>
              <c:f>[RVV_cost_calculator_EN_February_2023.xlsx]Results!$B$31:$B$35</c:f>
              <c:numCache>
                <c:formatCode>General</c:formatCode>
                <c:ptCount val="5"/>
                <c:pt idx="0">
                  <c:v>2025</c:v>
                </c:pt>
                <c:pt idx="1">
                  <c:v>2026</c:v>
                </c:pt>
                <c:pt idx="2">
                  <c:v>2027</c:v>
                </c:pt>
                <c:pt idx="3">
                  <c:v>2028</c:v>
                </c:pt>
                <c:pt idx="4">
                  <c:v>2029</c:v>
                </c:pt>
              </c:numCache>
            </c:numRef>
          </c:cat>
          <c:val>
            <c:numRef>
              <c:f>[RVV_cost_calculator_EN_February_2023.xlsx]Results!$C$38:$C$42</c:f>
              <c:numCache>
                <c:formatCode>"$"#,##0</c:formatCode>
                <c:ptCount val="5"/>
                <c:pt idx="0">
                  <c:v>1915628.3076923075</c:v>
                </c:pt>
                <c:pt idx="1">
                  <c:v>2097199.1039999998</c:v>
                </c:pt>
                <c:pt idx="2">
                  <c:v>2283478.419456</c:v>
                </c:pt>
                <c:pt idx="3">
                  <c:v>2474562.5047203843</c:v>
                </c:pt>
                <c:pt idx="4">
                  <c:v>2670549.3826019578</c:v>
                </c:pt>
              </c:numCache>
            </c:numRef>
          </c:val>
          <c:extLst>
            <c:ext xmlns:c16="http://schemas.microsoft.com/office/drawing/2014/chart" uri="{C3380CC4-5D6E-409C-BE32-E72D297353CC}">
              <c16:uniqueId val="{00000000-30CA-4596-84FD-79BA2F5DDF45}"/>
            </c:ext>
          </c:extLst>
        </c:ser>
        <c:ser>
          <c:idx val="0"/>
          <c:order val="1"/>
          <c:tx>
            <c:strRef>
              <c:f>'[RVV_cost_calculator_EN_February_2023.xlsx]Model inputs'!$F$22</c:f>
              <c:strCache>
                <c:ptCount val="1"/>
                <c:pt idx="0">
                  <c:v>ROTARIX
1 dose/plastic tube, liquid
(multi-monodose of 5 single tubes connected by a bar)</c:v>
                </c:pt>
              </c:strCache>
            </c:strRef>
          </c:tx>
          <c:spPr>
            <a:solidFill>
              <a:schemeClr val="accent2"/>
            </a:solidFill>
            <a:ln>
              <a:noFill/>
            </a:ln>
            <a:effectLst/>
          </c:spPr>
          <c:invertIfNegative val="0"/>
          <c:cat>
            <c:numRef>
              <c:f>[RVV_cost_calculator_EN_February_2023.xlsx]Results!$B$31:$B$35</c:f>
              <c:numCache>
                <c:formatCode>General</c:formatCode>
                <c:ptCount val="5"/>
                <c:pt idx="0">
                  <c:v>2025</c:v>
                </c:pt>
                <c:pt idx="1">
                  <c:v>2026</c:v>
                </c:pt>
                <c:pt idx="2">
                  <c:v>2027</c:v>
                </c:pt>
                <c:pt idx="3">
                  <c:v>2028</c:v>
                </c:pt>
                <c:pt idx="4">
                  <c:v>2029</c:v>
                </c:pt>
              </c:numCache>
            </c:numRef>
          </c:cat>
          <c:val>
            <c:numRef>
              <c:f>[RVV_cost_calculator_EN_February_2023.xlsx]Results!$D$38:$D$42</c:f>
              <c:numCache>
                <c:formatCode>"$"#,##0</c:formatCode>
                <c:ptCount val="5"/>
                <c:pt idx="0">
                  <c:v>1537480</c:v>
                </c:pt>
                <c:pt idx="1">
                  <c:v>1652319.7599999998</c:v>
                </c:pt>
                <c:pt idx="2">
                  <c:v>1814121.6038400002</c:v>
                </c:pt>
                <c:pt idx="3">
                  <c:v>1980130.0446345604</c:v>
                </c:pt>
                <c:pt idx="4">
                  <c:v>2150431.1539370157</c:v>
                </c:pt>
              </c:numCache>
            </c:numRef>
          </c:val>
          <c:extLst>
            <c:ext xmlns:c16="http://schemas.microsoft.com/office/drawing/2014/chart" uri="{C3380CC4-5D6E-409C-BE32-E72D297353CC}">
              <c16:uniqueId val="{00000001-30CA-4596-84FD-79BA2F5DDF45}"/>
            </c:ext>
          </c:extLst>
        </c:ser>
        <c:ser>
          <c:idx val="1"/>
          <c:order val="2"/>
          <c:tx>
            <c:strRef>
              <c:f>'[RVV_cost_calculator_EN_February_2023.xlsx]Model inputs'!$H$22</c:f>
              <c:strCache>
                <c:ptCount val="1"/>
                <c:pt idx="0">
                  <c:v>ROTAVAC
5 doses/vial, frozen</c:v>
                </c:pt>
              </c:strCache>
            </c:strRef>
          </c:tx>
          <c:spPr>
            <a:solidFill>
              <a:schemeClr val="accent3"/>
            </a:solidFill>
            <a:ln>
              <a:noFill/>
            </a:ln>
            <a:effectLst/>
          </c:spPr>
          <c:invertIfNegative val="0"/>
          <c:cat>
            <c:numRef>
              <c:f>[RVV_cost_calculator_EN_February_2023.xlsx]Results!$B$31:$B$35</c:f>
              <c:numCache>
                <c:formatCode>General</c:formatCode>
                <c:ptCount val="5"/>
                <c:pt idx="0">
                  <c:v>2025</c:v>
                </c:pt>
                <c:pt idx="1">
                  <c:v>2026</c:v>
                </c:pt>
                <c:pt idx="2">
                  <c:v>2027</c:v>
                </c:pt>
                <c:pt idx="3">
                  <c:v>2028</c:v>
                </c:pt>
                <c:pt idx="4">
                  <c:v>2029</c:v>
                </c:pt>
              </c:numCache>
            </c:numRef>
          </c:cat>
          <c:val>
            <c:numRef>
              <c:f>[RVV_cost_calculator_EN_February_2023.xlsx]Results!$E$38:$E$42</c:f>
              <c:numCache>
                <c:formatCode>"$"#,##0</c:formatCode>
                <c:ptCount val="5"/>
                <c:pt idx="0">
                  <c:v>1491132.6315789474</c:v>
                </c:pt>
                <c:pt idx="1">
                  <c:v>1595020.7191578946</c:v>
                </c:pt>
                <c:pt idx="2">
                  <c:v>1701525.4111932633</c:v>
                </c:pt>
                <c:pt idx="3">
                  <c:v>1810699.6105446671</c:v>
                </c:pt>
                <c:pt idx="4">
                  <c:v>1922597.1884973166</c:v>
                </c:pt>
              </c:numCache>
            </c:numRef>
          </c:val>
          <c:extLst>
            <c:ext xmlns:c16="http://schemas.microsoft.com/office/drawing/2014/chart" uri="{C3380CC4-5D6E-409C-BE32-E72D297353CC}">
              <c16:uniqueId val="{00000002-30CA-4596-84FD-79BA2F5DDF45}"/>
            </c:ext>
          </c:extLst>
        </c:ser>
        <c:ser>
          <c:idx val="2"/>
          <c:order val="3"/>
          <c:tx>
            <c:strRef>
              <c:f>'[RVV_cost_calculator_EN_February_2023.xlsx]Model inputs'!$J$22:$Y$22</c:f>
              <c:strCache>
                <c:ptCount val="1"/>
                <c:pt idx="0">
                  <c:v>ROTASIIL Thermo
1 dose/vial, lyophilised (VVM + 250)</c:v>
                </c:pt>
              </c:strCache>
            </c:strRef>
          </c:tx>
          <c:spPr>
            <a:solidFill>
              <a:schemeClr val="accent4"/>
            </a:solidFill>
            <a:ln>
              <a:noFill/>
            </a:ln>
            <a:effectLst/>
          </c:spPr>
          <c:invertIfNegative val="0"/>
          <c:val>
            <c:numRef>
              <c:f>[RVV_cost_calculator_EN_February_2023.xlsx]Results!$F$38:$F$42</c:f>
              <c:numCache>
                <c:formatCode>"$"#,##0</c:formatCode>
                <c:ptCount val="5"/>
                <c:pt idx="0">
                  <c:v>2284576.0000000005</c:v>
                </c:pt>
                <c:pt idx="1">
                  <c:v>2533664.2240000004</c:v>
                </c:pt>
                <c:pt idx="2">
                  <c:v>2789279.1413760008</c:v>
                </c:pt>
                <c:pt idx="3">
                  <c:v>3051554.6782506248</c:v>
                </c:pt>
                <c:pt idx="4">
                  <c:v>3320627.2314460287</c:v>
                </c:pt>
              </c:numCache>
            </c:numRef>
          </c:val>
          <c:extLst>
            <c:ext xmlns:c16="http://schemas.microsoft.com/office/drawing/2014/chart" uri="{C3380CC4-5D6E-409C-BE32-E72D297353CC}">
              <c16:uniqueId val="{00000003-30CA-4596-84FD-79BA2F5DDF45}"/>
            </c:ext>
          </c:extLst>
        </c:ser>
        <c:ser>
          <c:idx val="4"/>
          <c:order val="4"/>
          <c:tx>
            <c:strRef>
              <c:f>'[RVV_cost_calculator_EN_February_2023.xlsx]Model inputs'!$L$22</c:f>
              <c:strCache>
                <c:ptCount val="1"/>
              </c:strCache>
            </c:strRef>
          </c:tx>
          <c:spPr>
            <a:solidFill>
              <a:schemeClr val="accent5"/>
            </a:solidFill>
            <a:ln>
              <a:noFill/>
            </a:ln>
            <a:effectLst/>
          </c:spPr>
          <c:invertIfNegative val="0"/>
          <c:val>
            <c:numRef>
              <c:f>[RVV_cost_calculator_EN_February_2023.xlsx]Results!$G$38:$G$42</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4-30CA-4596-84FD-79BA2F5DDF45}"/>
            </c:ext>
          </c:extLst>
        </c:ser>
        <c:ser>
          <c:idx val="5"/>
          <c:order val="5"/>
          <c:tx>
            <c:strRef>
              <c:f>'[RVV_cost_calculator_EN_February_2023.xlsx]Model inputs'!$N$22:$W$22</c:f>
              <c:strCache>
                <c:ptCount val="1"/>
              </c:strCache>
            </c:strRef>
          </c:tx>
          <c:spPr>
            <a:solidFill>
              <a:schemeClr val="accent6"/>
            </a:solidFill>
            <a:ln>
              <a:noFill/>
            </a:ln>
            <a:effectLst/>
          </c:spPr>
          <c:invertIfNegative val="0"/>
          <c:val>
            <c:numRef>
              <c:f>[RVV_cost_calculator_EN_February_2023.xlsx]Results!$H$38:$H$42</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5-30CA-4596-84FD-79BA2F5DDF45}"/>
            </c:ext>
          </c:extLst>
        </c:ser>
        <c:dLbls>
          <c:showLegendKey val="0"/>
          <c:showVal val="0"/>
          <c:showCatName val="0"/>
          <c:showSerName val="0"/>
          <c:showPercent val="0"/>
          <c:showBubbleSize val="0"/>
        </c:dLbls>
        <c:gapWidth val="128"/>
        <c:axId val="747696848"/>
        <c:axId val="747696192"/>
      </c:barChart>
      <c:catAx>
        <c:axId val="7476968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47696192"/>
        <c:crosses val="autoZero"/>
        <c:auto val="1"/>
        <c:lblAlgn val="ctr"/>
        <c:lblOffset val="100"/>
        <c:noMultiLvlLbl val="0"/>
      </c:catAx>
      <c:valAx>
        <c:axId val="7476961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476968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Entry>
      <c:legendEntry>
        <c:idx val="4"/>
        <c:delete val="1"/>
      </c:legendEntry>
      <c:legendEntry>
        <c:idx val="5"/>
        <c:delete val="1"/>
      </c:legendEntry>
      <c:layout>
        <c:manualLayout>
          <c:xMode val="edge"/>
          <c:yMode val="edge"/>
          <c:x val="1.4428645257423777E-2"/>
          <c:y val="0.62996342831304541"/>
          <c:w val="0.95155604612391964"/>
          <c:h val="0.35362528589044573"/>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42863632976713E-2"/>
          <c:y val="1.6243288161709845E-2"/>
          <c:w val="0.91332563131139588"/>
          <c:h val="0.96411432713290091"/>
        </c:manualLayout>
      </c:layout>
      <c:scatterChart>
        <c:scatterStyle val="lineMarker"/>
        <c:varyColors val="0"/>
        <c:ser>
          <c:idx val="0"/>
          <c:order val="0"/>
          <c:tx>
            <c:strRef>
              <c:f>Sheet1!$C$1</c:f>
              <c:strCache>
                <c:ptCount val="1"/>
                <c:pt idx="0">
                  <c:v>CET1500</c:v>
                </c:pt>
              </c:strCache>
            </c:strRef>
          </c:tx>
          <c:spPr>
            <a:ln w="38100">
              <a:noFill/>
            </a:ln>
          </c:spPr>
          <c:marker>
            <c:symbol val="x"/>
            <c:size val="2"/>
            <c:spPr>
              <a:noFill/>
              <a:ln>
                <a:solidFill>
                  <a:srgbClr val="000000"/>
                </a:solidFill>
              </a:ln>
            </c:spPr>
          </c:marker>
          <c:dPt>
            <c:idx val="0"/>
            <c:marker>
              <c:spPr>
                <a:solidFill>
                  <a:srgbClr val="FF0000"/>
                </a:solidFill>
                <a:ln>
                  <a:solidFill>
                    <a:srgbClr val="FF0000"/>
                  </a:solidFill>
                </a:ln>
              </c:spPr>
            </c:marker>
            <c:bubble3D val="0"/>
            <c:extLst>
              <c:ext xmlns:c16="http://schemas.microsoft.com/office/drawing/2014/chart" uri="{C3380CC4-5D6E-409C-BE32-E72D297353CC}">
                <c16:uniqueId val="{00000000-8D67-8147-BF71-35EA246CFE34}"/>
              </c:ext>
            </c:extLst>
          </c:dPt>
          <c:xVal>
            <c:numRef>
              <c:f>Sheet1!$B$3:$B$99</c:f>
              <c:numCache>
                <c:formatCode>_(* #,##0.00_);_(* \(#,##0.00\);_(* "-"??_);_(@_)</c:formatCode>
                <c:ptCount val="97"/>
                <c:pt idx="0" formatCode="General">
                  <c:v>0</c:v>
                </c:pt>
                <c:pt idx="1">
                  <c:v>50</c:v>
                </c:pt>
                <c:pt idx="2" formatCode="General">
                  <c:v>100</c:v>
                </c:pt>
                <c:pt idx="3">
                  <c:v>150</c:v>
                </c:pt>
                <c:pt idx="4" formatCode="General">
                  <c:v>200</c:v>
                </c:pt>
                <c:pt idx="5">
                  <c:v>250</c:v>
                </c:pt>
                <c:pt idx="6" formatCode="General">
                  <c:v>300</c:v>
                </c:pt>
                <c:pt idx="7">
                  <c:v>350</c:v>
                </c:pt>
                <c:pt idx="8" formatCode="General">
                  <c:v>400</c:v>
                </c:pt>
                <c:pt idx="9">
                  <c:v>450</c:v>
                </c:pt>
                <c:pt idx="10" formatCode="General">
                  <c:v>500</c:v>
                </c:pt>
                <c:pt idx="11">
                  <c:v>550</c:v>
                </c:pt>
                <c:pt idx="12" formatCode="General">
                  <c:v>600</c:v>
                </c:pt>
                <c:pt idx="13">
                  <c:v>650</c:v>
                </c:pt>
                <c:pt idx="14" formatCode="General">
                  <c:v>700</c:v>
                </c:pt>
                <c:pt idx="15">
                  <c:v>750</c:v>
                </c:pt>
                <c:pt idx="16" formatCode="General">
                  <c:v>800</c:v>
                </c:pt>
                <c:pt idx="17">
                  <c:v>850</c:v>
                </c:pt>
                <c:pt idx="18" formatCode="General">
                  <c:v>900</c:v>
                </c:pt>
                <c:pt idx="19">
                  <c:v>950</c:v>
                </c:pt>
                <c:pt idx="20" formatCode="General">
                  <c:v>1000</c:v>
                </c:pt>
                <c:pt idx="21">
                  <c:v>1050</c:v>
                </c:pt>
                <c:pt idx="22" formatCode="General">
                  <c:v>1100</c:v>
                </c:pt>
                <c:pt idx="23">
                  <c:v>1150</c:v>
                </c:pt>
                <c:pt idx="24" formatCode="General">
                  <c:v>1200</c:v>
                </c:pt>
                <c:pt idx="25">
                  <c:v>1250</c:v>
                </c:pt>
                <c:pt idx="26" formatCode="General">
                  <c:v>1300</c:v>
                </c:pt>
                <c:pt idx="27">
                  <c:v>1350</c:v>
                </c:pt>
                <c:pt idx="28" formatCode="General">
                  <c:v>1400</c:v>
                </c:pt>
                <c:pt idx="29">
                  <c:v>1450</c:v>
                </c:pt>
                <c:pt idx="30" formatCode="General">
                  <c:v>1500</c:v>
                </c:pt>
                <c:pt idx="31">
                  <c:v>1550</c:v>
                </c:pt>
                <c:pt idx="32" formatCode="General">
                  <c:v>1600</c:v>
                </c:pt>
                <c:pt idx="33">
                  <c:v>1650</c:v>
                </c:pt>
                <c:pt idx="34" formatCode="General">
                  <c:v>1700</c:v>
                </c:pt>
                <c:pt idx="35">
                  <c:v>1750</c:v>
                </c:pt>
                <c:pt idx="36" formatCode="General">
                  <c:v>1800</c:v>
                </c:pt>
                <c:pt idx="37">
                  <c:v>1850</c:v>
                </c:pt>
                <c:pt idx="38" formatCode="General">
                  <c:v>1900</c:v>
                </c:pt>
                <c:pt idx="39">
                  <c:v>1950</c:v>
                </c:pt>
                <c:pt idx="40" formatCode="General">
                  <c:v>2000</c:v>
                </c:pt>
                <c:pt idx="41">
                  <c:v>2050</c:v>
                </c:pt>
                <c:pt idx="42" formatCode="General">
                  <c:v>2100</c:v>
                </c:pt>
                <c:pt idx="43">
                  <c:v>2150</c:v>
                </c:pt>
                <c:pt idx="44" formatCode="General">
                  <c:v>2200</c:v>
                </c:pt>
                <c:pt idx="45">
                  <c:v>2250</c:v>
                </c:pt>
                <c:pt idx="46" formatCode="General">
                  <c:v>2300</c:v>
                </c:pt>
                <c:pt idx="47">
                  <c:v>2350</c:v>
                </c:pt>
                <c:pt idx="48" formatCode="General">
                  <c:v>2400</c:v>
                </c:pt>
                <c:pt idx="49">
                  <c:v>2450</c:v>
                </c:pt>
                <c:pt idx="50" formatCode="General">
                  <c:v>2500</c:v>
                </c:pt>
                <c:pt idx="51">
                  <c:v>2550</c:v>
                </c:pt>
                <c:pt idx="52" formatCode="General">
                  <c:v>2600</c:v>
                </c:pt>
                <c:pt idx="53">
                  <c:v>2650</c:v>
                </c:pt>
                <c:pt idx="54" formatCode="General">
                  <c:v>2700</c:v>
                </c:pt>
                <c:pt idx="55">
                  <c:v>2750</c:v>
                </c:pt>
                <c:pt idx="56" formatCode="General">
                  <c:v>2800</c:v>
                </c:pt>
                <c:pt idx="57" formatCode="General">
                  <c:v>2850</c:v>
                </c:pt>
                <c:pt idx="58">
                  <c:v>2900</c:v>
                </c:pt>
                <c:pt idx="59" formatCode="General">
                  <c:v>2950</c:v>
                </c:pt>
                <c:pt idx="60" formatCode="General">
                  <c:v>3000</c:v>
                </c:pt>
                <c:pt idx="61">
                  <c:v>3050</c:v>
                </c:pt>
                <c:pt idx="62" formatCode="General">
                  <c:v>3100</c:v>
                </c:pt>
                <c:pt idx="63" formatCode="General">
                  <c:v>3150</c:v>
                </c:pt>
                <c:pt idx="64">
                  <c:v>3200</c:v>
                </c:pt>
                <c:pt idx="65" formatCode="General">
                  <c:v>3250</c:v>
                </c:pt>
                <c:pt idx="66" formatCode="General">
                  <c:v>3300</c:v>
                </c:pt>
                <c:pt idx="67">
                  <c:v>3350</c:v>
                </c:pt>
                <c:pt idx="68" formatCode="General">
                  <c:v>3400</c:v>
                </c:pt>
                <c:pt idx="69" formatCode="General">
                  <c:v>3450</c:v>
                </c:pt>
                <c:pt idx="70">
                  <c:v>3500</c:v>
                </c:pt>
                <c:pt idx="71" formatCode="General">
                  <c:v>3550</c:v>
                </c:pt>
                <c:pt idx="72" formatCode="General">
                  <c:v>3600</c:v>
                </c:pt>
                <c:pt idx="73">
                  <c:v>3650</c:v>
                </c:pt>
                <c:pt idx="74" formatCode="General">
                  <c:v>3700</c:v>
                </c:pt>
                <c:pt idx="75" formatCode="General">
                  <c:v>3750</c:v>
                </c:pt>
                <c:pt idx="76">
                  <c:v>3800</c:v>
                </c:pt>
                <c:pt idx="77" formatCode="General">
                  <c:v>3850</c:v>
                </c:pt>
                <c:pt idx="78" formatCode="General">
                  <c:v>3900</c:v>
                </c:pt>
                <c:pt idx="79">
                  <c:v>3950</c:v>
                </c:pt>
                <c:pt idx="80" formatCode="General">
                  <c:v>4000</c:v>
                </c:pt>
                <c:pt idx="81" formatCode="General">
                  <c:v>4050</c:v>
                </c:pt>
                <c:pt idx="82">
                  <c:v>4100</c:v>
                </c:pt>
                <c:pt idx="83" formatCode="General">
                  <c:v>4150</c:v>
                </c:pt>
                <c:pt idx="84">
                  <c:v>4200</c:v>
                </c:pt>
                <c:pt idx="85" formatCode="General">
                  <c:v>4250</c:v>
                </c:pt>
                <c:pt idx="86">
                  <c:v>4300</c:v>
                </c:pt>
                <c:pt idx="87" formatCode="General">
                  <c:v>4350</c:v>
                </c:pt>
                <c:pt idx="88">
                  <c:v>4400</c:v>
                </c:pt>
                <c:pt idx="89" formatCode="General">
                  <c:v>4450</c:v>
                </c:pt>
                <c:pt idx="90">
                  <c:v>4500</c:v>
                </c:pt>
                <c:pt idx="91" formatCode="General">
                  <c:v>4550</c:v>
                </c:pt>
                <c:pt idx="92">
                  <c:v>4600</c:v>
                </c:pt>
                <c:pt idx="93" formatCode="General">
                  <c:v>4650</c:v>
                </c:pt>
                <c:pt idx="94">
                  <c:v>4700</c:v>
                </c:pt>
                <c:pt idx="95" formatCode="General">
                  <c:v>4750</c:v>
                </c:pt>
                <c:pt idx="96">
                  <c:v>4800</c:v>
                </c:pt>
              </c:numCache>
            </c:numRef>
          </c:xVal>
          <c:yVal>
            <c:numRef>
              <c:f>Sheet1!$C$3:$C$99</c:f>
              <c:numCache>
                <c:formatCode>_(* #,##0_);_(* \(#,##0\);_(* "-"??_);_(@_)</c:formatCode>
                <c:ptCount val="97"/>
                <c:pt idx="0">
                  <c:v>0</c:v>
                </c:pt>
                <c:pt idx="1">
                  <c:v>75000</c:v>
                </c:pt>
                <c:pt idx="2">
                  <c:v>150000</c:v>
                </c:pt>
                <c:pt idx="3">
                  <c:v>225000</c:v>
                </c:pt>
                <c:pt idx="4">
                  <c:v>300000</c:v>
                </c:pt>
                <c:pt idx="5">
                  <c:v>375000</c:v>
                </c:pt>
                <c:pt idx="6">
                  <c:v>450000</c:v>
                </c:pt>
                <c:pt idx="7">
                  <c:v>525000</c:v>
                </c:pt>
                <c:pt idx="8">
                  <c:v>600000</c:v>
                </c:pt>
                <c:pt idx="9">
                  <c:v>675000</c:v>
                </c:pt>
                <c:pt idx="10">
                  <c:v>750000</c:v>
                </c:pt>
                <c:pt idx="11">
                  <c:v>825000</c:v>
                </c:pt>
                <c:pt idx="12">
                  <c:v>900000</c:v>
                </c:pt>
                <c:pt idx="13">
                  <c:v>975000</c:v>
                </c:pt>
                <c:pt idx="14">
                  <c:v>1050000</c:v>
                </c:pt>
                <c:pt idx="15">
                  <c:v>1125000</c:v>
                </c:pt>
                <c:pt idx="16">
                  <c:v>1200000</c:v>
                </c:pt>
                <c:pt idx="17">
                  <c:v>1275000</c:v>
                </c:pt>
                <c:pt idx="18">
                  <c:v>1350000</c:v>
                </c:pt>
                <c:pt idx="19">
                  <c:v>1425000</c:v>
                </c:pt>
                <c:pt idx="20">
                  <c:v>1500000</c:v>
                </c:pt>
                <c:pt idx="21">
                  <c:v>1575000</c:v>
                </c:pt>
                <c:pt idx="22">
                  <c:v>1650000</c:v>
                </c:pt>
                <c:pt idx="23">
                  <c:v>1725000</c:v>
                </c:pt>
                <c:pt idx="24">
                  <c:v>1800000</c:v>
                </c:pt>
                <c:pt idx="25">
                  <c:v>1875000</c:v>
                </c:pt>
                <c:pt idx="26">
                  <c:v>1950000</c:v>
                </c:pt>
                <c:pt idx="27">
                  <c:v>2025000</c:v>
                </c:pt>
                <c:pt idx="28">
                  <c:v>2100000</c:v>
                </c:pt>
                <c:pt idx="29">
                  <c:v>2175000</c:v>
                </c:pt>
                <c:pt idx="30">
                  <c:v>2250000</c:v>
                </c:pt>
                <c:pt idx="31">
                  <c:v>2325000</c:v>
                </c:pt>
                <c:pt idx="32">
                  <c:v>2400000</c:v>
                </c:pt>
                <c:pt idx="33">
                  <c:v>2475000</c:v>
                </c:pt>
                <c:pt idx="34">
                  <c:v>2550000</c:v>
                </c:pt>
                <c:pt idx="35">
                  <c:v>2625000</c:v>
                </c:pt>
                <c:pt idx="36">
                  <c:v>2700000</c:v>
                </c:pt>
                <c:pt idx="37">
                  <c:v>2775000</c:v>
                </c:pt>
                <c:pt idx="38">
                  <c:v>2850000</c:v>
                </c:pt>
                <c:pt idx="39">
                  <c:v>2925000</c:v>
                </c:pt>
                <c:pt idx="40">
                  <c:v>3000000</c:v>
                </c:pt>
                <c:pt idx="41">
                  <c:v>3075000</c:v>
                </c:pt>
                <c:pt idx="42">
                  <c:v>3150000</c:v>
                </c:pt>
                <c:pt idx="43">
                  <c:v>3225000</c:v>
                </c:pt>
                <c:pt idx="44">
                  <c:v>3300000</c:v>
                </c:pt>
                <c:pt idx="45">
                  <c:v>3375000</c:v>
                </c:pt>
                <c:pt idx="46">
                  <c:v>3450000</c:v>
                </c:pt>
                <c:pt idx="47">
                  <c:v>3525000</c:v>
                </c:pt>
                <c:pt idx="48">
                  <c:v>3600000</c:v>
                </c:pt>
                <c:pt idx="49">
                  <c:v>3675000</c:v>
                </c:pt>
                <c:pt idx="50">
                  <c:v>3750000</c:v>
                </c:pt>
                <c:pt idx="51">
                  <c:v>3825000</c:v>
                </c:pt>
                <c:pt idx="52">
                  <c:v>3900000</c:v>
                </c:pt>
                <c:pt idx="53">
                  <c:v>3975000</c:v>
                </c:pt>
                <c:pt idx="54">
                  <c:v>4050000</c:v>
                </c:pt>
                <c:pt idx="55">
                  <c:v>4125000</c:v>
                </c:pt>
                <c:pt idx="56">
                  <c:v>4200000</c:v>
                </c:pt>
                <c:pt idx="57">
                  <c:v>4275000</c:v>
                </c:pt>
                <c:pt idx="58">
                  <c:v>4350000</c:v>
                </c:pt>
                <c:pt idx="59">
                  <c:v>4425000</c:v>
                </c:pt>
                <c:pt idx="60">
                  <c:v>4500000</c:v>
                </c:pt>
                <c:pt idx="61">
                  <c:v>4575000</c:v>
                </c:pt>
                <c:pt idx="62">
                  <c:v>4650000</c:v>
                </c:pt>
                <c:pt idx="63">
                  <c:v>4725000</c:v>
                </c:pt>
                <c:pt idx="64">
                  <c:v>4800000</c:v>
                </c:pt>
                <c:pt idx="65">
                  <c:v>4875000</c:v>
                </c:pt>
                <c:pt idx="66">
                  <c:v>4950000</c:v>
                </c:pt>
                <c:pt idx="67">
                  <c:v>5025000</c:v>
                </c:pt>
                <c:pt idx="68">
                  <c:v>5100000</c:v>
                </c:pt>
                <c:pt idx="69">
                  <c:v>5175000</c:v>
                </c:pt>
                <c:pt idx="70">
                  <c:v>5250000</c:v>
                </c:pt>
                <c:pt idx="71">
                  <c:v>5325000</c:v>
                </c:pt>
                <c:pt idx="72">
                  <c:v>5400000</c:v>
                </c:pt>
                <c:pt idx="73">
                  <c:v>5475000</c:v>
                </c:pt>
                <c:pt idx="74">
                  <c:v>5550000</c:v>
                </c:pt>
                <c:pt idx="75">
                  <c:v>5625000</c:v>
                </c:pt>
                <c:pt idx="76">
                  <c:v>5700000</c:v>
                </c:pt>
                <c:pt idx="77">
                  <c:v>5775000</c:v>
                </c:pt>
                <c:pt idx="78">
                  <c:v>5850000</c:v>
                </c:pt>
                <c:pt idx="79">
                  <c:v>5925000</c:v>
                </c:pt>
                <c:pt idx="80">
                  <c:v>6000000</c:v>
                </c:pt>
                <c:pt idx="81">
                  <c:v>6075000</c:v>
                </c:pt>
                <c:pt idx="82">
                  <c:v>6150000</c:v>
                </c:pt>
                <c:pt idx="83">
                  <c:v>6225000</c:v>
                </c:pt>
                <c:pt idx="84">
                  <c:v>6300000</c:v>
                </c:pt>
                <c:pt idx="85">
                  <c:v>6375000</c:v>
                </c:pt>
                <c:pt idx="86">
                  <c:v>6450000</c:v>
                </c:pt>
                <c:pt idx="87">
                  <c:v>6525000</c:v>
                </c:pt>
                <c:pt idx="88">
                  <c:v>6600000</c:v>
                </c:pt>
                <c:pt idx="89">
                  <c:v>6675000</c:v>
                </c:pt>
                <c:pt idx="90">
                  <c:v>6750000</c:v>
                </c:pt>
                <c:pt idx="91">
                  <c:v>6825000</c:v>
                </c:pt>
                <c:pt idx="92">
                  <c:v>6900000</c:v>
                </c:pt>
                <c:pt idx="93">
                  <c:v>6975000</c:v>
                </c:pt>
                <c:pt idx="94">
                  <c:v>7050000</c:v>
                </c:pt>
                <c:pt idx="95">
                  <c:v>7125000</c:v>
                </c:pt>
                <c:pt idx="96">
                  <c:v>7200000</c:v>
                </c:pt>
              </c:numCache>
            </c:numRef>
          </c:yVal>
          <c:smooth val="0"/>
          <c:extLst>
            <c:ext xmlns:c16="http://schemas.microsoft.com/office/drawing/2014/chart" uri="{C3380CC4-5D6E-409C-BE32-E72D297353CC}">
              <c16:uniqueId val="{00000001-8D67-8147-BF71-35EA246CFE34}"/>
            </c:ext>
          </c:extLst>
        </c:ser>
        <c:ser>
          <c:idx val="1"/>
          <c:order val="1"/>
          <c:tx>
            <c:strRef>
              <c:f>Sheet1!$D$1</c:f>
              <c:strCache>
                <c:ptCount val="1"/>
                <c:pt idx="0">
                  <c:v>CET750</c:v>
                </c:pt>
              </c:strCache>
            </c:strRef>
          </c:tx>
          <c:spPr>
            <a:ln w="28575">
              <a:noFill/>
            </a:ln>
          </c:spPr>
          <c:marker>
            <c:symbol val="x"/>
            <c:size val="2"/>
            <c:spPr>
              <a:noFill/>
              <a:ln>
                <a:solidFill>
                  <a:srgbClr val="000000"/>
                </a:solidFill>
              </a:ln>
            </c:spPr>
          </c:marker>
          <c:xVal>
            <c:numRef>
              <c:f>Sheet1!$B$3:$B$99</c:f>
              <c:numCache>
                <c:formatCode>_(* #,##0.00_);_(* \(#,##0.00\);_(* "-"??_);_(@_)</c:formatCode>
                <c:ptCount val="97"/>
                <c:pt idx="0" formatCode="General">
                  <c:v>0</c:v>
                </c:pt>
                <c:pt idx="1">
                  <c:v>50</c:v>
                </c:pt>
                <c:pt idx="2" formatCode="General">
                  <c:v>100</c:v>
                </c:pt>
                <c:pt idx="3">
                  <c:v>150</c:v>
                </c:pt>
                <c:pt idx="4" formatCode="General">
                  <c:v>200</c:v>
                </c:pt>
                <c:pt idx="5">
                  <c:v>250</c:v>
                </c:pt>
                <c:pt idx="6" formatCode="General">
                  <c:v>300</c:v>
                </c:pt>
                <c:pt idx="7">
                  <c:v>350</c:v>
                </c:pt>
                <c:pt idx="8" formatCode="General">
                  <c:v>400</c:v>
                </c:pt>
                <c:pt idx="9">
                  <c:v>450</c:v>
                </c:pt>
                <c:pt idx="10" formatCode="General">
                  <c:v>500</c:v>
                </c:pt>
                <c:pt idx="11">
                  <c:v>550</c:v>
                </c:pt>
                <c:pt idx="12" formatCode="General">
                  <c:v>600</c:v>
                </c:pt>
                <c:pt idx="13">
                  <c:v>650</c:v>
                </c:pt>
                <c:pt idx="14" formatCode="General">
                  <c:v>700</c:v>
                </c:pt>
                <c:pt idx="15">
                  <c:v>750</c:v>
                </c:pt>
                <c:pt idx="16" formatCode="General">
                  <c:v>800</c:v>
                </c:pt>
                <c:pt idx="17">
                  <c:v>850</c:v>
                </c:pt>
                <c:pt idx="18" formatCode="General">
                  <c:v>900</c:v>
                </c:pt>
                <c:pt idx="19">
                  <c:v>950</c:v>
                </c:pt>
                <c:pt idx="20" formatCode="General">
                  <c:v>1000</c:v>
                </c:pt>
                <c:pt idx="21">
                  <c:v>1050</c:v>
                </c:pt>
                <c:pt idx="22" formatCode="General">
                  <c:v>1100</c:v>
                </c:pt>
                <c:pt idx="23">
                  <c:v>1150</c:v>
                </c:pt>
                <c:pt idx="24" formatCode="General">
                  <c:v>1200</c:v>
                </c:pt>
                <c:pt idx="25">
                  <c:v>1250</c:v>
                </c:pt>
                <c:pt idx="26" formatCode="General">
                  <c:v>1300</c:v>
                </c:pt>
                <c:pt idx="27">
                  <c:v>1350</c:v>
                </c:pt>
                <c:pt idx="28" formatCode="General">
                  <c:v>1400</c:v>
                </c:pt>
                <c:pt idx="29">
                  <c:v>1450</c:v>
                </c:pt>
                <c:pt idx="30" formatCode="General">
                  <c:v>1500</c:v>
                </c:pt>
                <c:pt idx="31">
                  <c:v>1550</c:v>
                </c:pt>
                <c:pt idx="32" formatCode="General">
                  <c:v>1600</c:v>
                </c:pt>
                <c:pt idx="33">
                  <c:v>1650</c:v>
                </c:pt>
                <c:pt idx="34" formatCode="General">
                  <c:v>1700</c:v>
                </c:pt>
                <c:pt idx="35">
                  <c:v>1750</c:v>
                </c:pt>
                <c:pt idx="36" formatCode="General">
                  <c:v>1800</c:v>
                </c:pt>
                <c:pt idx="37">
                  <c:v>1850</c:v>
                </c:pt>
                <c:pt idx="38" formatCode="General">
                  <c:v>1900</c:v>
                </c:pt>
                <c:pt idx="39">
                  <c:v>1950</c:v>
                </c:pt>
                <c:pt idx="40" formatCode="General">
                  <c:v>2000</c:v>
                </c:pt>
                <c:pt idx="41">
                  <c:v>2050</c:v>
                </c:pt>
                <c:pt idx="42" formatCode="General">
                  <c:v>2100</c:v>
                </c:pt>
                <c:pt idx="43">
                  <c:v>2150</c:v>
                </c:pt>
                <c:pt idx="44" formatCode="General">
                  <c:v>2200</c:v>
                </c:pt>
                <c:pt idx="45">
                  <c:v>2250</c:v>
                </c:pt>
                <c:pt idx="46" formatCode="General">
                  <c:v>2300</c:v>
                </c:pt>
                <c:pt idx="47">
                  <c:v>2350</c:v>
                </c:pt>
                <c:pt idx="48" formatCode="General">
                  <c:v>2400</c:v>
                </c:pt>
                <c:pt idx="49">
                  <c:v>2450</c:v>
                </c:pt>
                <c:pt idx="50" formatCode="General">
                  <c:v>2500</c:v>
                </c:pt>
                <c:pt idx="51">
                  <c:v>2550</c:v>
                </c:pt>
                <c:pt idx="52" formatCode="General">
                  <c:v>2600</c:v>
                </c:pt>
                <c:pt idx="53">
                  <c:v>2650</c:v>
                </c:pt>
                <c:pt idx="54" formatCode="General">
                  <c:v>2700</c:v>
                </c:pt>
                <c:pt idx="55">
                  <c:v>2750</c:v>
                </c:pt>
                <c:pt idx="56" formatCode="General">
                  <c:v>2800</c:v>
                </c:pt>
                <c:pt idx="57" formatCode="General">
                  <c:v>2850</c:v>
                </c:pt>
                <c:pt idx="58">
                  <c:v>2900</c:v>
                </c:pt>
                <c:pt idx="59" formatCode="General">
                  <c:v>2950</c:v>
                </c:pt>
                <c:pt idx="60" formatCode="General">
                  <c:v>3000</c:v>
                </c:pt>
                <c:pt idx="61">
                  <c:v>3050</c:v>
                </c:pt>
                <c:pt idx="62" formatCode="General">
                  <c:v>3100</c:v>
                </c:pt>
                <c:pt idx="63" formatCode="General">
                  <c:v>3150</c:v>
                </c:pt>
                <c:pt idx="64">
                  <c:v>3200</c:v>
                </c:pt>
                <c:pt idx="65" formatCode="General">
                  <c:v>3250</c:v>
                </c:pt>
                <c:pt idx="66" formatCode="General">
                  <c:v>3300</c:v>
                </c:pt>
                <c:pt idx="67">
                  <c:v>3350</c:v>
                </c:pt>
                <c:pt idx="68" formatCode="General">
                  <c:v>3400</c:v>
                </c:pt>
                <c:pt idx="69" formatCode="General">
                  <c:v>3450</c:v>
                </c:pt>
                <c:pt idx="70">
                  <c:v>3500</c:v>
                </c:pt>
                <c:pt idx="71" formatCode="General">
                  <c:v>3550</c:v>
                </c:pt>
                <c:pt idx="72" formatCode="General">
                  <c:v>3600</c:v>
                </c:pt>
                <c:pt idx="73">
                  <c:v>3650</c:v>
                </c:pt>
                <c:pt idx="74" formatCode="General">
                  <c:v>3700</c:v>
                </c:pt>
                <c:pt idx="75" formatCode="General">
                  <c:v>3750</c:v>
                </c:pt>
                <c:pt idx="76">
                  <c:v>3800</c:v>
                </c:pt>
                <c:pt idx="77" formatCode="General">
                  <c:v>3850</c:v>
                </c:pt>
                <c:pt idx="78" formatCode="General">
                  <c:v>3900</c:v>
                </c:pt>
                <c:pt idx="79">
                  <c:v>3950</c:v>
                </c:pt>
                <c:pt idx="80" formatCode="General">
                  <c:v>4000</c:v>
                </c:pt>
                <c:pt idx="81" formatCode="General">
                  <c:v>4050</c:v>
                </c:pt>
                <c:pt idx="82">
                  <c:v>4100</c:v>
                </c:pt>
                <c:pt idx="83" formatCode="General">
                  <c:v>4150</c:v>
                </c:pt>
                <c:pt idx="84">
                  <c:v>4200</c:v>
                </c:pt>
                <c:pt idx="85" formatCode="General">
                  <c:v>4250</c:v>
                </c:pt>
                <c:pt idx="86">
                  <c:v>4300</c:v>
                </c:pt>
                <c:pt idx="87" formatCode="General">
                  <c:v>4350</c:v>
                </c:pt>
                <c:pt idx="88">
                  <c:v>4400</c:v>
                </c:pt>
                <c:pt idx="89" formatCode="General">
                  <c:v>4450</c:v>
                </c:pt>
                <c:pt idx="90">
                  <c:v>4500</c:v>
                </c:pt>
                <c:pt idx="91" formatCode="General">
                  <c:v>4550</c:v>
                </c:pt>
                <c:pt idx="92">
                  <c:v>4600</c:v>
                </c:pt>
                <c:pt idx="93" formatCode="General">
                  <c:v>4650</c:v>
                </c:pt>
                <c:pt idx="94">
                  <c:v>4700</c:v>
                </c:pt>
                <c:pt idx="95" formatCode="General">
                  <c:v>4750</c:v>
                </c:pt>
                <c:pt idx="96">
                  <c:v>4800</c:v>
                </c:pt>
              </c:numCache>
            </c:numRef>
          </c:xVal>
          <c:yVal>
            <c:numRef>
              <c:f>Sheet1!$D$3:$D$99</c:f>
              <c:numCache>
                <c:formatCode>_(* #,##0_);_(* \(#,##0\);_(* "-"??_);_(@_)</c:formatCode>
                <c:ptCount val="97"/>
                <c:pt idx="0">
                  <c:v>0</c:v>
                </c:pt>
                <c:pt idx="1">
                  <c:v>37500</c:v>
                </c:pt>
                <c:pt idx="2">
                  <c:v>75000</c:v>
                </c:pt>
                <c:pt idx="3">
                  <c:v>112500</c:v>
                </c:pt>
                <c:pt idx="4">
                  <c:v>150000</c:v>
                </c:pt>
                <c:pt idx="5">
                  <c:v>187500</c:v>
                </c:pt>
                <c:pt idx="6">
                  <c:v>225000</c:v>
                </c:pt>
                <c:pt idx="7">
                  <c:v>262500</c:v>
                </c:pt>
                <c:pt idx="8">
                  <c:v>300000</c:v>
                </c:pt>
                <c:pt idx="9">
                  <c:v>337500</c:v>
                </c:pt>
                <c:pt idx="10">
                  <c:v>375000</c:v>
                </c:pt>
                <c:pt idx="11">
                  <c:v>412500</c:v>
                </c:pt>
                <c:pt idx="12">
                  <c:v>450000</c:v>
                </c:pt>
                <c:pt idx="13">
                  <c:v>487500</c:v>
                </c:pt>
                <c:pt idx="14">
                  <c:v>525000</c:v>
                </c:pt>
                <c:pt idx="15">
                  <c:v>562500</c:v>
                </c:pt>
                <c:pt idx="16">
                  <c:v>600000</c:v>
                </c:pt>
                <c:pt idx="17">
                  <c:v>637500</c:v>
                </c:pt>
                <c:pt idx="18">
                  <c:v>675000</c:v>
                </c:pt>
                <c:pt idx="19">
                  <c:v>712500</c:v>
                </c:pt>
                <c:pt idx="20">
                  <c:v>750000</c:v>
                </c:pt>
                <c:pt idx="21">
                  <c:v>787500</c:v>
                </c:pt>
                <c:pt idx="22">
                  <c:v>825000</c:v>
                </c:pt>
                <c:pt idx="23">
                  <c:v>862500</c:v>
                </c:pt>
                <c:pt idx="24">
                  <c:v>900000</c:v>
                </c:pt>
                <c:pt idx="25">
                  <c:v>937500</c:v>
                </c:pt>
                <c:pt idx="26">
                  <c:v>975000</c:v>
                </c:pt>
                <c:pt idx="27">
                  <c:v>1012500</c:v>
                </c:pt>
                <c:pt idx="28">
                  <c:v>1050000</c:v>
                </c:pt>
                <c:pt idx="29">
                  <c:v>1087500</c:v>
                </c:pt>
                <c:pt idx="30">
                  <c:v>1125000</c:v>
                </c:pt>
                <c:pt idx="31">
                  <c:v>1162500</c:v>
                </c:pt>
                <c:pt idx="32">
                  <c:v>1200000</c:v>
                </c:pt>
                <c:pt idx="33">
                  <c:v>1237500</c:v>
                </c:pt>
                <c:pt idx="34">
                  <c:v>1275000</c:v>
                </c:pt>
                <c:pt idx="35">
                  <c:v>1312500</c:v>
                </c:pt>
                <c:pt idx="36">
                  <c:v>1350000</c:v>
                </c:pt>
                <c:pt idx="37">
                  <c:v>1387500</c:v>
                </c:pt>
                <c:pt idx="38">
                  <c:v>1425000</c:v>
                </c:pt>
                <c:pt idx="39">
                  <c:v>1462500</c:v>
                </c:pt>
                <c:pt idx="40">
                  <c:v>1500000</c:v>
                </c:pt>
                <c:pt idx="41">
                  <c:v>1537500</c:v>
                </c:pt>
                <c:pt idx="42">
                  <c:v>1575000</c:v>
                </c:pt>
                <c:pt idx="43">
                  <c:v>1612500</c:v>
                </c:pt>
                <c:pt idx="44">
                  <c:v>1650000</c:v>
                </c:pt>
                <c:pt idx="45">
                  <c:v>1687500</c:v>
                </c:pt>
                <c:pt idx="46">
                  <c:v>1725000</c:v>
                </c:pt>
                <c:pt idx="47">
                  <c:v>1762500</c:v>
                </c:pt>
                <c:pt idx="48">
                  <c:v>1800000</c:v>
                </c:pt>
                <c:pt idx="49">
                  <c:v>1837500</c:v>
                </c:pt>
                <c:pt idx="50">
                  <c:v>1875000</c:v>
                </c:pt>
                <c:pt idx="51">
                  <c:v>1912500</c:v>
                </c:pt>
                <c:pt idx="52">
                  <c:v>1950000</c:v>
                </c:pt>
                <c:pt idx="53">
                  <c:v>1987500</c:v>
                </c:pt>
                <c:pt idx="54">
                  <c:v>2025000</c:v>
                </c:pt>
                <c:pt idx="55">
                  <c:v>2062500</c:v>
                </c:pt>
                <c:pt idx="56">
                  <c:v>2100000</c:v>
                </c:pt>
                <c:pt idx="57">
                  <c:v>2137500</c:v>
                </c:pt>
                <c:pt idx="58">
                  <c:v>2175000</c:v>
                </c:pt>
                <c:pt idx="59">
                  <c:v>2212500</c:v>
                </c:pt>
                <c:pt idx="60">
                  <c:v>2250000</c:v>
                </c:pt>
                <c:pt idx="61">
                  <c:v>2287500</c:v>
                </c:pt>
                <c:pt idx="62">
                  <c:v>2325000</c:v>
                </c:pt>
                <c:pt idx="63">
                  <c:v>2362500</c:v>
                </c:pt>
                <c:pt idx="64">
                  <c:v>2400000</c:v>
                </c:pt>
                <c:pt idx="65">
                  <c:v>2437500</c:v>
                </c:pt>
                <c:pt idx="66">
                  <c:v>2475000</c:v>
                </c:pt>
                <c:pt idx="67">
                  <c:v>2512500</c:v>
                </c:pt>
                <c:pt idx="68">
                  <c:v>2550000</c:v>
                </c:pt>
                <c:pt idx="69">
                  <c:v>2587500</c:v>
                </c:pt>
                <c:pt idx="70">
                  <c:v>2625000</c:v>
                </c:pt>
                <c:pt idx="71">
                  <c:v>2662500</c:v>
                </c:pt>
                <c:pt idx="72">
                  <c:v>2700000</c:v>
                </c:pt>
                <c:pt idx="73">
                  <c:v>2737500</c:v>
                </c:pt>
                <c:pt idx="74">
                  <c:v>2775000</c:v>
                </c:pt>
                <c:pt idx="75">
                  <c:v>2812500</c:v>
                </c:pt>
                <c:pt idx="76">
                  <c:v>2850000</c:v>
                </c:pt>
                <c:pt idx="77">
                  <c:v>2887500</c:v>
                </c:pt>
                <c:pt idx="78">
                  <c:v>2925000</c:v>
                </c:pt>
                <c:pt idx="79">
                  <c:v>2962500</c:v>
                </c:pt>
                <c:pt idx="80">
                  <c:v>3000000</c:v>
                </c:pt>
                <c:pt idx="81">
                  <c:v>3037500</c:v>
                </c:pt>
                <c:pt idx="82">
                  <c:v>3075000</c:v>
                </c:pt>
                <c:pt idx="83">
                  <c:v>3112500</c:v>
                </c:pt>
                <c:pt idx="84">
                  <c:v>3150000</c:v>
                </c:pt>
                <c:pt idx="85">
                  <c:v>3187500</c:v>
                </c:pt>
                <c:pt idx="86">
                  <c:v>3225000</c:v>
                </c:pt>
                <c:pt idx="87">
                  <c:v>3262500</c:v>
                </c:pt>
                <c:pt idx="88">
                  <c:v>3300000</c:v>
                </c:pt>
                <c:pt idx="89">
                  <c:v>3337500</c:v>
                </c:pt>
                <c:pt idx="90">
                  <c:v>3375000</c:v>
                </c:pt>
                <c:pt idx="91">
                  <c:v>3412500</c:v>
                </c:pt>
                <c:pt idx="92">
                  <c:v>3450000</c:v>
                </c:pt>
                <c:pt idx="93">
                  <c:v>3487500</c:v>
                </c:pt>
                <c:pt idx="94">
                  <c:v>3525000</c:v>
                </c:pt>
                <c:pt idx="95">
                  <c:v>3562500</c:v>
                </c:pt>
                <c:pt idx="96">
                  <c:v>3600000</c:v>
                </c:pt>
              </c:numCache>
            </c:numRef>
          </c:yVal>
          <c:smooth val="0"/>
          <c:extLst>
            <c:ext xmlns:c16="http://schemas.microsoft.com/office/drawing/2014/chart" uri="{C3380CC4-5D6E-409C-BE32-E72D297353CC}">
              <c16:uniqueId val="{00000002-8D67-8147-BF71-35EA246CFE34}"/>
            </c:ext>
          </c:extLst>
        </c:ser>
        <c:ser>
          <c:idx val="2"/>
          <c:order val="2"/>
          <c:tx>
            <c:strRef>
              <c:f>Sheet1!$E$1</c:f>
              <c:strCache>
                <c:ptCount val="1"/>
                <c:pt idx="0">
                  <c:v>IncCosts</c:v>
                </c:pt>
              </c:strCache>
            </c:strRef>
          </c:tx>
          <c:spPr>
            <a:ln w="28575">
              <a:noFill/>
            </a:ln>
          </c:spPr>
          <c:marker>
            <c:symbol val="circle"/>
            <c:size val="9"/>
            <c:spPr>
              <a:solidFill>
                <a:srgbClr val="FF0000"/>
              </a:solidFill>
              <a:ln>
                <a:noFill/>
              </a:ln>
            </c:spPr>
          </c:marker>
          <c:xVal>
            <c:numRef>
              <c:f>Sheet1!$B$2</c:f>
              <c:numCache>
                <c:formatCode>General</c:formatCode>
                <c:ptCount val="1"/>
                <c:pt idx="0">
                  <c:v>3000</c:v>
                </c:pt>
              </c:numCache>
            </c:numRef>
          </c:xVal>
          <c:yVal>
            <c:numRef>
              <c:f>Sheet1!$E$2</c:f>
              <c:numCache>
                <c:formatCode>General</c:formatCode>
                <c:ptCount val="1"/>
                <c:pt idx="0">
                  <c:v>3500000</c:v>
                </c:pt>
              </c:numCache>
            </c:numRef>
          </c:yVal>
          <c:smooth val="0"/>
          <c:extLst>
            <c:ext xmlns:c16="http://schemas.microsoft.com/office/drawing/2014/chart" uri="{C3380CC4-5D6E-409C-BE32-E72D297353CC}">
              <c16:uniqueId val="{00000003-8D67-8147-BF71-35EA246CFE34}"/>
            </c:ext>
          </c:extLst>
        </c:ser>
        <c:dLbls>
          <c:showLegendKey val="0"/>
          <c:showVal val="0"/>
          <c:showCatName val="0"/>
          <c:showSerName val="0"/>
          <c:showPercent val="0"/>
          <c:showBubbleSize val="0"/>
        </c:dLbls>
        <c:axId val="2009653583"/>
        <c:axId val="1"/>
      </c:scatterChart>
      <c:valAx>
        <c:axId val="2009653583"/>
        <c:scaling>
          <c:orientation val="minMax"/>
          <c:max val="5000"/>
          <c:min val="-5000"/>
        </c:scaling>
        <c:delete val="0"/>
        <c:axPos val="b"/>
        <c:majorGridlines>
          <c:spPr>
            <a:ln>
              <a:solidFill>
                <a:schemeClr val="bg1">
                  <a:lumMod val="85000"/>
                </a:schemeClr>
              </a:solidFill>
            </a:ln>
          </c:spPr>
        </c:majorGridlines>
        <c:title>
          <c:tx>
            <c:rich>
              <a:bodyPr/>
              <a:lstStyle/>
              <a:p>
                <a:pPr>
                  <a:defRPr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en-GB"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DALYs averted</a:t>
                </a:r>
              </a:p>
            </c:rich>
          </c:tx>
          <c:layout>
            <c:manualLayout>
              <c:xMode val="edge"/>
              <c:yMode val="edge"/>
              <c:x val="4.3755683376003114E-2"/>
              <c:y val="0.4518665677087827"/>
            </c:manualLayout>
          </c:layout>
          <c:overlay val="0"/>
          <c:spPr>
            <a:noFill/>
            <a:ln w="25400">
              <a:noFill/>
            </a:ln>
          </c:spPr>
        </c:title>
        <c:numFmt formatCode="General" sourceLinked="0"/>
        <c:majorTickMark val="cross"/>
        <c:minorTickMark val="none"/>
        <c:tickLblPos val="nextTo"/>
        <c:spPr>
          <a:ln w="25400">
            <a:solidFill>
              <a:srgbClr val="000000"/>
            </a:solidFill>
            <a:prstDash val="solid"/>
          </a:ln>
        </c:spPr>
        <c:txPr>
          <a:bodyPr rot="0" vert="horz"/>
          <a:lstStyle/>
          <a:p>
            <a:pPr>
              <a:defRPr sz="1600" b="0" i="0" u="none" strike="noStrike" baseline="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1"/>
        <c:crosses val="autoZero"/>
        <c:crossBetween val="midCat"/>
        <c:majorUnit val="2000"/>
      </c:valAx>
      <c:valAx>
        <c:axId val="1"/>
        <c:scaling>
          <c:orientation val="minMax"/>
          <c:max val="8000000"/>
          <c:min val="-8000000"/>
        </c:scaling>
        <c:delete val="0"/>
        <c:axPos val="l"/>
        <c:majorGridlines>
          <c:spPr>
            <a:ln>
              <a:solidFill>
                <a:schemeClr val="bg1">
                  <a:lumMod val="85000"/>
                </a:schemeClr>
              </a:solidFill>
            </a:ln>
          </c:spPr>
        </c:majorGridlines>
        <c:title>
          <c:tx>
            <c:rich>
              <a:bodyPr/>
              <a:lstStyle/>
              <a:p>
                <a:pPr>
                  <a:defRPr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en-GB"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Incr cost (million $)</a:t>
                </a:r>
              </a:p>
            </c:rich>
          </c:tx>
          <c:layout>
            <c:manualLayout>
              <c:xMode val="edge"/>
              <c:yMode val="edge"/>
              <c:x val="0.50690361453593924"/>
              <c:y val="0.70846737295736117"/>
            </c:manualLayout>
          </c:layout>
          <c:overlay val="0"/>
          <c:spPr>
            <a:noFill/>
            <a:ln w="25400">
              <a:noFill/>
            </a:ln>
          </c:spPr>
        </c:title>
        <c:numFmt formatCode="0" sourceLinked="0"/>
        <c:majorTickMark val="cross"/>
        <c:minorTickMark val="none"/>
        <c:tickLblPos val="nextTo"/>
        <c:spPr>
          <a:ln w="25400">
            <a:solidFill>
              <a:srgbClr val="000000"/>
            </a:solidFill>
            <a:prstDash val="solid"/>
          </a:ln>
        </c:spPr>
        <c:txPr>
          <a:bodyPr rot="0" vert="horz"/>
          <a:lstStyle/>
          <a:p>
            <a:pPr>
              <a:defRPr sz="1600" b="0" i="0" u="none" strike="noStrike" baseline="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2009653583"/>
        <c:crosses val="autoZero"/>
        <c:crossBetween val="midCat"/>
        <c:majorUnit val="2000000"/>
        <c:dispUnits>
          <c:builtInUnit val="millions"/>
        </c:dispUnits>
      </c:valAx>
      <c:spPr>
        <a:solidFill>
          <a:srgbClr val="FFFFFF"/>
        </a:solidFill>
        <a:ln w="25400">
          <a:noFill/>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7C413-14A1-4242-B6D1-F0630A31B18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BB51ED64-2E31-4541-8893-146214BE92C7}">
      <dgm:prSet phldrT="[Texte]" custT="1"/>
      <dgm:spPr/>
      <dgm:t>
        <a:bodyPr/>
        <a:lstStyle/>
        <a:p>
          <a:pPr>
            <a:buClr>
              <a:srgbClr val="0092CC"/>
            </a:buClr>
            <a:buFont typeface="+mj-lt"/>
            <a:buAutoNum type="arabicPeriod"/>
          </a:pPr>
          <a:r>
            <a:rPr lang="en-GB" sz="2000">
              <a:latin typeface="Poppins" pitchFamily="2" charset="77"/>
              <a:cs typeface="Poppins" pitchFamily="2" charset="77"/>
            </a:rPr>
            <a:t>Why and how to consider economic evidence in developing immunisation recommendations?</a:t>
          </a:r>
          <a:endParaRPr lang="fr-FR" sz="2000"/>
        </a:p>
      </dgm:t>
    </dgm:pt>
    <dgm:pt modelId="{16EF1F39-B4CB-2940-961D-F9B7E4BCCF3A}" type="parTrans" cxnId="{5C19A063-06F1-BD45-AB4C-319998577DD0}">
      <dgm:prSet/>
      <dgm:spPr/>
      <dgm:t>
        <a:bodyPr/>
        <a:lstStyle/>
        <a:p>
          <a:endParaRPr lang="fr-FR"/>
        </a:p>
      </dgm:t>
    </dgm:pt>
    <dgm:pt modelId="{610D3DC1-97D8-574B-B4AB-1954A3DD1253}" type="sibTrans" cxnId="{5C19A063-06F1-BD45-AB4C-319998577DD0}">
      <dgm:prSet/>
      <dgm:spPr/>
      <dgm:t>
        <a:bodyPr/>
        <a:lstStyle/>
        <a:p>
          <a:endParaRPr lang="fr-FR"/>
        </a:p>
      </dgm:t>
    </dgm:pt>
    <dgm:pt modelId="{8528D4F9-1281-3B4A-A18E-66D9D3AA6F69}">
      <dgm:prSet custT="1"/>
      <dgm:spPr/>
      <dgm:t>
        <a:bodyPr/>
        <a:lstStyle/>
        <a:p>
          <a:r>
            <a:rPr lang="en-GB" sz="2000">
              <a:latin typeface="Poppins" pitchFamily="2" charset="77"/>
              <a:cs typeface="Poppins" pitchFamily="2" charset="77"/>
            </a:rPr>
            <a:t>Costing studies and budget impact analysis</a:t>
          </a:r>
          <a:endParaRPr lang="en-US" sz="2000">
            <a:latin typeface="Poppins" pitchFamily="2" charset="77"/>
            <a:cs typeface="Poppins" pitchFamily="2" charset="77"/>
          </a:endParaRPr>
        </a:p>
      </dgm:t>
    </dgm:pt>
    <dgm:pt modelId="{75362A20-76F1-7D45-A04A-EB845C33CC87}" type="parTrans" cxnId="{991D73BA-33A1-7344-A1D0-6B3B25851250}">
      <dgm:prSet/>
      <dgm:spPr/>
      <dgm:t>
        <a:bodyPr/>
        <a:lstStyle/>
        <a:p>
          <a:endParaRPr lang="fr-FR"/>
        </a:p>
      </dgm:t>
    </dgm:pt>
    <dgm:pt modelId="{A84E640D-E2B5-5840-9F5E-FD67723227FA}" type="sibTrans" cxnId="{991D73BA-33A1-7344-A1D0-6B3B25851250}">
      <dgm:prSet/>
      <dgm:spPr/>
      <dgm:t>
        <a:bodyPr/>
        <a:lstStyle/>
        <a:p>
          <a:endParaRPr lang="fr-FR"/>
        </a:p>
      </dgm:t>
    </dgm:pt>
    <dgm:pt modelId="{5634C3D4-0767-654B-B375-D91C96553B0D}">
      <dgm:prSet custT="1"/>
      <dgm:spPr/>
      <dgm:t>
        <a:bodyPr/>
        <a:lstStyle/>
        <a:p>
          <a:r>
            <a:rPr lang="en-US" sz="2000">
              <a:latin typeface="Poppins" pitchFamily="2" charset="77"/>
              <a:cs typeface="Poppins" pitchFamily="2" charset="77"/>
            </a:rPr>
            <a:t>Introduction to economic evaluation </a:t>
          </a:r>
        </a:p>
      </dgm:t>
    </dgm:pt>
    <dgm:pt modelId="{4C2A6542-8A57-9D41-881E-269C9C1EAE1A}" type="parTrans" cxnId="{9EF3DD2E-5413-D14C-A1B2-A28108F9E27B}">
      <dgm:prSet/>
      <dgm:spPr/>
      <dgm:t>
        <a:bodyPr/>
        <a:lstStyle/>
        <a:p>
          <a:endParaRPr lang="fr-FR"/>
        </a:p>
      </dgm:t>
    </dgm:pt>
    <dgm:pt modelId="{F54FC627-4D27-A742-8294-EF254227FC34}" type="sibTrans" cxnId="{9EF3DD2E-5413-D14C-A1B2-A28108F9E27B}">
      <dgm:prSet/>
      <dgm:spPr/>
      <dgm:t>
        <a:bodyPr/>
        <a:lstStyle/>
        <a:p>
          <a:endParaRPr lang="fr-FR"/>
        </a:p>
      </dgm:t>
    </dgm:pt>
    <dgm:pt modelId="{54D41E01-85AC-B145-AC70-E1746C6F0B3C}">
      <dgm:prSet custT="1"/>
      <dgm:spPr/>
      <dgm:t>
        <a:bodyPr/>
        <a:lstStyle/>
        <a:p>
          <a:r>
            <a:rPr lang="en-US" sz="2000">
              <a:latin typeface="Poppins" pitchFamily="2" charset="77"/>
              <a:cs typeface="Poppins" pitchFamily="2" charset="77"/>
            </a:rPr>
            <a:t>Additional resources and takeaways</a:t>
          </a:r>
        </a:p>
      </dgm:t>
    </dgm:pt>
    <dgm:pt modelId="{643D1DFE-E76D-284B-89EA-C64D3DE01D29}" type="parTrans" cxnId="{BB1395A3-3FE0-9249-9548-B5602EC8393B}">
      <dgm:prSet/>
      <dgm:spPr/>
      <dgm:t>
        <a:bodyPr/>
        <a:lstStyle/>
        <a:p>
          <a:endParaRPr lang="fr-FR"/>
        </a:p>
      </dgm:t>
    </dgm:pt>
    <dgm:pt modelId="{CEFD8BFB-BDBB-A84D-8334-D96DBC12DB34}" type="sibTrans" cxnId="{BB1395A3-3FE0-9249-9548-B5602EC8393B}">
      <dgm:prSet/>
      <dgm:spPr/>
      <dgm:t>
        <a:bodyPr/>
        <a:lstStyle/>
        <a:p>
          <a:endParaRPr lang="fr-FR"/>
        </a:p>
      </dgm:t>
    </dgm:pt>
    <dgm:pt modelId="{C3B2BA4C-6A70-4042-BA5C-C48BC5C8B1B0}" type="pres">
      <dgm:prSet presAssocID="{CCB7C413-14A1-4242-B6D1-F0630A31B18C}" presName="Name0" presStyleCnt="0">
        <dgm:presLayoutVars>
          <dgm:chMax val="7"/>
          <dgm:chPref val="7"/>
          <dgm:dir/>
        </dgm:presLayoutVars>
      </dgm:prSet>
      <dgm:spPr/>
    </dgm:pt>
    <dgm:pt modelId="{65FF029D-346A-834F-A91A-CF9D5B6EA47F}" type="pres">
      <dgm:prSet presAssocID="{CCB7C413-14A1-4242-B6D1-F0630A31B18C}" presName="Name1" presStyleCnt="0"/>
      <dgm:spPr/>
    </dgm:pt>
    <dgm:pt modelId="{C8610A27-90C9-AE47-BB05-C36283B26FF5}" type="pres">
      <dgm:prSet presAssocID="{CCB7C413-14A1-4242-B6D1-F0630A31B18C}" presName="cycle" presStyleCnt="0"/>
      <dgm:spPr/>
    </dgm:pt>
    <dgm:pt modelId="{2A3D4655-1BD8-454D-8DF7-A9F4699E7B77}" type="pres">
      <dgm:prSet presAssocID="{CCB7C413-14A1-4242-B6D1-F0630A31B18C}" presName="srcNode" presStyleLbl="node1" presStyleIdx="0" presStyleCnt="4"/>
      <dgm:spPr/>
    </dgm:pt>
    <dgm:pt modelId="{7C23F623-DDB8-EF4B-9796-DAF297886BAD}" type="pres">
      <dgm:prSet presAssocID="{CCB7C413-14A1-4242-B6D1-F0630A31B18C}" presName="conn" presStyleLbl="parChTrans1D2" presStyleIdx="0" presStyleCnt="1"/>
      <dgm:spPr/>
    </dgm:pt>
    <dgm:pt modelId="{3F35AF13-7D6F-F14E-8CC9-681B2EFA7982}" type="pres">
      <dgm:prSet presAssocID="{CCB7C413-14A1-4242-B6D1-F0630A31B18C}" presName="extraNode" presStyleLbl="node1" presStyleIdx="0" presStyleCnt="4"/>
      <dgm:spPr/>
    </dgm:pt>
    <dgm:pt modelId="{DE9F80B0-38E3-8A4C-AD25-00ED527ED938}" type="pres">
      <dgm:prSet presAssocID="{CCB7C413-14A1-4242-B6D1-F0630A31B18C}" presName="dstNode" presStyleLbl="node1" presStyleIdx="0" presStyleCnt="4"/>
      <dgm:spPr/>
    </dgm:pt>
    <dgm:pt modelId="{544994D7-1C3A-4244-B368-6B4F37F859A5}" type="pres">
      <dgm:prSet presAssocID="{BB51ED64-2E31-4541-8893-146214BE92C7}" presName="text_1" presStyleLbl="node1" presStyleIdx="0" presStyleCnt="4">
        <dgm:presLayoutVars>
          <dgm:bulletEnabled val="1"/>
        </dgm:presLayoutVars>
      </dgm:prSet>
      <dgm:spPr/>
    </dgm:pt>
    <dgm:pt modelId="{DC095F4C-7547-694C-88B7-BC43F841A0B9}" type="pres">
      <dgm:prSet presAssocID="{BB51ED64-2E31-4541-8893-146214BE92C7}" presName="accent_1" presStyleCnt="0"/>
      <dgm:spPr/>
    </dgm:pt>
    <dgm:pt modelId="{CBD33DF5-7AD5-A544-A22A-628B2A6DF93C}" type="pres">
      <dgm:prSet presAssocID="{BB51ED64-2E31-4541-8893-146214BE92C7}" presName="accentRepeatNode" presStyleLbl="solidFgAcc1" presStyleIdx="0" presStyleCnt="4"/>
      <dgm:spPr/>
    </dgm:pt>
    <dgm:pt modelId="{FDC471BB-D5E5-4B48-A185-9CEBA32FA5A4}" type="pres">
      <dgm:prSet presAssocID="{8528D4F9-1281-3B4A-A18E-66D9D3AA6F69}" presName="text_2" presStyleLbl="node1" presStyleIdx="1" presStyleCnt="4">
        <dgm:presLayoutVars>
          <dgm:bulletEnabled val="1"/>
        </dgm:presLayoutVars>
      </dgm:prSet>
      <dgm:spPr/>
    </dgm:pt>
    <dgm:pt modelId="{403E46B5-76B1-3E47-A03D-492E80FBD32D}" type="pres">
      <dgm:prSet presAssocID="{8528D4F9-1281-3B4A-A18E-66D9D3AA6F69}" presName="accent_2" presStyleCnt="0"/>
      <dgm:spPr/>
    </dgm:pt>
    <dgm:pt modelId="{BF05AE6D-2F34-3446-BDB7-3E85D0E80782}" type="pres">
      <dgm:prSet presAssocID="{8528D4F9-1281-3B4A-A18E-66D9D3AA6F69}" presName="accentRepeatNode" presStyleLbl="solidFgAcc1" presStyleIdx="1" presStyleCnt="4"/>
      <dgm:spPr/>
    </dgm:pt>
    <dgm:pt modelId="{A3942F2C-13EC-CA41-96F8-4E086CCCAB83}" type="pres">
      <dgm:prSet presAssocID="{5634C3D4-0767-654B-B375-D91C96553B0D}" presName="text_3" presStyleLbl="node1" presStyleIdx="2" presStyleCnt="4">
        <dgm:presLayoutVars>
          <dgm:bulletEnabled val="1"/>
        </dgm:presLayoutVars>
      </dgm:prSet>
      <dgm:spPr/>
    </dgm:pt>
    <dgm:pt modelId="{7FFEF960-7304-414E-AB8B-F57D16D366A7}" type="pres">
      <dgm:prSet presAssocID="{5634C3D4-0767-654B-B375-D91C96553B0D}" presName="accent_3" presStyleCnt="0"/>
      <dgm:spPr/>
    </dgm:pt>
    <dgm:pt modelId="{2ECD37B6-9428-E94D-BF78-81386B8B0CC7}" type="pres">
      <dgm:prSet presAssocID="{5634C3D4-0767-654B-B375-D91C96553B0D}" presName="accentRepeatNode" presStyleLbl="solidFgAcc1" presStyleIdx="2" presStyleCnt="4"/>
      <dgm:spPr/>
    </dgm:pt>
    <dgm:pt modelId="{978FDEB7-6D2F-184F-8DFB-7A0D04C4168B}" type="pres">
      <dgm:prSet presAssocID="{54D41E01-85AC-B145-AC70-E1746C6F0B3C}" presName="text_4" presStyleLbl="node1" presStyleIdx="3" presStyleCnt="4">
        <dgm:presLayoutVars>
          <dgm:bulletEnabled val="1"/>
        </dgm:presLayoutVars>
      </dgm:prSet>
      <dgm:spPr/>
    </dgm:pt>
    <dgm:pt modelId="{4B6C0665-4C71-4F43-AB9A-3FFBEB9DE76D}" type="pres">
      <dgm:prSet presAssocID="{54D41E01-85AC-B145-AC70-E1746C6F0B3C}" presName="accent_4" presStyleCnt="0"/>
      <dgm:spPr/>
    </dgm:pt>
    <dgm:pt modelId="{C255D67F-AA22-A047-B51B-D92260BD58BF}" type="pres">
      <dgm:prSet presAssocID="{54D41E01-85AC-B145-AC70-E1746C6F0B3C}" presName="accentRepeatNode" presStyleLbl="solidFgAcc1" presStyleIdx="3" presStyleCnt="4"/>
      <dgm:spPr/>
    </dgm:pt>
  </dgm:ptLst>
  <dgm:cxnLst>
    <dgm:cxn modelId="{9EF3DD2E-5413-D14C-A1B2-A28108F9E27B}" srcId="{CCB7C413-14A1-4242-B6D1-F0630A31B18C}" destId="{5634C3D4-0767-654B-B375-D91C96553B0D}" srcOrd="2" destOrd="0" parTransId="{4C2A6542-8A57-9D41-881E-269C9C1EAE1A}" sibTransId="{F54FC627-4D27-A742-8294-EF254227FC34}"/>
    <dgm:cxn modelId="{C3AEFA35-2096-CC49-B32E-F18557CBF0D5}" type="presOf" srcId="{54D41E01-85AC-B145-AC70-E1746C6F0B3C}" destId="{978FDEB7-6D2F-184F-8DFB-7A0D04C4168B}" srcOrd="0" destOrd="0" presId="urn:microsoft.com/office/officeart/2008/layout/VerticalCurvedList"/>
    <dgm:cxn modelId="{FEA8613F-F6D6-9E44-8ED4-40DA8D202335}" type="presOf" srcId="{610D3DC1-97D8-574B-B4AB-1954A3DD1253}" destId="{7C23F623-DDB8-EF4B-9796-DAF297886BAD}" srcOrd="0" destOrd="0" presId="urn:microsoft.com/office/officeart/2008/layout/VerticalCurvedList"/>
    <dgm:cxn modelId="{5C19A063-06F1-BD45-AB4C-319998577DD0}" srcId="{CCB7C413-14A1-4242-B6D1-F0630A31B18C}" destId="{BB51ED64-2E31-4541-8893-146214BE92C7}" srcOrd="0" destOrd="0" parTransId="{16EF1F39-B4CB-2940-961D-F9B7E4BCCF3A}" sibTransId="{610D3DC1-97D8-574B-B4AB-1954A3DD1253}"/>
    <dgm:cxn modelId="{1BF8578C-6850-7142-8740-1AF3A993BE7F}" type="presOf" srcId="{BB51ED64-2E31-4541-8893-146214BE92C7}" destId="{544994D7-1C3A-4244-B368-6B4F37F859A5}" srcOrd="0" destOrd="0" presId="urn:microsoft.com/office/officeart/2008/layout/VerticalCurvedList"/>
    <dgm:cxn modelId="{BB1395A3-3FE0-9249-9548-B5602EC8393B}" srcId="{CCB7C413-14A1-4242-B6D1-F0630A31B18C}" destId="{54D41E01-85AC-B145-AC70-E1746C6F0B3C}" srcOrd="3" destOrd="0" parTransId="{643D1DFE-E76D-284B-89EA-C64D3DE01D29}" sibTransId="{CEFD8BFB-BDBB-A84D-8334-D96DBC12DB34}"/>
    <dgm:cxn modelId="{991D73BA-33A1-7344-A1D0-6B3B25851250}" srcId="{CCB7C413-14A1-4242-B6D1-F0630A31B18C}" destId="{8528D4F9-1281-3B4A-A18E-66D9D3AA6F69}" srcOrd="1" destOrd="0" parTransId="{75362A20-76F1-7D45-A04A-EB845C33CC87}" sibTransId="{A84E640D-E2B5-5840-9F5E-FD67723227FA}"/>
    <dgm:cxn modelId="{32EE51C9-470D-5942-9D88-5683940B328C}" type="presOf" srcId="{8528D4F9-1281-3B4A-A18E-66D9D3AA6F69}" destId="{FDC471BB-D5E5-4B48-A185-9CEBA32FA5A4}" srcOrd="0" destOrd="0" presId="urn:microsoft.com/office/officeart/2008/layout/VerticalCurvedList"/>
    <dgm:cxn modelId="{4DC4B7D5-CA10-5C43-A21A-1B7A1B3EB4FC}" type="presOf" srcId="{CCB7C413-14A1-4242-B6D1-F0630A31B18C}" destId="{C3B2BA4C-6A70-4042-BA5C-C48BC5C8B1B0}" srcOrd="0" destOrd="0" presId="urn:microsoft.com/office/officeart/2008/layout/VerticalCurvedList"/>
    <dgm:cxn modelId="{11636AF9-292D-1043-A6DC-4C90838CD86E}" type="presOf" srcId="{5634C3D4-0767-654B-B375-D91C96553B0D}" destId="{A3942F2C-13EC-CA41-96F8-4E086CCCAB83}" srcOrd="0" destOrd="0" presId="urn:microsoft.com/office/officeart/2008/layout/VerticalCurvedList"/>
    <dgm:cxn modelId="{ACCC48B2-A19C-4E44-96A9-0CDAAF6CC9E5}" type="presParOf" srcId="{C3B2BA4C-6A70-4042-BA5C-C48BC5C8B1B0}" destId="{65FF029D-346A-834F-A91A-CF9D5B6EA47F}" srcOrd="0" destOrd="0" presId="urn:microsoft.com/office/officeart/2008/layout/VerticalCurvedList"/>
    <dgm:cxn modelId="{FD67300B-1A78-1A42-BD04-00AC6A8D7260}" type="presParOf" srcId="{65FF029D-346A-834F-A91A-CF9D5B6EA47F}" destId="{C8610A27-90C9-AE47-BB05-C36283B26FF5}" srcOrd="0" destOrd="0" presId="urn:microsoft.com/office/officeart/2008/layout/VerticalCurvedList"/>
    <dgm:cxn modelId="{546C8039-E42B-354C-BD8E-A97B039566D4}" type="presParOf" srcId="{C8610A27-90C9-AE47-BB05-C36283B26FF5}" destId="{2A3D4655-1BD8-454D-8DF7-A9F4699E7B77}" srcOrd="0" destOrd="0" presId="urn:microsoft.com/office/officeart/2008/layout/VerticalCurvedList"/>
    <dgm:cxn modelId="{F9D84029-0544-5946-9728-E68D21895E60}" type="presParOf" srcId="{C8610A27-90C9-AE47-BB05-C36283B26FF5}" destId="{7C23F623-DDB8-EF4B-9796-DAF297886BAD}" srcOrd="1" destOrd="0" presId="urn:microsoft.com/office/officeart/2008/layout/VerticalCurvedList"/>
    <dgm:cxn modelId="{CE92D1A5-C856-2245-B656-FC26C9BC4308}" type="presParOf" srcId="{C8610A27-90C9-AE47-BB05-C36283B26FF5}" destId="{3F35AF13-7D6F-F14E-8CC9-681B2EFA7982}" srcOrd="2" destOrd="0" presId="urn:microsoft.com/office/officeart/2008/layout/VerticalCurvedList"/>
    <dgm:cxn modelId="{DFE40F81-30AC-BB43-BBF1-615C5BCC134B}" type="presParOf" srcId="{C8610A27-90C9-AE47-BB05-C36283B26FF5}" destId="{DE9F80B0-38E3-8A4C-AD25-00ED527ED938}" srcOrd="3" destOrd="0" presId="urn:microsoft.com/office/officeart/2008/layout/VerticalCurvedList"/>
    <dgm:cxn modelId="{B8423BBB-5F72-0A41-95AE-B982281A1463}" type="presParOf" srcId="{65FF029D-346A-834F-A91A-CF9D5B6EA47F}" destId="{544994D7-1C3A-4244-B368-6B4F37F859A5}" srcOrd="1" destOrd="0" presId="urn:microsoft.com/office/officeart/2008/layout/VerticalCurvedList"/>
    <dgm:cxn modelId="{808E17FB-9E67-834A-B628-6584C468BD66}" type="presParOf" srcId="{65FF029D-346A-834F-A91A-CF9D5B6EA47F}" destId="{DC095F4C-7547-694C-88B7-BC43F841A0B9}" srcOrd="2" destOrd="0" presId="urn:microsoft.com/office/officeart/2008/layout/VerticalCurvedList"/>
    <dgm:cxn modelId="{2B85B705-EC60-1148-96A9-D1167A326B68}" type="presParOf" srcId="{DC095F4C-7547-694C-88B7-BC43F841A0B9}" destId="{CBD33DF5-7AD5-A544-A22A-628B2A6DF93C}" srcOrd="0" destOrd="0" presId="urn:microsoft.com/office/officeart/2008/layout/VerticalCurvedList"/>
    <dgm:cxn modelId="{199C8B97-3EE5-3E42-BE97-F8232F3F8AB9}" type="presParOf" srcId="{65FF029D-346A-834F-A91A-CF9D5B6EA47F}" destId="{FDC471BB-D5E5-4B48-A185-9CEBA32FA5A4}" srcOrd="3" destOrd="0" presId="urn:microsoft.com/office/officeart/2008/layout/VerticalCurvedList"/>
    <dgm:cxn modelId="{0AAF569B-FDB0-1B46-89CB-B5CF8E946348}" type="presParOf" srcId="{65FF029D-346A-834F-A91A-CF9D5B6EA47F}" destId="{403E46B5-76B1-3E47-A03D-492E80FBD32D}" srcOrd="4" destOrd="0" presId="urn:microsoft.com/office/officeart/2008/layout/VerticalCurvedList"/>
    <dgm:cxn modelId="{F096B902-90D1-AB49-AA9D-D8E27EE198CD}" type="presParOf" srcId="{403E46B5-76B1-3E47-A03D-492E80FBD32D}" destId="{BF05AE6D-2F34-3446-BDB7-3E85D0E80782}" srcOrd="0" destOrd="0" presId="urn:microsoft.com/office/officeart/2008/layout/VerticalCurvedList"/>
    <dgm:cxn modelId="{72BFE345-E136-E34B-8AB6-35D93D27D97D}" type="presParOf" srcId="{65FF029D-346A-834F-A91A-CF9D5B6EA47F}" destId="{A3942F2C-13EC-CA41-96F8-4E086CCCAB83}" srcOrd="5" destOrd="0" presId="urn:microsoft.com/office/officeart/2008/layout/VerticalCurvedList"/>
    <dgm:cxn modelId="{001B08A2-5198-EC4E-B91A-8E0BF48EECB7}" type="presParOf" srcId="{65FF029D-346A-834F-A91A-CF9D5B6EA47F}" destId="{7FFEF960-7304-414E-AB8B-F57D16D366A7}" srcOrd="6" destOrd="0" presId="urn:microsoft.com/office/officeart/2008/layout/VerticalCurvedList"/>
    <dgm:cxn modelId="{DDD6E48F-D57C-CB4E-B7E5-E7CAC249A498}" type="presParOf" srcId="{7FFEF960-7304-414E-AB8B-F57D16D366A7}" destId="{2ECD37B6-9428-E94D-BF78-81386B8B0CC7}" srcOrd="0" destOrd="0" presId="urn:microsoft.com/office/officeart/2008/layout/VerticalCurvedList"/>
    <dgm:cxn modelId="{33A88B22-1361-1645-BF72-1DED6007A865}" type="presParOf" srcId="{65FF029D-346A-834F-A91A-CF9D5B6EA47F}" destId="{978FDEB7-6D2F-184F-8DFB-7A0D04C4168B}" srcOrd="7" destOrd="0" presId="urn:microsoft.com/office/officeart/2008/layout/VerticalCurvedList"/>
    <dgm:cxn modelId="{6F43E09F-9C96-824D-AEC3-3F0BFC33854D}" type="presParOf" srcId="{65FF029D-346A-834F-A91A-CF9D5B6EA47F}" destId="{4B6C0665-4C71-4F43-AB9A-3FFBEB9DE76D}" srcOrd="8" destOrd="0" presId="urn:microsoft.com/office/officeart/2008/layout/VerticalCurvedList"/>
    <dgm:cxn modelId="{9EA7FA28-880B-1E4A-BFF5-DC2F39151A97}" type="presParOf" srcId="{4B6C0665-4C71-4F43-AB9A-3FFBEB9DE76D}" destId="{C255D67F-AA22-A047-B51B-D92260BD58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170631-0E29-3A42-87CA-ACA1D293B61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D74AE876-16A4-D646-AC4E-ADF3A753B1B3}">
      <dgm:prSet phldrT="[Texte]" custT="1"/>
      <dgm:spPr/>
      <dgm:t>
        <a:bodyPr/>
        <a:lstStyle/>
        <a:p>
          <a:r>
            <a:rPr lang="en-US" sz="1940" b="1">
              <a:solidFill>
                <a:schemeClr val="bg1"/>
              </a:solidFill>
              <a:latin typeface="Poppins"/>
              <a:cs typeface="Poppins"/>
            </a:rPr>
            <a:t>EVIDENCE-BASED</a:t>
          </a:r>
          <a:endParaRPr lang="fr-FR" sz="1940" b="1">
            <a:solidFill>
              <a:schemeClr val="bg1"/>
            </a:solidFill>
            <a:latin typeface="Poppins"/>
            <a:cs typeface="Poppins"/>
          </a:endParaRPr>
        </a:p>
      </dgm:t>
    </dgm:pt>
    <dgm:pt modelId="{E534C934-8F30-3646-9324-C8964B41E6CA}" type="parTrans" cxnId="{06EB724C-CFAF-2348-B43A-5BD1320A0FDD}">
      <dgm:prSet/>
      <dgm:spPr/>
      <dgm:t>
        <a:bodyPr/>
        <a:lstStyle/>
        <a:p>
          <a:endParaRPr lang="fr-FR"/>
        </a:p>
      </dgm:t>
    </dgm:pt>
    <dgm:pt modelId="{9CA292E3-FE67-ED44-9C86-585E792C3D22}" type="sibTrans" cxnId="{06EB724C-CFAF-2348-B43A-5BD1320A0FDD}">
      <dgm:prSet/>
      <dgm:spPr/>
      <dgm:t>
        <a:bodyPr/>
        <a:lstStyle/>
        <a:p>
          <a:endParaRPr lang="fr-FR"/>
        </a:p>
      </dgm:t>
    </dgm:pt>
    <dgm:pt modelId="{AE6F4159-4BA3-3A4E-BA83-6D1BA9DD36E7}" type="pres">
      <dgm:prSet presAssocID="{1A170631-0E29-3A42-87CA-ACA1D293B610}" presName="Name0" presStyleCnt="0">
        <dgm:presLayoutVars>
          <dgm:chMax val="7"/>
          <dgm:chPref val="7"/>
          <dgm:dir/>
        </dgm:presLayoutVars>
      </dgm:prSet>
      <dgm:spPr/>
    </dgm:pt>
    <dgm:pt modelId="{26493C0E-A727-EB44-BE46-1285ABF71B6B}" type="pres">
      <dgm:prSet presAssocID="{1A170631-0E29-3A42-87CA-ACA1D293B610}" presName="Name1" presStyleCnt="0"/>
      <dgm:spPr/>
    </dgm:pt>
    <dgm:pt modelId="{CA4B3A2D-BB74-C844-98F9-9DE4B4534672}" type="pres">
      <dgm:prSet presAssocID="{1A170631-0E29-3A42-87CA-ACA1D293B610}" presName="cycle" presStyleCnt="0"/>
      <dgm:spPr/>
    </dgm:pt>
    <dgm:pt modelId="{ED14490A-FB3B-1E41-AF11-3433FA4BFAA8}" type="pres">
      <dgm:prSet presAssocID="{1A170631-0E29-3A42-87CA-ACA1D293B610}" presName="srcNode" presStyleLbl="node1" presStyleIdx="0" presStyleCnt="1"/>
      <dgm:spPr/>
    </dgm:pt>
    <dgm:pt modelId="{D7DD6B36-E1BE-8349-8B6C-61DA0B28638D}" type="pres">
      <dgm:prSet presAssocID="{1A170631-0E29-3A42-87CA-ACA1D293B610}" presName="conn" presStyleLbl="parChTrans1D2" presStyleIdx="0" presStyleCnt="1"/>
      <dgm:spPr/>
    </dgm:pt>
    <dgm:pt modelId="{3DBA5FAF-8537-DB4C-9DB4-0DF8CBA05135}" type="pres">
      <dgm:prSet presAssocID="{1A170631-0E29-3A42-87CA-ACA1D293B610}" presName="extraNode" presStyleLbl="node1" presStyleIdx="0" presStyleCnt="1"/>
      <dgm:spPr/>
    </dgm:pt>
    <dgm:pt modelId="{FB225749-5288-DF43-BD17-322E57CD944A}" type="pres">
      <dgm:prSet presAssocID="{1A170631-0E29-3A42-87CA-ACA1D293B610}" presName="dstNode" presStyleLbl="node1" presStyleIdx="0" presStyleCnt="1"/>
      <dgm:spPr/>
    </dgm:pt>
    <dgm:pt modelId="{544F7ED6-BC63-4AE0-BE5D-365E38B1CF2F}" type="pres">
      <dgm:prSet presAssocID="{D74AE876-16A4-D646-AC4E-ADF3A753B1B3}" presName="text_1" presStyleLbl="node1" presStyleIdx="0" presStyleCnt="1">
        <dgm:presLayoutVars>
          <dgm:bulletEnabled val="1"/>
        </dgm:presLayoutVars>
      </dgm:prSet>
      <dgm:spPr/>
    </dgm:pt>
    <dgm:pt modelId="{2D6082B6-E994-43A2-B353-89EF1389CF31}" type="pres">
      <dgm:prSet presAssocID="{D74AE876-16A4-D646-AC4E-ADF3A753B1B3}" presName="accent_1" presStyleCnt="0"/>
      <dgm:spPr/>
    </dgm:pt>
    <dgm:pt modelId="{C1B517B4-37C9-EE4F-94D1-BBF30A5677FC}" type="pres">
      <dgm:prSet presAssocID="{D74AE876-16A4-D646-AC4E-ADF3A753B1B3}" presName="accentRepeatNode" presStyleLbl="solidFgAcc1" presStyleIdx="0" presStyleCnt="1"/>
      <dgm:spPr/>
    </dgm:pt>
  </dgm:ptLst>
  <dgm:cxnLst>
    <dgm:cxn modelId="{AA46A22F-0840-4583-ABC0-32EED6961746}" type="presOf" srcId="{9CA292E3-FE67-ED44-9C86-585E792C3D22}" destId="{D7DD6B36-E1BE-8349-8B6C-61DA0B28638D}" srcOrd="0" destOrd="0" presId="urn:microsoft.com/office/officeart/2008/layout/VerticalCurvedList"/>
    <dgm:cxn modelId="{06EB724C-CFAF-2348-B43A-5BD1320A0FDD}" srcId="{1A170631-0E29-3A42-87CA-ACA1D293B610}" destId="{D74AE876-16A4-D646-AC4E-ADF3A753B1B3}" srcOrd="0" destOrd="0" parTransId="{E534C934-8F30-3646-9324-C8964B41E6CA}" sibTransId="{9CA292E3-FE67-ED44-9C86-585E792C3D22}"/>
    <dgm:cxn modelId="{0F0CCB6C-E423-F846-A2E6-D5C2914E5914}" type="presOf" srcId="{1A170631-0E29-3A42-87CA-ACA1D293B610}" destId="{AE6F4159-4BA3-3A4E-BA83-6D1BA9DD36E7}" srcOrd="0" destOrd="0" presId="urn:microsoft.com/office/officeart/2008/layout/VerticalCurvedList"/>
    <dgm:cxn modelId="{1D5587B8-4ED1-4028-8273-10DB05A1E053}" type="presOf" srcId="{D74AE876-16A4-D646-AC4E-ADF3A753B1B3}" destId="{544F7ED6-BC63-4AE0-BE5D-365E38B1CF2F}" srcOrd="0" destOrd="0" presId="urn:microsoft.com/office/officeart/2008/layout/VerticalCurvedList"/>
    <dgm:cxn modelId="{E418914D-FDED-497E-BEC4-EA3FB8905F3C}" type="presParOf" srcId="{AE6F4159-4BA3-3A4E-BA83-6D1BA9DD36E7}" destId="{26493C0E-A727-EB44-BE46-1285ABF71B6B}" srcOrd="0" destOrd="0" presId="urn:microsoft.com/office/officeart/2008/layout/VerticalCurvedList"/>
    <dgm:cxn modelId="{6A7D8F55-DE47-4033-8222-53E2CF723509}" type="presParOf" srcId="{26493C0E-A727-EB44-BE46-1285ABF71B6B}" destId="{CA4B3A2D-BB74-C844-98F9-9DE4B4534672}" srcOrd="0" destOrd="0" presId="urn:microsoft.com/office/officeart/2008/layout/VerticalCurvedList"/>
    <dgm:cxn modelId="{9E1815FA-C902-4D66-827F-252A0846184E}" type="presParOf" srcId="{CA4B3A2D-BB74-C844-98F9-9DE4B4534672}" destId="{ED14490A-FB3B-1E41-AF11-3433FA4BFAA8}" srcOrd="0" destOrd="0" presId="urn:microsoft.com/office/officeart/2008/layout/VerticalCurvedList"/>
    <dgm:cxn modelId="{5F230B75-FE78-41DE-998C-991935EEE207}" type="presParOf" srcId="{CA4B3A2D-BB74-C844-98F9-9DE4B4534672}" destId="{D7DD6B36-E1BE-8349-8B6C-61DA0B28638D}" srcOrd="1" destOrd="0" presId="urn:microsoft.com/office/officeart/2008/layout/VerticalCurvedList"/>
    <dgm:cxn modelId="{2E64E6B0-1159-4F46-B6C1-C52F3AE97846}" type="presParOf" srcId="{CA4B3A2D-BB74-C844-98F9-9DE4B4534672}" destId="{3DBA5FAF-8537-DB4C-9DB4-0DF8CBA05135}" srcOrd="2" destOrd="0" presId="urn:microsoft.com/office/officeart/2008/layout/VerticalCurvedList"/>
    <dgm:cxn modelId="{8606F991-27A6-4208-87E7-C8E96E6F89C8}" type="presParOf" srcId="{CA4B3A2D-BB74-C844-98F9-9DE4B4534672}" destId="{FB225749-5288-DF43-BD17-322E57CD944A}" srcOrd="3" destOrd="0" presId="urn:microsoft.com/office/officeart/2008/layout/VerticalCurvedList"/>
    <dgm:cxn modelId="{F4191800-9BBB-42B4-B2A4-1B03CDDF4A90}" type="presParOf" srcId="{26493C0E-A727-EB44-BE46-1285ABF71B6B}" destId="{544F7ED6-BC63-4AE0-BE5D-365E38B1CF2F}" srcOrd="1" destOrd="0" presId="urn:microsoft.com/office/officeart/2008/layout/VerticalCurvedList"/>
    <dgm:cxn modelId="{5AD01248-0A97-4E4B-803C-0EA3ED12991A}" type="presParOf" srcId="{26493C0E-A727-EB44-BE46-1285ABF71B6B}" destId="{2D6082B6-E994-43A2-B353-89EF1389CF31}" srcOrd="2" destOrd="0" presId="urn:microsoft.com/office/officeart/2008/layout/VerticalCurvedList"/>
    <dgm:cxn modelId="{463FE47D-E63E-4F43-9F8C-51414F67B2DF}" type="presParOf" srcId="{2D6082B6-E994-43A2-B353-89EF1389CF31}" destId="{C1B517B4-37C9-EE4F-94D1-BBF30A5677F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34A8DC-3FC1-4C4A-8DD9-B45466B9AF6F}"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en-GB"/>
        </a:p>
      </dgm:t>
    </dgm:pt>
    <dgm:pt modelId="{868DD064-663C-4789-A58C-9C722E95C2C1}">
      <dgm:prSet phldrT="[Text]" custT="1"/>
      <dgm:spPr>
        <a:xfrm>
          <a:off x="3012" y="2444926"/>
          <a:ext cx="2699992" cy="1031890"/>
        </a:xfrm>
        <a:prstGeom prst="roundRect">
          <a:avLst/>
        </a:prstGeom>
        <a:gradFill rotWithShape="0">
          <a:gsLst>
            <a:gs pos="0">
              <a:srgbClr val="0099DD">
                <a:hueOff val="0"/>
                <a:satOff val="0"/>
                <a:lumOff val="0"/>
                <a:alphaOff val="0"/>
                <a:satMod val="103000"/>
                <a:lumMod val="102000"/>
                <a:tint val="94000"/>
              </a:srgbClr>
            </a:gs>
            <a:gs pos="50000">
              <a:srgbClr val="0099DD">
                <a:hueOff val="0"/>
                <a:satOff val="0"/>
                <a:lumOff val="0"/>
                <a:alphaOff val="0"/>
                <a:satMod val="110000"/>
                <a:lumMod val="100000"/>
                <a:shade val="100000"/>
              </a:srgbClr>
            </a:gs>
            <a:gs pos="100000">
              <a:srgbClr val="0099DD">
                <a:hueOff val="0"/>
                <a:satOff val="0"/>
                <a:lumOff val="0"/>
                <a:alphaOff val="0"/>
                <a:lumMod val="99000"/>
                <a:satMod val="120000"/>
                <a:shade val="78000"/>
              </a:srgbClr>
            </a:gs>
          </a:gsLst>
          <a:lin ang="5400000" scaled="0"/>
        </a:gradFill>
        <a:ln>
          <a:noFill/>
        </a:ln>
        <a:effectLst/>
      </dgm:spPr>
      <dgm:t>
        <a:bodyPr/>
        <a:lstStyle/>
        <a:p>
          <a:pPr>
            <a:buNone/>
          </a:pPr>
          <a:r>
            <a:rPr lang="en-GB" sz="1600">
              <a:solidFill>
                <a:srgbClr val="FFFFFF"/>
              </a:solidFill>
              <a:latin typeface="Calibri" panose="020F0502020204030204"/>
              <a:ea typeface="+mn-ea"/>
              <a:cs typeface="+mn-cs"/>
            </a:rPr>
            <a:t>What are the monetary consequences of the intervention?</a:t>
          </a:r>
        </a:p>
      </dgm:t>
    </dgm:pt>
    <dgm:pt modelId="{BE525417-ED3C-4BBE-8688-CB4D82B7E722}" type="parTrans" cxnId="{8EDFF9EC-DB70-4058-9C67-1173889C2AA8}">
      <dgm:prSet/>
      <dgm:spPr/>
      <dgm:t>
        <a:bodyPr/>
        <a:lstStyle/>
        <a:p>
          <a:endParaRPr lang="en-GB" sz="1600"/>
        </a:p>
      </dgm:t>
    </dgm:pt>
    <dgm:pt modelId="{4EEEC50D-7308-4011-86D1-468004922ACD}" type="sibTrans" cxnId="{8EDFF9EC-DB70-4058-9C67-1173889C2AA8}">
      <dgm:prSet/>
      <dgm:spPr/>
      <dgm:t>
        <a:bodyPr/>
        <a:lstStyle/>
        <a:p>
          <a:endParaRPr lang="en-GB" sz="1600"/>
        </a:p>
      </dgm:t>
    </dgm:pt>
    <dgm:pt modelId="{DFBC25FE-D651-4433-ADC0-C4ABBB5569CD}">
      <dgm:prSet custT="1"/>
      <dgm:spPr>
        <a:xfrm>
          <a:off x="3126" y="3753538"/>
          <a:ext cx="2645643" cy="1031890"/>
        </a:xfrm>
        <a:prstGeom prst="roundRect">
          <a:avLst/>
        </a:prstGeom>
        <a:gradFill rotWithShape="0">
          <a:gsLst>
            <a:gs pos="0">
              <a:srgbClr val="0099DD">
                <a:hueOff val="0"/>
                <a:satOff val="0"/>
                <a:lumOff val="0"/>
                <a:alphaOff val="0"/>
                <a:satMod val="103000"/>
                <a:lumMod val="102000"/>
                <a:tint val="94000"/>
              </a:srgbClr>
            </a:gs>
            <a:gs pos="50000">
              <a:srgbClr val="0099DD">
                <a:hueOff val="0"/>
                <a:satOff val="0"/>
                <a:lumOff val="0"/>
                <a:alphaOff val="0"/>
                <a:satMod val="110000"/>
                <a:lumMod val="100000"/>
                <a:shade val="100000"/>
              </a:srgbClr>
            </a:gs>
            <a:gs pos="100000">
              <a:srgbClr val="0099DD">
                <a:hueOff val="0"/>
                <a:satOff val="0"/>
                <a:lumOff val="0"/>
                <a:alphaOff val="0"/>
                <a:lumMod val="99000"/>
                <a:satMod val="120000"/>
                <a:shade val="78000"/>
              </a:srgbClr>
            </a:gs>
          </a:gsLst>
          <a:lin ang="5400000" scaled="0"/>
        </a:gradFill>
        <a:ln>
          <a:noFill/>
        </a:ln>
        <a:effectLst/>
      </dgm:spPr>
      <dgm:t>
        <a:bodyPr/>
        <a:lstStyle/>
        <a:p>
          <a:pPr>
            <a:buNone/>
          </a:pPr>
          <a:r>
            <a:rPr lang="en-GB" sz="1600">
              <a:solidFill>
                <a:srgbClr val="FFFFFF"/>
              </a:solidFill>
              <a:latin typeface="Calibri" panose="020F0502020204030204"/>
              <a:ea typeface="+mn-ea"/>
              <a:cs typeface="+mn-cs"/>
            </a:rPr>
            <a:t>Is the intervention cost-effective? Are the additional costs worth the outcomes? </a:t>
          </a:r>
        </a:p>
      </dgm:t>
    </dgm:pt>
    <dgm:pt modelId="{7F0FB5C1-C1CF-486C-981F-E5D98381F11D}" type="parTrans" cxnId="{C6699884-BF65-47ED-82AA-819154C5391A}">
      <dgm:prSet/>
      <dgm:spPr/>
      <dgm:t>
        <a:bodyPr/>
        <a:lstStyle/>
        <a:p>
          <a:endParaRPr lang="en-GB" sz="1600"/>
        </a:p>
      </dgm:t>
    </dgm:pt>
    <dgm:pt modelId="{4843F169-B7A4-47D2-BE68-178098A290AC}" type="sibTrans" cxnId="{C6699884-BF65-47ED-82AA-819154C5391A}">
      <dgm:prSet/>
      <dgm:spPr/>
      <dgm:t>
        <a:bodyPr/>
        <a:lstStyle/>
        <a:p>
          <a:endParaRPr lang="en-GB" sz="1600"/>
        </a:p>
      </dgm:t>
    </dgm:pt>
    <dgm:pt modelId="{FCF615DB-6885-41D0-88E6-39BDC8D40590}">
      <dgm:prSet custT="1"/>
      <dgm:spPr>
        <a:xfrm>
          <a:off x="2648770" y="3753538"/>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a:solidFill>
                <a:srgbClr val="000000">
                  <a:hueOff val="0"/>
                  <a:satOff val="0"/>
                  <a:lumOff val="0"/>
                  <a:alphaOff val="0"/>
                </a:srgbClr>
              </a:solidFill>
              <a:latin typeface="Calibri" panose="020F0502020204030204"/>
              <a:ea typeface="+mn-ea"/>
              <a:cs typeface="+mn-cs"/>
            </a:rPr>
            <a:t>Intervention versus comparator</a:t>
          </a:r>
        </a:p>
      </dgm:t>
    </dgm:pt>
    <dgm:pt modelId="{80B983BC-90C9-4ACA-B485-983FDF3E0291}" type="parTrans" cxnId="{B21373B9-B3C3-4438-9E0E-F6B324BC6A11}">
      <dgm:prSet/>
      <dgm:spPr/>
      <dgm:t>
        <a:bodyPr/>
        <a:lstStyle/>
        <a:p>
          <a:endParaRPr lang="en-GB" sz="1600"/>
        </a:p>
      </dgm:t>
    </dgm:pt>
    <dgm:pt modelId="{73E851D4-9DC8-424D-9BBF-94C7E91B4951}" type="sibTrans" cxnId="{B21373B9-B3C3-4438-9E0E-F6B324BC6A11}">
      <dgm:prSet/>
      <dgm:spPr/>
      <dgm:t>
        <a:bodyPr/>
        <a:lstStyle/>
        <a:p>
          <a:endParaRPr lang="en-GB" sz="1600"/>
        </a:p>
      </dgm:t>
    </dgm:pt>
    <dgm:pt modelId="{4705FE16-8296-4CCB-8EE3-5355BD0EDA9D}">
      <dgm:prSet phldrT="[Text]" custT="1"/>
      <dgm:spPr>
        <a:xfrm>
          <a:off x="338" y="1233"/>
          <a:ext cx="2648067" cy="1031890"/>
        </a:xfrm>
        <a:prstGeom prst="roundRect">
          <a:avLst/>
        </a:prstGeom>
        <a:gradFill rotWithShape="0">
          <a:gsLst>
            <a:gs pos="0">
              <a:srgbClr val="0099DD">
                <a:hueOff val="0"/>
                <a:satOff val="0"/>
                <a:lumOff val="0"/>
                <a:alphaOff val="0"/>
                <a:satMod val="103000"/>
                <a:lumMod val="102000"/>
                <a:tint val="94000"/>
              </a:srgbClr>
            </a:gs>
            <a:gs pos="50000">
              <a:srgbClr val="0099DD">
                <a:hueOff val="0"/>
                <a:satOff val="0"/>
                <a:lumOff val="0"/>
                <a:alphaOff val="0"/>
                <a:satMod val="110000"/>
                <a:lumMod val="100000"/>
                <a:shade val="100000"/>
              </a:srgbClr>
            </a:gs>
            <a:gs pos="100000">
              <a:srgbClr val="0099DD">
                <a:hueOff val="0"/>
                <a:satOff val="0"/>
                <a:lumOff val="0"/>
                <a:alphaOff val="0"/>
                <a:lumMod val="99000"/>
                <a:satMod val="120000"/>
                <a:shade val="78000"/>
              </a:srgbClr>
            </a:gs>
          </a:gsLst>
          <a:lin ang="5400000" scaled="0"/>
        </a:gradFill>
        <a:ln>
          <a:noFill/>
        </a:ln>
        <a:effectLst/>
      </dgm:spPr>
      <dgm:t>
        <a:bodyPr/>
        <a:lstStyle/>
        <a:p>
          <a:pPr>
            <a:buNone/>
          </a:pPr>
          <a:r>
            <a:rPr lang="en-GB" sz="1600">
              <a:solidFill>
                <a:srgbClr val="FFFFFF"/>
              </a:solidFill>
              <a:latin typeface="Calibri" panose="020F0502020204030204"/>
              <a:ea typeface="+mn-ea"/>
              <a:cs typeface="+mn-cs"/>
            </a:rPr>
            <a:t>What are the costs associated with disease?</a:t>
          </a:r>
        </a:p>
      </dgm:t>
    </dgm:pt>
    <dgm:pt modelId="{C561E416-4E66-43C0-908C-18A0CDDC8E3B}" type="parTrans" cxnId="{47A6398D-C801-4DD4-833E-CBD16D5DBB3E}">
      <dgm:prSet/>
      <dgm:spPr/>
      <dgm:t>
        <a:bodyPr/>
        <a:lstStyle/>
        <a:p>
          <a:endParaRPr lang="en-GB" sz="1600"/>
        </a:p>
      </dgm:t>
    </dgm:pt>
    <dgm:pt modelId="{6A45AD72-C2A0-4A47-8B2C-57CC1D6BF555}" type="sibTrans" cxnId="{47A6398D-C801-4DD4-833E-CBD16D5DBB3E}">
      <dgm:prSet/>
      <dgm:spPr/>
      <dgm:t>
        <a:bodyPr/>
        <a:lstStyle/>
        <a:p>
          <a:endParaRPr lang="en-GB" sz="1600"/>
        </a:p>
      </dgm:t>
    </dgm:pt>
    <dgm:pt modelId="{7F36F111-FF1B-4D25-9E8B-44F0903C2089}">
      <dgm:prSet phldrT="[Text]" custT="1"/>
      <dgm:spPr>
        <a:xfrm>
          <a:off x="2703005" y="2271393"/>
          <a:ext cx="6530568" cy="1378956"/>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a:solidFill>
                <a:srgbClr val="000000">
                  <a:hueOff val="0"/>
                  <a:satOff val="0"/>
                  <a:lumOff val="0"/>
                  <a:alphaOff val="0"/>
                </a:srgbClr>
              </a:solidFill>
              <a:latin typeface="Calibri" panose="020F0502020204030204"/>
              <a:ea typeface="+mn-ea"/>
              <a:cs typeface="+mn-cs"/>
            </a:rPr>
            <a:t>Intervention</a:t>
          </a:r>
          <a:r>
            <a:rPr lang="en-GB" sz="1500" baseline="0">
              <a:solidFill>
                <a:srgbClr val="000000">
                  <a:hueOff val="0"/>
                  <a:satOff val="0"/>
                  <a:lumOff val="0"/>
                  <a:alphaOff val="0"/>
                </a:srgbClr>
              </a:solidFill>
              <a:latin typeface="Calibri" panose="020F0502020204030204"/>
              <a:ea typeface="+mn-ea"/>
              <a:cs typeface="+mn-cs"/>
            </a:rPr>
            <a:t> versus comparator</a:t>
          </a:r>
          <a:endParaRPr lang="en-GB" sz="1500">
            <a:solidFill>
              <a:srgbClr val="000000">
                <a:hueOff val="0"/>
                <a:satOff val="0"/>
                <a:lumOff val="0"/>
                <a:alphaOff val="0"/>
              </a:srgbClr>
            </a:solidFill>
            <a:latin typeface="Calibri" panose="020F0502020204030204"/>
            <a:ea typeface="+mn-ea"/>
            <a:cs typeface="+mn-cs"/>
          </a:endParaRPr>
        </a:p>
      </dgm:t>
    </dgm:pt>
    <dgm:pt modelId="{C11E56DE-647A-41D0-A87B-F981CFE7C1EA}" type="parTrans" cxnId="{CB7BA66D-EE7B-4B6B-A4B5-5929D4E5985B}">
      <dgm:prSet/>
      <dgm:spPr/>
      <dgm:t>
        <a:bodyPr/>
        <a:lstStyle/>
        <a:p>
          <a:endParaRPr lang="en-GB" sz="1600"/>
        </a:p>
      </dgm:t>
    </dgm:pt>
    <dgm:pt modelId="{2285E02E-5537-48DC-8A0B-6ED70C23BAE1}" type="sibTrans" cxnId="{CB7BA66D-EE7B-4B6B-A4B5-5929D4E5985B}">
      <dgm:prSet/>
      <dgm:spPr/>
      <dgm:t>
        <a:bodyPr/>
        <a:lstStyle/>
        <a:p>
          <a:endParaRPr lang="en-GB" sz="1600"/>
        </a:p>
      </dgm:t>
    </dgm:pt>
    <dgm:pt modelId="{1B71D74B-8EE5-D64D-B686-C1F1A92F97C6}">
      <dgm:prSet custT="1"/>
      <dgm:spPr>
        <a:xfrm>
          <a:off x="2648406" y="1233"/>
          <a:ext cx="6587842"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a:solidFill>
                <a:srgbClr val="000000">
                  <a:hueOff val="0"/>
                  <a:satOff val="0"/>
                  <a:lumOff val="0"/>
                  <a:alphaOff val="0"/>
                </a:srgbClr>
              </a:solidFill>
              <a:latin typeface="Calibri" panose="020F0502020204030204"/>
              <a:ea typeface="+mn-ea"/>
              <a:cs typeface="+mn-cs"/>
            </a:rPr>
            <a:t>No intervention</a:t>
          </a:r>
        </a:p>
      </dgm:t>
    </dgm:pt>
    <dgm:pt modelId="{BF9D8853-6F9D-CB43-ABF7-4B82F4ED8AAD}" type="parTrans" cxnId="{B8DD1622-8B5D-BD4F-A4D0-1301712E4032}">
      <dgm:prSet/>
      <dgm:spPr/>
      <dgm:t>
        <a:bodyPr/>
        <a:lstStyle/>
        <a:p>
          <a:endParaRPr lang="en-GB" sz="1600"/>
        </a:p>
      </dgm:t>
    </dgm:pt>
    <dgm:pt modelId="{94D10CC4-059C-2B4D-88AA-ADB148A44DE9}" type="sibTrans" cxnId="{B8DD1622-8B5D-BD4F-A4D0-1301712E4032}">
      <dgm:prSet/>
      <dgm:spPr/>
      <dgm:t>
        <a:bodyPr/>
        <a:lstStyle/>
        <a:p>
          <a:endParaRPr lang="en-GB" sz="1600"/>
        </a:p>
      </dgm:t>
    </dgm:pt>
    <dgm:pt modelId="{12D67F7B-0FBC-8F4B-B42F-5552C425B01E}">
      <dgm:prSet phldrT="[Text]" custT="1"/>
      <dgm:spPr>
        <a:xfrm>
          <a:off x="3126" y="1136313"/>
          <a:ext cx="2645643" cy="1031890"/>
        </a:xfrm>
        <a:prstGeom prst="roundRect">
          <a:avLst/>
        </a:prstGeom>
        <a:gradFill rotWithShape="0">
          <a:gsLst>
            <a:gs pos="0">
              <a:srgbClr val="0099DD">
                <a:hueOff val="0"/>
                <a:satOff val="0"/>
                <a:lumOff val="0"/>
                <a:alphaOff val="0"/>
                <a:satMod val="103000"/>
                <a:lumMod val="102000"/>
                <a:tint val="94000"/>
              </a:srgbClr>
            </a:gs>
            <a:gs pos="50000">
              <a:srgbClr val="0099DD">
                <a:hueOff val="0"/>
                <a:satOff val="0"/>
                <a:lumOff val="0"/>
                <a:alphaOff val="0"/>
                <a:satMod val="110000"/>
                <a:lumMod val="100000"/>
                <a:shade val="100000"/>
              </a:srgbClr>
            </a:gs>
            <a:gs pos="100000">
              <a:srgbClr val="0099DD">
                <a:hueOff val="0"/>
                <a:satOff val="0"/>
                <a:lumOff val="0"/>
                <a:alphaOff val="0"/>
                <a:lumMod val="99000"/>
                <a:satMod val="120000"/>
                <a:shade val="78000"/>
              </a:srgbClr>
            </a:gs>
          </a:gsLst>
          <a:lin ang="5400000" scaled="0"/>
        </a:gradFill>
        <a:ln>
          <a:noFill/>
        </a:ln>
        <a:effectLst/>
      </dgm:spPr>
      <dgm:t>
        <a:bodyPr/>
        <a:lstStyle/>
        <a:p>
          <a:pPr>
            <a:buNone/>
          </a:pPr>
          <a:r>
            <a:rPr lang="en-GB" sz="1600">
              <a:solidFill>
                <a:srgbClr val="FFFFFF"/>
              </a:solidFill>
              <a:latin typeface="Calibri" panose="020F0502020204030204"/>
              <a:ea typeface="+mn-ea"/>
              <a:cs typeface="+mn-cs"/>
            </a:rPr>
            <a:t>What is the cost of an intervention? </a:t>
          </a:r>
        </a:p>
      </dgm:t>
    </dgm:pt>
    <dgm:pt modelId="{86B386EC-20D4-6C43-BC55-5923C89DCBBB}" type="parTrans" cxnId="{FDD96F45-90D6-614C-BB7A-7217038DCD94}">
      <dgm:prSet/>
      <dgm:spPr/>
      <dgm:t>
        <a:bodyPr/>
        <a:lstStyle/>
        <a:p>
          <a:endParaRPr lang="en-GB" sz="1600"/>
        </a:p>
      </dgm:t>
    </dgm:pt>
    <dgm:pt modelId="{9DE1385A-B968-274A-ADED-7113A02AD542}" type="sibTrans" cxnId="{FDD96F45-90D6-614C-BB7A-7217038DCD94}">
      <dgm:prSet/>
      <dgm:spPr/>
      <dgm:t>
        <a:bodyPr/>
        <a:lstStyle/>
        <a:p>
          <a:endParaRPr lang="en-GB" sz="1600"/>
        </a:p>
      </dgm:t>
    </dgm:pt>
    <dgm:pt modelId="{0F3F3115-E3F3-3440-A824-3B26A196C2A7}">
      <dgm:prSet custT="1"/>
      <dgm:spPr>
        <a:xfrm>
          <a:off x="2648770" y="1136313"/>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a:solidFill>
                <a:srgbClr val="000000">
                  <a:hueOff val="0"/>
                  <a:satOff val="0"/>
                  <a:lumOff val="0"/>
                  <a:alphaOff val="0"/>
                </a:srgbClr>
              </a:solidFill>
              <a:latin typeface="Calibri" panose="020F0502020204030204"/>
              <a:ea typeface="+mn-ea"/>
              <a:cs typeface="+mn-cs"/>
            </a:rPr>
            <a:t>One intervention</a:t>
          </a:r>
        </a:p>
      </dgm:t>
    </dgm:pt>
    <dgm:pt modelId="{B1B32553-8294-9649-8F44-3A082CB76E49}" type="parTrans" cxnId="{94E953F7-27C9-E34B-AF00-650F3CD5A503}">
      <dgm:prSet/>
      <dgm:spPr/>
      <dgm:t>
        <a:bodyPr/>
        <a:lstStyle/>
        <a:p>
          <a:endParaRPr lang="en-GB" sz="1600"/>
        </a:p>
      </dgm:t>
    </dgm:pt>
    <dgm:pt modelId="{48AC69AE-3910-034E-B7D3-8DA18CFE9464}" type="sibTrans" cxnId="{94E953F7-27C9-E34B-AF00-650F3CD5A503}">
      <dgm:prSet/>
      <dgm:spPr/>
      <dgm:t>
        <a:bodyPr/>
        <a:lstStyle/>
        <a:p>
          <a:endParaRPr lang="en-GB" sz="1600"/>
        </a:p>
      </dgm:t>
    </dgm:pt>
    <dgm:pt modelId="{36E55CA1-6055-8847-B4B0-844ECA1A3A16}">
      <dgm:prSet custT="1"/>
      <dgm:spPr>
        <a:xfrm>
          <a:off x="2648770" y="1136313"/>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Font typeface="Wingdings" pitchFamily="2" charset="2"/>
            <a:buChar char="ü"/>
          </a:pPr>
          <a:r>
            <a:rPr lang="en-GB" sz="1500" b="1">
              <a:solidFill>
                <a:srgbClr val="000000">
                  <a:hueOff val="0"/>
                  <a:satOff val="0"/>
                  <a:lumOff val="0"/>
                  <a:alphaOff val="0"/>
                </a:srgbClr>
              </a:solidFill>
              <a:latin typeface="Calibri" panose="020F0502020204030204"/>
              <a:ea typeface="+mn-ea"/>
              <a:cs typeface="+mn-cs"/>
            </a:rPr>
            <a:t>“The cost of the vaccine program is $15 per vaccinated girl.”</a:t>
          </a:r>
        </a:p>
      </dgm:t>
    </dgm:pt>
    <dgm:pt modelId="{1C9BAA49-BD9A-3448-B42C-352D2B2BCFF3}" type="parTrans" cxnId="{EA36D381-407D-644A-8098-40FC25D98048}">
      <dgm:prSet/>
      <dgm:spPr/>
      <dgm:t>
        <a:bodyPr/>
        <a:lstStyle/>
        <a:p>
          <a:endParaRPr lang="en-GB" sz="1600"/>
        </a:p>
      </dgm:t>
    </dgm:pt>
    <dgm:pt modelId="{4A03D1EB-6ECD-3D4C-A287-ABBB35E5384E}" type="sibTrans" cxnId="{EA36D381-407D-644A-8098-40FC25D98048}">
      <dgm:prSet/>
      <dgm:spPr/>
      <dgm:t>
        <a:bodyPr/>
        <a:lstStyle/>
        <a:p>
          <a:endParaRPr lang="en-GB" sz="1600"/>
        </a:p>
      </dgm:t>
    </dgm:pt>
    <dgm:pt modelId="{8A18897B-5A2E-E745-B0F3-0A2AA03D74E4}">
      <dgm:prSet phldrT="[Text]" custT="1"/>
      <dgm:spPr>
        <a:xfrm>
          <a:off x="2703005" y="2271393"/>
          <a:ext cx="6530568" cy="1378956"/>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Font typeface="Wingdings" pitchFamily="2" charset="2"/>
            <a:buChar char="ü"/>
          </a:pPr>
          <a:r>
            <a:rPr lang="en-GB" sz="1500" b="1">
              <a:solidFill>
                <a:srgbClr val="000000">
                  <a:hueOff val="0"/>
                  <a:satOff val="0"/>
                  <a:lumOff val="0"/>
                  <a:alphaOff val="0"/>
                </a:srgbClr>
              </a:solidFill>
              <a:latin typeface="Calibri" panose="020F0502020204030204"/>
              <a:ea typeface="+mn-ea"/>
              <a:cs typeface="+mn-cs"/>
            </a:rPr>
            <a:t>“Vaccination costs $2 million a year but will save the health system $500,000 a year.”</a:t>
          </a:r>
        </a:p>
      </dgm:t>
    </dgm:pt>
    <dgm:pt modelId="{31E6C710-BBC1-4841-91CA-1CAE11B3F806}" type="parTrans" cxnId="{D2F86829-C3D8-F249-8DD3-0AA6FA1B0B09}">
      <dgm:prSet/>
      <dgm:spPr/>
      <dgm:t>
        <a:bodyPr/>
        <a:lstStyle/>
        <a:p>
          <a:endParaRPr lang="en-GB" sz="1600"/>
        </a:p>
      </dgm:t>
    </dgm:pt>
    <dgm:pt modelId="{4BA81BD7-EBD0-434D-A11C-2E82A099E464}" type="sibTrans" cxnId="{D2F86829-C3D8-F249-8DD3-0AA6FA1B0B09}">
      <dgm:prSet/>
      <dgm:spPr/>
      <dgm:t>
        <a:bodyPr/>
        <a:lstStyle/>
        <a:p>
          <a:endParaRPr lang="en-GB" sz="1600"/>
        </a:p>
      </dgm:t>
    </dgm:pt>
    <dgm:pt modelId="{16946201-7286-B541-B02A-C21D70E5149A}">
      <dgm:prSet custT="1"/>
      <dgm:spPr>
        <a:xfrm>
          <a:off x="2648770" y="3753538"/>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Font typeface="Wingdings" pitchFamily="2" charset="2"/>
            <a:buChar char="ü"/>
          </a:pPr>
          <a:r>
            <a:rPr lang="en-GB" sz="1500" b="1">
              <a:solidFill>
                <a:srgbClr val="000000">
                  <a:hueOff val="0"/>
                  <a:satOff val="0"/>
                  <a:lumOff val="0"/>
                  <a:alphaOff val="0"/>
                </a:srgbClr>
              </a:solidFill>
              <a:latin typeface="Calibri" panose="020F0502020204030204"/>
              <a:ea typeface="+mn-ea"/>
              <a:cs typeface="+mn-cs"/>
            </a:rPr>
            <a:t>“Vaccination costs $10,000 per death prevented.”</a:t>
          </a:r>
        </a:p>
      </dgm:t>
    </dgm:pt>
    <dgm:pt modelId="{14963220-CD2C-0D42-A3F9-7FA1EF5C314A}" type="parTrans" cxnId="{2BADE94F-18FE-464B-A707-9ACF9C5B38F5}">
      <dgm:prSet/>
      <dgm:spPr/>
      <dgm:t>
        <a:bodyPr/>
        <a:lstStyle/>
        <a:p>
          <a:endParaRPr lang="en-GB" sz="1600"/>
        </a:p>
      </dgm:t>
    </dgm:pt>
    <dgm:pt modelId="{1201A10B-3436-5244-BF4E-37CB8AE9E2AE}" type="sibTrans" cxnId="{2BADE94F-18FE-464B-A707-9ACF9C5B38F5}">
      <dgm:prSet/>
      <dgm:spPr/>
      <dgm:t>
        <a:bodyPr/>
        <a:lstStyle/>
        <a:p>
          <a:endParaRPr lang="en-GB" sz="1600"/>
        </a:p>
      </dgm:t>
    </dgm:pt>
    <dgm:pt modelId="{EEEDEEF7-E1BB-4448-A0AE-7759C8A763BC}">
      <dgm:prSet custT="1"/>
      <dgm:spPr>
        <a:xfrm>
          <a:off x="2648406" y="1233"/>
          <a:ext cx="6587842"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a:solidFill>
                <a:srgbClr val="000000">
                  <a:hueOff val="0"/>
                  <a:satOff val="0"/>
                  <a:lumOff val="0"/>
                  <a:alphaOff val="0"/>
                </a:srgbClr>
              </a:solidFill>
              <a:latin typeface="Calibri" panose="020F0502020204030204"/>
              <a:ea typeface="+mn-ea"/>
              <a:cs typeface="+mn-cs"/>
            </a:rPr>
            <a:t>Costs only</a:t>
          </a:r>
        </a:p>
      </dgm:t>
    </dgm:pt>
    <dgm:pt modelId="{DC3397AF-870C-644C-8B14-0EC9937F6F57}" type="parTrans" cxnId="{5BF0FD13-D9D9-4140-AF11-528A63BB2CA3}">
      <dgm:prSet/>
      <dgm:spPr/>
      <dgm:t>
        <a:bodyPr/>
        <a:lstStyle/>
        <a:p>
          <a:endParaRPr lang="en-GB" sz="1600"/>
        </a:p>
      </dgm:t>
    </dgm:pt>
    <dgm:pt modelId="{00E29B60-DB81-AA4E-BB90-714743B05066}" type="sibTrans" cxnId="{5BF0FD13-D9D9-4140-AF11-528A63BB2CA3}">
      <dgm:prSet/>
      <dgm:spPr/>
      <dgm:t>
        <a:bodyPr/>
        <a:lstStyle/>
        <a:p>
          <a:endParaRPr lang="en-GB" sz="1600"/>
        </a:p>
      </dgm:t>
    </dgm:pt>
    <dgm:pt modelId="{C8EC51D3-49B0-BC4C-9D93-7847E8A21AA8}">
      <dgm:prSet custT="1"/>
      <dgm:spPr>
        <a:xfrm>
          <a:off x="2648770" y="1136313"/>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a:solidFill>
                <a:srgbClr val="000000">
                  <a:hueOff val="0"/>
                  <a:satOff val="0"/>
                  <a:lumOff val="0"/>
                  <a:alphaOff val="0"/>
                </a:srgbClr>
              </a:solidFill>
              <a:latin typeface="Calibri" panose="020F0502020204030204"/>
              <a:ea typeface="+mn-ea"/>
              <a:cs typeface="+mn-cs"/>
            </a:rPr>
            <a:t>Costs only</a:t>
          </a:r>
        </a:p>
      </dgm:t>
    </dgm:pt>
    <dgm:pt modelId="{2E8FE852-AF30-944E-9465-BEFC0FC50170}" type="parTrans" cxnId="{674CEA83-1D87-9741-9A4A-B9E7AEF46B2B}">
      <dgm:prSet/>
      <dgm:spPr/>
      <dgm:t>
        <a:bodyPr/>
        <a:lstStyle/>
        <a:p>
          <a:endParaRPr lang="en-GB" sz="1600"/>
        </a:p>
      </dgm:t>
    </dgm:pt>
    <dgm:pt modelId="{5B29B9C3-C4D7-9644-A271-8C779F80B286}" type="sibTrans" cxnId="{674CEA83-1D87-9741-9A4A-B9E7AEF46B2B}">
      <dgm:prSet/>
      <dgm:spPr/>
      <dgm:t>
        <a:bodyPr/>
        <a:lstStyle/>
        <a:p>
          <a:endParaRPr lang="en-GB" sz="1600"/>
        </a:p>
      </dgm:t>
    </dgm:pt>
    <dgm:pt modelId="{CF6F660C-561B-C949-991B-43A9EA40E9F3}">
      <dgm:prSet custT="1"/>
      <dgm:spPr>
        <a:xfrm>
          <a:off x="2648770" y="3753538"/>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a:solidFill>
                <a:srgbClr val="000000">
                  <a:hueOff val="0"/>
                  <a:satOff val="0"/>
                  <a:lumOff val="0"/>
                  <a:alphaOff val="0"/>
                </a:srgbClr>
              </a:solidFill>
              <a:latin typeface="Calibri" panose="020F0502020204030204"/>
              <a:ea typeface="+mn-ea"/>
              <a:cs typeface="+mn-cs"/>
            </a:rPr>
            <a:t>Costs and outcomes</a:t>
          </a:r>
        </a:p>
      </dgm:t>
    </dgm:pt>
    <dgm:pt modelId="{4D439C9C-5614-A14C-81F5-DD7AF5A149BD}" type="parTrans" cxnId="{3670094F-793D-AF40-8BCC-7BB7509BCAF7}">
      <dgm:prSet/>
      <dgm:spPr/>
      <dgm:t>
        <a:bodyPr/>
        <a:lstStyle/>
        <a:p>
          <a:endParaRPr lang="en-GB" sz="1600"/>
        </a:p>
      </dgm:t>
    </dgm:pt>
    <dgm:pt modelId="{829BA098-D342-374A-9661-5C67A9A4EFF1}" type="sibTrans" cxnId="{3670094F-793D-AF40-8BCC-7BB7509BCAF7}">
      <dgm:prSet/>
      <dgm:spPr/>
      <dgm:t>
        <a:bodyPr/>
        <a:lstStyle/>
        <a:p>
          <a:endParaRPr lang="en-GB" sz="1600"/>
        </a:p>
      </dgm:t>
    </dgm:pt>
    <dgm:pt modelId="{AA274859-31AD-C046-936E-4085BB54D4E0}">
      <dgm:prSet phldrT="[Text]" custT="1"/>
      <dgm:spPr>
        <a:xfrm>
          <a:off x="2703005" y="2271393"/>
          <a:ext cx="6530568" cy="1378956"/>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lstStyle/>
        <a:p>
          <a:pPr>
            <a:buChar char="•"/>
          </a:pPr>
          <a:r>
            <a:rPr lang="en-GB" sz="1500">
              <a:solidFill>
                <a:srgbClr val="000000">
                  <a:hueOff val="0"/>
                  <a:satOff val="0"/>
                  <a:lumOff val="0"/>
                  <a:alphaOff val="0"/>
                </a:srgbClr>
              </a:solidFill>
              <a:latin typeface="Calibri" panose="020F0502020204030204"/>
              <a:ea typeface="+mn-ea"/>
              <a:cs typeface="+mn-cs"/>
            </a:rPr>
            <a:t>Costs only, including costs associated with outcomes</a:t>
          </a:r>
        </a:p>
      </dgm:t>
    </dgm:pt>
    <dgm:pt modelId="{9EDCE861-F2DF-A346-BBD8-6E64B13340D1}" type="parTrans" cxnId="{8357E879-FA35-FE43-9CBF-CEF25CE081CA}">
      <dgm:prSet/>
      <dgm:spPr/>
      <dgm:t>
        <a:bodyPr/>
        <a:lstStyle/>
        <a:p>
          <a:endParaRPr lang="en-GB" sz="1600"/>
        </a:p>
      </dgm:t>
    </dgm:pt>
    <dgm:pt modelId="{5CBF6192-8B76-A44F-B0AC-FC114D2D89BC}" type="sibTrans" cxnId="{8357E879-FA35-FE43-9CBF-CEF25CE081CA}">
      <dgm:prSet/>
      <dgm:spPr/>
      <dgm:t>
        <a:bodyPr/>
        <a:lstStyle/>
        <a:p>
          <a:endParaRPr lang="en-GB" sz="1600"/>
        </a:p>
      </dgm:t>
    </dgm:pt>
    <dgm:pt modelId="{028E5558-84F7-7846-AF08-AA3BE67F0899}">
      <dgm:prSet custT="1"/>
      <dgm:spPr>
        <a:xfrm>
          <a:off x="2648406" y="1233"/>
          <a:ext cx="6587842"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Font typeface="Wingdings" pitchFamily="2" charset="2"/>
            <a:buChar char="ü"/>
          </a:pPr>
          <a:r>
            <a:rPr lang="en-GB" sz="1500" b="1">
              <a:solidFill>
                <a:srgbClr val="000000">
                  <a:hueOff val="0"/>
                  <a:satOff val="0"/>
                  <a:lumOff val="0"/>
                  <a:alphaOff val="0"/>
                </a:srgbClr>
              </a:solidFill>
              <a:latin typeface="Calibri" panose="020F0502020204030204"/>
              <a:ea typeface="+mn-ea"/>
              <a:cs typeface="+mn-cs"/>
            </a:rPr>
            <a:t>“The cost of disease is estimated at $1.3 billion.”</a:t>
          </a:r>
          <a:endParaRPr lang="en-GB" sz="1500">
            <a:solidFill>
              <a:srgbClr val="000000">
                <a:hueOff val="0"/>
                <a:satOff val="0"/>
                <a:lumOff val="0"/>
                <a:alphaOff val="0"/>
              </a:srgbClr>
            </a:solidFill>
            <a:latin typeface="Calibri" panose="020F0502020204030204"/>
            <a:ea typeface="+mn-ea"/>
            <a:cs typeface="+mn-cs"/>
          </a:endParaRPr>
        </a:p>
      </dgm:t>
    </dgm:pt>
    <dgm:pt modelId="{75D9CD4F-587B-814D-8718-3FC6129965FE}" type="parTrans" cxnId="{E8F06394-35EB-D34D-8CB4-83EC13F627A1}">
      <dgm:prSet/>
      <dgm:spPr/>
      <dgm:t>
        <a:bodyPr/>
        <a:lstStyle/>
        <a:p>
          <a:endParaRPr lang="en-GB"/>
        </a:p>
      </dgm:t>
    </dgm:pt>
    <dgm:pt modelId="{4932B24A-D13C-9B4A-B289-620B78C14763}" type="sibTrans" cxnId="{E8F06394-35EB-D34D-8CB4-83EC13F627A1}">
      <dgm:prSet/>
      <dgm:spPr/>
      <dgm:t>
        <a:bodyPr/>
        <a:lstStyle/>
        <a:p>
          <a:endParaRPr lang="en-GB"/>
        </a:p>
      </dgm:t>
    </dgm:pt>
    <dgm:pt modelId="{3FABACEB-593E-47BE-96CF-C8D7A41455C7}" type="pres">
      <dgm:prSet presAssocID="{D734A8DC-3FC1-4C4A-8DD9-B45466B9AF6F}" presName="Name0" presStyleCnt="0">
        <dgm:presLayoutVars>
          <dgm:dir/>
          <dgm:animLvl val="lvl"/>
          <dgm:resizeHandles/>
        </dgm:presLayoutVars>
      </dgm:prSet>
      <dgm:spPr/>
    </dgm:pt>
    <dgm:pt modelId="{D218F6F7-4F8A-4A96-888D-08FCFBBA2B30}" type="pres">
      <dgm:prSet presAssocID="{4705FE16-8296-4CCB-8EE3-5355BD0EDA9D}" presName="linNode" presStyleCnt="0"/>
      <dgm:spPr/>
    </dgm:pt>
    <dgm:pt modelId="{7235C2BF-BE0A-4494-9B42-CC0B73335188}" type="pres">
      <dgm:prSet presAssocID="{4705FE16-8296-4CCB-8EE3-5355BD0EDA9D}" presName="parentShp" presStyleLbl="node1" presStyleIdx="0" presStyleCnt="4" custScaleX="89943">
        <dgm:presLayoutVars>
          <dgm:bulletEnabled val="1"/>
        </dgm:presLayoutVars>
      </dgm:prSet>
      <dgm:spPr/>
    </dgm:pt>
    <dgm:pt modelId="{4370543A-367A-49FB-AD87-9BC5991D4049}" type="pres">
      <dgm:prSet presAssocID="{4705FE16-8296-4CCB-8EE3-5355BD0EDA9D}" presName="childShp" presStyleLbl="bgAccFollowNode1" presStyleIdx="0" presStyleCnt="4" custScaleX="149173">
        <dgm:presLayoutVars>
          <dgm:bulletEnabled val="1"/>
        </dgm:presLayoutVars>
      </dgm:prSet>
      <dgm:spPr/>
    </dgm:pt>
    <dgm:pt modelId="{B16778AD-7DD1-40EF-8FB9-0254F26F9B21}" type="pres">
      <dgm:prSet presAssocID="{6A45AD72-C2A0-4A47-8B2C-57CC1D6BF555}" presName="spacing" presStyleCnt="0"/>
      <dgm:spPr/>
    </dgm:pt>
    <dgm:pt modelId="{925488AB-1433-7841-B763-32BAFB5D11BC}" type="pres">
      <dgm:prSet presAssocID="{12D67F7B-0FBC-8F4B-B42F-5552C425B01E}" presName="linNode" presStyleCnt="0"/>
      <dgm:spPr/>
    </dgm:pt>
    <dgm:pt modelId="{1C975E25-E9AB-E74D-8679-0DEF945591DC}" type="pres">
      <dgm:prSet presAssocID="{12D67F7B-0FBC-8F4B-B42F-5552C425B01E}" presName="parentShp" presStyleLbl="node1" presStyleIdx="1" presStyleCnt="4" custScaleX="100447">
        <dgm:presLayoutVars>
          <dgm:bulletEnabled val="1"/>
        </dgm:presLayoutVars>
      </dgm:prSet>
      <dgm:spPr/>
    </dgm:pt>
    <dgm:pt modelId="{121AB638-A47F-2146-A892-38A5D0AB7DC0}" type="pres">
      <dgm:prSet presAssocID="{12D67F7B-0FBC-8F4B-B42F-5552C425B01E}" presName="childShp" presStyleLbl="bgAccFollowNode1" presStyleIdx="1" presStyleCnt="4" custScaleX="166667">
        <dgm:presLayoutVars>
          <dgm:bulletEnabled val="1"/>
        </dgm:presLayoutVars>
      </dgm:prSet>
      <dgm:spPr/>
    </dgm:pt>
    <dgm:pt modelId="{741C94D8-F21C-5C40-92EF-CB32B334558D}" type="pres">
      <dgm:prSet presAssocID="{9DE1385A-B968-274A-ADED-7113A02AD542}" presName="spacing" presStyleCnt="0"/>
      <dgm:spPr/>
    </dgm:pt>
    <dgm:pt modelId="{300B2C0A-8107-4B7F-A5A7-5BDCC5CE5AEF}" type="pres">
      <dgm:prSet presAssocID="{868DD064-663C-4789-A58C-9C722E95C2C1}" presName="linNode" presStyleCnt="0"/>
      <dgm:spPr/>
    </dgm:pt>
    <dgm:pt modelId="{6D3D2663-1374-4AE0-8DEB-3B46EFC595EA}" type="pres">
      <dgm:prSet presAssocID="{868DD064-663C-4789-A58C-9C722E95C2C1}" presName="parentShp" presStyleLbl="node1" presStyleIdx="2" presStyleCnt="4" custScaleX="103360">
        <dgm:presLayoutVars>
          <dgm:bulletEnabled val="1"/>
        </dgm:presLayoutVars>
      </dgm:prSet>
      <dgm:spPr/>
    </dgm:pt>
    <dgm:pt modelId="{36D796F3-B5F1-409C-B680-841FE8C47249}" type="pres">
      <dgm:prSet presAssocID="{868DD064-663C-4789-A58C-9C722E95C2C1}" presName="childShp" presStyleLbl="bgAccFollowNode1" presStyleIdx="2" presStyleCnt="4" custScaleX="166667" custScaleY="133634">
        <dgm:presLayoutVars>
          <dgm:bulletEnabled val="1"/>
        </dgm:presLayoutVars>
      </dgm:prSet>
      <dgm:spPr/>
    </dgm:pt>
    <dgm:pt modelId="{B148798A-86E6-4F39-81C7-686E845DCA5D}" type="pres">
      <dgm:prSet presAssocID="{4EEEC50D-7308-4011-86D1-468004922ACD}" presName="spacing" presStyleCnt="0"/>
      <dgm:spPr/>
    </dgm:pt>
    <dgm:pt modelId="{D41F27BF-37A1-4DE9-8EEB-7D108CBDCB63}" type="pres">
      <dgm:prSet presAssocID="{DFBC25FE-D651-4433-ADC0-C4ABBB5569CD}" presName="linNode" presStyleCnt="0"/>
      <dgm:spPr/>
    </dgm:pt>
    <dgm:pt modelId="{7F10EE31-C931-495A-8DA8-29A429BEE8C0}" type="pres">
      <dgm:prSet presAssocID="{DFBC25FE-D651-4433-ADC0-C4ABBB5569CD}" presName="parentShp" presStyleLbl="node1" presStyleIdx="3" presStyleCnt="4" custScaleX="100447">
        <dgm:presLayoutVars>
          <dgm:bulletEnabled val="1"/>
        </dgm:presLayoutVars>
      </dgm:prSet>
      <dgm:spPr/>
    </dgm:pt>
    <dgm:pt modelId="{8684BBB3-4BB6-4112-9388-9D843E0EB365}" type="pres">
      <dgm:prSet presAssocID="{DFBC25FE-D651-4433-ADC0-C4ABBB5569CD}" presName="childShp" presStyleLbl="bgAccFollowNode1" presStyleIdx="3" presStyleCnt="4" custScaleX="166667">
        <dgm:presLayoutVars>
          <dgm:bulletEnabled val="1"/>
        </dgm:presLayoutVars>
      </dgm:prSet>
      <dgm:spPr/>
    </dgm:pt>
  </dgm:ptLst>
  <dgm:cxnLst>
    <dgm:cxn modelId="{EBCC1307-A7A1-4847-857F-3802D9CBC66D}" type="presOf" srcId="{7F36F111-FF1B-4D25-9E8B-44F0903C2089}" destId="{36D796F3-B5F1-409C-B680-841FE8C47249}" srcOrd="0" destOrd="0" presId="urn:microsoft.com/office/officeart/2005/8/layout/vList6"/>
    <dgm:cxn modelId="{5BF0FD13-D9D9-4140-AF11-528A63BB2CA3}" srcId="{4705FE16-8296-4CCB-8EE3-5355BD0EDA9D}" destId="{EEEDEEF7-E1BB-4448-A0AE-7759C8A763BC}" srcOrd="1" destOrd="0" parTransId="{DC3397AF-870C-644C-8B14-0EC9937F6F57}" sibTransId="{00E29B60-DB81-AA4E-BB90-714743B05066}"/>
    <dgm:cxn modelId="{B8DD1622-8B5D-BD4F-A4D0-1301712E4032}" srcId="{4705FE16-8296-4CCB-8EE3-5355BD0EDA9D}" destId="{1B71D74B-8EE5-D64D-B686-C1F1A92F97C6}" srcOrd="0" destOrd="0" parTransId="{BF9D8853-6F9D-CB43-ABF7-4B82F4ED8AAD}" sibTransId="{94D10CC4-059C-2B4D-88AA-ADB148A44DE9}"/>
    <dgm:cxn modelId="{D2F86829-C3D8-F249-8DD3-0AA6FA1B0B09}" srcId="{868DD064-663C-4789-A58C-9C722E95C2C1}" destId="{8A18897B-5A2E-E745-B0F3-0A2AA03D74E4}" srcOrd="2" destOrd="0" parTransId="{31E6C710-BBC1-4841-91CA-1CAE11B3F806}" sibTransId="{4BA81BD7-EBD0-434D-A11C-2E82A099E464}"/>
    <dgm:cxn modelId="{D009B13A-AED0-2D43-A4A3-D959E17380CD}" type="presOf" srcId="{028E5558-84F7-7846-AF08-AA3BE67F0899}" destId="{4370543A-367A-49FB-AD87-9BC5991D4049}" srcOrd="0" destOrd="2" presId="urn:microsoft.com/office/officeart/2005/8/layout/vList6"/>
    <dgm:cxn modelId="{CC66B75C-540A-DB48-9C75-BFA680B58C64}" type="presOf" srcId="{36E55CA1-6055-8847-B4B0-844ECA1A3A16}" destId="{121AB638-A47F-2146-A892-38A5D0AB7DC0}" srcOrd="0" destOrd="2" presId="urn:microsoft.com/office/officeart/2005/8/layout/vList6"/>
    <dgm:cxn modelId="{47F3E341-4058-1F44-92AB-B8A4B24423CE}" type="presOf" srcId="{EEEDEEF7-E1BB-4448-A0AE-7759C8A763BC}" destId="{4370543A-367A-49FB-AD87-9BC5991D4049}" srcOrd="0" destOrd="1" presId="urn:microsoft.com/office/officeart/2005/8/layout/vList6"/>
    <dgm:cxn modelId="{6B8C3045-2912-4CEA-AEF6-ACFCAFBF543A}" type="presOf" srcId="{FCF615DB-6885-41D0-88E6-39BDC8D40590}" destId="{8684BBB3-4BB6-4112-9388-9D843E0EB365}" srcOrd="0" destOrd="0" presId="urn:microsoft.com/office/officeart/2005/8/layout/vList6"/>
    <dgm:cxn modelId="{FDD96F45-90D6-614C-BB7A-7217038DCD94}" srcId="{D734A8DC-3FC1-4C4A-8DD9-B45466B9AF6F}" destId="{12D67F7B-0FBC-8F4B-B42F-5552C425B01E}" srcOrd="1" destOrd="0" parTransId="{86B386EC-20D4-6C43-BC55-5923C89DCBBB}" sibTransId="{9DE1385A-B968-274A-ADED-7113A02AD542}"/>
    <dgm:cxn modelId="{8F1A0F6A-F92C-4249-96CA-B04F13B3A931}" type="presOf" srcId="{C8EC51D3-49B0-BC4C-9D93-7847E8A21AA8}" destId="{121AB638-A47F-2146-A892-38A5D0AB7DC0}" srcOrd="0" destOrd="1" presId="urn:microsoft.com/office/officeart/2005/8/layout/vList6"/>
    <dgm:cxn modelId="{CB7BA66D-EE7B-4B6B-A4B5-5929D4E5985B}" srcId="{868DD064-663C-4789-A58C-9C722E95C2C1}" destId="{7F36F111-FF1B-4D25-9E8B-44F0903C2089}" srcOrd="0" destOrd="0" parTransId="{C11E56DE-647A-41D0-A87B-F981CFE7C1EA}" sibTransId="{2285E02E-5537-48DC-8A0B-6ED70C23BAE1}"/>
    <dgm:cxn modelId="{3670094F-793D-AF40-8BCC-7BB7509BCAF7}" srcId="{DFBC25FE-D651-4433-ADC0-C4ABBB5569CD}" destId="{CF6F660C-561B-C949-991B-43A9EA40E9F3}" srcOrd="1" destOrd="0" parTransId="{4D439C9C-5614-A14C-81F5-DD7AF5A149BD}" sibTransId="{829BA098-D342-374A-9661-5C67A9A4EFF1}"/>
    <dgm:cxn modelId="{EAFD866F-EACC-4A4A-A588-21B9C90B8F07}" type="presOf" srcId="{D734A8DC-3FC1-4C4A-8DD9-B45466B9AF6F}" destId="{3FABACEB-593E-47BE-96CF-C8D7A41455C7}" srcOrd="0" destOrd="0" presId="urn:microsoft.com/office/officeart/2005/8/layout/vList6"/>
    <dgm:cxn modelId="{2BADE94F-18FE-464B-A707-9ACF9C5B38F5}" srcId="{DFBC25FE-D651-4433-ADC0-C4ABBB5569CD}" destId="{16946201-7286-B541-B02A-C21D70E5149A}" srcOrd="2" destOrd="0" parTransId="{14963220-CD2C-0D42-A3F9-7FA1EF5C314A}" sibTransId="{1201A10B-3436-5244-BF4E-37CB8AE9E2AE}"/>
    <dgm:cxn modelId="{BF5F4E54-937E-BC4A-A993-D02833459041}" type="presOf" srcId="{CF6F660C-561B-C949-991B-43A9EA40E9F3}" destId="{8684BBB3-4BB6-4112-9388-9D843E0EB365}" srcOrd="0" destOrd="1" presId="urn:microsoft.com/office/officeart/2005/8/layout/vList6"/>
    <dgm:cxn modelId="{8357E879-FA35-FE43-9CBF-CEF25CE081CA}" srcId="{868DD064-663C-4789-A58C-9C722E95C2C1}" destId="{AA274859-31AD-C046-936E-4085BB54D4E0}" srcOrd="1" destOrd="0" parTransId="{9EDCE861-F2DF-A346-BBD8-6E64B13340D1}" sibTransId="{5CBF6192-8B76-A44F-B0AC-FC114D2D89BC}"/>
    <dgm:cxn modelId="{EA36D381-407D-644A-8098-40FC25D98048}" srcId="{12D67F7B-0FBC-8F4B-B42F-5552C425B01E}" destId="{36E55CA1-6055-8847-B4B0-844ECA1A3A16}" srcOrd="2" destOrd="0" parTransId="{1C9BAA49-BD9A-3448-B42C-352D2B2BCFF3}" sibTransId="{4A03D1EB-6ECD-3D4C-A287-ABBB35E5384E}"/>
    <dgm:cxn modelId="{674CEA83-1D87-9741-9A4A-B9E7AEF46B2B}" srcId="{12D67F7B-0FBC-8F4B-B42F-5552C425B01E}" destId="{C8EC51D3-49B0-BC4C-9D93-7847E8A21AA8}" srcOrd="1" destOrd="0" parTransId="{2E8FE852-AF30-944E-9465-BEFC0FC50170}" sibTransId="{5B29B9C3-C4D7-9644-A271-8C779F80B286}"/>
    <dgm:cxn modelId="{C6699884-BF65-47ED-82AA-819154C5391A}" srcId="{D734A8DC-3FC1-4C4A-8DD9-B45466B9AF6F}" destId="{DFBC25FE-D651-4433-ADC0-C4ABBB5569CD}" srcOrd="3" destOrd="0" parTransId="{7F0FB5C1-C1CF-486C-981F-E5D98381F11D}" sibTransId="{4843F169-B7A4-47D2-BE68-178098A290AC}"/>
    <dgm:cxn modelId="{47A6398D-C801-4DD4-833E-CBD16D5DBB3E}" srcId="{D734A8DC-3FC1-4C4A-8DD9-B45466B9AF6F}" destId="{4705FE16-8296-4CCB-8EE3-5355BD0EDA9D}" srcOrd="0" destOrd="0" parTransId="{C561E416-4E66-43C0-908C-18A0CDDC8E3B}" sibTransId="{6A45AD72-C2A0-4A47-8B2C-57CC1D6BF555}"/>
    <dgm:cxn modelId="{B88C258F-664C-4EBF-A100-A657F1C8E6E2}" type="presOf" srcId="{DFBC25FE-D651-4433-ADC0-C4ABBB5569CD}" destId="{7F10EE31-C931-495A-8DA8-29A429BEE8C0}" srcOrd="0" destOrd="0" presId="urn:microsoft.com/office/officeart/2005/8/layout/vList6"/>
    <dgm:cxn modelId="{539B8D8F-03FB-6A47-A057-288323C35EF7}" type="presOf" srcId="{0F3F3115-E3F3-3440-A824-3B26A196C2A7}" destId="{121AB638-A47F-2146-A892-38A5D0AB7DC0}" srcOrd="0" destOrd="0" presId="urn:microsoft.com/office/officeart/2005/8/layout/vList6"/>
    <dgm:cxn modelId="{E8F06394-35EB-D34D-8CB4-83EC13F627A1}" srcId="{4705FE16-8296-4CCB-8EE3-5355BD0EDA9D}" destId="{028E5558-84F7-7846-AF08-AA3BE67F0899}" srcOrd="2" destOrd="0" parTransId="{75D9CD4F-587B-814D-8718-3FC6129965FE}" sibTransId="{4932B24A-D13C-9B4A-B289-620B78C14763}"/>
    <dgm:cxn modelId="{C374C79E-AAD1-4DFF-83C6-1FB7A7CA72CB}" type="presOf" srcId="{868DD064-663C-4789-A58C-9C722E95C2C1}" destId="{6D3D2663-1374-4AE0-8DEB-3B46EFC595EA}" srcOrd="0" destOrd="0" presId="urn:microsoft.com/office/officeart/2005/8/layout/vList6"/>
    <dgm:cxn modelId="{9907B2B0-F571-A14F-9C6F-65EBE2E938BC}" type="presOf" srcId="{8A18897B-5A2E-E745-B0F3-0A2AA03D74E4}" destId="{36D796F3-B5F1-409C-B680-841FE8C47249}" srcOrd="0" destOrd="2" presId="urn:microsoft.com/office/officeart/2005/8/layout/vList6"/>
    <dgm:cxn modelId="{C32F98B8-16B1-434F-B506-D5EE8E68300F}" type="presOf" srcId="{1B71D74B-8EE5-D64D-B686-C1F1A92F97C6}" destId="{4370543A-367A-49FB-AD87-9BC5991D4049}" srcOrd="0" destOrd="0" presId="urn:microsoft.com/office/officeart/2005/8/layout/vList6"/>
    <dgm:cxn modelId="{B21373B9-B3C3-4438-9E0E-F6B324BC6A11}" srcId="{DFBC25FE-D651-4433-ADC0-C4ABBB5569CD}" destId="{FCF615DB-6885-41D0-88E6-39BDC8D40590}" srcOrd="0" destOrd="0" parTransId="{80B983BC-90C9-4ACA-B485-983FDF3E0291}" sibTransId="{73E851D4-9DC8-424D-9BBF-94C7E91B4951}"/>
    <dgm:cxn modelId="{78481FC6-4BB7-194C-8828-9E84A4CFF4EC}" type="presOf" srcId="{16946201-7286-B541-B02A-C21D70E5149A}" destId="{8684BBB3-4BB6-4112-9388-9D843E0EB365}" srcOrd="0" destOrd="2" presId="urn:microsoft.com/office/officeart/2005/8/layout/vList6"/>
    <dgm:cxn modelId="{369055D1-0A2F-4BF7-9579-39E2CF74422E}" type="presOf" srcId="{4705FE16-8296-4CCB-8EE3-5355BD0EDA9D}" destId="{7235C2BF-BE0A-4494-9B42-CC0B73335188}" srcOrd="0" destOrd="0" presId="urn:microsoft.com/office/officeart/2005/8/layout/vList6"/>
    <dgm:cxn modelId="{DB8310DD-2A76-0A41-91A1-BD12FA793279}" type="presOf" srcId="{AA274859-31AD-C046-936E-4085BB54D4E0}" destId="{36D796F3-B5F1-409C-B680-841FE8C47249}" srcOrd="0" destOrd="1" presId="urn:microsoft.com/office/officeart/2005/8/layout/vList6"/>
    <dgm:cxn modelId="{5D0A23EA-3E5B-B646-B1D5-75E182FD6693}" type="presOf" srcId="{12D67F7B-0FBC-8F4B-B42F-5552C425B01E}" destId="{1C975E25-E9AB-E74D-8679-0DEF945591DC}" srcOrd="0" destOrd="0" presId="urn:microsoft.com/office/officeart/2005/8/layout/vList6"/>
    <dgm:cxn modelId="{8EDFF9EC-DB70-4058-9C67-1173889C2AA8}" srcId="{D734A8DC-3FC1-4C4A-8DD9-B45466B9AF6F}" destId="{868DD064-663C-4789-A58C-9C722E95C2C1}" srcOrd="2" destOrd="0" parTransId="{BE525417-ED3C-4BBE-8688-CB4D82B7E722}" sibTransId="{4EEEC50D-7308-4011-86D1-468004922ACD}"/>
    <dgm:cxn modelId="{94E953F7-27C9-E34B-AF00-650F3CD5A503}" srcId="{12D67F7B-0FBC-8F4B-B42F-5552C425B01E}" destId="{0F3F3115-E3F3-3440-A824-3B26A196C2A7}" srcOrd="0" destOrd="0" parTransId="{B1B32553-8294-9649-8F44-3A082CB76E49}" sibTransId="{48AC69AE-3910-034E-B7D3-8DA18CFE9464}"/>
    <dgm:cxn modelId="{638A8B0E-42D1-4174-8936-08A6E5286CBD}" type="presParOf" srcId="{3FABACEB-593E-47BE-96CF-C8D7A41455C7}" destId="{D218F6F7-4F8A-4A96-888D-08FCFBBA2B30}" srcOrd="0" destOrd="0" presId="urn:microsoft.com/office/officeart/2005/8/layout/vList6"/>
    <dgm:cxn modelId="{B022C825-5FA4-41C4-8278-7DB97D1B8796}" type="presParOf" srcId="{D218F6F7-4F8A-4A96-888D-08FCFBBA2B30}" destId="{7235C2BF-BE0A-4494-9B42-CC0B73335188}" srcOrd="0" destOrd="0" presId="urn:microsoft.com/office/officeart/2005/8/layout/vList6"/>
    <dgm:cxn modelId="{381E35CC-F1CF-4F5E-AC15-A5E98ECC32EA}" type="presParOf" srcId="{D218F6F7-4F8A-4A96-888D-08FCFBBA2B30}" destId="{4370543A-367A-49FB-AD87-9BC5991D4049}" srcOrd="1" destOrd="0" presId="urn:microsoft.com/office/officeart/2005/8/layout/vList6"/>
    <dgm:cxn modelId="{B2F6918C-E13B-41A8-B5AA-31CF47F29A07}" type="presParOf" srcId="{3FABACEB-593E-47BE-96CF-C8D7A41455C7}" destId="{B16778AD-7DD1-40EF-8FB9-0254F26F9B21}" srcOrd="1" destOrd="0" presId="urn:microsoft.com/office/officeart/2005/8/layout/vList6"/>
    <dgm:cxn modelId="{899E37FC-5E9C-564A-A54D-9AA068AAA805}" type="presParOf" srcId="{3FABACEB-593E-47BE-96CF-C8D7A41455C7}" destId="{925488AB-1433-7841-B763-32BAFB5D11BC}" srcOrd="2" destOrd="0" presId="urn:microsoft.com/office/officeart/2005/8/layout/vList6"/>
    <dgm:cxn modelId="{BE409EFE-1CD6-7548-9469-CF922629D732}" type="presParOf" srcId="{925488AB-1433-7841-B763-32BAFB5D11BC}" destId="{1C975E25-E9AB-E74D-8679-0DEF945591DC}" srcOrd="0" destOrd="0" presId="urn:microsoft.com/office/officeart/2005/8/layout/vList6"/>
    <dgm:cxn modelId="{1AA6867C-5183-1A4B-9395-2A87EDD20354}" type="presParOf" srcId="{925488AB-1433-7841-B763-32BAFB5D11BC}" destId="{121AB638-A47F-2146-A892-38A5D0AB7DC0}" srcOrd="1" destOrd="0" presId="urn:microsoft.com/office/officeart/2005/8/layout/vList6"/>
    <dgm:cxn modelId="{BCABBA18-7A56-3549-BA5E-00AD48904B3B}" type="presParOf" srcId="{3FABACEB-593E-47BE-96CF-C8D7A41455C7}" destId="{741C94D8-F21C-5C40-92EF-CB32B334558D}" srcOrd="3" destOrd="0" presId="urn:microsoft.com/office/officeart/2005/8/layout/vList6"/>
    <dgm:cxn modelId="{1E182CCA-3A61-48E5-9C11-9061FE0BCE76}" type="presParOf" srcId="{3FABACEB-593E-47BE-96CF-C8D7A41455C7}" destId="{300B2C0A-8107-4B7F-A5A7-5BDCC5CE5AEF}" srcOrd="4" destOrd="0" presId="urn:microsoft.com/office/officeart/2005/8/layout/vList6"/>
    <dgm:cxn modelId="{02DBE238-E030-4DF4-B7EE-7BE69DD3F361}" type="presParOf" srcId="{300B2C0A-8107-4B7F-A5A7-5BDCC5CE5AEF}" destId="{6D3D2663-1374-4AE0-8DEB-3B46EFC595EA}" srcOrd="0" destOrd="0" presId="urn:microsoft.com/office/officeart/2005/8/layout/vList6"/>
    <dgm:cxn modelId="{336A3526-8D1A-4CB6-91BC-3270AC4CDCCA}" type="presParOf" srcId="{300B2C0A-8107-4B7F-A5A7-5BDCC5CE5AEF}" destId="{36D796F3-B5F1-409C-B680-841FE8C47249}" srcOrd="1" destOrd="0" presId="urn:microsoft.com/office/officeart/2005/8/layout/vList6"/>
    <dgm:cxn modelId="{44B08E27-5C6E-456E-A553-307696492DDC}" type="presParOf" srcId="{3FABACEB-593E-47BE-96CF-C8D7A41455C7}" destId="{B148798A-86E6-4F39-81C7-686E845DCA5D}" srcOrd="5" destOrd="0" presId="urn:microsoft.com/office/officeart/2005/8/layout/vList6"/>
    <dgm:cxn modelId="{73D80DCB-CBD6-4E05-AAA5-CF62D60CE1B7}" type="presParOf" srcId="{3FABACEB-593E-47BE-96CF-C8D7A41455C7}" destId="{D41F27BF-37A1-4DE9-8EEB-7D108CBDCB63}" srcOrd="6" destOrd="0" presId="urn:microsoft.com/office/officeart/2005/8/layout/vList6"/>
    <dgm:cxn modelId="{77AAF859-94F4-40C2-AF97-61CC97633B1F}" type="presParOf" srcId="{D41F27BF-37A1-4DE9-8EEB-7D108CBDCB63}" destId="{7F10EE31-C931-495A-8DA8-29A429BEE8C0}" srcOrd="0" destOrd="0" presId="urn:microsoft.com/office/officeart/2005/8/layout/vList6"/>
    <dgm:cxn modelId="{F7A28726-59FF-4ECF-A9AF-A947ECA6B4AC}" type="presParOf" srcId="{D41F27BF-37A1-4DE9-8EEB-7D108CBDCB63}" destId="{8684BBB3-4BB6-4112-9388-9D843E0EB36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34A8DC-3FC1-4C4A-8DD9-B45466B9AF6F}"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en-GB"/>
        </a:p>
      </dgm:t>
    </dgm:pt>
    <dgm:pt modelId="{868DD064-663C-4789-A58C-9C722E95C2C1}">
      <dgm:prSet phldrT="[Text]" custT="1"/>
      <dgm:spPr>
        <a:xfrm>
          <a:off x="3012" y="2444926"/>
          <a:ext cx="2699992" cy="1031890"/>
        </a:xfrm>
        <a:prstGeom prst="roundRect">
          <a:avLst/>
        </a:prstGeom>
        <a:solidFill>
          <a:srgbClr val="E1EBF7"/>
        </a:solidFill>
        <a:ln>
          <a:noFill/>
        </a:ln>
        <a:effectLst/>
      </dgm:spPr>
      <dgm:t>
        <a:bodyPr/>
        <a:lstStyle/>
        <a:p>
          <a:pPr>
            <a:buNone/>
          </a:pPr>
          <a:r>
            <a:rPr lang="en-GB" sz="1600" dirty="0">
              <a:solidFill>
                <a:srgbClr val="FFFFFF"/>
              </a:solidFill>
              <a:latin typeface="Calibri" panose="020F0502020204030204"/>
              <a:ea typeface="+mn-ea"/>
              <a:cs typeface="+mn-cs"/>
            </a:rPr>
            <a:t>What are the monetary consequences of the intervention?</a:t>
          </a:r>
        </a:p>
      </dgm:t>
    </dgm:pt>
    <dgm:pt modelId="{BE525417-ED3C-4BBE-8688-CB4D82B7E722}" type="parTrans" cxnId="{8EDFF9EC-DB70-4058-9C67-1173889C2AA8}">
      <dgm:prSet/>
      <dgm:spPr/>
      <dgm:t>
        <a:bodyPr/>
        <a:lstStyle/>
        <a:p>
          <a:endParaRPr lang="en-GB" sz="1600"/>
        </a:p>
      </dgm:t>
    </dgm:pt>
    <dgm:pt modelId="{4EEEC50D-7308-4011-86D1-468004922ACD}" type="sibTrans" cxnId="{8EDFF9EC-DB70-4058-9C67-1173889C2AA8}">
      <dgm:prSet/>
      <dgm:spPr/>
      <dgm:t>
        <a:bodyPr/>
        <a:lstStyle/>
        <a:p>
          <a:endParaRPr lang="en-GB" sz="1600"/>
        </a:p>
      </dgm:t>
    </dgm:pt>
    <dgm:pt modelId="{DFBC25FE-D651-4433-ADC0-C4ABBB5569CD}">
      <dgm:prSet custT="1"/>
      <dgm:spPr>
        <a:xfrm>
          <a:off x="3126" y="3753538"/>
          <a:ext cx="2645643" cy="1031890"/>
        </a:xfrm>
        <a:prstGeom prst="roundRect">
          <a:avLst/>
        </a:prstGeom>
        <a:gradFill rotWithShape="0">
          <a:gsLst>
            <a:gs pos="0">
              <a:srgbClr val="0099DD">
                <a:hueOff val="0"/>
                <a:satOff val="0"/>
                <a:lumOff val="0"/>
                <a:alphaOff val="0"/>
                <a:satMod val="103000"/>
                <a:lumMod val="102000"/>
                <a:tint val="94000"/>
              </a:srgbClr>
            </a:gs>
            <a:gs pos="50000">
              <a:srgbClr val="0099DD">
                <a:hueOff val="0"/>
                <a:satOff val="0"/>
                <a:lumOff val="0"/>
                <a:alphaOff val="0"/>
                <a:satMod val="110000"/>
                <a:lumMod val="100000"/>
                <a:shade val="100000"/>
              </a:srgbClr>
            </a:gs>
            <a:gs pos="100000">
              <a:srgbClr val="0099DD">
                <a:hueOff val="0"/>
                <a:satOff val="0"/>
                <a:lumOff val="0"/>
                <a:alphaOff val="0"/>
                <a:lumMod val="99000"/>
                <a:satMod val="120000"/>
                <a:shade val="78000"/>
              </a:srgbClr>
            </a:gs>
          </a:gsLst>
          <a:lin ang="5400000" scaled="0"/>
        </a:gradFill>
        <a:ln>
          <a:noFill/>
        </a:ln>
        <a:effectLst/>
      </dgm:spPr>
      <dgm:t>
        <a:bodyPr/>
        <a:lstStyle/>
        <a:p>
          <a:pPr>
            <a:buNone/>
          </a:pPr>
          <a:r>
            <a:rPr lang="en-GB" sz="1600">
              <a:solidFill>
                <a:srgbClr val="FFFFFF"/>
              </a:solidFill>
              <a:latin typeface="Calibri" panose="020F0502020204030204"/>
              <a:ea typeface="+mn-ea"/>
              <a:cs typeface="+mn-cs"/>
            </a:rPr>
            <a:t>Is the intervention cost-effective? Are the additional costs worth the outcomes? </a:t>
          </a:r>
        </a:p>
      </dgm:t>
    </dgm:pt>
    <dgm:pt modelId="{7F0FB5C1-C1CF-486C-981F-E5D98381F11D}" type="parTrans" cxnId="{C6699884-BF65-47ED-82AA-819154C5391A}">
      <dgm:prSet/>
      <dgm:spPr/>
      <dgm:t>
        <a:bodyPr/>
        <a:lstStyle/>
        <a:p>
          <a:endParaRPr lang="en-GB" sz="1600"/>
        </a:p>
      </dgm:t>
    </dgm:pt>
    <dgm:pt modelId="{4843F169-B7A4-47D2-BE68-178098A290AC}" type="sibTrans" cxnId="{C6699884-BF65-47ED-82AA-819154C5391A}">
      <dgm:prSet/>
      <dgm:spPr/>
      <dgm:t>
        <a:bodyPr/>
        <a:lstStyle/>
        <a:p>
          <a:endParaRPr lang="en-GB" sz="1600"/>
        </a:p>
      </dgm:t>
    </dgm:pt>
    <dgm:pt modelId="{FCF615DB-6885-41D0-88E6-39BDC8D40590}">
      <dgm:prSet custT="1"/>
      <dgm:spPr>
        <a:xfrm>
          <a:off x="2648770" y="3753538"/>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a:solidFill>
                <a:srgbClr val="000000">
                  <a:hueOff val="0"/>
                  <a:satOff val="0"/>
                  <a:lumOff val="0"/>
                  <a:alphaOff val="0"/>
                </a:srgbClr>
              </a:solidFill>
              <a:latin typeface="Calibri" panose="020F0502020204030204"/>
              <a:ea typeface="+mn-ea"/>
              <a:cs typeface="+mn-cs"/>
            </a:rPr>
            <a:t>Intervention versus comparator</a:t>
          </a:r>
        </a:p>
      </dgm:t>
    </dgm:pt>
    <dgm:pt modelId="{80B983BC-90C9-4ACA-B485-983FDF3E0291}" type="parTrans" cxnId="{B21373B9-B3C3-4438-9E0E-F6B324BC6A11}">
      <dgm:prSet/>
      <dgm:spPr/>
      <dgm:t>
        <a:bodyPr/>
        <a:lstStyle/>
        <a:p>
          <a:endParaRPr lang="en-GB" sz="1600"/>
        </a:p>
      </dgm:t>
    </dgm:pt>
    <dgm:pt modelId="{73E851D4-9DC8-424D-9BBF-94C7E91B4951}" type="sibTrans" cxnId="{B21373B9-B3C3-4438-9E0E-F6B324BC6A11}">
      <dgm:prSet/>
      <dgm:spPr/>
      <dgm:t>
        <a:bodyPr/>
        <a:lstStyle/>
        <a:p>
          <a:endParaRPr lang="en-GB" sz="1600"/>
        </a:p>
      </dgm:t>
    </dgm:pt>
    <dgm:pt modelId="{4705FE16-8296-4CCB-8EE3-5355BD0EDA9D}">
      <dgm:prSet phldrT="[Text]" custT="1"/>
      <dgm:spPr>
        <a:xfrm>
          <a:off x="338" y="1233"/>
          <a:ext cx="2648067" cy="1031890"/>
        </a:xfrm>
        <a:prstGeom prst="roundRect">
          <a:avLst/>
        </a:prstGeom>
        <a:solidFill>
          <a:srgbClr val="E1EBF7"/>
        </a:solidFill>
        <a:ln>
          <a:noFill/>
        </a:ln>
        <a:effectLst/>
      </dgm:spPr>
      <dgm:t>
        <a:bodyPr/>
        <a:lstStyle/>
        <a:p>
          <a:pPr>
            <a:buNone/>
          </a:pPr>
          <a:r>
            <a:rPr lang="en-GB" sz="1600">
              <a:solidFill>
                <a:srgbClr val="FFFFFF"/>
              </a:solidFill>
              <a:latin typeface="Calibri" panose="020F0502020204030204"/>
              <a:ea typeface="+mn-ea"/>
              <a:cs typeface="+mn-cs"/>
            </a:rPr>
            <a:t>What are the costs associated with disease?</a:t>
          </a:r>
        </a:p>
      </dgm:t>
    </dgm:pt>
    <dgm:pt modelId="{C561E416-4E66-43C0-908C-18A0CDDC8E3B}" type="parTrans" cxnId="{47A6398D-C801-4DD4-833E-CBD16D5DBB3E}">
      <dgm:prSet/>
      <dgm:spPr/>
      <dgm:t>
        <a:bodyPr/>
        <a:lstStyle/>
        <a:p>
          <a:endParaRPr lang="en-GB" sz="1600"/>
        </a:p>
      </dgm:t>
    </dgm:pt>
    <dgm:pt modelId="{6A45AD72-C2A0-4A47-8B2C-57CC1D6BF555}" type="sibTrans" cxnId="{47A6398D-C801-4DD4-833E-CBD16D5DBB3E}">
      <dgm:prSet/>
      <dgm:spPr/>
      <dgm:t>
        <a:bodyPr/>
        <a:lstStyle/>
        <a:p>
          <a:endParaRPr lang="en-GB" sz="1600"/>
        </a:p>
      </dgm:t>
    </dgm:pt>
    <dgm:pt modelId="{7F36F111-FF1B-4D25-9E8B-44F0903C2089}">
      <dgm:prSet phldrT="[Text]" custT="1"/>
      <dgm:spPr>
        <a:xfrm>
          <a:off x="2703005" y="2271393"/>
          <a:ext cx="6530568" cy="1378956"/>
        </a:xfrm>
        <a:prstGeom prst="rightArrow">
          <a:avLst>
            <a:gd name="adj1" fmla="val 75000"/>
            <a:gd name="adj2" fmla="val 50000"/>
          </a:avLst>
        </a:prstGeom>
        <a:solidFill>
          <a:srgbClr val="E1EBF7">
            <a:alpha val="98824"/>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b="0" dirty="0">
              <a:solidFill>
                <a:srgbClr val="000000">
                  <a:hueOff val="0"/>
                  <a:satOff val="0"/>
                  <a:lumOff val="0"/>
                  <a:alphaOff val="0"/>
                </a:srgbClr>
              </a:solidFill>
              <a:latin typeface="Calibri" panose="020F0502020204030204"/>
              <a:ea typeface="+mn-ea"/>
              <a:cs typeface="+mn-cs"/>
            </a:rPr>
            <a:t>Intervention</a:t>
          </a:r>
          <a:r>
            <a:rPr lang="en-GB" sz="1500" b="0" baseline="0" dirty="0">
              <a:solidFill>
                <a:srgbClr val="000000">
                  <a:hueOff val="0"/>
                  <a:satOff val="0"/>
                  <a:lumOff val="0"/>
                  <a:alphaOff val="0"/>
                </a:srgbClr>
              </a:solidFill>
              <a:latin typeface="Calibri" panose="020F0502020204030204"/>
              <a:ea typeface="+mn-ea"/>
              <a:cs typeface="+mn-cs"/>
            </a:rPr>
            <a:t> versus comparator</a:t>
          </a:r>
          <a:endParaRPr lang="en-GB" sz="1500" b="0" dirty="0">
            <a:solidFill>
              <a:srgbClr val="000000">
                <a:hueOff val="0"/>
                <a:satOff val="0"/>
                <a:lumOff val="0"/>
                <a:alphaOff val="0"/>
              </a:srgbClr>
            </a:solidFill>
            <a:latin typeface="Calibri" panose="020F0502020204030204"/>
            <a:ea typeface="+mn-ea"/>
            <a:cs typeface="+mn-cs"/>
          </a:endParaRPr>
        </a:p>
      </dgm:t>
    </dgm:pt>
    <dgm:pt modelId="{C11E56DE-647A-41D0-A87B-F981CFE7C1EA}" type="parTrans" cxnId="{CB7BA66D-EE7B-4B6B-A4B5-5929D4E5985B}">
      <dgm:prSet/>
      <dgm:spPr/>
      <dgm:t>
        <a:bodyPr/>
        <a:lstStyle/>
        <a:p>
          <a:endParaRPr lang="en-GB" sz="1600"/>
        </a:p>
      </dgm:t>
    </dgm:pt>
    <dgm:pt modelId="{2285E02E-5537-48DC-8A0B-6ED70C23BAE1}" type="sibTrans" cxnId="{CB7BA66D-EE7B-4B6B-A4B5-5929D4E5985B}">
      <dgm:prSet/>
      <dgm:spPr/>
      <dgm:t>
        <a:bodyPr/>
        <a:lstStyle/>
        <a:p>
          <a:endParaRPr lang="en-GB" sz="1600"/>
        </a:p>
      </dgm:t>
    </dgm:pt>
    <dgm:pt modelId="{1B71D74B-8EE5-D64D-B686-C1F1A92F97C6}">
      <dgm:prSet custT="1"/>
      <dgm:spPr>
        <a:xfrm>
          <a:off x="2648406" y="1233"/>
          <a:ext cx="6587842" cy="1031890"/>
        </a:xfrm>
        <a:prstGeom prst="rightArrow">
          <a:avLst>
            <a:gd name="adj1" fmla="val 75000"/>
            <a:gd name="adj2" fmla="val 50000"/>
          </a:avLst>
        </a:prstGeom>
        <a:solidFill>
          <a:srgbClr val="E1EBF7">
            <a:alpha val="98039"/>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b="0" dirty="0">
              <a:solidFill>
                <a:srgbClr val="000000">
                  <a:hueOff val="0"/>
                  <a:satOff val="0"/>
                  <a:lumOff val="0"/>
                  <a:alphaOff val="0"/>
                </a:srgbClr>
              </a:solidFill>
              <a:latin typeface="Calibri" panose="020F0502020204030204"/>
              <a:ea typeface="+mn-ea"/>
              <a:cs typeface="+mn-cs"/>
            </a:rPr>
            <a:t>No intervention</a:t>
          </a:r>
        </a:p>
      </dgm:t>
    </dgm:pt>
    <dgm:pt modelId="{BF9D8853-6F9D-CB43-ABF7-4B82F4ED8AAD}" type="parTrans" cxnId="{B8DD1622-8B5D-BD4F-A4D0-1301712E4032}">
      <dgm:prSet/>
      <dgm:spPr/>
      <dgm:t>
        <a:bodyPr/>
        <a:lstStyle/>
        <a:p>
          <a:endParaRPr lang="en-GB" sz="1600"/>
        </a:p>
      </dgm:t>
    </dgm:pt>
    <dgm:pt modelId="{94D10CC4-059C-2B4D-88AA-ADB148A44DE9}" type="sibTrans" cxnId="{B8DD1622-8B5D-BD4F-A4D0-1301712E4032}">
      <dgm:prSet/>
      <dgm:spPr/>
      <dgm:t>
        <a:bodyPr/>
        <a:lstStyle/>
        <a:p>
          <a:endParaRPr lang="en-GB" sz="1600"/>
        </a:p>
      </dgm:t>
    </dgm:pt>
    <dgm:pt modelId="{12D67F7B-0FBC-8F4B-B42F-5552C425B01E}">
      <dgm:prSet phldrT="[Text]" custT="1"/>
      <dgm:spPr>
        <a:xfrm>
          <a:off x="3126" y="1136313"/>
          <a:ext cx="2645643" cy="1031890"/>
        </a:xfrm>
        <a:prstGeom prst="roundRect">
          <a:avLst/>
        </a:prstGeom>
        <a:solidFill>
          <a:srgbClr val="E1EBF7"/>
        </a:solidFill>
        <a:ln>
          <a:noFill/>
        </a:ln>
        <a:effectLst/>
      </dgm:spPr>
      <dgm:t>
        <a:bodyPr/>
        <a:lstStyle/>
        <a:p>
          <a:pPr>
            <a:buNone/>
          </a:pPr>
          <a:r>
            <a:rPr lang="en-GB" sz="1600">
              <a:solidFill>
                <a:srgbClr val="FFFFFF"/>
              </a:solidFill>
              <a:latin typeface="Calibri" panose="020F0502020204030204"/>
              <a:ea typeface="+mn-ea"/>
              <a:cs typeface="+mn-cs"/>
            </a:rPr>
            <a:t>What is the cost of an intervention? </a:t>
          </a:r>
        </a:p>
      </dgm:t>
    </dgm:pt>
    <dgm:pt modelId="{86B386EC-20D4-6C43-BC55-5923C89DCBBB}" type="parTrans" cxnId="{FDD96F45-90D6-614C-BB7A-7217038DCD94}">
      <dgm:prSet/>
      <dgm:spPr/>
      <dgm:t>
        <a:bodyPr/>
        <a:lstStyle/>
        <a:p>
          <a:endParaRPr lang="en-GB" sz="1600"/>
        </a:p>
      </dgm:t>
    </dgm:pt>
    <dgm:pt modelId="{9DE1385A-B968-274A-ADED-7113A02AD542}" type="sibTrans" cxnId="{FDD96F45-90D6-614C-BB7A-7217038DCD94}">
      <dgm:prSet/>
      <dgm:spPr/>
      <dgm:t>
        <a:bodyPr/>
        <a:lstStyle/>
        <a:p>
          <a:endParaRPr lang="en-GB" sz="1600"/>
        </a:p>
      </dgm:t>
    </dgm:pt>
    <dgm:pt modelId="{0F3F3115-E3F3-3440-A824-3B26A196C2A7}">
      <dgm:prSet custT="1"/>
      <dgm:spPr>
        <a:xfrm>
          <a:off x="2648770" y="1136313"/>
          <a:ext cx="6584689" cy="1031890"/>
        </a:xfrm>
        <a:prstGeom prst="rightArrow">
          <a:avLst>
            <a:gd name="adj1" fmla="val 75000"/>
            <a:gd name="adj2" fmla="val 50000"/>
          </a:avLst>
        </a:prstGeom>
        <a:solidFill>
          <a:srgbClr val="E1EBF7">
            <a:alpha val="9000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b="0" dirty="0">
              <a:solidFill>
                <a:srgbClr val="000000">
                  <a:hueOff val="0"/>
                  <a:satOff val="0"/>
                  <a:lumOff val="0"/>
                  <a:alphaOff val="0"/>
                </a:srgbClr>
              </a:solidFill>
              <a:latin typeface="Calibri" panose="020F0502020204030204"/>
              <a:ea typeface="+mn-ea"/>
              <a:cs typeface="+mn-cs"/>
            </a:rPr>
            <a:t>One intervention</a:t>
          </a:r>
        </a:p>
      </dgm:t>
    </dgm:pt>
    <dgm:pt modelId="{B1B32553-8294-9649-8F44-3A082CB76E49}" type="parTrans" cxnId="{94E953F7-27C9-E34B-AF00-650F3CD5A503}">
      <dgm:prSet/>
      <dgm:spPr/>
      <dgm:t>
        <a:bodyPr/>
        <a:lstStyle/>
        <a:p>
          <a:endParaRPr lang="en-GB" sz="1600"/>
        </a:p>
      </dgm:t>
    </dgm:pt>
    <dgm:pt modelId="{48AC69AE-3910-034E-B7D3-8DA18CFE9464}" type="sibTrans" cxnId="{94E953F7-27C9-E34B-AF00-650F3CD5A503}">
      <dgm:prSet/>
      <dgm:spPr/>
      <dgm:t>
        <a:bodyPr/>
        <a:lstStyle/>
        <a:p>
          <a:endParaRPr lang="en-GB" sz="1600"/>
        </a:p>
      </dgm:t>
    </dgm:pt>
    <dgm:pt modelId="{36E55CA1-6055-8847-B4B0-844ECA1A3A16}">
      <dgm:prSet custT="1"/>
      <dgm:spPr>
        <a:xfrm>
          <a:off x="2648770" y="1136313"/>
          <a:ext cx="6584689" cy="1031890"/>
        </a:xfrm>
        <a:prstGeom prst="rightArrow">
          <a:avLst>
            <a:gd name="adj1" fmla="val 75000"/>
            <a:gd name="adj2" fmla="val 50000"/>
          </a:avLst>
        </a:prstGeom>
        <a:solidFill>
          <a:srgbClr val="E1EBF7">
            <a:alpha val="9000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Font typeface="Wingdings" pitchFamily="2" charset="2"/>
            <a:buChar char="ü"/>
          </a:pPr>
          <a:r>
            <a:rPr lang="en-GB" sz="1500" b="0" dirty="0">
              <a:solidFill>
                <a:srgbClr val="000000">
                  <a:hueOff val="0"/>
                  <a:satOff val="0"/>
                  <a:lumOff val="0"/>
                  <a:alphaOff val="0"/>
                </a:srgbClr>
              </a:solidFill>
              <a:latin typeface="Calibri" panose="020F0502020204030204"/>
              <a:ea typeface="+mn-ea"/>
              <a:cs typeface="+mn-cs"/>
            </a:rPr>
            <a:t>“The cost of the vaccine program is $15 per vaccinated girl.”</a:t>
          </a:r>
        </a:p>
      </dgm:t>
    </dgm:pt>
    <dgm:pt modelId="{1C9BAA49-BD9A-3448-B42C-352D2B2BCFF3}" type="parTrans" cxnId="{EA36D381-407D-644A-8098-40FC25D98048}">
      <dgm:prSet/>
      <dgm:spPr/>
      <dgm:t>
        <a:bodyPr/>
        <a:lstStyle/>
        <a:p>
          <a:endParaRPr lang="en-GB" sz="1600"/>
        </a:p>
      </dgm:t>
    </dgm:pt>
    <dgm:pt modelId="{4A03D1EB-6ECD-3D4C-A287-ABBB35E5384E}" type="sibTrans" cxnId="{EA36D381-407D-644A-8098-40FC25D98048}">
      <dgm:prSet/>
      <dgm:spPr/>
      <dgm:t>
        <a:bodyPr/>
        <a:lstStyle/>
        <a:p>
          <a:endParaRPr lang="en-GB" sz="1600"/>
        </a:p>
      </dgm:t>
    </dgm:pt>
    <dgm:pt modelId="{8A18897B-5A2E-E745-B0F3-0A2AA03D74E4}">
      <dgm:prSet phldrT="[Text]" custT="1"/>
      <dgm:spPr>
        <a:xfrm>
          <a:off x="2703005" y="2271393"/>
          <a:ext cx="6530568" cy="1378956"/>
        </a:xfrm>
        <a:prstGeom prst="rightArrow">
          <a:avLst>
            <a:gd name="adj1" fmla="val 75000"/>
            <a:gd name="adj2" fmla="val 50000"/>
          </a:avLst>
        </a:prstGeom>
        <a:solidFill>
          <a:srgbClr val="E1EBF7">
            <a:alpha val="98824"/>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Font typeface="Wingdings" pitchFamily="2" charset="2"/>
            <a:buChar char="ü"/>
          </a:pPr>
          <a:r>
            <a:rPr lang="en-GB" sz="1500" b="0" dirty="0">
              <a:solidFill>
                <a:srgbClr val="000000">
                  <a:hueOff val="0"/>
                  <a:satOff val="0"/>
                  <a:lumOff val="0"/>
                  <a:alphaOff val="0"/>
                </a:srgbClr>
              </a:solidFill>
              <a:latin typeface="Calibri" panose="020F0502020204030204"/>
              <a:ea typeface="+mn-ea"/>
              <a:cs typeface="+mn-cs"/>
            </a:rPr>
            <a:t>“Vaccination costs $2 million a year but will save the health system $500,000 a year.”</a:t>
          </a:r>
        </a:p>
      </dgm:t>
    </dgm:pt>
    <dgm:pt modelId="{31E6C710-BBC1-4841-91CA-1CAE11B3F806}" type="parTrans" cxnId="{D2F86829-C3D8-F249-8DD3-0AA6FA1B0B09}">
      <dgm:prSet/>
      <dgm:spPr/>
      <dgm:t>
        <a:bodyPr/>
        <a:lstStyle/>
        <a:p>
          <a:endParaRPr lang="en-GB" sz="1600"/>
        </a:p>
      </dgm:t>
    </dgm:pt>
    <dgm:pt modelId="{4BA81BD7-EBD0-434D-A11C-2E82A099E464}" type="sibTrans" cxnId="{D2F86829-C3D8-F249-8DD3-0AA6FA1B0B09}">
      <dgm:prSet/>
      <dgm:spPr/>
      <dgm:t>
        <a:bodyPr/>
        <a:lstStyle/>
        <a:p>
          <a:endParaRPr lang="en-GB" sz="1600"/>
        </a:p>
      </dgm:t>
    </dgm:pt>
    <dgm:pt modelId="{16946201-7286-B541-B02A-C21D70E5149A}">
      <dgm:prSet custT="1"/>
      <dgm:spPr>
        <a:xfrm>
          <a:off x="2648770" y="3753538"/>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Font typeface="Wingdings" pitchFamily="2" charset="2"/>
            <a:buChar char="ü"/>
          </a:pPr>
          <a:r>
            <a:rPr lang="en-GB" sz="1500" b="1">
              <a:solidFill>
                <a:srgbClr val="000000">
                  <a:hueOff val="0"/>
                  <a:satOff val="0"/>
                  <a:lumOff val="0"/>
                  <a:alphaOff val="0"/>
                </a:srgbClr>
              </a:solidFill>
              <a:latin typeface="Calibri" panose="020F0502020204030204"/>
              <a:ea typeface="+mn-ea"/>
              <a:cs typeface="+mn-cs"/>
            </a:rPr>
            <a:t>“Vaccination costs $10,000 per death prevented.”</a:t>
          </a:r>
        </a:p>
      </dgm:t>
    </dgm:pt>
    <dgm:pt modelId="{14963220-CD2C-0D42-A3F9-7FA1EF5C314A}" type="parTrans" cxnId="{2BADE94F-18FE-464B-A707-9ACF9C5B38F5}">
      <dgm:prSet/>
      <dgm:spPr/>
      <dgm:t>
        <a:bodyPr/>
        <a:lstStyle/>
        <a:p>
          <a:endParaRPr lang="en-GB" sz="1600"/>
        </a:p>
      </dgm:t>
    </dgm:pt>
    <dgm:pt modelId="{1201A10B-3436-5244-BF4E-37CB8AE9E2AE}" type="sibTrans" cxnId="{2BADE94F-18FE-464B-A707-9ACF9C5B38F5}">
      <dgm:prSet/>
      <dgm:spPr/>
      <dgm:t>
        <a:bodyPr/>
        <a:lstStyle/>
        <a:p>
          <a:endParaRPr lang="en-GB" sz="1600"/>
        </a:p>
      </dgm:t>
    </dgm:pt>
    <dgm:pt modelId="{EEEDEEF7-E1BB-4448-A0AE-7759C8A763BC}">
      <dgm:prSet custT="1"/>
      <dgm:spPr>
        <a:xfrm>
          <a:off x="2648406" y="1233"/>
          <a:ext cx="6587842" cy="1031890"/>
        </a:xfrm>
        <a:prstGeom prst="rightArrow">
          <a:avLst>
            <a:gd name="adj1" fmla="val 75000"/>
            <a:gd name="adj2" fmla="val 50000"/>
          </a:avLst>
        </a:prstGeom>
        <a:solidFill>
          <a:srgbClr val="E1EBF7">
            <a:alpha val="98039"/>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b="0" dirty="0">
              <a:solidFill>
                <a:srgbClr val="000000">
                  <a:hueOff val="0"/>
                  <a:satOff val="0"/>
                  <a:lumOff val="0"/>
                  <a:alphaOff val="0"/>
                </a:srgbClr>
              </a:solidFill>
              <a:latin typeface="Calibri" panose="020F0502020204030204"/>
              <a:ea typeface="+mn-ea"/>
              <a:cs typeface="+mn-cs"/>
            </a:rPr>
            <a:t>Costs only</a:t>
          </a:r>
        </a:p>
      </dgm:t>
    </dgm:pt>
    <dgm:pt modelId="{DC3397AF-870C-644C-8B14-0EC9937F6F57}" type="parTrans" cxnId="{5BF0FD13-D9D9-4140-AF11-528A63BB2CA3}">
      <dgm:prSet/>
      <dgm:spPr/>
      <dgm:t>
        <a:bodyPr/>
        <a:lstStyle/>
        <a:p>
          <a:endParaRPr lang="en-GB" sz="1600"/>
        </a:p>
      </dgm:t>
    </dgm:pt>
    <dgm:pt modelId="{00E29B60-DB81-AA4E-BB90-714743B05066}" type="sibTrans" cxnId="{5BF0FD13-D9D9-4140-AF11-528A63BB2CA3}">
      <dgm:prSet/>
      <dgm:spPr/>
      <dgm:t>
        <a:bodyPr/>
        <a:lstStyle/>
        <a:p>
          <a:endParaRPr lang="en-GB" sz="1600"/>
        </a:p>
      </dgm:t>
    </dgm:pt>
    <dgm:pt modelId="{C8EC51D3-49B0-BC4C-9D93-7847E8A21AA8}">
      <dgm:prSet custT="1"/>
      <dgm:spPr>
        <a:xfrm>
          <a:off x="2648770" y="1136313"/>
          <a:ext cx="6584689" cy="1031890"/>
        </a:xfrm>
        <a:prstGeom prst="rightArrow">
          <a:avLst>
            <a:gd name="adj1" fmla="val 75000"/>
            <a:gd name="adj2" fmla="val 50000"/>
          </a:avLst>
        </a:prstGeom>
        <a:solidFill>
          <a:srgbClr val="E1EBF7">
            <a:alpha val="9000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b="0" dirty="0">
              <a:solidFill>
                <a:srgbClr val="000000">
                  <a:hueOff val="0"/>
                  <a:satOff val="0"/>
                  <a:lumOff val="0"/>
                  <a:alphaOff val="0"/>
                </a:srgbClr>
              </a:solidFill>
              <a:latin typeface="Calibri" panose="020F0502020204030204"/>
              <a:ea typeface="+mn-ea"/>
              <a:cs typeface="+mn-cs"/>
            </a:rPr>
            <a:t>Costs only</a:t>
          </a:r>
        </a:p>
      </dgm:t>
    </dgm:pt>
    <dgm:pt modelId="{2E8FE852-AF30-944E-9465-BEFC0FC50170}" type="parTrans" cxnId="{674CEA83-1D87-9741-9A4A-B9E7AEF46B2B}">
      <dgm:prSet/>
      <dgm:spPr/>
      <dgm:t>
        <a:bodyPr/>
        <a:lstStyle/>
        <a:p>
          <a:endParaRPr lang="en-GB" sz="1600"/>
        </a:p>
      </dgm:t>
    </dgm:pt>
    <dgm:pt modelId="{5B29B9C3-C4D7-9644-A271-8C779F80B286}" type="sibTrans" cxnId="{674CEA83-1D87-9741-9A4A-B9E7AEF46B2B}">
      <dgm:prSet/>
      <dgm:spPr/>
      <dgm:t>
        <a:bodyPr/>
        <a:lstStyle/>
        <a:p>
          <a:endParaRPr lang="en-GB" sz="1600"/>
        </a:p>
      </dgm:t>
    </dgm:pt>
    <dgm:pt modelId="{CF6F660C-561B-C949-991B-43A9EA40E9F3}">
      <dgm:prSet custT="1"/>
      <dgm:spPr>
        <a:xfrm>
          <a:off x="2648770" y="3753538"/>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Char char="•"/>
          </a:pPr>
          <a:r>
            <a:rPr lang="en-GB" sz="1500">
              <a:solidFill>
                <a:srgbClr val="000000">
                  <a:hueOff val="0"/>
                  <a:satOff val="0"/>
                  <a:lumOff val="0"/>
                  <a:alphaOff val="0"/>
                </a:srgbClr>
              </a:solidFill>
              <a:latin typeface="Calibri" panose="020F0502020204030204"/>
              <a:ea typeface="+mn-ea"/>
              <a:cs typeface="+mn-cs"/>
            </a:rPr>
            <a:t>Costs and outcomes</a:t>
          </a:r>
        </a:p>
      </dgm:t>
    </dgm:pt>
    <dgm:pt modelId="{4D439C9C-5614-A14C-81F5-DD7AF5A149BD}" type="parTrans" cxnId="{3670094F-793D-AF40-8BCC-7BB7509BCAF7}">
      <dgm:prSet/>
      <dgm:spPr/>
      <dgm:t>
        <a:bodyPr/>
        <a:lstStyle/>
        <a:p>
          <a:endParaRPr lang="en-GB" sz="1600"/>
        </a:p>
      </dgm:t>
    </dgm:pt>
    <dgm:pt modelId="{829BA098-D342-374A-9661-5C67A9A4EFF1}" type="sibTrans" cxnId="{3670094F-793D-AF40-8BCC-7BB7509BCAF7}">
      <dgm:prSet/>
      <dgm:spPr/>
      <dgm:t>
        <a:bodyPr/>
        <a:lstStyle/>
        <a:p>
          <a:endParaRPr lang="en-GB" sz="1600"/>
        </a:p>
      </dgm:t>
    </dgm:pt>
    <dgm:pt modelId="{AA274859-31AD-C046-936E-4085BB54D4E0}">
      <dgm:prSet phldrT="[Text]" custT="1"/>
      <dgm:spPr>
        <a:xfrm>
          <a:off x="2703005" y="2271393"/>
          <a:ext cx="6530568" cy="1378956"/>
        </a:xfrm>
        <a:prstGeom prst="rightArrow">
          <a:avLst>
            <a:gd name="adj1" fmla="val 75000"/>
            <a:gd name="adj2" fmla="val 50000"/>
          </a:avLst>
        </a:prstGeom>
        <a:solidFill>
          <a:srgbClr val="E1EBF7">
            <a:alpha val="98824"/>
          </a:srgbClr>
        </a:solidFill>
        <a:ln w="6350" cap="flat" cmpd="sng" algn="ctr">
          <a:solidFill>
            <a:srgbClr val="0099DD">
              <a:alpha val="90000"/>
              <a:tint val="40000"/>
              <a:hueOff val="0"/>
              <a:satOff val="0"/>
              <a:lumOff val="0"/>
              <a:alphaOff val="0"/>
            </a:srgbClr>
          </a:solidFill>
          <a:prstDash val="solid"/>
          <a:miter lim="800000"/>
        </a:ln>
        <a:effectLst/>
      </dgm:spPr>
      <dgm:t>
        <a:bodyPr/>
        <a:lstStyle/>
        <a:p>
          <a:pPr>
            <a:buChar char="•"/>
          </a:pPr>
          <a:r>
            <a:rPr lang="en-GB" sz="1500" b="0" dirty="0">
              <a:solidFill>
                <a:srgbClr val="000000">
                  <a:hueOff val="0"/>
                  <a:satOff val="0"/>
                  <a:lumOff val="0"/>
                  <a:alphaOff val="0"/>
                </a:srgbClr>
              </a:solidFill>
              <a:latin typeface="Calibri" panose="020F0502020204030204"/>
              <a:ea typeface="+mn-ea"/>
              <a:cs typeface="+mn-cs"/>
            </a:rPr>
            <a:t>Costs only, including costs associated with outcomes</a:t>
          </a:r>
        </a:p>
      </dgm:t>
    </dgm:pt>
    <dgm:pt modelId="{9EDCE861-F2DF-A346-BBD8-6E64B13340D1}" type="parTrans" cxnId="{8357E879-FA35-FE43-9CBF-CEF25CE081CA}">
      <dgm:prSet/>
      <dgm:spPr/>
      <dgm:t>
        <a:bodyPr/>
        <a:lstStyle/>
        <a:p>
          <a:endParaRPr lang="en-GB" sz="1600"/>
        </a:p>
      </dgm:t>
    </dgm:pt>
    <dgm:pt modelId="{5CBF6192-8B76-A44F-B0AC-FC114D2D89BC}" type="sibTrans" cxnId="{8357E879-FA35-FE43-9CBF-CEF25CE081CA}">
      <dgm:prSet/>
      <dgm:spPr/>
      <dgm:t>
        <a:bodyPr/>
        <a:lstStyle/>
        <a:p>
          <a:endParaRPr lang="en-GB" sz="1600"/>
        </a:p>
      </dgm:t>
    </dgm:pt>
    <dgm:pt modelId="{028E5558-84F7-7846-AF08-AA3BE67F0899}">
      <dgm:prSet custT="1"/>
      <dgm:spPr>
        <a:xfrm>
          <a:off x="2648406" y="1233"/>
          <a:ext cx="6587842" cy="1031890"/>
        </a:xfrm>
        <a:prstGeom prst="rightArrow">
          <a:avLst>
            <a:gd name="adj1" fmla="val 75000"/>
            <a:gd name="adj2" fmla="val 50000"/>
          </a:avLst>
        </a:prstGeom>
        <a:solidFill>
          <a:srgbClr val="E1EBF7">
            <a:alpha val="98039"/>
          </a:srgbClr>
        </a:solidFill>
        <a:ln w="6350" cap="flat" cmpd="sng" algn="ctr">
          <a:solidFill>
            <a:srgbClr val="0099DD">
              <a:alpha val="90000"/>
              <a:tint val="40000"/>
              <a:hueOff val="0"/>
              <a:satOff val="0"/>
              <a:lumOff val="0"/>
              <a:alphaOff val="0"/>
            </a:srgbClr>
          </a:solidFill>
          <a:prstDash val="solid"/>
          <a:miter lim="800000"/>
        </a:ln>
        <a:effectLst/>
      </dgm:spPr>
      <dgm:t>
        <a:bodyPr anchor="ctr"/>
        <a:lstStyle/>
        <a:p>
          <a:pPr>
            <a:buFont typeface="Wingdings" pitchFamily="2" charset="2"/>
            <a:buChar char="ü"/>
          </a:pPr>
          <a:r>
            <a:rPr lang="en-GB" sz="1500" b="0" dirty="0">
              <a:solidFill>
                <a:srgbClr val="000000">
                  <a:hueOff val="0"/>
                  <a:satOff val="0"/>
                  <a:lumOff val="0"/>
                  <a:alphaOff val="0"/>
                </a:srgbClr>
              </a:solidFill>
              <a:latin typeface="Calibri" panose="020F0502020204030204"/>
              <a:ea typeface="+mn-ea"/>
              <a:cs typeface="+mn-cs"/>
            </a:rPr>
            <a:t>“The cost of disease is estimated at $1.3 billion.”</a:t>
          </a:r>
        </a:p>
      </dgm:t>
    </dgm:pt>
    <dgm:pt modelId="{75D9CD4F-587B-814D-8718-3FC6129965FE}" type="parTrans" cxnId="{E8F06394-35EB-D34D-8CB4-83EC13F627A1}">
      <dgm:prSet/>
      <dgm:spPr/>
      <dgm:t>
        <a:bodyPr/>
        <a:lstStyle/>
        <a:p>
          <a:endParaRPr lang="en-GB"/>
        </a:p>
      </dgm:t>
    </dgm:pt>
    <dgm:pt modelId="{4932B24A-D13C-9B4A-B289-620B78C14763}" type="sibTrans" cxnId="{E8F06394-35EB-D34D-8CB4-83EC13F627A1}">
      <dgm:prSet/>
      <dgm:spPr/>
      <dgm:t>
        <a:bodyPr/>
        <a:lstStyle/>
        <a:p>
          <a:endParaRPr lang="en-GB"/>
        </a:p>
      </dgm:t>
    </dgm:pt>
    <dgm:pt modelId="{3FABACEB-593E-47BE-96CF-C8D7A41455C7}" type="pres">
      <dgm:prSet presAssocID="{D734A8DC-3FC1-4C4A-8DD9-B45466B9AF6F}" presName="Name0" presStyleCnt="0">
        <dgm:presLayoutVars>
          <dgm:dir/>
          <dgm:animLvl val="lvl"/>
          <dgm:resizeHandles/>
        </dgm:presLayoutVars>
      </dgm:prSet>
      <dgm:spPr/>
    </dgm:pt>
    <dgm:pt modelId="{D218F6F7-4F8A-4A96-888D-08FCFBBA2B30}" type="pres">
      <dgm:prSet presAssocID="{4705FE16-8296-4CCB-8EE3-5355BD0EDA9D}" presName="linNode" presStyleCnt="0"/>
      <dgm:spPr/>
    </dgm:pt>
    <dgm:pt modelId="{7235C2BF-BE0A-4494-9B42-CC0B73335188}" type="pres">
      <dgm:prSet presAssocID="{4705FE16-8296-4CCB-8EE3-5355BD0EDA9D}" presName="parentShp" presStyleLbl="node1" presStyleIdx="0" presStyleCnt="4" custScaleX="89943">
        <dgm:presLayoutVars>
          <dgm:bulletEnabled val="1"/>
        </dgm:presLayoutVars>
      </dgm:prSet>
      <dgm:spPr/>
    </dgm:pt>
    <dgm:pt modelId="{4370543A-367A-49FB-AD87-9BC5991D4049}" type="pres">
      <dgm:prSet presAssocID="{4705FE16-8296-4CCB-8EE3-5355BD0EDA9D}" presName="childShp" presStyleLbl="bgAccFollowNode1" presStyleIdx="0" presStyleCnt="4" custScaleX="149173">
        <dgm:presLayoutVars>
          <dgm:bulletEnabled val="1"/>
        </dgm:presLayoutVars>
      </dgm:prSet>
      <dgm:spPr/>
    </dgm:pt>
    <dgm:pt modelId="{B16778AD-7DD1-40EF-8FB9-0254F26F9B21}" type="pres">
      <dgm:prSet presAssocID="{6A45AD72-C2A0-4A47-8B2C-57CC1D6BF555}" presName="spacing" presStyleCnt="0"/>
      <dgm:spPr/>
    </dgm:pt>
    <dgm:pt modelId="{925488AB-1433-7841-B763-32BAFB5D11BC}" type="pres">
      <dgm:prSet presAssocID="{12D67F7B-0FBC-8F4B-B42F-5552C425B01E}" presName="linNode" presStyleCnt="0"/>
      <dgm:spPr/>
    </dgm:pt>
    <dgm:pt modelId="{1C975E25-E9AB-E74D-8679-0DEF945591DC}" type="pres">
      <dgm:prSet presAssocID="{12D67F7B-0FBC-8F4B-B42F-5552C425B01E}" presName="parentShp" presStyleLbl="node1" presStyleIdx="1" presStyleCnt="4" custScaleX="100447">
        <dgm:presLayoutVars>
          <dgm:bulletEnabled val="1"/>
        </dgm:presLayoutVars>
      </dgm:prSet>
      <dgm:spPr/>
    </dgm:pt>
    <dgm:pt modelId="{121AB638-A47F-2146-A892-38A5D0AB7DC0}" type="pres">
      <dgm:prSet presAssocID="{12D67F7B-0FBC-8F4B-B42F-5552C425B01E}" presName="childShp" presStyleLbl="bgAccFollowNode1" presStyleIdx="1" presStyleCnt="4" custScaleX="166667">
        <dgm:presLayoutVars>
          <dgm:bulletEnabled val="1"/>
        </dgm:presLayoutVars>
      </dgm:prSet>
      <dgm:spPr/>
    </dgm:pt>
    <dgm:pt modelId="{741C94D8-F21C-5C40-92EF-CB32B334558D}" type="pres">
      <dgm:prSet presAssocID="{9DE1385A-B968-274A-ADED-7113A02AD542}" presName="spacing" presStyleCnt="0"/>
      <dgm:spPr/>
    </dgm:pt>
    <dgm:pt modelId="{300B2C0A-8107-4B7F-A5A7-5BDCC5CE5AEF}" type="pres">
      <dgm:prSet presAssocID="{868DD064-663C-4789-A58C-9C722E95C2C1}" presName="linNode" presStyleCnt="0"/>
      <dgm:spPr/>
    </dgm:pt>
    <dgm:pt modelId="{6D3D2663-1374-4AE0-8DEB-3B46EFC595EA}" type="pres">
      <dgm:prSet presAssocID="{868DD064-663C-4789-A58C-9C722E95C2C1}" presName="parentShp" presStyleLbl="node1" presStyleIdx="2" presStyleCnt="4" custScaleX="103360">
        <dgm:presLayoutVars>
          <dgm:bulletEnabled val="1"/>
        </dgm:presLayoutVars>
      </dgm:prSet>
      <dgm:spPr/>
    </dgm:pt>
    <dgm:pt modelId="{36D796F3-B5F1-409C-B680-841FE8C47249}" type="pres">
      <dgm:prSet presAssocID="{868DD064-663C-4789-A58C-9C722E95C2C1}" presName="childShp" presStyleLbl="bgAccFollowNode1" presStyleIdx="2" presStyleCnt="4" custScaleX="166667" custScaleY="133634">
        <dgm:presLayoutVars>
          <dgm:bulletEnabled val="1"/>
        </dgm:presLayoutVars>
      </dgm:prSet>
      <dgm:spPr/>
    </dgm:pt>
    <dgm:pt modelId="{B148798A-86E6-4F39-81C7-686E845DCA5D}" type="pres">
      <dgm:prSet presAssocID="{4EEEC50D-7308-4011-86D1-468004922ACD}" presName="spacing" presStyleCnt="0"/>
      <dgm:spPr/>
    </dgm:pt>
    <dgm:pt modelId="{D41F27BF-37A1-4DE9-8EEB-7D108CBDCB63}" type="pres">
      <dgm:prSet presAssocID="{DFBC25FE-D651-4433-ADC0-C4ABBB5569CD}" presName="linNode" presStyleCnt="0"/>
      <dgm:spPr/>
    </dgm:pt>
    <dgm:pt modelId="{7F10EE31-C931-495A-8DA8-29A429BEE8C0}" type="pres">
      <dgm:prSet presAssocID="{DFBC25FE-D651-4433-ADC0-C4ABBB5569CD}" presName="parentShp" presStyleLbl="node1" presStyleIdx="3" presStyleCnt="4" custScaleX="100447">
        <dgm:presLayoutVars>
          <dgm:bulletEnabled val="1"/>
        </dgm:presLayoutVars>
      </dgm:prSet>
      <dgm:spPr/>
    </dgm:pt>
    <dgm:pt modelId="{8684BBB3-4BB6-4112-9388-9D843E0EB365}" type="pres">
      <dgm:prSet presAssocID="{DFBC25FE-D651-4433-ADC0-C4ABBB5569CD}" presName="childShp" presStyleLbl="bgAccFollowNode1" presStyleIdx="3" presStyleCnt="4" custScaleX="166667">
        <dgm:presLayoutVars>
          <dgm:bulletEnabled val="1"/>
        </dgm:presLayoutVars>
      </dgm:prSet>
      <dgm:spPr/>
    </dgm:pt>
  </dgm:ptLst>
  <dgm:cxnLst>
    <dgm:cxn modelId="{EBCC1307-A7A1-4847-857F-3802D9CBC66D}" type="presOf" srcId="{7F36F111-FF1B-4D25-9E8B-44F0903C2089}" destId="{36D796F3-B5F1-409C-B680-841FE8C47249}" srcOrd="0" destOrd="0" presId="urn:microsoft.com/office/officeart/2005/8/layout/vList6"/>
    <dgm:cxn modelId="{5BF0FD13-D9D9-4140-AF11-528A63BB2CA3}" srcId="{4705FE16-8296-4CCB-8EE3-5355BD0EDA9D}" destId="{EEEDEEF7-E1BB-4448-A0AE-7759C8A763BC}" srcOrd="1" destOrd="0" parTransId="{DC3397AF-870C-644C-8B14-0EC9937F6F57}" sibTransId="{00E29B60-DB81-AA4E-BB90-714743B05066}"/>
    <dgm:cxn modelId="{B8DD1622-8B5D-BD4F-A4D0-1301712E4032}" srcId="{4705FE16-8296-4CCB-8EE3-5355BD0EDA9D}" destId="{1B71D74B-8EE5-D64D-B686-C1F1A92F97C6}" srcOrd="0" destOrd="0" parTransId="{BF9D8853-6F9D-CB43-ABF7-4B82F4ED8AAD}" sibTransId="{94D10CC4-059C-2B4D-88AA-ADB148A44DE9}"/>
    <dgm:cxn modelId="{D2F86829-C3D8-F249-8DD3-0AA6FA1B0B09}" srcId="{868DD064-663C-4789-A58C-9C722E95C2C1}" destId="{8A18897B-5A2E-E745-B0F3-0A2AA03D74E4}" srcOrd="2" destOrd="0" parTransId="{31E6C710-BBC1-4841-91CA-1CAE11B3F806}" sibTransId="{4BA81BD7-EBD0-434D-A11C-2E82A099E464}"/>
    <dgm:cxn modelId="{D009B13A-AED0-2D43-A4A3-D959E17380CD}" type="presOf" srcId="{028E5558-84F7-7846-AF08-AA3BE67F0899}" destId="{4370543A-367A-49FB-AD87-9BC5991D4049}" srcOrd="0" destOrd="2" presId="urn:microsoft.com/office/officeart/2005/8/layout/vList6"/>
    <dgm:cxn modelId="{CC66B75C-540A-DB48-9C75-BFA680B58C64}" type="presOf" srcId="{36E55CA1-6055-8847-B4B0-844ECA1A3A16}" destId="{121AB638-A47F-2146-A892-38A5D0AB7DC0}" srcOrd="0" destOrd="2" presId="urn:microsoft.com/office/officeart/2005/8/layout/vList6"/>
    <dgm:cxn modelId="{47F3E341-4058-1F44-92AB-B8A4B24423CE}" type="presOf" srcId="{EEEDEEF7-E1BB-4448-A0AE-7759C8A763BC}" destId="{4370543A-367A-49FB-AD87-9BC5991D4049}" srcOrd="0" destOrd="1" presId="urn:microsoft.com/office/officeart/2005/8/layout/vList6"/>
    <dgm:cxn modelId="{6B8C3045-2912-4CEA-AEF6-ACFCAFBF543A}" type="presOf" srcId="{FCF615DB-6885-41D0-88E6-39BDC8D40590}" destId="{8684BBB3-4BB6-4112-9388-9D843E0EB365}" srcOrd="0" destOrd="0" presId="urn:microsoft.com/office/officeart/2005/8/layout/vList6"/>
    <dgm:cxn modelId="{FDD96F45-90D6-614C-BB7A-7217038DCD94}" srcId="{D734A8DC-3FC1-4C4A-8DD9-B45466B9AF6F}" destId="{12D67F7B-0FBC-8F4B-B42F-5552C425B01E}" srcOrd="1" destOrd="0" parTransId="{86B386EC-20D4-6C43-BC55-5923C89DCBBB}" sibTransId="{9DE1385A-B968-274A-ADED-7113A02AD542}"/>
    <dgm:cxn modelId="{8F1A0F6A-F92C-4249-96CA-B04F13B3A931}" type="presOf" srcId="{C8EC51D3-49B0-BC4C-9D93-7847E8A21AA8}" destId="{121AB638-A47F-2146-A892-38A5D0AB7DC0}" srcOrd="0" destOrd="1" presId="urn:microsoft.com/office/officeart/2005/8/layout/vList6"/>
    <dgm:cxn modelId="{CB7BA66D-EE7B-4B6B-A4B5-5929D4E5985B}" srcId="{868DD064-663C-4789-A58C-9C722E95C2C1}" destId="{7F36F111-FF1B-4D25-9E8B-44F0903C2089}" srcOrd="0" destOrd="0" parTransId="{C11E56DE-647A-41D0-A87B-F981CFE7C1EA}" sibTransId="{2285E02E-5537-48DC-8A0B-6ED70C23BAE1}"/>
    <dgm:cxn modelId="{3670094F-793D-AF40-8BCC-7BB7509BCAF7}" srcId="{DFBC25FE-D651-4433-ADC0-C4ABBB5569CD}" destId="{CF6F660C-561B-C949-991B-43A9EA40E9F3}" srcOrd="1" destOrd="0" parTransId="{4D439C9C-5614-A14C-81F5-DD7AF5A149BD}" sibTransId="{829BA098-D342-374A-9661-5C67A9A4EFF1}"/>
    <dgm:cxn modelId="{EAFD866F-EACC-4A4A-A588-21B9C90B8F07}" type="presOf" srcId="{D734A8DC-3FC1-4C4A-8DD9-B45466B9AF6F}" destId="{3FABACEB-593E-47BE-96CF-C8D7A41455C7}" srcOrd="0" destOrd="0" presId="urn:microsoft.com/office/officeart/2005/8/layout/vList6"/>
    <dgm:cxn modelId="{2BADE94F-18FE-464B-A707-9ACF9C5B38F5}" srcId="{DFBC25FE-D651-4433-ADC0-C4ABBB5569CD}" destId="{16946201-7286-B541-B02A-C21D70E5149A}" srcOrd="2" destOrd="0" parTransId="{14963220-CD2C-0D42-A3F9-7FA1EF5C314A}" sibTransId="{1201A10B-3436-5244-BF4E-37CB8AE9E2AE}"/>
    <dgm:cxn modelId="{BF5F4E54-937E-BC4A-A993-D02833459041}" type="presOf" srcId="{CF6F660C-561B-C949-991B-43A9EA40E9F3}" destId="{8684BBB3-4BB6-4112-9388-9D843E0EB365}" srcOrd="0" destOrd="1" presId="urn:microsoft.com/office/officeart/2005/8/layout/vList6"/>
    <dgm:cxn modelId="{8357E879-FA35-FE43-9CBF-CEF25CE081CA}" srcId="{868DD064-663C-4789-A58C-9C722E95C2C1}" destId="{AA274859-31AD-C046-936E-4085BB54D4E0}" srcOrd="1" destOrd="0" parTransId="{9EDCE861-F2DF-A346-BBD8-6E64B13340D1}" sibTransId="{5CBF6192-8B76-A44F-B0AC-FC114D2D89BC}"/>
    <dgm:cxn modelId="{EA36D381-407D-644A-8098-40FC25D98048}" srcId="{12D67F7B-0FBC-8F4B-B42F-5552C425B01E}" destId="{36E55CA1-6055-8847-B4B0-844ECA1A3A16}" srcOrd="2" destOrd="0" parTransId="{1C9BAA49-BD9A-3448-B42C-352D2B2BCFF3}" sibTransId="{4A03D1EB-6ECD-3D4C-A287-ABBB35E5384E}"/>
    <dgm:cxn modelId="{674CEA83-1D87-9741-9A4A-B9E7AEF46B2B}" srcId="{12D67F7B-0FBC-8F4B-B42F-5552C425B01E}" destId="{C8EC51D3-49B0-BC4C-9D93-7847E8A21AA8}" srcOrd="1" destOrd="0" parTransId="{2E8FE852-AF30-944E-9465-BEFC0FC50170}" sibTransId="{5B29B9C3-C4D7-9644-A271-8C779F80B286}"/>
    <dgm:cxn modelId="{C6699884-BF65-47ED-82AA-819154C5391A}" srcId="{D734A8DC-3FC1-4C4A-8DD9-B45466B9AF6F}" destId="{DFBC25FE-D651-4433-ADC0-C4ABBB5569CD}" srcOrd="3" destOrd="0" parTransId="{7F0FB5C1-C1CF-486C-981F-E5D98381F11D}" sibTransId="{4843F169-B7A4-47D2-BE68-178098A290AC}"/>
    <dgm:cxn modelId="{47A6398D-C801-4DD4-833E-CBD16D5DBB3E}" srcId="{D734A8DC-3FC1-4C4A-8DD9-B45466B9AF6F}" destId="{4705FE16-8296-4CCB-8EE3-5355BD0EDA9D}" srcOrd="0" destOrd="0" parTransId="{C561E416-4E66-43C0-908C-18A0CDDC8E3B}" sibTransId="{6A45AD72-C2A0-4A47-8B2C-57CC1D6BF555}"/>
    <dgm:cxn modelId="{B88C258F-664C-4EBF-A100-A657F1C8E6E2}" type="presOf" srcId="{DFBC25FE-D651-4433-ADC0-C4ABBB5569CD}" destId="{7F10EE31-C931-495A-8DA8-29A429BEE8C0}" srcOrd="0" destOrd="0" presId="urn:microsoft.com/office/officeart/2005/8/layout/vList6"/>
    <dgm:cxn modelId="{539B8D8F-03FB-6A47-A057-288323C35EF7}" type="presOf" srcId="{0F3F3115-E3F3-3440-A824-3B26A196C2A7}" destId="{121AB638-A47F-2146-A892-38A5D0AB7DC0}" srcOrd="0" destOrd="0" presId="urn:microsoft.com/office/officeart/2005/8/layout/vList6"/>
    <dgm:cxn modelId="{E8F06394-35EB-D34D-8CB4-83EC13F627A1}" srcId="{4705FE16-8296-4CCB-8EE3-5355BD0EDA9D}" destId="{028E5558-84F7-7846-AF08-AA3BE67F0899}" srcOrd="2" destOrd="0" parTransId="{75D9CD4F-587B-814D-8718-3FC6129965FE}" sibTransId="{4932B24A-D13C-9B4A-B289-620B78C14763}"/>
    <dgm:cxn modelId="{C374C79E-AAD1-4DFF-83C6-1FB7A7CA72CB}" type="presOf" srcId="{868DD064-663C-4789-A58C-9C722E95C2C1}" destId="{6D3D2663-1374-4AE0-8DEB-3B46EFC595EA}" srcOrd="0" destOrd="0" presId="urn:microsoft.com/office/officeart/2005/8/layout/vList6"/>
    <dgm:cxn modelId="{9907B2B0-F571-A14F-9C6F-65EBE2E938BC}" type="presOf" srcId="{8A18897B-5A2E-E745-B0F3-0A2AA03D74E4}" destId="{36D796F3-B5F1-409C-B680-841FE8C47249}" srcOrd="0" destOrd="2" presId="urn:microsoft.com/office/officeart/2005/8/layout/vList6"/>
    <dgm:cxn modelId="{C32F98B8-16B1-434F-B506-D5EE8E68300F}" type="presOf" srcId="{1B71D74B-8EE5-D64D-B686-C1F1A92F97C6}" destId="{4370543A-367A-49FB-AD87-9BC5991D4049}" srcOrd="0" destOrd="0" presId="urn:microsoft.com/office/officeart/2005/8/layout/vList6"/>
    <dgm:cxn modelId="{B21373B9-B3C3-4438-9E0E-F6B324BC6A11}" srcId="{DFBC25FE-D651-4433-ADC0-C4ABBB5569CD}" destId="{FCF615DB-6885-41D0-88E6-39BDC8D40590}" srcOrd="0" destOrd="0" parTransId="{80B983BC-90C9-4ACA-B485-983FDF3E0291}" sibTransId="{73E851D4-9DC8-424D-9BBF-94C7E91B4951}"/>
    <dgm:cxn modelId="{78481FC6-4BB7-194C-8828-9E84A4CFF4EC}" type="presOf" srcId="{16946201-7286-B541-B02A-C21D70E5149A}" destId="{8684BBB3-4BB6-4112-9388-9D843E0EB365}" srcOrd="0" destOrd="2" presId="urn:microsoft.com/office/officeart/2005/8/layout/vList6"/>
    <dgm:cxn modelId="{369055D1-0A2F-4BF7-9579-39E2CF74422E}" type="presOf" srcId="{4705FE16-8296-4CCB-8EE3-5355BD0EDA9D}" destId="{7235C2BF-BE0A-4494-9B42-CC0B73335188}" srcOrd="0" destOrd="0" presId="urn:microsoft.com/office/officeart/2005/8/layout/vList6"/>
    <dgm:cxn modelId="{DB8310DD-2A76-0A41-91A1-BD12FA793279}" type="presOf" srcId="{AA274859-31AD-C046-936E-4085BB54D4E0}" destId="{36D796F3-B5F1-409C-B680-841FE8C47249}" srcOrd="0" destOrd="1" presId="urn:microsoft.com/office/officeart/2005/8/layout/vList6"/>
    <dgm:cxn modelId="{5D0A23EA-3E5B-B646-B1D5-75E182FD6693}" type="presOf" srcId="{12D67F7B-0FBC-8F4B-B42F-5552C425B01E}" destId="{1C975E25-E9AB-E74D-8679-0DEF945591DC}" srcOrd="0" destOrd="0" presId="urn:microsoft.com/office/officeart/2005/8/layout/vList6"/>
    <dgm:cxn modelId="{8EDFF9EC-DB70-4058-9C67-1173889C2AA8}" srcId="{D734A8DC-3FC1-4C4A-8DD9-B45466B9AF6F}" destId="{868DD064-663C-4789-A58C-9C722E95C2C1}" srcOrd="2" destOrd="0" parTransId="{BE525417-ED3C-4BBE-8688-CB4D82B7E722}" sibTransId="{4EEEC50D-7308-4011-86D1-468004922ACD}"/>
    <dgm:cxn modelId="{94E953F7-27C9-E34B-AF00-650F3CD5A503}" srcId="{12D67F7B-0FBC-8F4B-B42F-5552C425B01E}" destId="{0F3F3115-E3F3-3440-A824-3B26A196C2A7}" srcOrd="0" destOrd="0" parTransId="{B1B32553-8294-9649-8F44-3A082CB76E49}" sibTransId="{48AC69AE-3910-034E-B7D3-8DA18CFE9464}"/>
    <dgm:cxn modelId="{638A8B0E-42D1-4174-8936-08A6E5286CBD}" type="presParOf" srcId="{3FABACEB-593E-47BE-96CF-C8D7A41455C7}" destId="{D218F6F7-4F8A-4A96-888D-08FCFBBA2B30}" srcOrd="0" destOrd="0" presId="urn:microsoft.com/office/officeart/2005/8/layout/vList6"/>
    <dgm:cxn modelId="{B022C825-5FA4-41C4-8278-7DB97D1B8796}" type="presParOf" srcId="{D218F6F7-4F8A-4A96-888D-08FCFBBA2B30}" destId="{7235C2BF-BE0A-4494-9B42-CC0B73335188}" srcOrd="0" destOrd="0" presId="urn:microsoft.com/office/officeart/2005/8/layout/vList6"/>
    <dgm:cxn modelId="{381E35CC-F1CF-4F5E-AC15-A5E98ECC32EA}" type="presParOf" srcId="{D218F6F7-4F8A-4A96-888D-08FCFBBA2B30}" destId="{4370543A-367A-49FB-AD87-9BC5991D4049}" srcOrd="1" destOrd="0" presId="urn:microsoft.com/office/officeart/2005/8/layout/vList6"/>
    <dgm:cxn modelId="{B2F6918C-E13B-41A8-B5AA-31CF47F29A07}" type="presParOf" srcId="{3FABACEB-593E-47BE-96CF-C8D7A41455C7}" destId="{B16778AD-7DD1-40EF-8FB9-0254F26F9B21}" srcOrd="1" destOrd="0" presId="urn:microsoft.com/office/officeart/2005/8/layout/vList6"/>
    <dgm:cxn modelId="{899E37FC-5E9C-564A-A54D-9AA068AAA805}" type="presParOf" srcId="{3FABACEB-593E-47BE-96CF-C8D7A41455C7}" destId="{925488AB-1433-7841-B763-32BAFB5D11BC}" srcOrd="2" destOrd="0" presId="urn:microsoft.com/office/officeart/2005/8/layout/vList6"/>
    <dgm:cxn modelId="{BE409EFE-1CD6-7548-9469-CF922629D732}" type="presParOf" srcId="{925488AB-1433-7841-B763-32BAFB5D11BC}" destId="{1C975E25-E9AB-E74D-8679-0DEF945591DC}" srcOrd="0" destOrd="0" presId="urn:microsoft.com/office/officeart/2005/8/layout/vList6"/>
    <dgm:cxn modelId="{1AA6867C-5183-1A4B-9395-2A87EDD20354}" type="presParOf" srcId="{925488AB-1433-7841-B763-32BAFB5D11BC}" destId="{121AB638-A47F-2146-A892-38A5D0AB7DC0}" srcOrd="1" destOrd="0" presId="urn:microsoft.com/office/officeart/2005/8/layout/vList6"/>
    <dgm:cxn modelId="{BCABBA18-7A56-3549-BA5E-00AD48904B3B}" type="presParOf" srcId="{3FABACEB-593E-47BE-96CF-C8D7A41455C7}" destId="{741C94D8-F21C-5C40-92EF-CB32B334558D}" srcOrd="3" destOrd="0" presId="urn:microsoft.com/office/officeart/2005/8/layout/vList6"/>
    <dgm:cxn modelId="{1E182CCA-3A61-48E5-9C11-9061FE0BCE76}" type="presParOf" srcId="{3FABACEB-593E-47BE-96CF-C8D7A41455C7}" destId="{300B2C0A-8107-4B7F-A5A7-5BDCC5CE5AEF}" srcOrd="4" destOrd="0" presId="urn:microsoft.com/office/officeart/2005/8/layout/vList6"/>
    <dgm:cxn modelId="{02DBE238-E030-4DF4-B7EE-7BE69DD3F361}" type="presParOf" srcId="{300B2C0A-8107-4B7F-A5A7-5BDCC5CE5AEF}" destId="{6D3D2663-1374-4AE0-8DEB-3B46EFC595EA}" srcOrd="0" destOrd="0" presId="urn:microsoft.com/office/officeart/2005/8/layout/vList6"/>
    <dgm:cxn modelId="{336A3526-8D1A-4CB6-91BC-3270AC4CDCCA}" type="presParOf" srcId="{300B2C0A-8107-4B7F-A5A7-5BDCC5CE5AEF}" destId="{36D796F3-B5F1-409C-B680-841FE8C47249}" srcOrd="1" destOrd="0" presId="urn:microsoft.com/office/officeart/2005/8/layout/vList6"/>
    <dgm:cxn modelId="{44B08E27-5C6E-456E-A553-307696492DDC}" type="presParOf" srcId="{3FABACEB-593E-47BE-96CF-C8D7A41455C7}" destId="{B148798A-86E6-4F39-81C7-686E845DCA5D}" srcOrd="5" destOrd="0" presId="urn:microsoft.com/office/officeart/2005/8/layout/vList6"/>
    <dgm:cxn modelId="{73D80DCB-CBD6-4E05-AAA5-CF62D60CE1B7}" type="presParOf" srcId="{3FABACEB-593E-47BE-96CF-C8D7A41455C7}" destId="{D41F27BF-37A1-4DE9-8EEB-7D108CBDCB63}" srcOrd="6" destOrd="0" presId="urn:microsoft.com/office/officeart/2005/8/layout/vList6"/>
    <dgm:cxn modelId="{77AAF859-94F4-40C2-AF97-61CC97633B1F}" type="presParOf" srcId="{D41F27BF-37A1-4DE9-8EEB-7D108CBDCB63}" destId="{7F10EE31-C931-495A-8DA8-29A429BEE8C0}" srcOrd="0" destOrd="0" presId="urn:microsoft.com/office/officeart/2005/8/layout/vList6"/>
    <dgm:cxn modelId="{F7A28726-59FF-4ECF-A9AF-A947ECA6B4AC}" type="presParOf" srcId="{D41F27BF-37A1-4DE9-8EEB-7D108CBDCB63}" destId="{8684BBB3-4BB6-4112-9388-9D843E0EB36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3F623-DDB8-EF4B-9796-DAF297886BAD}">
      <dsp:nvSpPr>
        <dsp:cNvPr id="0" name=""/>
        <dsp:cNvSpPr/>
      </dsp:nvSpPr>
      <dsp:spPr>
        <a:xfrm>
          <a:off x="-4903259" y="-751372"/>
          <a:ext cx="5839795" cy="5839795"/>
        </a:xfrm>
        <a:prstGeom prst="blockArc">
          <a:avLst>
            <a:gd name="adj1" fmla="val 18900000"/>
            <a:gd name="adj2" fmla="val 2700000"/>
            <a:gd name="adj3" fmla="val 37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4994D7-1C3A-4244-B368-6B4F37F859A5}">
      <dsp:nvSpPr>
        <dsp:cNvPr id="0" name=""/>
        <dsp:cNvSpPr/>
      </dsp:nvSpPr>
      <dsp:spPr>
        <a:xfrm>
          <a:off x="490438" y="333432"/>
          <a:ext cx="9564024" cy="667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599" tIns="50800" rIns="50800" bIns="50800" numCol="1" spcCol="1270" anchor="ctr" anchorCtr="0">
          <a:noAutofit/>
        </a:bodyPr>
        <a:lstStyle/>
        <a:p>
          <a:pPr marL="0" lvl="0" indent="0" algn="l" defTabSz="889000">
            <a:lnSpc>
              <a:spcPct val="90000"/>
            </a:lnSpc>
            <a:spcBef>
              <a:spcPct val="0"/>
            </a:spcBef>
            <a:spcAft>
              <a:spcPct val="35000"/>
            </a:spcAft>
            <a:buClr>
              <a:srgbClr val="0092CC"/>
            </a:buClr>
            <a:buFont typeface="+mj-lt"/>
            <a:buNone/>
          </a:pPr>
          <a:r>
            <a:rPr lang="en-GB" sz="2000" kern="1200">
              <a:latin typeface="Poppins" pitchFamily="2" charset="77"/>
              <a:cs typeface="Poppins" pitchFamily="2" charset="77"/>
            </a:rPr>
            <a:t>Why and how to consider economic evidence in developing immunisation recommendations?</a:t>
          </a:r>
          <a:endParaRPr lang="fr-FR" sz="2000" kern="1200"/>
        </a:p>
      </dsp:txBody>
      <dsp:txXfrm>
        <a:off x="490438" y="333432"/>
        <a:ext cx="9564024" cy="667211"/>
      </dsp:txXfrm>
    </dsp:sp>
    <dsp:sp modelId="{CBD33DF5-7AD5-A544-A22A-628B2A6DF93C}">
      <dsp:nvSpPr>
        <dsp:cNvPr id="0" name=""/>
        <dsp:cNvSpPr/>
      </dsp:nvSpPr>
      <dsp:spPr>
        <a:xfrm>
          <a:off x="73431" y="250030"/>
          <a:ext cx="834014" cy="8340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471BB-D5E5-4B48-A185-9CEBA32FA5A4}">
      <dsp:nvSpPr>
        <dsp:cNvPr id="0" name=""/>
        <dsp:cNvSpPr/>
      </dsp:nvSpPr>
      <dsp:spPr>
        <a:xfrm>
          <a:off x="872966" y="1334423"/>
          <a:ext cx="9181496" cy="667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599"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latin typeface="Poppins" pitchFamily="2" charset="77"/>
              <a:cs typeface="Poppins" pitchFamily="2" charset="77"/>
            </a:rPr>
            <a:t>Costing studies and budget impact analysis</a:t>
          </a:r>
          <a:endParaRPr lang="en-US" sz="2000" kern="1200">
            <a:latin typeface="Poppins" pitchFamily="2" charset="77"/>
            <a:cs typeface="Poppins" pitchFamily="2" charset="77"/>
          </a:endParaRPr>
        </a:p>
      </dsp:txBody>
      <dsp:txXfrm>
        <a:off x="872966" y="1334423"/>
        <a:ext cx="9181496" cy="667211"/>
      </dsp:txXfrm>
    </dsp:sp>
    <dsp:sp modelId="{BF05AE6D-2F34-3446-BDB7-3E85D0E80782}">
      <dsp:nvSpPr>
        <dsp:cNvPr id="0" name=""/>
        <dsp:cNvSpPr/>
      </dsp:nvSpPr>
      <dsp:spPr>
        <a:xfrm>
          <a:off x="455959" y="1251022"/>
          <a:ext cx="834014" cy="8340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42F2C-13EC-CA41-96F8-4E086CCCAB83}">
      <dsp:nvSpPr>
        <dsp:cNvPr id="0" name=""/>
        <dsp:cNvSpPr/>
      </dsp:nvSpPr>
      <dsp:spPr>
        <a:xfrm>
          <a:off x="872966" y="2335414"/>
          <a:ext cx="9181496" cy="667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Poppins" pitchFamily="2" charset="77"/>
              <a:cs typeface="Poppins" pitchFamily="2" charset="77"/>
            </a:rPr>
            <a:t>Introduction to economic evaluation </a:t>
          </a:r>
        </a:p>
      </dsp:txBody>
      <dsp:txXfrm>
        <a:off x="872966" y="2335414"/>
        <a:ext cx="9181496" cy="667211"/>
      </dsp:txXfrm>
    </dsp:sp>
    <dsp:sp modelId="{2ECD37B6-9428-E94D-BF78-81386B8B0CC7}">
      <dsp:nvSpPr>
        <dsp:cNvPr id="0" name=""/>
        <dsp:cNvSpPr/>
      </dsp:nvSpPr>
      <dsp:spPr>
        <a:xfrm>
          <a:off x="455959" y="2252013"/>
          <a:ext cx="834014" cy="8340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8FDEB7-6D2F-184F-8DFB-7A0D04C4168B}">
      <dsp:nvSpPr>
        <dsp:cNvPr id="0" name=""/>
        <dsp:cNvSpPr/>
      </dsp:nvSpPr>
      <dsp:spPr>
        <a:xfrm>
          <a:off x="490438" y="3336405"/>
          <a:ext cx="9564024" cy="667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Poppins" pitchFamily="2" charset="77"/>
              <a:cs typeface="Poppins" pitchFamily="2" charset="77"/>
            </a:rPr>
            <a:t>Additional resources and takeaways</a:t>
          </a:r>
        </a:p>
      </dsp:txBody>
      <dsp:txXfrm>
        <a:off x="490438" y="3336405"/>
        <a:ext cx="9564024" cy="667211"/>
      </dsp:txXfrm>
    </dsp:sp>
    <dsp:sp modelId="{C255D67F-AA22-A047-B51B-D92260BD58BF}">
      <dsp:nvSpPr>
        <dsp:cNvPr id="0" name=""/>
        <dsp:cNvSpPr/>
      </dsp:nvSpPr>
      <dsp:spPr>
        <a:xfrm>
          <a:off x="73431" y="3253004"/>
          <a:ext cx="834014" cy="8340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D6B36-E1BE-8349-8B6C-61DA0B28638D}">
      <dsp:nvSpPr>
        <dsp:cNvPr id="0" name=""/>
        <dsp:cNvSpPr/>
      </dsp:nvSpPr>
      <dsp:spPr>
        <a:xfrm>
          <a:off x="-1063495" y="-181364"/>
          <a:ext cx="1385780" cy="1385780"/>
        </a:xfrm>
        <a:prstGeom prst="blockArc">
          <a:avLst>
            <a:gd name="adj1" fmla="val 18900000"/>
            <a:gd name="adj2" fmla="val 2700000"/>
            <a:gd name="adj3" fmla="val 155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4F7ED6-BC63-4AE0-BE5D-365E38B1CF2F}">
      <dsp:nvSpPr>
        <dsp:cNvPr id="0" name=""/>
        <dsp:cNvSpPr/>
      </dsp:nvSpPr>
      <dsp:spPr>
        <a:xfrm>
          <a:off x="311068" y="262670"/>
          <a:ext cx="2902586" cy="497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023" tIns="48260" rIns="48260" bIns="48260" numCol="1" spcCol="1270" anchor="ctr" anchorCtr="0">
          <a:noAutofit/>
        </a:bodyPr>
        <a:lstStyle/>
        <a:p>
          <a:pPr marL="0" lvl="0" indent="0" algn="l" defTabSz="862329">
            <a:lnSpc>
              <a:spcPct val="90000"/>
            </a:lnSpc>
            <a:spcBef>
              <a:spcPct val="0"/>
            </a:spcBef>
            <a:spcAft>
              <a:spcPct val="35000"/>
            </a:spcAft>
            <a:buNone/>
          </a:pPr>
          <a:r>
            <a:rPr lang="en-US" sz="1940" b="1" kern="1200">
              <a:solidFill>
                <a:schemeClr val="bg1"/>
              </a:solidFill>
              <a:latin typeface="Poppins"/>
              <a:cs typeface="Poppins"/>
            </a:rPr>
            <a:t>EVIDENCE-BASED</a:t>
          </a:r>
          <a:endParaRPr lang="fr-FR" sz="1940" b="1" kern="1200">
            <a:solidFill>
              <a:schemeClr val="bg1"/>
            </a:solidFill>
            <a:latin typeface="Poppins"/>
            <a:cs typeface="Poppins"/>
          </a:endParaRPr>
        </a:p>
      </dsp:txBody>
      <dsp:txXfrm>
        <a:off x="311068" y="262670"/>
        <a:ext cx="2902586" cy="497709"/>
      </dsp:txXfrm>
    </dsp:sp>
    <dsp:sp modelId="{C1B517B4-37C9-EE4F-94D1-BBF30A5677FC}">
      <dsp:nvSpPr>
        <dsp:cNvPr id="0" name=""/>
        <dsp:cNvSpPr/>
      </dsp:nvSpPr>
      <dsp:spPr>
        <a:xfrm>
          <a:off x="0" y="200457"/>
          <a:ext cx="622136" cy="6221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0543A-367A-49FB-AD87-9BC5991D4049}">
      <dsp:nvSpPr>
        <dsp:cNvPr id="0" name=""/>
        <dsp:cNvSpPr/>
      </dsp:nvSpPr>
      <dsp:spPr>
        <a:xfrm>
          <a:off x="2648406" y="1233"/>
          <a:ext cx="6587842"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solidFill>
                <a:srgbClr val="000000">
                  <a:hueOff val="0"/>
                  <a:satOff val="0"/>
                  <a:lumOff val="0"/>
                  <a:alphaOff val="0"/>
                </a:srgbClr>
              </a:solidFill>
              <a:latin typeface="Calibri" panose="020F0502020204030204"/>
              <a:ea typeface="+mn-ea"/>
              <a:cs typeface="+mn-cs"/>
            </a:rPr>
            <a:t>No intervention</a:t>
          </a:r>
        </a:p>
        <a:p>
          <a:pPr marL="114300" lvl="1" indent="-114300" algn="l" defTabSz="666750">
            <a:lnSpc>
              <a:spcPct val="90000"/>
            </a:lnSpc>
            <a:spcBef>
              <a:spcPct val="0"/>
            </a:spcBef>
            <a:spcAft>
              <a:spcPct val="15000"/>
            </a:spcAft>
            <a:buChar char="•"/>
          </a:pPr>
          <a:r>
            <a:rPr lang="en-GB" sz="1500" kern="1200">
              <a:solidFill>
                <a:srgbClr val="000000">
                  <a:hueOff val="0"/>
                  <a:satOff val="0"/>
                  <a:lumOff val="0"/>
                  <a:alphaOff val="0"/>
                </a:srgbClr>
              </a:solidFill>
              <a:latin typeface="Calibri" panose="020F0502020204030204"/>
              <a:ea typeface="+mn-ea"/>
              <a:cs typeface="+mn-cs"/>
            </a:rPr>
            <a:t>Costs only</a:t>
          </a:r>
        </a:p>
        <a:p>
          <a:pPr marL="114300" lvl="1" indent="-114300" algn="l" defTabSz="666750">
            <a:lnSpc>
              <a:spcPct val="90000"/>
            </a:lnSpc>
            <a:spcBef>
              <a:spcPct val="0"/>
            </a:spcBef>
            <a:spcAft>
              <a:spcPct val="15000"/>
            </a:spcAft>
            <a:buFont typeface="Wingdings" pitchFamily="2" charset="2"/>
            <a:buChar char="ü"/>
          </a:pPr>
          <a:r>
            <a:rPr lang="en-GB" sz="1500" b="1" kern="1200">
              <a:solidFill>
                <a:srgbClr val="000000">
                  <a:hueOff val="0"/>
                  <a:satOff val="0"/>
                  <a:lumOff val="0"/>
                  <a:alphaOff val="0"/>
                </a:srgbClr>
              </a:solidFill>
              <a:latin typeface="Calibri" panose="020F0502020204030204"/>
              <a:ea typeface="+mn-ea"/>
              <a:cs typeface="+mn-cs"/>
            </a:rPr>
            <a:t>“The cost of disease is estimated at $1.3 billion.”</a:t>
          </a:r>
          <a:endParaRPr lang="en-GB" sz="1500" kern="1200">
            <a:solidFill>
              <a:srgbClr val="000000">
                <a:hueOff val="0"/>
                <a:satOff val="0"/>
                <a:lumOff val="0"/>
                <a:alphaOff val="0"/>
              </a:srgbClr>
            </a:solidFill>
            <a:latin typeface="Calibri" panose="020F0502020204030204"/>
            <a:ea typeface="+mn-ea"/>
            <a:cs typeface="+mn-cs"/>
          </a:endParaRPr>
        </a:p>
      </dsp:txBody>
      <dsp:txXfrm>
        <a:off x="2648406" y="130219"/>
        <a:ext cx="6200883" cy="773918"/>
      </dsp:txXfrm>
    </dsp:sp>
    <dsp:sp modelId="{7235C2BF-BE0A-4494-9B42-CC0B73335188}">
      <dsp:nvSpPr>
        <dsp:cNvPr id="0" name=""/>
        <dsp:cNvSpPr/>
      </dsp:nvSpPr>
      <dsp:spPr>
        <a:xfrm>
          <a:off x="338" y="1233"/>
          <a:ext cx="2648067" cy="1031890"/>
        </a:xfrm>
        <a:prstGeom prst="roundRect">
          <a:avLst/>
        </a:prstGeom>
        <a:gradFill rotWithShape="0">
          <a:gsLst>
            <a:gs pos="0">
              <a:srgbClr val="0099DD">
                <a:hueOff val="0"/>
                <a:satOff val="0"/>
                <a:lumOff val="0"/>
                <a:alphaOff val="0"/>
                <a:satMod val="103000"/>
                <a:lumMod val="102000"/>
                <a:tint val="94000"/>
              </a:srgbClr>
            </a:gs>
            <a:gs pos="50000">
              <a:srgbClr val="0099DD">
                <a:hueOff val="0"/>
                <a:satOff val="0"/>
                <a:lumOff val="0"/>
                <a:alphaOff val="0"/>
                <a:satMod val="110000"/>
                <a:lumMod val="100000"/>
                <a:shade val="100000"/>
              </a:srgbClr>
            </a:gs>
            <a:gs pos="100000">
              <a:srgbClr val="0099DD">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FFFFFF"/>
              </a:solidFill>
              <a:latin typeface="Calibri" panose="020F0502020204030204"/>
              <a:ea typeface="+mn-ea"/>
              <a:cs typeface="+mn-cs"/>
            </a:rPr>
            <a:t>What are the costs associated with disease?</a:t>
          </a:r>
        </a:p>
      </dsp:txBody>
      <dsp:txXfrm>
        <a:off x="50711" y="51606"/>
        <a:ext cx="2547321" cy="931144"/>
      </dsp:txXfrm>
    </dsp:sp>
    <dsp:sp modelId="{121AB638-A47F-2146-A892-38A5D0AB7DC0}">
      <dsp:nvSpPr>
        <dsp:cNvPr id="0" name=""/>
        <dsp:cNvSpPr/>
      </dsp:nvSpPr>
      <dsp:spPr>
        <a:xfrm>
          <a:off x="2648770" y="1136313"/>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solidFill>
                <a:srgbClr val="000000">
                  <a:hueOff val="0"/>
                  <a:satOff val="0"/>
                  <a:lumOff val="0"/>
                  <a:alphaOff val="0"/>
                </a:srgbClr>
              </a:solidFill>
              <a:latin typeface="Calibri" panose="020F0502020204030204"/>
              <a:ea typeface="+mn-ea"/>
              <a:cs typeface="+mn-cs"/>
            </a:rPr>
            <a:t>One intervention</a:t>
          </a:r>
        </a:p>
        <a:p>
          <a:pPr marL="114300" lvl="1" indent="-114300" algn="l" defTabSz="666750">
            <a:lnSpc>
              <a:spcPct val="90000"/>
            </a:lnSpc>
            <a:spcBef>
              <a:spcPct val="0"/>
            </a:spcBef>
            <a:spcAft>
              <a:spcPct val="15000"/>
            </a:spcAft>
            <a:buChar char="•"/>
          </a:pPr>
          <a:r>
            <a:rPr lang="en-GB" sz="1500" kern="1200">
              <a:solidFill>
                <a:srgbClr val="000000">
                  <a:hueOff val="0"/>
                  <a:satOff val="0"/>
                  <a:lumOff val="0"/>
                  <a:alphaOff val="0"/>
                </a:srgbClr>
              </a:solidFill>
              <a:latin typeface="Calibri" panose="020F0502020204030204"/>
              <a:ea typeface="+mn-ea"/>
              <a:cs typeface="+mn-cs"/>
            </a:rPr>
            <a:t>Costs only</a:t>
          </a:r>
        </a:p>
        <a:p>
          <a:pPr marL="114300" lvl="1" indent="-114300" algn="l" defTabSz="666750">
            <a:lnSpc>
              <a:spcPct val="90000"/>
            </a:lnSpc>
            <a:spcBef>
              <a:spcPct val="0"/>
            </a:spcBef>
            <a:spcAft>
              <a:spcPct val="15000"/>
            </a:spcAft>
            <a:buFont typeface="Wingdings" pitchFamily="2" charset="2"/>
            <a:buChar char="ü"/>
          </a:pPr>
          <a:r>
            <a:rPr lang="en-GB" sz="1500" b="1" kern="1200">
              <a:solidFill>
                <a:srgbClr val="000000">
                  <a:hueOff val="0"/>
                  <a:satOff val="0"/>
                  <a:lumOff val="0"/>
                  <a:alphaOff val="0"/>
                </a:srgbClr>
              </a:solidFill>
              <a:latin typeface="Calibri" panose="020F0502020204030204"/>
              <a:ea typeface="+mn-ea"/>
              <a:cs typeface="+mn-cs"/>
            </a:rPr>
            <a:t>“The cost of the vaccine program is $15 per vaccinated girl.”</a:t>
          </a:r>
        </a:p>
      </dsp:txBody>
      <dsp:txXfrm>
        <a:off x="2648770" y="1265299"/>
        <a:ext cx="6197730" cy="773918"/>
      </dsp:txXfrm>
    </dsp:sp>
    <dsp:sp modelId="{1C975E25-E9AB-E74D-8679-0DEF945591DC}">
      <dsp:nvSpPr>
        <dsp:cNvPr id="0" name=""/>
        <dsp:cNvSpPr/>
      </dsp:nvSpPr>
      <dsp:spPr>
        <a:xfrm>
          <a:off x="3126" y="1136313"/>
          <a:ext cx="2645643" cy="1031890"/>
        </a:xfrm>
        <a:prstGeom prst="roundRect">
          <a:avLst/>
        </a:prstGeom>
        <a:gradFill rotWithShape="0">
          <a:gsLst>
            <a:gs pos="0">
              <a:srgbClr val="0099DD">
                <a:hueOff val="0"/>
                <a:satOff val="0"/>
                <a:lumOff val="0"/>
                <a:alphaOff val="0"/>
                <a:satMod val="103000"/>
                <a:lumMod val="102000"/>
                <a:tint val="94000"/>
              </a:srgbClr>
            </a:gs>
            <a:gs pos="50000">
              <a:srgbClr val="0099DD">
                <a:hueOff val="0"/>
                <a:satOff val="0"/>
                <a:lumOff val="0"/>
                <a:alphaOff val="0"/>
                <a:satMod val="110000"/>
                <a:lumMod val="100000"/>
                <a:shade val="100000"/>
              </a:srgbClr>
            </a:gs>
            <a:gs pos="100000">
              <a:srgbClr val="0099DD">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FFFFFF"/>
              </a:solidFill>
              <a:latin typeface="Calibri" panose="020F0502020204030204"/>
              <a:ea typeface="+mn-ea"/>
              <a:cs typeface="+mn-cs"/>
            </a:rPr>
            <a:t>What is the cost of an intervention? </a:t>
          </a:r>
        </a:p>
      </dsp:txBody>
      <dsp:txXfrm>
        <a:off x="53499" y="1186686"/>
        <a:ext cx="2544897" cy="931144"/>
      </dsp:txXfrm>
    </dsp:sp>
    <dsp:sp modelId="{36D796F3-B5F1-409C-B680-841FE8C47249}">
      <dsp:nvSpPr>
        <dsp:cNvPr id="0" name=""/>
        <dsp:cNvSpPr/>
      </dsp:nvSpPr>
      <dsp:spPr>
        <a:xfrm>
          <a:off x="2703005" y="2271393"/>
          <a:ext cx="6530568" cy="1378956"/>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solidFill>
                <a:srgbClr val="000000">
                  <a:hueOff val="0"/>
                  <a:satOff val="0"/>
                  <a:lumOff val="0"/>
                  <a:alphaOff val="0"/>
                </a:srgbClr>
              </a:solidFill>
              <a:latin typeface="Calibri" panose="020F0502020204030204"/>
              <a:ea typeface="+mn-ea"/>
              <a:cs typeface="+mn-cs"/>
            </a:rPr>
            <a:t>Intervention</a:t>
          </a:r>
          <a:r>
            <a:rPr lang="en-GB" sz="1500" kern="1200" baseline="0">
              <a:solidFill>
                <a:srgbClr val="000000">
                  <a:hueOff val="0"/>
                  <a:satOff val="0"/>
                  <a:lumOff val="0"/>
                  <a:alphaOff val="0"/>
                </a:srgbClr>
              </a:solidFill>
              <a:latin typeface="Calibri" panose="020F0502020204030204"/>
              <a:ea typeface="+mn-ea"/>
              <a:cs typeface="+mn-cs"/>
            </a:rPr>
            <a:t> versus comparator</a:t>
          </a:r>
          <a:endParaRPr lang="en-GB" sz="1500" kern="1200">
            <a:solidFill>
              <a:srgbClr val="000000">
                <a:hueOff val="0"/>
                <a:satOff val="0"/>
                <a:lumOff val="0"/>
                <a:alphaOff val="0"/>
              </a:srgbClr>
            </a:solidFill>
            <a:latin typeface="Calibri" panose="020F0502020204030204"/>
            <a:ea typeface="+mn-ea"/>
            <a:cs typeface="+mn-cs"/>
          </a:endParaRPr>
        </a:p>
        <a:p>
          <a:pPr marL="114300" lvl="1" indent="-114300" algn="l" defTabSz="666750">
            <a:lnSpc>
              <a:spcPct val="90000"/>
            </a:lnSpc>
            <a:spcBef>
              <a:spcPct val="0"/>
            </a:spcBef>
            <a:spcAft>
              <a:spcPct val="15000"/>
            </a:spcAft>
            <a:buChar char="•"/>
          </a:pPr>
          <a:r>
            <a:rPr lang="en-GB" sz="1500" kern="1200">
              <a:solidFill>
                <a:srgbClr val="000000">
                  <a:hueOff val="0"/>
                  <a:satOff val="0"/>
                  <a:lumOff val="0"/>
                  <a:alphaOff val="0"/>
                </a:srgbClr>
              </a:solidFill>
              <a:latin typeface="Calibri" panose="020F0502020204030204"/>
              <a:ea typeface="+mn-ea"/>
              <a:cs typeface="+mn-cs"/>
            </a:rPr>
            <a:t>Costs only, including costs associated with outcomes</a:t>
          </a:r>
        </a:p>
        <a:p>
          <a:pPr marL="114300" lvl="1" indent="-114300" algn="l" defTabSz="666750">
            <a:lnSpc>
              <a:spcPct val="90000"/>
            </a:lnSpc>
            <a:spcBef>
              <a:spcPct val="0"/>
            </a:spcBef>
            <a:spcAft>
              <a:spcPct val="15000"/>
            </a:spcAft>
            <a:buFont typeface="Wingdings" pitchFamily="2" charset="2"/>
            <a:buChar char="ü"/>
          </a:pPr>
          <a:r>
            <a:rPr lang="en-GB" sz="1500" b="1" kern="1200">
              <a:solidFill>
                <a:srgbClr val="000000">
                  <a:hueOff val="0"/>
                  <a:satOff val="0"/>
                  <a:lumOff val="0"/>
                  <a:alphaOff val="0"/>
                </a:srgbClr>
              </a:solidFill>
              <a:latin typeface="Calibri" panose="020F0502020204030204"/>
              <a:ea typeface="+mn-ea"/>
              <a:cs typeface="+mn-cs"/>
            </a:rPr>
            <a:t>“Vaccination costs $2 million a year but will save the health system $500,000 a year.”</a:t>
          </a:r>
        </a:p>
      </dsp:txBody>
      <dsp:txXfrm>
        <a:off x="2703005" y="2443763"/>
        <a:ext cx="6013460" cy="1034217"/>
      </dsp:txXfrm>
    </dsp:sp>
    <dsp:sp modelId="{6D3D2663-1374-4AE0-8DEB-3B46EFC595EA}">
      <dsp:nvSpPr>
        <dsp:cNvPr id="0" name=""/>
        <dsp:cNvSpPr/>
      </dsp:nvSpPr>
      <dsp:spPr>
        <a:xfrm>
          <a:off x="3012" y="2444926"/>
          <a:ext cx="2699992" cy="1031890"/>
        </a:xfrm>
        <a:prstGeom prst="roundRect">
          <a:avLst/>
        </a:prstGeom>
        <a:gradFill rotWithShape="0">
          <a:gsLst>
            <a:gs pos="0">
              <a:srgbClr val="0099DD">
                <a:hueOff val="0"/>
                <a:satOff val="0"/>
                <a:lumOff val="0"/>
                <a:alphaOff val="0"/>
                <a:satMod val="103000"/>
                <a:lumMod val="102000"/>
                <a:tint val="94000"/>
              </a:srgbClr>
            </a:gs>
            <a:gs pos="50000">
              <a:srgbClr val="0099DD">
                <a:hueOff val="0"/>
                <a:satOff val="0"/>
                <a:lumOff val="0"/>
                <a:alphaOff val="0"/>
                <a:satMod val="110000"/>
                <a:lumMod val="100000"/>
                <a:shade val="100000"/>
              </a:srgbClr>
            </a:gs>
            <a:gs pos="100000">
              <a:srgbClr val="0099DD">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FFFFFF"/>
              </a:solidFill>
              <a:latin typeface="Calibri" panose="020F0502020204030204"/>
              <a:ea typeface="+mn-ea"/>
              <a:cs typeface="+mn-cs"/>
            </a:rPr>
            <a:t>What are the monetary consequences of the intervention?</a:t>
          </a:r>
        </a:p>
      </dsp:txBody>
      <dsp:txXfrm>
        <a:off x="53385" y="2495299"/>
        <a:ext cx="2599246" cy="931144"/>
      </dsp:txXfrm>
    </dsp:sp>
    <dsp:sp modelId="{8684BBB3-4BB6-4112-9388-9D843E0EB365}">
      <dsp:nvSpPr>
        <dsp:cNvPr id="0" name=""/>
        <dsp:cNvSpPr/>
      </dsp:nvSpPr>
      <dsp:spPr>
        <a:xfrm>
          <a:off x="2648770" y="3753538"/>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solidFill>
                <a:srgbClr val="000000">
                  <a:hueOff val="0"/>
                  <a:satOff val="0"/>
                  <a:lumOff val="0"/>
                  <a:alphaOff val="0"/>
                </a:srgbClr>
              </a:solidFill>
              <a:latin typeface="Calibri" panose="020F0502020204030204"/>
              <a:ea typeface="+mn-ea"/>
              <a:cs typeface="+mn-cs"/>
            </a:rPr>
            <a:t>Intervention versus comparator</a:t>
          </a:r>
        </a:p>
        <a:p>
          <a:pPr marL="114300" lvl="1" indent="-114300" algn="l" defTabSz="666750">
            <a:lnSpc>
              <a:spcPct val="90000"/>
            </a:lnSpc>
            <a:spcBef>
              <a:spcPct val="0"/>
            </a:spcBef>
            <a:spcAft>
              <a:spcPct val="15000"/>
            </a:spcAft>
            <a:buChar char="•"/>
          </a:pPr>
          <a:r>
            <a:rPr lang="en-GB" sz="1500" kern="1200">
              <a:solidFill>
                <a:srgbClr val="000000">
                  <a:hueOff val="0"/>
                  <a:satOff val="0"/>
                  <a:lumOff val="0"/>
                  <a:alphaOff val="0"/>
                </a:srgbClr>
              </a:solidFill>
              <a:latin typeface="Calibri" panose="020F0502020204030204"/>
              <a:ea typeface="+mn-ea"/>
              <a:cs typeface="+mn-cs"/>
            </a:rPr>
            <a:t>Costs and outcomes</a:t>
          </a:r>
        </a:p>
        <a:p>
          <a:pPr marL="114300" lvl="1" indent="-114300" algn="l" defTabSz="666750">
            <a:lnSpc>
              <a:spcPct val="90000"/>
            </a:lnSpc>
            <a:spcBef>
              <a:spcPct val="0"/>
            </a:spcBef>
            <a:spcAft>
              <a:spcPct val="15000"/>
            </a:spcAft>
            <a:buFont typeface="Wingdings" pitchFamily="2" charset="2"/>
            <a:buChar char="ü"/>
          </a:pPr>
          <a:r>
            <a:rPr lang="en-GB" sz="1500" b="1" kern="1200">
              <a:solidFill>
                <a:srgbClr val="000000">
                  <a:hueOff val="0"/>
                  <a:satOff val="0"/>
                  <a:lumOff val="0"/>
                  <a:alphaOff val="0"/>
                </a:srgbClr>
              </a:solidFill>
              <a:latin typeface="Calibri" panose="020F0502020204030204"/>
              <a:ea typeface="+mn-ea"/>
              <a:cs typeface="+mn-cs"/>
            </a:rPr>
            <a:t>“Vaccination costs $10,000 per death prevented.”</a:t>
          </a:r>
        </a:p>
      </dsp:txBody>
      <dsp:txXfrm>
        <a:off x="2648770" y="3882524"/>
        <a:ext cx="6197730" cy="773918"/>
      </dsp:txXfrm>
    </dsp:sp>
    <dsp:sp modelId="{7F10EE31-C931-495A-8DA8-29A429BEE8C0}">
      <dsp:nvSpPr>
        <dsp:cNvPr id="0" name=""/>
        <dsp:cNvSpPr/>
      </dsp:nvSpPr>
      <dsp:spPr>
        <a:xfrm>
          <a:off x="3126" y="3753538"/>
          <a:ext cx="2645643" cy="1031890"/>
        </a:xfrm>
        <a:prstGeom prst="roundRect">
          <a:avLst/>
        </a:prstGeom>
        <a:gradFill rotWithShape="0">
          <a:gsLst>
            <a:gs pos="0">
              <a:srgbClr val="0099DD">
                <a:hueOff val="0"/>
                <a:satOff val="0"/>
                <a:lumOff val="0"/>
                <a:alphaOff val="0"/>
                <a:satMod val="103000"/>
                <a:lumMod val="102000"/>
                <a:tint val="94000"/>
              </a:srgbClr>
            </a:gs>
            <a:gs pos="50000">
              <a:srgbClr val="0099DD">
                <a:hueOff val="0"/>
                <a:satOff val="0"/>
                <a:lumOff val="0"/>
                <a:alphaOff val="0"/>
                <a:satMod val="110000"/>
                <a:lumMod val="100000"/>
                <a:shade val="100000"/>
              </a:srgbClr>
            </a:gs>
            <a:gs pos="100000">
              <a:srgbClr val="0099DD">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FFFFFF"/>
              </a:solidFill>
              <a:latin typeface="Calibri" panose="020F0502020204030204"/>
              <a:ea typeface="+mn-ea"/>
              <a:cs typeface="+mn-cs"/>
            </a:rPr>
            <a:t>Is the intervention cost-effective? Are the additional costs worth the outcomes? </a:t>
          </a:r>
        </a:p>
      </dsp:txBody>
      <dsp:txXfrm>
        <a:off x="53499" y="3803911"/>
        <a:ext cx="2544897" cy="931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0543A-367A-49FB-AD87-9BC5991D4049}">
      <dsp:nvSpPr>
        <dsp:cNvPr id="0" name=""/>
        <dsp:cNvSpPr/>
      </dsp:nvSpPr>
      <dsp:spPr>
        <a:xfrm>
          <a:off x="2648406" y="1233"/>
          <a:ext cx="6587842" cy="1031890"/>
        </a:xfrm>
        <a:prstGeom prst="rightArrow">
          <a:avLst>
            <a:gd name="adj1" fmla="val 75000"/>
            <a:gd name="adj2" fmla="val 50000"/>
          </a:avLst>
        </a:prstGeom>
        <a:solidFill>
          <a:srgbClr val="E1EBF7">
            <a:alpha val="98039"/>
          </a:srgbClr>
        </a:solidFill>
        <a:ln w="6350" cap="flat" cmpd="sng" algn="ctr">
          <a:solidFill>
            <a:srgbClr val="0099DD">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b="0" kern="1200" dirty="0">
              <a:solidFill>
                <a:srgbClr val="000000">
                  <a:hueOff val="0"/>
                  <a:satOff val="0"/>
                  <a:lumOff val="0"/>
                  <a:alphaOff val="0"/>
                </a:srgbClr>
              </a:solidFill>
              <a:latin typeface="Calibri" panose="020F0502020204030204"/>
              <a:ea typeface="+mn-ea"/>
              <a:cs typeface="+mn-cs"/>
            </a:rPr>
            <a:t>No intervention</a:t>
          </a:r>
        </a:p>
        <a:p>
          <a:pPr marL="114300" lvl="1" indent="-114300" algn="l" defTabSz="666750">
            <a:lnSpc>
              <a:spcPct val="90000"/>
            </a:lnSpc>
            <a:spcBef>
              <a:spcPct val="0"/>
            </a:spcBef>
            <a:spcAft>
              <a:spcPct val="15000"/>
            </a:spcAft>
            <a:buChar char="•"/>
          </a:pPr>
          <a:r>
            <a:rPr lang="en-GB" sz="1500" b="0" kern="1200" dirty="0">
              <a:solidFill>
                <a:srgbClr val="000000">
                  <a:hueOff val="0"/>
                  <a:satOff val="0"/>
                  <a:lumOff val="0"/>
                  <a:alphaOff val="0"/>
                </a:srgbClr>
              </a:solidFill>
              <a:latin typeface="Calibri" panose="020F0502020204030204"/>
              <a:ea typeface="+mn-ea"/>
              <a:cs typeface="+mn-cs"/>
            </a:rPr>
            <a:t>Costs only</a:t>
          </a:r>
        </a:p>
        <a:p>
          <a:pPr marL="114300" lvl="1" indent="-114300" algn="l" defTabSz="666750">
            <a:lnSpc>
              <a:spcPct val="90000"/>
            </a:lnSpc>
            <a:spcBef>
              <a:spcPct val="0"/>
            </a:spcBef>
            <a:spcAft>
              <a:spcPct val="15000"/>
            </a:spcAft>
            <a:buFont typeface="Wingdings" pitchFamily="2" charset="2"/>
            <a:buChar char="ü"/>
          </a:pPr>
          <a:r>
            <a:rPr lang="en-GB" sz="1500" b="0" kern="1200" dirty="0">
              <a:solidFill>
                <a:srgbClr val="000000">
                  <a:hueOff val="0"/>
                  <a:satOff val="0"/>
                  <a:lumOff val="0"/>
                  <a:alphaOff val="0"/>
                </a:srgbClr>
              </a:solidFill>
              <a:latin typeface="Calibri" panose="020F0502020204030204"/>
              <a:ea typeface="+mn-ea"/>
              <a:cs typeface="+mn-cs"/>
            </a:rPr>
            <a:t>“The cost of disease is estimated at $1.3 billion.”</a:t>
          </a:r>
        </a:p>
      </dsp:txBody>
      <dsp:txXfrm>
        <a:off x="2648406" y="130219"/>
        <a:ext cx="6200883" cy="773918"/>
      </dsp:txXfrm>
    </dsp:sp>
    <dsp:sp modelId="{7235C2BF-BE0A-4494-9B42-CC0B73335188}">
      <dsp:nvSpPr>
        <dsp:cNvPr id="0" name=""/>
        <dsp:cNvSpPr/>
      </dsp:nvSpPr>
      <dsp:spPr>
        <a:xfrm>
          <a:off x="338" y="1233"/>
          <a:ext cx="2648067" cy="1031890"/>
        </a:xfrm>
        <a:prstGeom prst="roundRect">
          <a:avLst/>
        </a:prstGeom>
        <a:solidFill>
          <a:srgbClr val="E1EBF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FFFFFF"/>
              </a:solidFill>
              <a:latin typeface="Calibri" panose="020F0502020204030204"/>
              <a:ea typeface="+mn-ea"/>
              <a:cs typeface="+mn-cs"/>
            </a:rPr>
            <a:t>What are the costs associated with disease?</a:t>
          </a:r>
        </a:p>
      </dsp:txBody>
      <dsp:txXfrm>
        <a:off x="50711" y="51606"/>
        <a:ext cx="2547321" cy="931144"/>
      </dsp:txXfrm>
    </dsp:sp>
    <dsp:sp modelId="{121AB638-A47F-2146-A892-38A5D0AB7DC0}">
      <dsp:nvSpPr>
        <dsp:cNvPr id="0" name=""/>
        <dsp:cNvSpPr/>
      </dsp:nvSpPr>
      <dsp:spPr>
        <a:xfrm>
          <a:off x="2648770" y="1136313"/>
          <a:ext cx="6584689" cy="1031890"/>
        </a:xfrm>
        <a:prstGeom prst="rightArrow">
          <a:avLst>
            <a:gd name="adj1" fmla="val 75000"/>
            <a:gd name="adj2" fmla="val 50000"/>
          </a:avLst>
        </a:prstGeom>
        <a:solidFill>
          <a:srgbClr val="E1EBF7">
            <a:alpha val="90000"/>
          </a:srgbClr>
        </a:solidFill>
        <a:ln w="6350" cap="flat" cmpd="sng" algn="ctr">
          <a:solidFill>
            <a:srgbClr val="0099DD">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b="0" kern="1200" dirty="0">
              <a:solidFill>
                <a:srgbClr val="000000">
                  <a:hueOff val="0"/>
                  <a:satOff val="0"/>
                  <a:lumOff val="0"/>
                  <a:alphaOff val="0"/>
                </a:srgbClr>
              </a:solidFill>
              <a:latin typeface="Calibri" panose="020F0502020204030204"/>
              <a:ea typeface="+mn-ea"/>
              <a:cs typeface="+mn-cs"/>
            </a:rPr>
            <a:t>One intervention</a:t>
          </a:r>
        </a:p>
        <a:p>
          <a:pPr marL="114300" lvl="1" indent="-114300" algn="l" defTabSz="666750">
            <a:lnSpc>
              <a:spcPct val="90000"/>
            </a:lnSpc>
            <a:spcBef>
              <a:spcPct val="0"/>
            </a:spcBef>
            <a:spcAft>
              <a:spcPct val="15000"/>
            </a:spcAft>
            <a:buChar char="•"/>
          </a:pPr>
          <a:r>
            <a:rPr lang="en-GB" sz="1500" b="0" kern="1200" dirty="0">
              <a:solidFill>
                <a:srgbClr val="000000">
                  <a:hueOff val="0"/>
                  <a:satOff val="0"/>
                  <a:lumOff val="0"/>
                  <a:alphaOff val="0"/>
                </a:srgbClr>
              </a:solidFill>
              <a:latin typeface="Calibri" panose="020F0502020204030204"/>
              <a:ea typeface="+mn-ea"/>
              <a:cs typeface="+mn-cs"/>
            </a:rPr>
            <a:t>Costs only</a:t>
          </a:r>
        </a:p>
        <a:p>
          <a:pPr marL="114300" lvl="1" indent="-114300" algn="l" defTabSz="666750">
            <a:lnSpc>
              <a:spcPct val="90000"/>
            </a:lnSpc>
            <a:spcBef>
              <a:spcPct val="0"/>
            </a:spcBef>
            <a:spcAft>
              <a:spcPct val="15000"/>
            </a:spcAft>
            <a:buFont typeface="Wingdings" pitchFamily="2" charset="2"/>
            <a:buChar char="ü"/>
          </a:pPr>
          <a:r>
            <a:rPr lang="en-GB" sz="1500" b="0" kern="1200" dirty="0">
              <a:solidFill>
                <a:srgbClr val="000000">
                  <a:hueOff val="0"/>
                  <a:satOff val="0"/>
                  <a:lumOff val="0"/>
                  <a:alphaOff val="0"/>
                </a:srgbClr>
              </a:solidFill>
              <a:latin typeface="Calibri" panose="020F0502020204030204"/>
              <a:ea typeface="+mn-ea"/>
              <a:cs typeface="+mn-cs"/>
            </a:rPr>
            <a:t>“The cost of the vaccine program is $15 per vaccinated girl.”</a:t>
          </a:r>
        </a:p>
      </dsp:txBody>
      <dsp:txXfrm>
        <a:off x="2648770" y="1265299"/>
        <a:ext cx="6197730" cy="773918"/>
      </dsp:txXfrm>
    </dsp:sp>
    <dsp:sp modelId="{1C975E25-E9AB-E74D-8679-0DEF945591DC}">
      <dsp:nvSpPr>
        <dsp:cNvPr id="0" name=""/>
        <dsp:cNvSpPr/>
      </dsp:nvSpPr>
      <dsp:spPr>
        <a:xfrm>
          <a:off x="3126" y="1136313"/>
          <a:ext cx="2645643" cy="1031890"/>
        </a:xfrm>
        <a:prstGeom prst="roundRect">
          <a:avLst/>
        </a:prstGeom>
        <a:solidFill>
          <a:srgbClr val="E1EBF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FFFFFF"/>
              </a:solidFill>
              <a:latin typeface="Calibri" panose="020F0502020204030204"/>
              <a:ea typeface="+mn-ea"/>
              <a:cs typeface="+mn-cs"/>
            </a:rPr>
            <a:t>What is the cost of an intervention? </a:t>
          </a:r>
        </a:p>
      </dsp:txBody>
      <dsp:txXfrm>
        <a:off x="53499" y="1186686"/>
        <a:ext cx="2544897" cy="931144"/>
      </dsp:txXfrm>
    </dsp:sp>
    <dsp:sp modelId="{36D796F3-B5F1-409C-B680-841FE8C47249}">
      <dsp:nvSpPr>
        <dsp:cNvPr id="0" name=""/>
        <dsp:cNvSpPr/>
      </dsp:nvSpPr>
      <dsp:spPr>
        <a:xfrm>
          <a:off x="2703005" y="2271393"/>
          <a:ext cx="6530568" cy="1378956"/>
        </a:xfrm>
        <a:prstGeom prst="rightArrow">
          <a:avLst>
            <a:gd name="adj1" fmla="val 75000"/>
            <a:gd name="adj2" fmla="val 50000"/>
          </a:avLst>
        </a:prstGeom>
        <a:solidFill>
          <a:srgbClr val="E1EBF7">
            <a:alpha val="98824"/>
          </a:srgbClr>
        </a:solidFill>
        <a:ln w="6350" cap="flat" cmpd="sng" algn="ctr">
          <a:solidFill>
            <a:srgbClr val="0099DD">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b="0" kern="1200" dirty="0">
              <a:solidFill>
                <a:srgbClr val="000000">
                  <a:hueOff val="0"/>
                  <a:satOff val="0"/>
                  <a:lumOff val="0"/>
                  <a:alphaOff val="0"/>
                </a:srgbClr>
              </a:solidFill>
              <a:latin typeface="Calibri" panose="020F0502020204030204"/>
              <a:ea typeface="+mn-ea"/>
              <a:cs typeface="+mn-cs"/>
            </a:rPr>
            <a:t>Intervention</a:t>
          </a:r>
          <a:r>
            <a:rPr lang="en-GB" sz="1500" b="0" kern="1200" baseline="0" dirty="0">
              <a:solidFill>
                <a:srgbClr val="000000">
                  <a:hueOff val="0"/>
                  <a:satOff val="0"/>
                  <a:lumOff val="0"/>
                  <a:alphaOff val="0"/>
                </a:srgbClr>
              </a:solidFill>
              <a:latin typeface="Calibri" panose="020F0502020204030204"/>
              <a:ea typeface="+mn-ea"/>
              <a:cs typeface="+mn-cs"/>
            </a:rPr>
            <a:t> versus comparator</a:t>
          </a:r>
          <a:endParaRPr lang="en-GB" sz="1500" b="0" kern="1200" dirty="0">
            <a:solidFill>
              <a:srgbClr val="000000">
                <a:hueOff val="0"/>
                <a:satOff val="0"/>
                <a:lumOff val="0"/>
                <a:alphaOff val="0"/>
              </a:srgbClr>
            </a:solidFill>
            <a:latin typeface="Calibri" panose="020F0502020204030204"/>
            <a:ea typeface="+mn-ea"/>
            <a:cs typeface="+mn-cs"/>
          </a:endParaRPr>
        </a:p>
        <a:p>
          <a:pPr marL="114300" lvl="1" indent="-114300" algn="l" defTabSz="666750">
            <a:lnSpc>
              <a:spcPct val="90000"/>
            </a:lnSpc>
            <a:spcBef>
              <a:spcPct val="0"/>
            </a:spcBef>
            <a:spcAft>
              <a:spcPct val="15000"/>
            </a:spcAft>
            <a:buChar char="•"/>
          </a:pPr>
          <a:r>
            <a:rPr lang="en-GB" sz="1500" b="0" kern="1200" dirty="0">
              <a:solidFill>
                <a:srgbClr val="000000">
                  <a:hueOff val="0"/>
                  <a:satOff val="0"/>
                  <a:lumOff val="0"/>
                  <a:alphaOff val="0"/>
                </a:srgbClr>
              </a:solidFill>
              <a:latin typeface="Calibri" panose="020F0502020204030204"/>
              <a:ea typeface="+mn-ea"/>
              <a:cs typeface="+mn-cs"/>
            </a:rPr>
            <a:t>Costs only, including costs associated with outcomes</a:t>
          </a:r>
        </a:p>
        <a:p>
          <a:pPr marL="114300" lvl="1" indent="-114300" algn="l" defTabSz="666750">
            <a:lnSpc>
              <a:spcPct val="90000"/>
            </a:lnSpc>
            <a:spcBef>
              <a:spcPct val="0"/>
            </a:spcBef>
            <a:spcAft>
              <a:spcPct val="15000"/>
            </a:spcAft>
            <a:buFont typeface="Wingdings" pitchFamily="2" charset="2"/>
            <a:buChar char="ü"/>
          </a:pPr>
          <a:r>
            <a:rPr lang="en-GB" sz="1500" b="0" kern="1200" dirty="0">
              <a:solidFill>
                <a:srgbClr val="000000">
                  <a:hueOff val="0"/>
                  <a:satOff val="0"/>
                  <a:lumOff val="0"/>
                  <a:alphaOff val="0"/>
                </a:srgbClr>
              </a:solidFill>
              <a:latin typeface="Calibri" panose="020F0502020204030204"/>
              <a:ea typeface="+mn-ea"/>
              <a:cs typeface="+mn-cs"/>
            </a:rPr>
            <a:t>“Vaccination costs $2 million a year but will save the health system $500,000 a year.”</a:t>
          </a:r>
        </a:p>
      </dsp:txBody>
      <dsp:txXfrm>
        <a:off x="2703005" y="2443763"/>
        <a:ext cx="6013460" cy="1034217"/>
      </dsp:txXfrm>
    </dsp:sp>
    <dsp:sp modelId="{6D3D2663-1374-4AE0-8DEB-3B46EFC595EA}">
      <dsp:nvSpPr>
        <dsp:cNvPr id="0" name=""/>
        <dsp:cNvSpPr/>
      </dsp:nvSpPr>
      <dsp:spPr>
        <a:xfrm>
          <a:off x="3012" y="2444926"/>
          <a:ext cx="2699992" cy="1031890"/>
        </a:xfrm>
        <a:prstGeom prst="roundRect">
          <a:avLst/>
        </a:prstGeom>
        <a:solidFill>
          <a:srgbClr val="E1EBF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FFFFFF"/>
              </a:solidFill>
              <a:latin typeface="Calibri" panose="020F0502020204030204"/>
              <a:ea typeface="+mn-ea"/>
              <a:cs typeface="+mn-cs"/>
            </a:rPr>
            <a:t>What are the monetary consequences of the intervention?</a:t>
          </a:r>
        </a:p>
      </dsp:txBody>
      <dsp:txXfrm>
        <a:off x="53385" y="2495299"/>
        <a:ext cx="2599246" cy="931144"/>
      </dsp:txXfrm>
    </dsp:sp>
    <dsp:sp modelId="{8684BBB3-4BB6-4112-9388-9D843E0EB365}">
      <dsp:nvSpPr>
        <dsp:cNvPr id="0" name=""/>
        <dsp:cNvSpPr/>
      </dsp:nvSpPr>
      <dsp:spPr>
        <a:xfrm>
          <a:off x="2648770" y="3753538"/>
          <a:ext cx="6584689" cy="1031890"/>
        </a:xfrm>
        <a:prstGeom prst="rightArrow">
          <a:avLst>
            <a:gd name="adj1" fmla="val 75000"/>
            <a:gd name="adj2" fmla="val 50000"/>
          </a:avLst>
        </a:prstGeom>
        <a:solidFill>
          <a:srgbClr val="0099DD">
            <a:alpha val="90000"/>
            <a:tint val="40000"/>
            <a:hueOff val="0"/>
            <a:satOff val="0"/>
            <a:lumOff val="0"/>
            <a:alphaOff val="0"/>
          </a:srgbClr>
        </a:solidFill>
        <a:ln w="6350" cap="flat" cmpd="sng" algn="ctr">
          <a:solidFill>
            <a:srgbClr val="0099DD">
              <a:alpha val="90000"/>
              <a:tint val="40000"/>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solidFill>
                <a:srgbClr val="000000">
                  <a:hueOff val="0"/>
                  <a:satOff val="0"/>
                  <a:lumOff val="0"/>
                  <a:alphaOff val="0"/>
                </a:srgbClr>
              </a:solidFill>
              <a:latin typeface="Calibri" panose="020F0502020204030204"/>
              <a:ea typeface="+mn-ea"/>
              <a:cs typeface="+mn-cs"/>
            </a:rPr>
            <a:t>Intervention versus comparator</a:t>
          </a:r>
        </a:p>
        <a:p>
          <a:pPr marL="114300" lvl="1" indent="-114300" algn="l" defTabSz="666750">
            <a:lnSpc>
              <a:spcPct val="90000"/>
            </a:lnSpc>
            <a:spcBef>
              <a:spcPct val="0"/>
            </a:spcBef>
            <a:spcAft>
              <a:spcPct val="15000"/>
            </a:spcAft>
            <a:buChar char="•"/>
          </a:pPr>
          <a:r>
            <a:rPr lang="en-GB" sz="1500" kern="1200">
              <a:solidFill>
                <a:srgbClr val="000000">
                  <a:hueOff val="0"/>
                  <a:satOff val="0"/>
                  <a:lumOff val="0"/>
                  <a:alphaOff val="0"/>
                </a:srgbClr>
              </a:solidFill>
              <a:latin typeface="Calibri" panose="020F0502020204030204"/>
              <a:ea typeface="+mn-ea"/>
              <a:cs typeface="+mn-cs"/>
            </a:rPr>
            <a:t>Costs and outcomes</a:t>
          </a:r>
        </a:p>
        <a:p>
          <a:pPr marL="114300" lvl="1" indent="-114300" algn="l" defTabSz="666750">
            <a:lnSpc>
              <a:spcPct val="90000"/>
            </a:lnSpc>
            <a:spcBef>
              <a:spcPct val="0"/>
            </a:spcBef>
            <a:spcAft>
              <a:spcPct val="15000"/>
            </a:spcAft>
            <a:buFont typeface="Wingdings" pitchFamily="2" charset="2"/>
            <a:buChar char="ü"/>
          </a:pPr>
          <a:r>
            <a:rPr lang="en-GB" sz="1500" b="1" kern="1200">
              <a:solidFill>
                <a:srgbClr val="000000">
                  <a:hueOff val="0"/>
                  <a:satOff val="0"/>
                  <a:lumOff val="0"/>
                  <a:alphaOff val="0"/>
                </a:srgbClr>
              </a:solidFill>
              <a:latin typeface="Calibri" panose="020F0502020204030204"/>
              <a:ea typeface="+mn-ea"/>
              <a:cs typeface="+mn-cs"/>
            </a:rPr>
            <a:t>“Vaccination costs $10,000 per death prevented.”</a:t>
          </a:r>
        </a:p>
      </dsp:txBody>
      <dsp:txXfrm>
        <a:off x="2648770" y="3882524"/>
        <a:ext cx="6197730" cy="773918"/>
      </dsp:txXfrm>
    </dsp:sp>
    <dsp:sp modelId="{7F10EE31-C931-495A-8DA8-29A429BEE8C0}">
      <dsp:nvSpPr>
        <dsp:cNvPr id="0" name=""/>
        <dsp:cNvSpPr/>
      </dsp:nvSpPr>
      <dsp:spPr>
        <a:xfrm>
          <a:off x="3126" y="3753538"/>
          <a:ext cx="2645643" cy="1031890"/>
        </a:xfrm>
        <a:prstGeom prst="roundRect">
          <a:avLst/>
        </a:prstGeom>
        <a:gradFill rotWithShape="0">
          <a:gsLst>
            <a:gs pos="0">
              <a:srgbClr val="0099DD">
                <a:hueOff val="0"/>
                <a:satOff val="0"/>
                <a:lumOff val="0"/>
                <a:alphaOff val="0"/>
                <a:satMod val="103000"/>
                <a:lumMod val="102000"/>
                <a:tint val="94000"/>
              </a:srgbClr>
            </a:gs>
            <a:gs pos="50000">
              <a:srgbClr val="0099DD">
                <a:hueOff val="0"/>
                <a:satOff val="0"/>
                <a:lumOff val="0"/>
                <a:alphaOff val="0"/>
                <a:satMod val="110000"/>
                <a:lumMod val="100000"/>
                <a:shade val="100000"/>
              </a:srgbClr>
            </a:gs>
            <a:gs pos="100000">
              <a:srgbClr val="0099DD">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solidFill>
                <a:srgbClr val="FFFFFF"/>
              </a:solidFill>
              <a:latin typeface="Calibri" panose="020F0502020204030204"/>
              <a:ea typeface="+mn-ea"/>
              <a:cs typeface="+mn-cs"/>
            </a:rPr>
            <a:t>Is the intervention cost-effective? Are the additional costs worth the outcomes? </a:t>
          </a:r>
        </a:p>
      </dsp:txBody>
      <dsp:txXfrm>
        <a:off x="53499" y="3803911"/>
        <a:ext cx="2544897" cy="93114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0.73553</cdr:x>
      <cdr:y>0.92071</cdr:y>
    </cdr:from>
    <cdr:to>
      <cdr:x>0.73553</cdr:x>
      <cdr:y>0.92169</cdr:y>
    </cdr:to>
    <cdr:sp macro="" textlink="">
      <cdr:nvSpPr>
        <cdr:cNvPr id="2" name="TextBox 1"/>
        <cdr:cNvSpPr txBox="1"/>
      </cdr:nvSpPr>
      <cdr:spPr>
        <a:xfrm xmlns:a="http://schemas.openxmlformats.org/drawingml/2006/main">
          <a:off x="4820920" y="6068060"/>
          <a:ext cx="1752600" cy="4953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AU" sz="1600">
              <a:solidFill>
                <a:srgbClr val="FF0000"/>
              </a:solidFill>
            </a:rPr>
            <a:t>Example data only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25FDE4-ACD5-0D20-B458-BFAAC62A9A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AU"/>
              <a:t>UNPUBLISHED DRAFT GNN TRAINING MODULE - PLEASE DO NOT SHARE</a:t>
            </a:r>
          </a:p>
        </p:txBody>
      </p:sp>
      <p:sp>
        <p:nvSpPr>
          <p:cNvPr id="3" name="Date Placeholder 2">
            <a:extLst>
              <a:ext uri="{FF2B5EF4-FFF2-40B4-BE49-F238E27FC236}">
                <a16:creationId xmlns:a16="http://schemas.microsoft.com/office/drawing/2014/main" id="{D9859426-E50F-ABCE-3B5C-F18904D5C3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AA0114-9C66-054D-B611-776C42AB8E65}" type="datetimeFigureOut">
              <a:rPr lang="en-AU" smtClean="0"/>
              <a:t>29/04/2025</a:t>
            </a:fld>
            <a:endParaRPr lang="en-AU"/>
          </a:p>
        </p:txBody>
      </p:sp>
      <p:sp>
        <p:nvSpPr>
          <p:cNvPr id="4" name="Footer Placeholder 3">
            <a:extLst>
              <a:ext uri="{FF2B5EF4-FFF2-40B4-BE49-F238E27FC236}">
                <a16:creationId xmlns:a16="http://schemas.microsoft.com/office/drawing/2014/main" id="{1472A92E-849D-DA33-B35E-24A4341254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0E7E48D6-FD5A-7F7B-6A3F-9FE09E6F06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8272E9-1E95-AF41-A76A-FDDF7B8014F3}" type="slidenum">
              <a:rPr lang="en-AU" smtClean="0"/>
              <a:t>‹#›</a:t>
            </a:fld>
            <a:endParaRPr lang="en-AU"/>
          </a:p>
        </p:txBody>
      </p:sp>
    </p:spTree>
    <p:extLst>
      <p:ext uri="{BB962C8B-B14F-4D97-AF65-F5344CB8AC3E}">
        <p14:creationId xmlns:p14="http://schemas.microsoft.com/office/powerpoint/2010/main" val="42683984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AU"/>
              <a:t>UNPUBLISHED DRAFT GNN TRAINING MODULE - PLEASE DO NOT SHARE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F9E0A-2B18-F843-A203-35CFD1E1413C}" type="datetimeFigureOut">
              <a:rPr lang="en-AU" smtClean="0"/>
              <a:t>29/04/2025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3C53E-69E4-7244-B4C5-ECB8A9AA1695}" type="slidenum">
              <a:rPr lang="en-AU" smtClean="0"/>
              <a:t>‹#›</a:t>
            </a:fld>
            <a:endParaRPr lang="en-AU"/>
          </a:p>
        </p:txBody>
      </p:sp>
    </p:spTree>
    <p:extLst>
      <p:ext uri="{BB962C8B-B14F-4D97-AF65-F5344CB8AC3E}">
        <p14:creationId xmlns:p14="http://schemas.microsoft.com/office/powerpoint/2010/main" val="301331349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 – Image has CC license and free to reuse without restrictions</a:t>
            </a:r>
          </a:p>
          <a:p>
            <a:r>
              <a:rPr lang="en-US" dirty="0"/>
              <a:t>Updated February 2025</a:t>
            </a:r>
          </a:p>
        </p:txBody>
      </p:sp>
      <p:sp>
        <p:nvSpPr>
          <p:cNvPr id="4" name="Slide Number Placeholder 3"/>
          <p:cNvSpPr>
            <a:spLocks noGrp="1"/>
          </p:cNvSpPr>
          <p:nvPr>
            <p:ph type="sldNum" sz="quarter" idx="5"/>
          </p:nvPr>
        </p:nvSpPr>
        <p:spPr/>
        <p:txBody>
          <a:bodyPr/>
          <a:lstStyle/>
          <a:p>
            <a:fld id="{FC93C53E-69E4-7244-B4C5-ECB8A9AA1695}" type="slidenum">
              <a:rPr lang="en-AU" smtClean="0"/>
              <a:t>0</a:t>
            </a:fld>
            <a:endParaRPr lang="en-AU"/>
          </a:p>
        </p:txBody>
      </p:sp>
      <p:sp>
        <p:nvSpPr>
          <p:cNvPr id="5" name="Header Placeholder 4">
            <a:extLst>
              <a:ext uri="{FF2B5EF4-FFF2-40B4-BE49-F238E27FC236}">
                <a16:creationId xmlns:a16="http://schemas.microsoft.com/office/drawing/2014/main" id="{FE4ADC75-CA9B-E92A-05ED-0F1C96C9B945}"/>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58421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44159"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4415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91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a typeface="Calibri"/>
                <a:cs typeface="Calibri"/>
              </a:rPr>
              <a:t>Recall the objective and scope of NITAG Functions: (1) Advisory (Final decision made by national authorities); (2) Independent (NITAG not in charge of implementation and no interests); (3) Evidence-based (NITAG members advise based on best available evidence and identify need for additional data or research) </a:t>
            </a:r>
            <a:r>
              <a:rPr lang="en-US" sz="1400">
                <a:ea typeface="Calibri"/>
                <a:cs typeface="Calibri"/>
                <a:sym typeface="Wingdings" pitchFamily="2" charset="2"/>
              </a:rPr>
              <a:t> In order to issue recommendations on any topic concerning vaccines and vaccination in general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a typeface="Calibri"/>
                <a:cs typeface="Calibri"/>
                <a:sym typeface="Wingdings" pitchFamily="2" charset="2"/>
              </a:rPr>
              <a:t>-Optimal immunization policies and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a typeface="Calibri"/>
                <a:cs typeface="Calibri"/>
                <a:sym typeface="Wingdings" pitchFamily="2" charset="2"/>
              </a:rPr>
              <a:t>-Monitoring immunization program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a typeface="Calibri"/>
                <a:cs typeface="Calibri"/>
                <a:sym typeface="Wingdings" pitchFamily="2" charset="2"/>
              </a:rPr>
              <a:t>-Collection of data and information</a:t>
            </a:r>
            <a:endParaRPr lang="en-US" sz="1400">
              <a:ea typeface="Calibri"/>
              <a:cs typeface="Calibri"/>
            </a:endParaRPr>
          </a:p>
        </p:txBody>
      </p:sp>
      <p:sp>
        <p:nvSpPr>
          <p:cNvPr id="4" name="Espace réservé du numéro de diapositive 3"/>
          <p:cNvSpPr>
            <a:spLocks noGrp="1"/>
          </p:cNvSpPr>
          <p:nvPr>
            <p:ph type="sldNum" sz="quarter" idx="5"/>
          </p:nvPr>
        </p:nvSpPr>
        <p:spPr/>
        <p:txBody>
          <a:bodyPr/>
          <a:lstStyle/>
          <a:p>
            <a:fld id="{907DFC79-30DA-484F-85C8-36E3971802A1}" type="slidenum">
              <a:rPr lang="en-US" smtClean="0"/>
              <a:t>10</a:t>
            </a:fld>
            <a:endParaRPr lang="en-US"/>
          </a:p>
        </p:txBody>
      </p:sp>
      <p:sp>
        <p:nvSpPr>
          <p:cNvPr id="5" name="Header Placeholder 4">
            <a:extLst>
              <a:ext uri="{FF2B5EF4-FFF2-40B4-BE49-F238E27FC236}">
                <a16:creationId xmlns:a16="http://schemas.microsoft.com/office/drawing/2014/main" id="{5B18FC9C-A383-FA7A-8904-7247ABA14A2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51725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NITAG should first consider the type of economic question and detailed study question for economic criteria. This question will depend on the policy brought forward, the local setting, local decision rules, what data is available and feasibility.</a:t>
            </a:r>
            <a:br>
              <a:rPr lang="en-AU"/>
            </a:br>
            <a:endParaRPr lang="en-AU"/>
          </a:p>
          <a:p>
            <a:r>
              <a:rPr lang="en-AU"/>
              <a:t>From here, a working group or secretary from within the NITAG may collect and process economic data relevant to the study question.</a:t>
            </a:r>
            <a:br>
              <a:rPr lang="en-AU"/>
            </a:br>
            <a:r>
              <a:rPr lang="en-AU"/>
              <a:t>This process will be different depending on whether the NITAG is a user of the economic information or a producer of the economic information.</a:t>
            </a:r>
          </a:p>
          <a:p>
            <a:endParaRPr lang="en-AU"/>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12</a:t>
            </a:fld>
            <a:endParaRPr lang="en-AU"/>
          </a:p>
        </p:txBody>
      </p:sp>
      <p:sp>
        <p:nvSpPr>
          <p:cNvPr id="5" name="Header Placeholder 4">
            <a:extLst>
              <a:ext uri="{FF2B5EF4-FFF2-40B4-BE49-F238E27FC236}">
                <a16:creationId xmlns:a16="http://schemas.microsoft.com/office/drawing/2014/main" id="{A0FF3121-954F-B6DF-BEBE-59978B9A6A9A}"/>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04531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Figure adapted from Mod 1 SOP Template</a:t>
            </a:r>
          </a:p>
          <a:p>
            <a:r>
              <a:rPr lang="en-AU" dirty="0"/>
              <a:t>From </a:t>
            </a:r>
            <a:r>
              <a:rPr lang="en-AU" dirty="0" err="1"/>
              <a:t>EtR</a:t>
            </a:r>
            <a:r>
              <a:rPr lang="en-AU" dirty="0"/>
              <a:t> Facilitator’s Toolkit</a:t>
            </a:r>
          </a:p>
          <a:p>
            <a:r>
              <a:rPr lang="en-AU" dirty="0"/>
              <a:t>https://</a:t>
            </a:r>
            <a:r>
              <a:rPr lang="en-AU" dirty="0" err="1"/>
              <a:t>rise.articulate.com</a:t>
            </a:r>
            <a:r>
              <a:rPr lang="en-AU" dirty="0"/>
              <a:t>/share/r3-raAhIyubfz0x9YPr7hqJh8vRV34us#/lessons/d1OloFbIepPjW2mAMmKWREtN7G9ULj_D</a:t>
            </a:r>
          </a:p>
          <a:p>
            <a:endParaRPr lang="en-AU" dirty="0"/>
          </a:p>
        </p:txBody>
      </p:sp>
      <p:sp>
        <p:nvSpPr>
          <p:cNvPr id="4" name="Slide Number Placeholder 3"/>
          <p:cNvSpPr>
            <a:spLocks noGrp="1"/>
          </p:cNvSpPr>
          <p:nvPr>
            <p:ph type="sldNum" sz="quarter" idx="5"/>
          </p:nvPr>
        </p:nvSpPr>
        <p:spPr/>
        <p:txBody>
          <a:bodyPr/>
          <a:lstStyle/>
          <a:p>
            <a:fld id="{FC93C53E-69E4-7244-B4C5-ECB8A9AA1695}" type="slidenum">
              <a:rPr lang="en-AU" smtClean="0"/>
              <a:t>13</a:t>
            </a:fld>
            <a:endParaRPr lang="en-AU"/>
          </a:p>
        </p:txBody>
      </p:sp>
      <p:sp>
        <p:nvSpPr>
          <p:cNvPr id="5" name="Header Placeholder 4">
            <a:extLst>
              <a:ext uri="{FF2B5EF4-FFF2-40B4-BE49-F238E27FC236}">
                <a16:creationId xmlns:a16="http://schemas.microsoft.com/office/drawing/2014/main" id="{70AED1F4-1A07-786C-0146-279A62455633}"/>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75204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ffectLst/>
                <a:latin typeface="Arial" panose="020B0604020202020204" pitchFamily="34" charset="0"/>
              </a:rPr>
              <a:t>For the NITAG, the study question should be consistent with the recommendation framework, and hence related to the PICO of the policy question.  </a:t>
            </a:r>
          </a:p>
          <a:p>
            <a:endParaRPr lang="en-AU">
              <a:effectLst/>
              <a:latin typeface="Arial" panose="020B0604020202020204" pitchFamily="34" charset="0"/>
            </a:endParaRPr>
          </a:p>
          <a:p>
            <a:r>
              <a:rPr lang="en-AU">
                <a:effectLst/>
                <a:latin typeface="Arial" panose="020B0604020202020204" pitchFamily="34" charset="0"/>
              </a:rPr>
              <a:t>That is focusing on the same P (population/patient/problem), the same I (intervention), the same C (comparator), and possibly on the same O (outcome) if relevant for an economic evaluation. </a:t>
            </a:r>
          </a:p>
          <a:p>
            <a:br>
              <a:rPr lang="en-AU">
                <a:effectLst/>
                <a:latin typeface="Arial" panose="020B0604020202020204" pitchFamily="34" charset="0"/>
              </a:rPr>
            </a:br>
            <a:r>
              <a:rPr lang="en-AU">
                <a:effectLst/>
                <a:latin typeface="Arial" panose="020B0604020202020204" pitchFamily="34" charset="0"/>
              </a:rPr>
              <a:t>A study question can for instance be: “Is the introduction of the rotavirus vaccine in the EPI for infants cost-effective compared to the current standard practice?” </a:t>
            </a:r>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14</a:t>
            </a:fld>
            <a:endParaRPr lang="en-AU"/>
          </a:p>
        </p:txBody>
      </p:sp>
      <p:sp>
        <p:nvSpPr>
          <p:cNvPr id="5" name="Header Placeholder 4">
            <a:extLst>
              <a:ext uri="{FF2B5EF4-FFF2-40B4-BE49-F238E27FC236}">
                <a16:creationId xmlns:a16="http://schemas.microsoft.com/office/drawing/2014/main" id="{E006221D-640C-43E7-355D-ED0DE6EC1E9C}"/>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704728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target population, that is the group intended to receive the intervention. It can be defined by different elements (age, health state, socio-economic groups, geographical location, etc.). </a:t>
            </a:r>
            <a:endParaRPr lang="en-US" dirty="0"/>
          </a:p>
          <a:p>
            <a:endParaRPr lang="en-AU" dirty="0">
              <a:cs typeface="Calibri"/>
            </a:endParaRPr>
          </a:p>
          <a:p>
            <a:r>
              <a:rPr lang="en-AU" dirty="0"/>
              <a:t>The analysed population is all individuals whose health is affected by the intervention. It can be a wider population than the target population, as non-vaccinated individuals can benefit from the immunized status of the vaccinated population (herd immunity). </a:t>
            </a:r>
            <a:endParaRPr lang="en-AU" dirty="0">
              <a:cs typeface="Calibri"/>
            </a:endParaRPr>
          </a:p>
          <a:p>
            <a:endParaRPr lang="en-AU" dirty="0">
              <a:effectLst/>
              <a:latin typeface="Arial"/>
              <a:cs typeface="Arial"/>
            </a:endParaRPr>
          </a:p>
          <a:p>
            <a:r>
              <a:rPr lang="en-AU" dirty="0">
                <a:effectLst/>
                <a:latin typeface="Arial"/>
                <a:cs typeface="Arial"/>
              </a:rPr>
              <a:t>As an example, the evaluation of interest can be the vaccination of infants compared to the current situation (without vaccination). </a:t>
            </a:r>
          </a:p>
          <a:p>
            <a:endParaRPr lang="en-AU" b="1" dirty="0"/>
          </a:p>
          <a:p>
            <a:r>
              <a:rPr lang="en-AU" dirty="0">
                <a:effectLst/>
                <a:latin typeface="Arial"/>
                <a:cs typeface="Arial"/>
              </a:rPr>
              <a:t>The intervention under analysis must be well described. </a:t>
            </a:r>
            <a:endParaRPr lang="en-AU" dirty="0">
              <a:latin typeface="Arial"/>
              <a:cs typeface="Arial"/>
            </a:endParaRPr>
          </a:p>
          <a:p>
            <a:endParaRPr lang="en-AU" dirty="0">
              <a:latin typeface="Arial"/>
              <a:cs typeface="Arial"/>
            </a:endParaRPr>
          </a:p>
          <a:p>
            <a:r>
              <a:rPr lang="en-AU" dirty="0">
                <a:effectLst/>
                <a:latin typeface="Arial"/>
                <a:cs typeface="Arial"/>
              </a:rPr>
              <a:t>Where and how the intervention is delivered. </a:t>
            </a:r>
          </a:p>
          <a:p>
            <a:r>
              <a:rPr lang="en-AU" dirty="0">
                <a:effectLst/>
                <a:latin typeface="Arial" panose="020B0604020202020204" pitchFamily="34" charset="0"/>
              </a:rPr>
              <a:t>Similarly, the situation to which the intervention is compared must be clearly identified and described. </a:t>
            </a:r>
          </a:p>
          <a:p>
            <a:endParaRPr lang="en-AU" dirty="0">
              <a:effectLst/>
              <a:latin typeface="Arial" panose="020B0604020202020204" pitchFamily="34" charset="0"/>
            </a:endParaRPr>
          </a:p>
          <a:p>
            <a:r>
              <a:rPr lang="en-AU" dirty="0">
                <a:effectLst/>
                <a:latin typeface="Arial" panose="020B0604020202020204" pitchFamily="34" charset="0"/>
              </a:rPr>
              <a:t>The choice of comparator has a strong impact on the type of evaluation to conduct, the approach to data collection and the interpretation of the findings. </a:t>
            </a:r>
            <a:br>
              <a:rPr lang="en-AU" dirty="0">
                <a:effectLst/>
                <a:latin typeface="Arial" panose="020B0604020202020204" pitchFamily="34" charset="0"/>
              </a:rPr>
            </a:br>
            <a:br>
              <a:rPr lang="en-AU" dirty="0">
                <a:effectLst/>
                <a:latin typeface="Arial" panose="020B0604020202020204" pitchFamily="34" charset="0"/>
              </a:rPr>
            </a:br>
            <a:r>
              <a:rPr lang="en-AU" dirty="0">
                <a:effectLst/>
                <a:latin typeface="Arial" panose="020B0604020202020204" pitchFamily="34" charset="0"/>
              </a:rPr>
              <a:t>The comparator of interest could be: </a:t>
            </a:r>
          </a:p>
          <a:p>
            <a:pPr marL="171450" indent="-171450">
              <a:buFont typeface="Arial" panose="020B0604020202020204" pitchFamily="34" charset="0"/>
              <a:buChar char="•"/>
            </a:pPr>
            <a:r>
              <a:rPr lang="en-AU" dirty="0">
                <a:effectLst/>
                <a:latin typeface="Arial" panose="020B0604020202020204" pitchFamily="34" charset="0"/>
              </a:rPr>
              <a:t>The current strategy/situation (for instance, no vaccination but treatment of cases, or no vaccination and no care for cases). This is often the most relevant comparator, as it reflects the context in which the intervention of interest would be implemented. Current practice can be either a single intervention or a mix of interventions, and various practices may co-exist. The current practice may also be a “do-nothing” approach. </a:t>
            </a:r>
          </a:p>
          <a:p>
            <a:pPr marL="171450" indent="-171450">
              <a:buFont typeface="Arial" panose="020B0604020202020204" pitchFamily="34" charset="0"/>
              <a:buChar char="•"/>
            </a:pPr>
            <a:r>
              <a:rPr lang="en-AU" dirty="0">
                <a:effectLst/>
                <a:latin typeface="Arial" panose="020B0604020202020204" pitchFamily="34" charset="0"/>
              </a:rPr>
              <a:t>The current strategy with improvement (for instance, better care of cases and/or better cover of treatment). </a:t>
            </a:r>
          </a:p>
          <a:p>
            <a:pPr marL="171450" indent="-171450">
              <a:buFont typeface="Arial" panose="020B0604020202020204" pitchFamily="34" charset="0"/>
              <a:buChar char="•"/>
            </a:pPr>
            <a:r>
              <a:rPr lang="en-AU" dirty="0">
                <a:effectLst/>
                <a:latin typeface="Arial" panose="020B0604020202020204" pitchFamily="34" charset="0"/>
              </a:rPr>
              <a:t>The best available alternative. It can be a low-cost option, or an alternative as represented by clinical guidelines. </a:t>
            </a:r>
          </a:p>
          <a:p>
            <a:endParaRPr lang="en-AU" dirty="0">
              <a:effectLst/>
              <a:latin typeface="Arial" panose="020B0604020202020204" pitchFamily="34" charset="0"/>
            </a:endParaRPr>
          </a:p>
          <a:p>
            <a:r>
              <a:rPr lang="en-AU" dirty="0">
                <a:effectLst/>
                <a:latin typeface="Arial" panose="020B0604020202020204" pitchFamily="34" charset="0"/>
              </a:rPr>
              <a:t>Economic evaluation analyses can include several comparisons. In particular, if a vaccine can be implemented according to different immunization strategies (different targets, different levels of coverage, different number of doses, etc.), the different alternatives can be compared.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expected effect of the intervention, primarily related to the safety, efficacy, effectiveness, and indirect effects of vaccination (on one or several diseases). </a:t>
            </a:r>
            <a:endParaRPr lang="en-US" dirty="0"/>
          </a:p>
          <a:p>
            <a:endParaRPr lang="en-AU" dirty="0">
              <a:cs typeface="Calibri"/>
            </a:endParaRPr>
          </a:p>
        </p:txBody>
      </p:sp>
      <p:sp>
        <p:nvSpPr>
          <p:cNvPr id="4" name="Slide Number Placeholder 3"/>
          <p:cNvSpPr>
            <a:spLocks noGrp="1"/>
          </p:cNvSpPr>
          <p:nvPr>
            <p:ph type="sldNum" sz="quarter" idx="5"/>
          </p:nvPr>
        </p:nvSpPr>
        <p:spPr/>
        <p:txBody>
          <a:bodyPr/>
          <a:lstStyle/>
          <a:p>
            <a:fld id="{C267B967-ECAF-7F4A-8FE2-167F1C137622}" type="slidenum">
              <a:rPr lang="en-AU" smtClean="0"/>
              <a:t>15</a:t>
            </a:fld>
            <a:endParaRPr lang="en-AU"/>
          </a:p>
        </p:txBody>
      </p:sp>
      <p:sp>
        <p:nvSpPr>
          <p:cNvPr id="5" name="Header Placeholder 4">
            <a:extLst>
              <a:ext uri="{FF2B5EF4-FFF2-40B4-BE49-F238E27FC236}">
                <a16:creationId xmlns:a16="http://schemas.microsoft.com/office/drawing/2014/main" id="{95ADC343-4CE4-A1F0-E194-DE9BCE2E3BA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63239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17</a:t>
            </a:fld>
            <a:endParaRPr lang="en-AU"/>
          </a:p>
        </p:txBody>
      </p:sp>
      <p:sp>
        <p:nvSpPr>
          <p:cNvPr id="5" name="Header Placeholder 4">
            <a:extLst>
              <a:ext uri="{FF2B5EF4-FFF2-40B4-BE49-F238E27FC236}">
                <a16:creationId xmlns:a16="http://schemas.microsoft.com/office/drawing/2014/main" id="{427DE17E-0106-112D-1C93-30C2F0A8F077}"/>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615103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C204B-739F-3D36-9E16-3CFB3C9B6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81484-82C3-246C-A015-A1A1B21F1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E59DDE-B510-D226-2233-BD57592AA635}"/>
              </a:ext>
            </a:extLst>
          </p:cNvPr>
          <p:cNvSpPr>
            <a:spLocks noGrp="1"/>
          </p:cNvSpPr>
          <p:nvPr>
            <p:ph type="body" idx="1"/>
          </p:nvPr>
        </p:nvSpPr>
        <p:spPr/>
        <p:txBody>
          <a:bodyPr/>
          <a:lstStyle/>
          <a:p>
            <a:r>
              <a:rPr lang="en-AU" dirty="0"/>
              <a:t>Trainer to provide handouts as examples from other NITAGs. </a:t>
            </a:r>
          </a:p>
          <a:p>
            <a:r>
              <a:rPr lang="en-AU" dirty="0"/>
              <a:t>(1): Indonesia NITAG case study on Rotavirus (slides)</a:t>
            </a:r>
          </a:p>
          <a:p>
            <a:endParaRPr lang="en-AU" dirty="0"/>
          </a:p>
        </p:txBody>
      </p:sp>
      <p:sp>
        <p:nvSpPr>
          <p:cNvPr id="4" name="Slide Number Placeholder 3">
            <a:extLst>
              <a:ext uri="{FF2B5EF4-FFF2-40B4-BE49-F238E27FC236}">
                <a16:creationId xmlns:a16="http://schemas.microsoft.com/office/drawing/2014/main" id="{8C231195-0385-EDA6-C1AE-DED01FB5924A}"/>
              </a:ext>
            </a:extLst>
          </p:cNvPr>
          <p:cNvSpPr>
            <a:spLocks noGrp="1"/>
          </p:cNvSpPr>
          <p:nvPr>
            <p:ph type="sldNum" sz="quarter" idx="5"/>
          </p:nvPr>
        </p:nvSpPr>
        <p:spPr/>
        <p:txBody>
          <a:bodyPr/>
          <a:lstStyle/>
          <a:p>
            <a:fld id="{72E4B725-2203-4ED2-9256-A661C18EFA60}" type="slidenum">
              <a:rPr lang="en-AU" smtClean="0"/>
              <a:t>18</a:t>
            </a:fld>
            <a:endParaRPr lang="en-AU"/>
          </a:p>
        </p:txBody>
      </p:sp>
      <p:sp>
        <p:nvSpPr>
          <p:cNvPr id="5" name="Header Placeholder 4">
            <a:extLst>
              <a:ext uri="{FF2B5EF4-FFF2-40B4-BE49-F238E27FC236}">
                <a16:creationId xmlns:a16="http://schemas.microsoft.com/office/drawing/2014/main" id="{C252AE3B-ECB4-D515-9B8B-27DC78109253}"/>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9078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EF3E0-89F6-3745-21E2-A9300DDF1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3DD2C-4993-2DA6-93CF-9DA24DBE5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8DA00E-63BF-09FA-6CE2-B2C89A6A67C5}"/>
              </a:ext>
            </a:extLst>
          </p:cNvPr>
          <p:cNvSpPr>
            <a:spLocks noGrp="1"/>
          </p:cNvSpPr>
          <p:nvPr>
            <p:ph type="body" idx="1"/>
          </p:nvPr>
        </p:nvSpPr>
        <p:spPr/>
        <p:txBody>
          <a:bodyPr/>
          <a:lstStyle/>
          <a:p>
            <a:pPr fontAlgn="base"/>
            <a:r>
              <a:rPr lang="en-AU" sz="1200">
                <a:solidFill>
                  <a:srgbClr val="000000"/>
                </a:solidFill>
              </a:rPr>
              <a:t>Two main types</a:t>
            </a:r>
            <a:r>
              <a:rPr lang="en-AU" sz="1200" b="0" i="0" u="none" strike="noStrike">
                <a:solidFill>
                  <a:srgbClr val="000000"/>
                </a:solidFill>
                <a:effectLst/>
              </a:rPr>
              <a:t> of costing </a:t>
            </a:r>
            <a:r>
              <a:rPr lang="en-AU" sz="1200">
                <a:solidFill>
                  <a:srgbClr val="000000"/>
                </a:solidFill>
              </a:rPr>
              <a:t>studies: Cost of Illness &amp; Cost of Intervention</a:t>
            </a:r>
            <a:endParaRPr lang="en-US" sz="1200" b="0" i="0">
              <a:solidFill>
                <a:srgbClr val="000000"/>
              </a:solidFill>
              <a:effectLst/>
              <a:ea typeface="Calibri"/>
              <a:cs typeface="Calibri"/>
            </a:endParaRPr>
          </a:p>
          <a:p>
            <a:endParaRPr lang="en-AU" sz="1200">
              <a:solidFill>
                <a:srgbClr val="000000"/>
              </a:solidFill>
            </a:endParaRPr>
          </a:p>
          <a:p>
            <a:endParaRPr lang="en-AU">
              <a:solidFill>
                <a:srgbClr val="374151"/>
              </a:solidFill>
              <a:latin typeface="Söhne"/>
            </a:endParaRPr>
          </a:p>
        </p:txBody>
      </p:sp>
      <p:sp>
        <p:nvSpPr>
          <p:cNvPr id="4" name="Slide Number Placeholder 3">
            <a:extLst>
              <a:ext uri="{FF2B5EF4-FFF2-40B4-BE49-F238E27FC236}">
                <a16:creationId xmlns:a16="http://schemas.microsoft.com/office/drawing/2014/main" id="{ED5C59D3-4C99-0ABE-CC34-A155F1A710D4}"/>
              </a:ext>
            </a:extLst>
          </p:cNvPr>
          <p:cNvSpPr>
            <a:spLocks noGrp="1"/>
          </p:cNvSpPr>
          <p:nvPr>
            <p:ph type="sldNum" sz="quarter" idx="5"/>
          </p:nvPr>
        </p:nvSpPr>
        <p:spPr/>
        <p:txBody>
          <a:bodyPr/>
          <a:lstStyle/>
          <a:p>
            <a:fld id="{FC93C53E-69E4-7244-B4C5-ECB8A9AA1695}" type="slidenum">
              <a:rPr lang="en-AU" smtClean="0"/>
              <a:t>19</a:t>
            </a:fld>
            <a:endParaRPr lang="en-AU"/>
          </a:p>
        </p:txBody>
      </p:sp>
      <p:sp>
        <p:nvSpPr>
          <p:cNvPr id="5" name="Header Placeholder 4">
            <a:extLst>
              <a:ext uri="{FF2B5EF4-FFF2-40B4-BE49-F238E27FC236}">
                <a16:creationId xmlns:a16="http://schemas.microsoft.com/office/drawing/2014/main" id="{3CA41AB3-994C-7DCD-DE72-30BCF1F10B8F}"/>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979713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20</a:t>
            </a:fld>
            <a:endParaRPr lang="en-AU"/>
          </a:p>
        </p:txBody>
      </p:sp>
      <p:sp>
        <p:nvSpPr>
          <p:cNvPr id="5" name="Header Placeholder 4">
            <a:extLst>
              <a:ext uri="{FF2B5EF4-FFF2-40B4-BE49-F238E27FC236}">
                <a16:creationId xmlns:a16="http://schemas.microsoft.com/office/drawing/2014/main" id="{45A1E3EC-62A7-BE36-AD92-78DD73B66F92}"/>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61925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https://q.surveys.unimelb.edu.au/jfe/form/SV_79Q2637LpGFbP82 </a:t>
            </a:r>
          </a:p>
        </p:txBody>
      </p:sp>
      <p:sp>
        <p:nvSpPr>
          <p:cNvPr id="4" name="Header Placeholder 3"/>
          <p:cNvSpPr>
            <a:spLocks noGrp="1"/>
          </p:cNvSpPr>
          <p:nvPr>
            <p:ph type="hdr" sz="quarter"/>
          </p:nvPr>
        </p:nvSpPr>
        <p:spPr/>
        <p:txBody>
          <a:bodyPr/>
          <a:lstStyle/>
          <a:p>
            <a:r>
              <a:rPr lang="en-AU"/>
              <a:t>UNPUBLISHED DRAFT GNN TRAINING MODULE - PLEASE DO NOT SHARE</a:t>
            </a:r>
          </a:p>
        </p:txBody>
      </p:sp>
      <p:sp>
        <p:nvSpPr>
          <p:cNvPr id="5" name="Slide Number Placeholder 4"/>
          <p:cNvSpPr>
            <a:spLocks noGrp="1"/>
          </p:cNvSpPr>
          <p:nvPr>
            <p:ph type="sldNum" sz="quarter" idx="5"/>
          </p:nvPr>
        </p:nvSpPr>
        <p:spPr/>
        <p:txBody>
          <a:bodyPr/>
          <a:lstStyle/>
          <a:p>
            <a:fld id="{FC93C53E-69E4-7244-B4C5-ECB8A9AA1695}" type="slidenum">
              <a:rPr lang="en-AU" smtClean="0"/>
              <a:t>1</a:t>
            </a:fld>
            <a:endParaRPr lang="en-AU"/>
          </a:p>
        </p:txBody>
      </p:sp>
    </p:spTree>
    <p:extLst>
      <p:ext uri="{BB962C8B-B14F-4D97-AF65-F5344CB8AC3E}">
        <p14:creationId xmlns:p14="http://schemas.microsoft.com/office/powerpoint/2010/main" val="3686118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a:cs typeface="Calibri"/>
              </a:rPr>
              <a:t>An additional criteria from PICO which should also be considered when formulating the question to be analysed is the perspective of the analysis. </a:t>
            </a:r>
          </a:p>
          <a:p>
            <a:r>
              <a:rPr lang="en-AU" sz="1200">
                <a:cs typeface="Calibri"/>
              </a:rPr>
              <a:t>The perspective of the analysis dictates which costs should be considered. Generally, and economic evaluation there are two main perspectives: the health sector perspective and the societal perspective. </a:t>
            </a:r>
          </a:p>
          <a:p>
            <a:endParaRPr lang="en-AU" sz="1200">
              <a:cs typeface="Calibri"/>
            </a:endParaRPr>
          </a:p>
          <a:p>
            <a:r>
              <a:rPr lang="en-AU" sz="1200">
                <a:cs typeface="Calibri"/>
              </a:rPr>
              <a:t>The health sector perspective considers only direct costs to the health system. This could be different levels of government, private insurance and out of pockets costs to individuals. </a:t>
            </a:r>
          </a:p>
          <a:p>
            <a:r>
              <a:rPr lang="en-AU" sz="1200">
                <a:cs typeface="Calibri"/>
              </a:rPr>
              <a:t>This perspective is often chosen because it is easiest to measure costs and therefore can be easier for audiences to understand. For example, it may be more relevant for policymakers to only considered health spending when making decisions which affect the health budget.</a:t>
            </a:r>
          </a:p>
          <a:p>
            <a:endParaRPr lang="en-AU" sz="1200">
              <a:cs typeface="Calibri"/>
            </a:endParaRPr>
          </a:p>
          <a:p>
            <a:r>
              <a:rPr lang="en-AU" sz="1200">
                <a:cs typeface="Calibri"/>
              </a:rPr>
              <a:t>The other main perspective, the societal perspective is more rigorous and considers costs to all. This includes cost of the health sector, out-of-pocket costs, travel time and productivity losses due to illness and caregiving. Understanding all of these costs allows a more holistic approach to considering costs. The societal perspective while more rigorous and holistic, is hard to measure and potentially more difficult for policymakers to understand. </a:t>
            </a:r>
          </a:p>
          <a:p>
            <a:endParaRPr lang="en-AU" sz="1200">
              <a:cs typeface="Calibri"/>
            </a:endParaRPr>
          </a:p>
          <a:p>
            <a:r>
              <a:rPr lang="en-AU" sz="1200">
                <a:cs typeface="Calibri"/>
              </a:rPr>
              <a:t>When designing and economic evaluation the perspective is equally as important as all PICO criteria. </a:t>
            </a:r>
          </a:p>
          <a:p>
            <a:endParaRPr lang="en-AU" sz="1200">
              <a:cs typeface="Calibri"/>
            </a:endParaRPr>
          </a:p>
          <a:p>
            <a:r>
              <a:rPr lang="en-AU" sz="1200">
                <a:cs typeface="Calibri"/>
              </a:rPr>
              <a:t>More info: </a:t>
            </a:r>
            <a:r>
              <a:rPr lang="en-AU" sz="1200">
                <a:ea typeface="+mn-lt"/>
                <a:cs typeface="+mn-lt"/>
              </a:rPr>
              <a:t>Sanders, G.D., Neumann, P.J., </a:t>
            </a:r>
            <a:r>
              <a:rPr lang="en-AU" sz="1200" err="1">
                <a:ea typeface="+mn-lt"/>
                <a:cs typeface="+mn-lt"/>
              </a:rPr>
              <a:t>Basu</a:t>
            </a:r>
            <a:r>
              <a:rPr lang="en-AU" sz="1200">
                <a:ea typeface="+mn-lt"/>
                <a:cs typeface="+mn-lt"/>
              </a:rPr>
              <a:t>, A., Brock, D.W., </a:t>
            </a:r>
            <a:r>
              <a:rPr lang="en-AU" sz="1200" err="1">
                <a:ea typeface="+mn-lt"/>
                <a:cs typeface="+mn-lt"/>
              </a:rPr>
              <a:t>Feeny</a:t>
            </a:r>
            <a:r>
              <a:rPr lang="en-AU" sz="1200">
                <a:ea typeface="+mn-lt"/>
                <a:cs typeface="+mn-lt"/>
              </a:rPr>
              <a:t>, D., </a:t>
            </a:r>
            <a:r>
              <a:rPr lang="en-AU" sz="1200" err="1">
                <a:ea typeface="+mn-lt"/>
                <a:cs typeface="+mn-lt"/>
              </a:rPr>
              <a:t>Krahn</a:t>
            </a:r>
            <a:r>
              <a:rPr lang="en-AU" sz="1200">
                <a:ea typeface="+mn-lt"/>
                <a:cs typeface="+mn-lt"/>
              </a:rPr>
              <a:t>, M., Kuntz, K.M., Meltzer, D.O., Owens, D.K., Prosser, L.A. and Salomon, J.A., 2016. Recommendations for conduct, methodological practices, and reporting of cost-effectiveness analyses: second panel on cost-effectiveness in health and medicine. </a:t>
            </a:r>
            <a:r>
              <a:rPr lang="en-AU" sz="1200" i="1">
                <a:ea typeface="+mn-lt"/>
                <a:cs typeface="+mn-lt"/>
              </a:rPr>
              <a:t>Jama</a:t>
            </a:r>
            <a:r>
              <a:rPr lang="en-AU" sz="1200">
                <a:ea typeface="+mn-lt"/>
                <a:cs typeface="+mn-lt"/>
              </a:rPr>
              <a:t>, </a:t>
            </a:r>
            <a:r>
              <a:rPr lang="en-AU" sz="1200" i="1">
                <a:ea typeface="+mn-lt"/>
                <a:cs typeface="+mn-lt"/>
              </a:rPr>
              <a:t>316</a:t>
            </a:r>
            <a:r>
              <a:rPr lang="en-AU" sz="1200">
                <a:ea typeface="+mn-lt"/>
                <a:cs typeface="+mn-lt"/>
              </a:rPr>
              <a:t>(10), pp.1093-1103.</a:t>
            </a:r>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21</a:t>
            </a:fld>
            <a:endParaRPr lang="en-AU"/>
          </a:p>
        </p:txBody>
      </p:sp>
      <p:sp>
        <p:nvSpPr>
          <p:cNvPr id="5" name="Header Placeholder 4">
            <a:extLst>
              <a:ext uri="{FF2B5EF4-FFF2-40B4-BE49-F238E27FC236}">
                <a16:creationId xmlns:a16="http://schemas.microsoft.com/office/drawing/2014/main" id="{4AE80BCC-F291-1829-C75F-E8BE78282AA0}"/>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861810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a:solidFill>
                  <a:schemeClr val="tx1"/>
                </a:solidFill>
                <a:effectLst/>
                <a:latin typeface="+mn-lt"/>
                <a:ea typeface="+mn-ea"/>
                <a:cs typeface="+mn-cs"/>
              </a:rPr>
              <a:t>Examples of the difference between financial and economic costs highlighted in the table -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a:solidFill>
                  <a:schemeClr val="tx1"/>
                </a:solidFill>
                <a:effectLst/>
                <a:latin typeface="+mn-lt"/>
                <a:ea typeface="+mn-ea"/>
                <a:cs typeface="+mn-cs"/>
              </a:rPr>
              <a:t>An example for vaccine implementation, is whether </a:t>
            </a:r>
            <a:r>
              <a:rPr lang="en-AU" sz="1200" b="0" i="0" u="sng" strike="noStrike" kern="1200">
                <a:solidFill>
                  <a:schemeClr val="tx1"/>
                </a:solidFill>
                <a:effectLst/>
                <a:latin typeface="+mn-lt"/>
                <a:ea typeface="+mn-ea"/>
                <a:cs typeface="+mn-cs"/>
              </a:rPr>
              <a:t>volunteer labour </a:t>
            </a:r>
            <a:r>
              <a:rPr lang="en-AU" sz="1200" b="0" i="0" u="none" strike="noStrike" kern="1200">
                <a:solidFill>
                  <a:schemeClr val="tx1"/>
                </a:solidFill>
                <a:effectLst/>
                <a:latin typeface="+mn-lt"/>
                <a:ea typeface="+mn-ea"/>
                <a:cs typeface="+mn-cs"/>
              </a:rPr>
              <a:t>is considered as a cost or not. If only the financial costs are considered, the volunteer costs would be excluded in a vaccine program. However, if these volunteers were not working on this program, employed personnel would be required to achieve the same goal.</a:t>
            </a:r>
            <a:endParaRPr lang="en-US"/>
          </a:p>
          <a:p>
            <a:pPr>
              <a:defRPr/>
            </a:pPr>
            <a:r>
              <a:rPr lang="en-AU"/>
              <a:t>Another good example is when people tell us something would be 'free' because the nurses/doctors would be paid anyway.</a:t>
            </a:r>
            <a:endParaRPr lang="en-AU">
              <a:cs typeface="Calibri"/>
            </a:endParaRPr>
          </a:p>
          <a:p>
            <a:pPr marL="0" marR="0" lvl="0" indent="0" algn="l" defTabSz="914400">
              <a:lnSpc>
                <a:spcPct val="100000"/>
              </a:lnSpc>
              <a:spcBef>
                <a:spcPts val="0"/>
              </a:spcBef>
              <a:spcAft>
                <a:spcPts val="0"/>
              </a:spcAft>
              <a:buClrTx/>
              <a:buSzTx/>
              <a:buFontTx/>
              <a:buNone/>
              <a:tabLst/>
              <a:defRPr/>
            </a:pPr>
            <a:endParaRPr lang="en-AU" sz="1200" b="0" i="0" u="none" strike="noStrike"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a:solidFill>
                <a:schemeClr val="tx1"/>
              </a:solidFill>
              <a:effectLst/>
              <a:latin typeface="+mn-lt"/>
              <a:ea typeface="+mn-ea"/>
              <a:cs typeface="+mn-cs"/>
            </a:endParaRPr>
          </a:p>
          <a:p>
            <a:pPr>
              <a:defRPr/>
            </a:pPr>
            <a:r>
              <a:rPr lang="en-AU" sz="1200" b="0" i="0" u="none" strike="noStrike" kern="1200">
                <a:solidFill>
                  <a:schemeClr val="tx1"/>
                </a:solidFill>
                <a:effectLst/>
                <a:latin typeface="+mn-lt"/>
                <a:ea typeface="+mn-ea"/>
                <a:cs typeface="+mn-cs"/>
              </a:rPr>
              <a:t>Additionally, considering the economic cost of a vaccine rather than the price the vaccine has previously purchased at which may change over time, could greatly impact results.</a:t>
            </a:r>
            <a:r>
              <a:rPr lang="en-AU"/>
              <a:t> </a:t>
            </a:r>
            <a:endParaRPr lang="en-AU" sz="1200" b="0" i="0" u="none" strike="noStrike"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err="1">
                <a:solidFill>
                  <a:schemeClr val="tx1"/>
                </a:solidFill>
                <a:effectLst/>
                <a:latin typeface="+mn-lt"/>
                <a:ea typeface="+mn-ea"/>
                <a:cs typeface="+mn-cs"/>
              </a:rPr>
              <a:t>Brenzel</a:t>
            </a:r>
            <a:r>
              <a:rPr lang="en-AU" sz="1200" b="0" i="0" u="none" strike="noStrike" kern="1200">
                <a:solidFill>
                  <a:schemeClr val="tx1"/>
                </a:solidFill>
                <a:effectLst/>
                <a:latin typeface="+mn-lt"/>
                <a:ea typeface="+mn-ea"/>
                <a:cs typeface="+mn-cs"/>
              </a:rPr>
              <a:t> L, Young D, Walker DG. Costs and financing of routine immunization: approach and selected findings of a multi-country study (EPIC). Vaccine. 2015 May 7;33:A13-20.</a:t>
            </a:r>
            <a:endParaRPr lang="en-AU">
              <a:cs typeface="Calibri"/>
            </a:endParaRPr>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22</a:t>
            </a:fld>
            <a:endParaRPr lang="en-AU"/>
          </a:p>
        </p:txBody>
      </p:sp>
      <p:sp>
        <p:nvSpPr>
          <p:cNvPr id="5" name="Header Placeholder 4">
            <a:extLst>
              <a:ext uri="{FF2B5EF4-FFF2-40B4-BE49-F238E27FC236}">
                <a16:creationId xmlns:a16="http://schemas.microsoft.com/office/drawing/2014/main" id="{DD252340-C71D-6A46-6CD8-FC8A9102025E}"/>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264810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 full costing approach considers the cost of all resources that are used for the intervention. Generally, this will include economic costs not only financial costs. </a:t>
            </a:r>
          </a:p>
          <a:p>
            <a:r>
              <a:rPr lang="en-AU"/>
              <a:t>This may include costing entire program, as if they weren’t already infrastructure and scheduling to add to when implementing a new vaccine. </a:t>
            </a:r>
          </a:p>
          <a:p>
            <a:endParaRPr lang="en-AU"/>
          </a:p>
          <a:p>
            <a:r>
              <a:rPr lang="en-AU"/>
              <a:t>In contrast an incremental approach refers to the cost of additional inputs and resources incurred directly by the intervention in relation to baseline. </a:t>
            </a:r>
          </a:p>
          <a:p>
            <a:r>
              <a:rPr lang="en-AU"/>
              <a:t>In an incremental cost approach, there is already an existing vaccination schedule which can be utilise to implement a new vaccine. Therefore, only considering the additional costs from the intervention. </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Notes to trainer: </a:t>
            </a:r>
            <a:br>
              <a:rPr lang="en-US" sz="1800">
                <a:effectLst/>
                <a:latin typeface="Segoe UI" panose="020B0502040204020203" pitchFamily="34" charset="0"/>
              </a:rPr>
            </a:br>
            <a:r>
              <a:rPr lang="en-US" sz="1800">
                <a:effectLst/>
                <a:latin typeface="Segoe UI" panose="020B0502040204020203" pitchFamily="34" charset="0"/>
              </a:rPr>
              <a:t>inclusion of existing resources will depend on assumptions made about excess capacity (i.e., whether resources are underemployed; if there are no slack resources (e.g., all personnel time is fully</a:t>
            </a:r>
            <a:br>
              <a:rPr lang="en-US" sz="1800">
                <a:effectLst/>
                <a:latin typeface="Segoe UI" panose="020B0502040204020203" pitchFamily="34" charset="0"/>
              </a:rPr>
            </a:br>
            <a:r>
              <a:rPr lang="en-US" sz="1800">
                <a:effectLst/>
                <a:latin typeface="Segoe UI" panose="020B0502040204020203" pitchFamily="34" charset="0"/>
              </a:rPr>
              <a:t>allocated before the addition of the new service/intervention), then their use for the new service or intervention incurs an opportunity cost that should be included – either by measurement or assumption).</a:t>
            </a:r>
            <a:endParaRPr lang="en-US" sz="1800">
              <a:effectLst/>
              <a:latin typeface="Arial" panose="020B0604020202020204" pitchFamily="34" charset="0"/>
            </a:endParaRPr>
          </a:p>
          <a:p>
            <a:endParaRPr lang="en-AU"/>
          </a:p>
          <a:p>
            <a:endParaRPr lang="en-AU"/>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23</a:t>
            </a:fld>
            <a:endParaRPr lang="en-AU"/>
          </a:p>
        </p:txBody>
      </p:sp>
      <p:sp>
        <p:nvSpPr>
          <p:cNvPr id="5" name="Header Placeholder 4">
            <a:extLst>
              <a:ext uri="{FF2B5EF4-FFF2-40B4-BE49-F238E27FC236}">
                <a16:creationId xmlns:a16="http://schemas.microsoft.com/office/drawing/2014/main" id="{29A2A0D0-8439-02BA-0BF0-F3E2F7F2317E}"/>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489489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25</a:t>
            </a:fld>
            <a:endParaRPr lang="en-AU"/>
          </a:p>
        </p:txBody>
      </p:sp>
      <p:sp>
        <p:nvSpPr>
          <p:cNvPr id="5" name="Header Placeholder 4">
            <a:extLst>
              <a:ext uri="{FF2B5EF4-FFF2-40B4-BE49-F238E27FC236}">
                <a16:creationId xmlns:a16="http://schemas.microsoft.com/office/drawing/2014/main" id="{440F8D7E-BE3F-E3AB-3159-F37541EE937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005490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Additional notes for the trainer:</a:t>
            </a:r>
          </a:p>
          <a:p>
            <a:r>
              <a:rPr lang="en-US"/>
              <a:t>Direct medical costs are often calculated for different visit types (i.e. inpatient vs outpatient visit) and also at different levels of care (</a:t>
            </a:r>
            <a:r>
              <a:rPr lang="en-US" err="1"/>
              <a:t>ie</a:t>
            </a:r>
            <a:r>
              <a:rPr lang="en-US"/>
              <a:t> primary health centers through to tertiary hospitals).</a:t>
            </a:r>
          </a:p>
          <a:p>
            <a:endParaRPr lang="en-US"/>
          </a:p>
          <a:p>
            <a:r>
              <a:rPr lang="en-US"/>
              <a:t>Presenter can pose the question to the group – what other types of costs might not be included here and how might that influence how this evidence is interpreted when forming recommendations</a:t>
            </a:r>
            <a:endParaRPr lang="en-AU"/>
          </a:p>
        </p:txBody>
      </p:sp>
      <p:sp>
        <p:nvSpPr>
          <p:cNvPr id="4" name="Header Placeholder 3"/>
          <p:cNvSpPr>
            <a:spLocks noGrp="1"/>
          </p:cNvSpPr>
          <p:nvPr>
            <p:ph type="hdr" sz="quarter"/>
          </p:nvPr>
        </p:nvSpPr>
        <p:spPr/>
        <p:txBody>
          <a:bodyPr/>
          <a:lstStyle/>
          <a:p>
            <a:r>
              <a:rPr lang="en-AU"/>
              <a:t>UNPUBLISHED DRAFT GNN TRAINING MODULE - PLEASE DO NOT SHARE</a:t>
            </a:r>
          </a:p>
        </p:txBody>
      </p:sp>
      <p:sp>
        <p:nvSpPr>
          <p:cNvPr id="5" name="Slide Number Placeholder 4"/>
          <p:cNvSpPr>
            <a:spLocks noGrp="1"/>
          </p:cNvSpPr>
          <p:nvPr>
            <p:ph type="sldNum" sz="quarter" idx="5"/>
          </p:nvPr>
        </p:nvSpPr>
        <p:spPr/>
        <p:txBody>
          <a:bodyPr/>
          <a:lstStyle/>
          <a:p>
            <a:fld id="{FC93C53E-69E4-7244-B4C5-ECB8A9AA1695}" type="slidenum">
              <a:rPr lang="en-AU" smtClean="0"/>
              <a:t>26</a:t>
            </a:fld>
            <a:endParaRPr lang="en-AU"/>
          </a:p>
        </p:txBody>
      </p:sp>
    </p:spTree>
    <p:extLst>
      <p:ext uri="{BB962C8B-B14F-4D97-AF65-F5344CB8AC3E}">
        <p14:creationId xmlns:p14="http://schemas.microsoft.com/office/powerpoint/2010/main" val="2226909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E153-8FA9-4C6A-9310-672CA9AA3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D8431-6893-76C3-A69E-26DC07E75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70D42-B659-CCA5-4330-5A510180FF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latin typeface="Helvetica Neue" panose="02000503000000020004" pitchFamily="2" charset="0"/>
              </a:rPr>
              <a:t>Sullivan SD, </a:t>
            </a:r>
            <a:r>
              <a:rPr lang="en-GB" err="1">
                <a:effectLst/>
                <a:latin typeface="Helvetica Neue" panose="02000503000000020004" pitchFamily="2" charset="0"/>
              </a:rPr>
              <a:t>Mauskopf</a:t>
            </a:r>
            <a:r>
              <a:rPr lang="en-GB">
                <a:effectLst/>
                <a:latin typeface="Helvetica Neue" panose="02000503000000020004" pitchFamily="2" charset="0"/>
              </a:rPr>
              <a:t> JA, </a:t>
            </a:r>
            <a:r>
              <a:rPr lang="en-GB" err="1">
                <a:effectLst/>
                <a:latin typeface="Helvetica Neue" panose="02000503000000020004" pitchFamily="2" charset="0"/>
              </a:rPr>
              <a:t>Augustovski</a:t>
            </a:r>
            <a:r>
              <a:rPr lang="en-GB">
                <a:effectLst/>
                <a:latin typeface="Helvetica Neue" panose="02000503000000020004" pitchFamily="2" charset="0"/>
              </a:rPr>
              <a:t> F, Jaime Caro J, Lee KM, Minchin M, et al. Budget Impact Analysis—Principles of Good Practice: Report of the ISPOR 2012 Budget Impact Analysis Good Practice II Task Force. Value in Health. 2014;17(1):5-14. </a:t>
            </a:r>
            <a:r>
              <a:rPr lang="en-GB" err="1">
                <a:effectLst/>
                <a:latin typeface="Helvetica Neue" panose="02000503000000020004" pitchFamily="2" charset="0"/>
              </a:rPr>
              <a:t>doi</a:t>
            </a:r>
            <a:r>
              <a:rPr lang="en-GB">
                <a:effectLst/>
                <a:latin typeface="Helvetica Neue" panose="02000503000000020004" pitchFamily="2" charset="0"/>
              </a:rPr>
              <a:t>: https://</a:t>
            </a:r>
            <a:r>
              <a:rPr lang="en-GB" err="1">
                <a:effectLst/>
                <a:latin typeface="Helvetica Neue" panose="02000503000000020004" pitchFamily="2" charset="0"/>
              </a:rPr>
              <a:t>doi.org</a:t>
            </a:r>
            <a:r>
              <a:rPr lang="en-GB">
                <a:effectLst/>
                <a:latin typeface="Helvetica Neue" panose="02000503000000020004" pitchFamily="2" charset="0"/>
              </a:rPr>
              <a:t>/10.1016/j.jval.2013.08.2291.</a:t>
            </a:r>
          </a:p>
          <a:p>
            <a:endParaRPr lang="en-AU">
              <a:solidFill>
                <a:srgbClr val="374151"/>
              </a:solidFill>
              <a:latin typeface="Söhne"/>
            </a:endParaRPr>
          </a:p>
        </p:txBody>
      </p:sp>
      <p:sp>
        <p:nvSpPr>
          <p:cNvPr id="4" name="Slide Number Placeholder 3">
            <a:extLst>
              <a:ext uri="{FF2B5EF4-FFF2-40B4-BE49-F238E27FC236}">
                <a16:creationId xmlns:a16="http://schemas.microsoft.com/office/drawing/2014/main" id="{C8F9A1D4-A51F-1F8D-0520-0544E7E1808F}"/>
              </a:ext>
            </a:extLst>
          </p:cNvPr>
          <p:cNvSpPr>
            <a:spLocks noGrp="1"/>
          </p:cNvSpPr>
          <p:nvPr>
            <p:ph type="sldNum" sz="quarter" idx="5"/>
          </p:nvPr>
        </p:nvSpPr>
        <p:spPr/>
        <p:txBody>
          <a:bodyPr/>
          <a:lstStyle/>
          <a:p>
            <a:fld id="{FC93C53E-69E4-7244-B4C5-ECB8A9AA1695}" type="slidenum">
              <a:rPr lang="en-AU" smtClean="0"/>
              <a:t>27</a:t>
            </a:fld>
            <a:endParaRPr lang="en-AU"/>
          </a:p>
        </p:txBody>
      </p:sp>
      <p:sp>
        <p:nvSpPr>
          <p:cNvPr id="5" name="Header Placeholder 4">
            <a:extLst>
              <a:ext uri="{FF2B5EF4-FFF2-40B4-BE49-F238E27FC236}">
                <a16:creationId xmlns:a16="http://schemas.microsoft.com/office/drawing/2014/main" id="{5290444F-2359-9929-59A0-0F76BDA5E4AE}"/>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280904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28</a:t>
            </a:fld>
            <a:endParaRPr lang="en-AU"/>
          </a:p>
        </p:txBody>
      </p:sp>
      <p:sp>
        <p:nvSpPr>
          <p:cNvPr id="5" name="Header Placeholder 4">
            <a:extLst>
              <a:ext uri="{FF2B5EF4-FFF2-40B4-BE49-F238E27FC236}">
                <a16:creationId xmlns:a16="http://schemas.microsoft.com/office/drawing/2014/main" id="{EF18A290-A5F3-7300-DF5F-CF09435D5B9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710524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5A281-53D6-FED5-9B70-A044F87C3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1FA5D-00CD-B11F-1BA6-8C29F75E6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5CFB1-D7E2-67C4-3B6A-8FF3EFED1F6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BB24109-AC8B-FC5E-279B-D082F1F6D309}"/>
              </a:ext>
            </a:extLst>
          </p:cNvPr>
          <p:cNvSpPr>
            <a:spLocks noGrp="1"/>
          </p:cNvSpPr>
          <p:nvPr>
            <p:ph type="sldNum" sz="quarter" idx="5"/>
          </p:nvPr>
        </p:nvSpPr>
        <p:spPr/>
        <p:txBody>
          <a:bodyPr/>
          <a:lstStyle/>
          <a:p>
            <a:fld id="{C267B967-ECAF-7F4A-8FE2-167F1C137622}" type="slidenum">
              <a:rPr lang="en-AU" smtClean="0"/>
              <a:t>31</a:t>
            </a:fld>
            <a:endParaRPr lang="en-AU"/>
          </a:p>
        </p:txBody>
      </p:sp>
      <p:sp>
        <p:nvSpPr>
          <p:cNvPr id="5" name="Header Placeholder 4">
            <a:extLst>
              <a:ext uri="{FF2B5EF4-FFF2-40B4-BE49-F238E27FC236}">
                <a16:creationId xmlns:a16="http://schemas.microsoft.com/office/drawing/2014/main" id="{7689B146-4F5B-C76D-FC64-299E3B28029A}"/>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553213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Instructor to specify that this is just intended to be an example of a tool, rather than encourage the use of this specific tool.</a:t>
            </a:r>
          </a:p>
          <a:p>
            <a:endParaRPr lang="en-AU"/>
          </a:p>
          <a:p>
            <a:r>
              <a:rPr lang="en-GB" sz="1800">
                <a:effectLst/>
                <a:latin typeface="Segoe UI" panose="020B0502040204020203" pitchFamily="34" charset="0"/>
              </a:rPr>
              <a:t>The instructor should emphasize this PATH cost calculator is more for comparison of different vaccine products, but not ingredients approach for vaccine delivery costing.</a:t>
            </a:r>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33</a:t>
            </a:fld>
            <a:endParaRPr lang="en-AU"/>
          </a:p>
        </p:txBody>
      </p:sp>
      <p:sp>
        <p:nvSpPr>
          <p:cNvPr id="5" name="Header Placeholder 4">
            <a:extLst>
              <a:ext uri="{FF2B5EF4-FFF2-40B4-BE49-F238E27FC236}">
                <a16:creationId xmlns:a16="http://schemas.microsoft.com/office/drawing/2014/main" id="{0CC7DB0D-0DB8-AA86-2B7D-67CAEFB5A0AF}"/>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599762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err="1">
                <a:solidFill>
                  <a:srgbClr val="222222"/>
                </a:solidFill>
                <a:effectLst/>
                <a:latin typeface="Arial" panose="020B0604020202020204" pitchFamily="34" charset="0"/>
              </a:rPr>
              <a:t>Kolesar</a:t>
            </a:r>
            <a:r>
              <a:rPr lang="en-AU" b="0" i="0">
                <a:solidFill>
                  <a:srgbClr val="222222"/>
                </a:solidFill>
                <a:effectLst/>
                <a:latin typeface="Arial" panose="020B0604020202020204" pitchFamily="34" charset="0"/>
              </a:rPr>
              <a:t> RJ, </a:t>
            </a:r>
            <a:r>
              <a:rPr lang="en-AU" b="0" i="0" err="1">
                <a:solidFill>
                  <a:srgbClr val="222222"/>
                </a:solidFill>
                <a:effectLst/>
                <a:latin typeface="Arial" panose="020B0604020202020204" pitchFamily="34" charset="0"/>
              </a:rPr>
              <a:t>Tsheten</a:t>
            </a:r>
            <a:r>
              <a:rPr lang="en-AU" b="0" i="0">
                <a:solidFill>
                  <a:srgbClr val="222222"/>
                </a:solidFill>
                <a:effectLst/>
                <a:latin typeface="Arial" panose="020B0604020202020204" pitchFamily="34" charset="0"/>
              </a:rPr>
              <a:t> T. Evaluating country performance after transitioning from Gavi assistance: an applied synthetic control analysis. Global Health: Science and Practice. 2023 Aug 28;11(4).</a:t>
            </a:r>
            <a:endParaRPr lang="en-AU"/>
          </a:p>
        </p:txBody>
      </p:sp>
      <p:sp>
        <p:nvSpPr>
          <p:cNvPr id="4" name="Slide Number Placeholder 3"/>
          <p:cNvSpPr>
            <a:spLocks noGrp="1"/>
          </p:cNvSpPr>
          <p:nvPr>
            <p:ph type="sldNum" sz="quarter" idx="5"/>
          </p:nvPr>
        </p:nvSpPr>
        <p:spPr/>
        <p:txBody>
          <a:bodyPr/>
          <a:lstStyle/>
          <a:p>
            <a:fld id="{72E4B725-2203-4ED2-9256-A661C18EFA60}" type="slidenum">
              <a:rPr lang="en-AU" smtClean="0"/>
              <a:t>34</a:t>
            </a:fld>
            <a:endParaRPr lang="en-AU"/>
          </a:p>
        </p:txBody>
      </p:sp>
      <p:sp>
        <p:nvSpPr>
          <p:cNvPr id="5" name="Header Placeholder 4">
            <a:extLst>
              <a:ext uri="{FF2B5EF4-FFF2-40B4-BE49-F238E27FC236}">
                <a16:creationId xmlns:a16="http://schemas.microsoft.com/office/drawing/2014/main" id="{052E72E1-6828-6EC0-61F6-69F8B1426C61}"/>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55033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a:t>
            </a:fld>
            <a:endParaRPr lang="en-AU"/>
          </a:p>
        </p:txBody>
      </p:sp>
      <p:sp>
        <p:nvSpPr>
          <p:cNvPr id="5" name="Header Placeholder 4">
            <a:extLst>
              <a:ext uri="{FF2B5EF4-FFF2-40B4-BE49-F238E27FC236}">
                <a16:creationId xmlns:a16="http://schemas.microsoft.com/office/drawing/2014/main" id="{52BE309F-9C29-8928-3E51-11AE9100791A}"/>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36613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b="1"/>
              <a:t>For facilitator: To discuss potential values for each variable, and possible sources for each</a:t>
            </a:r>
          </a:p>
          <a:p>
            <a:endParaRPr lang="en-AU" b="1"/>
          </a:p>
          <a:p>
            <a:r>
              <a:rPr lang="en-AU" b="1"/>
              <a:t>Key Assumptions</a:t>
            </a:r>
          </a:p>
          <a:p>
            <a:pPr lvl="1"/>
            <a:r>
              <a:rPr lang="en-AU"/>
              <a:t>The country  will assume 10% increase in financing each year from 2025 (accelerated transition phase)</a:t>
            </a:r>
          </a:p>
          <a:p>
            <a:pPr lvl="1"/>
            <a:r>
              <a:rPr lang="en-AU"/>
              <a:t>The country will still access the  Gavi price  through UNICEF  procurement but will not be eligible for subsidisation by the end of the transition </a:t>
            </a:r>
          </a:p>
          <a:p>
            <a:endParaRPr lang="en-GB"/>
          </a:p>
        </p:txBody>
      </p:sp>
      <p:sp>
        <p:nvSpPr>
          <p:cNvPr id="4" name="Slide Number Placeholder 3"/>
          <p:cNvSpPr>
            <a:spLocks noGrp="1"/>
          </p:cNvSpPr>
          <p:nvPr>
            <p:ph type="sldNum" sz="quarter" idx="5"/>
          </p:nvPr>
        </p:nvSpPr>
        <p:spPr/>
        <p:txBody>
          <a:bodyPr/>
          <a:lstStyle/>
          <a:p>
            <a:fld id="{72E4B725-2203-4ED2-9256-A661C18EFA60}" type="slidenum">
              <a:rPr lang="en-AU" smtClean="0"/>
              <a:t>35</a:t>
            </a:fld>
            <a:endParaRPr lang="en-AU"/>
          </a:p>
        </p:txBody>
      </p:sp>
      <p:sp>
        <p:nvSpPr>
          <p:cNvPr id="5" name="Header Placeholder 4">
            <a:extLst>
              <a:ext uri="{FF2B5EF4-FFF2-40B4-BE49-F238E27FC236}">
                <a16:creationId xmlns:a16="http://schemas.microsoft.com/office/drawing/2014/main" id="{D88A087A-B5A1-2639-518F-AF8069A26E9E}"/>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976780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2E4B725-2203-4ED2-9256-A661C18EFA60}" type="slidenum">
              <a:rPr lang="en-AU" smtClean="0"/>
              <a:t>36</a:t>
            </a:fld>
            <a:endParaRPr lang="en-AU"/>
          </a:p>
        </p:txBody>
      </p:sp>
      <p:sp>
        <p:nvSpPr>
          <p:cNvPr id="5" name="Header Placeholder 4">
            <a:extLst>
              <a:ext uri="{FF2B5EF4-FFF2-40B4-BE49-F238E27FC236}">
                <a16:creationId xmlns:a16="http://schemas.microsoft.com/office/drawing/2014/main" id="{8DC640DE-D454-A3F8-C678-E57900CB9197}"/>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093103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For facilitator – these are example results that could be updated in real time depending on values and sources used.</a:t>
            </a:r>
          </a:p>
          <a:p>
            <a:endParaRPr lang="en-AU">
              <a:cs typeface="Calibri"/>
            </a:endParaRPr>
          </a:p>
          <a:p>
            <a:endParaRPr lang="en-AU">
              <a:cs typeface="Calibri"/>
            </a:endParaRPr>
          </a:p>
        </p:txBody>
      </p:sp>
      <p:sp>
        <p:nvSpPr>
          <p:cNvPr id="4" name="Slide Number Placeholder 3"/>
          <p:cNvSpPr>
            <a:spLocks noGrp="1"/>
          </p:cNvSpPr>
          <p:nvPr>
            <p:ph type="sldNum" sz="quarter" idx="5"/>
          </p:nvPr>
        </p:nvSpPr>
        <p:spPr/>
        <p:txBody>
          <a:bodyPr/>
          <a:lstStyle/>
          <a:p>
            <a:fld id="{FC93C53E-69E4-7244-B4C5-ECB8A9AA1695}" type="slidenum">
              <a:rPr lang="en-AU" smtClean="0"/>
              <a:t>37</a:t>
            </a:fld>
            <a:endParaRPr lang="en-AU"/>
          </a:p>
        </p:txBody>
      </p:sp>
      <p:sp>
        <p:nvSpPr>
          <p:cNvPr id="5" name="Header Placeholder 4">
            <a:extLst>
              <a:ext uri="{FF2B5EF4-FFF2-40B4-BE49-F238E27FC236}">
                <a16:creationId xmlns:a16="http://schemas.microsoft.com/office/drawing/2014/main" id="{47DC4A7C-6298-3308-994F-3EBDA8E0FD03}"/>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928306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discuss in small groups – then as a whole group.</a:t>
            </a:r>
          </a:p>
          <a:p>
            <a:endParaRPr lang="en-GB"/>
          </a:p>
          <a:p>
            <a:r>
              <a:rPr lang="en-GB"/>
              <a:t>Answers:</a:t>
            </a:r>
            <a:endParaRPr lang="en-GB">
              <a:cs typeface="Calibri" panose="020F0502020204030204"/>
            </a:endParaRPr>
          </a:p>
          <a:p>
            <a:endParaRPr lang="en-GB"/>
          </a:p>
          <a:p>
            <a:r>
              <a:rPr lang="en-GB">
                <a:cs typeface="Calibri" panose="020F0502020204030204"/>
              </a:rPr>
              <a:t>(1) </a:t>
            </a:r>
            <a:r>
              <a:rPr lang="en-AU"/>
              <a:t>For Facilitator to stress how this information could be used: </a:t>
            </a:r>
            <a:endParaRPr lang="en-US"/>
          </a:p>
          <a:p>
            <a:r>
              <a:rPr lang="en-AU"/>
              <a:t>-to plan budgets</a:t>
            </a:r>
          </a:p>
          <a:p>
            <a:r>
              <a:rPr lang="en-AU"/>
              <a:t>-to help with justifying changes in schedule</a:t>
            </a:r>
          </a:p>
          <a:p>
            <a:r>
              <a:rPr lang="en-AU"/>
              <a:t>-as a starting point to think about whether extra value of vaccines are worth extra cost. How much benefit would we need to achieve for an additional $2.5m to be worth it for example, how many lives or hospitalisation would need to be saved to make this worthwhile?</a:t>
            </a:r>
          </a:p>
          <a:p>
            <a:endParaRPr lang="en-GB">
              <a:cs typeface="Calibri" panose="020F0502020204030204"/>
            </a:endParaRPr>
          </a:p>
          <a:p>
            <a:r>
              <a:rPr lang="en-GB"/>
              <a:t>(2): </a:t>
            </a:r>
            <a:r>
              <a:rPr lang="en-AU"/>
              <a:t>Vaccine price; Wastage rate; Differences in cold chain requirements</a:t>
            </a:r>
            <a:endParaRPr lang="en-AU">
              <a:cs typeface="Calibri"/>
            </a:endParaRPr>
          </a:p>
          <a:p>
            <a:endParaRPr lang="en-GB"/>
          </a:p>
          <a:p>
            <a:r>
              <a:rPr lang="en-GB"/>
              <a:t>(3) </a:t>
            </a:r>
            <a:r>
              <a:rPr lang="en-AU"/>
              <a:t>Switch costs; Cold chain improvements? Any costs associated with differences in outcomes (not a budget impact)</a:t>
            </a:r>
            <a:endParaRPr lang="en-AU">
              <a:cs typeface="Calibri"/>
            </a:endParaRPr>
          </a:p>
          <a:p>
            <a:endParaRPr lang="en-GB"/>
          </a:p>
        </p:txBody>
      </p:sp>
      <p:sp>
        <p:nvSpPr>
          <p:cNvPr id="4" name="Slide Number Placeholder 3"/>
          <p:cNvSpPr>
            <a:spLocks noGrp="1"/>
          </p:cNvSpPr>
          <p:nvPr>
            <p:ph type="sldNum" sz="quarter" idx="5"/>
          </p:nvPr>
        </p:nvSpPr>
        <p:spPr/>
        <p:txBody>
          <a:bodyPr/>
          <a:lstStyle/>
          <a:p>
            <a:fld id="{72E4B725-2203-4ED2-9256-A661C18EFA60}" type="slidenum">
              <a:rPr lang="en-AU" smtClean="0"/>
              <a:t>38</a:t>
            </a:fld>
            <a:endParaRPr lang="en-AU"/>
          </a:p>
        </p:txBody>
      </p:sp>
      <p:sp>
        <p:nvSpPr>
          <p:cNvPr id="5" name="Header Placeholder 4">
            <a:extLst>
              <a:ext uri="{FF2B5EF4-FFF2-40B4-BE49-F238E27FC236}">
                <a16:creationId xmlns:a16="http://schemas.microsoft.com/office/drawing/2014/main" id="{7E8ACBFC-5C8E-04EA-99C8-9793C2A488B0}"/>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57878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Many possible answers including:</a:t>
            </a:r>
          </a:p>
          <a:p>
            <a:r>
              <a:rPr lang="en-GB"/>
              <a:t>  What proportion of total immunisation budget are these costs?</a:t>
            </a:r>
          </a:p>
          <a:p>
            <a:r>
              <a:rPr lang="en-GB"/>
              <a:t>  How feasible is switch?</a:t>
            </a:r>
          </a:p>
          <a:p>
            <a:r>
              <a:rPr lang="en-GB"/>
              <a:t>  What are training, and other requirements?</a:t>
            </a:r>
          </a:p>
          <a:p>
            <a:endParaRPr lang="en-GB"/>
          </a:p>
        </p:txBody>
      </p:sp>
      <p:sp>
        <p:nvSpPr>
          <p:cNvPr id="4" name="Slide Number Placeholder 3"/>
          <p:cNvSpPr>
            <a:spLocks noGrp="1"/>
          </p:cNvSpPr>
          <p:nvPr>
            <p:ph type="sldNum" sz="quarter" idx="5"/>
          </p:nvPr>
        </p:nvSpPr>
        <p:spPr/>
        <p:txBody>
          <a:bodyPr/>
          <a:lstStyle/>
          <a:p>
            <a:fld id="{72E4B725-2203-4ED2-9256-A661C18EFA60}" type="slidenum">
              <a:rPr lang="en-AU" smtClean="0"/>
              <a:t>39</a:t>
            </a:fld>
            <a:endParaRPr lang="en-AU"/>
          </a:p>
        </p:txBody>
      </p:sp>
      <p:sp>
        <p:nvSpPr>
          <p:cNvPr id="5" name="Header Placeholder 4">
            <a:extLst>
              <a:ext uri="{FF2B5EF4-FFF2-40B4-BE49-F238E27FC236}">
                <a16:creationId xmlns:a16="http://schemas.microsoft.com/office/drawing/2014/main" id="{F6646164-00B0-D8A0-C622-049F1D172BA9}"/>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0904066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40</a:t>
            </a:fld>
            <a:endParaRPr lang="en-AU"/>
          </a:p>
        </p:txBody>
      </p:sp>
      <p:sp>
        <p:nvSpPr>
          <p:cNvPr id="5" name="Header Placeholder 4">
            <a:extLst>
              <a:ext uri="{FF2B5EF4-FFF2-40B4-BE49-F238E27FC236}">
                <a16:creationId xmlns:a16="http://schemas.microsoft.com/office/drawing/2014/main" id="{DA43633B-B18D-188B-090A-6D18FC7C9E7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624573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C204B-739F-3D36-9E16-3CFB3C9B6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81484-82C3-246C-A015-A1A1B21F1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E59DDE-B510-D226-2233-BD57592AA635}"/>
              </a:ext>
            </a:extLst>
          </p:cNvPr>
          <p:cNvSpPr>
            <a:spLocks noGrp="1"/>
          </p:cNvSpPr>
          <p:nvPr>
            <p:ph type="body" idx="1"/>
          </p:nvPr>
        </p:nvSpPr>
        <p:spPr/>
        <p:txBody>
          <a:bodyPr/>
          <a:lstStyle/>
          <a:p>
            <a:r>
              <a:rPr lang="en-AU" dirty="0"/>
              <a:t>Trainer to provide handouts as examples from other NITAGs. </a:t>
            </a:r>
          </a:p>
          <a:p>
            <a:r>
              <a:rPr lang="en-AU" dirty="0"/>
              <a:t>(1): Indonesia NITAG case study on Rotavirus (slides)</a:t>
            </a:r>
          </a:p>
          <a:p>
            <a:endParaRPr lang="en-AU" dirty="0"/>
          </a:p>
        </p:txBody>
      </p:sp>
      <p:sp>
        <p:nvSpPr>
          <p:cNvPr id="4" name="Slide Number Placeholder 3">
            <a:extLst>
              <a:ext uri="{FF2B5EF4-FFF2-40B4-BE49-F238E27FC236}">
                <a16:creationId xmlns:a16="http://schemas.microsoft.com/office/drawing/2014/main" id="{8C231195-0385-EDA6-C1AE-DED01FB5924A}"/>
              </a:ext>
            </a:extLst>
          </p:cNvPr>
          <p:cNvSpPr>
            <a:spLocks noGrp="1"/>
          </p:cNvSpPr>
          <p:nvPr>
            <p:ph type="sldNum" sz="quarter" idx="5"/>
          </p:nvPr>
        </p:nvSpPr>
        <p:spPr/>
        <p:txBody>
          <a:bodyPr/>
          <a:lstStyle/>
          <a:p>
            <a:fld id="{72E4B725-2203-4ED2-9256-A661C18EFA60}" type="slidenum">
              <a:rPr lang="en-AU" smtClean="0"/>
              <a:t>42</a:t>
            </a:fld>
            <a:endParaRPr lang="en-AU"/>
          </a:p>
        </p:txBody>
      </p:sp>
      <p:sp>
        <p:nvSpPr>
          <p:cNvPr id="5" name="Header Placeholder 4">
            <a:extLst>
              <a:ext uri="{FF2B5EF4-FFF2-40B4-BE49-F238E27FC236}">
                <a16:creationId xmlns:a16="http://schemas.microsoft.com/office/drawing/2014/main" id="{C252AE3B-ECB4-D515-9B8B-27DC78109253}"/>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5758308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EB15-EA94-CEAE-32D1-71E25E311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DBC67-8E87-35B5-AF51-218915F11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0737F6-5C02-8740-6341-6F7E2C22849E}"/>
              </a:ext>
            </a:extLst>
          </p:cNvPr>
          <p:cNvSpPr>
            <a:spLocks noGrp="1"/>
          </p:cNvSpPr>
          <p:nvPr>
            <p:ph type="body" idx="1"/>
          </p:nvPr>
        </p:nvSpPr>
        <p:spPr/>
        <p:txBody>
          <a:bodyPr/>
          <a:lstStyle/>
          <a:p>
            <a:endParaRPr lang="en-AU">
              <a:solidFill>
                <a:srgbClr val="374151"/>
              </a:solidFill>
              <a:latin typeface="Söhne"/>
            </a:endParaRPr>
          </a:p>
          <a:p>
            <a:endParaRPr lang="en-AU">
              <a:solidFill>
                <a:srgbClr val="374151"/>
              </a:solidFill>
              <a:latin typeface="Söhne"/>
            </a:endParaRPr>
          </a:p>
        </p:txBody>
      </p:sp>
      <p:sp>
        <p:nvSpPr>
          <p:cNvPr id="4" name="Slide Number Placeholder 3">
            <a:extLst>
              <a:ext uri="{FF2B5EF4-FFF2-40B4-BE49-F238E27FC236}">
                <a16:creationId xmlns:a16="http://schemas.microsoft.com/office/drawing/2014/main" id="{45D3C9C7-03D6-3718-FAD5-5D26D004F753}"/>
              </a:ext>
            </a:extLst>
          </p:cNvPr>
          <p:cNvSpPr>
            <a:spLocks noGrp="1"/>
          </p:cNvSpPr>
          <p:nvPr>
            <p:ph type="sldNum" sz="quarter" idx="5"/>
          </p:nvPr>
        </p:nvSpPr>
        <p:spPr/>
        <p:txBody>
          <a:bodyPr/>
          <a:lstStyle/>
          <a:p>
            <a:fld id="{FC93C53E-69E4-7244-B4C5-ECB8A9AA1695}" type="slidenum">
              <a:rPr lang="en-AU" smtClean="0"/>
              <a:t>43</a:t>
            </a:fld>
            <a:endParaRPr lang="en-AU"/>
          </a:p>
        </p:txBody>
      </p:sp>
      <p:sp>
        <p:nvSpPr>
          <p:cNvPr id="5" name="Header Placeholder 4">
            <a:extLst>
              <a:ext uri="{FF2B5EF4-FFF2-40B4-BE49-F238E27FC236}">
                <a16:creationId xmlns:a16="http://schemas.microsoft.com/office/drawing/2014/main" id="{7052BD04-04D7-A867-868B-7312A9261B8B}"/>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212729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 cost-effectiveness analysis is a type of economic evaluation which considers outcomes of the intervention and comparator in natural units. The cost of illness and cost of intervention are considered, as well as the health burden in both the intervention and comparator scenarios. </a:t>
            </a:r>
            <a:br>
              <a:rPr lang="en-AU"/>
            </a:br>
            <a:endParaRPr lang="en-AU"/>
          </a:p>
          <a:p>
            <a:r>
              <a:rPr lang="en-AU"/>
              <a:t>These natural units of “outcome” could be how many children were vaccinated, the infections averted, the number of lives that the vaccine saved, or the number of vaccines delivered. </a:t>
            </a:r>
            <a:br>
              <a:rPr lang="en-AU"/>
            </a:br>
            <a:endParaRPr lang="en-AU"/>
          </a:p>
          <a:p>
            <a:r>
              <a:rPr lang="en-AU"/>
              <a:t>The results of the cost effectiveness analysis could be cost per life saved or cost per infection averted. Through these measures we could compare two different vaccines and prioritise depending on which has the smaller cost per  outcome achieved. </a:t>
            </a:r>
            <a:br>
              <a:rPr lang="en-AU"/>
            </a:br>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45</a:t>
            </a:fld>
            <a:endParaRPr lang="en-AU"/>
          </a:p>
        </p:txBody>
      </p:sp>
      <p:sp>
        <p:nvSpPr>
          <p:cNvPr id="5" name="Header Placeholder 4">
            <a:extLst>
              <a:ext uri="{FF2B5EF4-FFF2-40B4-BE49-F238E27FC236}">
                <a16:creationId xmlns:a16="http://schemas.microsoft.com/office/drawing/2014/main" id="{143850F3-F8AD-933D-6400-5D2AF8EE746F}"/>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038970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31FA9-A5B7-0A86-46F6-FFE7BB153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B65DA-27A4-7E1C-92A5-D51A99D6E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61CF5-0256-8F25-737F-A31E4B65893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EA25DB6-4713-DC31-E794-E22531A05D88}"/>
              </a:ext>
            </a:extLst>
          </p:cNvPr>
          <p:cNvSpPr>
            <a:spLocks noGrp="1"/>
          </p:cNvSpPr>
          <p:nvPr>
            <p:ph type="sldNum" sz="quarter" idx="5"/>
          </p:nvPr>
        </p:nvSpPr>
        <p:spPr/>
        <p:txBody>
          <a:bodyPr/>
          <a:lstStyle/>
          <a:p>
            <a:fld id="{FC93C53E-69E4-7244-B4C5-ECB8A9AA1695}" type="slidenum">
              <a:rPr lang="en-AU" smtClean="0"/>
              <a:t>46</a:t>
            </a:fld>
            <a:endParaRPr lang="en-AU"/>
          </a:p>
        </p:txBody>
      </p:sp>
      <p:sp>
        <p:nvSpPr>
          <p:cNvPr id="5" name="Header Placeholder 4">
            <a:extLst>
              <a:ext uri="{FF2B5EF4-FFF2-40B4-BE49-F238E27FC236}">
                <a16:creationId xmlns:a16="http://schemas.microsoft.com/office/drawing/2014/main" id="{7F482310-583E-D382-32CC-BA33E90CE8A5}"/>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06234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3</a:t>
            </a:fld>
            <a:endParaRPr lang="en-AU"/>
          </a:p>
        </p:txBody>
      </p:sp>
      <p:sp>
        <p:nvSpPr>
          <p:cNvPr id="5" name="Header Placeholder 4">
            <a:extLst>
              <a:ext uri="{FF2B5EF4-FFF2-40B4-BE49-F238E27FC236}">
                <a16:creationId xmlns:a16="http://schemas.microsoft.com/office/drawing/2014/main" id="{78C15F9F-0777-24B5-0AC1-8A57334B853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523299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Cost utility analysis is a special case of cost-effectiveness analysis. Here the “outcomes” also consider health related quality of life. Through this measure we can compare both the quality and quantity of life between an intervention and comparator. We consider this health-related utility.</a:t>
            </a:r>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47</a:t>
            </a:fld>
            <a:endParaRPr lang="en-AU"/>
          </a:p>
        </p:txBody>
      </p:sp>
      <p:sp>
        <p:nvSpPr>
          <p:cNvPr id="5" name="Header Placeholder 4">
            <a:extLst>
              <a:ext uri="{FF2B5EF4-FFF2-40B4-BE49-F238E27FC236}">
                <a16:creationId xmlns:a16="http://schemas.microsoft.com/office/drawing/2014/main" id="{B4732D8B-767E-43D2-6087-2847B71A8022}"/>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261911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Reminder </a:t>
            </a:r>
          </a:p>
          <a:p>
            <a:r>
              <a:rPr lang="en-AU"/>
              <a:t>QALY = Quality Adjusted Life Year</a:t>
            </a:r>
          </a:p>
          <a:p>
            <a:r>
              <a:rPr lang="en-AU"/>
              <a:t>DALY = Disability Adjusted Life Year</a:t>
            </a:r>
          </a:p>
          <a:p>
            <a:r>
              <a:rPr lang="en-AU"/>
              <a:t>CUA = Cost Utility Analysis </a:t>
            </a:r>
          </a:p>
        </p:txBody>
      </p:sp>
      <p:sp>
        <p:nvSpPr>
          <p:cNvPr id="4" name="Slide Number Placeholder 3"/>
          <p:cNvSpPr>
            <a:spLocks noGrp="1"/>
          </p:cNvSpPr>
          <p:nvPr>
            <p:ph type="sldNum" sz="quarter" idx="5"/>
          </p:nvPr>
        </p:nvSpPr>
        <p:spPr/>
        <p:txBody>
          <a:bodyPr/>
          <a:lstStyle/>
          <a:p>
            <a:fld id="{FC93C53E-69E4-7244-B4C5-ECB8A9AA1695}" type="slidenum">
              <a:rPr lang="en-AU" smtClean="0"/>
              <a:t>48</a:t>
            </a:fld>
            <a:endParaRPr lang="en-AU"/>
          </a:p>
        </p:txBody>
      </p:sp>
      <p:sp>
        <p:nvSpPr>
          <p:cNvPr id="5" name="Header Placeholder 4">
            <a:extLst>
              <a:ext uri="{FF2B5EF4-FFF2-40B4-BE49-F238E27FC236}">
                <a16:creationId xmlns:a16="http://schemas.microsoft.com/office/drawing/2014/main" id="{D529626A-95FD-DAB7-36B6-C557804BD827}"/>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9254512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incremental cost effectiveness ratio forms the backbone of cost effectiveness and cost utility analysis. Through this ratio, health economists can determine the overall costs and benefits (health outcomes) of an intervention compared to a comparator. </a:t>
            </a:r>
            <a:r>
              <a:rPr lang="en-US"/>
              <a:t> </a:t>
            </a:r>
          </a:p>
          <a:p>
            <a:endParaRPr lang="en-AU"/>
          </a:p>
          <a:p>
            <a:r>
              <a:rPr lang="en-AU"/>
              <a:t>In this example we compare a situation where a country doesn’t have a vaccine to a situation, to one where a vaccine has been introduced. </a:t>
            </a:r>
          </a:p>
          <a:p>
            <a:r>
              <a:rPr lang="en-AU"/>
              <a:t>In the comparator situation (without a vaccine) there is a high cost of illness and a high burden of 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In the intervention (vaccine program) there is a smaller cost of illness due to reduced medical costs,  however there is also high costs from a vaccine program. The ICER also considers morbidity and mortality measures, estimated in disability adjusted life years. </a:t>
            </a:r>
          </a:p>
        </p:txBody>
      </p:sp>
      <p:sp>
        <p:nvSpPr>
          <p:cNvPr id="4" name="Header Placeholder 3">
            <a:extLst>
              <a:ext uri="{FF2B5EF4-FFF2-40B4-BE49-F238E27FC236}">
                <a16:creationId xmlns:a16="http://schemas.microsoft.com/office/drawing/2014/main" id="{1EEF0B24-5399-BAE7-050F-0008A66C454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941970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plane considers both costs and effectiveness of an intervention compared to a comparator. Costs on our Y axis and effectiveness on the X axis. </a:t>
            </a:r>
            <a:br>
              <a:rPr lang="en-AU" dirty="0"/>
            </a:br>
            <a:br>
              <a:rPr lang="en-AU" dirty="0"/>
            </a:br>
            <a:r>
              <a:rPr lang="en-AU" dirty="0"/>
              <a:t>Effectiveness could be many measures such as infections averted, QALYs gained, or DALYs averted</a:t>
            </a:r>
          </a:p>
          <a:p>
            <a:r>
              <a:rPr lang="en-AU" dirty="0"/>
              <a:t>In this diagram, the comparator labelled “C” forms the origin of the plane. When considering an intervention, there are four options: </a:t>
            </a:r>
            <a:br>
              <a:rPr lang="en-AU" dirty="0"/>
            </a:br>
            <a:endParaRPr lang="en-AU" dirty="0"/>
          </a:p>
          <a:p>
            <a:r>
              <a:rPr lang="en-AU" dirty="0"/>
              <a:t>An intervention could be more effective and cost less money than the comparator. In this instance, the intervention would “dominate” the comparator, and would be in the Southeast quadrant. </a:t>
            </a:r>
            <a:br>
              <a:rPr lang="en-AU" dirty="0"/>
            </a:br>
            <a:endParaRPr lang="en-AU" dirty="0"/>
          </a:p>
          <a:p>
            <a:r>
              <a:rPr lang="en-AU" dirty="0"/>
              <a:t>An intervention could be less effective and cost more money than the comparator. In this case, the intervention would be “dominated” by the comparator, and it lays in the northwest quadrant. </a:t>
            </a:r>
            <a:br>
              <a:rPr lang="en-AU" dirty="0"/>
            </a:br>
            <a:endParaRPr lang="en-AU" dirty="0"/>
          </a:p>
          <a:p>
            <a:r>
              <a:rPr lang="en-AU" dirty="0"/>
              <a:t>In both these instances, decision-making is easy! If the intervention is cheaper and more effective, we would fund, and if an intervention was more expensive and had worse health outcomes, we would not consider funding. </a:t>
            </a:r>
          </a:p>
          <a:p>
            <a:endParaRPr lang="en-AU" dirty="0"/>
          </a:p>
          <a:p>
            <a:r>
              <a:rPr lang="en-AU" dirty="0"/>
              <a:t>However, most often when considering a new vaccine, it will be more expensive and more effective than the comparator. It is here in our northeast quadrant where Economic Evaluation becomes particularly useful. </a:t>
            </a:r>
          </a:p>
          <a:p>
            <a:r>
              <a:rPr lang="en-AU" dirty="0"/>
              <a:t>But how to decide if something is cost-effective? A country-specific threshold must be applied.</a:t>
            </a:r>
          </a:p>
          <a:p>
            <a:endParaRPr lang="en-AU" dirty="0"/>
          </a:p>
          <a:p>
            <a:r>
              <a:rPr lang="en-AU" dirty="0"/>
              <a:t>Here we introduced the concept of the threshold. The threshold represents a dollar per QALY value below which we believe is cost effective, and potentially worth funding. </a:t>
            </a:r>
          </a:p>
          <a:p>
            <a:r>
              <a:rPr lang="en-AU" dirty="0"/>
              <a:t>Thresholds very by setting, thus having understanding of the local context is very important here. </a:t>
            </a:r>
          </a:p>
          <a:p>
            <a:r>
              <a:rPr lang="en-AU" dirty="0"/>
              <a:t>If only funding interventions below this at threshold we are essentially trying to make the most of our Limited resources. </a:t>
            </a:r>
          </a:p>
          <a:p>
            <a:endParaRPr lang="en-AU" dirty="0"/>
          </a:p>
          <a:p>
            <a:r>
              <a:rPr lang="en-AU" dirty="0"/>
              <a:t>It is also important to note that this thresholds and the cost effectiveness outcome it’s not the only decision criterion. </a:t>
            </a:r>
          </a:p>
          <a:p>
            <a:endParaRPr lang="en-AU" dirty="0"/>
          </a:p>
          <a:p>
            <a:r>
              <a:rPr lang="en-AU" dirty="0"/>
              <a:t>Please note the decisions in the southwest quadrant will be addressed in further trainings</a:t>
            </a:r>
          </a:p>
        </p:txBody>
      </p:sp>
      <p:sp>
        <p:nvSpPr>
          <p:cNvPr id="4" name="Header Placeholder 3">
            <a:extLst>
              <a:ext uri="{FF2B5EF4-FFF2-40B4-BE49-F238E27FC236}">
                <a16:creationId xmlns:a16="http://schemas.microsoft.com/office/drawing/2014/main" id="{E06F6DDE-FB84-3AF7-CE1D-1230A12326C9}"/>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993162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a typeface="Calibri"/>
                <a:cs typeface="Calibri"/>
              </a:rPr>
              <a:t>Currently, WHO has no CE threshold recommendations</a:t>
            </a:r>
          </a:p>
        </p:txBody>
      </p:sp>
      <p:sp>
        <p:nvSpPr>
          <p:cNvPr id="4" name="Slide Number Placeholder 3"/>
          <p:cNvSpPr>
            <a:spLocks noGrp="1"/>
          </p:cNvSpPr>
          <p:nvPr>
            <p:ph type="sldNum" sz="quarter" idx="5"/>
          </p:nvPr>
        </p:nvSpPr>
        <p:spPr/>
        <p:txBody>
          <a:bodyPr/>
          <a:lstStyle/>
          <a:p>
            <a:fld id="{FC93C53E-69E4-7244-B4C5-ECB8A9AA1695}" type="slidenum">
              <a:rPr lang="en-AU" smtClean="0"/>
              <a:t>51</a:t>
            </a:fld>
            <a:endParaRPr lang="en-AU"/>
          </a:p>
        </p:txBody>
      </p:sp>
      <p:sp>
        <p:nvSpPr>
          <p:cNvPr id="5" name="Header Placeholder 4">
            <a:extLst>
              <a:ext uri="{FF2B5EF4-FFF2-40B4-BE49-F238E27FC236}">
                <a16:creationId xmlns:a16="http://schemas.microsoft.com/office/drawing/2014/main" id="{DA0B3AD7-6997-BD42-9BB3-450F8E4F2242}"/>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056007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Question 1: What information for you need to know if this estimate is cost effective in your country? </a:t>
            </a:r>
          </a:p>
          <a:p>
            <a:endParaRPr lang="en-AU" b="1"/>
          </a:p>
          <a:p>
            <a:endParaRPr lang="en-AU" b="1"/>
          </a:p>
          <a:p>
            <a:r>
              <a:rPr lang="en-AU"/>
              <a:t>What if the cost of the vaccine program could be reduced to $1,000,000 – What would happen to the ICER? </a:t>
            </a:r>
            <a:br>
              <a:rPr lang="en-AU"/>
            </a:br>
            <a:r>
              <a:rPr lang="en-AU"/>
              <a:t>Is this new ICER more, or less cost effective than the original? </a:t>
            </a:r>
          </a:p>
          <a:p>
            <a:endParaRPr lang="en-AU"/>
          </a:p>
          <a:p>
            <a:endParaRPr lang="en-AU"/>
          </a:p>
          <a:p>
            <a:r>
              <a:rPr lang="en-AU"/>
              <a:t>What if the QALYs gained decreased from 1000 to 10  - What would happen to the ICER?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Is this new ICER more, or less cost effective than the original? </a:t>
            </a:r>
          </a:p>
          <a:p>
            <a:endParaRPr lang="en-AU"/>
          </a:p>
          <a:p>
            <a:endParaRPr lang="en-AU"/>
          </a:p>
          <a:p>
            <a:endParaRPr lang="en-AU"/>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52</a:t>
            </a:fld>
            <a:endParaRPr lang="en-AU"/>
          </a:p>
        </p:txBody>
      </p:sp>
      <p:sp>
        <p:nvSpPr>
          <p:cNvPr id="5" name="Header Placeholder 4">
            <a:extLst>
              <a:ext uri="{FF2B5EF4-FFF2-40B4-BE49-F238E27FC236}">
                <a16:creationId xmlns:a16="http://schemas.microsoft.com/office/drawing/2014/main" id="{45B6E4C6-15BE-7DDA-96EB-731947EAA6FF}"/>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312239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9B88-F8AF-DD7C-4DA0-22858EE14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7BB966-2973-A023-F2DC-F050D62A5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3260A-0C4B-48EE-F226-077C327686ED}"/>
              </a:ext>
            </a:extLst>
          </p:cNvPr>
          <p:cNvSpPr>
            <a:spLocks noGrp="1"/>
          </p:cNvSpPr>
          <p:nvPr>
            <p:ph type="body" idx="1"/>
          </p:nvPr>
        </p:nvSpPr>
        <p:spPr/>
        <p:txBody>
          <a:bodyPr/>
          <a:lstStyle/>
          <a:p>
            <a:r>
              <a:rPr lang="en-AU"/>
              <a:t>Slides that follow show an example of Rotavirus Vaccine. Other options can be considered by NITAGs to walk through as an exercise.</a:t>
            </a:r>
          </a:p>
          <a:p>
            <a:r>
              <a:rPr lang="en-AU"/>
              <a:t>(PCV, RSV, HPV)</a:t>
            </a:r>
          </a:p>
          <a:p>
            <a:endParaRPr lang="en-AU"/>
          </a:p>
          <a:p>
            <a:endParaRPr lang="en-AU"/>
          </a:p>
        </p:txBody>
      </p:sp>
      <p:sp>
        <p:nvSpPr>
          <p:cNvPr id="4" name="Slide Number Placeholder 3">
            <a:extLst>
              <a:ext uri="{FF2B5EF4-FFF2-40B4-BE49-F238E27FC236}">
                <a16:creationId xmlns:a16="http://schemas.microsoft.com/office/drawing/2014/main" id="{534AEB8D-406E-A8B9-8D40-496799175C2A}"/>
              </a:ext>
            </a:extLst>
          </p:cNvPr>
          <p:cNvSpPr>
            <a:spLocks noGrp="1"/>
          </p:cNvSpPr>
          <p:nvPr>
            <p:ph type="sldNum" sz="quarter" idx="5"/>
          </p:nvPr>
        </p:nvSpPr>
        <p:spPr/>
        <p:txBody>
          <a:bodyPr/>
          <a:lstStyle/>
          <a:p>
            <a:fld id="{FC93C53E-69E4-7244-B4C5-ECB8A9AA1695}" type="slidenum">
              <a:rPr lang="en-AU" smtClean="0"/>
              <a:t>53</a:t>
            </a:fld>
            <a:endParaRPr lang="en-AU"/>
          </a:p>
        </p:txBody>
      </p:sp>
      <p:sp>
        <p:nvSpPr>
          <p:cNvPr id="5" name="Header Placeholder 4">
            <a:extLst>
              <a:ext uri="{FF2B5EF4-FFF2-40B4-BE49-F238E27FC236}">
                <a16:creationId xmlns:a16="http://schemas.microsoft.com/office/drawing/2014/main" id="{3C3C1A3E-BC29-2887-3102-05DBA3600899}"/>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097012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Step 1: Calculate incremental costs, and incremental DALYs</a:t>
            </a:r>
          </a:p>
        </p:txBody>
      </p:sp>
      <p:sp>
        <p:nvSpPr>
          <p:cNvPr id="4" name="Slide Number Placeholder 3"/>
          <p:cNvSpPr>
            <a:spLocks noGrp="1"/>
          </p:cNvSpPr>
          <p:nvPr>
            <p:ph type="sldNum" sz="quarter" idx="5"/>
          </p:nvPr>
        </p:nvSpPr>
        <p:spPr/>
        <p:txBody>
          <a:bodyPr/>
          <a:lstStyle/>
          <a:p>
            <a:fld id="{FC93C53E-69E4-7244-B4C5-ECB8A9AA1695}" type="slidenum">
              <a:rPr lang="en-AU" smtClean="0"/>
              <a:t>54</a:t>
            </a:fld>
            <a:endParaRPr lang="en-AU"/>
          </a:p>
        </p:txBody>
      </p:sp>
      <p:sp>
        <p:nvSpPr>
          <p:cNvPr id="5" name="Header Placeholder 4">
            <a:extLst>
              <a:ext uri="{FF2B5EF4-FFF2-40B4-BE49-F238E27FC236}">
                <a16:creationId xmlns:a16="http://schemas.microsoft.com/office/drawing/2014/main" id="{B65E9579-8B87-A569-6D64-5DA5996B96CA}"/>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62992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effectLst/>
                <a:latin typeface="Aptos" panose="020B0004020202020204" pitchFamily="34" charset="0"/>
                <a:ea typeface="Aptos" panose="020B0004020202020204" pitchFamily="34" charset="0"/>
                <a:cs typeface="Times New Roman" panose="02020603050405020304" pitchFamily="18" charset="0"/>
              </a:rPr>
              <a:t>Compared to your countries 0.5x GDP per capita threshold, is the ROTAVAC vaccine cost effective? Plot this on the Cost-Effectiveness Plane.</a:t>
            </a:r>
          </a:p>
          <a:p>
            <a:endParaRPr lang="en-AU" sz="18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At the CET of $1500 per DALY averted (1xGDP per capita), RV vaccination appears to be cost effective, as it falls below this threshold ($1166/DALY). </a:t>
            </a:r>
            <a:br>
              <a:rPr lang="en-US" sz="1800">
                <a:effectLst/>
                <a:latin typeface="Calibri" panose="020F0502020204030204" pitchFamily="34" charset="0"/>
                <a:ea typeface="Times New Roman" panose="02020603050405020304" pitchFamily="18" charset="0"/>
              </a:rPr>
            </a:br>
            <a:r>
              <a:rPr lang="en-US" sz="1800">
                <a:effectLst/>
                <a:latin typeface="Calibri" panose="020F0502020204030204" pitchFamily="34" charset="0"/>
                <a:ea typeface="Times New Roman" panose="02020603050405020304" pitchFamily="18" charset="0"/>
              </a:rPr>
              <a:t>At the CET of $750 per DALY averted (0.5xGDP per capita), RV vaccination appears to NOT  be cost effective, as it is above this threshold ($1167/DALY).</a:t>
            </a:r>
            <a:endParaRPr lang="en-AU" sz="1800">
              <a:effectLst/>
              <a:latin typeface="Times New Roman" panose="02020603050405020304" pitchFamily="18" charset="0"/>
              <a:ea typeface="Times New Roman" panose="02020603050405020304" pitchFamily="18" charset="0"/>
            </a:endParaRPr>
          </a:p>
          <a:p>
            <a:r>
              <a:rPr lang="en-AU" sz="180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a:effectLst/>
                <a:latin typeface="Aptos" panose="020B0004020202020204" pitchFamily="34" charset="0"/>
                <a:cs typeface="Times New Roman" panose="02020603050405020304" pitchFamily="18" charset="0"/>
              </a:rPr>
              <a:t>For Trainer: Further interpretation question for consideration: If CET = $750, what might make this vaccine cost-effective in your setting?  Lowered price of vaccine; less wastage (</a:t>
            </a:r>
            <a:r>
              <a:rPr lang="en-AU" sz="1800">
                <a:effectLst/>
                <a:latin typeface="Aptos" panose="020B0004020202020204" pitchFamily="34" charset="0"/>
                <a:ea typeface="Aptos" panose="020B0004020202020204" pitchFamily="34" charset="0"/>
                <a:cs typeface="Times New Roman" panose="02020603050405020304" pitchFamily="18" charset="0"/>
              </a:rPr>
              <a:t>Almost everything an be cost effective if the price is low enough)</a:t>
            </a:r>
          </a:p>
        </p:txBody>
      </p:sp>
      <p:sp>
        <p:nvSpPr>
          <p:cNvPr id="4" name="Header Placeholder 3">
            <a:extLst>
              <a:ext uri="{FF2B5EF4-FFF2-40B4-BE49-F238E27FC236}">
                <a16:creationId xmlns:a16="http://schemas.microsoft.com/office/drawing/2014/main" id="{7E9D2C3C-7B79-CD54-468C-52FAA0F753C9}"/>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2399700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56</a:t>
            </a:fld>
            <a:endParaRPr lang="en-AU"/>
          </a:p>
        </p:txBody>
      </p:sp>
      <p:sp>
        <p:nvSpPr>
          <p:cNvPr id="5" name="Header Placeholder 4">
            <a:extLst>
              <a:ext uri="{FF2B5EF4-FFF2-40B4-BE49-F238E27FC236}">
                <a16:creationId xmlns:a16="http://schemas.microsoft.com/office/drawing/2014/main" id="{CA3FB1C9-42AE-C953-A01B-1F38F262057C}"/>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48900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4</a:t>
            </a:fld>
            <a:endParaRPr lang="en-AU"/>
          </a:p>
        </p:txBody>
      </p:sp>
      <p:sp>
        <p:nvSpPr>
          <p:cNvPr id="5" name="Header Placeholder 4">
            <a:extLst>
              <a:ext uri="{FF2B5EF4-FFF2-40B4-BE49-F238E27FC236}">
                <a16:creationId xmlns:a16="http://schemas.microsoft.com/office/drawing/2014/main" id="{040C8019-403E-076E-4099-C9B39E732631}"/>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086443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E85DC-C4C0-06D1-1CD0-F043E1B12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A0BBC-3367-302C-510A-DA1BBFB9C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D235E-52F7-283F-D63A-6EF57CEB295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F9ECFAA-693B-654F-2F20-D0FB47BAB43B}"/>
              </a:ext>
            </a:extLst>
          </p:cNvPr>
          <p:cNvSpPr>
            <a:spLocks noGrp="1"/>
          </p:cNvSpPr>
          <p:nvPr>
            <p:ph type="sldNum" sz="quarter" idx="5"/>
          </p:nvPr>
        </p:nvSpPr>
        <p:spPr/>
        <p:txBody>
          <a:bodyPr/>
          <a:lstStyle/>
          <a:p>
            <a:fld id="{FC93C53E-69E4-7244-B4C5-ECB8A9AA1695}" type="slidenum">
              <a:rPr lang="en-AU" smtClean="0"/>
              <a:t>57</a:t>
            </a:fld>
            <a:endParaRPr lang="en-AU"/>
          </a:p>
        </p:txBody>
      </p:sp>
      <p:sp>
        <p:nvSpPr>
          <p:cNvPr id="5" name="Header Placeholder 4">
            <a:extLst>
              <a:ext uri="{FF2B5EF4-FFF2-40B4-BE49-F238E27FC236}">
                <a16:creationId xmlns:a16="http://schemas.microsoft.com/office/drawing/2014/main" id="{E67A5709-F659-DCC7-BDD4-58E038E00890}"/>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439252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Trainer to emphasize caveat with list of tools/resources provided – some correspond to the Advanced Module</a:t>
            </a:r>
          </a:p>
        </p:txBody>
      </p:sp>
      <p:sp>
        <p:nvSpPr>
          <p:cNvPr id="4" name="Slide Number Placeholder 3"/>
          <p:cNvSpPr>
            <a:spLocks noGrp="1"/>
          </p:cNvSpPr>
          <p:nvPr>
            <p:ph type="sldNum" sz="quarter" idx="5"/>
          </p:nvPr>
        </p:nvSpPr>
        <p:spPr/>
        <p:txBody>
          <a:bodyPr/>
          <a:lstStyle/>
          <a:p>
            <a:fld id="{FC93C53E-69E4-7244-B4C5-ECB8A9AA1695}" type="slidenum">
              <a:rPr lang="en-AU" smtClean="0"/>
              <a:t>58</a:t>
            </a:fld>
            <a:endParaRPr lang="en-AU"/>
          </a:p>
        </p:txBody>
      </p:sp>
      <p:sp>
        <p:nvSpPr>
          <p:cNvPr id="5" name="Header Placeholder 4">
            <a:extLst>
              <a:ext uri="{FF2B5EF4-FFF2-40B4-BE49-F238E27FC236}">
                <a16:creationId xmlns:a16="http://schemas.microsoft.com/office/drawing/2014/main" id="{8CF7AF28-83C2-CF3A-B571-1F76845A8EE1}"/>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2402698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https://q.surveys.unimelb.edu.au/jfe/form/SV_7PamPWkrrSKrGlM</a:t>
            </a:r>
            <a:endParaRPr lang="en-US" dirty="0"/>
          </a:p>
          <a:p>
            <a:endParaRPr lang="en-US" dirty="0">
              <a:ea typeface="Calibri"/>
              <a:cs typeface="Calibri"/>
            </a:endParaRPr>
          </a:p>
        </p:txBody>
      </p:sp>
      <p:sp>
        <p:nvSpPr>
          <p:cNvPr id="4" name="Header Placeholder 3"/>
          <p:cNvSpPr>
            <a:spLocks noGrp="1"/>
          </p:cNvSpPr>
          <p:nvPr>
            <p:ph type="hdr" sz="quarter"/>
          </p:nvPr>
        </p:nvSpPr>
        <p:spPr/>
        <p:txBody>
          <a:bodyPr/>
          <a:lstStyle/>
          <a:p>
            <a:r>
              <a:rPr lang="en-AU"/>
              <a:t>UNPUBLISHED DRAFT GNN TRAINING MODULE - PLEASE DO NOT SHARE</a:t>
            </a:r>
          </a:p>
        </p:txBody>
      </p:sp>
      <p:sp>
        <p:nvSpPr>
          <p:cNvPr id="5" name="Slide Number Placeholder 4"/>
          <p:cNvSpPr>
            <a:spLocks noGrp="1"/>
          </p:cNvSpPr>
          <p:nvPr>
            <p:ph type="sldNum" sz="quarter" idx="5"/>
          </p:nvPr>
        </p:nvSpPr>
        <p:spPr/>
        <p:txBody>
          <a:bodyPr/>
          <a:lstStyle/>
          <a:p>
            <a:fld id="{FC93C53E-69E4-7244-B4C5-ECB8A9AA1695}" type="slidenum">
              <a:rPr lang="en-AU" smtClean="0"/>
              <a:t>59</a:t>
            </a:fld>
            <a:endParaRPr lang="en-AU"/>
          </a:p>
        </p:txBody>
      </p:sp>
    </p:spTree>
    <p:extLst>
      <p:ext uri="{BB962C8B-B14F-4D97-AF65-F5344CB8AC3E}">
        <p14:creationId xmlns:p14="http://schemas.microsoft.com/office/powerpoint/2010/main" val="17818629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60</a:t>
            </a:fld>
            <a:endParaRPr lang="en-AU"/>
          </a:p>
        </p:txBody>
      </p:sp>
      <p:sp>
        <p:nvSpPr>
          <p:cNvPr id="5" name="Header Placeholder 4">
            <a:extLst>
              <a:ext uri="{FF2B5EF4-FFF2-40B4-BE49-F238E27FC236}">
                <a16:creationId xmlns:a16="http://schemas.microsoft.com/office/drawing/2014/main" id="{306DDF48-83EC-ADF1-390E-7D8A462E3FEA}"/>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3560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Header Placeholder 3"/>
          <p:cNvSpPr>
            <a:spLocks noGrp="1"/>
          </p:cNvSpPr>
          <p:nvPr>
            <p:ph type="hdr" sz="quarter"/>
          </p:nvPr>
        </p:nvSpPr>
        <p:spPr/>
        <p:txBody>
          <a:bodyPr/>
          <a:lstStyle/>
          <a:p>
            <a:r>
              <a:rPr lang="en-AU"/>
              <a:t>UNPUBLISHED DRAFT GNN TRAINING MODULE - PLEASE DO NOT SHARE</a:t>
            </a:r>
          </a:p>
        </p:txBody>
      </p:sp>
      <p:sp>
        <p:nvSpPr>
          <p:cNvPr id="5" name="Slide Number Placeholder 4"/>
          <p:cNvSpPr>
            <a:spLocks noGrp="1"/>
          </p:cNvSpPr>
          <p:nvPr>
            <p:ph type="sldNum" sz="quarter" idx="5"/>
          </p:nvPr>
        </p:nvSpPr>
        <p:spPr/>
        <p:txBody>
          <a:bodyPr/>
          <a:lstStyle/>
          <a:p>
            <a:fld id="{FC93C53E-69E4-7244-B4C5-ECB8A9AA1695}" type="slidenum">
              <a:rPr lang="en-AU" smtClean="0"/>
              <a:t>5</a:t>
            </a:fld>
            <a:endParaRPr lang="en-AU"/>
          </a:p>
        </p:txBody>
      </p:sp>
    </p:spTree>
    <p:extLst>
      <p:ext uri="{BB962C8B-B14F-4D97-AF65-F5344CB8AC3E}">
        <p14:creationId xmlns:p14="http://schemas.microsoft.com/office/powerpoint/2010/main" val="179233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a:solidFill>
                  <a:schemeClr val="accent1"/>
                </a:solidFill>
                <a:highlight>
                  <a:srgbClr val="FFFF00"/>
                </a:highlight>
              </a:rPr>
              <a:t>Additional notes for 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Resources are constrained, and therefore we can’t include all vaccines in an immunization schedule. Decision makers should try to maximise the benefits from the available resources. </a:t>
            </a:r>
            <a:endParaRPr lang="en-US"/>
          </a:p>
          <a:p>
            <a:endParaRPr lang="en-US"/>
          </a:p>
          <a:p>
            <a:r>
              <a:rPr lang="en-US"/>
              <a:t>Economic and financial aspects (such as vaccine price, cost-effectiveness and budget constraints) can also be of primary importance, especially when substantial amounts of money are being considered. For example, new vaccines, such as the rotavirus vaccine, the Pneumococcal Conjugate Vaccine (PCV), and the Human Papilloma Virus Vaccine (HPV) are much more expensive than traditional vaccines of the Expanded </a:t>
            </a:r>
            <a:r>
              <a:rPr lang="en-US" err="1"/>
              <a:t>Programme</a:t>
            </a:r>
            <a:r>
              <a:rPr lang="en-US"/>
              <a:t> on Immunization (EPI), as are most future vaccines expected to be. Decisions about their introduction can have a tremendous impact on the National Immunization </a:t>
            </a:r>
            <a:r>
              <a:rPr lang="en-US" err="1"/>
              <a:t>Programme</a:t>
            </a:r>
            <a:r>
              <a:rPr lang="en-US"/>
              <a:t> budget, and possibly on the health budget. </a:t>
            </a:r>
          </a:p>
          <a:p>
            <a:endParaRPr lang="en-US">
              <a:ea typeface="Calibri"/>
              <a:cs typeface="Calibri"/>
            </a:endParaRPr>
          </a:p>
          <a:p>
            <a:endParaRPr lang="en-AU">
              <a:solidFill>
                <a:srgbClr val="000000"/>
              </a:solidFill>
            </a:endParaRPr>
          </a:p>
          <a:p>
            <a:pPr algn="l"/>
            <a:endParaRPr lang="en-US" b="0" i="0">
              <a:solidFill>
                <a:srgbClr val="000000"/>
              </a:solidFill>
              <a:effectLst/>
              <a:latin typeface="Calibri" panose="020F0502020204030204"/>
              <a:ea typeface="Calibri" panose="020F0502020204030204"/>
              <a:cs typeface="Calibri" panose="020F0502020204030204"/>
            </a:endParaRPr>
          </a:p>
          <a:p>
            <a:endParaRPr lang="en-AU">
              <a:solidFill>
                <a:srgbClr val="000000"/>
              </a:solidFill>
              <a:latin typeface="Calibri" panose="020F0502020204030204"/>
              <a:ea typeface="Calibri" panose="020F0502020204030204"/>
              <a:cs typeface="Calibri" panose="020F0502020204030204"/>
            </a:endParaRPr>
          </a:p>
          <a:p>
            <a:endParaRPr lang="en-AU">
              <a:solidFill>
                <a:srgbClr val="374151"/>
              </a:solidFill>
              <a:latin typeface="Söhne"/>
            </a:endParaRPr>
          </a:p>
        </p:txBody>
      </p:sp>
      <p:sp>
        <p:nvSpPr>
          <p:cNvPr id="4" name="Slide Number Placeholder 3"/>
          <p:cNvSpPr>
            <a:spLocks noGrp="1"/>
          </p:cNvSpPr>
          <p:nvPr>
            <p:ph type="sldNum" sz="quarter" idx="5"/>
          </p:nvPr>
        </p:nvSpPr>
        <p:spPr/>
        <p:txBody>
          <a:bodyPr/>
          <a:lstStyle/>
          <a:p>
            <a:fld id="{FC93C53E-69E4-7244-B4C5-ECB8A9AA1695}" type="slidenum">
              <a:rPr lang="en-AU" smtClean="0"/>
              <a:t>6</a:t>
            </a:fld>
            <a:endParaRPr lang="en-AU"/>
          </a:p>
        </p:txBody>
      </p:sp>
      <p:sp>
        <p:nvSpPr>
          <p:cNvPr id="5" name="Header Placeholder 4">
            <a:extLst>
              <a:ext uri="{FF2B5EF4-FFF2-40B4-BE49-F238E27FC236}">
                <a16:creationId xmlns:a16="http://schemas.microsoft.com/office/drawing/2014/main" id="{66A0EB68-7C27-72D1-A954-6FABFB9EAC1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03325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7</a:t>
            </a:fld>
            <a:endParaRPr lang="en-AU"/>
          </a:p>
        </p:txBody>
      </p:sp>
      <p:sp>
        <p:nvSpPr>
          <p:cNvPr id="5" name="Header Placeholder 4">
            <a:extLst>
              <a:ext uri="{FF2B5EF4-FFF2-40B4-BE49-F238E27FC236}">
                <a16:creationId xmlns:a16="http://schemas.microsoft.com/office/drawing/2014/main" id="{1699DDB8-E8ED-9E97-072A-590B4BABDE2B}"/>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38311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solidFill>
                  <a:schemeClr val="accent1"/>
                </a:solidFill>
                <a:highlight>
                  <a:srgbClr val="FFFF00"/>
                </a:highlight>
              </a:rPr>
              <a:t>Additional notes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solidFill>
                <a:schemeClr val="accent1"/>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of the scarcity of resources, the economic and financial impact of decisions should be considered, and it is sensible to search for a good, if not the best, use of the money, for the optimal public health impact. </a:t>
            </a:r>
            <a:endParaRPr lang="en-US" dirty="0">
              <a:ea typeface="Calibri"/>
              <a:cs typeface="Calibri"/>
            </a:endParaRPr>
          </a:p>
          <a:p>
            <a:endParaRPr lang="en-US" dirty="0"/>
          </a:p>
          <a:p>
            <a:r>
              <a:rPr lang="en-US" dirty="0"/>
              <a:t>Economic and financial aspects (such as vaccine price, cost-effectiveness and budget constraints) can be of primary importance, especially when substantial amounts of money are being considered. For example, new vaccines, such as the rotavirus vaccine, the Pneumococcal Conjugate Vaccine (PCV), and the Human Papilloma Virus Vaccine (HPV) are much more expensive than traditional vaccines of the Expanded </a:t>
            </a:r>
            <a:r>
              <a:rPr lang="en-US" dirty="0" err="1"/>
              <a:t>Programme</a:t>
            </a:r>
            <a:r>
              <a:rPr lang="en-US" dirty="0"/>
              <a:t> on Immunization (EPI), as are most future vaccines expected to be. Decisions about their introduction can have a tremendous impact on the National Immunization </a:t>
            </a:r>
            <a:r>
              <a:rPr lang="en-US" dirty="0" err="1"/>
              <a:t>Programme</a:t>
            </a:r>
            <a:r>
              <a:rPr lang="en-US" dirty="0"/>
              <a:t> budget, and possibly on the health budget. </a:t>
            </a:r>
          </a:p>
          <a:p>
            <a:endParaRPr lang="en-US" dirty="0">
              <a:ea typeface="Calibri"/>
              <a:cs typeface="Calibri"/>
            </a:endParaRPr>
          </a:p>
          <a:p>
            <a:r>
              <a:rPr lang="en-AU" dirty="0">
                <a:solidFill>
                  <a:srgbClr val="000000"/>
                </a:solidFill>
              </a:rPr>
              <a:t>Economic evaluation of vaccines is essential to allocate resources to achieve the greatest health outcomes. </a:t>
            </a:r>
          </a:p>
          <a:p>
            <a:endParaRPr lang="en-AU" dirty="0">
              <a:solidFill>
                <a:srgbClr val="000000"/>
              </a:solidFill>
            </a:endParaRPr>
          </a:p>
          <a:p>
            <a:endParaRPr lang="en-US" dirty="0">
              <a:ea typeface="Calibri" panose="020F0502020204030204"/>
              <a:cs typeface="Calibri" panose="020F0502020204030204"/>
            </a:endParaRPr>
          </a:p>
          <a:p>
            <a:r>
              <a:rPr lang="en-US" b="1" dirty="0"/>
              <a:t>Examples of the kinds of questions that could be informed by economic evaluation include: (WHO guide for standardization of economic evaluations of immunization </a:t>
            </a:r>
            <a:r>
              <a:rPr lang="en-US" b="1" dirty="0" err="1"/>
              <a:t>programmes</a:t>
            </a:r>
            <a:r>
              <a:rPr lang="en-US" b="1" dirty="0"/>
              <a:t>) </a:t>
            </a:r>
            <a:endParaRPr lang="en-US" dirty="0"/>
          </a:p>
          <a:p>
            <a:endParaRPr lang="en-US" b="1" dirty="0">
              <a:ea typeface="Calibri"/>
              <a:cs typeface="Calibri"/>
            </a:endParaRPr>
          </a:p>
          <a:p>
            <a:pPr marL="171450" indent="-171450">
              <a:buFont typeface="Arial"/>
              <a:buChar char="•"/>
            </a:pPr>
            <a:r>
              <a:rPr lang="en-US" dirty="0"/>
              <a:t>Should an under-utilized or new vaccine be introduced, e.g. Hib or rotavirus?</a:t>
            </a:r>
          </a:p>
          <a:p>
            <a:pPr marL="171450" indent="-171450">
              <a:buFont typeface="Arial"/>
              <a:buChar char="•"/>
            </a:pPr>
            <a:r>
              <a:rPr lang="en-US" dirty="0"/>
              <a:t>For which new vaccine(s) should Gavi, the Vaccine Alliance, open a window of funding? What is the maximum price that should be paid for a vaccine?</a:t>
            </a:r>
          </a:p>
          <a:p>
            <a:pPr marL="171450" indent="-171450">
              <a:buFont typeface="Arial"/>
              <a:buChar char="•"/>
            </a:pPr>
            <a:r>
              <a:rPr lang="en-US" dirty="0"/>
              <a:t>What delivery strategy should be used to increase vaccination coverage, e.g. fixed sites, mobile teams or campaigns?</a:t>
            </a:r>
          </a:p>
          <a:p>
            <a:pPr marL="171450" indent="-171450">
              <a:buFont typeface="Arial"/>
              <a:buChar char="•"/>
            </a:pPr>
            <a:r>
              <a:rPr lang="en-US" dirty="0"/>
              <a:t>Is targeted or universal vaccination more efficient, e.g. during an influenza pandemic should vaccination be targeted at risk groups or offered to everybody?</a:t>
            </a:r>
          </a:p>
          <a:p>
            <a:pPr marL="171450" indent="-171450">
              <a:buFont typeface="Arial"/>
              <a:buChar char="•"/>
            </a:pPr>
            <a:r>
              <a:rPr lang="en-US" dirty="0"/>
              <a:t>If there are multiple vaccines that are directed against the same disease (e.g. human papillomavirus, rotavirus, pneumococcal and influenza vaccines), which one should be used, and at what price differential are they equivalent?</a:t>
            </a:r>
          </a:p>
          <a:p>
            <a:pPr marL="171450" indent="-171450">
              <a:buFont typeface="Arial"/>
              <a:buChar char="•"/>
            </a:pPr>
            <a:r>
              <a:rPr lang="en-US" dirty="0"/>
              <a:t>Should a current vaccine be replaced with another directed to the same condition and population but with different characteristics, e.g. should live oral polio vaccine (OPV) be replaced with risk-free inactivated polio vaccine (IPV) or the currently used measles vaccine replaced with a thermostable measles vaccine?</a:t>
            </a:r>
          </a:p>
          <a:p>
            <a:pPr marL="171450" indent="-171450">
              <a:buFont typeface="Arial"/>
              <a:buChar char="•"/>
            </a:pPr>
            <a:r>
              <a:rPr lang="en-US" dirty="0"/>
              <a:t>Is a combination vaccine more efficient than a combination of vaccines, e.g. DPT-</a:t>
            </a:r>
            <a:r>
              <a:rPr lang="en-US" dirty="0" err="1"/>
              <a:t>HepB</a:t>
            </a:r>
            <a:r>
              <a:rPr lang="en-US" dirty="0"/>
              <a:t> or DPT and </a:t>
            </a:r>
            <a:r>
              <a:rPr lang="en-US" dirty="0" err="1"/>
              <a:t>HepB</a:t>
            </a:r>
            <a:r>
              <a:rPr lang="en-US" dirty="0"/>
              <a:t> separately?</a:t>
            </a:r>
            <a:endParaRPr lang="en-US" dirty="0">
              <a:ea typeface="Calibri"/>
              <a:cs typeface="Calibri"/>
            </a:endParaRPr>
          </a:p>
          <a:p>
            <a:pPr marL="171450" indent="-171450">
              <a:buFont typeface="Arial"/>
              <a:buChar char="•"/>
            </a:pPr>
            <a:r>
              <a:rPr lang="en-US" dirty="0"/>
              <a:t>What would be the cost-effectiveness of introducing a new vaccine alone compared to introducing it in combination with other existing preventive health interventions, e.g. HPV vaccine alone vs. in combination with cancer screening, or malaria vaccines alone vs. in combination with insecticide-treated bed-nets?</a:t>
            </a:r>
            <a:endParaRPr lang="en-US" dirty="0">
              <a:ea typeface="Calibri"/>
              <a:cs typeface="Calibri"/>
            </a:endParaRPr>
          </a:p>
          <a:p>
            <a:pPr marL="171450" indent="-171450">
              <a:buFont typeface="Arial"/>
              <a:buChar char="•"/>
            </a:pPr>
            <a:r>
              <a:rPr lang="en-US" dirty="0"/>
              <a:t>Is there an investment case for developing a new vaccine e.g. against a disease with pandemic potential such as SARS?</a:t>
            </a:r>
            <a:endParaRPr lang="en-US" dirty="0">
              <a:ea typeface="Calibri"/>
              <a:cs typeface="Calibri"/>
            </a:endParaRPr>
          </a:p>
          <a:p>
            <a:endParaRPr lang="en-AU" dirty="0">
              <a:solidFill>
                <a:srgbClr val="000000"/>
              </a:solidFill>
            </a:endParaRPr>
          </a:p>
          <a:p>
            <a:endParaRPr lang="en-AU" b="1" dirty="0">
              <a:solidFill>
                <a:srgbClr val="000000"/>
              </a:solidFill>
            </a:endParaRPr>
          </a:p>
          <a:p>
            <a:endParaRPr lang="en-AU" dirty="0">
              <a:solidFill>
                <a:srgbClr val="000000"/>
              </a:solidFill>
            </a:endParaRPr>
          </a:p>
          <a:p>
            <a:pPr algn="l"/>
            <a:endParaRPr lang="en-US" b="0" i="0" dirty="0">
              <a:solidFill>
                <a:srgbClr val="000000"/>
              </a:solidFill>
              <a:effectLst/>
              <a:latin typeface="Calibri" panose="020F0502020204030204"/>
              <a:ea typeface="Calibri" panose="020F0502020204030204"/>
              <a:cs typeface="Calibri" panose="020F0502020204030204"/>
            </a:endParaRPr>
          </a:p>
          <a:p>
            <a:endParaRPr lang="en-AU" dirty="0">
              <a:solidFill>
                <a:srgbClr val="000000"/>
              </a:solidFill>
              <a:latin typeface="Calibri" panose="020F0502020204030204"/>
              <a:ea typeface="Calibri" panose="020F0502020204030204"/>
              <a:cs typeface="Calibri" panose="020F0502020204030204"/>
            </a:endParaRPr>
          </a:p>
          <a:p>
            <a:endParaRPr lang="en-AU" dirty="0">
              <a:solidFill>
                <a:srgbClr val="374151"/>
              </a:solidFill>
              <a:latin typeface="Söhne"/>
            </a:endParaRPr>
          </a:p>
        </p:txBody>
      </p:sp>
      <p:sp>
        <p:nvSpPr>
          <p:cNvPr id="4" name="Slide Number Placeholder 3"/>
          <p:cNvSpPr>
            <a:spLocks noGrp="1"/>
          </p:cNvSpPr>
          <p:nvPr>
            <p:ph type="sldNum" sz="quarter" idx="5"/>
          </p:nvPr>
        </p:nvSpPr>
        <p:spPr/>
        <p:txBody>
          <a:bodyPr/>
          <a:lstStyle/>
          <a:p>
            <a:fld id="{FC93C53E-69E4-7244-B4C5-ECB8A9AA1695}" type="slidenum">
              <a:rPr lang="en-AU" smtClean="0"/>
              <a:t>8</a:t>
            </a:fld>
            <a:endParaRPr lang="en-AU"/>
          </a:p>
        </p:txBody>
      </p:sp>
      <p:sp>
        <p:nvSpPr>
          <p:cNvPr id="5" name="Header Placeholder 4">
            <a:extLst>
              <a:ext uri="{FF2B5EF4-FFF2-40B4-BE49-F238E27FC236}">
                <a16:creationId xmlns:a16="http://schemas.microsoft.com/office/drawing/2014/main" id="{3932C743-B43B-3391-FDB7-33D0D136E9E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019378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4327889" cy="1795014"/>
          </a:xfrm>
        </p:spPr>
        <p:txBody>
          <a:bodyPr lIns="0" tIns="0" rIns="0" bIns="0" anchor="t" anchorCtr="0"/>
          <a:lstStyle>
            <a:lvl1pPr algn="l">
              <a:lnSpc>
                <a:spcPct val="114000"/>
              </a:lnSpc>
              <a:defRPr sz="2792">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094243"/>
            <a:ext cx="4327889" cy="1077008"/>
          </a:xfrm>
        </p:spPr>
        <p:txBody>
          <a:bodyPr wrap="square" anchor="t" anchorCtr="0">
            <a:noAutofit/>
          </a:bodyPr>
          <a:lstStyle>
            <a:lvl1pPr marL="0" indent="0" algn="l">
              <a:lnSpc>
                <a:spcPct val="114000"/>
              </a:lnSpc>
              <a:buNone/>
              <a:defRPr sz="1795" b="1" i="0">
                <a:solidFill>
                  <a:schemeClr val="tx1"/>
                </a:solidFill>
                <a:latin typeface="Poppins SemiBold" pitchFamily="2" charset="77"/>
                <a:cs typeface="Poppins SemiBold" pitchFamily="2" charset="77"/>
              </a:defRPr>
            </a:lvl1pPr>
            <a:lvl2pPr marL="275972" indent="0" algn="ctr">
              <a:buNone/>
              <a:defRPr sz="1208"/>
            </a:lvl2pPr>
            <a:lvl3pPr marL="551944" indent="0" algn="ctr">
              <a:buNone/>
              <a:defRPr sz="1087"/>
            </a:lvl3pPr>
            <a:lvl4pPr marL="827916" indent="0" algn="ctr">
              <a:buNone/>
              <a:defRPr sz="965"/>
            </a:lvl4pPr>
            <a:lvl5pPr marL="1103888" indent="0" algn="ctr">
              <a:buNone/>
              <a:defRPr sz="965"/>
            </a:lvl5pPr>
            <a:lvl6pPr marL="1379861" indent="0" algn="ctr">
              <a:buNone/>
              <a:defRPr sz="965"/>
            </a:lvl6pPr>
            <a:lvl7pPr marL="1655833" indent="0" algn="ctr">
              <a:buNone/>
              <a:defRPr sz="965"/>
            </a:lvl7pPr>
            <a:lvl8pPr marL="1931806" indent="0" algn="ctr">
              <a:buNone/>
              <a:defRPr sz="965"/>
            </a:lvl8pPr>
            <a:lvl9pPr marL="2207778" indent="0" algn="ctr">
              <a:buNone/>
              <a:defRPr sz="965"/>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20" y="4900570"/>
            <a:ext cx="4327889" cy="646205"/>
          </a:xfrm>
        </p:spPr>
        <p:txBody>
          <a:bodyPr wrap="square"/>
          <a:lstStyle>
            <a:lvl1pPr marL="12664" indent="0">
              <a:tabLst/>
              <a:defRPr sz="1596"/>
            </a:lvl1p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20" y="5823842"/>
            <a:ext cx="4327889" cy="646205"/>
          </a:xfrm>
        </p:spPr>
        <p:txBody>
          <a:bodyPr wrap="square"/>
          <a:lstStyle>
            <a:lvl1pPr marL="12664" indent="0">
              <a:tabLst/>
              <a:defRPr sz="1596"/>
            </a:lvl1p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rgbClr val="17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87"/>
          </a:p>
        </p:txBody>
      </p:sp>
      <p:pic>
        <p:nvPicPr>
          <p:cNvPr id="5" name="Image 6" descr="Une image contenant logo&#10;&#10;Description générée automatiquement">
            <a:extLst>
              <a:ext uri="{FF2B5EF4-FFF2-40B4-BE49-F238E27FC236}">
                <a16:creationId xmlns:a16="http://schemas.microsoft.com/office/drawing/2014/main" id="{BC2ABFA7-B365-77D0-E482-8D479A9B06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2035550"/>
            <a:ext cx="3491164" cy="1058693"/>
          </a:xfrm>
          <a:prstGeom prst="rect">
            <a:avLst/>
          </a:prstGeom>
        </p:spPr>
      </p:pic>
    </p:spTree>
    <p:extLst>
      <p:ext uri="{BB962C8B-B14F-4D97-AF65-F5344CB8AC3E}">
        <p14:creationId xmlns:p14="http://schemas.microsoft.com/office/powerpoint/2010/main" val="75492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73C5B"/>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latin typeface="Poppins" pitchFamily="2" charset="77"/>
                <a:cs typeface="Poppins" pitchFamily="2" charset="77"/>
              </a:defRPr>
            </a:lvl1pPr>
          </a:lstStyle>
          <a:p>
            <a:r>
              <a:rPr lang="en-GB"/>
              <a:t>Vaccine Economics for NITAGs – Beginner Training</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latin typeface="Poppins" pitchFamily="2" charset="77"/>
                <a:cs typeface="Poppins" pitchFamily="2" charset="77"/>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87">
              <a:latin typeface="Poppins" pitchFamily="2" charset="77"/>
              <a:cs typeface="Poppins" pitchFamily="2" charset="77"/>
            </a:endParaRPr>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8" y="2863649"/>
            <a:ext cx="9195987" cy="1130703"/>
          </a:xfrm>
        </p:spPr>
        <p:txBody>
          <a:bodyPr wrap="square" anchor="ctr"/>
          <a:lstStyle>
            <a:lvl1pPr algn="ctr">
              <a:defRPr sz="3590"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pic>
        <p:nvPicPr>
          <p:cNvPr id="3" name="Image 6" descr="Une image contenant logo&#10;&#10;Description générée automatiquement">
            <a:extLst>
              <a:ext uri="{FF2B5EF4-FFF2-40B4-BE49-F238E27FC236}">
                <a16:creationId xmlns:a16="http://schemas.microsoft.com/office/drawing/2014/main" id="{D335AC75-0C4B-B0FF-7FEF-2E95750EB7F9}"/>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532244" y="122123"/>
            <a:ext cx="1277519" cy="387407"/>
          </a:xfrm>
          <a:prstGeom prst="rect">
            <a:avLst/>
          </a:prstGeom>
        </p:spPr>
      </p:pic>
      <p:pic>
        <p:nvPicPr>
          <p:cNvPr id="5" name="Graphic 4">
            <a:extLst>
              <a:ext uri="{FF2B5EF4-FFF2-40B4-BE49-F238E27FC236}">
                <a16:creationId xmlns:a16="http://schemas.microsoft.com/office/drawing/2014/main" id="{B56367ED-469E-01D2-CF09-9CE0D43E60C3}"/>
              </a:ext>
            </a:extLst>
          </p:cNvPr>
          <p:cNvPicPr>
            <a:picLocks noChangeAspect="1"/>
          </p:cNvPicPr>
          <p:nvPr userDrawn="1"/>
        </p:nvPicPr>
        <p: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4499" y="537196"/>
            <a:ext cx="1169970" cy="387407"/>
          </a:xfrm>
          <a:prstGeom prst="rect">
            <a:avLst/>
          </a:prstGeom>
        </p:spPr>
      </p:pic>
    </p:spTree>
    <p:extLst>
      <p:ext uri="{BB962C8B-B14F-4D97-AF65-F5344CB8AC3E}">
        <p14:creationId xmlns:p14="http://schemas.microsoft.com/office/powerpoint/2010/main" val="1066617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173C5B"/>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latin typeface="Poppins" pitchFamily="2" charset="77"/>
                <a:cs typeface="Poppins" pitchFamily="2" charset="77"/>
              </a:defRPr>
            </a:lvl1pPr>
          </a:lstStyle>
          <a:p>
            <a:r>
              <a:rPr lang="en-GB"/>
              <a:t>Vaccine Economics for NITAGs – Beginner Training</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latin typeface="Poppins" pitchFamily="2" charset="77"/>
                <a:cs typeface="Poppins" pitchFamily="2" charset="77"/>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87">
              <a:latin typeface="Poppins" pitchFamily="2" charset="77"/>
              <a:cs typeface="Poppins" pitchFamily="2" charset="77"/>
            </a:endParaRPr>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5" y="3681456"/>
            <a:ext cx="9195987" cy="839551"/>
          </a:xfrm>
        </p:spPr>
        <p:txBody>
          <a:bodyPr wrap="square" anchor="ctr"/>
          <a:lstStyle>
            <a:lvl1pPr algn="ctr">
              <a:defRPr sz="3590"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pic>
        <p:nvPicPr>
          <p:cNvPr id="5" name="Image 6" descr="Une image contenant logo&#10;&#10;Description générée automatiquement">
            <a:extLst>
              <a:ext uri="{FF2B5EF4-FFF2-40B4-BE49-F238E27FC236}">
                <a16:creationId xmlns:a16="http://schemas.microsoft.com/office/drawing/2014/main" id="{BDEDC034-FEFB-0207-FAE3-F7FF3D23547F}"/>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532244" y="122123"/>
            <a:ext cx="1277519" cy="387407"/>
          </a:xfrm>
          <a:prstGeom prst="rect">
            <a:avLst/>
          </a:prstGeom>
        </p:spPr>
      </p:pic>
      <p:pic>
        <p:nvPicPr>
          <p:cNvPr id="6" name="Graphic 5">
            <a:extLst>
              <a:ext uri="{FF2B5EF4-FFF2-40B4-BE49-F238E27FC236}">
                <a16:creationId xmlns:a16="http://schemas.microsoft.com/office/drawing/2014/main" id="{AB95DF9F-1648-3959-EC55-5B6C2E40FEE0}"/>
              </a:ext>
            </a:extLst>
          </p:cNvPr>
          <p:cNvPicPr>
            <a:picLocks noChangeAspect="1"/>
          </p:cNvPicPr>
          <p:nvPr userDrawn="1"/>
        </p:nvPicPr>
        <p: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4499" y="537196"/>
            <a:ext cx="1169970" cy="387407"/>
          </a:xfrm>
          <a:prstGeom prst="rect">
            <a:avLst/>
          </a:prstGeom>
        </p:spPr>
      </p:pic>
    </p:spTree>
    <p:extLst>
      <p:ext uri="{BB962C8B-B14F-4D97-AF65-F5344CB8AC3E}">
        <p14:creationId xmlns:p14="http://schemas.microsoft.com/office/powerpoint/2010/main" val="42824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a:t>
            </a:fld>
            <a:endParaRPr lang="en-GB" noProof="0"/>
          </a:p>
        </p:txBody>
      </p:sp>
      <p:sp>
        <p:nvSpPr>
          <p:cNvPr id="8" name="Footer Placeholder 4">
            <a:extLst>
              <a:ext uri="{FF2B5EF4-FFF2-40B4-BE49-F238E27FC236}">
                <a16:creationId xmlns:a16="http://schemas.microsoft.com/office/drawing/2014/main" id="{05178C27-E8AA-C649-8251-62524C03B22C}"/>
              </a:ext>
            </a:extLst>
          </p:cNvPr>
          <p:cNvSpPr>
            <a:spLocks noGrp="1"/>
          </p:cNvSpPr>
          <p:nvPr>
            <p:ph type="ftr" sz="quarter" idx="15"/>
          </p:nvPr>
        </p:nvSpPr>
        <p:spPr>
          <a:xfrm>
            <a:off x="479999" y="6450615"/>
            <a:ext cx="3523566" cy="227594"/>
          </a:xfrm>
          <a:prstGeom prst="rect">
            <a:avLst/>
          </a:prstGeom>
        </p:spPr>
        <p:txBody>
          <a:bodyPr/>
          <a:lstStyle>
            <a:lvl1pPr>
              <a:defRPr sz="997"/>
            </a:lvl1pPr>
          </a:lstStyle>
          <a:p>
            <a:r>
              <a:rPr lang="en-US"/>
              <a:t>NITAG Conflict of Interest – Prevention and Management</a:t>
            </a:r>
            <a:endParaRPr lang="en-GB" dirty="0"/>
          </a:p>
        </p:txBody>
      </p:sp>
    </p:spTree>
    <p:extLst>
      <p:ext uri="{BB962C8B-B14F-4D97-AF65-F5344CB8AC3E}">
        <p14:creationId xmlns:p14="http://schemas.microsoft.com/office/powerpoint/2010/main" val="1957222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07" y="4407381"/>
            <a:ext cx="10363925" cy="1362097"/>
          </a:xfrm>
          <a:prstGeom prst="rect">
            <a:avLst/>
          </a:prstGeom>
        </p:spPr>
        <p:txBody>
          <a:bodyPr anchor="t"/>
          <a:lstStyle>
            <a:lvl1pPr algn="l">
              <a:defRPr sz="4539" b="1" cap="all"/>
            </a:lvl1pPr>
          </a:lstStyle>
          <a:p>
            <a:r>
              <a:rPr lang="en-US"/>
              <a:t>Click to edit Master title style</a:t>
            </a:r>
          </a:p>
        </p:txBody>
      </p:sp>
      <p:sp>
        <p:nvSpPr>
          <p:cNvPr id="3" name="Text Placeholder 2"/>
          <p:cNvSpPr>
            <a:spLocks noGrp="1"/>
          </p:cNvSpPr>
          <p:nvPr>
            <p:ph type="body" idx="1"/>
          </p:nvPr>
        </p:nvSpPr>
        <p:spPr>
          <a:xfrm>
            <a:off x="962907" y="2907058"/>
            <a:ext cx="10363925" cy="1500322"/>
          </a:xfrm>
        </p:spPr>
        <p:txBody>
          <a:bodyPr anchor="b"/>
          <a:lstStyle>
            <a:lvl1pPr marL="0" indent="0">
              <a:buNone/>
              <a:defRPr sz="2270"/>
            </a:lvl1pPr>
            <a:lvl2pPr marL="518861" indent="0">
              <a:buNone/>
              <a:defRPr sz="2043"/>
            </a:lvl2pPr>
            <a:lvl3pPr marL="1037721" indent="0">
              <a:buNone/>
              <a:defRPr sz="1816"/>
            </a:lvl3pPr>
            <a:lvl4pPr marL="1556582" indent="0">
              <a:buNone/>
              <a:defRPr sz="1589"/>
            </a:lvl4pPr>
            <a:lvl5pPr marL="2075442" indent="0">
              <a:buNone/>
              <a:defRPr sz="1589"/>
            </a:lvl5pPr>
            <a:lvl6pPr marL="2594305" indent="0">
              <a:buNone/>
              <a:defRPr sz="1589"/>
            </a:lvl6pPr>
            <a:lvl7pPr marL="3113165" indent="0">
              <a:buNone/>
              <a:defRPr sz="1589"/>
            </a:lvl7pPr>
            <a:lvl8pPr marL="3632026" indent="0">
              <a:buNone/>
              <a:defRPr sz="1589"/>
            </a:lvl8pPr>
            <a:lvl9pPr marL="4150886" indent="0">
              <a:buNone/>
              <a:defRPr sz="1589"/>
            </a:lvl9pPr>
          </a:lstStyle>
          <a:p>
            <a:pPr lvl="0"/>
            <a:r>
              <a:rPr lang="en-US"/>
              <a:t>Click to edit Master text styles</a:t>
            </a:r>
          </a:p>
        </p:txBody>
      </p:sp>
      <p:sp>
        <p:nvSpPr>
          <p:cNvPr id="4" name="Rectangle 3">
            <a:extLst>
              <a:ext uri="{FF2B5EF4-FFF2-40B4-BE49-F238E27FC236}">
                <a16:creationId xmlns:a16="http://schemas.microsoft.com/office/drawing/2014/main" id="{DDE7C7D8-B860-4C20-AAFD-49CC06700AF0}"/>
              </a:ext>
            </a:extLst>
          </p:cNvPr>
          <p:cNvSpPr/>
          <p:nvPr userDrawn="1"/>
        </p:nvSpPr>
        <p:spPr bwMode="auto">
          <a:xfrm>
            <a:off x="1" y="1091981"/>
            <a:ext cx="12192000" cy="345564"/>
          </a:xfrm>
          <a:prstGeom prst="rect">
            <a:avLst/>
          </a:prstGeom>
          <a:solidFill>
            <a:schemeClr val="bg1"/>
          </a:solidFill>
          <a:ln w="9525" cap="flat" cmpd="sng" algn="ctr">
            <a:noFill/>
            <a:prstDash val="solid"/>
            <a:round/>
            <a:headEnd type="none" w="med" len="med"/>
            <a:tailEnd type="none" w="med" len="med"/>
          </a:ln>
          <a:effectLst/>
        </p:spPr>
        <p:txBody>
          <a:bodyPr vert="horz" wrap="square" lIns="82551" tIns="41275" rIns="82551" bIns="41275" numCol="1" rtlCol="0" anchor="t" anchorCtr="0" compatLnSpc="1">
            <a:prstTxWarp prst="textNoShape">
              <a:avLst/>
            </a:prstTxWarp>
          </a:bodyPr>
          <a:lstStyle/>
          <a:p>
            <a:pPr marL="0" marR="0" indent="0" algn="l" defTabSz="941573" rtl="1" eaLnBrk="1" fontAlgn="base" latinLnBrk="0" hangingPunct="1">
              <a:lnSpc>
                <a:spcPct val="100000"/>
              </a:lnSpc>
              <a:spcBef>
                <a:spcPct val="0"/>
              </a:spcBef>
              <a:spcAft>
                <a:spcPct val="0"/>
              </a:spcAft>
              <a:buClrTx/>
              <a:buSzTx/>
              <a:buFontTx/>
              <a:buNone/>
              <a:tabLst/>
            </a:pPr>
            <a:endParaRPr kumimoji="0" lang="en-GB" sz="3521" b="1" i="0" u="none" strike="noStrike" cap="none" normalizeH="0" baseline="0">
              <a:ln>
                <a:noFill/>
              </a:ln>
              <a:solidFill>
                <a:srgbClr val="000066"/>
              </a:solidFill>
              <a:effectLst/>
              <a:latin typeface="Arial" charset="0"/>
              <a:cs typeface="Arial" charset="0"/>
            </a:endParaRPr>
          </a:p>
        </p:txBody>
      </p:sp>
      <p:sp>
        <p:nvSpPr>
          <p:cNvPr id="5" name="Footer Placeholder 4">
            <a:extLst>
              <a:ext uri="{FF2B5EF4-FFF2-40B4-BE49-F238E27FC236}">
                <a16:creationId xmlns:a16="http://schemas.microsoft.com/office/drawing/2014/main" id="{3A2AFB66-9C5A-A34D-9672-4B2F09DABC4F}"/>
              </a:ext>
            </a:extLst>
          </p:cNvPr>
          <p:cNvSpPr>
            <a:spLocks noGrp="1"/>
          </p:cNvSpPr>
          <p:nvPr>
            <p:ph type="ftr" sz="quarter" idx="10"/>
          </p:nvPr>
        </p:nvSpPr>
        <p:spPr/>
        <p:txBody>
          <a:bodyPr/>
          <a:lstStyle/>
          <a:p>
            <a:r>
              <a:rPr lang="en-US"/>
              <a:t>NITAG Conflict of Interest – Prevention and Management</a:t>
            </a:r>
            <a:endParaRPr lang="en-GB" dirty="0"/>
          </a:p>
        </p:txBody>
      </p:sp>
      <p:sp>
        <p:nvSpPr>
          <p:cNvPr id="6" name="Slide Number Placeholder 5">
            <a:extLst>
              <a:ext uri="{FF2B5EF4-FFF2-40B4-BE49-F238E27FC236}">
                <a16:creationId xmlns:a16="http://schemas.microsoft.com/office/drawing/2014/main" id="{D99F538C-5FA2-814D-8EB1-B521F9CC19C5}"/>
              </a:ext>
            </a:extLst>
          </p:cNvPr>
          <p:cNvSpPr>
            <a:spLocks noGrp="1"/>
          </p:cNvSpPr>
          <p:nvPr>
            <p:ph type="sldNum" sz="quarter" idx="11"/>
          </p:nvPr>
        </p:nvSpPr>
        <p:spPr/>
        <p:txBody>
          <a:bodyPr/>
          <a:lstStyle/>
          <a:p>
            <a:fld id="{A74CE0EA-F3B5-4684-BA10-C594598FDB9C}" type="slidenum">
              <a:rPr lang="en-GB" noProof="0" smtClean="0"/>
              <a:pPr/>
              <a:t>‹#›</a:t>
            </a:fld>
            <a:endParaRPr lang="en-GB" noProof="0" dirty="0"/>
          </a:p>
        </p:txBody>
      </p:sp>
    </p:spTree>
    <p:extLst>
      <p:ext uri="{BB962C8B-B14F-4D97-AF65-F5344CB8AC3E}">
        <p14:creationId xmlns:p14="http://schemas.microsoft.com/office/powerpoint/2010/main" val="374876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0055" y="1380816"/>
            <a:ext cx="5440788" cy="4611835"/>
          </a:xfrm>
        </p:spPr>
        <p:txBody>
          <a:bodyPr/>
          <a:lstStyle>
            <a:lvl1pPr>
              <a:defRPr sz="3178"/>
            </a:lvl1pPr>
            <a:lvl2pPr>
              <a:defRPr sz="2723"/>
            </a:lvl2pPr>
            <a:lvl3pPr>
              <a:defRPr sz="2270"/>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601" y="1380816"/>
            <a:ext cx="5440788" cy="4611835"/>
          </a:xfrm>
        </p:spPr>
        <p:txBody>
          <a:bodyPr/>
          <a:lstStyle>
            <a:lvl1pPr>
              <a:defRPr sz="3178"/>
            </a:lvl1pPr>
            <a:lvl2pPr>
              <a:defRPr sz="2723"/>
            </a:lvl2pPr>
            <a:lvl3pPr>
              <a:defRPr sz="2270"/>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2912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59F4E3-CC70-8F42-98FA-FB94F332D047}"/>
              </a:ext>
            </a:extLst>
          </p:cNvPr>
          <p:cNvSpPr>
            <a:spLocks noGrp="1"/>
          </p:cNvSpPr>
          <p:nvPr>
            <p:ph type="sldNum" sz="quarter" idx="16"/>
          </p:nvPr>
        </p:nvSpPr>
        <p:spPr>
          <a:xfrm>
            <a:off x="11416436" y="6588208"/>
            <a:ext cx="289931" cy="180000"/>
          </a:xfrm>
        </p:spPr>
        <p:txBody>
          <a:bodyPr/>
          <a:lstStyle/>
          <a:p>
            <a:fld id="{A74CE0EA-F3B5-4684-BA10-C594598FDB9C}" type="slidenum">
              <a:rPr lang="en-GB" noProof="0" smtClean="0"/>
              <a:pPr/>
              <a:t>‹#›</a:t>
            </a:fld>
            <a:endParaRPr lang="en-GB" noProof="0" dirty="0"/>
          </a:p>
        </p:txBody>
      </p:sp>
      <p:sp>
        <p:nvSpPr>
          <p:cNvPr id="8" name="Footer Placeholder 4">
            <a:extLst>
              <a:ext uri="{FF2B5EF4-FFF2-40B4-BE49-F238E27FC236}">
                <a16:creationId xmlns:a16="http://schemas.microsoft.com/office/drawing/2014/main" id="{C5B43E3C-6F82-8244-BC6A-DA570484C8E7}"/>
              </a:ext>
            </a:extLst>
          </p:cNvPr>
          <p:cNvSpPr>
            <a:spLocks noGrp="1"/>
          </p:cNvSpPr>
          <p:nvPr>
            <p:ph type="ftr" sz="quarter" idx="15"/>
          </p:nvPr>
        </p:nvSpPr>
        <p:spPr>
          <a:xfrm>
            <a:off x="479999" y="6450615"/>
            <a:ext cx="3523566" cy="227594"/>
          </a:xfrm>
          <a:prstGeom prst="rect">
            <a:avLst/>
          </a:prstGeom>
        </p:spPr>
        <p:txBody>
          <a:bodyPr/>
          <a:lstStyle>
            <a:lvl1pPr>
              <a:defRPr sz="997"/>
            </a:lvl1pPr>
          </a:lstStyle>
          <a:p>
            <a:r>
              <a:rPr lang="en-US"/>
              <a:t>NITAG Conflict of Interest – Prevention and Management</a:t>
            </a:r>
            <a:endParaRPr lang="en-GB" dirty="0"/>
          </a:p>
        </p:txBody>
      </p:sp>
    </p:spTree>
    <p:extLst>
      <p:ext uri="{BB962C8B-B14F-4D97-AF65-F5344CB8AC3E}">
        <p14:creationId xmlns:p14="http://schemas.microsoft.com/office/powerpoint/2010/main" val="2595716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D22CF4E2-6A02-C749-B2CF-3611D47062A8}"/>
              </a:ext>
            </a:extLst>
          </p:cNvPr>
          <p:cNvSpPr>
            <a:spLocks noGrp="1"/>
          </p:cNvSpPr>
          <p:nvPr>
            <p:ph type="ftr" sz="quarter" idx="15"/>
          </p:nvPr>
        </p:nvSpPr>
        <p:spPr>
          <a:xfrm>
            <a:off x="479999" y="6450615"/>
            <a:ext cx="3523566" cy="227594"/>
          </a:xfrm>
          <a:prstGeom prst="rect">
            <a:avLst/>
          </a:prstGeom>
        </p:spPr>
        <p:txBody>
          <a:bodyPr/>
          <a:lstStyle>
            <a:lvl1pPr>
              <a:defRPr sz="997"/>
            </a:lvl1pPr>
          </a:lstStyle>
          <a:p>
            <a:r>
              <a:rPr lang="en-US"/>
              <a:t>NITAG Conflict of Interest – Prevention and Management</a:t>
            </a:r>
            <a:endParaRPr lang="en-GB" dirty="0"/>
          </a:p>
        </p:txBody>
      </p:sp>
      <p:sp>
        <p:nvSpPr>
          <p:cNvPr id="4" name="Slide Number Placeholder 5">
            <a:extLst>
              <a:ext uri="{FF2B5EF4-FFF2-40B4-BE49-F238E27FC236}">
                <a16:creationId xmlns:a16="http://schemas.microsoft.com/office/drawing/2014/main" id="{66B78D94-A3DF-1645-A3AD-2B12594864D1}"/>
              </a:ext>
            </a:extLst>
          </p:cNvPr>
          <p:cNvSpPr>
            <a:spLocks noGrp="1"/>
          </p:cNvSpPr>
          <p:nvPr>
            <p:ph type="sldNum" sz="quarter" idx="16"/>
          </p:nvPr>
        </p:nvSpPr>
        <p:spPr>
          <a:xfrm>
            <a:off x="11416436" y="6588208"/>
            <a:ext cx="289931" cy="180000"/>
          </a:xfrm>
        </p:spPr>
        <p:txBody>
          <a:bodyPr/>
          <a:lstStyle/>
          <a:p>
            <a:fld id="{A74CE0EA-F3B5-4684-BA10-C594598FDB9C}" type="slidenum">
              <a:rPr lang="en-GB" noProof="0" smtClean="0"/>
              <a:pPr/>
              <a:t>‹#›</a:t>
            </a:fld>
            <a:endParaRPr lang="en-GB" noProof="0"/>
          </a:p>
        </p:txBody>
      </p:sp>
    </p:spTree>
    <p:extLst>
      <p:ext uri="{BB962C8B-B14F-4D97-AF65-F5344CB8AC3E}">
        <p14:creationId xmlns:p14="http://schemas.microsoft.com/office/powerpoint/2010/main" val="263805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8"/>
            <a:ext cx="3981728" cy="453525"/>
          </a:xfrm>
          <a:prstGeom prst="rect">
            <a:avLst/>
          </a:prstGeom>
        </p:spPr>
        <p:txBody>
          <a:bodyPr lIns="0" tIns="0" rIns="0" bIns="0" anchor="t" anchorCtr="0"/>
          <a:lstStyle>
            <a:lvl1pPr algn="l">
              <a:defRPr sz="3260">
                <a:solidFill>
                  <a:schemeClr val="tx1"/>
                </a:solidFill>
              </a:defRPr>
            </a:lvl1pPr>
          </a:lstStyle>
          <a:p>
            <a:r>
              <a:rPr lang="fr-FR"/>
              <a:t>Modifiez le style du titre</a:t>
            </a:r>
            <a:endParaRPr lang="en-GB" dirty="0"/>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2863173"/>
            <a:ext cx="3981728" cy="565827"/>
          </a:xfrm>
        </p:spPr>
        <p:txBody>
          <a:bodyPr wrap="square" anchor="b" anchorCtr="0">
            <a:spAutoFit/>
          </a:bodyPr>
          <a:lstStyle>
            <a:lvl1pPr marL="0" indent="0" algn="l">
              <a:buNone/>
              <a:defRPr sz="1690" b="1" i="0">
                <a:solidFill>
                  <a:schemeClr val="tx1"/>
                </a:solidFill>
                <a:latin typeface="Poppins SemiBold" pitchFamily="2" charset="77"/>
                <a:cs typeface="Poppins SemiBold" pitchFamily="2" charset="77"/>
              </a:defRPr>
            </a:lvl1pPr>
            <a:lvl2pPr marL="275968" indent="0" algn="ctr">
              <a:buNone/>
              <a:defRPr sz="1208"/>
            </a:lvl2pPr>
            <a:lvl3pPr marL="551936" indent="0" algn="ctr">
              <a:buNone/>
              <a:defRPr sz="1087"/>
            </a:lvl3pPr>
            <a:lvl4pPr marL="827904" indent="0" algn="ctr">
              <a:buNone/>
              <a:defRPr sz="965"/>
            </a:lvl4pPr>
            <a:lvl5pPr marL="1103873" indent="0" algn="ctr">
              <a:buNone/>
              <a:defRPr sz="965"/>
            </a:lvl5pPr>
            <a:lvl6pPr marL="1379842" indent="0" algn="ctr">
              <a:buNone/>
              <a:defRPr sz="965"/>
            </a:lvl6pPr>
            <a:lvl7pPr marL="1655810" indent="0" algn="ctr">
              <a:buNone/>
              <a:defRPr sz="965"/>
            </a:lvl7pPr>
            <a:lvl8pPr marL="1931778" indent="0" algn="ctr">
              <a:buNone/>
              <a:defRPr sz="965"/>
            </a:lvl8pPr>
            <a:lvl9pPr marL="2207746" indent="0" algn="ctr">
              <a:buNone/>
              <a:defRPr sz="965"/>
            </a:lvl9pPr>
          </a:lstStyle>
          <a:p>
            <a:r>
              <a:rPr lang="fr-FR"/>
              <a:t>Modifiez le style des sous-titres du masque</a:t>
            </a:r>
            <a:endParaRPr lang="en-GB" dirty="0"/>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19" y="3571782"/>
            <a:ext cx="3706507" cy="242977"/>
          </a:xfrm>
        </p:spPr>
        <p:txBody>
          <a:bodyPr/>
          <a:lstStyle/>
          <a:p>
            <a:pPr lvl="0"/>
            <a:r>
              <a:rPr lang="fr-FR"/>
              <a:t>Cliquez pour modifier les styles du texte du masque</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19" y="4495053"/>
            <a:ext cx="3706507" cy="242977"/>
          </a:xfrm>
        </p:spPr>
        <p:txBody>
          <a:bodyPr/>
          <a:lstStyle/>
          <a:p>
            <a:pPr lvl="0"/>
            <a:r>
              <a:rPr lang="fr-FR"/>
              <a:t>Cliquez pour modifier les styles du texte du masque</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19" y="4880812"/>
            <a:ext cx="3706507" cy="242977"/>
          </a:xfrm>
        </p:spPr>
        <p:txBody>
          <a:bodyPr/>
          <a:lstStyle/>
          <a:p>
            <a:pPr lvl="0"/>
            <a:r>
              <a:rPr lang="fr-FR"/>
              <a:t>Cliquez pour modifier les styles du texte du masque</a:t>
            </a:r>
          </a:p>
        </p:txBody>
      </p:sp>
      <p:pic>
        <p:nvPicPr>
          <p:cNvPr id="13" name="Graphic 12">
            <a:extLst>
              <a:ext uri="{FF2B5EF4-FFF2-40B4-BE49-F238E27FC236}">
                <a16:creationId xmlns:a16="http://schemas.microsoft.com/office/drawing/2014/main" id="{F4B1DB28-413A-41E9-A6F8-727DE05F8D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395" y="5750940"/>
            <a:ext cx="3036723" cy="646908"/>
          </a:xfrm>
          <a:prstGeom prst="rect">
            <a:avLst/>
          </a:prstGeom>
        </p:spPr>
      </p:pic>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2" y="0"/>
            <a:ext cx="7016369" cy="6858000"/>
          </a:xfrm>
          <a:solidFill>
            <a:schemeClr val="bg2">
              <a:lumMod val="75000"/>
            </a:schemeClr>
          </a:solidFill>
        </p:spPr>
        <p:txBody>
          <a:bodyPr bIns="1764000" anchor="ctr">
            <a:noAutofit/>
          </a:bodyPr>
          <a:lstStyle>
            <a:lvl1pPr algn="ctr">
              <a:defRPr sz="2173" b="1">
                <a:solidFill>
                  <a:schemeClr val="bg1"/>
                </a:solidFill>
              </a:defRPr>
            </a:lvl1pPr>
          </a:lstStyle>
          <a:p>
            <a:r>
              <a:rPr lang="en-GB" dirty="0"/>
              <a:t>Click icon to insert image</a:t>
            </a:r>
          </a:p>
        </p:txBody>
      </p:sp>
    </p:spTree>
    <p:extLst>
      <p:ext uri="{BB962C8B-B14F-4D97-AF65-F5344CB8AC3E}">
        <p14:creationId xmlns:p14="http://schemas.microsoft.com/office/powerpoint/2010/main" val="250922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 Imag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E43CC-A238-47A3-B91D-337B8322DEDB}"/>
              </a:ext>
            </a:extLst>
          </p:cNvPr>
          <p:cNvSpPr>
            <a:spLocks noGrp="1"/>
          </p:cNvSpPr>
          <p:nvPr>
            <p:ph type="ftr" sz="quarter" idx="11"/>
          </p:nvPr>
        </p:nvSpPr>
        <p:spPr/>
        <p:txBody>
          <a:bodyPr/>
          <a:lstStyle/>
          <a:p>
            <a:r>
              <a:rPr lang="en-GB"/>
              <a:t>Immunization, Vaccines and Biologicals</a:t>
            </a:r>
            <a:endParaRPr lang="en-GB" dirty="0"/>
          </a:p>
        </p:txBody>
      </p:sp>
      <p:sp>
        <p:nvSpPr>
          <p:cNvPr id="7" name="Slide Number Placeholder 6">
            <a:extLst>
              <a:ext uri="{FF2B5EF4-FFF2-40B4-BE49-F238E27FC236}">
                <a16:creationId xmlns:a16="http://schemas.microsoft.com/office/drawing/2014/main" id="{16FE5D80-3F53-4103-9967-095D04856AB1}"/>
              </a:ext>
            </a:extLst>
          </p:cNvPr>
          <p:cNvSpPr>
            <a:spLocks noGrp="1"/>
          </p:cNvSpPr>
          <p:nvPr>
            <p:ph type="sldNum" sz="quarter" idx="12"/>
          </p:nvPr>
        </p:nvSpPr>
        <p:spPr/>
        <p:txBody>
          <a:bodyPr/>
          <a:lstStyle/>
          <a:p>
            <a:fld id="{E2E31AFC-DF42-41A5-B57C-06A83BBA6616}" type="slidenum">
              <a:rPr lang="en-GB" smtClean="0"/>
              <a:t>‹#›</a:t>
            </a:fld>
            <a:endParaRPr lang="en-GB"/>
          </a:p>
        </p:txBody>
      </p:sp>
      <p:sp>
        <p:nvSpPr>
          <p:cNvPr id="8" name="Title 1">
            <a:extLst>
              <a:ext uri="{FF2B5EF4-FFF2-40B4-BE49-F238E27FC236}">
                <a16:creationId xmlns:a16="http://schemas.microsoft.com/office/drawing/2014/main" id="{2D9919F6-A4D0-4CA9-A4CD-91445785695F}"/>
              </a:ext>
            </a:extLst>
          </p:cNvPr>
          <p:cNvSpPr>
            <a:spLocks noGrp="1"/>
          </p:cNvSpPr>
          <p:nvPr>
            <p:ph type="title" hasCustomPrompt="1"/>
          </p:nvPr>
        </p:nvSpPr>
        <p:spPr>
          <a:xfrm>
            <a:off x="577639" y="537198"/>
            <a:ext cx="5081283" cy="403133"/>
          </a:xfrm>
        </p:spPr>
        <p:txBody>
          <a:bodyPr lIns="0" tIns="0" rIns="0" bIns="0" anchor="t" anchorCtr="0"/>
          <a:lstStyle>
            <a:lvl1pPr>
              <a:defRPr/>
            </a:lvl1pPr>
          </a:lstStyle>
          <a:p>
            <a:r>
              <a:rPr lang="en-US" dirty="0"/>
              <a:t>Agenda</a:t>
            </a:r>
            <a:endParaRPr lang="en-GB" dirty="0"/>
          </a:p>
        </p:txBody>
      </p:sp>
      <p:sp>
        <p:nvSpPr>
          <p:cNvPr id="9" name="Text Placeholder 9">
            <a:extLst>
              <a:ext uri="{FF2B5EF4-FFF2-40B4-BE49-F238E27FC236}">
                <a16:creationId xmlns:a16="http://schemas.microsoft.com/office/drawing/2014/main" id="{0B35CF9D-1C51-4670-B6A1-6C59DE52D7BD}"/>
              </a:ext>
            </a:extLst>
          </p:cNvPr>
          <p:cNvSpPr>
            <a:spLocks noGrp="1"/>
          </p:cNvSpPr>
          <p:nvPr>
            <p:ph type="body" sz="quarter" idx="13"/>
          </p:nvPr>
        </p:nvSpPr>
        <p:spPr>
          <a:xfrm>
            <a:off x="577638" y="1098118"/>
            <a:ext cx="5081284" cy="261290"/>
          </a:xfrm>
        </p:spPr>
        <p:txBody>
          <a:bodyPr/>
          <a:lstStyle>
            <a:lvl1pPr>
              <a:lnSpc>
                <a:spcPct val="100000"/>
              </a:lnSpc>
              <a:buFont typeface="Arial" panose="020B0604020202020204" pitchFamily="34" charset="0"/>
              <a:buNone/>
              <a:defRPr sz="1690">
                <a:solidFill>
                  <a:schemeClr val="accent1"/>
                </a:solidFill>
              </a:defRPr>
            </a:lvl1pPr>
          </a:lstStyle>
          <a:p>
            <a:pPr lvl="0"/>
            <a:r>
              <a:rPr lang="fr-FR"/>
              <a:t>Cliquez pour modifier les styles du texte du masque</a:t>
            </a:r>
          </a:p>
        </p:txBody>
      </p:sp>
      <p:sp>
        <p:nvSpPr>
          <p:cNvPr id="16" name="Text Placeholder 12">
            <a:extLst>
              <a:ext uri="{FF2B5EF4-FFF2-40B4-BE49-F238E27FC236}">
                <a16:creationId xmlns:a16="http://schemas.microsoft.com/office/drawing/2014/main" id="{5A88B0FE-1A13-4CD8-8675-B560C08B33D5}"/>
              </a:ext>
            </a:extLst>
          </p:cNvPr>
          <p:cNvSpPr>
            <a:spLocks noGrp="1"/>
          </p:cNvSpPr>
          <p:nvPr>
            <p:ph type="body" sz="quarter" idx="14" hasCustomPrompt="1"/>
          </p:nvPr>
        </p:nvSpPr>
        <p:spPr>
          <a:xfrm>
            <a:off x="577638" y="2342856"/>
            <a:ext cx="7200250" cy="3274256"/>
          </a:xfrm>
        </p:spPr>
        <p:txBody>
          <a:bodyPr wrap="square" numCol="2" spcCol="756000">
            <a:noAutofit/>
          </a:bodyPr>
          <a:lstStyle>
            <a:lvl1pPr marL="310464" indent="-310464">
              <a:spcAft>
                <a:spcPts val="0"/>
              </a:spcAft>
              <a:buFont typeface="+mj-lt"/>
              <a:buAutoNum type="arabicPeriod"/>
              <a:defRPr sz="1932" b="0" i="0">
                <a:solidFill>
                  <a:schemeClr val="tx1"/>
                </a:solidFill>
                <a:latin typeface="Poppins Medium" pitchFamily="2" charset="77"/>
                <a:cs typeface="Poppins Medium" pitchFamily="2" charset="77"/>
              </a:defRPr>
            </a:lvl1pPr>
            <a:lvl2pPr marL="310464" indent="-310464">
              <a:spcAft>
                <a:spcPts val="1449"/>
              </a:spcAft>
              <a:buSzPct val="100000"/>
              <a:buFont typeface="+mj-lt"/>
              <a:buAutoNum type="arabicPeriod"/>
              <a:defRPr sz="1932" b="0" i="0">
                <a:solidFill>
                  <a:schemeClr val="tx1"/>
                </a:solidFill>
                <a:latin typeface="Poppins Medium" pitchFamily="2" charset="77"/>
                <a:cs typeface="Poppins Medium" pitchFamily="2" charset="77"/>
              </a:defRPr>
            </a:lvl2pPr>
            <a:lvl5pPr>
              <a:defRPr/>
            </a:lvl5pPr>
          </a:lstStyle>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a:p>
            <a:pPr lvl="1"/>
            <a:r>
              <a:rPr lang="en-GB" dirty="0"/>
              <a:t>Lorem ipsum </a:t>
            </a:r>
            <a:r>
              <a:rPr lang="en-GB" dirty="0" err="1"/>
              <a:t>dolor</a:t>
            </a:r>
            <a:r>
              <a:rPr lang="en-GB" dirty="0"/>
              <a:t> sit </a:t>
            </a:r>
            <a:r>
              <a:rPr lang="en-GB" dirty="0" err="1"/>
              <a:t>amet</a:t>
            </a:r>
            <a:r>
              <a:rPr lang="en-GB" dirty="0"/>
              <a:t>, </a:t>
            </a:r>
            <a:r>
              <a:rPr lang="en-GB" dirty="0" err="1"/>
              <a:t>consectetuer</a:t>
            </a:r>
            <a:r>
              <a:rPr lang="en-GB" dirty="0"/>
              <a:t> </a:t>
            </a:r>
            <a:r>
              <a:rPr lang="en-GB" dirty="0" err="1"/>
              <a:t>adipiscing</a:t>
            </a:r>
            <a:r>
              <a:rPr lang="en-GB" dirty="0"/>
              <a:t> </a:t>
            </a:r>
            <a:r>
              <a:rPr lang="en-GB" dirty="0" err="1"/>
              <a:t>elit</a:t>
            </a:r>
            <a:r>
              <a:rPr lang="en-GB" dirty="0"/>
              <a:t>.</a:t>
            </a:r>
          </a:p>
        </p:txBody>
      </p:sp>
      <p:sp>
        <p:nvSpPr>
          <p:cNvPr id="17" name="Picture Placeholder 7">
            <a:extLst>
              <a:ext uri="{FF2B5EF4-FFF2-40B4-BE49-F238E27FC236}">
                <a16:creationId xmlns:a16="http://schemas.microsoft.com/office/drawing/2014/main" id="{162A1D43-DF49-4142-959F-DECBBC37F3DA}"/>
              </a:ext>
            </a:extLst>
          </p:cNvPr>
          <p:cNvSpPr>
            <a:spLocks noGrp="1"/>
          </p:cNvSpPr>
          <p:nvPr>
            <p:ph type="pic" sz="quarter" idx="15"/>
          </p:nvPr>
        </p:nvSpPr>
        <p:spPr>
          <a:xfrm>
            <a:off x="8235185" y="2299040"/>
            <a:ext cx="3379179" cy="3318065"/>
          </a:xfrm>
          <a:prstGeom prst="roundRect">
            <a:avLst>
              <a:gd name="adj" fmla="val 0"/>
            </a:avLst>
          </a:prstGeom>
          <a:solidFill>
            <a:schemeClr val="bg2"/>
          </a:solidFill>
        </p:spPr>
        <p:txBody>
          <a:bodyPr anchor="ctr" anchorCtr="0">
            <a:noAutofit/>
          </a:bodyPr>
          <a:lstStyle>
            <a:lvl1pPr algn="ctr">
              <a:buFont typeface="Arial" panose="020B0604020202020204" pitchFamily="34" charset="0"/>
              <a:buNone/>
              <a:defRPr/>
            </a:lvl1pPr>
          </a:lstStyle>
          <a:p>
            <a:r>
              <a:rPr lang="fr-FR"/>
              <a:t>Cliquez sur l'icône pour ajouter une image</a:t>
            </a:r>
            <a:endParaRPr lang="en-GB"/>
          </a:p>
        </p:txBody>
      </p:sp>
      <p:sp>
        <p:nvSpPr>
          <p:cNvPr id="19" name="object 14">
            <a:extLst>
              <a:ext uri="{FF2B5EF4-FFF2-40B4-BE49-F238E27FC236}">
                <a16:creationId xmlns:a16="http://schemas.microsoft.com/office/drawing/2014/main" id="{FFCCEE77-DD40-4843-B514-E7A8B70251C9}"/>
              </a:ext>
            </a:extLst>
          </p:cNvPr>
          <p:cNvSpPr/>
          <p:nvPr userDrawn="1"/>
        </p:nvSpPr>
        <p:spPr>
          <a:xfrm>
            <a:off x="577851" y="6397939"/>
            <a:ext cx="11042886"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267"/>
          </a:p>
        </p:txBody>
      </p:sp>
    </p:spTree>
    <p:extLst>
      <p:ext uri="{BB962C8B-B14F-4D97-AF65-F5344CB8AC3E}">
        <p14:creationId xmlns:p14="http://schemas.microsoft.com/office/powerpoint/2010/main" val="316891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8554">
          <p15:clr>
            <a:srgbClr val="FBAE40"/>
          </p15:clr>
        </p15:guide>
        <p15:guide id="2" pos="8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accent6"/>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defRPr>
            </a:lvl1pPr>
          </a:lstStyle>
          <a:p>
            <a:r>
              <a:rPr lang="en-GB"/>
              <a:t>Immunization, Vaccines and Biologicals</a:t>
            </a:r>
            <a:endParaRPr lang="en-GB" dirty="0">
              <a:effectLst/>
            </a:endParaRP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1" y="6397939"/>
            <a:ext cx="11042886"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267" dirty="0"/>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4" y="3681455"/>
            <a:ext cx="9195988" cy="839551"/>
          </a:xfrm>
        </p:spPr>
        <p:txBody>
          <a:bodyPr anchor="ctr"/>
          <a:lstStyle>
            <a:lvl1pPr algn="ctr">
              <a:defRPr sz="2656"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fr-FR"/>
              <a:t>Cliquez pour modifier les styles du texte du masque</a:t>
            </a:r>
          </a:p>
          <a:p>
            <a:pPr lvl="1"/>
            <a:r>
              <a:rPr lang="fr-FR"/>
              <a:t>Deuxième niveau</a:t>
            </a:r>
          </a:p>
        </p:txBody>
      </p:sp>
      <p:pic>
        <p:nvPicPr>
          <p:cNvPr id="5" name="Graphic 4">
            <a:extLst>
              <a:ext uri="{FF2B5EF4-FFF2-40B4-BE49-F238E27FC236}">
                <a16:creationId xmlns:a16="http://schemas.microsoft.com/office/drawing/2014/main" id="{5C1720A0-FC5D-48B5-9BF5-2721266040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22749" y="2293692"/>
            <a:ext cx="4944577" cy="1057002"/>
          </a:xfrm>
          <a:prstGeom prst="rect">
            <a:avLst/>
          </a:prstGeom>
        </p:spPr>
      </p:pic>
    </p:spTree>
    <p:extLst>
      <p:ext uri="{BB962C8B-B14F-4D97-AF65-F5344CB8AC3E}">
        <p14:creationId xmlns:p14="http://schemas.microsoft.com/office/powerpoint/2010/main" val="24565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4327889" cy="1795014"/>
          </a:xfrm>
        </p:spPr>
        <p:txBody>
          <a:bodyPr lIns="0" tIns="0" rIns="0" bIns="0" anchor="t" anchorCtr="0"/>
          <a:lstStyle>
            <a:lvl1pPr algn="l">
              <a:lnSpc>
                <a:spcPct val="114000"/>
              </a:lnSpc>
              <a:defRPr sz="2792">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2647251"/>
            <a:ext cx="4324283" cy="1077008"/>
          </a:xfrm>
        </p:spPr>
        <p:txBody>
          <a:bodyPr wrap="square" anchor="t" anchorCtr="0">
            <a:noAutofit/>
          </a:bodyPr>
          <a:lstStyle>
            <a:lvl1pPr marL="0" indent="0" algn="l">
              <a:lnSpc>
                <a:spcPct val="114000"/>
              </a:lnSpc>
              <a:buNone/>
              <a:defRPr sz="1795" b="1" i="0">
                <a:solidFill>
                  <a:schemeClr val="tx1"/>
                </a:solidFill>
                <a:latin typeface="Poppins SemiBold" pitchFamily="2" charset="77"/>
                <a:cs typeface="Poppins SemiBold" pitchFamily="2" charset="77"/>
              </a:defRPr>
            </a:lvl1pPr>
            <a:lvl2pPr marL="275972" indent="0" algn="ctr">
              <a:buNone/>
              <a:defRPr sz="1208"/>
            </a:lvl2pPr>
            <a:lvl3pPr marL="551944" indent="0" algn="ctr">
              <a:buNone/>
              <a:defRPr sz="1087"/>
            </a:lvl3pPr>
            <a:lvl4pPr marL="827916" indent="0" algn="ctr">
              <a:buNone/>
              <a:defRPr sz="965"/>
            </a:lvl4pPr>
            <a:lvl5pPr marL="1103888" indent="0" algn="ctr">
              <a:buNone/>
              <a:defRPr sz="965"/>
            </a:lvl5pPr>
            <a:lvl6pPr marL="1379861" indent="0" algn="ctr">
              <a:buNone/>
              <a:defRPr sz="965"/>
            </a:lvl6pPr>
            <a:lvl7pPr marL="1655833" indent="0" algn="ctr">
              <a:buNone/>
              <a:defRPr sz="965"/>
            </a:lvl7pPr>
            <a:lvl8pPr marL="1931806" indent="0" algn="ctr">
              <a:buNone/>
              <a:defRPr sz="965"/>
            </a:lvl8pPr>
            <a:lvl9pPr marL="2207778" indent="0" algn="ctr">
              <a:buNone/>
              <a:defRPr sz="965"/>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20" y="4027722"/>
            <a:ext cx="4327889" cy="646205"/>
          </a:xfrm>
        </p:spPr>
        <p:txBody>
          <a:bodyPr wrap="square"/>
          <a:lstStyle>
            <a:lvl1pPr marL="12664" indent="0">
              <a:tabLst/>
              <a:defRPr sz="1596"/>
            </a:lvl1p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20" y="4880812"/>
            <a:ext cx="4327889" cy="646205"/>
          </a:xfrm>
        </p:spPr>
        <p:txBody>
          <a:bodyPr wrap="square"/>
          <a:lstStyle>
            <a:lvl1pPr marL="12664" indent="0">
              <a:tabLst/>
              <a:defRPr sz="1596"/>
            </a:lvl1pPr>
          </a:lstStyle>
          <a:p>
            <a:pPr lvl="0"/>
            <a:r>
              <a:rPr lang="en-US"/>
              <a:t>Click to edit Master text styles</a:t>
            </a:r>
          </a:p>
        </p:txBody>
      </p:sp>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3" y="0"/>
            <a:ext cx="7016369" cy="6858000"/>
          </a:xfrm>
          <a:solidFill>
            <a:schemeClr val="bg2">
              <a:lumMod val="75000"/>
            </a:schemeClr>
          </a:solidFill>
        </p:spPr>
        <p:txBody>
          <a:bodyPr bIns="1764000" anchor="ctr">
            <a:noAutofit/>
          </a:bodyPr>
          <a:lstStyle>
            <a:lvl1pPr algn="ctr">
              <a:defRPr sz="2173" b="1">
                <a:solidFill>
                  <a:schemeClr val="bg1"/>
                </a:solidFill>
              </a:defRPr>
            </a:lvl1pPr>
          </a:lstStyle>
          <a:p>
            <a:r>
              <a:rPr lang="en-GB"/>
              <a:t>Click icon to insert image</a:t>
            </a:r>
          </a:p>
        </p:txBody>
      </p:sp>
      <p:pic>
        <p:nvPicPr>
          <p:cNvPr id="4" name="Image 6" descr="Une image contenant logo&#10;&#10;Description générée automatiquement">
            <a:extLst>
              <a:ext uri="{FF2B5EF4-FFF2-40B4-BE49-F238E27FC236}">
                <a16:creationId xmlns:a16="http://schemas.microsoft.com/office/drawing/2014/main" id="{ADA47587-FB0F-56F3-545F-754364C91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295" y="5719769"/>
            <a:ext cx="2130937" cy="646205"/>
          </a:xfrm>
          <a:prstGeom prst="rect">
            <a:avLst/>
          </a:prstGeom>
        </p:spPr>
      </p:pic>
    </p:spTree>
    <p:extLst>
      <p:ext uri="{BB962C8B-B14F-4D97-AF65-F5344CB8AC3E}">
        <p14:creationId xmlns:p14="http://schemas.microsoft.com/office/powerpoint/2010/main" val="77890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nd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9690" y="1225479"/>
            <a:ext cx="4758120" cy="4662009"/>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5"/>
          </p:nvPr>
        </p:nvSpPr>
        <p:spPr/>
        <p:txBody>
          <a:bodyPr/>
          <a:lstStyle>
            <a:lvl1pPr>
              <a:defRPr>
                <a:latin typeface="Poppins" pitchFamily="2" charset="77"/>
                <a:cs typeface="Poppins" pitchFamily="2" charset="77"/>
              </a:defRPr>
            </a:lvl1pPr>
          </a:lstStyle>
          <a:p>
            <a:r>
              <a:rPr lang="en-US"/>
              <a:t>Vaccine Economics for NITAGs – Beginner Training</a:t>
            </a:r>
            <a:endParaRPr lang="en-GB"/>
          </a:p>
        </p:txBody>
      </p:sp>
      <p:sp>
        <p:nvSpPr>
          <p:cNvPr id="6" name="Slide Number Placeholder 5"/>
          <p:cNvSpPr>
            <a:spLocks noGrp="1"/>
          </p:cNvSpPr>
          <p:nvPr>
            <p:ph type="sldNum" sz="quarter" idx="16"/>
          </p:nvPr>
        </p:nvSpPr>
        <p:spPr/>
        <p:txBody>
          <a:bodyPr/>
          <a:lstStyle>
            <a:lvl1pPr>
              <a:defRPr>
                <a:latin typeface="Poppins" pitchFamily="2" charset="77"/>
                <a:cs typeface="Poppins" pitchFamily="2" charset="77"/>
              </a:defRPr>
            </a:lvl1pPr>
          </a:lstStyle>
          <a:p>
            <a:fld id="{A74CE0EA-F3B5-4684-BA10-C594598FDB9C}" type="slidenum">
              <a:rPr lang="en-GB" smtClean="0"/>
              <a:pPr/>
              <a:t>‹#›</a:t>
            </a:fld>
            <a:endParaRPr lang="en-GB"/>
          </a:p>
        </p:txBody>
      </p:sp>
      <p:sp>
        <p:nvSpPr>
          <p:cNvPr id="13" name="Text Placeholder 7"/>
          <p:cNvSpPr>
            <a:spLocks noGrp="1"/>
          </p:cNvSpPr>
          <p:nvPr>
            <p:ph type="body" sz="quarter" idx="21" hasCustomPrompt="1"/>
          </p:nvPr>
        </p:nvSpPr>
        <p:spPr>
          <a:xfrm>
            <a:off x="577639" y="6299395"/>
            <a:ext cx="7574400" cy="111600"/>
          </a:xfrm>
        </p:spPr>
        <p:txBody>
          <a:bodyPr anchor="ctr" anchorCtr="0">
            <a:noAutofit/>
          </a:bodyPr>
          <a:lstStyle>
            <a:lvl1pPr marL="11113" indent="0">
              <a:tabLst/>
              <a:defRPr sz="800" b="0">
                <a:solidFill>
                  <a:srgbClr val="0092CC"/>
                </a:solidFill>
                <a:latin typeface="Poppins" pitchFamily="2" charset="77"/>
                <a:cs typeface="Poppins" pitchFamily="2" charset="77"/>
              </a:defRPr>
            </a:lvl1pPr>
          </a:lstStyle>
          <a:p>
            <a:pPr lvl="0"/>
            <a:r>
              <a:rPr lang="en-GB" noProof="0"/>
              <a:t>Title of Module</a:t>
            </a:r>
          </a:p>
        </p:txBody>
      </p:sp>
      <p:sp>
        <p:nvSpPr>
          <p:cNvPr id="2" name="Title 1"/>
          <p:cNvSpPr>
            <a:spLocks noGrp="1"/>
          </p:cNvSpPr>
          <p:nvPr>
            <p:ph type="title"/>
          </p:nvPr>
        </p:nvSpPr>
        <p:spPr/>
        <p:txBody>
          <a:bodyPr/>
          <a:lstStyle/>
          <a:p>
            <a:r>
              <a:rPr lang="en-GB" noProof="0"/>
              <a:t>Click to edit Master title style</a:t>
            </a:r>
          </a:p>
        </p:txBody>
      </p:sp>
      <p:sp>
        <p:nvSpPr>
          <p:cNvPr id="7" name="object 14">
            <a:extLst>
              <a:ext uri="{FF2B5EF4-FFF2-40B4-BE49-F238E27FC236}">
                <a16:creationId xmlns:a16="http://schemas.microsoft.com/office/drawing/2014/main" id="{85D372B7-8F14-AA78-944D-A9A051C3A882}"/>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87">
              <a:latin typeface="Poppins" pitchFamily="2" charset="77"/>
              <a:cs typeface="Poppins" pitchFamily="2" charset="77"/>
            </a:endParaRPr>
          </a:p>
        </p:txBody>
      </p:sp>
    </p:spTree>
    <p:extLst>
      <p:ext uri="{BB962C8B-B14F-4D97-AF65-F5344CB8AC3E}">
        <p14:creationId xmlns:p14="http://schemas.microsoft.com/office/powerpoint/2010/main" val="383670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9690" y="1638868"/>
            <a:ext cx="4981434" cy="4284000"/>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sz="1800"/>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p:nvPr>
        </p:nvSpPr>
        <p:spPr>
          <a:xfrm>
            <a:off x="577639" y="1263600"/>
            <a:ext cx="4982400" cy="288925"/>
          </a:xfrm>
        </p:spPr>
        <p:txBody>
          <a:bodyPr lIns="21424" anchor="ctr">
            <a:noAutofit/>
          </a:bodyPr>
          <a:lstStyle>
            <a:lvl1pPr marL="49075" indent="0">
              <a:tabLst/>
              <a:defRPr sz="2000" b="0">
                <a:solidFill>
                  <a:srgbClr val="0092CC"/>
                </a:solidFill>
                <a:latin typeface="+mj-lt"/>
              </a:defRPr>
            </a:lvl1pPr>
          </a:lstStyle>
          <a:p>
            <a:pPr lvl="0"/>
            <a:r>
              <a:rPr lang="en-GB" noProof="0"/>
              <a:t>Click to edit</a:t>
            </a:r>
          </a:p>
        </p:txBody>
      </p:sp>
      <p:sp>
        <p:nvSpPr>
          <p:cNvPr id="5" name="Footer Placeholder 4"/>
          <p:cNvSpPr>
            <a:spLocks noGrp="1"/>
          </p:cNvSpPr>
          <p:nvPr>
            <p:ph type="ftr" sz="quarter" idx="15"/>
          </p:nvPr>
        </p:nvSpPr>
        <p:spPr/>
        <p:txBody>
          <a:bodyPr/>
          <a:lstStyle>
            <a:lvl1pPr>
              <a:defRPr>
                <a:latin typeface="Poppins" pitchFamily="2" charset="77"/>
                <a:cs typeface="Poppins" pitchFamily="2" charset="77"/>
              </a:defRPr>
            </a:lvl1pPr>
          </a:lstStyle>
          <a:p>
            <a:r>
              <a:rPr lang="en-US"/>
              <a:t>Vaccine Economics for NITAGs – Beginner Training</a:t>
            </a:r>
            <a:endParaRPr lang="en-GB"/>
          </a:p>
        </p:txBody>
      </p:sp>
      <p:sp>
        <p:nvSpPr>
          <p:cNvPr id="6" name="Slide Number Placeholder 5"/>
          <p:cNvSpPr>
            <a:spLocks noGrp="1"/>
          </p:cNvSpPr>
          <p:nvPr>
            <p:ph type="sldNum" sz="quarter" idx="16"/>
          </p:nvPr>
        </p:nvSpPr>
        <p:spPr/>
        <p:txBody>
          <a:bodyPr/>
          <a:lstStyle>
            <a:lvl1pPr>
              <a:defRPr>
                <a:latin typeface="Poppins" pitchFamily="2" charset="77"/>
                <a:cs typeface="Poppins" pitchFamily="2" charset="77"/>
              </a:defRPr>
            </a:lvl1pPr>
          </a:lstStyle>
          <a:p>
            <a:fld id="{A74CE0EA-F3B5-4684-BA10-C594598FDB9C}" type="slidenum">
              <a:rPr lang="en-GB" smtClean="0"/>
              <a:pPr/>
              <a:t>‹#›</a:t>
            </a:fld>
            <a:endParaRPr lang="en-GB"/>
          </a:p>
        </p:txBody>
      </p:sp>
      <p:sp>
        <p:nvSpPr>
          <p:cNvPr id="2" name="Title 1"/>
          <p:cNvSpPr>
            <a:spLocks noGrp="1"/>
          </p:cNvSpPr>
          <p:nvPr>
            <p:ph type="title"/>
          </p:nvPr>
        </p:nvSpPr>
        <p:spPr/>
        <p:txBody>
          <a:bodyPr/>
          <a:lstStyle/>
          <a:p>
            <a:r>
              <a:rPr lang="en-GB" noProof="0"/>
              <a:t>Click to edit Master title style</a:t>
            </a:r>
          </a:p>
        </p:txBody>
      </p:sp>
      <p:sp>
        <p:nvSpPr>
          <p:cNvPr id="7" name="object 14">
            <a:extLst>
              <a:ext uri="{FF2B5EF4-FFF2-40B4-BE49-F238E27FC236}">
                <a16:creationId xmlns:a16="http://schemas.microsoft.com/office/drawing/2014/main" id="{85D372B7-8F14-AA78-944D-A9A051C3A882}"/>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87">
              <a:latin typeface="Poppins" pitchFamily="2" charset="77"/>
              <a:cs typeface="Poppins" pitchFamily="2" charset="77"/>
            </a:endParaRPr>
          </a:p>
        </p:txBody>
      </p:sp>
      <p:sp>
        <p:nvSpPr>
          <p:cNvPr id="12" name="Content Placeholder 2">
            <a:extLst>
              <a:ext uri="{FF2B5EF4-FFF2-40B4-BE49-F238E27FC236}">
                <a16:creationId xmlns:a16="http://schemas.microsoft.com/office/drawing/2014/main" id="{FD0D5E88-41EE-2337-00BB-8AD56E43B4C1}"/>
              </a:ext>
            </a:extLst>
          </p:cNvPr>
          <p:cNvSpPr>
            <a:spLocks noGrp="1"/>
          </p:cNvSpPr>
          <p:nvPr>
            <p:ph idx="22" hasCustomPrompt="1"/>
          </p:nvPr>
        </p:nvSpPr>
        <p:spPr>
          <a:xfrm>
            <a:off x="5710509" y="1640620"/>
            <a:ext cx="4981434" cy="4284000"/>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sz="1800"/>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ext Placeholder 7">
            <a:extLst>
              <a:ext uri="{FF2B5EF4-FFF2-40B4-BE49-F238E27FC236}">
                <a16:creationId xmlns:a16="http://schemas.microsoft.com/office/drawing/2014/main" id="{2F71FBF1-55B9-40BB-24A0-30B8BD9DE9A0}"/>
              </a:ext>
            </a:extLst>
          </p:cNvPr>
          <p:cNvSpPr>
            <a:spLocks noGrp="1"/>
          </p:cNvSpPr>
          <p:nvPr>
            <p:ph type="body" sz="quarter" idx="23"/>
          </p:nvPr>
        </p:nvSpPr>
        <p:spPr>
          <a:xfrm>
            <a:off x="5710509" y="1263961"/>
            <a:ext cx="4982400" cy="288925"/>
          </a:xfrm>
        </p:spPr>
        <p:txBody>
          <a:bodyPr lIns="21424" anchor="ctr">
            <a:noAutofit/>
          </a:bodyPr>
          <a:lstStyle>
            <a:lvl1pPr marL="49075" indent="0">
              <a:tabLst/>
              <a:defRPr sz="2000" b="0">
                <a:solidFill>
                  <a:srgbClr val="0092CC"/>
                </a:solidFill>
                <a:latin typeface="+mj-lt"/>
              </a:defRPr>
            </a:lvl1pPr>
          </a:lstStyle>
          <a:p>
            <a:pPr lvl="0"/>
            <a:r>
              <a:rPr lang="en-GB" noProof="0"/>
              <a:t>Click to edit</a:t>
            </a:r>
          </a:p>
        </p:txBody>
      </p:sp>
      <p:sp>
        <p:nvSpPr>
          <p:cNvPr id="15" name="Text Placeholder 7">
            <a:extLst>
              <a:ext uri="{FF2B5EF4-FFF2-40B4-BE49-F238E27FC236}">
                <a16:creationId xmlns:a16="http://schemas.microsoft.com/office/drawing/2014/main" id="{D71FF088-D82A-2642-26C0-123E45425C8C}"/>
              </a:ext>
            </a:extLst>
          </p:cNvPr>
          <p:cNvSpPr>
            <a:spLocks noGrp="1"/>
          </p:cNvSpPr>
          <p:nvPr>
            <p:ph type="body" sz="quarter" idx="21" hasCustomPrompt="1"/>
          </p:nvPr>
        </p:nvSpPr>
        <p:spPr>
          <a:xfrm>
            <a:off x="577639" y="6292731"/>
            <a:ext cx="7574400" cy="111600"/>
          </a:xfrm>
        </p:spPr>
        <p:txBody>
          <a:bodyPr anchor="ctr" anchorCtr="0">
            <a:noAutofit/>
          </a:bodyPr>
          <a:lstStyle>
            <a:lvl1pPr marL="11113" indent="0">
              <a:tabLst/>
              <a:defRPr sz="800" b="0">
                <a:solidFill>
                  <a:srgbClr val="0092CC"/>
                </a:solidFill>
                <a:latin typeface="Poppins" pitchFamily="2" charset="77"/>
                <a:cs typeface="Poppins" pitchFamily="2" charset="77"/>
              </a:defRPr>
            </a:lvl1pPr>
          </a:lstStyle>
          <a:p>
            <a:pPr lvl="0"/>
            <a:r>
              <a:rPr lang="en-GB" noProof="0"/>
              <a:t>Title of Module</a:t>
            </a:r>
          </a:p>
        </p:txBody>
      </p:sp>
    </p:spTree>
    <p:extLst>
      <p:ext uri="{BB962C8B-B14F-4D97-AF65-F5344CB8AC3E}">
        <p14:creationId xmlns:p14="http://schemas.microsoft.com/office/powerpoint/2010/main" val="386164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7638" y="1628967"/>
            <a:ext cx="3276000" cy="4284000"/>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sz="1800"/>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p:nvPr>
        </p:nvSpPr>
        <p:spPr>
          <a:xfrm>
            <a:off x="577637" y="1262231"/>
            <a:ext cx="3276000" cy="288925"/>
          </a:xfrm>
        </p:spPr>
        <p:txBody>
          <a:bodyPr lIns="21424" anchor="ctr">
            <a:noAutofit/>
          </a:bodyPr>
          <a:lstStyle>
            <a:lvl1pPr marL="49075" indent="0">
              <a:tabLst/>
              <a:defRPr sz="2000" b="0">
                <a:solidFill>
                  <a:srgbClr val="0092CC"/>
                </a:solidFill>
                <a:latin typeface="+mj-lt"/>
              </a:defRPr>
            </a:lvl1pPr>
          </a:lstStyle>
          <a:p>
            <a:pPr lvl="0"/>
            <a:r>
              <a:rPr lang="en-GB" noProof="0"/>
              <a:t>Click to edit</a:t>
            </a:r>
          </a:p>
        </p:txBody>
      </p:sp>
      <p:sp>
        <p:nvSpPr>
          <p:cNvPr id="5" name="Footer Placeholder 4"/>
          <p:cNvSpPr>
            <a:spLocks noGrp="1"/>
          </p:cNvSpPr>
          <p:nvPr>
            <p:ph type="ftr" sz="quarter" idx="15"/>
          </p:nvPr>
        </p:nvSpPr>
        <p:spPr/>
        <p:txBody>
          <a:bodyPr/>
          <a:lstStyle>
            <a:lvl1pPr>
              <a:defRPr>
                <a:latin typeface="Poppins" pitchFamily="2" charset="77"/>
                <a:cs typeface="Poppins" pitchFamily="2" charset="77"/>
              </a:defRPr>
            </a:lvl1pPr>
          </a:lstStyle>
          <a:p>
            <a:r>
              <a:rPr lang="en-US"/>
              <a:t>Vaccine Economics for NITAGs – Beginner Training</a:t>
            </a:r>
            <a:endParaRPr lang="en-GB"/>
          </a:p>
        </p:txBody>
      </p:sp>
      <p:sp>
        <p:nvSpPr>
          <p:cNvPr id="6" name="Slide Number Placeholder 5"/>
          <p:cNvSpPr>
            <a:spLocks noGrp="1"/>
          </p:cNvSpPr>
          <p:nvPr>
            <p:ph type="sldNum" sz="quarter" idx="16"/>
          </p:nvPr>
        </p:nvSpPr>
        <p:spPr/>
        <p:txBody>
          <a:bodyPr/>
          <a:lstStyle>
            <a:lvl1pPr>
              <a:defRPr>
                <a:latin typeface="Poppins" pitchFamily="2" charset="77"/>
                <a:cs typeface="Poppins" pitchFamily="2" charset="77"/>
              </a:defRPr>
            </a:lvl1pPr>
          </a:lstStyle>
          <a:p>
            <a:fld id="{A74CE0EA-F3B5-4684-BA10-C594598FDB9C}" type="slidenum">
              <a:rPr lang="en-GB" smtClean="0"/>
              <a:pPr/>
              <a:t>‹#›</a:t>
            </a:fld>
            <a:endParaRPr lang="en-GB"/>
          </a:p>
        </p:txBody>
      </p:sp>
      <p:sp>
        <p:nvSpPr>
          <p:cNvPr id="2" name="Title 1"/>
          <p:cNvSpPr>
            <a:spLocks noGrp="1"/>
          </p:cNvSpPr>
          <p:nvPr>
            <p:ph type="title"/>
          </p:nvPr>
        </p:nvSpPr>
        <p:spPr/>
        <p:txBody>
          <a:bodyPr/>
          <a:lstStyle/>
          <a:p>
            <a:r>
              <a:rPr lang="en-GB" noProof="0"/>
              <a:t>Click to edit Master title style</a:t>
            </a:r>
          </a:p>
        </p:txBody>
      </p:sp>
      <p:sp>
        <p:nvSpPr>
          <p:cNvPr id="7" name="object 14">
            <a:extLst>
              <a:ext uri="{FF2B5EF4-FFF2-40B4-BE49-F238E27FC236}">
                <a16:creationId xmlns:a16="http://schemas.microsoft.com/office/drawing/2014/main" id="{85D372B7-8F14-AA78-944D-A9A051C3A882}"/>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87">
              <a:latin typeface="Poppins" pitchFamily="2" charset="77"/>
              <a:cs typeface="Poppins" pitchFamily="2" charset="77"/>
            </a:endParaRPr>
          </a:p>
        </p:txBody>
      </p:sp>
      <p:sp>
        <p:nvSpPr>
          <p:cNvPr id="12" name="Content Placeholder 2">
            <a:extLst>
              <a:ext uri="{FF2B5EF4-FFF2-40B4-BE49-F238E27FC236}">
                <a16:creationId xmlns:a16="http://schemas.microsoft.com/office/drawing/2014/main" id="{FD0D5E88-41EE-2337-00BB-8AD56E43B4C1}"/>
              </a:ext>
            </a:extLst>
          </p:cNvPr>
          <p:cNvSpPr>
            <a:spLocks noGrp="1"/>
          </p:cNvSpPr>
          <p:nvPr>
            <p:ph idx="22" hasCustomPrompt="1"/>
          </p:nvPr>
        </p:nvSpPr>
        <p:spPr>
          <a:xfrm>
            <a:off x="3996298" y="1624513"/>
            <a:ext cx="3276000" cy="4284000"/>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sz="1800"/>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ext Placeholder 7">
            <a:extLst>
              <a:ext uri="{FF2B5EF4-FFF2-40B4-BE49-F238E27FC236}">
                <a16:creationId xmlns:a16="http://schemas.microsoft.com/office/drawing/2014/main" id="{2F71FBF1-55B9-40BB-24A0-30B8BD9DE9A0}"/>
              </a:ext>
            </a:extLst>
          </p:cNvPr>
          <p:cNvSpPr>
            <a:spLocks noGrp="1"/>
          </p:cNvSpPr>
          <p:nvPr>
            <p:ph type="body" sz="quarter" idx="23"/>
          </p:nvPr>
        </p:nvSpPr>
        <p:spPr>
          <a:xfrm>
            <a:off x="3996298" y="1262231"/>
            <a:ext cx="3276000" cy="288925"/>
          </a:xfrm>
        </p:spPr>
        <p:txBody>
          <a:bodyPr lIns="21424" anchor="ctr">
            <a:noAutofit/>
          </a:bodyPr>
          <a:lstStyle>
            <a:lvl1pPr marL="49075" indent="0">
              <a:tabLst/>
              <a:defRPr sz="2000" b="0">
                <a:solidFill>
                  <a:srgbClr val="0092CC"/>
                </a:solidFill>
                <a:latin typeface="+mj-lt"/>
              </a:defRPr>
            </a:lvl1pPr>
          </a:lstStyle>
          <a:p>
            <a:pPr lvl="0"/>
            <a:r>
              <a:rPr lang="en-GB" noProof="0"/>
              <a:t>Click to edit</a:t>
            </a:r>
          </a:p>
        </p:txBody>
      </p:sp>
      <p:sp>
        <p:nvSpPr>
          <p:cNvPr id="4" name="Content Placeholder 2">
            <a:extLst>
              <a:ext uri="{FF2B5EF4-FFF2-40B4-BE49-F238E27FC236}">
                <a16:creationId xmlns:a16="http://schemas.microsoft.com/office/drawing/2014/main" id="{4D93FFA9-AEF1-599A-6873-66DE88DE7068}"/>
              </a:ext>
            </a:extLst>
          </p:cNvPr>
          <p:cNvSpPr>
            <a:spLocks noGrp="1"/>
          </p:cNvSpPr>
          <p:nvPr>
            <p:ph idx="24" hasCustomPrompt="1"/>
          </p:nvPr>
        </p:nvSpPr>
        <p:spPr>
          <a:xfrm>
            <a:off x="7414958" y="1624513"/>
            <a:ext cx="3276000" cy="4284000"/>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sz="1800"/>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7">
            <a:extLst>
              <a:ext uri="{FF2B5EF4-FFF2-40B4-BE49-F238E27FC236}">
                <a16:creationId xmlns:a16="http://schemas.microsoft.com/office/drawing/2014/main" id="{4A2EB0CD-A57C-AC7D-7CB7-31C41125130A}"/>
              </a:ext>
            </a:extLst>
          </p:cNvPr>
          <p:cNvSpPr>
            <a:spLocks noGrp="1"/>
          </p:cNvSpPr>
          <p:nvPr>
            <p:ph type="body" sz="quarter" idx="25"/>
          </p:nvPr>
        </p:nvSpPr>
        <p:spPr>
          <a:xfrm>
            <a:off x="7414958" y="1262231"/>
            <a:ext cx="3276000" cy="288925"/>
          </a:xfrm>
        </p:spPr>
        <p:txBody>
          <a:bodyPr lIns="21424" anchor="ctr">
            <a:noAutofit/>
          </a:bodyPr>
          <a:lstStyle>
            <a:lvl1pPr marL="49075" indent="0">
              <a:tabLst/>
              <a:defRPr sz="2000" b="0">
                <a:solidFill>
                  <a:srgbClr val="0092CC"/>
                </a:solidFill>
                <a:latin typeface="+mj-lt"/>
              </a:defRPr>
            </a:lvl1pPr>
          </a:lstStyle>
          <a:p>
            <a:pPr lvl="0"/>
            <a:r>
              <a:rPr lang="en-GB" noProof="0"/>
              <a:t>Click to edit</a:t>
            </a:r>
          </a:p>
        </p:txBody>
      </p:sp>
      <p:sp>
        <p:nvSpPr>
          <p:cNvPr id="10" name="Text Placeholder 7">
            <a:extLst>
              <a:ext uri="{FF2B5EF4-FFF2-40B4-BE49-F238E27FC236}">
                <a16:creationId xmlns:a16="http://schemas.microsoft.com/office/drawing/2014/main" id="{9C2CCAC3-8C71-A86E-C90F-A1B41006F193}"/>
              </a:ext>
            </a:extLst>
          </p:cNvPr>
          <p:cNvSpPr>
            <a:spLocks noGrp="1"/>
          </p:cNvSpPr>
          <p:nvPr>
            <p:ph type="body" sz="quarter" idx="21" hasCustomPrompt="1"/>
          </p:nvPr>
        </p:nvSpPr>
        <p:spPr>
          <a:xfrm>
            <a:off x="577639" y="6292731"/>
            <a:ext cx="7574400" cy="111600"/>
          </a:xfrm>
        </p:spPr>
        <p:txBody>
          <a:bodyPr anchor="ctr" anchorCtr="0">
            <a:noAutofit/>
          </a:bodyPr>
          <a:lstStyle>
            <a:lvl1pPr marL="11113" indent="0">
              <a:tabLst/>
              <a:defRPr sz="800" b="0">
                <a:solidFill>
                  <a:srgbClr val="0092CC"/>
                </a:solidFill>
                <a:latin typeface="Poppins" pitchFamily="2" charset="77"/>
                <a:cs typeface="Poppins" pitchFamily="2" charset="77"/>
              </a:defRPr>
            </a:lvl1pPr>
          </a:lstStyle>
          <a:p>
            <a:pPr lvl="0"/>
            <a:r>
              <a:rPr lang="en-GB" noProof="0"/>
              <a:t>Title of Module</a:t>
            </a:r>
          </a:p>
        </p:txBody>
      </p:sp>
    </p:spTree>
    <p:extLst>
      <p:ext uri="{BB962C8B-B14F-4D97-AF65-F5344CB8AC3E}">
        <p14:creationId xmlns:p14="http://schemas.microsoft.com/office/powerpoint/2010/main" val="245319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9690" y="1551583"/>
            <a:ext cx="10114304" cy="4335905"/>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577639" y="1102056"/>
            <a:ext cx="10114304" cy="288925"/>
          </a:xfrm>
        </p:spPr>
        <p:txBody>
          <a:bodyPr lIns="21424" anchor="ctr">
            <a:normAutofit/>
          </a:bodyPr>
          <a:lstStyle>
            <a:lvl1pPr marL="49075" indent="0">
              <a:tabLst/>
              <a:defRPr sz="1895" b="0">
                <a:solidFill>
                  <a:srgbClr val="0092CC"/>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p:txBody>
          <a:bodyPr/>
          <a:lstStyle>
            <a:lvl1pPr>
              <a:defRPr>
                <a:latin typeface="Poppins" pitchFamily="2" charset="77"/>
                <a:cs typeface="Poppins" pitchFamily="2" charset="77"/>
              </a:defRPr>
            </a:lvl1pPr>
          </a:lstStyle>
          <a:p>
            <a:r>
              <a:rPr lang="en-US"/>
              <a:t>Vaccine Economics for NITAGs – Beginner Training</a:t>
            </a:r>
            <a:endParaRPr lang="en-GB"/>
          </a:p>
        </p:txBody>
      </p:sp>
      <p:sp>
        <p:nvSpPr>
          <p:cNvPr id="6" name="Slide Number Placeholder 5"/>
          <p:cNvSpPr>
            <a:spLocks noGrp="1"/>
          </p:cNvSpPr>
          <p:nvPr>
            <p:ph type="sldNum" sz="quarter" idx="16"/>
          </p:nvPr>
        </p:nvSpPr>
        <p:spPr/>
        <p:txBody>
          <a:bodyPr/>
          <a:lstStyle>
            <a:lvl1pPr>
              <a:defRPr>
                <a:latin typeface="Poppins" pitchFamily="2" charset="77"/>
                <a:cs typeface="Poppins" pitchFamily="2" charset="77"/>
              </a:defRPr>
            </a:lvl1pPr>
          </a:lstStyle>
          <a:p>
            <a:fld id="{A74CE0EA-F3B5-4684-BA10-C594598FDB9C}" type="slidenum">
              <a:rPr lang="en-GB" smtClean="0"/>
              <a:pPr/>
              <a:t>‹#›</a:t>
            </a:fld>
            <a:endParaRPr lang="en-GB"/>
          </a:p>
        </p:txBody>
      </p:sp>
      <p:sp>
        <p:nvSpPr>
          <p:cNvPr id="2" name="Title 1"/>
          <p:cNvSpPr>
            <a:spLocks noGrp="1"/>
          </p:cNvSpPr>
          <p:nvPr>
            <p:ph type="title"/>
          </p:nvPr>
        </p:nvSpPr>
        <p:spPr/>
        <p:txBody>
          <a:bodyPr/>
          <a:lstStyle/>
          <a:p>
            <a:r>
              <a:rPr lang="en-GB" noProof="0"/>
              <a:t>Click to edit Master title style</a:t>
            </a:r>
          </a:p>
        </p:txBody>
      </p:sp>
      <p:sp>
        <p:nvSpPr>
          <p:cNvPr id="7" name="object 14">
            <a:extLst>
              <a:ext uri="{FF2B5EF4-FFF2-40B4-BE49-F238E27FC236}">
                <a16:creationId xmlns:a16="http://schemas.microsoft.com/office/drawing/2014/main" id="{85D372B7-8F14-AA78-944D-A9A051C3A882}"/>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87">
              <a:latin typeface="Poppins" pitchFamily="2" charset="77"/>
              <a:cs typeface="Poppins" pitchFamily="2" charset="77"/>
            </a:endParaRPr>
          </a:p>
        </p:txBody>
      </p:sp>
      <p:sp>
        <p:nvSpPr>
          <p:cNvPr id="4" name="Text Placeholder 7">
            <a:extLst>
              <a:ext uri="{FF2B5EF4-FFF2-40B4-BE49-F238E27FC236}">
                <a16:creationId xmlns:a16="http://schemas.microsoft.com/office/drawing/2014/main" id="{D79C02E7-4BF3-FCB7-9E2E-9085BD507E8D}"/>
              </a:ext>
            </a:extLst>
          </p:cNvPr>
          <p:cNvSpPr>
            <a:spLocks noGrp="1"/>
          </p:cNvSpPr>
          <p:nvPr>
            <p:ph type="body" sz="quarter" idx="21" hasCustomPrompt="1"/>
          </p:nvPr>
        </p:nvSpPr>
        <p:spPr>
          <a:xfrm>
            <a:off x="577639" y="6292731"/>
            <a:ext cx="7574400" cy="111600"/>
          </a:xfrm>
        </p:spPr>
        <p:txBody>
          <a:bodyPr anchor="ctr" anchorCtr="0">
            <a:noAutofit/>
          </a:bodyPr>
          <a:lstStyle>
            <a:lvl1pPr marL="11113" indent="0">
              <a:tabLst/>
              <a:defRPr sz="800" b="0">
                <a:solidFill>
                  <a:srgbClr val="0092CC"/>
                </a:solidFill>
                <a:latin typeface="Poppins" pitchFamily="2" charset="77"/>
                <a:cs typeface="Poppins" pitchFamily="2" charset="77"/>
              </a:defRPr>
            </a:lvl1pPr>
          </a:lstStyle>
          <a:p>
            <a:pPr lvl="0"/>
            <a:r>
              <a:rPr lang="en-GB" noProof="0"/>
              <a:t>Title of Module</a:t>
            </a:r>
          </a:p>
        </p:txBody>
      </p:sp>
    </p:spTree>
    <p:extLst>
      <p:ext uri="{BB962C8B-B14F-4D97-AF65-F5344CB8AC3E}">
        <p14:creationId xmlns:p14="http://schemas.microsoft.com/office/powerpoint/2010/main" val="137688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cussion">
    <p:bg>
      <p:bgPr>
        <a:solidFill>
          <a:srgbClr val="C10077"/>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b="0">
                <a:solidFill>
                  <a:schemeClr val="bg1"/>
                </a:solidFill>
                <a:effectLst/>
                <a:latin typeface="Poppins" pitchFamily="2" charset="77"/>
                <a:cs typeface="Poppins" pitchFamily="2" charset="77"/>
              </a:defRPr>
            </a:lvl1pPr>
          </a:lstStyle>
          <a:p>
            <a:r>
              <a:rPr lang="en-GB"/>
              <a:t>Vaccine Economics for NITAGs – Beginner Training</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b="0">
                <a:solidFill>
                  <a:schemeClr val="bg1"/>
                </a:solidFill>
                <a:effectLst/>
                <a:latin typeface="Poppins" pitchFamily="2" charset="77"/>
                <a:cs typeface="Poppins" pitchFamily="2" charset="77"/>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87" b="0">
              <a:latin typeface="Poppins" pitchFamily="2" charset="77"/>
              <a:cs typeface="Poppins" pitchFamily="2" charset="77"/>
            </a:endParaRPr>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489787" y="538569"/>
            <a:ext cx="9262800" cy="540000"/>
          </a:xfrm>
        </p:spPr>
        <p:txBody>
          <a:bodyPr wrap="square" anchor="ctr"/>
          <a:lstStyle>
            <a:lvl1pPr algn="l">
              <a:defRPr sz="2800"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7" name="Content Placeholder 6">
            <a:extLst>
              <a:ext uri="{FF2B5EF4-FFF2-40B4-BE49-F238E27FC236}">
                <a16:creationId xmlns:a16="http://schemas.microsoft.com/office/drawing/2014/main" id="{2C0ECA90-2753-DE2B-5C7E-641B014FC638}"/>
              </a:ext>
            </a:extLst>
          </p:cNvPr>
          <p:cNvSpPr>
            <a:spLocks noGrp="1"/>
          </p:cNvSpPr>
          <p:nvPr>
            <p:ph sz="quarter" idx="14"/>
          </p:nvPr>
        </p:nvSpPr>
        <p:spPr>
          <a:xfrm>
            <a:off x="577850" y="1549411"/>
            <a:ext cx="10116000" cy="4377430"/>
          </a:xfrm>
        </p:spPr>
        <p:txBody>
          <a:bodyPr wrap="square"/>
          <a:lstStyle>
            <a:lvl1pPr marL="355600" indent="-254000">
              <a:buSzPct val="120000"/>
              <a:buFont typeface="Wingdings" pitchFamily="2" charset="2"/>
              <a:buChar char="§"/>
              <a:tabLst/>
              <a:defRPr sz="2000">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endParaRPr lang="en-GB"/>
          </a:p>
        </p:txBody>
      </p:sp>
      <p:sp>
        <p:nvSpPr>
          <p:cNvPr id="6" name="Text Placeholder 7">
            <a:extLst>
              <a:ext uri="{FF2B5EF4-FFF2-40B4-BE49-F238E27FC236}">
                <a16:creationId xmlns:a16="http://schemas.microsoft.com/office/drawing/2014/main" id="{78AA0604-FEB6-B252-EDB9-8DF6EBFDD177}"/>
              </a:ext>
            </a:extLst>
          </p:cNvPr>
          <p:cNvSpPr>
            <a:spLocks noGrp="1"/>
          </p:cNvSpPr>
          <p:nvPr>
            <p:ph type="body" sz="quarter" idx="21" hasCustomPrompt="1"/>
          </p:nvPr>
        </p:nvSpPr>
        <p:spPr>
          <a:xfrm>
            <a:off x="577639" y="6281931"/>
            <a:ext cx="7574400" cy="111600"/>
          </a:xfrm>
        </p:spPr>
        <p:txBody>
          <a:bodyPr anchor="ctr" anchorCtr="0">
            <a:noAutofit/>
          </a:bodyPr>
          <a:lstStyle>
            <a:lvl1pPr marL="11113" indent="0">
              <a:tabLst/>
              <a:defRPr sz="800" b="0">
                <a:solidFill>
                  <a:schemeClr val="bg1"/>
                </a:solidFill>
                <a:latin typeface="Poppins" pitchFamily="2" charset="77"/>
                <a:cs typeface="Poppins" pitchFamily="2" charset="77"/>
              </a:defRPr>
            </a:lvl1pPr>
          </a:lstStyle>
          <a:p>
            <a:pPr lvl="0"/>
            <a:r>
              <a:rPr lang="en-GB" noProof="0"/>
              <a:t>Title of Module</a:t>
            </a:r>
          </a:p>
        </p:txBody>
      </p:sp>
      <p:pic>
        <p:nvPicPr>
          <p:cNvPr id="3" name="Image 6" descr="Une image contenant logo&#10;&#10;Description générée automatiquement">
            <a:extLst>
              <a:ext uri="{FF2B5EF4-FFF2-40B4-BE49-F238E27FC236}">
                <a16:creationId xmlns:a16="http://schemas.microsoft.com/office/drawing/2014/main" id="{7953BCF0-5A79-C5F2-BA9D-897779836E93}"/>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532244" y="122123"/>
            <a:ext cx="1277519" cy="387407"/>
          </a:xfrm>
          <a:prstGeom prst="rect">
            <a:avLst/>
          </a:prstGeom>
        </p:spPr>
      </p:pic>
      <p:pic>
        <p:nvPicPr>
          <p:cNvPr id="10" name="Graphic 9">
            <a:extLst>
              <a:ext uri="{FF2B5EF4-FFF2-40B4-BE49-F238E27FC236}">
                <a16:creationId xmlns:a16="http://schemas.microsoft.com/office/drawing/2014/main" id="{273BA5A5-232C-A6E1-9DCE-1454415120CA}"/>
              </a:ext>
            </a:extLst>
          </p:cNvPr>
          <p:cNvPicPr>
            <a:picLocks noChangeAspect="1"/>
          </p:cNvPicPr>
          <p:nvPr userDrawn="1"/>
        </p:nvPicPr>
        <p:blipFill>
          <a:blip r:embed="rId3">
            <a:biLevel thresh="2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4499" y="537196"/>
            <a:ext cx="1169970" cy="387407"/>
          </a:xfrm>
          <a:prstGeom prst="rect">
            <a:avLst/>
          </a:prstGeom>
        </p:spPr>
      </p:pic>
    </p:spTree>
    <p:extLst>
      <p:ext uri="{BB962C8B-B14F-4D97-AF65-F5344CB8AC3E}">
        <p14:creationId xmlns:p14="http://schemas.microsoft.com/office/powerpoint/2010/main" val="54993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ussion Ligh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b="0">
                <a:solidFill>
                  <a:srgbClr val="C10077"/>
                </a:solidFill>
                <a:effectLst/>
                <a:latin typeface="Poppins" pitchFamily="2" charset="77"/>
                <a:cs typeface="Poppins" pitchFamily="2" charset="77"/>
              </a:defRPr>
            </a:lvl1pPr>
          </a:lstStyle>
          <a:p>
            <a:r>
              <a:rPr lang="en-GB"/>
              <a:t>Vaccine Economics for NITAGs – Beginner Training</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b="0">
                <a:solidFill>
                  <a:srgbClr val="C10077"/>
                </a:solidFill>
                <a:effectLst/>
                <a:latin typeface="Poppins" pitchFamily="2" charset="77"/>
                <a:cs typeface="Poppins" pitchFamily="2" charset="77"/>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87" b="0">
              <a:solidFill>
                <a:srgbClr val="C10077"/>
              </a:solidFill>
              <a:latin typeface="Poppins" pitchFamily="2" charset="77"/>
              <a:cs typeface="Poppins" pitchFamily="2" charset="77"/>
            </a:endParaRPr>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489787" y="538569"/>
            <a:ext cx="9262800" cy="540000"/>
          </a:xfrm>
        </p:spPr>
        <p:txBody>
          <a:bodyPr wrap="square" anchor="ctr"/>
          <a:lstStyle>
            <a:lvl1pPr algn="l">
              <a:defRPr sz="3200" b="1" i="0">
                <a:solidFill>
                  <a:srgbClr val="C10077"/>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7" name="Content Placeholder 6">
            <a:extLst>
              <a:ext uri="{FF2B5EF4-FFF2-40B4-BE49-F238E27FC236}">
                <a16:creationId xmlns:a16="http://schemas.microsoft.com/office/drawing/2014/main" id="{2C0ECA90-2753-DE2B-5C7E-641B014FC638}"/>
              </a:ext>
            </a:extLst>
          </p:cNvPr>
          <p:cNvSpPr>
            <a:spLocks noGrp="1"/>
          </p:cNvSpPr>
          <p:nvPr>
            <p:ph sz="quarter" idx="14"/>
          </p:nvPr>
        </p:nvSpPr>
        <p:spPr>
          <a:xfrm>
            <a:off x="577850" y="1549411"/>
            <a:ext cx="10116000" cy="4377430"/>
          </a:xfrm>
        </p:spPr>
        <p:txBody>
          <a:bodyPr wrap="square"/>
          <a:lstStyle>
            <a:lvl1pPr marL="355600" indent="-254000">
              <a:buSzPct val="120000"/>
              <a:buFont typeface="Wingdings" pitchFamily="2" charset="2"/>
              <a:buChar char="§"/>
              <a:tabLst/>
              <a:defRPr sz="2000">
                <a:solidFill>
                  <a:srgbClr val="C10077"/>
                </a:solidFill>
              </a:defRPr>
            </a:lvl1pPr>
            <a:lvl2pPr>
              <a:buClr>
                <a:schemeClr val="bg1"/>
              </a:buClr>
              <a:defRPr>
                <a:solidFill>
                  <a:srgbClr val="C10077"/>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endParaRPr lang="en-GB"/>
          </a:p>
        </p:txBody>
      </p:sp>
      <p:sp>
        <p:nvSpPr>
          <p:cNvPr id="6" name="Text Placeholder 7">
            <a:extLst>
              <a:ext uri="{FF2B5EF4-FFF2-40B4-BE49-F238E27FC236}">
                <a16:creationId xmlns:a16="http://schemas.microsoft.com/office/drawing/2014/main" id="{78AA0604-FEB6-B252-EDB9-8DF6EBFDD177}"/>
              </a:ext>
            </a:extLst>
          </p:cNvPr>
          <p:cNvSpPr>
            <a:spLocks noGrp="1"/>
          </p:cNvSpPr>
          <p:nvPr>
            <p:ph type="body" sz="quarter" idx="21" hasCustomPrompt="1"/>
          </p:nvPr>
        </p:nvSpPr>
        <p:spPr>
          <a:xfrm>
            <a:off x="577639" y="6281931"/>
            <a:ext cx="7574400" cy="111600"/>
          </a:xfrm>
        </p:spPr>
        <p:txBody>
          <a:bodyPr anchor="ctr" anchorCtr="0">
            <a:noAutofit/>
          </a:bodyPr>
          <a:lstStyle>
            <a:lvl1pPr marL="11113" indent="0">
              <a:tabLst/>
              <a:defRPr sz="800" b="0">
                <a:solidFill>
                  <a:srgbClr val="C10077"/>
                </a:solidFill>
                <a:latin typeface="Poppins" pitchFamily="2" charset="77"/>
                <a:cs typeface="Poppins" pitchFamily="2" charset="77"/>
              </a:defRPr>
            </a:lvl1pPr>
          </a:lstStyle>
          <a:p>
            <a:pPr lvl="0"/>
            <a:r>
              <a:rPr lang="en-GB" noProof="0"/>
              <a:t>Title of Module</a:t>
            </a:r>
          </a:p>
        </p:txBody>
      </p:sp>
      <p:sp>
        <p:nvSpPr>
          <p:cNvPr id="14" name="object 14">
            <a:extLst>
              <a:ext uri="{FF2B5EF4-FFF2-40B4-BE49-F238E27FC236}">
                <a16:creationId xmlns:a16="http://schemas.microsoft.com/office/drawing/2014/main" id="{4F7E4B2D-0606-3CA7-EBB9-6AC5705A2768}"/>
              </a:ext>
            </a:extLst>
          </p:cNvPr>
          <p:cNvSpPr/>
          <p:nvPr userDrawn="1"/>
        </p:nvSpPr>
        <p:spPr>
          <a:xfrm>
            <a:off x="579600" y="6444000"/>
            <a:ext cx="11042887" cy="0"/>
          </a:xfrm>
          <a:custGeom>
            <a:avLst/>
            <a:gdLst/>
            <a:ahLst/>
            <a:cxnLst/>
            <a:rect l="l" t="t" r="r" b="b"/>
            <a:pathLst>
              <a:path w="18209260">
                <a:moveTo>
                  <a:pt x="0" y="0"/>
                </a:moveTo>
                <a:lnTo>
                  <a:pt x="18208869" y="0"/>
                </a:lnTo>
              </a:path>
            </a:pathLst>
          </a:custGeom>
          <a:ln w="9622">
            <a:solidFill>
              <a:srgbClr val="C10077"/>
            </a:solidFill>
          </a:ln>
        </p:spPr>
        <p:txBody>
          <a:bodyPr wrap="square" lIns="0" tIns="0" rIns="0" bIns="0" rtlCol="0"/>
          <a:lstStyle/>
          <a:p>
            <a:endParaRPr sz="1087">
              <a:latin typeface="Poppins" pitchFamily="2" charset="77"/>
              <a:cs typeface="Poppins" pitchFamily="2" charset="77"/>
            </a:endParaRPr>
          </a:p>
        </p:txBody>
      </p:sp>
    </p:spTree>
    <p:extLst>
      <p:ext uri="{BB962C8B-B14F-4D97-AF65-F5344CB8AC3E}">
        <p14:creationId xmlns:p14="http://schemas.microsoft.com/office/powerpoint/2010/main" val="341547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Content">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latin typeface="Poppins" pitchFamily="2" charset="77"/>
                <a:cs typeface="Poppins" pitchFamily="2" charset="77"/>
              </a:defRPr>
            </a:lvl1pPr>
          </a:lstStyle>
          <a:p>
            <a:r>
              <a:rPr lang="en-US"/>
              <a:t>Vaccine Economics for NITAGs – Beginner Training</a:t>
            </a:r>
            <a:endParaRPr lang="en-GB"/>
          </a:p>
        </p:txBody>
      </p:sp>
      <p:sp>
        <p:nvSpPr>
          <p:cNvPr id="6" name="Slide Number Placeholder 5"/>
          <p:cNvSpPr>
            <a:spLocks noGrp="1"/>
          </p:cNvSpPr>
          <p:nvPr>
            <p:ph type="sldNum" sz="quarter" idx="16"/>
          </p:nvPr>
        </p:nvSpPr>
        <p:spPr/>
        <p:txBody>
          <a:bodyPr/>
          <a:lstStyle>
            <a:lvl1pPr>
              <a:defRPr>
                <a:latin typeface="Poppins" pitchFamily="2" charset="77"/>
                <a:cs typeface="Poppins" pitchFamily="2" charset="77"/>
              </a:defRPr>
            </a:lvl1pPr>
          </a:lstStyle>
          <a:p>
            <a:fld id="{A74CE0EA-F3B5-4684-BA10-C594598FDB9C}" type="slidenum">
              <a:rPr lang="en-GB" smtClean="0"/>
              <a:pPr/>
              <a:t>‹#›</a:t>
            </a:fld>
            <a:endParaRPr lang="en-GB"/>
          </a:p>
        </p:txBody>
      </p:sp>
      <p:sp>
        <p:nvSpPr>
          <p:cNvPr id="2" name="Title 1"/>
          <p:cNvSpPr>
            <a:spLocks noGrp="1"/>
          </p:cNvSpPr>
          <p:nvPr>
            <p:ph type="title"/>
          </p:nvPr>
        </p:nvSpPr>
        <p:spPr/>
        <p:txBody>
          <a:bodyPr/>
          <a:lstStyle/>
          <a:p>
            <a:r>
              <a:rPr lang="en-GB" noProof="0"/>
              <a:t>Click to edit Master title style</a:t>
            </a:r>
          </a:p>
        </p:txBody>
      </p:sp>
      <p:sp>
        <p:nvSpPr>
          <p:cNvPr id="7" name="object 14">
            <a:extLst>
              <a:ext uri="{FF2B5EF4-FFF2-40B4-BE49-F238E27FC236}">
                <a16:creationId xmlns:a16="http://schemas.microsoft.com/office/drawing/2014/main" id="{85D372B7-8F14-AA78-944D-A9A051C3A882}"/>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87">
              <a:latin typeface="Poppins" pitchFamily="2" charset="77"/>
              <a:cs typeface="Poppins" pitchFamily="2" charset="77"/>
            </a:endParaRPr>
          </a:p>
        </p:txBody>
      </p:sp>
      <p:sp>
        <p:nvSpPr>
          <p:cNvPr id="3" name="Text Placeholder 7">
            <a:extLst>
              <a:ext uri="{FF2B5EF4-FFF2-40B4-BE49-F238E27FC236}">
                <a16:creationId xmlns:a16="http://schemas.microsoft.com/office/drawing/2014/main" id="{F3BC88F2-D02B-A727-3338-EAA33024CCAB}"/>
              </a:ext>
            </a:extLst>
          </p:cNvPr>
          <p:cNvSpPr>
            <a:spLocks noGrp="1"/>
          </p:cNvSpPr>
          <p:nvPr>
            <p:ph type="body" sz="quarter" idx="21" hasCustomPrompt="1"/>
          </p:nvPr>
        </p:nvSpPr>
        <p:spPr>
          <a:xfrm>
            <a:off x="577639" y="6292731"/>
            <a:ext cx="7574400" cy="111600"/>
          </a:xfrm>
        </p:spPr>
        <p:txBody>
          <a:bodyPr anchor="ctr" anchorCtr="0">
            <a:noAutofit/>
          </a:bodyPr>
          <a:lstStyle>
            <a:lvl1pPr marL="11113" indent="0">
              <a:tabLst/>
              <a:defRPr sz="800" b="0">
                <a:solidFill>
                  <a:srgbClr val="0092CC"/>
                </a:solidFill>
                <a:latin typeface="Poppins" pitchFamily="2" charset="77"/>
                <a:cs typeface="Poppins" pitchFamily="2" charset="77"/>
              </a:defRPr>
            </a:lvl1pPr>
          </a:lstStyle>
          <a:p>
            <a:pPr lvl="0"/>
            <a:r>
              <a:rPr lang="en-GB" noProof="0"/>
              <a:t>Title of Module</a:t>
            </a:r>
          </a:p>
        </p:txBody>
      </p:sp>
    </p:spTree>
    <p:extLst>
      <p:ext uri="{BB962C8B-B14F-4D97-AF65-F5344CB8AC3E}">
        <p14:creationId xmlns:p14="http://schemas.microsoft.com/office/powerpoint/2010/main" val="413041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489786" y="537196"/>
            <a:ext cx="9262904" cy="538504"/>
          </a:xfrm>
          <a:prstGeom prst="rect">
            <a:avLst/>
          </a:prstGeom>
        </p:spPr>
        <p:txBody>
          <a:bodyPr vert="horz" wrap="square" lIns="36000" tIns="36000" rIns="36000" bIns="36000" rtlCol="0" anchor="ctr"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78014"/>
            <a:ext cx="10116355" cy="3708172"/>
          </a:xfrm>
          <a:prstGeom prst="rect">
            <a:avLst/>
          </a:prstGeom>
        </p:spPr>
        <p:txBody>
          <a:bodyPr vert="horz" wrap="none"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9" y="6482886"/>
            <a:ext cx="7575715" cy="112018"/>
          </a:xfrm>
          <a:prstGeom prst="rect">
            <a:avLst/>
          </a:prstGeom>
        </p:spPr>
        <p:txBody>
          <a:bodyPr vert="horz" lIns="0" tIns="0" rIns="0" bIns="0" rtlCol="0" anchor="t" anchorCtr="0">
            <a:spAutoFit/>
          </a:bodyPr>
          <a:lstStyle>
            <a:lvl1pPr algn="l">
              <a:defRPr sz="725">
                <a:solidFill>
                  <a:srgbClr val="646464"/>
                </a:solidFill>
                <a:latin typeface="Poppins" pitchFamily="2" charset="77"/>
                <a:cs typeface="Poppins" pitchFamily="2" charset="77"/>
              </a:defRPr>
            </a:lvl1pPr>
          </a:lstStyle>
          <a:p>
            <a:pPr marL="7665">
              <a:spcBef>
                <a:spcPts val="76"/>
              </a:spcBef>
            </a:pPr>
            <a:r>
              <a:rPr lang="en-GB" spc="3"/>
              <a:t>Vaccine Economics for NITAGs – Beginner Training</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5">
                <a:solidFill>
                  <a:srgbClr val="646464"/>
                </a:solidFill>
                <a:latin typeface="Poppins" pitchFamily="2" charset="77"/>
                <a:cs typeface="Poppins" pitchFamily="2" charset="77"/>
              </a:defRPr>
            </a:lvl1pPr>
          </a:lstStyle>
          <a:p>
            <a:fld id="{E2E31AFC-DF42-41A5-B57C-06A83BBA6616}" type="slidenum">
              <a:rPr lang="en-GB" smtClean="0"/>
              <a:pPr/>
              <a:t>‹#›</a:t>
            </a:fld>
            <a:endParaRPr lang="en-GB"/>
          </a:p>
        </p:txBody>
      </p:sp>
      <p:pic>
        <p:nvPicPr>
          <p:cNvPr id="4" name="Image 6" descr="Une image contenant logo&#10;&#10;Description générée automatiquement">
            <a:extLst>
              <a:ext uri="{FF2B5EF4-FFF2-40B4-BE49-F238E27FC236}">
                <a16:creationId xmlns:a16="http://schemas.microsoft.com/office/drawing/2014/main" id="{2A445000-A556-1662-BE71-4BE57F26A49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32244" y="122123"/>
            <a:ext cx="1277519" cy="387407"/>
          </a:xfrm>
          <a:prstGeom prst="rect">
            <a:avLst/>
          </a:prstGeom>
        </p:spPr>
      </p:pic>
      <p:pic>
        <p:nvPicPr>
          <p:cNvPr id="7" name="Graphic 6">
            <a:extLst>
              <a:ext uri="{FF2B5EF4-FFF2-40B4-BE49-F238E27FC236}">
                <a16:creationId xmlns:a16="http://schemas.microsoft.com/office/drawing/2014/main" id="{F14F2CA9-000F-E8F3-8195-BBA12815FA1E}"/>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84499" y="537196"/>
            <a:ext cx="1169970" cy="387407"/>
          </a:xfrm>
          <a:prstGeom prst="rect">
            <a:avLst/>
          </a:prstGeom>
        </p:spPr>
      </p:pic>
    </p:spTree>
    <p:extLst>
      <p:ext uri="{BB962C8B-B14F-4D97-AF65-F5344CB8AC3E}">
        <p14:creationId xmlns:p14="http://schemas.microsoft.com/office/powerpoint/2010/main" val="67373917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8" r:id="rId3"/>
    <p:sldLayoutId id="2147483716" r:id="rId4"/>
    <p:sldLayoutId id="2147483717" r:id="rId5"/>
    <p:sldLayoutId id="2147483711" r:id="rId6"/>
    <p:sldLayoutId id="2147483715" r:id="rId7"/>
    <p:sldLayoutId id="2147483719" r:id="rId8"/>
    <p:sldLayoutId id="2147483714" r:id="rId9"/>
    <p:sldLayoutId id="2147483712" r:id="rId10"/>
    <p:sldLayoutId id="2147483713" r:id="rId11"/>
  </p:sldLayoutIdLst>
  <p:hf hdr="0" dt="0"/>
  <p:txStyles>
    <p:titleStyle>
      <a:lvl1pPr marL="12664" indent="0" algn="l" defTabSz="551944" rtl="0" eaLnBrk="1" latinLnBrk="0" hangingPunct="1">
        <a:lnSpc>
          <a:spcPct val="90000"/>
        </a:lnSpc>
        <a:spcBef>
          <a:spcPct val="0"/>
        </a:spcBef>
        <a:buNone/>
        <a:tabLst/>
        <a:defRPr sz="3200" b="1" i="0" kern="1200">
          <a:solidFill>
            <a:srgbClr val="0092CC"/>
          </a:solidFill>
          <a:latin typeface="Ebrima" panose="02000000000000000000" pitchFamily="2" charset="0"/>
          <a:ea typeface="Ebrima" panose="02000000000000000000" pitchFamily="2" charset="0"/>
          <a:cs typeface="Ebrima" panose="02000000000000000000" pitchFamily="2" charset="0"/>
        </a:defRPr>
      </a:lvl1pPr>
    </p:titleStyle>
    <p:bodyStyle>
      <a:lvl1pPr marL="98149" indent="0" algn="l" defTabSz="551944" rtl="0" eaLnBrk="1" latinLnBrk="0" hangingPunct="1">
        <a:lnSpc>
          <a:spcPct val="120000"/>
        </a:lnSpc>
        <a:spcBef>
          <a:spcPts val="299"/>
        </a:spcBef>
        <a:spcAft>
          <a:spcPts val="299"/>
        </a:spcAft>
        <a:buSzPct val="75000"/>
        <a:buFontTx/>
        <a:buNone/>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p:bodyStyle>
    <p:otherStyle>
      <a:defPPr>
        <a:defRPr lang="en-US"/>
      </a:defPPr>
      <a:lvl1pPr marL="0" algn="l" defTabSz="551944" rtl="0" eaLnBrk="1" latinLnBrk="0" hangingPunct="1">
        <a:defRPr sz="1087" kern="1200">
          <a:solidFill>
            <a:schemeClr val="tx1"/>
          </a:solidFill>
          <a:latin typeface="+mn-lt"/>
          <a:ea typeface="+mn-ea"/>
          <a:cs typeface="+mn-cs"/>
        </a:defRPr>
      </a:lvl1pPr>
      <a:lvl2pPr marL="275972" algn="l" defTabSz="551944" rtl="0" eaLnBrk="1" latinLnBrk="0" hangingPunct="1">
        <a:defRPr sz="1087" kern="1200">
          <a:solidFill>
            <a:schemeClr val="tx1"/>
          </a:solidFill>
          <a:latin typeface="+mn-lt"/>
          <a:ea typeface="+mn-ea"/>
          <a:cs typeface="+mn-cs"/>
        </a:defRPr>
      </a:lvl2pPr>
      <a:lvl3pPr marL="551944" algn="l" defTabSz="551944" rtl="0" eaLnBrk="1" latinLnBrk="0" hangingPunct="1">
        <a:defRPr sz="1087" kern="1200">
          <a:solidFill>
            <a:schemeClr val="tx1"/>
          </a:solidFill>
          <a:latin typeface="+mn-lt"/>
          <a:ea typeface="+mn-ea"/>
          <a:cs typeface="+mn-cs"/>
        </a:defRPr>
      </a:lvl3pPr>
      <a:lvl4pPr marL="827916" algn="l" defTabSz="551944" rtl="0" eaLnBrk="1" latinLnBrk="0" hangingPunct="1">
        <a:defRPr sz="1087" kern="1200">
          <a:solidFill>
            <a:schemeClr val="tx1"/>
          </a:solidFill>
          <a:latin typeface="+mn-lt"/>
          <a:ea typeface="+mn-ea"/>
          <a:cs typeface="+mn-cs"/>
        </a:defRPr>
      </a:lvl4pPr>
      <a:lvl5pPr marL="1103888" algn="l" defTabSz="551944" rtl="0" eaLnBrk="1" latinLnBrk="0" hangingPunct="1">
        <a:defRPr sz="1087" kern="1200">
          <a:solidFill>
            <a:schemeClr val="tx1"/>
          </a:solidFill>
          <a:latin typeface="+mn-lt"/>
          <a:ea typeface="+mn-ea"/>
          <a:cs typeface="+mn-cs"/>
        </a:defRPr>
      </a:lvl5pPr>
      <a:lvl6pPr marL="1379861" algn="l" defTabSz="551944" rtl="0" eaLnBrk="1" latinLnBrk="0" hangingPunct="1">
        <a:defRPr sz="1087" kern="1200">
          <a:solidFill>
            <a:schemeClr val="tx1"/>
          </a:solidFill>
          <a:latin typeface="+mn-lt"/>
          <a:ea typeface="+mn-ea"/>
          <a:cs typeface="+mn-cs"/>
        </a:defRPr>
      </a:lvl6pPr>
      <a:lvl7pPr marL="1655833" algn="l" defTabSz="551944" rtl="0" eaLnBrk="1" latinLnBrk="0" hangingPunct="1">
        <a:defRPr sz="1087" kern="1200">
          <a:solidFill>
            <a:schemeClr val="tx1"/>
          </a:solidFill>
          <a:latin typeface="+mn-lt"/>
          <a:ea typeface="+mn-ea"/>
          <a:cs typeface="+mn-cs"/>
        </a:defRPr>
      </a:lvl7pPr>
      <a:lvl8pPr marL="1931806" algn="l" defTabSz="551944" rtl="0" eaLnBrk="1" latinLnBrk="0" hangingPunct="1">
        <a:defRPr sz="1087" kern="1200">
          <a:solidFill>
            <a:schemeClr val="tx1"/>
          </a:solidFill>
          <a:latin typeface="+mn-lt"/>
          <a:ea typeface="+mn-ea"/>
          <a:cs typeface="+mn-cs"/>
        </a:defRPr>
      </a:lvl8pPr>
      <a:lvl9pPr marL="2207778" algn="l" defTabSz="551944" rtl="0" eaLnBrk="1" latinLnBrk="0" hangingPunct="1">
        <a:defRPr sz="1087"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80000" y="1807620"/>
            <a:ext cx="11232001" cy="4237200"/>
          </a:xfrm>
          <a:prstGeom prst="rect">
            <a:avLst/>
          </a:prstGeom>
        </p:spPr>
        <p:txBody>
          <a:bodyPr vert="horz" lIns="21424" tIns="0" rIns="21424"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6" name="Slide Number Placeholder 5"/>
          <p:cNvSpPr>
            <a:spLocks noGrp="1"/>
          </p:cNvSpPr>
          <p:nvPr>
            <p:ph type="sldNum" sz="quarter" idx="4"/>
          </p:nvPr>
        </p:nvSpPr>
        <p:spPr bwMode="gray">
          <a:xfrm>
            <a:off x="11416436" y="6588208"/>
            <a:ext cx="289931" cy="180000"/>
          </a:xfrm>
          <a:prstGeom prst="rect">
            <a:avLst/>
          </a:prstGeom>
        </p:spPr>
        <p:txBody>
          <a:bodyPr vert="horz" lIns="0" tIns="0" rIns="0" bIns="0" rtlCol="0" anchor="t"/>
          <a:lstStyle>
            <a:lvl1pPr algn="r">
              <a:defRPr sz="997" b="0">
                <a:solidFill>
                  <a:schemeClr val="tx1"/>
                </a:solidFill>
                <a:latin typeface="+mn-lt"/>
                <a:cs typeface="Times New Roman" panose="02020603050405020304" pitchFamily="18" charset="0"/>
              </a:defRPr>
            </a:lvl1pPr>
          </a:lstStyle>
          <a:p>
            <a:fld id="{A74CE0EA-F3B5-4684-BA10-C594598FDB9C}" type="slidenum">
              <a:rPr lang="en-GB" noProof="0" smtClean="0"/>
              <a:pPr/>
              <a:t>‹#›</a:t>
            </a:fld>
            <a:endParaRPr lang="en-GB" noProof="0" dirty="0"/>
          </a:p>
        </p:txBody>
      </p:sp>
      <p:sp>
        <p:nvSpPr>
          <p:cNvPr id="9" name="Footer Placeholder 4">
            <a:extLst>
              <a:ext uri="{FF2B5EF4-FFF2-40B4-BE49-F238E27FC236}">
                <a16:creationId xmlns:a16="http://schemas.microsoft.com/office/drawing/2014/main" id="{F04CA13F-D3B9-C847-A7B0-2760349C9374}"/>
              </a:ext>
            </a:extLst>
          </p:cNvPr>
          <p:cNvSpPr>
            <a:spLocks noGrp="1"/>
          </p:cNvSpPr>
          <p:nvPr>
            <p:ph type="ftr" sz="quarter" idx="3"/>
          </p:nvPr>
        </p:nvSpPr>
        <p:spPr>
          <a:xfrm>
            <a:off x="479999" y="6450615"/>
            <a:ext cx="3523566" cy="227594"/>
          </a:xfrm>
          <a:prstGeom prst="rect">
            <a:avLst/>
          </a:prstGeom>
        </p:spPr>
        <p:txBody>
          <a:bodyPr/>
          <a:lstStyle>
            <a:lvl1pPr>
              <a:defRPr sz="997"/>
            </a:lvl1pPr>
          </a:lstStyle>
          <a:p>
            <a:r>
              <a:rPr lang="en-US" dirty="0"/>
              <a:t>NITAG Conflict of Interest – Prevention and Management</a:t>
            </a:r>
            <a:endParaRPr lang="en-GB" dirty="0"/>
          </a:p>
        </p:txBody>
      </p:sp>
      <p:pic>
        <p:nvPicPr>
          <p:cNvPr id="4" name="Image 3" descr="Une image contenant logo&#10;&#10;Description générée automatiquement">
            <a:extLst>
              <a:ext uri="{FF2B5EF4-FFF2-40B4-BE49-F238E27FC236}">
                <a16:creationId xmlns:a16="http://schemas.microsoft.com/office/drawing/2014/main" id="{F30ED766-E9FE-3C39-BB50-E0BACB43C33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52690" y="459170"/>
            <a:ext cx="1930855" cy="585531"/>
          </a:xfrm>
          <a:prstGeom prst="rect">
            <a:avLst/>
          </a:prstGeom>
        </p:spPr>
      </p:pic>
    </p:spTree>
    <p:extLst>
      <p:ext uri="{BB962C8B-B14F-4D97-AF65-F5344CB8AC3E}">
        <p14:creationId xmlns:p14="http://schemas.microsoft.com/office/powerpoint/2010/main" val="24507660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hdr="0" dt="0"/>
  <p:txStyles>
    <p:titleStyle>
      <a:lvl1pPr algn="l" defTabSz="1085272" rtl="0" eaLnBrk="1" latinLnBrk="0" hangingPunct="1">
        <a:lnSpc>
          <a:spcPct val="90000"/>
        </a:lnSpc>
        <a:spcBef>
          <a:spcPct val="0"/>
        </a:spcBef>
        <a:buNone/>
        <a:defRPr sz="3291" b="1" kern="1200">
          <a:solidFill>
            <a:srgbClr val="0092CC"/>
          </a:solidFill>
          <a:latin typeface="+mj-lt"/>
          <a:ea typeface="+mj-ea"/>
          <a:cs typeface="+mj-cs"/>
        </a:defRPr>
      </a:lvl1pPr>
    </p:titleStyle>
    <p:bodyStyle>
      <a:lvl1pPr marL="0" indent="0" algn="l" defTabSz="1085272" rtl="0" eaLnBrk="1" latinLnBrk="0" hangingPunct="1">
        <a:lnSpc>
          <a:spcPct val="110000"/>
        </a:lnSpc>
        <a:spcBef>
          <a:spcPts val="1187"/>
        </a:spcBef>
        <a:spcAft>
          <a:spcPts val="712"/>
        </a:spcAft>
        <a:buClr>
          <a:schemeClr val="tx1"/>
        </a:buClr>
        <a:buSzPct val="80000"/>
        <a:buFontTx/>
        <a:buNone/>
        <a:defRPr sz="1695" b="0" kern="1200">
          <a:solidFill>
            <a:schemeClr val="tx1"/>
          </a:solidFill>
          <a:latin typeface="+mn-lt"/>
          <a:ea typeface="+mn-ea"/>
          <a:cs typeface="Times New Roman" panose="02020603050405020304" pitchFamily="18" charset="0"/>
        </a:defRPr>
      </a:lvl1pPr>
      <a:lvl2pPr marL="427703" indent="-212910" algn="l" defTabSz="1085272" rtl="0" eaLnBrk="1" latinLnBrk="0" hangingPunct="1">
        <a:lnSpc>
          <a:spcPct val="110000"/>
        </a:lnSpc>
        <a:spcBef>
          <a:spcPts val="593"/>
        </a:spcBef>
        <a:spcAft>
          <a:spcPts val="712"/>
        </a:spcAft>
        <a:buClr>
          <a:schemeClr val="tx1"/>
        </a:buClr>
        <a:buSzPct val="100000"/>
        <a:buFont typeface="Arial" panose="020B0604020202020204" pitchFamily="34" charset="0"/>
        <a:buChar char="•"/>
        <a:defRPr sz="1695" kern="1200">
          <a:solidFill>
            <a:schemeClr val="tx1"/>
          </a:solidFill>
          <a:latin typeface="+mn-lt"/>
          <a:ea typeface="+mn-ea"/>
          <a:cs typeface="+mn-cs"/>
        </a:defRPr>
      </a:lvl2pPr>
      <a:lvl3pPr marL="981643" indent="-339148" algn="l" defTabSz="1085272" rtl="0" eaLnBrk="1" latinLnBrk="0" hangingPunct="1">
        <a:lnSpc>
          <a:spcPct val="110000"/>
        </a:lnSpc>
        <a:spcBef>
          <a:spcPts val="593"/>
        </a:spcBef>
        <a:spcAft>
          <a:spcPts val="712"/>
        </a:spcAft>
        <a:buClr>
          <a:schemeClr val="tx1"/>
        </a:buClr>
        <a:buSzPct val="100000"/>
        <a:buFont typeface="Arial" panose="020B0604020202020204" pitchFamily="34" charset="0"/>
        <a:buChar char="•"/>
        <a:defRPr sz="1695" kern="1200">
          <a:solidFill>
            <a:schemeClr val="tx1"/>
          </a:solidFill>
          <a:latin typeface="+mn-lt"/>
          <a:ea typeface="+mn-ea"/>
          <a:cs typeface="+mn-cs"/>
        </a:defRPr>
      </a:lvl3pPr>
      <a:lvl4pPr marL="1399925" indent="-339148" algn="l" defTabSz="1085272" rtl="0" eaLnBrk="1" latinLnBrk="0" hangingPunct="1">
        <a:lnSpc>
          <a:spcPct val="110000"/>
        </a:lnSpc>
        <a:spcBef>
          <a:spcPts val="593"/>
        </a:spcBef>
        <a:spcAft>
          <a:spcPts val="712"/>
        </a:spcAft>
        <a:buClr>
          <a:schemeClr val="tx1"/>
        </a:buClr>
        <a:buSzPct val="100000"/>
        <a:buFont typeface="Arial" panose="020B0604020202020204" pitchFamily="34" charset="0"/>
        <a:buChar char="•"/>
        <a:defRPr sz="1695" kern="1200">
          <a:solidFill>
            <a:schemeClr val="tx1"/>
          </a:solidFill>
          <a:latin typeface="+mn-lt"/>
          <a:ea typeface="+mn-ea"/>
          <a:cs typeface="+mn-cs"/>
        </a:defRPr>
      </a:lvl4pPr>
      <a:lvl5pPr marL="1918066" indent="-425818" algn="l" defTabSz="1085272" rtl="0" eaLnBrk="1" latinLnBrk="0" hangingPunct="1">
        <a:lnSpc>
          <a:spcPct val="110000"/>
        </a:lnSpc>
        <a:spcBef>
          <a:spcPts val="593"/>
        </a:spcBef>
        <a:spcAft>
          <a:spcPts val="712"/>
        </a:spcAft>
        <a:buClr>
          <a:schemeClr val="tx1"/>
        </a:buClr>
        <a:buSzPct val="100000"/>
        <a:buFont typeface="Arial" panose="020B0604020202020204" pitchFamily="34" charset="0"/>
        <a:buChar char="•"/>
        <a:defRPr sz="1695" kern="1200">
          <a:solidFill>
            <a:schemeClr val="tx1"/>
          </a:solidFill>
          <a:latin typeface="+mn-lt"/>
          <a:ea typeface="+mn-ea"/>
          <a:cs typeface="+mn-cs"/>
        </a:defRPr>
      </a:lvl5pPr>
      <a:lvl6pPr marL="2447514" indent="-425818" algn="l" defTabSz="1085272" rtl="0" eaLnBrk="1" latinLnBrk="0" hangingPunct="1">
        <a:lnSpc>
          <a:spcPct val="90000"/>
        </a:lnSpc>
        <a:spcBef>
          <a:spcPts val="593"/>
        </a:spcBef>
        <a:buFont typeface="Arial" panose="020B0604020202020204" pitchFamily="34" charset="0"/>
        <a:buChar char="•"/>
        <a:defRPr sz="1695" kern="1200">
          <a:solidFill>
            <a:schemeClr val="tx1"/>
          </a:solidFill>
          <a:latin typeface="+mn-lt"/>
          <a:ea typeface="+mn-ea"/>
          <a:cs typeface="+mn-cs"/>
        </a:defRPr>
      </a:lvl6pPr>
      <a:lvl7pPr marL="3527132" indent="-271318" algn="l" defTabSz="1085272" rtl="0" eaLnBrk="1" latinLnBrk="0" hangingPunct="1">
        <a:lnSpc>
          <a:spcPct val="90000"/>
        </a:lnSpc>
        <a:spcBef>
          <a:spcPts val="593"/>
        </a:spcBef>
        <a:buFont typeface="Arial" panose="020B0604020202020204" pitchFamily="34" charset="0"/>
        <a:buChar char="•"/>
        <a:defRPr sz="2094" kern="1200">
          <a:solidFill>
            <a:schemeClr val="tx1"/>
          </a:solidFill>
          <a:latin typeface="+mn-lt"/>
          <a:ea typeface="+mn-ea"/>
          <a:cs typeface="+mn-cs"/>
        </a:defRPr>
      </a:lvl7pPr>
      <a:lvl8pPr marL="4069769" indent="-271318" algn="l" defTabSz="1085272" rtl="0" eaLnBrk="1" latinLnBrk="0" hangingPunct="1">
        <a:lnSpc>
          <a:spcPct val="90000"/>
        </a:lnSpc>
        <a:spcBef>
          <a:spcPts val="593"/>
        </a:spcBef>
        <a:buFont typeface="Arial" panose="020B0604020202020204" pitchFamily="34" charset="0"/>
        <a:buChar char="•"/>
        <a:defRPr sz="2094" kern="1200">
          <a:solidFill>
            <a:schemeClr val="tx1"/>
          </a:solidFill>
          <a:latin typeface="+mn-lt"/>
          <a:ea typeface="+mn-ea"/>
          <a:cs typeface="+mn-cs"/>
        </a:defRPr>
      </a:lvl8pPr>
      <a:lvl9pPr marL="4612404" indent="-271318" algn="l" defTabSz="1085272" rtl="0" eaLnBrk="1" latinLnBrk="0" hangingPunct="1">
        <a:lnSpc>
          <a:spcPct val="90000"/>
        </a:lnSpc>
        <a:spcBef>
          <a:spcPts val="593"/>
        </a:spcBef>
        <a:buFont typeface="Arial" panose="020B0604020202020204" pitchFamily="34" charset="0"/>
        <a:buChar char="•"/>
        <a:defRPr sz="2094" kern="1200">
          <a:solidFill>
            <a:schemeClr val="tx1"/>
          </a:solidFill>
          <a:latin typeface="+mn-lt"/>
          <a:ea typeface="+mn-ea"/>
          <a:cs typeface="+mn-cs"/>
        </a:defRPr>
      </a:lvl9pPr>
    </p:bodyStyle>
    <p:otherStyle>
      <a:defPPr>
        <a:defRPr lang="en-US"/>
      </a:defPPr>
      <a:lvl1pPr marL="0" algn="l" defTabSz="1085272" rtl="0" eaLnBrk="1" latinLnBrk="0" hangingPunct="1">
        <a:defRPr sz="2094" kern="1200">
          <a:solidFill>
            <a:schemeClr val="tx1"/>
          </a:solidFill>
          <a:latin typeface="+mn-lt"/>
          <a:ea typeface="+mn-ea"/>
          <a:cs typeface="+mn-cs"/>
        </a:defRPr>
      </a:lvl1pPr>
      <a:lvl2pPr marL="542635" algn="l" defTabSz="1085272" rtl="0" eaLnBrk="1" latinLnBrk="0" hangingPunct="1">
        <a:defRPr sz="2094" kern="1200">
          <a:solidFill>
            <a:schemeClr val="tx1"/>
          </a:solidFill>
          <a:latin typeface="+mn-lt"/>
          <a:ea typeface="+mn-ea"/>
          <a:cs typeface="+mn-cs"/>
        </a:defRPr>
      </a:lvl2pPr>
      <a:lvl3pPr marL="1085272" algn="l" defTabSz="1085272" rtl="0" eaLnBrk="1" latinLnBrk="0" hangingPunct="1">
        <a:defRPr sz="2094" kern="1200">
          <a:solidFill>
            <a:schemeClr val="tx1"/>
          </a:solidFill>
          <a:latin typeface="+mn-lt"/>
          <a:ea typeface="+mn-ea"/>
          <a:cs typeface="+mn-cs"/>
        </a:defRPr>
      </a:lvl3pPr>
      <a:lvl4pPr marL="1627907" algn="l" defTabSz="1085272" rtl="0" eaLnBrk="1" latinLnBrk="0" hangingPunct="1">
        <a:defRPr sz="2094" kern="1200">
          <a:solidFill>
            <a:schemeClr val="tx1"/>
          </a:solidFill>
          <a:latin typeface="+mn-lt"/>
          <a:ea typeface="+mn-ea"/>
          <a:cs typeface="+mn-cs"/>
        </a:defRPr>
      </a:lvl4pPr>
      <a:lvl5pPr marL="2170543" algn="l" defTabSz="1085272" rtl="0" eaLnBrk="1" latinLnBrk="0" hangingPunct="1">
        <a:defRPr sz="2094" kern="1200">
          <a:solidFill>
            <a:schemeClr val="tx1"/>
          </a:solidFill>
          <a:latin typeface="+mn-lt"/>
          <a:ea typeface="+mn-ea"/>
          <a:cs typeface="+mn-cs"/>
        </a:defRPr>
      </a:lvl5pPr>
      <a:lvl6pPr marL="2713179" algn="l" defTabSz="1085272" rtl="0" eaLnBrk="1" latinLnBrk="0" hangingPunct="1">
        <a:defRPr sz="2094" kern="1200">
          <a:solidFill>
            <a:schemeClr val="tx1"/>
          </a:solidFill>
          <a:latin typeface="+mn-lt"/>
          <a:ea typeface="+mn-ea"/>
          <a:cs typeface="+mn-cs"/>
        </a:defRPr>
      </a:lvl6pPr>
      <a:lvl7pPr marL="3255815" algn="l" defTabSz="1085272" rtl="0" eaLnBrk="1" latinLnBrk="0" hangingPunct="1">
        <a:defRPr sz="2094" kern="1200">
          <a:solidFill>
            <a:schemeClr val="tx1"/>
          </a:solidFill>
          <a:latin typeface="+mn-lt"/>
          <a:ea typeface="+mn-ea"/>
          <a:cs typeface="+mn-cs"/>
        </a:defRPr>
      </a:lvl7pPr>
      <a:lvl8pPr marL="3798450" algn="l" defTabSz="1085272" rtl="0" eaLnBrk="1" latinLnBrk="0" hangingPunct="1">
        <a:defRPr sz="2094" kern="1200">
          <a:solidFill>
            <a:schemeClr val="tx1"/>
          </a:solidFill>
          <a:latin typeface="+mn-lt"/>
          <a:ea typeface="+mn-ea"/>
          <a:cs typeface="+mn-cs"/>
        </a:defRPr>
      </a:lvl8pPr>
      <a:lvl9pPr marL="4341087" algn="l" defTabSz="1085272" rtl="0" eaLnBrk="1" latinLnBrk="0" hangingPunct="1">
        <a:defRPr sz="209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doi.org/10.1186/s12916-022-02278-4" TargetMode="Externa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2165/11588380-000000000-00000"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publications/i/item/9789240052475"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doi.org/10.1016/j.jval.2013.08.2291" TargetMode="External"/><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016/j.jval.2013.08.2291"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path.org/our-impact/resources/rotavirus-vaccine-cost-calculator/"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www.who.int/immunization/newsroom/news_guidance_stadard_economic_eval_imm_programmes/en/" TargetMode="Externa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hyperlink" Target="https://doi.org/10.3389/fpubh.2021.722927" TargetMode="External"/><Relationship Id="rId4" Type="http://schemas.openxmlformats.org/officeDocument/2006/relationships/image" Target="../media/image18.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2471/BLT.15.164418"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s://q.surveys.unimelb.edu.au/jfe/form/SV_7PamPWkrrSKrGlM"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0F89-B21E-08AF-1FEB-7CB6221693AF}"/>
              </a:ext>
            </a:extLst>
          </p:cNvPr>
          <p:cNvSpPr>
            <a:spLocks noGrp="1"/>
          </p:cNvSpPr>
          <p:nvPr>
            <p:ph type="ctrTitle"/>
          </p:nvPr>
        </p:nvSpPr>
        <p:spPr/>
        <p:txBody>
          <a:bodyPr/>
          <a:lstStyle/>
          <a:p>
            <a:r>
              <a:rPr lang="en-US"/>
              <a:t>Vaccine Economics for NITAGs – Beginner training</a:t>
            </a:r>
          </a:p>
        </p:txBody>
      </p:sp>
      <p:sp>
        <p:nvSpPr>
          <p:cNvPr id="4" name="Text Placeholder 3">
            <a:extLst>
              <a:ext uri="{FF2B5EF4-FFF2-40B4-BE49-F238E27FC236}">
                <a16:creationId xmlns:a16="http://schemas.microsoft.com/office/drawing/2014/main" id="{069544B6-1745-8AF4-1365-057FC9BCE15F}"/>
              </a:ext>
            </a:extLst>
          </p:cNvPr>
          <p:cNvSpPr>
            <a:spLocks noGrp="1"/>
          </p:cNvSpPr>
          <p:nvPr>
            <p:ph type="body" sz="quarter" idx="11"/>
          </p:nvPr>
        </p:nvSpPr>
        <p:spPr>
          <a:xfrm>
            <a:off x="546459" y="3301349"/>
            <a:ext cx="4327889" cy="646205"/>
          </a:xfrm>
        </p:spPr>
        <p:txBody>
          <a:bodyPr/>
          <a:lstStyle/>
          <a:p>
            <a:pPr marL="12065"/>
            <a:r>
              <a:rPr lang="en-US" sz="1550">
                <a:latin typeface="Poppins"/>
                <a:ea typeface="Roboto"/>
                <a:cs typeface="Poppins"/>
              </a:rPr>
              <a:t>These slides were developed by the University of Melbourne with inputs from the GNN, NITAG members and academic experts in vaccine economics</a:t>
            </a:r>
          </a:p>
          <a:p>
            <a:pPr marL="12065"/>
            <a:endParaRPr lang="en-US"/>
          </a:p>
        </p:txBody>
      </p:sp>
      <p:sp>
        <p:nvSpPr>
          <p:cNvPr id="5" name="Text Placeholder 4">
            <a:extLst>
              <a:ext uri="{FF2B5EF4-FFF2-40B4-BE49-F238E27FC236}">
                <a16:creationId xmlns:a16="http://schemas.microsoft.com/office/drawing/2014/main" id="{B9F58F59-FB55-338A-369F-38256938347C}"/>
              </a:ext>
            </a:extLst>
          </p:cNvPr>
          <p:cNvSpPr>
            <a:spLocks noGrp="1"/>
          </p:cNvSpPr>
          <p:nvPr>
            <p:ph type="body" sz="quarter" idx="13"/>
          </p:nvPr>
        </p:nvSpPr>
        <p:spPr>
          <a:xfrm>
            <a:off x="546458" y="4652997"/>
            <a:ext cx="4327889" cy="646205"/>
          </a:xfrm>
        </p:spPr>
        <p:txBody>
          <a:bodyPr/>
          <a:lstStyle/>
          <a:p>
            <a:pPr marL="12065"/>
            <a:r>
              <a:rPr lang="en-US" sz="1550">
                <a:latin typeface="Poppins"/>
                <a:ea typeface="Roboto"/>
                <a:cs typeface="Poppins"/>
              </a:rPr>
              <a:t>Endorsed by the GNN in January 2025</a:t>
            </a:r>
            <a:endParaRPr lang="en-US"/>
          </a:p>
        </p:txBody>
      </p:sp>
      <p:pic>
        <p:nvPicPr>
          <p:cNvPr id="27" name="Picture Placeholder 26" descr="A person and a child being examined by a doctor&#10;&#10;Description automatically generated">
            <a:extLst>
              <a:ext uri="{FF2B5EF4-FFF2-40B4-BE49-F238E27FC236}">
                <a16:creationId xmlns:a16="http://schemas.microsoft.com/office/drawing/2014/main" id="{94E04BA8-B9D9-C41A-0597-DD5754754B28}"/>
              </a:ext>
            </a:extLst>
          </p:cNvPr>
          <p:cNvPicPr>
            <a:picLocks noGrp="1" noChangeAspect="1"/>
          </p:cNvPicPr>
          <p:nvPr>
            <p:ph type="pic" sz="quarter" idx="10"/>
          </p:nvPr>
        </p:nvPicPr>
        <p:blipFill>
          <a:blip r:embed="rId3">
            <a:duotone>
              <a:prstClr val="black"/>
              <a:srgbClr val="0092CC">
                <a:tint val="45000"/>
                <a:satMod val="400000"/>
              </a:srgbClr>
            </a:duotone>
            <a:extLst>
              <a:ext uri="{28A0092B-C50C-407E-A947-70E740481C1C}">
                <a14:useLocalDpi xmlns:a14="http://schemas.microsoft.com/office/drawing/2010/main" val="0"/>
              </a:ext>
            </a:extLst>
          </a:blip>
          <a:srcRect l="16162" r="16162"/>
          <a:stretch>
            <a:fillRect/>
          </a:stretch>
        </p:blipFill>
        <p:spPr/>
      </p:pic>
      <p:pic>
        <p:nvPicPr>
          <p:cNvPr id="25" name="Graphic 24">
            <a:extLst>
              <a:ext uri="{FF2B5EF4-FFF2-40B4-BE49-F238E27FC236}">
                <a16:creationId xmlns:a16="http://schemas.microsoft.com/office/drawing/2014/main" id="{90F17AA2-820E-C3CD-C1EB-C80FFBF3F0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9818" y="5775838"/>
            <a:ext cx="1663612" cy="550865"/>
          </a:xfrm>
          <a:prstGeom prst="rect">
            <a:avLst/>
          </a:prstGeom>
        </p:spPr>
      </p:pic>
    </p:spTree>
    <p:extLst>
      <p:ext uri="{BB962C8B-B14F-4D97-AF65-F5344CB8AC3E}">
        <p14:creationId xmlns:p14="http://schemas.microsoft.com/office/powerpoint/2010/main" val="965844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10077"/>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BD77E-680C-554C-8148-D2DFBCD41CBA}"/>
              </a:ext>
            </a:extLst>
          </p:cNvPr>
          <p:cNvSpPr>
            <a:spLocks noGrp="1"/>
          </p:cNvSpPr>
          <p:nvPr>
            <p:ph idx="1"/>
          </p:nvPr>
        </p:nvSpPr>
        <p:spPr>
          <a:xfrm>
            <a:off x="931503" y="2298812"/>
            <a:ext cx="10305996" cy="1869444"/>
          </a:xfrm>
        </p:spPr>
        <p:txBody>
          <a:bodyPr/>
          <a:lstStyle/>
          <a:p>
            <a:pPr algn="ctr"/>
            <a:r>
              <a:rPr lang="en-US" sz="3590" b="1" dirty="0">
                <a:solidFill>
                  <a:schemeClr val="bg1"/>
                </a:solidFill>
                <a:latin typeface="Poppins" pitchFamily="2" charset="77"/>
                <a:cs typeface="Poppins" pitchFamily="2" charset="77"/>
              </a:rPr>
              <a:t>How do you perceive the role of health economics in immunizations and vaccination policies?</a:t>
            </a:r>
          </a:p>
        </p:txBody>
      </p:sp>
      <p:sp>
        <p:nvSpPr>
          <p:cNvPr id="4" name="Slide Number Placeholder 3">
            <a:extLst>
              <a:ext uri="{FF2B5EF4-FFF2-40B4-BE49-F238E27FC236}">
                <a16:creationId xmlns:a16="http://schemas.microsoft.com/office/drawing/2014/main" id="{B8C353D2-8157-E847-AC11-F813BF833972}"/>
              </a:ext>
            </a:extLst>
          </p:cNvPr>
          <p:cNvSpPr>
            <a:spLocks noGrp="1"/>
          </p:cNvSpPr>
          <p:nvPr>
            <p:ph type="sldNum" sz="quarter" idx="16"/>
          </p:nvPr>
        </p:nvSpPr>
        <p:spPr/>
        <p:txBody>
          <a:bodyPr/>
          <a:lstStyle/>
          <a:p>
            <a:pPr defTabSz="542635"/>
            <a:fld id="{A74CE0EA-F3B5-4684-BA10-C594598FDB9C}" type="slidenum">
              <a:rPr lang="en-GB">
                <a:solidFill>
                  <a:prstClr val="black"/>
                </a:solidFill>
                <a:latin typeface="Arial"/>
              </a:rPr>
              <a:pPr defTabSz="542635"/>
              <a:t>9</a:t>
            </a:fld>
            <a:endParaRPr lang="en-GB" dirty="0">
              <a:solidFill>
                <a:prstClr val="black"/>
              </a:solidFill>
              <a:latin typeface="Arial"/>
            </a:endParaRPr>
          </a:p>
        </p:txBody>
      </p:sp>
      <p:sp>
        <p:nvSpPr>
          <p:cNvPr id="11" name="object 14">
            <a:extLst>
              <a:ext uri="{FF2B5EF4-FFF2-40B4-BE49-F238E27FC236}">
                <a16:creationId xmlns:a16="http://schemas.microsoft.com/office/drawing/2014/main" id="{FBD96837-383B-0EAD-B608-AABA88095B9F}"/>
              </a:ext>
            </a:extLst>
          </p:cNvPr>
          <p:cNvSpPr/>
          <p:nvPr/>
        </p:nvSpPr>
        <p:spPr>
          <a:xfrm>
            <a:off x="603168" y="6397939"/>
            <a:ext cx="10992222" cy="0"/>
          </a:xfrm>
          <a:custGeom>
            <a:avLst/>
            <a:gdLst/>
            <a:ahLst/>
            <a:cxnLst/>
            <a:rect l="l" t="t" r="r" b="b"/>
            <a:pathLst>
              <a:path w="18209260">
                <a:moveTo>
                  <a:pt x="0" y="0"/>
                </a:moveTo>
                <a:lnTo>
                  <a:pt x="18208869" y="0"/>
                </a:lnTo>
              </a:path>
            </a:pathLst>
          </a:custGeom>
          <a:ln w="9622">
            <a:solidFill>
              <a:schemeClr val="bg1"/>
            </a:solidFill>
          </a:ln>
        </p:spPr>
        <p:txBody>
          <a:bodyPr wrap="square" lIns="0" tIns="0" rIns="0" bIns="0" rtlCol="0"/>
          <a:lstStyle/>
          <a:p>
            <a:pPr defTabSz="542635"/>
            <a:endParaRPr sz="1267">
              <a:solidFill>
                <a:prstClr val="black"/>
              </a:solidFill>
              <a:latin typeface="Arial"/>
            </a:endParaRPr>
          </a:p>
        </p:txBody>
      </p:sp>
      <p:pic>
        <p:nvPicPr>
          <p:cNvPr id="16" name="Image 15">
            <a:extLst>
              <a:ext uri="{FF2B5EF4-FFF2-40B4-BE49-F238E27FC236}">
                <a16:creationId xmlns:a16="http://schemas.microsoft.com/office/drawing/2014/main" id="{FB7C9C2F-8E8B-0644-2203-2BBE78201E97}"/>
              </a:ext>
            </a:extLst>
          </p:cNvPr>
          <p:cNvPicPr>
            <a:picLocks noChangeAspect="1"/>
          </p:cNvPicPr>
          <p:nvPr/>
        </p:nvPicPr>
        <p:blipFill>
          <a:blip r:embed="rId3">
            <a:duotone>
              <a:prstClr val="black"/>
              <a:srgbClr val="FFFFFF">
                <a:tint val="45000"/>
                <a:satMod val="400000"/>
              </a:srgbClr>
            </a:duotone>
            <a:extLst>
              <a:ext uri="{28A0092B-C50C-407E-A947-70E740481C1C}">
                <a14:useLocalDpi xmlns:a14="http://schemas.microsoft.com/office/drawing/2010/main" val="0"/>
              </a:ext>
            </a:extLst>
          </a:blip>
          <a:stretch>
            <a:fillRect/>
          </a:stretch>
        </p:blipFill>
        <p:spPr>
          <a:xfrm>
            <a:off x="2327459" y="383259"/>
            <a:ext cx="1065427" cy="1065427"/>
          </a:xfrm>
          <a:prstGeom prst="rect">
            <a:avLst/>
          </a:prstGeom>
        </p:spPr>
      </p:pic>
      <p:sp>
        <p:nvSpPr>
          <p:cNvPr id="17" name="Text Placeholder 4">
            <a:extLst>
              <a:ext uri="{FF2B5EF4-FFF2-40B4-BE49-F238E27FC236}">
                <a16:creationId xmlns:a16="http://schemas.microsoft.com/office/drawing/2014/main" id="{1D28B2C4-6652-0263-7BEA-285D10A590AE}"/>
              </a:ext>
            </a:extLst>
          </p:cNvPr>
          <p:cNvSpPr txBox="1">
            <a:spLocks/>
          </p:cNvSpPr>
          <p:nvPr/>
        </p:nvSpPr>
        <p:spPr>
          <a:xfrm>
            <a:off x="1519103" y="1701767"/>
            <a:ext cx="9153796" cy="3454468"/>
          </a:xfrm>
          <a:prstGeom prst="rect">
            <a:avLst/>
          </a:prstGeom>
        </p:spPr>
        <p:txBody>
          <a:bodyPr/>
          <a:lstStyle>
            <a:lvl1pPr marL="0" indent="0" algn="l" defTabSz="1088319" rtl="0" eaLnBrk="1" latinLnBrk="0" hangingPunct="1">
              <a:lnSpc>
                <a:spcPct val="110000"/>
              </a:lnSpc>
              <a:spcBef>
                <a:spcPts val="1190"/>
              </a:spcBef>
              <a:spcAft>
                <a:spcPts val="714"/>
              </a:spcAft>
              <a:buClr>
                <a:schemeClr val="tx1"/>
              </a:buClr>
              <a:buSzPct val="80000"/>
              <a:buFontTx/>
              <a:buNone/>
              <a:defRPr sz="1700" b="0" kern="1200">
                <a:solidFill>
                  <a:schemeClr val="tx1"/>
                </a:solidFill>
                <a:latin typeface="+mn-lt"/>
                <a:ea typeface="+mn-ea"/>
                <a:cs typeface="Times New Roman" panose="02020603050405020304" pitchFamily="18" charset="0"/>
              </a:defRPr>
            </a:lvl1pPr>
            <a:lvl2pPr marL="428904" indent="-213508"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2pPr>
            <a:lvl3pPr marL="984399"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3pPr>
            <a:lvl4pPr marL="1403856" indent="-340100"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4pPr>
            <a:lvl5pPr marL="1923452" indent="-427014" algn="l" defTabSz="1088319" rtl="0" eaLnBrk="1" latinLnBrk="0" hangingPunct="1">
              <a:lnSpc>
                <a:spcPct val="110000"/>
              </a:lnSpc>
              <a:spcBef>
                <a:spcPts val="595"/>
              </a:spcBef>
              <a:spcAft>
                <a:spcPts val="714"/>
              </a:spcAft>
              <a:buClr>
                <a:schemeClr val="tx1"/>
              </a:buClr>
              <a:buSzPct val="100000"/>
              <a:buFont typeface="Arial" panose="020B0604020202020204" pitchFamily="34" charset="0"/>
              <a:buChar char="•"/>
              <a:defRPr sz="1700" kern="1200">
                <a:solidFill>
                  <a:schemeClr val="tx1"/>
                </a:solidFill>
                <a:latin typeface="+mn-lt"/>
                <a:ea typeface="+mn-ea"/>
                <a:cs typeface="+mn-cs"/>
              </a:defRPr>
            </a:lvl5pPr>
            <a:lvl6pPr marL="2454386" indent="-427014" algn="l" defTabSz="1088319" rtl="0" eaLnBrk="1" latinLnBrk="0" hangingPunct="1">
              <a:lnSpc>
                <a:spcPct val="90000"/>
              </a:lnSpc>
              <a:spcBef>
                <a:spcPts val="595"/>
              </a:spcBef>
              <a:buFont typeface="Arial" panose="020B0604020202020204" pitchFamily="34" charset="0"/>
              <a:buChar char="•"/>
              <a:defRPr sz="1700" kern="1200">
                <a:solidFill>
                  <a:schemeClr val="tx1"/>
                </a:solidFill>
                <a:latin typeface="+mn-lt"/>
                <a:ea typeface="+mn-ea"/>
                <a:cs typeface="+mn-cs"/>
              </a:defRPr>
            </a:lvl6pPr>
            <a:lvl7pPr marL="353703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7pPr>
            <a:lvl8pPr marL="4081196"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8pPr>
            <a:lvl9pPr marL="4625355" indent="-272080" algn="l" defTabSz="1088319" rtl="0" eaLnBrk="1" latinLnBrk="0" hangingPunct="1">
              <a:lnSpc>
                <a:spcPct val="90000"/>
              </a:lnSpc>
              <a:spcBef>
                <a:spcPts val="595"/>
              </a:spcBef>
              <a:buFont typeface="Arial" panose="020B0604020202020204" pitchFamily="34" charset="0"/>
              <a:buChar char="•"/>
              <a:defRPr sz="2100" kern="1200">
                <a:solidFill>
                  <a:schemeClr val="tx1"/>
                </a:solidFill>
                <a:latin typeface="+mn-lt"/>
                <a:ea typeface="+mn-ea"/>
                <a:cs typeface="+mn-cs"/>
              </a:defRPr>
            </a:lvl9pPr>
          </a:lstStyle>
          <a:p>
            <a:pPr defTabSz="1085272">
              <a:spcBef>
                <a:spcPts val="1187"/>
              </a:spcBef>
              <a:spcAft>
                <a:spcPts val="712"/>
              </a:spcAft>
              <a:buClr>
                <a:prstClr val="black"/>
              </a:buClr>
            </a:pPr>
            <a:endParaRPr lang="en-GB" sz="1695" dirty="0">
              <a:solidFill>
                <a:prstClr val="white"/>
              </a:solidFill>
              <a:latin typeface="Arial"/>
            </a:endParaRPr>
          </a:p>
        </p:txBody>
      </p:sp>
      <p:sp>
        <p:nvSpPr>
          <p:cNvPr id="20" name="object 2">
            <a:extLst>
              <a:ext uri="{FF2B5EF4-FFF2-40B4-BE49-F238E27FC236}">
                <a16:creationId xmlns:a16="http://schemas.microsoft.com/office/drawing/2014/main" id="{9A2A5B4E-1039-EAA7-01C9-5D55D5C7DD92}"/>
              </a:ext>
            </a:extLst>
          </p:cNvPr>
          <p:cNvSpPr txBox="1">
            <a:spLocks/>
          </p:cNvSpPr>
          <p:nvPr/>
        </p:nvSpPr>
        <p:spPr>
          <a:xfrm>
            <a:off x="602956" y="550231"/>
            <a:ext cx="10963090" cy="463137"/>
          </a:xfrm>
          <a:prstGeom prst="rect">
            <a:avLst/>
          </a:prstGeom>
        </p:spPr>
        <p:txBody>
          <a:bodyPr vert="horz" wrap="square" lIns="0" tIns="7283" rIns="0" bIns="0" rtlCol="0" anchor="t" anchorCtr="0">
            <a:spAutoFit/>
          </a:bodyPr>
          <a:lstStyle>
            <a:lvl1pPr algn="l" defTabSz="1088319" rtl="0" eaLnBrk="1" latinLnBrk="0" hangingPunct="1">
              <a:lnSpc>
                <a:spcPct val="90000"/>
              </a:lnSpc>
              <a:spcBef>
                <a:spcPct val="0"/>
              </a:spcBef>
              <a:buNone/>
              <a:defRPr sz="3300" b="1" kern="1200">
                <a:solidFill>
                  <a:srgbClr val="0092CC"/>
                </a:solidFill>
                <a:latin typeface="+mj-lt"/>
                <a:ea typeface="+mj-ea"/>
                <a:cs typeface="+mj-cs"/>
              </a:defRPr>
            </a:lvl1pPr>
          </a:lstStyle>
          <a:p>
            <a:pPr defTabSz="1085272"/>
            <a:r>
              <a:rPr lang="en-GB" sz="3291" dirty="0">
                <a:solidFill>
                  <a:prstClr val="white"/>
                </a:solidFill>
                <a:latin typeface="Ebrima"/>
              </a:rPr>
              <a:t>Exercise</a:t>
            </a:r>
          </a:p>
        </p:txBody>
      </p:sp>
      <p:sp>
        <p:nvSpPr>
          <p:cNvPr id="2" name="Rectangle 1">
            <a:extLst>
              <a:ext uri="{FF2B5EF4-FFF2-40B4-BE49-F238E27FC236}">
                <a16:creationId xmlns:a16="http://schemas.microsoft.com/office/drawing/2014/main" id="{A39866A9-4DF1-9C7C-3D77-5D6451DBC0F9}"/>
              </a:ext>
            </a:extLst>
          </p:cNvPr>
          <p:cNvSpPr/>
          <p:nvPr/>
        </p:nvSpPr>
        <p:spPr>
          <a:xfrm>
            <a:off x="9596801" y="334736"/>
            <a:ext cx="2273896" cy="888781"/>
          </a:xfrm>
          <a:prstGeom prst="rect">
            <a:avLst/>
          </a:prstGeom>
          <a:solidFill>
            <a:srgbClr val="C10077"/>
          </a:solidFill>
          <a:ln>
            <a:solidFill>
              <a:srgbClr val="C1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2635"/>
            <a:endParaRPr lang="fr-FR" sz="2094">
              <a:solidFill>
                <a:prstClr val="white"/>
              </a:solidFill>
              <a:latin typeface="Arial"/>
            </a:endParaRPr>
          </a:p>
        </p:txBody>
      </p:sp>
      <p:pic>
        <p:nvPicPr>
          <p:cNvPr id="8" name="Image 7" descr="Une image contenant logo&#10;&#10;Description générée automatiquement">
            <a:extLst>
              <a:ext uri="{FF2B5EF4-FFF2-40B4-BE49-F238E27FC236}">
                <a16:creationId xmlns:a16="http://schemas.microsoft.com/office/drawing/2014/main" id="{8A1793EF-AF6C-DB38-0E3D-1EC3E5906C51}"/>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9746282" y="458624"/>
            <a:ext cx="1913777" cy="583026"/>
          </a:xfrm>
          <a:prstGeom prst="rect">
            <a:avLst/>
          </a:prstGeom>
        </p:spPr>
      </p:pic>
    </p:spTree>
    <p:extLst>
      <p:ext uri="{BB962C8B-B14F-4D97-AF65-F5344CB8AC3E}">
        <p14:creationId xmlns:p14="http://schemas.microsoft.com/office/powerpoint/2010/main" val="193469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B5752562-A88B-FDE1-3EDB-54A5F965F39A}"/>
              </a:ext>
            </a:extLst>
          </p:cNvPr>
          <p:cNvSpPr>
            <a:spLocks noGrp="1"/>
          </p:cNvSpPr>
          <p:nvPr>
            <p:ph type="ftr" sz="quarter" idx="15"/>
          </p:nvPr>
        </p:nvSpPr>
        <p:spPr>
          <a:xfrm>
            <a:off x="577639" y="6482886"/>
            <a:ext cx="7575715" cy="112018"/>
          </a:xfrm>
        </p:spPr>
        <p:txBody>
          <a:bodyPr/>
          <a:lstStyle/>
          <a:p>
            <a:r>
              <a:rPr lang="en-US"/>
              <a:t>Vaccine Economics for NITAGs – Beginner Training</a:t>
            </a:r>
            <a:endParaRPr lang="en-GB" noProof="0"/>
          </a:p>
        </p:txBody>
      </p:sp>
      <p:sp>
        <p:nvSpPr>
          <p:cNvPr id="5" name="Slide Number Placeholder 4">
            <a:extLst>
              <a:ext uri="{FF2B5EF4-FFF2-40B4-BE49-F238E27FC236}">
                <a16:creationId xmlns:a16="http://schemas.microsoft.com/office/drawing/2014/main" id="{B7BCB847-9028-A460-B8AE-77181A837235}"/>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10</a:t>
            </a:fld>
            <a:endParaRPr lang="en-GB" noProof="0"/>
          </a:p>
        </p:txBody>
      </p:sp>
      <p:sp>
        <p:nvSpPr>
          <p:cNvPr id="2" name="object 2"/>
          <p:cNvSpPr txBox="1">
            <a:spLocks noGrp="1"/>
          </p:cNvSpPr>
          <p:nvPr>
            <p:ph type="title"/>
          </p:nvPr>
        </p:nvSpPr>
        <p:spPr>
          <a:xfrm>
            <a:off x="489786" y="537196"/>
            <a:ext cx="9262904" cy="538504"/>
          </a:xfrm>
        </p:spPr>
        <p:txBody>
          <a:bodyPr vert="horz" wrap="square" lIns="0" tIns="7283" rIns="0" bIns="0" rtlCol="0" anchor="t" anchorCtr="0">
            <a:spAutoFit/>
          </a:bodyPr>
          <a:lstStyle/>
          <a:p>
            <a:r>
              <a:rPr lang="en-US"/>
              <a:t>Evidence-Based NITAG Recommendations</a:t>
            </a:r>
            <a:endParaRPr lang="en-GB"/>
          </a:p>
        </p:txBody>
      </p:sp>
      <p:sp>
        <p:nvSpPr>
          <p:cNvPr id="31" name="Text Placeholder 30">
            <a:extLst>
              <a:ext uri="{FF2B5EF4-FFF2-40B4-BE49-F238E27FC236}">
                <a16:creationId xmlns:a16="http://schemas.microsoft.com/office/drawing/2014/main" id="{03704E31-45E7-ABEB-3F51-B35564E47952}"/>
              </a:ext>
            </a:extLst>
          </p:cNvPr>
          <p:cNvSpPr>
            <a:spLocks noGrp="1"/>
          </p:cNvSpPr>
          <p:nvPr>
            <p:ph type="body" sz="quarter" idx="21"/>
          </p:nvPr>
        </p:nvSpPr>
        <p:spPr/>
        <p:txBody>
          <a:bodyPr/>
          <a:lstStyle/>
          <a:p>
            <a:r>
              <a:rPr lang="en-US"/>
              <a:t>Why is it useful to consider economic evidence</a:t>
            </a:r>
          </a:p>
        </p:txBody>
      </p:sp>
      <p:grpSp>
        <p:nvGrpSpPr>
          <p:cNvPr id="8" name="Groupe 7">
            <a:extLst>
              <a:ext uri="{FF2B5EF4-FFF2-40B4-BE49-F238E27FC236}">
                <a16:creationId xmlns:a16="http://schemas.microsoft.com/office/drawing/2014/main" id="{FCCF0231-8A09-0DD5-2391-EC9FF5AC56FD}"/>
              </a:ext>
            </a:extLst>
          </p:cNvPr>
          <p:cNvGrpSpPr/>
          <p:nvPr/>
        </p:nvGrpSpPr>
        <p:grpSpPr>
          <a:xfrm>
            <a:off x="3698261" y="2630659"/>
            <a:ext cx="3656228" cy="1023051"/>
            <a:chOff x="517269" y="2216885"/>
            <a:chExt cx="4488064" cy="3268426"/>
          </a:xfrm>
        </p:grpSpPr>
        <p:graphicFrame>
          <p:nvGraphicFramePr>
            <p:cNvPr id="4" name="Diagramme 3">
              <a:extLst>
                <a:ext uri="{FF2B5EF4-FFF2-40B4-BE49-F238E27FC236}">
                  <a16:creationId xmlns:a16="http://schemas.microsoft.com/office/drawing/2014/main" id="{E640054B-926B-0533-C406-6ED355B160F8}"/>
                </a:ext>
              </a:extLst>
            </p:cNvPr>
            <p:cNvGraphicFramePr/>
            <p:nvPr>
              <p:extLst>
                <p:ext uri="{D42A27DB-BD31-4B8C-83A1-F6EECF244321}">
                  <p14:modId xmlns:p14="http://schemas.microsoft.com/office/powerpoint/2010/main" val="1779780601"/>
                </p:ext>
              </p:extLst>
            </p:nvPr>
          </p:nvGraphicFramePr>
          <p:xfrm>
            <a:off x="517269" y="2216885"/>
            <a:ext cx="3944800" cy="3268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riangle 6">
              <a:extLst>
                <a:ext uri="{FF2B5EF4-FFF2-40B4-BE49-F238E27FC236}">
                  <a16:creationId xmlns:a16="http://schemas.microsoft.com/office/drawing/2014/main" id="{EE380A61-2A4C-BB3A-9C6F-D65AB5F506CA}"/>
                </a:ext>
              </a:extLst>
            </p:cNvPr>
            <p:cNvSpPr/>
            <p:nvPr/>
          </p:nvSpPr>
          <p:spPr>
            <a:xfrm rot="5400000">
              <a:off x="3995262" y="3574899"/>
              <a:ext cx="1456962" cy="5631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grpSp>
      <p:sp>
        <p:nvSpPr>
          <p:cNvPr id="16" name="ZoneTexte 15">
            <a:extLst>
              <a:ext uri="{FF2B5EF4-FFF2-40B4-BE49-F238E27FC236}">
                <a16:creationId xmlns:a16="http://schemas.microsoft.com/office/drawing/2014/main" id="{3E0C02FF-20F7-A62E-C858-E9D81C46B04B}"/>
              </a:ext>
            </a:extLst>
          </p:cNvPr>
          <p:cNvSpPr txBox="1"/>
          <p:nvPr/>
        </p:nvSpPr>
        <p:spPr>
          <a:xfrm>
            <a:off x="7555266" y="2717518"/>
            <a:ext cx="4289611" cy="1276261"/>
          </a:xfrm>
          <a:prstGeom prst="rect">
            <a:avLst/>
          </a:prstGeom>
          <a:noFill/>
        </p:spPr>
        <p:txBody>
          <a:bodyPr wrap="square" lIns="91440" tIns="45720" rIns="91440" bIns="45720" anchor="t">
            <a:spAutoFit/>
          </a:bodyPr>
          <a:lstStyle/>
          <a:p>
            <a:r>
              <a:rPr lang="en-GB" sz="1900">
                <a:latin typeface="Poppins"/>
                <a:cs typeface="Poppins"/>
              </a:rPr>
              <a:t>NITAG members advise based on the </a:t>
            </a:r>
            <a:r>
              <a:rPr lang="en-GB" sz="1900" b="1">
                <a:latin typeface="Poppins"/>
                <a:cs typeface="Poppins"/>
              </a:rPr>
              <a:t>best available evidence</a:t>
            </a:r>
            <a:r>
              <a:rPr lang="en-GB" sz="1900">
                <a:latin typeface="Poppins"/>
                <a:cs typeface="Poppins"/>
              </a:rPr>
              <a:t> and </a:t>
            </a:r>
            <a:r>
              <a:rPr lang="en-US" sz="1900" b="1">
                <a:latin typeface="Poppins"/>
                <a:cs typeface="Poppins"/>
              </a:rPr>
              <a:t>identify need for additional data or research</a:t>
            </a:r>
            <a:endParaRPr lang="en-GB" sz="1900" b="1">
              <a:latin typeface="Poppins"/>
              <a:cs typeface="Poppins"/>
            </a:endParaRPr>
          </a:p>
        </p:txBody>
      </p:sp>
      <p:pic>
        <p:nvPicPr>
          <p:cNvPr id="23" name="Image 22">
            <a:extLst>
              <a:ext uri="{FF2B5EF4-FFF2-40B4-BE49-F238E27FC236}">
                <a16:creationId xmlns:a16="http://schemas.microsoft.com/office/drawing/2014/main" id="{E86EE7E3-6E69-249F-4916-8B0746B8EA47}"/>
              </a:ext>
            </a:extLst>
          </p:cNvPr>
          <p:cNvPicPr>
            <a:picLocks noChangeAspect="1"/>
          </p:cNvPicPr>
          <p:nvPr/>
        </p:nvPicPr>
        <p:blipFill rotWithShape="1">
          <a:blip r:embed="rId8">
            <a:extLst>
              <a:ext uri="{28A0092B-C50C-407E-A947-70E740481C1C}">
                <a14:useLocalDpi xmlns:a14="http://schemas.microsoft.com/office/drawing/2010/main" val="0"/>
              </a:ext>
            </a:extLst>
          </a:blip>
          <a:srcRect b="13592"/>
          <a:stretch/>
        </p:blipFill>
        <p:spPr>
          <a:xfrm>
            <a:off x="3695283" y="3120128"/>
            <a:ext cx="526895" cy="459419"/>
          </a:xfrm>
          <a:prstGeom prst="rect">
            <a:avLst/>
          </a:prstGeom>
        </p:spPr>
      </p:pic>
      <p:pic>
        <p:nvPicPr>
          <p:cNvPr id="25" name="Content Placeholder 3" descr="A diagram of a cloud with a triangle and a triangle&#10;&#10;Description automatically generated">
            <a:extLst>
              <a:ext uri="{FF2B5EF4-FFF2-40B4-BE49-F238E27FC236}">
                <a16:creationId xmlns:a16="http://schemas.microsoft.com/office/drawing/2014/main" id="{EFBB70FD-FBA2-23E6-D42D-3A0F63F73ED5}"/>
              </a:ext>
            </a:extLst>
          </p:cNvPr>
          <p:cNvPicPr>
            <a:picLocks noChangeAspect="1"/>
          </p:cNvPicPr>
          <p:nvPr/>
        </p:nvPicPr>
        <p:blipFill rotWithShape="1">
          <a:blip r:embed="rId9"/>
          <a:srcRect l="1342" t="24422" r="62819" b="21706"/>
          <a:stretch/>
        </p:blipFill>
        <p:spPr>
          <a:xfrm>
            <a:off x="457087" y="2224872"/>
            <a:ext cx="2989681" cy="2344154"/>
          </a:xfrm>
          <a:prstGeom prst="rect">
            <a:avLst/>
          </a:prstGeom>
        </p:spPr>
      </p:pic>
      <p:sp>
        <p:nvSpPr>
          <p:cNvPr id="38" name="TextBox 37">
            <a:extLst>
              <a:ext uri="{FF2B5EF4-FFF2-40B4-BE49-F238E27FC236}">
                <a16:creationId xmlns:a16="http://schemas.microsoft.com/office/drawing/2014/main" id="{F72F555C-54B7-1A74-6E42-EF653C2C8882}"/>
              </a:ext>
            </a:extLst>
          </p:cNvPr>
          <p:cNvSpPr txBox="1"/>
          <p:nvPr/>
        </p:nvSpPr>
        <p:spPr>
          <a:xfrm>
            <a:off x="454960" y="1425706"/>
            <a:ext cx="416634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900" b="1">
                <a:latin typeface="Poppins"/>
              </a:rPr>
              <a:t>Question is asked to the NITAG</a:t>
            </a:r>
            <a:r>
              <a:rPr lang="en-GB" sz="1900">
                <a:latin typeface="Poppins"/>
              </a:rPr>
              <a:t> (by MoH, NITAG, or other)</a:t>
            </a:r>
            <a:endParaRPr lang="en-US"/>
          </a:p>
        </p:txBody>
      </p:sp>
      <p:sp>
        <p:nvSpPr>
          <p:cNvPr id="55" name="TextBox 54">
            <a:extLst>
              <a:ext uri="{FF2B5EF4-FFF2-40B4-BE49-F238E27FC236}">
                <a16:creationId xmlns:a16="http://schemas.microsoft.com/office/drawing/2014/main" id="{16CB628F-9A2F-BEF8-3E37-9EAC529215C5}"/>
              </a:ext>
            </a:extLst>
          </p:cNvPr>
          <p:cNvSpPr txBox="1"/>
          <p:nvPr/>
        </p:nvSpPr>
        <p:spPr>
          <a:xfrm>
            <a:off x="3605504" y="4626994"/>
            <a:ext cx="4395496"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900" b="1">
                <a:latin typeface="Poppins"/>
              </a:rPr>
              <a:t>Economic aspects</a:t>
            </a:r>
            <a:r>
              <a:rPr lang="en-GB" sz="1900">
                <a:latin typeface="Poppins"/>
              </a:rPr>
              <a:t> </a:t>
            </a:r>
            <a:r>
              <a:rPr lang="en-GB" sz="1900" u="sng">
                <a:latin typeface="Poppins"/>
              </a:rPr>
              <a:t>may be included</a:t>
            </a:r>
            <a:r>
              <a:rPr lang="en-GB" sz="1900">
                <a:latin typeface="Poppins"/>
              </a:rPr>
              <a:t> alongside </a:t>
            </a:r>
            <a:r>
              <a:rPr lang="en-GB" sz="1900" b="1">
                <a:latin typeface="Poppins"/>
              </a:rPr>
              <a:t>other criteria considered</a:t>
            </a:r>
            <a:r>
              <a:rPr lang="en-GB" sz="1900">
                <a:latin typeface="Poppins"/>
              </a:rPr>
              <a:t> within recommendation framework</a:t>
            </a:r>
            <a:endParaRPr lang="en-GB" sz="1900">
              <a:latin typeface="Poppins"/>
              <a:cs typeface="Poppins"/>
            </a:endParaRPr>
          </a:p>
        </p:txBody>
      </p:sp>
      <p:sp>
        <p:nvSpPr>
          <p:cNvPr id="61" name="Triangle 6">
            <a:extLst>
              <a:ext uri="{FF2B5EF4-FFF2-40B4-BE49-F238E27FC236}">
                <a16:creationId xmlns:a16="http://schemas.microsoft.com/office/drawing/2014/main" id="{9213B03C-7F9E-D69A-B00D-F617CF83EA13}"/>
              </a:ext>
            </a:extLst>
          </p:cNvPr>
          <p:cNvSpPr/>
          <p:nvPr/>
        </p:nvSpPr>
        <p:spPr>
          <a:xfrm>
            <a:off x="5206101" y="3659022"/>
            <a:ext cx="456044" cy="783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spTree>
    <p:extLst>
      <p:ext uri="{BB962C8B-B14F-4D97-AF65-F5344CB8AC3E}">
        <p14:creationId xmlns:p14="http://schemas.microsoft.com/office/powerpoint/2010/main" val="189258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F62550-8A68-6B5B-51CD-31B762F6F905}"/>
              </a:ext>
            </a:extLst>
          </p:cNvPr>
          <p:cNvSpPr>
            <a:spLocks noGrp="1"/>
          </p:cNvSpPr>
          <p:nvPr>
            <p:ph idx="1"/>
          </p:nvPr>
        </p:nvSpPr>
        <p:spPr>
          <a:xfrm>
            <a:off x="579690" y="1551583"/>
            <a:ext cx="10114304" cy="4662593"/>
          </a:xfrm>
        </p:spPr>
        <p:txBody>
          <a:bodyPr/>
          <a:lstStyle/>
          <a:p>
            <a:r>
              <a:rPr lang="en-AU" dirty="0"/>
              <a:t>Most NITAG members are not health economists, and are not in charge of conducting economic analyses</a:t>
            </a:r>
          </a:p>
          <a:p>
            <a:r>
              <a:rPr lang="en-AU" dirty="0"/>
              <a:t>Analyses can be conducted by a Working Group or contracted out to external group(s), including industry or academic organisations</a:t>
            </a:r>
          </a:p>
          <a:p>
            <a:r>
              <a:rPr lang="en-AU" dirty="0"/>
              <a:t>NITAG members should be able to:</a:t>
            </a:r>
          </a:p>
          <a:p>
            <a:pPr lvl="1"/>
            <a:r>
              <a:rPr lang="en-AU" sz="1800" dirty="0">
                <a:solidFill>
                  <a:srgbClr val="000000"/>
                </a:solidFill>
                <a:effectLst/>
              </a:rPr>
              <a:t>Understand and agree on the research protocol especially if the study is commissioned by the NITAG or conducted by one of the members.</a:t>
            </a:r>
            <a:endParaRPr lang="en-US" sz="1800" dirty="0">
              <a:solidFill>
                <a:srgbClr val="000000"/>
              </a:solidFill>
              <a:effectLst/>
            </a:endParaRPr>
          </a:p>
          <a:p>
            <a:pPr lvl="1"/>
            <a:r>
              <a:rPr lang="en-US" dirty="0">
                <a:solidFill>
                  <a:srgbClr val="000000"/>
                </a:solidFill>
              </a:rPr>
              <a:t>Determine t</a:t>
            </a:r>
            <a:r>
              <a:rPr lang="en-US" dirty="0"/>
              <a:t>he feasibility of collecting and analyzing data, and answering the economic question(s)</a:t>
            </a:r>
          </a:p>
          <a:p>
            <a:pPr lvl="1"/>
            <a:r>
              <a:rPr lang="en-AU" dirty="0">
                <a:solidFill>
                  <a:srgbClr val="000000"/>
                </a:solidFill>
                <a:effectLst/>
                <a:latin typeface="+mn-lt"/>
              </a:rPr>
              <a:t>Understand the findings of economic studies, how they answer the question and inform the recommendation.</a:t>
            </a:r>
          </a:p>
          <a:p>
            <a:pPr lvl="1"/>
            <a:endParaRPr lang="en-US" dirty="0"/>
          </a:p>
          <a:p>
            <a:pPr lvl="1"/>
            <a:endParaRPr lang="en-US" dirty="0"/>
          </a:p>
          <a:p>
            <a:pPr lvl="1"/>
            <a:endParaRPr lang="en-AU" dirty="0"/>
          </a:p>
        </p:txBody>
      </p:sp>
      <p:sp>
        <p:nvSpPr>
          <p:cNvPr id="4" name="Footer Placeholder 3">
            <a:extLst>
              <a:ext uri="{FF2B5EF4-FFF2-40B4-BE49-F238E27FC236}">
                <a16:creationId xmlns:a16="http://schemas.microsoft.com/office/drawing/2014/main" id="{9AE97809-2B54-9824-285F-53980D907E9C}"/>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C73E8928-CB75-82DF-C9E1-D03E9DB8155B}"/>
              </a:ext>
            </a:extLst>
          </p:cNvPr>
          <p:cNvSpPr>
            <a:spLocks noGrp="1"/>
          </p:cNvSpPr>
          <p:nvPr>
            <p:ph type="sldNum" sz="quarter" idx="16"/>
          </p:nvPr>
        </p:nvSpPr>
        <p:spPr/>
        <p:txBody>
          <a:bodyPr/>
          <a:lstStyle/>
          <a:p>
            <a:fld id="{A74CE0EA-F3B5-4684-BA10-C594598FDB9C}" type="slidenum">
              <a:rPr lang="en-GB" smtClean="0"/>
              <a:pPr/>
              <a:t>11</a:t>
            </a:fld>
            <a:endParaRPr lang="en-GB"/>
          </a:p>
        </p:txBody>
      </p:sp>
      <p:sp>
        <p:nvSpPr>
          <p:cNvPr id="6" name="Title 5">
            <a:extLst>
              <a:ext uri="{FF2B5EF4-FFF2-40B4-BE49-F238E27FC236}">
                <a16:creationId xmlns:a16="http://schemas.microsoft.com/office/drawing/2014/main" id="{FEB0FFF9-404C-F554-9D4A-3B3BC843FFEE}"/>
              </a:ext>
            </a:extLst>
          </p:cNvPr>
          <p:cNvSpPr>
            <a:spLocks noGrp="1"/>
          </p:cNvSpPr>
          <p:nvPr>
            <p:ph type="title"/>
          </p:nvPr>
        </p:nvSpPr>
        <p:spPr/>
        <p:txBody>
          <a:bodyPr/>
          <a:lstStyle/>
          <a:p>
            <a:r>
              <a:rPr lang="en-AU"/>
              <a:t>Role of the NITAG in using and producing economic evidence </a:t>
            </a:r>
          </a:p>
        </p:txBody>
      </p:sp>
      <p:sp>
        <p:nvSpPr>
          <p:cNvPr id="7" name="Text Placeholder 6">
            <a:extLst>
              <a:ext uri="{FF2B5EF4-FFF2-40B4-BE49-F238E27FC236}">
                <a16:creationId xmlns:a16="http://schemas.microsoft.com/office/drawing/2014/main" id="{F378EC76-9E37-CCAD-B4E6-64B56BC85295}"/>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368747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399213F-44BD-31D0-A333-61FA6505957A}"/>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75056240-D6D8-196B-5A91-6730670DD125}"/>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12</a:t>
            </a:fld>
            <a:endParaRPr lang="en-GB" noProof="0"/>
          </a:p>
        </p:txBody>
      </p:sp>
      <p:sp>
        <p:nvSpPr>
          <p:cNvPr id="2" name="Title 1">
            <a:extLst>
              <a:ext uri="{FF2B5EF4-FFF2-40B4-BE49-F238E27FC236}">
                <a16:creationId xmlns:a16="http://schemas.microsoft.com/office/drawing/2014/main" id="{C6A38832-33EB-F7C3-A6B6-C8F72CC0F6C1}"/>
              </a:ext>
            </a:extLst>
          </p:cNvPr>
          <p:cNvSpPr>
            <a:spLocks noGrp="1"/>
          </p:cNvSpPr>
          <p:nvPr>
            <p:ph type="title"/>
          </p:nvPr>
        </p:nvSpPr>
        <p:spPr>
          <a:xfrm>
            <a:off x="489786" y="537196"/>
            <a:ext cx="9262904" cy="538504"/>
          </a:xfrm>
        </p:spPr>
        <p:txBody>
          <a:bodyPr>
            <a:normAutofit fontScale="90000"/>
          </a:bodyPr>
          <a:lstStyle/>
          <a:p>
            <a:r>
              <a:rPr lang="en-AU"/>
              <a:t>The role of the NITAG in defining the economic question and understanding the economic findings </a:t>
            </a:r>
            <a:endParaRPr lang="en-US"/>
          </a:p>
        </p:txBody>
      </p:sp>
      <p:sp>
        <p:nvSpPr>
          <p:cNvPr id="9" name="Text Placeholder 8">
            <a:extLst>
              <a:ext uri="{FF2B5EF4-FFF2-40B4-BE49-F238E27FC236}">
                <a16:creationId xmlns:a16="http://schemas.microsoft.com/office/drawing/2014/main" id="{02CD5E37-F9D0-3B63-FCB7-ACE6E7266B23}"/>
              </a:ext>
            </a:extLst>
          </p:cNvPr>
          <p:cNvSpPr>
            <a:spLocks noGrp="1"/>
          </p:cNvSpPr>
          <p:nvPr>
            <p:ph type="body" sz="quarter" idx="21"/>
          </p:nvPr>
        </p:nvSpPr>
        <p:spPr/>
        <p:txBody>
          <a:bodyPr/>
          <a:lstStyle/>
          <a:p>
            <a:r>
              <a:rPr lang="en-US"/>
              <a:t>Why is it useful to consider economic evidence</a:t>
            </a:r>
          </a:p>
        </p:txBody>
      </p:sp>
      <p:pic>
        <p:nvPicPr>
          <p:cNvPr id="4" name="Content Placeholder 3">
            <a:extLst>
              <a:ext uri="{FF2B5EF4-FFF2-40B4-BE49-F238E27FC236}">
                <a16:creationId xmlns:a16="http://schemas.microsoft.com/office/drawing/2014/main" id="{E5456696-CF24-D56A-7F15-A4964F671B0F}"/>
              </a:ext>
            </a:extLst>
          </p:cNvPr>
          <p:cNvPicPr>
            <a:picLocks noGrp="1" noChangeAspect="1"/>
          </p:cNvPicPr>
          <p:nvPr>
            <p:ph idx="4294967295"/>
          </p:nvPr>
        </p:nvPicPr>
        <p:blipFill rotWithShape="1">
          <a:blip r:embed="rId3"/>
          <a:srcRect b="6234"/>
          <a:stretch/>
        </p:blipFill>
        <p:spPr>
          <a:xfrm>
            <a:off x="577639" y="1353974"/>
            <a:ext cx="10116354" cy="4938757"/>
          </a:xfrm>
          <a:prstGeom prst="rect">
            <a:avLst/>
          </a:prstGeom>
        </p:spPr>
      </p:pic>
    </p:spTree>
    <p:extLst>
      <p:ext uri="{BB962C8B-B14F-4D97-AF65-F5344CB8AC3E}">
        <p14:creationId xmlns:p14="http://schemas.microsoft.com/office/powerpoint/2010/main" val="97067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A48DEB-6337-B27D-4F19-2A3F8BBCCE55}"/>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7" name="Slide Number Placeholder 6">
            <a:extLst>
              <a:ext uri="{FF2B5EF4-FFF2-40B4-BE49-F238E27FC236}">
                <a16:creationId xmlns:a16="http://schemas.microsoft.com/office/drawing/2014/main" id="{2104FBBB-7450-9154-E976-D8E3BAB2CCD7}"/>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13</a:t>
            </a:fld>
            <a:endParaRPr lang="en-GB" noProof="0"/>
          </a:p>
        </p:txBody>
      </p:sp>
      <p:sp>
        <p:nvSpPr>
          <p:cNvPr id="2" name="Title 1">
            <a:extLst>
              <a:ext uri="{FF2B5EF4-FFF2-40B4-BE49-F238E27FC236}">
                <a16:creationId xmlns:a16="http://schemas.microsoft.com/office/drawing/2014/main" id="{99515759-2962-1380-1084-0228672BFCB1}"/>
              </a:ext>
            </a:extLst>
          </p:cNvPr>
          <p:cNvSpPr>
            <a:spLocks noGrp="1"/>
          </p:cNvSpPr>
          <p:nvPr>
            <p:ph type="title"/>
          </p:nvPr>
        </p:nvSpPr>
        <p:spPr>
          <a:xfrm>
            <a:off x="561223" y="291134"/>
            <a:ext cx="9762967" cy="784566"/>
          </a:xfrm>
        </p:spPr>
        <p:txBody>
          <a:bodyPr>
            <a:noAutofit/>
          </a:bodyPr>
          <a:lstStyle/>
          <a:p>
            <a:r>
              <a:rPr lang="en-AU"/>
              <a:t>Evidence to Recommendation (</a:t>
            </a:r>
            <a:r>
              <a:rPr lang="en-AU" err="1"/>
              <a:t>EtR</a:t>
            </a:r>
            <a:r>
              <a:rPr lang="en-AU"/>
              <a:t>) Framework: </a:t>
            </a:r>
            <a:br>
              <a:rPr lang="en-AU"/>
            </a:br>
            <a:r>
              <a:rPr lang="en-AU"/>
              <a:t>Where does economic evidence fit in? </a:t>
            </a:r>
          </a:p>
        </p:txBody>
      </p:sp>
      <p:pic>
        <p:nvPicPr>
          <p:cNvPr id="4" name="image2.png">
            <a:extLst>
              <a:ext uri="{FF2B5EF4-FFF2-40B4-BE49-F238E27FC236}">
                <a16:creationId xmlns:a16="http://schemas.microsoft.com/office/drawing/2014/main" id="{6F3326FB-F5C0-E91E-53FA-DAB06667F5EE}"/>
              </a:ext>
            </a:extLst>
          </p:cNvPr>
          <p:cNvPicPr>
            <a:picLocks noChangeAspect="1"/>
          </p:cNvPicPr>
          <p:nvPr/>
        </p:nvPicPr>
        <p:blipFill>
          <a:blip r:embed="rId3"/>
          <a:srcRect/>
          <a:stretch>
            <a:fillRect/>
          </a:stretch>
        </p:blipFill>
        <p:spPr>
          <a:xfrm>
            <a:off x="577639" y="1272049"/>
            <a:ext cx="8100721" cy="4923647"/>
          </a:xfrm>
          <a:prstGeom prst="rect">
            <a:avLst/>
          </a:prstGeom>
          <a:ln/>
        </p:spPr>
      </p:pic>
      <p:sp>
        <p:nvSpPr>
          <p:cNvPr id="5" name="TextBox 4">
            <a:extLst>
              <a:ext uri="{FF2B5EF4-FFF2-40B4-BE49-F238E27FC236}">
                <a16:creationId xmlns:a16="http://schemas.microsoft.com/office/drawing/2014/main" id="{66724671-D8C2-7570-44FB-E5E79866179A}"/>
              </a:ext>
            </a:extLst>
          </p:cNvPr>
          <p:cNvSpPr txBox="1"/>
          <p:nvPr/>
        </p:nvSpPr>
        <p:spPr>
          <a:xfrm>
            <a:off x="7763957" y="2246277"/>
            <a:ext cx="478971" cy="369332"/>
          </a:xfrm>
          <a:prstGeom prst="rect">
            <a:avLst/>
          </a:prstGeom>
          <a:noFill/>
        </p:spPr>
        <p:txBody>
          <a:bodyPr wrap="square">
            <a:spAutoFit/>
          </a:bodyPr>
          <a:lstStyle/>
          <a:p>
            <a:r>
              <a:rPr lang="en-AU" sz="1800"/>
              <a:t>✅</a:t>
            </a:r>
            <a:endParaRPr lang="en-AU"/>
          </a:p>
        </p:txBody>
      </p:sp>
      <p:sp>
        <p:nvSpPr>
          <p:cNvPr id="6" name="TextBox 5">
            <a:extLst>
              <a:ext uri="{FF2B5EF4-FFF2-40B4-BE49-F238E27FC236}">
                <a16:creationId xmlns:a16="http://schemas.microsoft.com/office/drawing/2014/main" id="{722F2873-3DC4-90BD-26D0-661D9FD3EAAA}"/>
              </a:ext>
            </a:extLst>
          </p:cNvPr>
          <p:cNvSpPr txBox="1"/>
          <p:nvPr/>
        </p:nvSpPr>
        <p:spPr>
          <a:xfrm>
            <a:off x="7763956" y="3292256"/>
            <a:ext cx="478971" cy="369332"/>
          </a:xfrm>
          <a:prstGeom prst="rect">
            <a:avLst/>
          </a:prstGeom>
          <a:noFill/>
        </p:spPr>
        <p:txBody>
          <a:bodyPr wrap="square">
            <a:spAutoFit/>
          </a:bodyPr>
          <a:lstStyle/>
          <a:p>
            <a:r>
              <a:rPr lang="en-AU" sz="1800"/>
              <a:t>✅</a:t>
            </a:r>
            <a:endParaRPr lang="en-AU"/>
          </a:p>
        </p:txBody>
      </p:sp>
      <p:sp>
        <p:nvSpPr>
          <p:cNvPr id="8" name="TextBox 7">
            <a:extLst>
              <a:ext uri="{FF2B5EF4-FFF2-40B4-BE49-F238E27FC236}">
                <a16:creationId xmlns:a16="http://schemas.microsoft.com/office/drawing/2014/main" id="{72810C02-83E2-FD33-5739-0E01C7B349D9}"/>
              </a:ext>
            </a:extLst>
          </p:cNvPr>
          <p:cNvSpPr txBox="1"/>
          <p:nvPr/>
        </p:nvSpPr>
        <p:spPr>
          <a:xfrm>
            <a:off x="7763956" y="4190243"/>
            <a:ext cx="478971" cy="369332"/>
          </a:xfrm>
          <a:prstGeom prst="rect">
            <a:avLst/>
          </a:prstGeom>
          <a:noFill/>
        </p:spPr>
        <p:txBody>
          <a:bodyPr wrap="square">
            <a:spAutoFit/>
          </a:bodyPr>
          <a:lstStyle/>
          <a:p>
            <a:r>
              <a:rPr lang="en-AU" sz="1800"/>
              <a:t>☑️</a:t>
            </a:r>
            <a:endParaRPr lang="en-AU"/>
          </a:p>
        </p:txBody>
      </p:sp>
      <p:sp>
        <p:nvSpPr>
          <p:cNvPr id="11" name="TextBox 10">
            <a:extLst>
              <a:ext uri="{FF2B5EF4-FFF2-40B4-BE49-F238E27FC236}">
                <a16:creationId xmlns:a16="http://schemas.microsoft.com/office/drawing/2014/main" id="{447C9BC4-8C84-A6B3-056A-F28B859768FE}"/>
              </a:ext>
            </a:extLst>
          </p:cNvPr>
          <p:cNvSpPr txBox="1"/>
          <p:nvPr/>
        </p:nvSpPr>
        <p:spPr>
          <a:xfrm>
            <a:off x="9068061" y="4902034"/>
            <a:ext cx="2671742" cy="461665"/>
          </a:xfrm>
          <a:prstGeom prst="rect">
            <a:avLst/>
          </a:prstGeom>
          <a:noFill/>
        </p:spPr>
        <p:txBody>
          <a:bodyPr wrap="square">
            <a:spAutoFit/>
          </a:bodyPr>
          <a:lstStyle/>
          <a:p>
            <a:r>
              <a:rPr lang="en-AU" sz="1200"/>
              <a:t>Economic feasibility or affordability / Budget impact</a:t>
            </a:r>
          </a:p>
        </p:txBody>
      </p:sp>
      <p:sp>
        <p:nvSpPr>
          <p:cNvPr id="12" name="TextBox 11">
            <a:extLst>
              <a:ext uri="{FF2B5EF4-FFF2-40B4-BE49-F238E27FC236}">
                <a16:creationId xmlns:a16="http://schemas.microsoft.com/office/drawing/2014/main" id="{B7701601-6F37-0AB0-8219-01669E8140B7}"/>
              </a:ext>
            </a:extLst>
          </p:cNvPr>
          <p:cNvSpPr txBox="1"/>
          <p:nvPr/>
        </p:nvSpPr>
        <p:spPr>
          <a:xfrm>
            <a:off x="7763960" y="5005634"/>
            <a:ext cx="478971" cy="369332"/>
          </a:xfrm>
          <a:prstGeom prst="rect">
            <a:avLst/>
          </a:prstGeom>
          <a:noFill/>
        </p:spPr>
        <p:txBody>
          <a:bodyPr wrap="square">
            <a:spAutoFit/>
          </a:bodyPr>
          <a:lstStyle/>
          <a:p>
            <a:r>
              <a:rPr lang="en-AU" sz="1800"/>
              <a:t>✅</a:t>
            </a:r>
            <a:endParaRPr lang="en-AU"/>
          </a:p>
        </p:txBody>
      </p:sp>
      <p:sp>
        <p:nvSpPr>
          <p:cNvPr id="13" name="TextBox 12">
            <a:extLst>
              <a:ext uri="{FF2B5EF4-FFF2-40B4-BE49-F238E27FC236}">
                <a16:creationId xmlns:a16="http://schemas.microsoft.com/office/drawing/2014/main" id="{5ABFAC9E-C573-9490-019D-4E1EF6435F3A}"/>
              </a:ext>
            </a:extLst>
          </p:cNvPr>
          <p:cNvSpPr txBox="1"/>
          <p:nvPr/>
        </p:nvSpPr>
        <p:spPr>
          <a:xfrm>
            <a:off x="9068702" y="4155518"/>
            <a:ext cx="2671742" cy="461665"/>
          </a:xfrm>
          <a:prstGeom prst="rect">
            <a:avLst/>
          </a:prstGeom>
          <a:noFill/>
        </p:spPr>
        <p:txBody>
          <a:bodyPr wrap="square">
            <a:spAutoFit/>
          </a:bodyPr>
          <a:lstStyle/>
          <a:p>
            <a:r>
              <a:rPr lang="en-AU" sz="1200"/>
              <a:t>Equity-informative economic evaluation</a:t>
            </a:r>
          </a:p>
        </p:txBody>
      </p:sp>
      <p:sp>
        <p:nvSpPr>
          <p:cNvPr id="14" name="TextBox 13">
            <a:extLst>
              <a:ext uri="{FF2B5EF4-FFF2-40B4-BE49-F238E27FC236}">
                <a16:creationId xmlns:a16="http://schemas.microsoft.com/office/drawing/2014/main" id="{730FB122-B669-9287-945D-8C9C52B3E4F6}"/>
              </a:ext>
            </a:extLst>
          </p:cNvPr>
          <p:cNvSpPr txBox="1"/>
          <p:nvPr/>
        </p:nvSpPr>
        <p:spPr>
          <a:xfrm>
            <a:off x="9068061" y="3293559"/>
            <a:ext cx="3000163" cy="461665"/>
          </a:xfrm>
          <a:prstGeom prst="rect">
            <a:avLst/>
          </a:prstGeom>
          <a:noFill/>
        </p:spPr>
        <p:txBody>
          <a:bodyPr wrap="square" lIns="91440" tIns="45720" rIns="91440" bIns="45720" anchor="t">
            <a:spAutoFit/>
          </a:bodyPr>
          <a:lstStyle/>
          <a:p>
            <a:r>
              <a:rPr lang="en-AU" sz="1200"/>
              <a:t>Costi of intervention/ Economic evaluation</a:t>
            </a:r>
          </a:p>
        </p:txBody>
      </p:sp>
      <p:sp>
        <p:nvSpPr>
          <p:cNvPr id="15" name="TextBox 14">
            <a:extLst>
              <a:ext uri="{FF2B5EF4-FFF2-40B4-BE49-F238E27FC236}">
                <a16:creationId xmlns:a16="http://schemas.microsoft.com/office/drawing/2014/main" id="{0440C510-C54E-51C5-8FA1-877D4C903AD9}"/>
              </a:ext>
            </a:extLst>
          </p:cNvPr>
          <p:cNvSpPr txBox="1"/>
          <p:nvPr/>
        </p:nvSpPr>
        <p:spPr>
          <a:xfrm>
            <a:off x="9090237" y="2297163"/>
            <a:ext cx="2805716" cy="276999"/>
          </a:xfrm>
          <a:prstGeom prst="rect">
            <a:avLst/>
          </a:prstGeom>
          <a:noFill/>
        </p:spPr>
        <p:txBody>
          <a:bodyPr wrap="square">
            <a:spAutoFit/>
          </a:bodyPr>
          <a:lstStyle/>
          <a:p>
            <a:r>
              <a:rPr lang="en-AU" sz="1200"/>
              <a:t>Cost of illness / Economic burden</a:t>
            </a:r>
          </a:p>
        </p:txBody>
      </p:sp>
      <p:sp>
        <p:nvSpPr>
          <p:cNvPr id="16" name="TextBox 15">
            <a:extLst>
              <a:ext uri="{FF2B5EF4-FFF2-40B4-BE49-F238E27FC236}">
                <a16:creationId xmlns:a16="http://schemas.microsoft.com/office/drawing/2014/main" id="{7B6AB9DF-615B-DFAE-FC72-E7E4CFC5103A}"/>
              </a:ext>
            </a:extLst>
          </p:cNvPr>
          <p:cNvSpPr txBox="1"/>
          <p:nvPr/>
        </p:nvSpPr>
        <p:spPr>
          <a:xfrm>
            <a:off x="9090237" y="2827597"/>
            <a:ext cx="2160000" cy="288000"/>
          </a:xfrm>
          <a:prstGeom prst="rect">
            <a:avLst/>
          </a:prstGeom>
          <a:noFill/>
        </p:spPr>
        <p:txBody>
          <a:bodyPr wrap="square">
            <a:spAutoFit/>
          </a:bodyPr>
          <a:lstStyle/>
          <a:p>
            <a:r>
              <a:rPr lang="en-AU" sz="1200"/>
              <a:t>Burden of disease study</a:t>
            </a:r>
          </a:p>
        </p:txBody>
      </p:sp>
      <p:sp>
        <p:nvSpPr>
          <p:cNvPr id="17" name="TextBox 16">
            <a:extLst>
              <a:ext uri="{FF2B5EF4-FFF2-40B4-BE49-F238E27FC236}">
                <a16:creationId xmlns:a16="http://schemas.microsoft.com/office/drawing/2014/main" id="{993837B4-B2F1-3363-9C83-FE3CFDAA8F4D}"/>
              </a:ext>
            </a:extLst>
          </p:cNvPr>
          <p:cNvSpPr txBox="1"/>
          <p:nvPr/>
        </p:nvSpPr>
        <p:spPr>
          <a:xfrm>
            <a:off x="7763956" y="2739019"/>
            <a:ext cx="478971" cy="369332"/>
          </a:xfrm>
          <a:prstGeom prst="rect">
            <a:avLst/>
          </a:prstGeom>
          <a:noFill/>
        </p:spPr>
        <p:txBody>
          <a:bodyPr wrap="square">
            <a:spAutoFit/>
          </a:bodyPr>
          <a:lstStyle/>
          <a:p>
            <a:r>
              <a:rPr lang="en-AU" sz="1800"/>
              <a:t>☑️</a:t>
            </a:r>
            <a:endParaRPr lang="en-AU"/>
          </a:p>
        </p:txBody>
      </p:sp>
      <p:sp>
        <p:nvSpPr>
          <p:cNvPr id="9" name="TextBox 8">
            <a:extLst>
              <a:ext uri="{FF2B5EF4-FFF2-40B4-BE49-F238E27FC236}">
                <a16:creationId xmlns:a16="http://schemas.microsoft.com/office/drawing/2014/main" id="{394EB0E8-9878-7E42-C58A-6BB7D7F53808}"/>
              </a:ext>
            </a:extLst>
          </p:cNvPr>
          <p:cNvSpPr txBox="1"/>
          <p:nvPr/>
        </p:nvSpPr>
        <p:spPr>
          <a:xfrm>
            <a:off x="9068061" y="1879384"/>
            <a:ext cx="2523127" cy="27699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AU" sz="1200"/>
              <a:t>Type of economic analysis</a:t>
            </a:r>
          </a:p>
        </p:txBody>
      </p:sp>
    </p:spTree>
    <p:extLst>
      <p:ext uri="{BB962C8B-B14F-4D97-AF65-F5344CB8AC3E}">
        <p14:creationId xmlns:p14="http://schemas.microsoft.com/office/powerpoint/2010/main" val="208039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4DEDC6-FEFD-AE08-12D4-B8041591D6B9}"/>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76CA757F-91BC-BB63-2A41-D6D7A9616329}"/>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14</a:t>
            </a:fld>
            <a:endParaRPr lang="en-GB" noProof="0"/>
          </a:p>
        </p:txBody>
      </p:sp>
      <p:sp>
        <p:nvSpPr>
          <p:cNvPr id="2" name="Title 1">
            <a:extLst>
              <a:ext uri="{FF2B5EF4-FFF2-40B4-BE49-F238E27FC236}">
                <a16:creationId xmlns:a16="http://schemas.microsoft.com/office/drawing/2014/main" id="{837CE2FD-2B03-C80B-D193-02613A705321}"/>
              </a:ext>
            </a:extLst>
          </p:cNvPr>
          <p:cNvSpPr>
            <a:spLocks noGrp="1"/>
          </p:cNvSpPr>
          <p:nvPr>
            <p:ph type="title"/>
          </p:nvPr>
        </p:nvSpPr>
        <p:spPr>
          <a:xfrm>
            <a:off x="489786" y="537196"/>
            <a:ext cx="9262904" cy="538504"/>
          </a:xfrm>
        </p:spPr>
        <p:txBody>
          <a:bodyPr/>
          <a:lstStyle/>
          <a:p>
            <a:r>
              <a:rPr lang="en-AU" dirty="0"/>
              <a:t>How to frame the PICO question?</a:t>
            </a:r>
          </a:p>
        </p:txBody>
      </p:sp>
      <p:graphicFrame>
        <p:nvGraphicFramePr>
          <p:cNvPr id="4" name="Content Placeholder 3">
            <a:extLst>
              <a:ext uri="{FF2B5EF4-FFF2-40B4-BE49-F238E27FC236}">
                <a16:creationId xmlns:a16="http://schemas.microsoft.com/office/drawing/2014/main" id="{CF1CA687-CC5F-5E5D-2A45-9051A4D6F75D}"/>
              </a:ext>
            </a:extLst>
          </p:cNvPr>
          <p:cNvGraphicFramePr>
            <a:graphicFrameLocks noGrp="1"/>
          </p:cNvGraphicFramePr>
          <p:nvPr>
            <p:ph idx="4294967295"/>
            <p:extLst>
              <p:ext uri="{D42A27DB-BD31-4B8C-83A1-F6EECF244321}">
                <p14:modId xmlns:p14="http://schemas.microsoft.com/office/powerpoint/2010/main" val="1961881169"/>
              </p:ext>
            </p:extLst>
          </p:nvPr>
        </p:nvGraphicFramePr>
        <p:xfrm>
          <a:off x="630789" y="1859405"/>
          <a:ext cx="10930421" cy="4296837"/>
        </p:xfrm>
        <a:graphic>
          <a:graphicData uri="http://schemas.openxmlformats.org/drawingml/2006/table">
            <a:tbl>
              <a:tblPr bandRow="1">
                <a:tableStyleId>{5C22544A-7EE6-4342-B048-85BDC9FD1C3A}</a:tableStyleId>
              </a:tblPr>
              <a:tblGrid>
                <a:gridCol w="807985">
                  <a:extLst>
                    <a:ext uri="{9D8B030D-6E8A-4147-A177-3AD203B41FA5}">
                      <a16:colId xmlns:a16="http://schemas.microsoft.com/office/drawing/2014/main" val="2757935654"/>
                    </a:ext>
                  </a:extLst>
                </a:gridCol>
                <a:gridCol w="1534221">
                  <a:extLst>
                    <a:ext uri="{9D8B030D-6E8A-4147-A177-3AD203B41FA5}">
                      <a16:colId xmlns:a16="http://schemas.microsoft.com/office/drawing/2014/main" val="299415905"/>
                    </a:ext>
                  </a:extLst>
                </a:gridCol>
                <a:gridCol w="5995554">
                  <a:extLst>
                    <a:ext uri="{9D8B030D-6E8A-4147-A177-3AD203B41FA5}">
                      <a16:colId xmlns:a16="http://schemas.microsoft.com/office/drawing/2014/main" val="354248482"/>
                    </a:ext>
                  </a:extLst>
                </a:gridCol>
                <a:gridCol w="2592661">
                  <a:extLst>
                    <a:ext uri="{9D8B030D-6E8A-4147-A177-3AD203B41FA5}">
                      <a16:colId xmlns:a16="http://schemas.microsoft.com/office/drawing/2014/main" val="2088743309"/>
                    </a:ext>
                  </a:extLst>
                </a:gridCol>
              </a:tblGrid>
              <a:tr h="896327">
                <a:tc>
                  <a:txBody>
                    <a:bodyPr/>
                    <a:lstStyle/>
                    <a:p>
                      <a:pPr algn="ctr"/>
                      <a:r>
                        <a:rPr lang="en-US" sz="1600" b="1" dirty="0">
                          <a:effectLst/>
                        </a:rPr>
                        <a:t>Letter</a:t>
                      </a:r>
                      <a:endParaRPr lang="en-AU" sz="1600" b="1"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1600" b="1" dirty="0">
                          <a:effectLst/>
                        </a:rPr>
                        <a:t>Stands for</a:t>
                      </a:r>
                      <a:endParaRPr lang="en-AU" sz="1600" b="1"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1600" b="1" dirty="0">
                          <a:effectLst/>
                        </a:rPr>
                        <a:t>Explanation </a:t>
                      </a:r>
                      <a:endParaRPr lang="en-AU" sz="1600" b="1"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AU" sz="1600" b="1" kern="1200" dirty="0">
                          <a:solidFill>
                            <a:schemeClr val="dk1"/>
                          </a:solidFill>
                          <a:effectLst/>
                          <a:latin typeface="+mn-lt"/>
                          <a:ea typeface="+mn-ea"/>
                          <a:cs typeface="+mn-cs"/>
                        </a:rPr>
                        <a:t>Example</a:t>
                      </a:r>
                    </a:p>
                  </a:txBody>
                  <a:tcPr marL="68580" marR="68580" marT="0" marB="0" anchor="ctr"/>
                </a:tc>
                <a:extLst>
                  <a:ext uri="{0D108BD9-81ED-4DB2-BD59-A6C34878D82A}">
                    <a16:rowId xmlns:a16="http://schemas.microsoft.com/office/drawing/2014/main" val="1494046845"/>
                  </a:ext>
                </a:extLst>
              </a:tr>
              <a:tr h="694471">
                <a:tc>
                  <a:txBody>
                    <a:bodyPr/>
                    <a:lstStyle/>
                    <a:p>
                      <a:pPr algn="ctr"/>
                      <a:r>
                        <a:rPr lang="en-US" sz="1600" b="1">
                          <a:effectLst/>
                        </a:rPr>
                        <a:t>P</a:t>
                      </a:r>
                      <a:endParaRPr lang="en-AU" sz="16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1600" b="1" dirty="0">
                          <a:effectLst/>
                        </a:rPr>
                        <a:t>Population</a:t>
                      </a:r>
                      <a:r>
                        <a:rPr lang="en-US" sz="1600" dirty="0">
                          <a:effectLst/>
                        </a:rPr>
                        <a:t> </a:t>
                      </a:r>
                      <a:endParaRPr lang="en-AU" sz="1600" dirty="0">
                        <a:effectLst/>
                        <a:latin typeface="Calibri"/>
                      </a:endParaRPr>
                    </a:p>
                  </a:txBody>
                  <a:tcPr marL="68580" marR="68580" marT="0" marB="0" anchor="ctr"/>
                </a:tc>
                <a:tc>
                  <a:txBody>
                    <a:bodyPr/>
                    <a:lstStyle/>
                    <a:p>
                      <a:r>
                        <a:rPr lang="en-US" sz="1600" dirty="0">
                          <a:effectLst/>
                        </a:rPr>
                        <a:t>Who are we studying? </a:t>
                      </a:r>
                    </a:p>
                    <a:p>
                      <a:r>
                        <a:rPr lang="en-US" sz="1600" dirty="0">
                          <a:effectLst/>
                        </a:rPr>
                        <a:t>(Characteristics such as age range, medical conditions, disease severity or level or risk)</a:t>
                      </a:r>
                      <a:endParaRPr lang="en-AU" sz="16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AU" sz="1600" kern="1200" dirty="0">
                          <a:solidFill>
                            <a:schemeClr val="dk1"/>
                          </a:solidFill>
                          <a:effectLst/>
                          <a:latin typeface="+mn-lt"/>
                          <a:ea typeface="+mn-ea"/>
                          <a:cs typeface="+mn-cs"/>
                        </a:rPr>
                        <a:t>Children under five years old in X country</a:t>
                      </a:r>
                    </a:p>
                  </a:txBody>
                  <a:tcPr marL="68580" marR="68580" marT="0" marB="0" anchor="ctr"/>
                </a:tc>
                <a:extLst>
                  <a:ext uri="{0D108BD9-81ED-4DB2-BD59-A6C34878D82A}">
                    <a16:rowId xmlns:a16="http://schemas.microsoft.com/office/drawing/2014/main" val="2758408219"/>
                  </a:ext>
                </a:extLst>
              </a:tr>
              <a:tr h="685800">
                <a:tc>
                  <a:txBody>
                    <a:bodyPr/>
                    <a:lstStyle/>
                    <a:p>
                      <a:pPr algn="ctr"/>
                      <a:r>
                        <a:rPr lang="en-US" sz="1600" b="1">
                          <a:effectLst/>
                        </a:rPr>
                        <a:t>I</a:t>
                      </a:r>
                      <a:endParaRPr lang="en-AU" sz="16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1600" b="1" dirty="0">
                          <a:effectLst/>
                        </a:rPr>
                        <a:t>Intervention</a:t>
                      </a:r>
                      <a:endParaRPr lang="en-AU" sz="1600" b="1"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1600" dirty="0">
                          <a:effectLst/>
                        </a:rPr>
                        <a:t>What are we doing or evaluation? (new vaccine, new product, doses, schedule)</a:t>
                      </a:r>
                      <a:endParaRPr lang="en-AU" sz="16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AU" sz="1600" kern="1200" dirty="0">
                          <a:solidFill>
                            <a:schemeClr val="dk1"/>
                          </a:solidFill>
                          <a:effectLst/>
                          <a:latin typeface="+mn-lt"/>
                          <a:ea typeface="+mn-ea"/>
                          <a:cs typeface="+mn-cs"/>
                        </a:rPr>
                        <a:t>Introduction a new rotavirus vaccine</a:t>
                      </a:r>
                    </a:p>
                  </a:txBody>
                  <a:tcPr marL="68580" marR="68580" marT="0" marB="0" anchor="ctr"/>
                </a:tc>
                <a:extLst>
                  <a:ext uri="{0D108BD9-81ED-4DB2-BD59-A6C34878D82A}">
                    <a16:rowId xmlns:a16="http://schemas.microsoft.com/office/drawing/2014/main" val="1336823962"/>
                  </a:ext>
                </a:extLst>
              </a:tr>
              <a:tr h="1104900">
                <a:tc>
                  <a:txBody>
                    <a:bodyPr/>
                    <a:lstStyle/>
                    <a:p>
                      <a:pPr algn="ctr"/>
                      <a:r>
                        <a:rPr lang="en-US" sz="1600" b="1">
                          <a:effectLst/>
                        </a:rPr>
                        <a:t>C</a:t>
                      </a:r>
                      <a:endParaRPr lang="en-AU" sz="16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1600" b="1">
                          <a:effectLst/>
                        </a:rPr>
                        <a:t>Comparison</a:t>
                      </a:r>
                      <a:endParaRPr lang="en-AU" sz="16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1600" dirty="0">
                          <a:effectLst/>
                        </a:rPr>
                        <a:t>What are we comparing it to?</a:t>
                      </a:r>
                    </a:p>
                    <a:p>
                      <a:r>
                        <a:rPr lang="en-US" sz="1600" dirty="0">
                          <a:effectLst/>
                        </a:rPr>
                        <a:t>(no vaccination, existing vaccine, placebo, control, standard care, other prevention options)</a:t>
                      </a:r>
                      <a:endParaRPr lang="en-AU" sz="16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AU" sz="1600" kern="1200" dirty="0">
                          <a:solidFill>
                            <a:schemeClr val="dk1"/>
                          </a:solidFill>
                          <a:effectLst/>
                          <a:latin typeface="+mn-lt"/>
                          <a:ea typeface="+mn-ea"/>
                          <a:cs typeface="+mn-cs"/>
                        </a:rPr>
                        <a:t>No vaccination or the status quo</a:t>
                      </a:r>
                    </a:p>
                  </a:txBody>
                  <a:tcPr marL="68580" marR="68580" marT="0" marB="0" anchor="ctr"/>
                </a:tc>
                <a:extLst>
                  <a:ext uri="{0D108BD9-81ED-4DB2-BD59-A6C34878D82A}">
                    <a16:rowId xmlns:a16="http://schemas.microsoft.com/office/drawing/2014/main" val="1437187261"/>
                  </a:ext>
                </a:extLst>
              </a:tr>
              <a:tr h="878290">
                <a:tc>
                  <a:txBody>
                    <a:bodyPr/>
                    <a:lstStyle/>
                    <a:p>
                      <a:pPr algn="ctr"/>
                      <a:r>
                        <a:rPr lang="en-US" sz="1600" b="1">
                          <a:effectLst/>
                        </a:rPr>
                        <a:t>O</a:t>
                      </a:r>
                      <a:endParaRPr lang="en-AU" sz="16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1600" b="1" dirty="0">
                          <a:effectLst/>
                        </a:rPr>
                        <a:t>Outcomes</a:t>
                      </a:r>
                      <a:r>
                        <a:rPr lang="en-US" sz="1600" dirty="0">
                          <a:effectLst/>
                        </a:rPr>
                        <a:t> </a:t>
                      </a:r>
                      <a:endParaRPr lang="en-AU" sz="16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1600" dirty="0">
                          <a:effectLst/>
                        </a:rPr>
                        <a:t>What do we want to measure?</a:t>
                      </a:r>
                    </a:p>
                    <a:p>
                      <a:r>
                        <a:rPr lang="en-US" sz="1600" dirty="0">
                          <a:effectLst/>
                        </a:rPr>
                        <a:t>(health outcomes such as reduction in mortality/morbidity, costs, cost-effectiveness)</a:t>
                      </a:r>
                      <a:endParaRPr lang="en-AU" sz="1600" dirty="0">
                        <a:effectLst/>
                      </a:endParaRPr>
                    </a:p>
                  </a:txBody>
                  <a:tcPr marL="68580" marR="68580" marT="0" marB="0" anchor="ctr"/>
                </a:tc>
                <a:tc>
                  <a:txBody>
                    <a:bodyPr/>
                    <a:lstStyle/>
                    <a:p>
                      <a:r>
                        <a:rPr lang="en-AU" sz="1600" kern="1200" dirty="0">
                          <a:solidFill>
                            <a:schemeClr val="dk1"/>
                          </a:solidFill>
                          <a:effectLst/>
                          <a:latin typeface="+mn-lt"/>
                          <a:ea typeface="+mn-ea"/>
                          <a:cs typeface="+mn-cs"/>
                        </a:rPr>
                        <a:t>Cases prevented, costs saved, DALYs averted, cost per DALY saved</a:t>
                      </a:r>
                    </a:p>
                  </a:txBody>
                  <a:tcPr marL="68580" marR="68580" marT="0" marB="0" anchor="ctr"/>
                </a:tc>
                <a:extLst>
                  <a:ext uri="{0D108BD9-81ED-4DB2-BD59-A6C34878D82A}">
                    <a16:rowId xmlns:a16="http://schemas.microsoft.com/office/drawing/2014/main" val="2892168839"/>
                  </a:ext>
                </a:extLst>
              </a:tr>
            </a:tbl>
          </a:graphicData>
        </a:graphic>
      </p:graphicFrame>
      <p:sp>
        <p:nvSpPr>
          <p:cNvPr id="6" name="TextBox 5">
            <a:extLst>
              <a:ext uri="{FF2B5EF4-FFF2-40B4-BE49-F238E27FC236}">
                <a16:creationId xmlns:a16="http://schemas.microsoft.com/office/drawing/2014/main" id="{8CF710CA-2A23-89B1-9368-9FD887B2C928}"/>
              </a:ext>
            </a:extLst>
          </p:cNvPr>
          <p:cNvSpPr txBox="1"/>
          <p:nvPr/>
        </p:nvSpPr>
        <p:spPr>
          <a:xfrm>
            <a:off x="577639" y="1145049"/>
            <a:ext cx="10515600" cy="646331"/>
          </a:xfrm>
          <a:prstGeom prst="rect">
            <a:avLst/>
          </a:prstGeom>
          <a:noFill/>
        </p:spPr>
        <p:txBody>
          <a:bodyPr wrap="square">
            <a:spAutoFit/>
          </a:bodyPr>
          <a:lstStyle/>
          <a:p>
            <a:r>
              <a:rPr lang="en-AU" i="1" dirty="0">
                <a:effectLst/>
              </a:rPr>
              <a:t>While the policy question can be quite broad, the study question for the economic evaluation is expected to be more specific. </a:t>
            </a:r>
          </a:p>
        </p:txBody>
      </p:sp>
    </p:spTree>
    <p:extLst>
      <p:ext uri="{BB962C8B-B14F-4D97-AF65-F5344CB8AC3E}">
        <p14:creationId xmlns:p14="http://schemas.microsoft.com/office/powerpoint/2010/main" val="402113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618A969-762B-2414-6F67-D8A70E357387}"/>
              </a:ext>
            </a:extLst>
          </p:cNvPr>
          <p:cNvSpPr>
            <a:spLocks noGrp="1"/>
          </p:cNvSpPr>
          <p:nvPr>
            <p:ph idx="1"/>
          </p:nvPr>
        </p:nvSpPr>
        <p:spPr>
          <a:xfrm>
            <a:off x="577639" y="1261047"/>
            <a:ext cx="10114304" cy="4694910"/>
          </a:xfrm>
        </p:spPr>
        <p:txBody>
          <a:bodyPr/>
          <a:lstStyle/>
          <a:p>
            <a:r>
              <a:rPr lang="en-US" sz="1800" dirty="0"/>
              <a:t>Focusing the research question</a:t>
            </a:r>
          </a:p>
          <a:p>
            <a:pPr lvl="1"/>
            <a:r>
              <a:rPr lang="en-US" dirty="0"/>
              <a:t>Ensures clear and targeted analysis</a:t>
            </a:r>
          </a:p>
          <a:p>
            <a:r>
              <a:rPr lang="en-US" sz="1800" dirty="0"/>
              <a:t>Guiding data collection</a:t>
            </a:r>
          </a:p>
          <a:p>
            <a:pPr lvl="1"/>
            <a:r>
              <a:rPr lang="en-US" dirty="0"/>
              <a:t>Identifies necessary information for each component (P, I, C, O).</a:t>
            </a:r>
          </a:p>
          <a:p>
            <a:r>
              <a:rPr lang="en-US" sz="1800" dirty="0"/>
              <a:t>Facilitating generation specific evidence</a:t>
            </a:r>
          </a:p>
          <a:p>
            <a:pPr lvl="1"/>
            <a:r>
              <a:rPr lang="en-US" dirty="0"/>
              <a:t>Structured comparisons of health and economic values.</a:t>
            </a:r>
          </a:p>
          <a:p>
            <a:r>
              <a:rPr lang="en-US" sz="1800" dirty="0"/>
              <a:t>Determining the type of economic study</a:t>
            </a:r>
          </a:p>
          <a:p>
            <a:pPr lvl="1"/>
            <a:r>
              <a:rPr lang="en-US" dirty="0"/>
              <a:t>Comparator (e.g., no vaccine, current vaccine, alternative product) and outcomes (e.g., cost of disease, cost per case averted, DALYs, budget implication)</a:t>
            </a:r>
          </a:p>
          <a:p>
            <a:pPr marL="960251" lvl="2" indent="-285750"/>
            <a:r>
              <a:rPr lang="en-US" sz="1600" dirty="0"/>
              <a:t>Economic burden of disease</a:t>
            </a:r>
          </a:p>
          <a:p>
            <a:pPr marL="960251" lvl="2" indent="-285750"/>
            <a:r>
              <a:rPr lang="en-US" sz="1600" dirty="0"/>
              <a:t>Cost-effectiveness analysis</a:t>
            </a:r>
          </a:p>
          <a:p>
            <a:pPr marL="960251" lvl="2" indent="-285750"/>
            <a:r>
              <a:rPr lang="en-US" sz="1600" dirty="0"/>
              <a:t>Budget impact analysis</a:t>
            </a:r>
          </a:p>
          <a:p>
            <a:pPr marL="556168" lvl="1" indent="-285750"/>
            <a:endParaRPr lang="en-US" dirty="0"/>
          </a:p>
          <a:p>
            <a:pPr indent="-207645"/>
            <a:endParaRPr lang="en-US" dirty="0"/>
          </a:p>
        </p:txBody>
      </p:sp>
      <p:sp>
        <p:nvSpPr>
          <p:cNvPr id="3" name="Footer Placeholder 2">
            <a:extLst>
              <a:ext uri="{FF2B5EF4-FFF2-40B4-BE49-F238E27FC236}">
                <a16:creationId xmlns:a16="http://schemas.microsoft.com/office/drawing/2014/main" id="{D3D6E82B-0D6A-19D9-4DFE-62FDB8E52284}"/>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219E8EF5-9FFB-1820-3A5D-3FB8A8739AAD}"/>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15</a:t>
            </a:fld>
            <a:endParaRPr lang="en-GB" noProof="0"/>
          </a:p>
        </p:txBody>
      </p:sp>
      <p:sp>
        <p:nvSpPr>
          <p:cNvPr id="2" name="Title 1">
            <a:extLst>
              <a:ext uri="{FF2B5EF4-FFF2-40B4-BE49-F238E27FC236}">
                <a16:creationId xmlns:a16="http://schemas.microsoft.com/office/drawing/2014/main" id="{22059D65-3968-FCD6-732F-AF1A8D9732C0}"/>
              </a:ext>
            </a:extLst>
          </p:cNvPr>
          <p:cNvSpPr>
            <a:spLocks noGrp="1"/>
          </p:cNvSpPr>
          <p:nvPr>
            <p:ph type="title"/>
          </p:nvPr>
        </p:nvSpPr>
        <p:spPr>
          <a:xfrm>
            <a:off x="489786" y="537196"/>
            <a:ext cx="9262904" cy="538504"/>
          </a:xfrm>
        </p:spPr>
        <p:txBody>
          <a:bodyPr/>
          <a:lstStyle/>
          <a:p>
            <a:r>
              <a:rPr lang="en-US" dirty="0"/>
              <a:t>Why use the PICO framework in vaccine economics?</a:t>
            </a:r>
            <a:endParaRPr lang="en-AU" dirty="0"/>
          </a:p>
        </p:txBody>
      </p:sp>
    </p:spTree>
    <p:extLst>
      <p:ext uri="{BB962C8B-B14F-4D97-AF65-F5344CB8AC3E}">
        <p14:creationId xmlns:p14="http://schemas.microsoft.com/office/powerpoint/2010/main" val="307349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535FF0-CD23-79B1-B5F3-9C8711106736}"/>
              </a:ext>
            </a:extLst>
          </p:cNvPr>
          <p:cNvSpPr>
            <a:spLocks noGrp="1"/>
          </p:cNvSpPr>
          <p:nvPr>
            <p:ph type="ftr" sz="quarter" idx="11"/>
          </p:nvPr>
        </p:nvSpPr>
        <p:spPr>
          <a:xfrm>
            <a:off x="577639" y="6482886"/>
            <a:ext cx="7575715" cy="112018"/>
          </a:xfrm>
        </p:spPr>
        <p:txBody>
          <a:bodyPr/>
          <a:lstStyle/>
          <a:p>
            <a:r>
              <a:rPr lang="en-GB"/>
              <a:t>Vaccine Economics for NITAGs – Beginner Training</a:t>
            </a:r>
          </a:p>
        </p:txBody>
      </p:sp>
      <p:sp>
        <p:nvSpPr>
          <p:cNvPr id="3" name="Slide Number Placeholder 2">
            <a:extLst>
              <a:ext uri="{FF2B5EF4-FFF2-40B4-BE49-F238E27FC236}">
                <a16:creationId xmlns:a16="http://schemas.microsoft.com/office/drawing/2014/main" id="{3FAF14D7-7C70-B496-B49D-720097EC0ED8}"/>
              </a:ext>
            </a:extLst>
          </p:cNvPr>
          <p:cNvSpPr>
            <a:spLocks noGrp="1"/>
          </p:cNvSpPr>
          <p:nvPr>
            <p:ph type="sldNum" sz="quarter" idx="12"/>
          </p:nvPr>
        </p:nvSpPr>
        <p:spPr>
          <a:xfrm>
            <a:off x="10693993" y="6482886"/>
            <a:ext cx="897196" cy="111982"/>
          </a:xfrm>
        </p:spPr>
        <p:txBody>
          <a:bodyPr/>
          <a:lstStyle/>
          <a:p>
            <a:fld id="{E2E31AFC-DF42-41A5-B57C-06A83BBA6616}" type="slidenum">
              <a:rPr lang="en-GB" smtClean="0"/>
              <a:pPr/>
              <a:t>16</a:t>
            </a:fld>
            <a:endParaRPr lang="en-GB"/>
          </a:p>
        </p:txBody>
      </p:sp>
      <p:sp>
        <p:nvSpPr>
          <p:cNvPr id="4" name="Text Placeholder 3">
            <a:extLst>
              <a:ext uri="{FF2B5EF4-FFF2-40B4-BE49-F238E27FC236}">
                <a16:creationId xmlns:a16="http://schemas.microsoft.com/office/drawing/2014/main" id="{40A75493-E43A-725F-4698-14B24F08B47A}"/>
              </a:ext>
            </a:extLst>
          </p:cNvPr>
          <p:cNvSpPr>
            <a:spLocks noGrp="1"/>
          </p:cNvSpPr>
          <p:nvPr>
            <p:ph type="body" sz="quarter" idx="13"/>
          </p:nvPr>
        </p:nvSpPr>
        <p:spPr>
          <a:xfrm>
            <a:off x="489787" y="538569"/>
            <a:ext cx="9262800" cy="540000"/>
          </a:xfrm>
        </p:spPr>
        <p:txBody>
          <a:bodyPr/>
          <a:lstStyle/>
          <a:p>
            <a:r>
              <a:rPr lang="en-US"/>
              <a:t>Facilitated Discussion (20 min) </a:t>
            </a:r>
          </a:p>
        </p:txBody>
      </p:sp>
      <p:sp>
        <p:nvSpPr>
          <p:cNvPr id="5" name="Content Placeholder 4">
            <a:extLst>
              <a:ext uri="{FF2B5EF4-FFF2-40B4-BE49-F238E27FC236}">
                <a16:creationId xmlns:a16="http://schemas.microsoft.com/office/drawing/2014/main" id="{C8C5B23A-C2E6-F6B0-AF86-060A7CA3B1B1}"/>
              </a:ext>
            </a:extLst>
          </p:cNvPr>
          <p:cNvSpPr>
            <a:spLocks noGrp="1"/>
          </p:cNvSpPr>
          <p:nvPr>
            <p:ph sz="quarter" idx="14"/>
          </p:nvPr>
        </p:nvSpPr>
        <p:spPr>
          <a:xfrm>
            <a:off x="569912" y="1557348"/>
            <a:ext cx="10782750" cy="4544118"/>
          </a:xfrm>
        </p:spPr>
        <p:txBody>
          <a:bodyPr/>
          <a:lstStyle/>
          <a:p>
            <a:r>
              <a:rPr lang="en-US">
                <a:latin typeface="Poppins"/>
                <a:ea typeface="Roboto"/>
                <a:cs typeface="Poppins"/>
              </a:rPr>
              <a:t>What are some of the broad policy questions your NITAG is facing? </a:t>
            </a:r>
            <a:endParaRPr lang="en-US"/>
          </a:p>
          <a:p>
            <a:r>
              <a:rPr lang="en-US">
                <a:latin typeface="Poppins"/>
                <a:ea typeface="Roboto"/>
                <a:cs typeface="Poppins"/>
              </a:rPr>
              <a:t>Is it relevant to include economic aspects in the recommendation framework related to any of these questions? </a:t>
            </a:r>
            <a:endParaRPr lang="en-US"/>
          </a:p>
          <a:p>
            <a:pPr marL="477520" lvl="1" indent="-173355"/>
            <a:r>
              <a:rPr lang="en-US" sz="2000">
                <a:latin typeface="Poppins"/>
                <a:ea typeface="Roboto"/>
                <a:cs typeface="Poppins"/>
              </a:rPr>
              <a:t>If so, what are some of the relevant (and specific) economic questions to consider that could be answered by one of the methods introduced?</a:t>
            </a:r>
          </a:p>
          <a:p>
            <a:r>
              <a:rPr lang="en-US">
                <a:latin typeface="Poppins"/>
                <a:ea typeface="Roboto"/>
                <a:cs typeface="Poppins"/>
              </a:rPr>
              <a:t>Recall the types of questions that could be answered:</a:t>
            </a:r>
            <a:endParaRPr lang="en-US"/>
          </a:p>
          <a:p>
            <a:pPr marL="477520" lvl="1" indent="-173355"/>
            <a:r>
              <a:rPr lang="en-US" i="1">
                <a:latin typeface="Poppins"/>
                <a:ea typeface="Roboto"/>
                <a:cs typeface="Poppins"/>
              </a:rPr>
              <a:t>What are the costs associated with a disease?</a:t>
            </a:r>
            <a:endParaRPr lang="en-US" i="1"/>
          </a:p>
          <a:p>
            <a:pPr marL="477520" lvl="1" indent="-173355">
              <a:buClr>
                <a:srgbClr val="FFFFFF"/>
              </a:buClr>
            </a:pPr>
            <a:r>
              <a:rPr lang="en-US" i="1">
                <a:latin typeface="Poppins"/>
                <a:ea typeface="Roboto"/>
                <a:cs typeface="Poppins"/>
              </a:rPr>
              <a:t>What is the cost of vaccination?</a:t>
            </a:r>
            <a:endParaRPr lang="en-US" i="1"/>
          </a:p>
          <a:p>
            <a:pPr marL="477520" lvl="1" indent="-173355">
              <a:buClr>
                <a:srgbClr val="FFFFFF"/>
              </a:buClr>
            </a:pPr>
            <a:r>
              <a:rPr lang="en-US" i="1">
                <a:latin typeface="Poppins"/>
                <a:ea typeface="Roboto"/>
                <a:cs typeface="Poppins"/>
              </a:rPr>
              <a:t>Is an intervention cost-effective? </a:t>
            </a:r>
            <a:endParaRPr lang="en-US" i="1"/>
          </a:p>
          <a:p>
            <a:pPr marL="477520" lvl="1" indent="-173355">
              <a:buClr>
                <a:srgbClr val="FFFFFF"/>
              </a:buClr>
            </a:pPr>
            <a:r>
              <a:rPr lang="en-US" i="1">
                <a:latin typeface="Poppins"/>
                <a:ea typeface="Roboto"/>
                <a:cs typeface="Poppins"/>
              </a:rPr>
              <a:t>Is it affordable? What are the financial consequences of introducing a new vaccine?</a:t>
            </a:r>
            <a:endParaRPr lang="en-US" i="1"/>
          </a:p>
          <a:p>
            <a:endParaRPr lang="en-US"/>
          </a:p>
          <a:p>
            <a:endParaRPr lang="en-US"/>
          </a:p>
          <a:p>
            <a:endParaRPr lang="en-US"/>
          </a:p>
          <a:p>
            <a:endParaRPr lang="en-US"/>
          </a:p>
        </p:txBody>
      </p:sp>
      <p:sp>
        <p:nvSpPr>
          <p:cNvPr id="10" name="Text Placeholder 9">
            <a:extLst>
              <a:ext uri="{FF2B5EF4-FFF2-40B4-BE49-F238E27FC236}">
                <a16:creationId xmlns:a16="http://schemas.microsoft.com/office/drawing/2014/main" id="{9887595B-D6F6-71D6-5F73-C25CB0256619}"/>
              </a:ext>
            </a:extLst>
          </p:cNvPr>
          <p:cNvSpPr>
            <a:spLocks noGrp="1"/>
          </p:cNvSpPr>
          <p:nvPr>
            <p:ph type="body" sz="quarter" idx="21"/>
          </p:nvPr>
        </p:nvSpPr>
        <p:spPr/>
        <p:txBody>
          <a:bodyPr/>
          <a:lstStyle/>
          <a:p>
            <a:r>
              <a:rPr lang="en-US"/>
              <a:t>Facilitated discussion</a:t>
            </a:r>
          </a:p>
        </p:txBody>
      </p:sp>
    </p:spTree>
    <p:extLst>
      <p:ext uri="{BB962C8B-B14F-4D97-AF65-F5344CB8AC3E}">
        <p14:creationId xmlns:p14="http://schemas.microsoft.com/office/powerpoint/2010/main" val="63486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AFE1B2F-306E-6855-1BA4-269F77CDD382}"/>
              </a:ext>
            </a:extLst>
          </p:cNvPr>
          <p:cNvSpPr>
            <a:spLocks noGrp="1"/>
          </p:cNvSpPr>
          <p:nvPr>
            <p:ph type="ftr" sz="quarter" idx="11"/>
          </p:nvPr>
        </p:nvSpPr>
        <p:spPr>
          <a:xfrm>
            <a:off x="577639" y="6482886"/>
            <a:ext cx="7575715" cy="112018"/>
          </a:xfrm>
        </p:spPr>
        <p:txBody>
          <a:bodyPr/>
          <a:lstStyle/>
          <a:p>
            <a:r>
              <a:rPr lang="en-AU"/>
              <a:t>Vaccine Economics for NITAGs – Beginner Training</a:t>
            </a:r>
          </a:p>
        </p:txBody>
      </p:sp>
      <p:sp>
        <p:nvSpPr>
          <p:cNvPr id="5" name="Slide Number Placeholder 4">
            <a:extLst>
              <a:ext uri="{FF2B5EF4-FFF2-40B4-BE49-F238E27FC236}">
                <a16:creationId xmlns:a16="http://schemas.microsoft.com/office/drawing/2014/main" id="{D8D1013E-2E48-2044-F3BD-4CEB6F193E91}"/>
              </a:ext>
            </a:extLst>
          </p:cNvPr>
          <p:cNvSpPr>
            <a:spLocks noGrp="1"/>
          </p:cNvSpPr>
          <p:nvPr>
            <p:ph type="sldNum" sz="quarter" idx="12"/>
          </p:nvPr>
        </p:nvSpPr>
        <p:spPr>
          <a:xfrm>
            <a:off x="10693993" y="6482886"/>
            <a:ext cx="897196" cy="111982"/>
          </a:xfrm>
        </p:spPr>
        <p:txBody>
          <a:bodyPr/>
          <a:lstStyle/>
          <a:p>
            <a:fld id="{FBC806A0-A1D4-4C0A-96AA-8616342C3BA7}" type="slidenum">
              <a:rPr lang="en-AU" smtClean="0"/>
              <a:pPr/>
              <a:t>17</a:t>
            </a:fld>
            <a:endParaRPr lang="en-AU"/>
          </a:p>
        </p:txBody>
      </p:sp>
      <p:sp>
        <p:nvSpPr>
          <p:cNvPr id="10" name="Text Placeholder 9">
            <a:extLst>
              <a:ext uri="{FF2B5EF4-FFF2-40B4-BE49-F238E27FC236}">
                <a16:creationId xmlns:a16="http://schemas.microsoft.com/office/drawing/2014/main" id="{96BD2937-193F-B913-193C-89AE66894764}"/>
              </a:ext>
            </a:extLst>
          </p:cNvPr>
          <p:cNvSpPr>
            <a:spLocks noGrp="1"/>
          </p:cNvSpPr>
          <p:nvPr>
            <p:ph type="body" sz="quarter" idx="13"/>
          </p:nvPr>
        </p:nvSpPr>
        <p:spPr>
          <a:xfrm>
            <a:off x="1498008" y="2863649"/>
            <a:ext cx="9195987" cy="1130703"/>
          </a:xfrm>
        </p:spPr>
        <p:txBody>
          <a:bodyPr/>
          <a:lstStyle/>
          <a:p>
            <a:r>
              <a:rPr lang="en-US"/>
              <a:t>Costing Studies and </a:t>
            </a:r>
          </a:p>
          <a:p>
            <a:r>
              <a:rPr lang="en-US"/>
              <a:t>Budget Impact Analysis</a:t>
            </a:r>
          </a:p>
        </p:txBody>
      </p:sp>
    </p:spTree>
    <p:extLst>
      <p:ext uri="{BB962C8B-B14F-4D97-AF65-F5344CB8AC3E}">
        <p14:creationId xmlns:p14="http://schemas.microsoft.com/office/powerpoint/2010/main" val="2677044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40ECD-6A1E-2CD4-782A-1E6354E9E97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6B3499-0244-21DE-86CE-0B49F333FD9F}"/>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0A5FCF64-435B-1CFC-94CE-22B0670912AC}"/>
              </a:ext>
            </a:extLst>
          </p:cNvPr>
          <p:cNvSpPr>
            <a:spLocks noGrp="1"/>
          </p:cNvSpPr>
          <p:nvPr>
            <p:ph type="sldNum" sz="quarter" idx="16"/>
          </p:nvPr>
        </p:nvSpPr>
        <p:spPr>
          <a:xfrm>
            <a:off x="10693993" y="6390930"/>
            <a:ext cx="897196" cy="111982"/>
          </a:xfrm>
        </p:spPr>
        <p:txBody>
          <a:bodyPr/>
          <a:lstStyle/>
          <a:p>
            <a:fld id="{A74CE0EA-F3B5-4684-BA10-C594598FDB9C}" type="slidenum">
              <a:rPr lang="en-GB" noProof="0" smtClean="0"/>
              <a:pPr/>
              <a:t>18</a:t>
            </a:fld>
            <a:endParaRPr lang="en-GB" noProof="0"/>
          </a:p>
        </p:txBody>
      </p:sp>
      <p:sp>
        <p:nvSpPr>
          <p:cNvPr id="2" name="Title 1">
            <a:extLst>
              <a:ext uri="{FF2B5EF4-FFF2-40B4-BE49-F238E27FC236}">
                <a16:creationId xmlns:a16="http://schemas.microsoft.com/office/drawing/2014/main" id="{C6B086D0-8FA3-BA18-ADF3-B19CE4FB7BAC}"/>
              </a:ext>
            </a:extLst>
          </p:cNvPr>
          <p:cNvSpPr>
            <a:spLocks noGrp="1"/>
          </p:cNvSpPr>
          <p:nvPr>
            <p:ph type="title"/>
          </p:nvPr>
        </p:nvSpPr>
        <p:spPr>
          <a:xfrm>
            <a:off x="489785" y="273747"/>
            <a:ext cx="10359029" cy="538504"/>
          </a:xfrm>
        </p:spPr>
        <p:txBody>
          <a:bodyPr>
            <a:normAutofit fontScale="90000"/>
          </a:bodyPr>
          <a:lstStyle/>
          <a:p>
            <a:r>
              <a:rPr lang="en-AU" dirty="0"/>
              <a:t> </a:t>
            </a:r>
            <a:br>
              <a:rPr lang="en-AU" dirty="0"/>
            </a:br>
            <a:r>
              <a:rPr lang="en-AU" sz="3100" dirty="0"/>
              <a:t>Different economic tools answer different questions</a:t>
            </a:r>
          </a:p>
        </p:txBody>
      </p:sp>
      <p:sp>
        <p:nvSpPr>
          <p:cNvPr id="25" name="Rounded Rectangle 30">
            <a:extLst>
              <a:ext uri="{FF2B5EF4-FFF2-40B4-BE49-F238E27FC236}">
                <a16:creationId xmlns:a16="http://schemas.microsoft.com/office/drawing/2014/main" id="{CC156824-DD1B-8BF3-092A-139581A8AE50}"/>
              </a:ext>
            </a:extLst>
          </p:cNvPr>
          <p:cNvSpPr/>
          <p:nvPr/>
        </p:nvSpPr>
        <p:spPr>
          <a:xfrm>
            <a:off x="9699215" y="4973703"/>
            <a:ext cx="2340000" cy="962711"/>
          </a:xfrm>
          <a:prstGeom prst="roundRect">
            <a:avLst/>
          </a:prstGeom>
          <a:solidFill>
            <a:srgbClr val="FFFFFF"/>
          </a:solidFill>
          <a:ln w="12700" cap="flat" cmpd="sng" algn="ctr">
            <a:solidFill>
              <a:srgbClr val="0099DD"/>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Calibri" panose="020F0502020204030204"/>
                <a:ea typeface="+mn-ea"/>
                <a:cs typeface="+mn-cs"/>
              </a:rPr>
              <a:t>Full economic evaluation</a:t>
            </a:r>
          </a:p>
        </p:txBody>
      </p:sp>
      <p:graphicFrame>
        <p:nvGraphicFramePr>
          <p:cNvPr id="26" name="Diagram 25">
            <a:extLst>
              <a:ext uri="{FF2B5EF4-FFF2-40B4-BE49-F238E27FC236}">
                <a16:creationId xmlns:a16="http://schemas.microsoft.com/office/drawing/2014/main" id="{7D25A5F3-A22F-BBE4-FA27-D32162ECBE8E}"/>
              </a:ext>
            </a:extLst>
          </p:cNvPr>
          <p:cNvGraphicFramePr/>
          <p:nvPr/>
        </p:nvGraphicFramePr>
        <p:xfrm>
          <a:off x="489785" y="1253488"/>
          <a:ext cx="9236587" cy="4786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6">
            <a:extLst>
              <a:ext uri="{FF2B5EF4-FFF2-40B4-BE49-F238E27FC236}">
                <a16:creationId xmlns:a16="http://schemas.microsoft.com/office/drawing/2014/main" id="{086E2A8B-49C0-F55F-7B78-8BC7D5630A14}"/>
              </a:ext>
            </a:extLst>
          </p:cNvPr>
          <p:cNvGrpSpPr/>
          <p:nvPr/>
        </p:nvGrpSpPr>
        <p:grpSpPr>
          <a:xfrm>
            <a:off x="9672057" y="1025493"/>
            <a:ext cx="2372585" cy="5213267"/>
            <a:chOff x="9719707" y="1152448"/>
            <a:chExt cx="2372585" cy="5344164"/>
          </a:xfrm>
        </p:grpSpPr>
        <p:sp>
          <p:nvSpPr>
            <p:cNvPr id="28" name="Rounded Rectangle 15">
              <a:extLst>
                <a:ext uri="{FF2B5EF4-FFF2-40B4-BE49-F238E27FC236}">
                  <a16:creationId xmlns:a16="http://schemas.microsoft.com/office/drawing/2014/main" id="{2F8E4CF9-6329-2AE7-D65F-F4A36DAA0E71}"/>
                </a:ext>
              </a:extLst>
            </p:cNvPr>
            <p:cNvSpPr/>
            <p:nvPr/>
          </p:nvSpPr>
          <p:spPr>
            <a:xfrm>
              <a:off x="9726373" y="1152448"/>
              <a:ext cx="2340000" cy="875192"/>
            </a:xfrm>
            <a:prstGeom prst="roundRect">
              <a:avLst/>
            </a:prstGeom>
            <a:solidFill>
              <a:srgbClr val="FFFFFF"/>
            </a:solidFill>
            <a:ln w="12700" cap="flat" cmpd="sng" algn="ctr">
              <a:solidFill>
                <a:srgbClr val="0099DD"/>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Calibri" panose="020F0502020204030204"/>
                  <a:ea typeface="+mn-ea"/>
                  <a:cs typeface="+mn-cs"/>
                </a:rPr>
                <a:t>Cost of illness study</a:t>
              </a:r>
            </a:p>
          </p:txBody>
        </p:sp>
        <p:sp>
          <p:nvSpPr>
            <p:cNvPr id="29" name="Rounded Rectangle 16">
              <a:extLst>
                <a:ext uri="{FF2B5EF4-FFF2-40B4-BE49-F238E27FC236}">
                  <a16:creationId xmlns:a16="http://schemas.microsoft.com/office/drawing/2014/main" id="{282B6469-5347-8E8F-5801-702FB07B39D2}"/>
                </a:ext>
              </a:extLst>
            </p:cNvPr>
            <p:cNvSpPr/>
            <p:nvPr/>
          </p:nvSpPr>
          <p:spPr>
            <a:xfrm>
              <a:off x="9726371" y="2374113"/>
              <a:ext cx="2340000" cy="962711"/>
            </a:xfrm>
            <a:prstGeom prst="roundRect">
              <a:avLst/>
            </a:prstGeom>
            <a:solidFill>
              <a:srgbClr val="FFFFFF"/>
            </a:solidFill>
            <a:ln w="12700" cap="flat" cmpd="sng" algn="ctr">
              <a:solidFill>
                <a:srgbClr val="0099DD"/>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Calibri" panose="020F0502020204030204"/>
                  <a:ea typeface="+mn-ea"/>
                  <a:cs typeface="+mn-cs"/>
                </a:rPr>
                <a:t>Costing study/analysis</a:t>
              </a:r>
            </a:p>
          </p:txBody>
        </p:sp>
        <p:sp>
          <p:nvSpPr>
            <p:cNvPr id="30" name="Rounded Rectangle 17">
              <a:extLst>
                <a:ext uri="{FF2B5EF4-FFF2-40B4-BE49-F238E27FC236}">
                  <a16:creationId xmlns:a16="http://schemas.microsoft.com/office/drawing/2014/main" id="{7ABE6700-1A77-B4FE-E654-873EC642B21A}"/>
                </a:ext>
              </a:extLst>
            </p:cNvPr>
            <p:cNvSpPr/>
            <p:nvPr/>
          </p:nvSpPr>
          <p:spPr>
            <a:xfrm>
              <a:off x="9726373" y="3619466"/>
              <a:ext cx="2340000" cy="962711"/>
            </a:xfrm>
            <a:prstGeom prst="roundRect">
              <a:avLst/>
            </a:prstGeom>
            <a:solidFill>
              <a:srgbClr val="FFFFFF"/>
            </a:solidFill>
            <a:ln w="12700" cap="flat" cmpd="sng" algn="ctr">
              <a:solidFill>
                <a:srgbClr val="0099DD"/>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Calibri" panose="020F0502020204030204"/>
                  <a:ea typeface="+mn-ea"/>
                  <a:cs typeface="+mn-cs"/>
                </a:rPr>
                <a:t>Budget impact analysis </a:t>
              </a:r>
            </a:p>
          </p:txBody>
        </p:sp>
        <p:sp>
          <p:nvSpPr>
            <p:cNvPr id="31" name="TextBox 30">
              <a:extLst>
                <a:ext uri="{FF2B5EF4-FFF2-40B4-BE49-F238E27FC236}">
                  <a16:creationId xmlns:a16="http://schemas.microsoft.com/office/drawing/2014/main" id="{23CF50F2-A9EF-293E-D33A-8E775118DB56}"/>
                </a:ext>
              </a:extLst>
            </p:cNvPr>
            <p:cNvSpPr txBox="1"/>
            <p:nvPr/>
          </p:nvSpPr>
          <p:spPr>
            <a:xfrm>
              <a:off x="9752292" y="5911837"/>
              <a:ext cx="2340000" cy="584775"/>
            </a:xfrm>
            <a:prstGeom prst="rect">
              <a:avLst/>
            </a:prstGeom>
            <a:solidFill>
              <a:srgbClr val="F16829"/>
            </a:solidFill>
            <a:ln>
              <a:solidFill>
                <a:srgbClr val="F3A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rPr>
                <a:t>Value for money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rPr>
                <a:t>Efficiency</a:t>
              </a:r>
              <a:endParaRPr kumimoji="0" lang="en-AU" sz="1600" b="0" i="1" u="none" strike="noStrike" kern="0" cap="none" spc="0" normalizeH="0" baseline="0" noProof="0">
                <a:ln>
                  <a:noFill/>
                </a:ln>
                <a:solidFill>
                  <a:srgbClr val="000000"/>
                </a:solidFill>
                <a:effectLst/>
                <a:uLnTx/>
                <a:uFillTx/>
                <a:latin typeface="Calibri" panose="020F0502020204030204"/>
              </a:endParaRPr>
            </a:p>
          </p:txBody>
        </p:sp>
        <p:sp>
          <p:nvSpPr>
            <p:cNvPr id="32" name="TextBox 31">
              <a:extLst>
                <a:ext uri="{FF2B5EF4-FFF2-40B4-BE49-F238E27FC236}">
                  <a16:creationId xmlns:a16="http://schemas.microsoft.com/office/drawing/2014/main" id="{13558729-79C0-78A0-A62A-BB9B3190DA75}"/>
                </a:ext>
              </a:extLst>
            </p:cNvPr>
            <p:cNvSpPr txBox="1"/>
            <p:nvPr/>
          </p:nvSpPr>
          <p:spPr>
            <a:xfrm>
              <a:off x="9719708" y="4331915"/>
              <a:ext cx="2340000" cy="584775"/>
            </a:xfrm>
            <a:prstGeom prst="rect">
              <a:avLst/>
            </a:prstGeom>
            <a:solidFill>
              <a:srgbClr val="F16829"/>
            </a:solidFill>
            <a:ln>
              <a:solidFill>
                <a:srgbClr val="F3A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rPr>
                <a:t>Affordability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rPr>
                <a:t>Sustainability</a:t>
              </a:r>
            </a:p>
          </p:txBody>
        </p:sp>
        <p:sp>
          <p:nvSpPr>
            <p:cNvPr id="33" name="TextBox 32">
              <a:extLst>
                <a:ext uri="{FF2B5EF4-FFF2-40B4-BE49-F238E27FC236}">
                  <a16:creationId xmlns:a16="http://schemas.microsoft.com/office/drawing/2014/main" id="{3FAC9F58-70E3-1AD4-2630-E10FB2425F32}"/>
                </a:ext>
              </a:extLst>
            </p:cNvPr>
            <p:cNvSpPr txBox="1"/>
            <p:nvPr/>
          </p:nvSpPr>
          <p:spPr>
            <a:xfrm>
              <a:off x="9719707" y="3156500"/>
              <a:ext cx="2340000" cy="338554"/>
            </a:xfrm>
            <a:prstGeom prst="rect">
              <a:avLst/>
            </a:prstGeom>
            <a:solidFill>
              <a:srgbClr val="F16829"/>
            </a:solidFill>
            <a:ln>
              <a:solidFill>
                <a:srgbClr val="F3A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rPr>
                <a:t>Cost composition</a:t>
              </a:r>
            </a:p>
          </p:txBody>
        </p:sp>
        <p:sp>
          <p:nvSpPr>
            <p:cNvPr id="34" name="TextBox 33">
              <a:extLst>
                <a:ext uri="{FF2B5EF4-FFF2-40B4-BE49-F238E27FC236}">
                  <a16:creationId xmlns:a16="http://schemas.microsoft.com/office/drawing/2014/main" id="{61433E11-5F94-1980-7C8F-5024479AA7A5}"/>
                </a:ext>
              </a:extLst>
            </p:cNvPr>
            <p:cNvSpPr txBox="1"/>
            <p:nvPr/>
          </p:nvSpPr>
          <p:spPr>
            <a:xfrm>
              <a:off x="9719707" y="1860569"/>
              <a:ext cx="2340000" cy="338554"/>
            </a:xfrm>
            <a:prstGeom prst="rect">
              <a:avLst/>
            </a:prstGeom>
            <a:solidFill>
              <a:srgbClr val="F16829"/>
            </a:solidFill>
            <a:ln w="12700" cap="flat" cmpd="sng" algn="ctr">
              <a:solidFill>
                <a:srgbClr val="F16829"/>
              </a:solidFill>
              <a:prstDash val="solid"/>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ea typeface="+mn-ea"/>
                  <a:cs typeface="+mn-cs"/>
                </a:rPr>
                <a:t>Economic burden</a:t>
              </a:r>
            </a:p>
          </p:txBody>
        </p:sp>
      </p:grpSp>
    </p:spTree>
    <p:extLst>
      <p:ext uri="{BB962C8B-B14F-4D97-AF65-F5344CB8AC3E}">
        <p14:creationId xmlns:p14="http://schemas.microsoft.com/office/powerpoint/2010/main" val="183595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5276CE-F00E-9FE7-EEEB-CACE81B892DB}"/>
              </a:ext>
            </a:extLst>
          </p:cNvPr>
          <p:cNvSpPr>
            <a:spLocks noGrp="1"/>
          </p:cNvSpPr>
          <p:nvPr>
            <p:ph type="ftr" sz="quarter" idx="11"/>
          </p:nvPr>
        </p:nvSpPr>
        <p:spPr/>
        <p:txBody>
          <a:bodyPr/>
          <a:lstStyle/>
          <a:p>
            <a:r>
              <a:rPr lang="en-US" noProof="0"/>
              <a:t>Vaccine Economics for NITAGs – Beginner Training</a:t>
            </a:r>
            <a:endParaRPr lang="en-GB" noProof="0"/>
          </a:p>
        </p:txBody>
      </p:sp>
      <p:sp>
        <p:nvSpPr>
          <p:cNvPr id="7" name="Slide Number Placeholder 6">
            <a:extLst>
              <a:ext uri="{FF2B5EF4-FFF2-40B4-BE49-F238E27FC236}">
                <a16:creationId xmlns:a16="http://schemas.microsoft.com/office/drawing/2014/main" id="{33648C60-F0E5-4BBD-4BB6-82E9D6031BC2}"/>
              </a:ext>
            </a:extLst>
          </p:cNvPr>
          <p:cNvSpPr>
            <a:spLocks noGrp="1"/>
          </p:cNvSpPr>
          <p:nvPr>
            <p:ph type="sldNum" sz="quarter" idx="12"/>
          </p:nvPr>
        </p:nvSpPr>
        <p:spPr/>
        <p:txBody>
          <a:bodyPr/>
          <a:lstStyle/>
          <a:p>
            <a:fld id="{A74CE0EA-F3B5-4684-BA10-C594598FDB9C}" type="slidenum">
              <a:rPr lang="en-GB" noProof="0" smtClean="0"/>
              <a:pPr/>
              <a:t>1</a:t>
            </a:fld>
            <a:endParaRPr lang="en-GB" noProof="0"/>
          </a:p>
        </p:txBody>
      </p:sp>
      <p:sp>
        <p:nvSpPr>
          <p:cNvPr id="3" name="Text Placeholder 2">
            <a:extLst>
              <a:ext uri="{FF2B5EF4-FFF2-40B4-BE49-F238E27FC236}">
                <a16:creationId xmlns:a16="http://schemas.microsoft.com/office/drawing/2014/main" id="{D69078A9-D487-E0DD-950D-ACBC957CC7E2}"/>
              </a:ext>
            </a:extLst>
          </p:cNvPr>
          <p:cNvSpPr>
            <a:spLocks noGrp="1"/>
          </p:cNvSpPr>
          <p:nvPr>
            <p:ph type="body" sz="quarter" idx="13"/>
          </p:nvPr>
        </p:nvSpPr>
        <p:spPr/>
        <p:txBody>
          <a:bodyPr/>
          <a:lstStyle/>
          <a:p>
            <a:pPr marL="97790"/>
            <a:r>
              <a:rPr lang="en-US" dirty="0">
                <a:latin typeface="Poppins SemiBold"/>
                <a:ea typeface="Roboto"/>
                <a:cs typeface="Poppins SemiBold"/>
              </a:rPr>
              <a:t>Pre-Module/Background understanding</a:t>
            </a:r>
          </a:p>
        </p:txBody>
      </p:sp>
      <p:sp>
        <p:nvSpPr>
          <p:cNvPr id="6" name="Text Placeholder 5">
            <a:extLst>
              <a:ext uri="{FF2B5EF4-FFF2-40B4-BE49-F238E27FC236}">
                <a16:creationId xmlns:a16="http://schemas.microsoft.com/office/drawing/2014/main" id="{78938B13-1343-3ACB-6D44-32DC7C7328D7}"/>
              </a:ext>
            </a:extLst>
          </p:cNvPr>
          <p:cNvSpPr>
            <a:spLocks noGrp="1"/>
          </p:cNvSpPr>
          <p:nvPr>
            <p:ph type="body" sz="quarter" idx="21"/>
          </p:nvPr>
        </p:nvSpPr>
        <p:spPr/>
        <p:txBody>
          <a:bodyPr/>
          <a:lstStyle/>
          <a:p>
            <a:r>
              <a:rPr lang="en-US" dirty="0"/>
              <a:t>https://</a:t>
            </a:r>
            <a:r>
              <a:rPr lang="en-US" dirty="0" err="1"/>
              <a:t>q.surveys.unimelb.edu.au</a:t>
            </a:r>
            <a:r>
              <a:rPr lang="en-US" dirty="0"/>
              <a:t>/</a:t>
            </a:r>
            <a:r>
              <a:rPr lang="en-US" dirty="0" err="1"/>
              <a:t>jfe</a:t>
            </a:r>
            <a:r>
              <a:rPr lang="en-US" dirty="0"/>
              <a:t>/form/SV_79Q2637LpGFbP82  </a:t>
            </a:r>
            <a:endParaRPr lang="en-AU" dirty="0"/>
          </a:p>
        </p:txBody>
      </p:sp>
      <p:pic>
        <p:nvPicPr>
          <p:cNvPr id="5" name="Picture 4" descr="A qr code on a white background&#10;&#10;AI-generated content may be incorrect.">
            <a:extLst>
              <a:ext uri="{FF2B5EF4-FFF2-40B4-BE49-F238E27FC236}">
                <a16:creationId xmlns:a16="http://schemas.microsoft.com/office/drawing/2014/main" id="{2C458A56-1FB5-6777-F517-7148E9CFB61D}"/>
              </a:ext>
            </a:extLst>
          </p:cNvPr>
          <p:cNvPicPr>
            <a:picLocks noChangeAspect="1"/>
          </p:cNvPicPr>
          <p:nvPr/>
        </p:nvPicPr>
        <p:blipFill>
          <a:blip r:embed="rId3"/>
          <a:stretch>
            <a:fillRect/>
          </a:stretch>
        </p:blipFill>
        <p:spPr>
          <a:xfrm>
            <a:off x="3633849" y="1502485"/>
            <a:ext cx="4162788" cy="4121684"/>
          </a:xfrm>
          <a:prstGeom prst="rect">
            <a:avLst/>
          </a:prstGeom>
        </p:spPr>
      </p:pic>
    </p:spTree>
    <p:extLst>
      <p:ext uri="{BB962C8B-B14F-4D97-AF65-F5344CB8AC3E}">
        <p14:creationId xmlns:p14="http://schemas.microsoft.com/office/powerpoint/2010/main" val="317706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2404C-FC27-6381-A1AF-0F610030C051}"/>
            </a:ext>
          </a:extLst>
        </p:cNvPr>
        <p:cNvGrpSpPr/>
        <p:nvPr/>
      </p:nvGrpSpPr>
      <p:grpSpPr>
        <a:xfrm>
          <a:off x="0" y="0"/>
          <a:ext cx="0" cy="0"/>
          <a:chOff x="0" y="0"/>
          <a:chExt cx="0" cy="0"/>
        </a:xfrm>
      </p:grpSpPr>
      <p:sp>
        <p:nvSpPr>
          <p:cNvPr id="10" name="Footer Placeholder 9">
            <a:extLst>
              <a:ext uri="{FF2B5EF4-FFF2-40B4-BE49-F238E27FC236}">
                <a16:creationId xmlns:a16="http://schemas.microsoft.com/office/drawing/2014/main" id="{B11999EF-24A8-54C1-A484-F852FEA2EB91}"/>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2" name="Slide Number Placeholder 11">
            <a:extLst>
              <a:ext uri="{FF2B5EF4-FFF2-40B4-BE49-F238E27FC236}">
                <a16:creationId xmlns:a16="http://schemas.microsoft.com/office/drawing/2014/main" id="{36A04AD3-6B8C-9F45-62CC-AD054F1FCD78}"/>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19</a:t>
            </a:fld>
            <a:endParaRPr lang="en-GB" noProof="0"/>
          </a:p>
        </p:txBody>
      </p:sp>
      <p:sp>
        <p:nvSpPr>
          <p:cNvPr id="2" name="Title 1">
            <a:extLst>
              <a:ext uri="{FF2B5EF4-FFF2-40B4-BE49-F238E27FC236}">
                <a16:creationId xmlns:a16="http://schemas.microsoft.com/office/drawing/2014/main" id="{104F12A0-23BE-00ED-C2C6-891B72ED8B37}"/>
              </a:ext>
            </a:extLst>
          </p:cNvPr>
          <p:cNvSpPr>
            <a:spLocks noGrp="1"/>
          </p:cNvSpPr>
          <p:nvPr>
            <p:ph type="title"/>
          </p:nvPr>
        </p:nvSpPr>
        <p:spPr>
          <a:xfrm>
            <a:off x="489786" y="537196"/>
            <a:ext cx="9262904" cy="538504"/>
          </a:xfrm>
        </p:spPr>
        <p:txBody>
          <a:bodyPr>
            <a:normAutofit fontScale="90000"/>
          </a:bodyPr>
          <a:lstStyle/>
          <a:p>
            <a:pPr marL="12065"/>
            <a:r>
              <a:rPr lang="en-AU">
                <a:latin typeface="Ebrima"/>
                <a:ea typeface="Ebrima"/>
                <a:cs typeface="Ebrima"/>
              </a:rPr>
              <a:t>Cost of Illness Study &amp; Cost of Intervention Study</a:t>
            </a:r>
            <a:endParaRPr lang="en-US">
              <a:latin typeface="Ebrima"/>
              <a:ea typeface="Ebrima"/>
              <a:cs typeface="Ebrima"/>
            </a:endParaRPr>
          </a:p>
        </p:txBody>
      </p:sp>
      <p:sp>
        <p:nvSpPr>
          <p:cNvPr id="54" name="TextBox 53">
            <a:extLst>
              <a:ext uri="{FF2B5EF4-FFF2-40B4-BE49-F238E27FC236}">
                <a16:creationId xmlns:a16="http://schemas.microsoft.com/office/drawing/2014/main" id="{AA12546F-57FC-7DBE-F6DF-174BA9A65FF7}"/>
              </a:ext>
            </a:extLst>
          </p:cNvPr>
          <p:cNvSpPr txBox="1"/>
          <p:nvPr/>
        </p:nvSpPr>
        <p:spPr>
          <a:xfrm>
            <a:off x="7942409" y="2234604"/>
            <a:ext cx="1594916" cy="830997"/>
          </a:xfrm>
          <a:prstGeom prst="rect">
            <a:avLst/>
          </a:prstGeom>
          <a:noFill/>
        </p:spPr>
        <p:txBody>
          <a:bodyPr wrap="square" lIns="91440" tIns="45720" rIns="91440" bIns="45720" rtlCol="0" anchor="t">
            <a:spAutoFit/>
          </a:bodyPr>
          <a:lstStyle/>
          <a:p>
            <a:r>
              <a:rPr lang="en-AU" sz="1600" i="1">
                <a:solidFill>
                  <a:srgbClr val="C10077"/>
                </a:solidFill>
              </a:rPr>
              <a:t>What is the cost of an intervention?</a:t>
            </a:r>
            <a:endParaRPr lang="en-US" sz="1600" i="1">
              <a:solidFill>
                <a:srgbClr val="C10077"/>
              </a:solidFill>
            </a:endParaRPr>
          </a:p>
        </p:txBody>
      </p:sp>
      <p:sp>
        <p:nvSpPr>
          <p:cNvPr id="55" name="TextBox 54">
            <a:extLst>
              <a:ext uri="{FF2B5EF4-FFF2-40B4-BE49-F238E27FC236}">
                <a16:creationId xmlns:a16="http://schemas.microsoft.com/office/drawing/2014/main" id="{A51C4139-DE35-E73B-AD45-F3C0C1E93D59}"/>
              </a:ext>
            </a:extLst>
          </p:cNvPr>
          <p:cNvSpPr txBox="1"/>
          <p:nvPr/>
        </p:nvSpPr>
        <p:spPr>
          <a:xfrm>
            <a:off x="334231" y="3890520"/>
            <a:ext cx="1405556" cy="1323439"/>
          </a:xfrm>
          <a:prstGeom prst="rect">
            <a:avLst/>
          </a:prstGeom>
          <a:noFill/>
        </p:spPr>
        <p:txBody>
          <a:bodyPr wrap="square" lIns="91440" tIns="45720" rIns="91440" bIns="45720" rtlCol="0" anchor="t">
            <a:spAutoFit/>
          </a:bodyPr>
          <a:lstStyle/>
          <a:p>
            <a:pPr algn="r"/>
            <a:r>
              <a:rPr lang="en-AU" sz="1600" i="1">
                <a:solidFill>
                  <a:srgbClr val="0092CC"/>
                </a:solidFill>
              </a:rPr>
              <a:t>What are the costs associated with an illness? </a:t>
            </a:r>
            <a:endParaRPr lang="en-AU" sz="1600" i="1">
              <a:solidFill>
                <a:srgbClr val="0092CC"/>
              </a:solidFill>
              <a:ea typeface="Calibri"/>
              <a:cs typeface="Calibri"/>
            </a:endParaRPr>
          </a:p>
        </p:txBody>
      </p:sp>
      <p:grpSp>
        <p:nvGrpSpPr>
          <p:cNvPr id="3" name="Group 2">
            <a:extLst>
              <a:ext uri="{FF2B5EF4-FFF2-40B4-BE49-F238E27FC236}">
                <a16:creationId xmlns:a16="http://schemas.microsoft.com/office/drawing/2014/main" id="{20964322-E150-EA09-22D6-467696CB18F1}"/>
              </a:ext>
            </a:extLst>
          </p:cNvPr>
          <p:cNvGrpSpPr/>
          <p:nvPr/>
        </p:nvGrpSpPr>
        <p:grpSpPr>
          <a:xfrm>
            <a:off x="1780222" y="1159314"/>
            <a:ext cx="6173986" cy="4859648"/>
            <a:chOff x="2468991" y="1159314"/>
            <a:chExt cx="6173986" cy="4859648"/>
          </a:xfrm>
        </p:grpSpPr>
        <p:pic>
          <p:nvPicPr>
            <p:cNvPr id="4" name="Graphic 3">
              <a:extLst>
                <a:ext uri="{FF2B5EF4-FFF2-40B4-BE49-F238E27FC236}">
                  <a16:creationId xmlns:a16="http://schemas.microsoft.com/office/drawing/2014/main" id="{0FF3A1F5-4E91-96CC-F15C-C3834ED8892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7496"/>
            <a:stretch/>
          </p:blipFill>
          <p:spPr>
            <a:xfrm>
              <a:off x="2468991" y="1159314"/>
              <a:ext cx="6144657" cy="4859648"/>
            </a:xfrm>
            <a:prstGeom prst="rect">
              <a:avLst/>
            </a:prstGeom>
          </p:spPr>
        </p:pic>
        <p:sp>
          <p:nvSpPr>
            <p:cNvPr id="8" name="TextBox 7">
              <a:extLst>
                <a:ext uri="{FF2B5EF4-FFF2-40B4-BE49-F238E27FC236}">
                  <a16:creationId xmlns:a16="http://schemas.microsoft.com/office/drawing/2014/main" id="{65D30636-0889-A0E3-948F-1D978F99F10E}"/>
                </a:ext>
              </a:extLst>
            </p:cNvPr>
            <p:cNvSpPr txBox="1"/>
            <p:nvPr/>
          </p:nvSpPr>
          <p:spPr>
            <a:xfrm>
              <a:off x="6316081" y="3466115"/>
              <a:ext cx="1148400" cy="707886"/>
            </a:xfrm>
            <a:prstGeom prst="rect">
              <a:avLst/>
            </a:prstGeom>
            <a:solidFill>
              <a:srgbClr val="BFECFE">
                <a:alpha val="89804"/>
              </a:srgbClr>
            </a:solidFill>
            <a:ln w="12700">
              <a:solidFill>
                <a:srgbClr val="0092CC"/>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001738"/>
                  </a:solidFill>
                </a:rPr>
                <a:t>Cost of illness</a:t>
              </a:r>
            </a:p>
          </p:txBody>
        </p:sp>
        <p:sp>
          <p:nvSpPr>
            <p:cNvPr id="14" name="TextBox 13">
              <a:extLst>
                <a:ext uri="{FF2B5EF4-FFF2-40B4-BE49-F238E27FC236}">
                  <a16:creationId xmlns:a16="http://schemas.microsoft.com/office/drawing/2014/main" id="{D8ABEAC4-59FF-2CB2-B459-B4CD422EF4F7}"/>
                </a:ext>
              </a:extLst>
            </p:cNvPr>
            <p:cNvSpPr txBox="1"/>
            <p:nvPr/>
          </p:nvSpPr>
          <p:spPr>
            <a:xfrm>
              <a:off x="7487377" y="3465161"/>
              <a:ext cx="1155600" cy="707886"/>
            </a:xfrm>
            <a:prstGeom prst="rect">
              <a:avLst/>
            </a:prstGeom>
            <a:solidFill>
              <a:srgbClr val="FFFFFF">
                <a:alpha val="89804"/>
              </a:srgbClr>
            </a:solidFill>
            <a:ln w="12700">
              <a:solidFill>
                <a:schemeClr val="bg2">
                  <a:lumMod val="50000"/>
                </a:scheme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Health burden</a:t>
              </a:r>
            </a:p>
          </p:txBody>
        </p:sp>
        <p:sp>
          <p:nvSpPr>
            <p:cNvPr id="16" name="TextBox 15">
              <a:extLst>
                <a:ext uri="{FF2B5EF4-FFF2-40B4-BE49-F238E27FC236}">
                  <a16:creationId xmlns:a16="http://schemas.microsoft.com/office/drawing/2014/main" id="{79671A4B-A921-38DF-7514-2A7BAC4BACDD}"/>
                </a:ext>
              </a:extLst>
            </p:cNvPr>
            <p:cNvSpPr txBox="1"/>
            <p:nvPr/>
          </p:nvSpPr>
          <p:spPr>
            <a:xfrm>
              <a:off x="6316081" y="3033144"/>
              <a:ext cx="2326896" cy="707886"/>
            </a:xfrm>
            <a:prstGeom prst="rect">
              <a:avLst/>
            </a:prstGeom>
            <a:solidFill>
              <a:srgbClr val="FDC1F7"/>
            </a:solidFill>
            <a:ln w="12700">
              <a:solidFill>
                <a:srgbClr val="C10077"/>
              </a:solidFill>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p>
              <a:pPr algn="ctr"/>
              <a:r>
                <a:rPr lang="en-AU" sz="2000">
                  <a:solidFill>
                    <a:srgbClr val="C10077"/>
                  </a:solidFill>
                </a:rPr>
                <a:t>Cost of Intervention</a:t>
              </a:r>
              <a:endParaRPr lang="en-US"/>
            </a:p>
          </p:txBody>
        </p:sp>
      </p:grpSp>
      <p:sp>
        <p:nvSpPr>
          <p:cNvPr id="18" name="TextBox 17">
            <a:extLst>
              <a:ext uri="{FF2B5EF4-FFF2-40B4-BE49-F238E27FC236}">
                <a16:creationId xmlns:a16="http://schemas.microsoft.com/office/drawing/2014/main" id="{73198D21-3D89-9399-1741-DD9671ED9CFE}"/>
              </a:ext>
            </a:extLst>
          </p:cNvPr>
          <p:cNvSpPr txBox="1"/>
          <p:nvPr/>
        </p:nvSpPr>
        <p:spPr>
          <a:xfrm>
            <a:off x="1618831" y="4554154"/>
            <a:ext cx="2553112" cy="400110"/>
          </a:xfrm>
          <a:prstGeom prst="rect">
            <a:avLst/>
          </a:prstGeom>
          <a:noFill/>
        </p:spPr>
        <p:txBody>
          <a:bodyPr wrap="square" rtlCol="0">
            <a:spAutoFit/>
          </a:bodyPr>
          <a:lstStyle/>
          <a:p>
            <a:pPr algn="ctr"/>
            <a:r>
              <a:rPr lang="en-AU" sz="2000" b="1"/>
              <a:t>No Intervention</a:t>
            </a:r>
          </a:p>
        </p:txBody>
      </p:sp>
      <p:sp>
        <p:nvSpPr>
          <p:cNvPr id="23" name="TextBox 22">
            <a:extLst>
              <a:ext uri="{FF2B5EF4-FFF2-40B4-BE49-F238E27FC236}">
                <a16:creationId xmlns:a16="http://schemas.microsoft.com/office/drawing/2014/main" id="{E50180BE-D3B6-505A-C853-6D4407B857F7}"/>
              </a:ext>
            </a:extLst>
          </p:cNvPr>
          <p:cNvSpPr txBox="1"/>
          <p:nvPr/>
        </p:nvSpPr>
        <p:spPr>
          <a:xfrm>
            <a:off x="5436546" y="4548257"/>
            <a:ext cx="2553112" cy="400110"/>
          </a:xfrm>
          <a:prstGeom prst="rect">
            <a:avLst/>
          </a:prstGeom>
          <a:noFill/>
        </p:spPr>
        <p:txBody>
          <a:bodyPr wrap="square" rtlCol="0">
            <a:spAutoFit/>
          </a:bodyPr>
          <a:lstStyle/>
          <a:p>
            <a:pPr algn="ctr"/>
            <a:r>
              <a:rPr lang="en-AU" sz="2000" b="1"/>
              <a:t>Intervention</a:t>
            </a:r>
          </a:p>
        </p:txBody>
      </p:sp>
      <p:sp>
        <p:nvSpPr>
          <p:cNvPr id="7" name="Content Placeholder 28">
            <a:extLst>
              <a:ext uri="{FF2B5EF4-FFF2-40B4-BE49-F238E27FC236}">
                <a16:creationId xmlns:a16="http://schemas.microsoft.com/office/drawing/2014/main" id="{84752DC0-44B7-D4B8-2142-EB9725DA4491}"/>
              </a:ext>
            </a:extLst>
          </p:cNvPr>
          <p:cNvSpPr txBox="1">
            <a:spLocks/>
          </p:cNvSpPr>
          <p:nvPr/>
        </p:nvSpPr>
        <p:spPr>
          <a:xfrm>
            <a:off x="8192474" y="4422178"/>
            <a:ext cx="3728505" cy="1911346"/>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AU" sz="1800" b="1" dirty="0">
                <a:solidFill>
                  <a:srgbClr val="173C5B"/>
                </a:solidFill>
              </a:rPr>
              <a:t>Further reading</a:t>
            </a:r>
          </a:p>
          <a:p>
            <a:pPr marL="68262" indent="0">
              <a:buNone/>
            </a:pPr>
            <a:r>
              <a:rPr lang="en-AU" sz="1400" dirty="0">
                <a:solidFill>
                  <a:srgbClr val="173C5B"/>
                </a:solidFill>
                <a:ea typeface="Calibri"/>
              </a:rPr>
              <a:t>Levin A, et al. WHO-led consensus statement on vaccine delivery costing: process, methods and findings. BMC Med 20, 88 (2022) </a:t>
            </a:r>
            <a:r>
              <a:rPr lang="en-AU" sz="1400" u="sng" dirty="0">
                <a:solidFill>
                  <a:srgbClr val="0563C1"/>
                </a:solidFill>
                <a:effectLst/>
                <a:ea typeface="Calibri" panose="020F0502020204030204" pitchFamily="34" charset="0"/>
                <a:hlinkClick r:id="rId5"/>
              </a:rPr>
              <a:t>https://doi.org/10.1186/s12916-022-02278-4</a:t>
            </a:r>
            <a:r>
              <a:rPr lang="en-AU" sz="1400" dirty="0">
                <a:effectLst/>
                <a:ea typeface="Calibri" panose="020F0502020204030204" pitchFamily="34" charset="0"/>
              </a:rPr>
              <a:t> </a:t>
            </a:r>
            <a:endParaRPr lang="en-AU" dirty="0">
              <a:solidFill>
                <a:srgbClr val="173C5B"/>
              </a:solidFill>
              <a:ea typeface="Calibri"/>
              <a:cs typeface="Calibri"/>
            </a:endParaRPr>
          </a:p>
        </p:txBody>
      </p:sp>
      <p:sp>
        <p:nvSpPr>
          <p:cNvPr id="9" name="TextBox 8">
            <a:extLst>
              <a:ext uri="{FF2B5EF4-FFF2-40B4-BE49-F238E27FC236}">
                <a16:creationId xmlns:a16="http://schemas.microsoft.com/office/drawing/2014/main" id="{46A1A6D7-9D51-3063-78FA-79346141B0DA}"/>
              </a:ext>
            </a:extLst>
          </p:cNvPr>
          <p:cNvSpPr txBox="1"/>
          <p:nvPr/>
        </p:nvSpPr>
        <p:spPr>
          <a:xfrm>
            <a:off x="2263767" y="3654183"/>
            <a:ext cx="1440000" cy="707886"/>
          </a:xfrm>
          <a:prstGeom prst="rect">
            <a:avLst/>
          </a:prstGeom>
          <a:solidFill>
            <a:schemeClr val="bg1">
              <a:alpha val="89804"/>
            </a:schemeClr>
          </a:solidFill>
          <a:ln w="12700">
            <a:solidFill>
              <a:schemeClr val="bg2">
                <a:lumMod val="50000"/>
              </a:scheme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Health burden</a:t>
            </a:r>
          </a:p>
        </p:txBody>
      </p:sp>
      <p:sp>
        <p:nvSpPr>
          <p:cNvPr id="11" name="TextBox 10">
            <a:extLst>
              <a:ext uri="{FF2B5EF4-FFF2-40B4-BE49-F238E27FC236}">
                <a16:creationId xmlns:a16="http://schemas.microsoft.com/office/drawing/2014/main" id="{3DB36320-24C7-A5B8-6054-D44883BA591A}"/>
              </a:ext>
            </a:extLst>
          </p:cNvPr>
          <p:cNvSpPr txBox="1"/>
          <p:nvPr/>
        </p:nvSpPr>
        <p:spPr>
          <a:xfrm>
            <a:off x="2263767" y="2914743"/>
            <a:ext cx="1440000" cy="707886"/>
          </a:xfrm>
          <a:prstGeom prst="rect">
            <a:avLst/>
          </a:prstGeom>
          <a:solidFill>
            <a:srgbClr val="BFECFE">
              <a:alpha val="89804"/>
            </a:srgbClr>
          </a:solidFill>
          <a:ln w="12700">
            <a:solidFill>
              <a:schemeClr val="accent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Cost of illness</a:t>
            </a:r>
          </a:p>
        </p:txBody>
      </p:sp>
    </p:spTree>
    <p:extLst>
      <p:ext uri="{BB962C8B-B14F-4D97-AF65-F5344CB8AC3E}">
        <p14:creationId xmlns:p14="http://schemas.microsoft.com/office/powerpoint/2010/main" val="170315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13451-8205-ED1A-62BE-172B13338E05}"/>
              </a:ext>
            </a:extLst>
          </p:cNvPr>
          <p:cNvSpPr>
            <a:spLocks noGrp="1"/>
          </p:cNvSpPr>
          <p:nvPr>
            <p:ph idx="1"/>
          </p:nvPr>
        </p:nvSpPr>
        <p:spPr>
          <a:xfrm>
            <a:off x="577639" y="1261047"/>
            <a:ext cx="10411398" cy="4335905"/>
          </a:xfrm>
        </p:spPr>
        <p:txBody>
          <a:bodyPr vert="horz" lIns="91440" tIns="45720" rIns="91440" bIns="45720" rtlCol="0" anchor="t">
            <a:normAutofit fontScale="92500"/>
          </a:bodyPr>
          <a:lstStyle/>
          <a:p>
            <a:pPr marL="306705" indent="-285750">
              <a:lnSpc>
                <a:spcPct val="150000"/>
              </a:lnSpc>
              <a:buFont typeface="Wingdings" pitchFamily="2" charset="2"/>
              <a:buChar char="§"/>
            </a:pPr>
            <a:r>
              <a:rPr lang="en-AU" dirty="0">
                <a:ea typeface="Roboto"/>
                <a:cs typeface="Poppins"/>
              </a:rPr>
              <a:t>Answers the policy question “</a:t>
            </a:r>
            <a:r>
              <a:rPr lang="en-AU" b="1" dirty="0">
                <a:ea typeface="Roboto"/>
                <a:cs typeface="Poppins"/>
              </a:rPr>
              <a:t>What is the economic burden that a vaccine-preventable disease or condition imposes on society</a:t>
            </a:r>
            <a:r>
              <a:rPr lang="en-AU" dirty="0">
                <a:ea typeface="Roboto"/>
                <a:cs typeface="Poppins"/>
              </a:rPr>
              <a:t>?”</a:t>
            </a:r>
          </a:p>
          <a:p>
            <a:pPr marL="763905" lvl="1" indent="-285750">
              <a:lnSpc>
                <a:spcPct val="150000"/>
              </a:lnSpc>
              <a:buFont typeface="Wingdings" pitchFamily="2" charset="2"/>
              <a:buChar char="§"/>
            </a:pPr>
            <a:r>
              <a:rPr lang="en-AU" dirty="0">
                <a:ea typeface="Roboto"/>
                <a:cs typeface="Poppins"/>
              </a:rPr>
              <a:t>including direct costs (e.g., hospitalisation, outpatient visits, medication, diagnostics) </a:t>
            </a:r>
          </a:p>
          <a:p>
            <a:pPr marL="763905" lvl="1" indent="-285750">
              <a:lnSpc>
                <a:spcPct val="150000"/>
              </a:lnSpc>
              <a:buFont typeface="Wingdings" pitchFamily="2" charset="2"/>
              <a:buChar char="§"/>
            </a:pPr>
            <a:r>
              <a:rPr lang="en-AU" dirty="0">
                <a:ea typeface="Roboto"/>
                <a:cs typeface="Poppins"/>
              </a:rPr>
              <a:t>and indirect costs (e.g., lost productivity) </a:t>
            </a:r>
          </a:p>
          <a:p>
            <a:pPr marL="306705" indent="-285750">
              <a:lnSpc>
                <a:spcPct val="150000"/>
              </a:lnSpc>
              <a:buFont typeface="Wingdings" pitchFamily="2" charset="2"/>
              <a:buChar char="§"/>
            </a:pPr>
            <a:r>
              <a:rPr lang="en-AU" dirty="0">
                <a:ea typeface="Roboto"/>
                <a:cs typeface="Poppins"/>
              </a:rPr>
              <a:t>Conveys ‘</a:t>
            </a:r>
            <a:r>
              <a:rPr lang="en-AU" b="1" dirty="0">
                <a:ea typeface="Roboto"/>
                <a:cs typeface="Poppins"/>
              </a:rPr>
              <a:t>the size of the problem</a:t>
            </a:r>
            <a:r>
              <a:rPr lang="en-AU" dirty="0">
                <a:ea typeface="Roboto"/>
                <a:cs typeface="Poppins"/>
              </a:rPr>
              <a:t>’, so often used for advocacy</a:t>
            </a:r>
            <a:r>
              <a:rPr lang="en-US" dirty="0">
                <a:ea typeface="Roboto"/>
                <a:cs typeface="Poppins"/>
              </a:rPr>
              <a:t>​</a:t>
            </a:r>
            <a:endParaRPr lang="en-AU" dirty="0">
              <a:ea typeface="Roboto"/>
              <a:cs typeface="Poppins"/>
            </a:endParaRPr>
          </a:p>
          <a:p>
            <a:pPr marL="306705" indent="-285750">
              <a:lnSpc>
                <a:spcPct val="150000"/>
              </a:lnSpc>
              <a:buFont typeface="Wingdings" pitchFamily="2" charset="2"/>
              <a:buChar char="§"/>
            </a:pPr>
            <a:r>
              <a:rPr lang="en-AU" dirty="0">
                <a:ea typeface="Roboto"/>
                <a:cs typeface="Poppins"/>
              </a:rPr>
              <a:t>Partial analysis – does not consider what should be done about the problem </a:t>
            </a:r>
            <a:r>
              <a:rPr lang="en-US" dirty="0">
                <a:ea typeface="Roboto"/>
                <a:cs typeface="Poppins"/>
              </a:rPr>
              <a:t>or how much of the problem is modifiable</a:t>
            </a:r>
            <a:endParaRPr lang="en-US" dirty="0"/>
          </a:p>
          <a:p>
            <a:pPr marL="306705" indent="-285750">
              <a:lnSpc>
                <a:spcPct val="150000"/>
              </a:lnSpc>
              <a:buFont typeface="Wingdings" pitchFamily="2" charset="2"/>
              <a:buChar char="§"/>
            </a:pPr>
            <a:r>
              <a:rPr lang="en-AU" dirty="0">
                <a:ea typeface="Roboto"/>
                <a:cs typeface="Poppins"/>
              </a:rPr>
              <a:t>Should provide context of cost of disease in relation to overall health expenditure</a:t>
            </a:r>
          </a:p>
        </p:txBody>
      </p:sp>
      <p:sp>
        <p:nvSpPr>
          <p:cNvPr id="8" name="Footer Placeholder 7">
            <a:extLst>
              <a:ext uri="{FF2B5EF4-FFF2-40B4-BE49-F238E27FC236}">
                <a16:creationId xmlns:a16="http://schemas.microsoft.com/office/drawing/2014/main" id="{4E170396-53C5-27A8-E753-A0BB66C2A22B}"/>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95BF6D67-9423-9923-F1F3-920757C5AFCE}"/>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20</a:t>
            </a:fld>
            <a:endParaRPr lang="en-GB" noProof="0"/>
          </a:p>
        </p:txBody>
      </p:sp>
      <p:sp>
        <p:nvSpPr>
          <p:cNvPr id="2" name="Title 1">
            <a:extLst>
              <a:ext uri="{FF2B5EF4-FFF2-40B4-BE49-F238E27FC236}">
                <a16:creationId xmlns:a16="http://schemas.microsoft.com/office/drawing/2014/main" id="{D9928CE8-C887-9D15-13DE-7B964D1197CE}"/>
              </a:ext>
            </a:extLst>
          </p:cNvPr>
          <p:cNvSpPr>
            <a:spLocks noGrp="1"/>
          </p:cNvSpPr>
          <p:nvPr>
            <p:ph type="title"/>
          </p:nvPr>
        </p:nvSpPr>
        <p:spPr>
          <a:xfrm>
            <a:off x="489786" y="537196"/>
            <a:ext cx="9262904" cy="538504"/>
          </a:xfrm>
        </p:spPr>
        <p:txBody>
          <a:bodyPr/>
          <a:lstStyle/>
          <a:p>
            <a:r>
              <a:rPr lang="en-AU"/>
              <a:t>Cost of Illness study (</a:t>
            </a:r>
            <a:r>
              <a:rPr lang="en-AU" err="1"/>
              <a:t>CoI</a:t>
            </a:r>
            <a:r>
              <a:rPr lang="en-AU"/>
              <a:t>) </a:t>
            </a:r>
            <a:endParaRPr lang="en-US"/>
          </a:p>
        </p:txBody>
      </p:sp>
      <p:sp>
        <p:nvSpPr>
          <p:cNvPr id="4" name="Content Placeholder 28">
            <a:extLst>
              <a:ext uri="{FF2B5EF4-FFF2-40B4-BE49-F238E27FC236}">
                <a16:creationId xmlns:a16="http://schemas.microsoft.com/office/drawing/2014/main" id="{57902A7F-4FCE-EBF2-BB8E-22EE044D8C13}"/>
              </a:ext>
            </a:extLst>
          </p:cNvPr>
          <p:cNvSpPr txBox="1">
            <a:spLocks/>
          </p:cNvSpPr>
          <p:nvPr/>
        </p:nvSpPr>
        <p:spPr>
          <a:xfrm>
            <a:off x="868679" y="5532120"/>
            <a:ext cx="9825313" cy="704088"/>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0" indent="0">
              <a:lnSpc>
                <a:spcPct val="100000"/>
              </a:lnSpc>
              <a:buNone/>
            </a:pPr>
            <a:r>
              <a:rPr lang="en-AU" sz="1800" b="1" dirty="0">
                <a:solidFill>
                  <a:srgbClr val="173C5B"/>
                </a:solidFill>
              </a:rPr>
              <a:t>Further reading</a:t>
            </a:r>
          </a:p>
          <a:p>
            <a:pPr marL="0" indent="0">
              <a:lnSpc>
                <a:spcPct val="100000"/>
              </a:lnSpc>
              <a:buNone/>
            </a:pPr>
            <a:r>
              <a:rPr lang="en-AU" sz="1200" dirty="0" err="1">
                <a:solidFill>
                  <a:srgbClr val="173C5B"/>
                </a:solidFill>
                <a:ea typeface="Calibri"/>
                <a:cs typeface="Calibri"/>
              </a:rPr>
              <a:t>Larg</a:t>
            </a:r>
            <a:r>
              <a:rPr lang="en-AU" sz="1200" dirty="0">
                <a:solidFill>
                  <a:srgbClr val="173C5B"/>
                </a:solidFill>
                <a:ea typeface="Calibri"/>
                <a:cs typeface="Calibri"/>
              </a:rPr>
              <a:t> A and Moss JR. Cost-of-Illness Studies. Pharmacoeconomics. 2011; 29:653–671. </a:t>
            </a:r>
            <a:r>
              <a:rPr lang="en-AU" sz="1200" dirty="0">
                <a:solidFill>
                  <a:srgbClr val="173C5B"/>
                </a:solidFill>
                <a:ea typeface="Calibri"/>
                <a:cs typeface="Calibri"/>
                <a:hlinkClick r:id="rId3"/>
              </a:rPr>
              <a:t>10.2165/11588380-000000000-00000</a:t>
            </a:r>
            <a:endParaRPr lang="en-AU" sz="1200" dirty="0">
              <a:solidFill>
                <a:srgbClr val="173C5B"/>
              </a:solidFill>
              <a:ea typeface="Calibri"/>
              <a:cs typeface="Calibri"/>
            </a:endParaRPr>
          </a:p>
          <a:p>
            <a:pPr marL="68262" indent="0">
              <a:buNone/>
            </a:pPr>
            <a:endParaRPr lang="en-AU" dirty="0">
              <a:solidFill>
                <a:srgbClr val="173C5B"/>
              </a:solidFill>
              <a:ea typeface="Calibri"/>
              <a:cs typeface="Calibri"/>
            </a:endParaRPr>
          </a:p>
        </p:txBody>
      </p:sp>
    </p:spTree>
    <p:extLst>
      <p:ext uri="{BB962C8B-B14F-4D97-AF65-F5344CB8AC3E}">
        <p14:creationId xmlns:p14="http://schemas.microsoft.com/office/powerpoint/2010/main" val="350157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166C3E4-C913-EEF7-13D4-D6B5DBCA28E5}"/>
              </a:ext>
            </a:extLst>
          </p:cNvPr>
          <p:cNvSpPr>
            <a:spLocks noGrp="1"/>
          </p:cNvSpPr>
          <p:nvPr>
            <p:ph type="ftr" sz="quarter" idx="15"/>
          </p:nvPr>
        </p:nvSpPr>
        <p:spPr>
          <a:xfrm>
            <a:off x="577639" y="6482886"/>
            <a:ext cx="7575715" cy="112018"/>
          </a:xfrm>
        </p:spPr>
        <p:txBody>
          <a:bodyPr/>
          <a:lstStyle/>
          <a:p>
            <a:r>
              <a:rPr lang="en-AU"/>
              <a:t>Vaccine Economics for NITAGs – Beginner Training</a:t>
            </a:r>
          </a:p>
        </p:txBody>
      </p:sp>
      <p:sp>
        <p:nvSpPr>
          <p:cNvPr id="8" name="Slide Number Placeholder 7">
            <a:extLst>
              <a:ext uri="{FF2B5EF4-FFF2-40B4-BE49-F238E27FC236}">
                <a16:creationId xmlns:a16="http://schemas.microsoft.com/office/drawing/2014/main" id="{2D715EC6-FCB3-62CE-780F-757AD97BF4D6}"/>
              </a:ext>
            </a:extLst>
          </p:cNvPr>
          <p:cNvSpPr>
            <a:spLocks noGrp="1"/>
          </p:cNvSpPr>
          <p:nvPr>
            <p:ph type="sldNum" sz="quarter" idx="16"/>
          </p:nvPr>
        </p:nvSpPr>
        <p:spPr>
          <a:xfrm>
            <a:off x="10693993" y="6482886"/>
            <a:ext cx="897196" cy="111982"/>
          </a:xfrm>
        </p:spPr>
        <p:txBody>
          <a:bodyPr/>
          <a:lstStyle/>
          <a:p>
            <a:fld id="{FBC806A0-A1D4-4C0A-96AA-8616342C3BA7}" type="slidenum">
              <a:rPr lang="en-AU" smtClean="0"/>
              <a:pPr/>
              <a:t>21</a:t>
            </a:fld>
            <a:endParaRPr lang="en-AU"/>
          </a:p>
        </p:txBody>
      </p:sp>
      <p:sp>
        <p:nvSpPr>
          <p:cNvPr id="2" name="Title 1">
            <a:extLst>
              <a:ext uri="{FF2B5EF4-FFF2-40B4-BE49-F238E27FC236}">
                <a16:creationId xmlns:a16="http://schemas.microsoft.com/office/drawing/2014/main" id="{99273F7B-D2AE-62A4-23BC-EE54781B978C}"/>
              </a:ext>
            </a:extLst>
          </p:cNvPr>
          <p:cNvSpPr>
            <a:spLocks noGrp="1"/>
          </p:cNvSpPr>
          <p:nvPr>
            <p:ph type="title"/>
          </p:nvPr>
        </p:nvSpPr>
        <p:spPr>
          <a:xfrm>
            <a:off x="489786" y="537196"/>
            <a:ext cx="9262904" cy="538504"/>
          </a:xfrm>
        </p:spPr>
        <p:txBody>
          <a:bodyPr/>
          <a:lstStyle/>
          <a:p>
            <a:r>
              <a:rPr lang="en-AU"/>
              <a:t>Costing: Perspectives</a:t>
            </a:r>
          </a:p>
        </p:txBody>
      </p:sp>
      <p:sp>
        <p:nvSpPr>
          <p:cNvPr id="31" name="Text Placeholder 30">
            <a:extLst>
              <a:ext uri="{FF2B5EF4-FFF2-40B4-BE49-F238E27FC236}">
                <a16:creationId xmlns:a16="http://schemas.microsoft.com/office/drawing/2014/main" id="{4005DC8B-7B2C-00EF-8A29-707393984F94}"/>
              </a:ext>
            </a:extLst>
          </p:cNvPr>
          <p:cNvSpPr>
            <a:spLocks noGrp="1"/>
          </p:cNvSpPr>
          <p:nvPr>
            <p:ph type="body" sz="quarter" idx="21"/>
          </p:nvPr>
        </p:nvSpPr>
        <p:spPr/>
        <p:txBody>
          <a:bodyPr/>
          <a:lstStyle/>
          <a:p>
            <a:r>
              <a:rPr lang="en-US"/>
              <a:t>Costing Studies and Budget Impact Analysis</a:t>
            </a:r>
          </a:p>
        </p:txBody>
      </p:sp>
      <p:sp>
        <p:nvSpPr>
          <p:cNvPr id="15" name="Content Placeholder 2">
            <a:extLst>
              <a:ext uri="{FF2B5EF4-FFF2-40B4-BE49-F238E27FC236}">
                <a16:creationId xmlns:a16="http://schemas.microsoft.com/office/drawing/2014/main" id="{BBC96D35-0D0D-8DCC-213F-1B9D15309D12}"/>
              </a:ext>
            </a:extLst>
          </p:cNvPr>
          <p:cNvSpPr>
            <a:spLocks noGrp="1"/>
          </p:cNvSpPr>
          <p:nvPr>
            <p:ph idx="1"/>
          </p:nvPr>
        </p:nvSpPr>
        <p:spPr>
          <a:xfrm>
            <a:off x="353913" y="1503400"/>
            <a:ext cx="4102669" cy="4284000"/>
          </a:xfrm>
        </p:spPr>
        <p:txBody>
          <a:bodyPr vert="horz" lIns="91440" tIns="45720" rIns="91440" bIns="45720" rtlCol="0" anchor="t">
            <a:normAutofit/>
          </a:bodyPr>
          <a:lstStyle/>
          <a:p>
            <a:pPr indent="-207645"/>
            <a:r>
              <a:rPr lang="en-AU">
                <a:latin typeface="Poppins"/>
                <a:ea typeface="Roboto"/>
                <a:cs typeface="Poppins"/>
              </a:rPr>
              <a:t>Costs to the healthcare provider (could be: Federal and State Governments, private health insurers)</a:t>
            </a:r>
          </a:p>
          <a:p>
            <a:pPr indent="-207645"/>
            <a:r>
              <a:rPr lang="en-AU">
                <a:latin typeface="Poppins"/>
                <a:ea typeface="Roboto"/>
                <a:cs typeface="Poppins"/>
              </a:rPr>
              <a:t>Why?</a:t>
            </a:r>
          </a:p>
          <a:p>
            <a:pPr marL="477520" lvl="1" indent="-173355"/>
            <a:r>
              <a:rPr lang="en-AU">
                <a:latin typeface="Poppins"/>
                <a:ea typeface="Roboto"/>
                <a:cs typeface="Poppins"/>
              </a:rPr>
              <a:t>Easier to measure costs</a:t>
            </a:r>
          </a:p>
          <a:p>
            <a:pPr marL="477520" lvl="1" indent="-173355"/>
            <a:r>
              <a:rPr lang="en-AU">
                <a:latin typeface="Poppins"/>
                <a:ea typeface="Roboto"/>
                <a:cs typeface="Poppins"/>
              </a:rPr>
              <a:t>Can be easier for audience to understand </a:t>
            </a:r>
          </a:p>
          <a:p>
            <a:pPr marL="477520" lvl="1" indent="-173355"/>
            <a:r>
              <a:rPr lang="en-AU">
                <a:latin typeface="Poppins"/>
                <a:ea typeface="Roboto"/>
                <a:cs typeface="Poppins"/>
              </a:rPr>
              <a:t>May be more relevant to decision-maker or budget holder</a:t>
            </a:r>
          </a:p>
        </p:txBody>
      </p:sp>
      <p:sp>
        <p:nvSpPr>
          <p:cNvPr id="16" name="Text Placeholder 19">
            <a:extLst>
              <a:ext uri="{FF2B5EF4-FFF2-40B4-BE49-F238E27FC236}">
                <a16:creationId xmlns:a16="http://schemas.microsoft.com/office/drawing/2014/main" id="{BE5232EB-3B5A-5E63-B35E-04D7B1ED5FD7}"/>
              </a:ext>
            </a:extLst>
          </p:cNvPr>
          <p:cNvSpPr>
            <a:spLocks noGrp="1"/>
          </p:cNvSpPr>
          <p:nvPr>
            <p:ph type="body" sz="quarter" idx="13"/>
          </p:nvPr>
        </p:nvSpPr>
        <p:spPr>
          <a:xfrm>
            <a:off x="351862" y="1128132"/>
            <a:ext cx="4982400" cy="288925"/>
          </a:xfrm>
        </p:spPr>
        <p:txBody>
          <a:bodyPr/>
          <a:lstStyle/>
          <a:p>
            <a:r>
              <a:rPr lang="en-AU"/>
              <a:t>Provider</a:t>
            </a:r>
          </a:p>
        </p:txBody>
      </p:sp>
      <p:sp>
        <p:nvSpPr>
          <p:cNvPr id="17" name="Content Placeholder 5">
            <a:extLst>
              <a:ext uri="{FF2B5EF4-FFF2-40B4-BE49-F238E27FC236}">
                <a16:creationId xmlns:a16="http://schemas.microsoft.com/office/drawing/2014/main" id="{3100174B-E049-4AE5-A7F3-D96DE967FEE0}"/>
              </a:ext>
            </a:extLst>
          </p:cNvPr>
          <p:cNvSpPr>
            <a:spLocks noGrp="1"/>
          </p:cNvSpPr>
          <p:nvPr>
            <p:ph idx="22"/>
          </p:nvPr>
        </p:nvSpPr>
        <p:spPr>
          <a:xfrm>
            <a:off x="7770743" y="1503400"/>
            <a:ext cx="4102669" cy="4284000"/>
          </a:xfrm>
        </p:spPr>
        <p:txBody>
          <a:bodyPr>
            <a:normAutofit/>
          </a:bodyPr>
          <a:lstStyle/>
          <a:p>
            <a:pPr indent="-207645"/>
            <a:r>
              <a:rPr lang="en-AU">
                <a:latin typeface="Poppins"/>
                <a:ea typeface="Roboto"/>
                <a:cs typeface="Poppins"/>
              </a:rPr>
              <a:t>All costs to all payers, including: health sector, family/patient out-of-pocket costs, travel costs, productivity losses</a:t>
            </a:r>
          </a:p>
          <a:p>
            <a:pPr indent="-207645"/>
            <a:r>
              <a:rPr lang="en-AU">
                <a:latin typeface="Poppins"/>
                <a:ea typeface="Roboto"/>
                <a:cs typeface="Poppins"/>
              </a:rPr>
              <a:t>Why? </a:t>
            </a:r>
          </a:p>
          <a:p>
            <a:pPr marL="477520" lvl="1" indent="-173355"/>
            <a:r>
              <a:rPr lang="en-AU">
                <a:latin typeface="Poppins"/>
                <a:ea typeface="Roboto"/>
                <a:cs typeface="Poppins"/>
              </a:rPr>
              <a:t>Provides a more detailed and holistic understanding of costs incurred by all</a:t>
            </a:r>
          </a:p>
          <a:p>
            <a:pPr indent="-207645"/>
            <a:r>
              <a:rPr lang="en-AU">
                <a:latin typeface="Poppins"/>
                <a:ea typeface="Roboto"/>
                <a:cs typeface="Poppins"/>
              </a:rPr>
              <a:t>BUT…can be harder to measure</a:t>
            </a:r>
          </a:p>
          <a:p>
            <a:pPr indent="-207645"/>
            <a:endParaRPr lang="en-AU" sz="2000"/>
          </a:p>
        </p:txBody>
      </p:sp>
      <p:sp>
        <p:nvSpPr>
          <p:cNvPr id="18" name="Text Placeholder 20">
            <a:extLst>
              <a:ext uri="{FF2B5EF4-FFF2-40B4-BE49-F238E27FC236}">
                <a16:creationId xmlns:a16="http://schemas.microsoft.com/office/drawing/2014/main" id="{7254F028-3738-5156-635B-4DCFBC9DE004}"/>
              </a:ext>
            </a:extLst>
          </p:cNvPr>
          <p:cNvSpPr>
            <a:spLocks noGrp="1"/>
          </p:cNvSpPr>
          <p:nvPr>
            <p:ph type="body" sz="quarter" idx="23"/>
          </p:nvPr>
        </p:nvSpPr>
        <p:spPr>
          <a:xfrm>
            <a:off x="7770743" y="1128493"/>
            <a:ext cx="4982400" cy="288925"/>
          </a:xfrm>
        </p:spPr>
        <p:txBody>
          <a:bodyPr/>
          <a:lstStyle/>
          <a:p>
            <a:r>
              <a:rPr lang="en-US"/>
              <a:t>Societal</a:t>
            </a:r>
          </a:p>
        </p:txBody>
      </p:sp>
      <p:sp>
        <p:nvSpPr>
          <p:cNvPr id="22" name="Text Placeholder 19">
            <a:extLst>
              <a:ext uri="{FF2B5EF4-FFF2-40B4-BE49-F238E27FC236}">
                <a16:creationId xmlns:a16="http://schemas.microsoft.com/office/drawing/2014/main" id="{68673A10-8683-C71D-151C-23266555B81F}"/>
              </a:ext>
            </a:extLst>
          </p:cNvPr>
          <p:cNvSpPr txBox="1">
            <a:spLocks/>
          </p:cNvSpPr>
          <p:nvPr/>
        </p:nvSpPr>
        <p:spPr>
          <a:xfrm>
            <a:off x="4501670" y="1128131"/>
            <a:ext cx="4982400" cy="288925"/>
          </a:xfrm>
          <a:prstGeom prst="rect">
            <a:avLst/>
          </a:prstGeom>
        </p:spPr>
        <p:txBody>
          <a:bodyPr vert="horz" wrap="none" lIns="21424" tIns="0" rIns="0" bIns="0" rtlCol="0" anchor="ctr" anchorCtr="0">
            <a:noAutofit/>
          </a:bodyPr>
          <a:lstStyle>
            <a:lvl1pPr marL="49075" indent="0" algn="l" defTabSz="551944" rtl="0" eaLnBrk="1" latinLnBrk="0" hangingPunct="1">
              <a:lnSpc>
                <a:spcPct val="120000"/>
              </a:lnSpc>
              <a:spcBef>
                <a:spcPts val="299"/>
              </a:spcBef>
              <a:spcAft>
                <a:spcPts val="299"/>
              </a:spcAft>
              <a:buSzPct val="75000"/>
              <a:buFontTx/>
              <a:buNone/>
              <a:tabLst/>
              <a:defRPr sz="2000" b="0" kern="1200">
                <a:solidFill>
                  <a:srgbClr val="0092CC"/>
                </a:solidFill>
                <a:latin typeface="+mj-lt"/>
                <a:ea typeface="Roboto" panose="02000000000000000000" pitchFamily="2" charset="0"/>
                <a:cs typeface="Poppins" pitchFamily="2" charset="77"/>
              </a:defRPr>
            </a:lvl1pPr>
            <a:lvl2pPr marL="478063"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r>
              <a:rPr lang="en-AU"/>
              <a:t>Payer</a:t>
            </a:r>
          </a:p>
        </p:txBody>
      </p:sp>
      <p:sp>
        <p:nvSpPr>
          <p:cNvPr id="23" name="Content Placeholder 2">
            <a:extLst>
              <a:ext uri="{FF2B5EF4-FFF2-40B4-BE49-F238E27FC236}">
                <a16:creationId xmlns:a16="http://schemas.microsoft.com/office/drawing/2014/main" id="{F6432321-64B7-1EEB-8FA6-882CC153AA29}"/>
              </a:ext>
            </a:extLst>
          </p:cNvPr>
          <p:cNvSpPr txBox="1">
            <a:spLocks/>
          </p:cNvSpPr>
          <p:nvPr/>
        </p:nvSpPr>
        <p:spPr>
          <a:xfrm>
            <a:off x="4456582" y="1503400"/>
            <a:ext cx="2963917" cy="4284000"/>
          </a:xfrm>
          <a:prstGeom prst="rect">
            <a:avLst/>
          </a:prstGeom>
        </p:spPr>
        <p:txBody>
          <a:bodyPr vert="horz" wrap="square" lIns="91440" tIns="45720" rIns="91440" bIns="45720" rtlCol="0" anchor="t" anchorCtr="0">
            <a:norm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18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indent="-207645"/>
            <a:r>
              <a:rPr lang="en-AU">
                <a:latin typeface="Poppins"/>
                <a:ea typeface="Roboto"/>
                <a:cs typeface="Poppins"/>
              </a:rPr>
              <a:t>Costs to the payers (e.g., government or an external partner)</a:t>
            </a:r>
          </a:p>
          <a:p>
            <a:pPr indent="-207645"/>
            <a:r>
              <a:rPr lang="en-AU">
                <a:latin typeface="Poppins"/>
                <a:ea typeface="Roboto"/>
                <a:cs typeface="Poppins"/>
              </a:rPr>
              <a:t>Why?</a:t>
            </a:r>
          </a:p>
          <a:p>
            <a:pPr marL="477520" lvl="1" indent="-173355"/>
            <a:r>
              <a:rPr lang="en-AU">
                <a:latin typeface="Poppins"/>
                <a:ea typeface="Roboto"/>
                <a:cs typeface="Poppins"/>
              </a:rPr>
              <a:t>May be less relevant but can provide the costs paid by doners</a:t>
            </a:r>
          </a:p>
        </p:txBody>
      </p:sp>
    </p:spTree>
    <p:extLst>
      <p:ext uri="{BB962C8B-B14F-4D97-AF65-F5344CB8AC3E}">
        <p14:creationId xmlns:p14="http://schemas.microsoft.com/office/powerpoint/2010/main" val="140390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8C512-8B26-513C-7745-2D0B423F6414}"/>
              </a:ext>
            </a:extLst>
          </p:cNvPr>
          <p:cNvSpPr>
            <a:spLocks noGrp="1"/>
          </p:cNvSpPr>
          <p:nvPr>
            <p:ph idx="1"/>
          </p:nvPr>
        </p:nvSpPr>
        <p:spPr>
          <a:xfrm>
            <a:off x="579691" y="1551583"/>
            <a:ext cx="6114620" cy="4662593"/>
          </a:xfrm>
        </p:spPr>
        <p:txBody>
          <a:bodyPr>
            <a:normAutofit fontScale="92500" lnSpcReduction="20000"/>
          </a:bodyPr>
          <a:lstStyle/>
          <a:p>
            <a:r>
              <a:rPr lang="en-US">
                <a:solidFill>
                  <a:srgbClr val="0092CC"/>
                </a:solidFill>
              </a:rPr>
              <a:t>Financial cost </a:t>
            </a:r>
            <a:r>
              <a:rPr lang="en-US"/>
              <a:t>is the total monetary expenses required to achieve a goal</a:t>
            </a:r>
          </a:p>
          <a:p>
            <a:pPr lvl="1"/>
            <a:r>
              <a:rPr lang="en-US"/>
              <a:t>Useful for planning and budgeting </a:t>
            </a:r>
          </a:p>
          <a:p>
            <a:pPr lvl="1"/>
            <a:r>
              <a:rPr lang="en-AU"/>
              <a:t>Incremental financial costs: answers the question “how much money would I need to pay to implement the intervention?” </a:t>
            </a:r>
          </a:p>
          <a:p>
            <a:endParaRPr lang="en-US"/>
          </a:p>
          <a:p>
            <a:r>
              <a:rPr lang="en-US">
                <a:solidFill>
                  <a:srgbClr val="0092CC"/>
                </a:solidFill>
              </a:rPr>
              <a:t>Economic cost </a:t>
            </a:r>
            <a:r>
              <a:rPr lang="en-US"/>
              <a:t>is the value of all resources utilized, regardless of the source of financing </a:t>
            </a:r>
          </a:p>
          <a:p>
            <a:pPr lvl="1"/>
            <a:r>
              <a:rPr lang="en-US"/>
              <a:t>Relates to </a:t>
            </a:r>
            <a:r>
              <a:rPr lang="en-US">
                <a:solidFill>
                  <a:srgbClr val="0092CC"/>
                </a:solidFill>
              </a:rPr>
              <a:t>opportunity cost</a:t>
            </a:r>
            <a:r>
              <a:rPr lang="en-US"/>
              <a:t>: what must be sacrificed in order to achieve a goal</a:t>
            </a:r>
          </a:p>
          <a:p>
            <a:pPr lvl="1"/>
            <a:r>
              <a:rPr lang="en-US"/>
              <a:t>The value of all the resources in their next best use</a:t>
            </a:r>
          </a:p>
          <a:p>
            <a:pPr lvl="1"/>
            <a:r>
              <a:rPr lang="en-AU"/>
              <a:t>Incremental economic costs: answers the question “how many additional resources should I use to implement the intervention?”</a:t>
            </a:r>
          </a:p>
          <a:p>
            <a:pPr lvl="1"/>
            <a:endParaRPr lang="en-US"/>
          </a:p>
          <a:p>
            <a:pPr lvl="1"/>
            <a:endParaRPr lang="en-US"/>
          </a:p>
          <a:p>
            <a:pPr lvl="1"/>
            <a:endParaRPr lang="en-US"/>
          </a:p>
        </p:txBody>
      </p:sp>
      <p:sp>
        <p:nvSpPr>
          <p:cNvPr id="9" name="Footer Placeholder 8">
            <a:extLst>
              <a:ext uri="{FF2B5EF4-FFF2-40B4-BE49-F238E27FC236}">
                <a16:creationId xmlns:a16="http://schemas.microsoft.com/office/drawing/2014/main" id="{958FD6DD-1975-D98F-B1F1-1157F872C8BC}"/>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0" name="Slide Number Placeholder 9">
            <a:extLst>
              <a:ext uri="{FF2B5EF4-FFF2-40B4-BE49-F238E27FC236}">
                <a16:creationId xmlns:a16="http://schemas.microsoft.com/office/drawing/2014/main" id="{0822D23C-03C0-FAD6-3518-D9B65E7E534F}"/>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22</a:t>
            </a:fld>
            <a:endParaRPr lang="en-GB" noProof="0"/>
          </a:p>
        </p:txBody>
      </p:sp>
      <p:sp>
        <p:nvSpPr>
          <p:cNvPr id="2" name="Title 1">
            <a:extLst>
              <a:ext uri="{FF2B5EF4-FFF2-40B4-BE49-F238E27FC236}">
                <a16:creationId xmlns:a16="http://schemas.microsoft.com/office/drawing/2014/main" id="{A46E4D5E-1A0A-6F25-5ECA-F54B49873A9C}"/>
              </a:ext>
            </a:extLst>
          </p:cNvPr>
          <p:cNvSpPr>
            <a:spLocks noGrp="1"/>
          </p:cNvSpPr>
          <p:nvPr>
            <p:ph type="title"/>
          </p:nvPr>
        </p:nvSpPr>
        <p:spPr>
          <a:xfrm>
            <a:off x="489786" y="537196"/>
            <a:ext cx="9262904" cy="538504"/>
          </a:xfrm>
        </p:spPr>
        <p:txBody>
          <a:bodyPr/>
          <a:lstStyle/>
          <a:p>
            <a:r>
              <a:rPr lang="en-AU"/>
              <a:t>Costing type: Financial vs Economic</a:t>
            </a:r>
          </a:p>
        </p:txBody>
      </p:sp>
      <p:sp>
        <p:nvSpPr>
          <p:cNvPr id="16" name="Text Placeholder 15">
            <a:extLst>
              <a:ext uri="{FF2B5EF4-FFF2-40B4-BE49-F238E27FC236}">
                <a16:creationId xmlns:a16="http://schemas.microsoft.com/office/drawing/2014/main" id="{0C007DC5-7713-164E-3CB1-3AAD61B03E2A}"/>
              </a:ext>
            </a:extLst>
          </p:cNvPr>
          <p:cNvSpPr>
            <a:spLocks noGrp="1"/>
          </p:cNvSpPr>
          <p:nvPr>
            <p:ph type="body" sz="quarter" idx="21"/>
          </p:nvPr>
        </p:nvSpPr>
        <p:spPr/>
        <p:txBody>
          <a:bodyPr/>
          <a:lstStyle/>
          <a:p>
            <a:r>
              <a:rPr lang="en-US"/>
              <a:t>Costing Studies and Budget Impact Analysis</a:t>
            </a:r>
          </a:p>
        </p:txBody>
      </p:sp>
      <p:pic>
        <p:nvPicPr>
          <p:cNvPr id="7" name="Picture 6" descr="A white sheet with black text&#10;&#10;Description automatically generated">
            <a:extLst>
              <a:ext uri="{FF2B5EF4-FFF2-40B4-BE49-F238E27FC236}">
                <a16:creationId xmlns:a16="http://schemas.microsoft.com/office/drawing/2014/main" id="{58A86277-8EF6-7CF7-6CD5-9FA4CAB8A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810" y="1177809"/>
            <a:ext cx="3992499" cy="4502381"/>
          </a:xfrm>
          <a:prstGeom prst="rect">
            <a:avLst/>
          </a:prstGeom>
        </p:spPr>
      </p:pic>
      <p:sp>
        <p:nvSpPr>
          <p:cNvPr id="14" name="TextBox 13">
            <a:extLst>
              <a:ext uri="{FF2B5EF4-FFF2-40B4-BE49-F238E27FC236}">
                <a16:creationId xmlns:a16="http://schemas.microsoft.com/office/drawing/2014/main" id="{965A9460-8232-1057-1148-F9A0095ADF47}"/>
              </a:ext>
            </a:extLst>
          </p:cNvPr>
          <p:cNvSpPr txBox="1"/>
          <p:nvPr/>
        </p:nvSpPr>
        <p:spPr>
          <a:xfrm>
            <a:off x="7598690" y="5850333"/>
            <a:ext cx="4096005" cy="553998"/>
          </a:xfrm>
          <a:prstGeom prst="rect">
            <a:avLst/>
          </a:prstGeom>
          <a:noFill/>
        </p:spPr>
        <p:txBody>
          <a:bodyPr wrap="square" rtlCol="0">
            <a:spAutoFit/>
          </a:bodyPr>
          <a:lstStyle/>
          <a:p>
            <a:r>
              <a:rPr lang="en-AU" sz="1000" i="1"/>
              <a:t>Source: </a:t>
            </a:r>
            <a:r>
              <a:rPr lang="en-AU" sz="1000" err="1"/>
              <a:t>Brenzel</a:t>
            </a:r>
            <a:r>
              <a:rPr lang="en-AU" sz="1000"/>
              <a:t>, L. Common approach for the costing and financing analyses of routine immunization and new vaccine introduction costs (EPIC). Working Paper, Mimeo (2014).</a:t>
            </a:r>
          </a:p>
        </p:txBody>
      </p:sp>
      <p:sp>
        <p:nvSpPr>
          <p:cNvPr id="15" name="Rectangle 14">
            <a:extLst>
              <a:ext uri="{FF2B5EF4-FFF2-40B4-BE49-F238E27FC236}">
                <a16:creationId xmlns:a16="http://schemas.microsoft.com/office/drawing/2014/main" id="{61FB3A5A-A65A-8D19-FAB0-086FF2B83994}"/>
              </a:ext>
            </a:extLst>
          </p:cNvPr>
          <p:cNvSpPr/>
          <p:nvPr/>
        </p:nvSpPr>
        <p:spPr>
          <a:xfrm>
            <a:off x="7598690" y="2415941"/>
            <a:ext cx="4096005" cy="44276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8339CE2-81E9-275B-6F61-AA297F456E6A}"/>
              </a:ext>
            </a:extLst>
          </p:cNvPr>
          <p:cNvSpPr/>
          <p:nvPr/>
        </p:nvSpPr>
        <p:spPr>
          <a:xfrm>
            <a:off x="7598689" y="3317281"/>
            <a:ext cx="4096005" cy="44276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64188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0D6A4-AA58-4686-1A93-CE44E8860B31}"/>
              </a:ext>
            </a:extLst>
          </p:cNvPr>
          <p:cNvSpPr>
            <a:spLocks noGrp="1"/>
          </p:cNvSpPr>
          <p:nvPr>
            <p:ph idx="1"/>
          </p:nvPr>
        </p:nvSpPr>
        <p:spPr>
          <a:xfrm>
            <a:off x="579690" y="1551583"/>
            <a:ext cx="10114304" cy="4335905"/>
          </a:xfrm>
        </p:spPr>
        <p:txBody>
          <a:bodyPr>
            <a:noAutofit/>
          </a:bodyPr>
          <a:lstStyle/>
          <a:p>
            <a:r>
              <a:rPr lang="en-AU">
                <a:solidFill>
                  <a:srgbClr val="0092CC"/>
                </a:solidFill>
              </a:rPr>
              <a:t>Full cost approach: </a:t>
            </a:r>
            <a:r>
              <a:rPr lang="en-AU"/>
              <a:t>Costs of all resources (</a:t>
            </a:r>
            <a:r>
              <a:rPr lang="en-AU">
                <a:solidFill>
                  <a:srgbClr val="0092CC"/>
                </a:solidFill>
              </a:rPr>
              <a:t>baseline and additional</a:t>
            </a:r>
            <a:r>
              <a:rPr lang="en-AU"/>
              <a:t>) that are used for the intervention are included. (The full cost approach is in general a full economic cost approach, not a financial one). </a:t>
            </a:r>
          </a:p>
          <a:p>
            <a:r>
              <a:rPr lang="en-AU">
                <a:solidFill>
                  <a:srgbClr val="0092CC"/>
                </a:solidFill>
              </a:rPr>
              <a:t>Incremental cost approach: </a:t>
            </a:r>
            <a:r>
              <a:rPr lang="en-AU"/>
              <a:t>Costs of </a:t>
            </a:r>
            <a:r>
              <a:rPr lang="en-AU">
                <a:solidFill>
                  <a:srgbClr val="0092CC"/>
                </a:solidFill>
              </a:rPr>
              <a:t>additional</a:t>
            </a:r>
            <a:r>
              <a:rPr lang="en-AU"/>
              <a:t> resources used directly by the intervention in relation to a baseline (typically no intervention, current practice, or another vaccination programme) are included. Existing structures are not considered. </a:t>
            </a:r>
          </a:p>
          <a:p>
            <a:pPr lvl="1"/>
            <a:r>
              <a:rPr lang="en-AU" i="1"/>
              <a:t>For example, </a:t>
            </a:r>
            <a:r>
              <a:rPr lang="en-AU"/>
              <a:t>when considering introducing a new vaccine, </a:t>
            </a:r>
            <a:r>
              <a:rPr lang="en-AU" b="1" u="sng"/>
              <a:t>upgrades</a:t>
            </a:r>
            <a:r>
              <a:rPr lang="en-AU"/>
              <a:t> to storage and cold chain systems may be needed.</a:t>
            </a:r>
          </a:p>
          <a:p>
            <a:endParaRPr lang="en-AU"/>
          </a:p>
          <a:p>
            <a:r>
              <a:rPr lang="en-AU"/>
              <a:t>Whether considering a full or incremental cost approach will be dictated by the existing schedule, infrastructure, and policies.</a:t>
            </a:r>
          </a:p>
        </p:txBody>
      </p:sp>
      <p:sp>
        <p:nvSpPr>
          <p:cNvPr id="8" name="Footer Placeholder 7">
            <a:extLst>
              <a:ext uri="{FF2B5EF4-FFF2-40B4-BE49-F238E27FC236}">
                <a16:creationId xmlns:a16="http://schemas.microsoft.com/office/drawing/2014/main" id="{D0675B23-79C6-B3F8-CFA8-246EE93B08BD}"/>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C162D14C-729F-7B1B-D759-058224794DDE}"/>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23</a:t>
            </a:fld>
            <a:endParaRPr lang="en-GB" noProof="0"/>
          </a:p>
        </p:txBody>
      </p:sp>
      <p:sp>
        <p:nvSpPr>
          <p:cNvPr id="2" name="Title 1">
            <a:extLst>
              <a:ext uri="{FF2B5EF4-FFF2-40B4-BE49-F238E27FC236}">
                <a16:creationId xmlns:a16="http://schemas.microsoft.com/office/drawing/2014/main" id="{A5FBCDB6-19A9-B7E3-FF47-39F35FF67279}"/>
              </a:ext>
            </a:extLst>
          </p:cNvPr>
          <p:cNvSpPr>
            <a:spLocks noGrp="1"/>
          </p:cNvSpPr>
          <p:nvPr>
            <p:ph type="title"/>
          </p:nvPr>
        </p:nvSpPr>
        <p:spPr>
          <a:xfrm>
            <a:off x="489786" y="537196"/>
            <a:ext cx="9262904" cy="538504"/>
          </a:xfrm>
        </p:spPr>
        <p:txBody>
          <a:bodyPr/>
          <a:lstStyle/>
          <a:p>
            <a:r>
              <a:rPr lang="en-AU"/>
              <a:t>Costing approach: Full vs Incremental</a:t>
            </a:r>
          </a:p>
        </p:txBody>
      </p:sp>
      <p:sp>
        <p:nvSpPr>
          <p:cNvPr id="15" name="Text Placeholder 14">
            <a:extLst>
              <a:ext uri="{FF2B5EF4-FFF2-40B4-BE49-F238E27FC236}">
                <a16:creationId xmlns:a16="http://schemas.microsoft.com/office/drawing/2014/main" id="{47E9053E-0F76-77AA-2461-A8867C80464A}"/>
              </a:ext>
            </a:extLst>
          </p:cNvPr>
          <p:cNvSpPr>
            <a:spLocks noGrp="1"/>
          </p:cNvSpPr>
          <p:nvPr>
            <p:ph type="body" sz="quarter" idx="21"/>
          </p:nvPr>
        </p:nvSpPr>
        <p:spPr/>
        <p:txBody>
          <a:bodyPr/>
          <a:lstStyle/>
          <a:p>
            <a:r>
              <a:rPr lang="en-US"/>
              <a:t>Costing Studies and Budget Impact Analysis</a:t>
            </a:r>
          </a:p>
        </p:txBody>
      </p:sp>
    </p:spTree>
    <p:extLst>
      <p:ext uri="{BB962C8B-B14F-4D97-AF65-F5344CB8AC3E}">
        <p14:creationId xmlns:p14="http://schemas.microsoft.com/office/powerpoint/2010/main" val="4197476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0CFA2A9-1237-7FEA-619D-CF9D94AE33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7835" y="1316735"/>
            <a:ext cx="4447453" cy="4740213"/>
          </a:xfrm>
        </p:spPr>
      </p:pic>
      <p:sp>
        <p:nvSpPr>
          <p:cNvPr id="4" name="Footer Placeholder 3">
            <a:extLst>
              <a:ext uri="{FF2B5EF4-FFF2-40B4-BE49-F238E27FC236}">
                <a16:creationId xmlns:a16="http://schemas.microsoft.com/office/drawing/2014/main" id="{0AC48D28-1A45-DBA9-C856-737727FC2ED6}"/>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104924A5-618E-3A61-A55D-B61FE5C37305}"/>
              </a:ext>
            </a:extLst>
          </p:cNvPr>
          <p:cNvSpPr>
            <a:spLocks noGrp="1"/>
          </p:cNvSpPr>
          <p:nvPr>
            <p:ph type="sldNum" sz="quarter" idx="16"/>
          </p:nvPr>
        </p:nvSpPr>
        <p:spPr/>
        <p:txBody>
          <a:bodyPr/>
          <a:lstStyle/>
          <a:p>
            <a:fld id="{A74CE0EA-F3B5-4684-BA10-C594598FDB9C}" type="slidenum">
              <a:rPr lang="en-GB" smtClean="0"/>
              <a:pPr/>
              <a:t>24</a:t>
            </a:fld>
            <a:endParaRPr lang="en-GB"/>
          </a:p>
        </p:txBody>
      </p:sp>
      <p:sp>
        <p:nvSpPr>
          <p:cNvPr id="6" name="Title 5">
            <a:extLst>
              <a:ext uri="{FF2B5EF4-FFF2-40B4-BE49-F238E27FC236}">
                <a16:creationId xmlns:a16="http://schemas.microsoft.com/office/drawing/2014/main" id="{44333A26-6AB1-1D3A-0E20-9579F341122D}"/>
              </a:ext>
            </a:extLst>
          </p:cNvPr>
          <p:cNvSpPr>
            <a:spLocks noGrp="1"/>
          </p:cNvSpPr>
          <p:nvPr>
            <p:ph type="title"/>
          </p:nvPr>
        </p:nvSpPr>
        <p:spPr/>
        <p:txBody>
          <a:bodyPr/>
          <a:lstStyle/>
          <a:p>
            <a:r>
              <a:rPr lang="en-US"/>
              <a:t>Full costing approach - Example</a:t>
            </a:r>
          </a:p>
        </p:txBody>
      </p:sp>
      <p:sp>
        <p:nvSpPr>
          <p:cNvPr id="10" name="TextBox 9">
            <a:extLst>
              <a:ext uri="{FF2B5EF4-FFF2-40B4-BE49-F238E27FC236}">
                <a16:creationId xmlns:a16="http://schemas.microsoft.com/office/drawing/2014/main" id="{E9FE6718-28B3-459C-0E10-2283B481646F}"/>
              </a:ext>
            </a:extLst>
          </p:cNvPr>
          <p:cNvSpPr txBox="1"/>
          <p:nvPr/>
        </p:nvSpPr>
        <p:spPr>
          <a:xfrm>
            <a:off x="484872" y="1093136"/>
            <a:ext cx="6089510" cy="307777"/>
          </a:xfrm>
          <a:prstGeom prst="rect">
            <a:avLst/>
          </a:prstGeom>
          <a:noFill/>
        </p:spPr>
        <p:txBody>
          <a:bodyPr wrap="square" rtlCol="0">
            <a:spAutoFit/>
          </a:bodyPr>
          <a:lstStyle/>
          <a:p>
            <a:r>
              <a:rPr lang="en-US" sz="1400" dirty="0">
                <a:solidFill>
                  <a:schemeClr val="accent2"/>
                </a:solidFill>
              </a:rPr>
              <a:t>Analysis of the costs of childhood vaccination delivery in Iraq</a:t>
            </a:r>
            <a:endParaRPr lang="en-AU" sz="1400" dirty="0">
              <a:solidFill>
                <a:schemeClr val="accent2"/>
              </a:solidFill>
            </a:endParaRPr>
          </a:p>
        </p:txBody>
      </p:sp>
      <p:sp>
        <p:nvSpPr>
          <p:cNvPr id="15" name="Content Placeholder 2">
            <a:extLst>
              <a:ext uri="{FF2B5EF4-FFF2-40B4-BE49-F238E27FC236}">
                <a16:creationId xmlns:a16="http://schemas.microsoft.com/office/drawing/2014/main" id="{B8C184DA-4826-C58B-B0CC-D102E17F0AB5}"/>
              </a:ext>
            </a:extLst>
          </p:cNvPr>
          <p:cNvSpPr txBox="1">
            <a:spLocks/>
          </p:cNvSpPr>
          <p:nvPr/>
        </p:nvSpPr>
        <p:spPr>
          <a:xfrm>
            <a:off x="431963" y="1645712"/>
            <a:ext cx="6306613" cy="3734051"/>
          </a:xfrm>
          <a:prstGeom prst="rect">
            <a:avLst/>
          </a:prstGeom>
        </p:spPr>
        <p:txBody>
          <a:bodyPr vert="horz" wrap="square" lIns="91440" tIns="45720" rIns="91440" bIns="45720" rtlCol="0" anchor="t" anchorCtr="0">
            <a:norm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r>
              <a:rPr lang="en-AU" sz="1500" b="1" dirty="0">
                <a:latin typeface="+mn-lt"/>
              </a:rPr>
              <a:t>Strengths</a:t>
            </a:r>
            <a:r>
              <a:rPr lang="en-AU" sz="1500" dirty="0">
                <a:latin typeface="+mn-lt"/>
              </a:rPr>
              <a:t> </a:t>
            </a:r>
          </a:p>
          <a:p>
            <a:pPr lvl="1"/>
            <a:r>
              <a:rPr lang="en-AU" sz="1500" dirty="0">
                <a:latin typeface="+mn-lt"/>
              </a:rPr>
              <a:t>Primary data on resource use collected from a representative sample of health facilities and vaccine stores. </a:t>
            </a:r>
          </a:p>
          <a:p>
            <a:pPr lvl="1"/>
            <a:r>
              <a:rPr lang="en-AU" sz="1500" dirty="0">
                <a:latin typeface="+mn-lt"/>
              </a:rPr>
              <a:t>Human resource (time) costs estimated from interviewing health workers and administrators </a:t>
            </a:r>
          </a:p>
          <a:p>
            <a:pPr lvl="1"/>
            <a:r>
              <a:rPr lang="en-AU" sz="1500" dirty="0">
                <a:latin typeface="+mn-lt"/>
              </a:rPr>
              <a:t>Differences in vaccine delivery costs according to distinct settings within Iraq were presented. </a:t>
            </a:r>
          </a:p>
          <a:p>
            <a:r>
              <a:rPr lang="en-AU" sz="1500" b="1" dirty="0">
                <a:latin typeface="+mn-lt"/>
              </a:rPr>
              <a:t>Limitations</a:t>
            </a:r>
          </a:p>
          <a:p>
            <a:pPr lvl="1"/>
            <a:r>
              <a:rPr lang="en-AU" sz="1500" dirty="0">
                <a:latin typeface="+mn-lt"/>
              </a:rPr>
              <a:t>Delivery costs represent current practice and not how much it would cost to increase vaccination coverage or improve quality of services.</a:t>
            </a:r>
          </a:p>
        </p:txBody>
      </p:sp>
      <p:sp>
        <p:nvSpPr>
          <p:cNvPr id="2" name="Content Placeholder 28">
            <a:extLst>
              <a:ext uri="{FF2B5EF4-FFF2-40B4-BE49-F238E27FC236}">
                <a16:creationId xmlns:a16="http://schemas.microsoft.com/office/drawing/2014/main" id="{BF3A4C81-6575-C7D8-A351-2650EA201B22}"/>
              </a:ext>
            </a:extLst>
          </p:cNvPr>
          <p:cNvSpPr txBox="1">
            <a:spLocks/>
          </p:cNvSpPr>
          <p:nvPr/>
        </p:nvSpPr>
        <p:spPr>
          <a:xfrm>
            <a:off x="581124" y="5581603"/>
            <a:ext cx="5993258" cy="699442"/>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wrap="square" lIns="0" tIns="0" rIns="0" bIns="0" rtlCol="0" anchor="t" anchorCtr="0">
            <a:noAutofit/>
          </a:bodyPr>
          <a:lstStyle>
            <a:defPPr>
              <a:defRPr lang="en-US"/>
            </a:defPPr>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7945" indent="0">
              <a:buNone/>
            </a:pPr>
            <a:r>
              <a:rPr lang="en-AU" sz="1050" b="1" dirty="0">
                <a:solidFill>
                  <a:srgbClr val="173C5B"/>
                </a:solidFill>
                <a:latin typeface="Poppins"/>
                <a:ea typeface="Roboto"/>
                <a:cs typeface="Poppins"/>
              </a:rPr>
              <a:t>Further reading</a:t>
            </a:r>
          </a:p>
          <a:p>
            <a:pPr marL="67945" indent="0">
              <a:buNone/>
            </a:pPr>
            <a:r>
              <a:rPr lang="en-GB" sz="1050" dirty="0">
                <a:effectLst/>
                <a:latin typeface="Poppins"/>
                <a:ea typeface="新細明體"/>
                <a:cs typeface="Poppins"/>
              </a:rPr>
              <a:t>World Health Organization. (‎2022)‎. Standard terminology and principles for vaccine delivery costs. </a:t>
            </a:r>
            <a:r>
              <a:rPr lang="en-GB" sz="1050" dirty="0">
                <a:latin typeface="Poppins"/>
                <a:ea typeface="Roboto"/>
                <a:cs typeface="Poppins"/>
                <a:hlinkClick r:id="rId3"/>
              </a:rPr>
              <a:t>https://www.who.int/publications/i/item/9789240052475</a:t>
            </a:r>
            <a:endParaRPr lang="en-AU" sz="1050" dirty="0">
              <a:solidFill>
                <a:srgbClr val="173C5B"/>
              </a:solidFill>
              <a:latin typeface="Poppins"/>
              <a:ea typeface="Roboto"/>
              <a:cs typeface="Poppins"/>
            </a:endParaRPr>
          </a:p>
        </p:txBody>
      </p:sp>
    </p:spTree>
    <p:extLst>
      <p:ext uri="{BB962C8B-B14F-4D97-AF65-F5344CB8AC3E}">
        <p14:creationId xmlns:p14="http://schemas.microsoft.com/office/powerpoint/2010/main" val="1749968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DA0E87C7-A88B-2BDF-20E9-B22FCD38ADC7}"/>
              </a:ext>
            </a:extLst>
          </p:cNvPr>
          <p:cNvSpPr/>
          <p:nvPr/>
        </p:nvSpPr>
        <p:spPr>
          <a:xfrm>
            <a:off x="5284828" y="1154255"/>
            <a:ext cx="2720954" cy="3977892"/>
          </a:xfrm>
          <a:prstGeom prst="wedgeRectCallout">
            <a:avLst>
              <a:gd name="adj1" fmla="val -88831"/>
              <a:gd name="adj2" fmla="val 22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a:p>
        </p:txBody>
      </p:sp>
      <p:sp>
        <p:nvSpPr>
          <p:cNvPr id="3" name="Content Placeholder 2">
            <a:extLst>
              <a:ext uri="{FF2B5EF4-FFF2-40B4-BE49-F238E27FC236}">
                <a16:creationId xmlns:a16="http://schemas.microsoft.com/office/drawing/2014/main" id="{D4948D66-6AC6-B415-FD95-16CE0F9F5A2E}"/>
              </a:ext>
            </a:extLst>
          </p:cNvPr>
          <p:cNvSpPr>
            <a:spLocks noGrp="1"/>
          </p:cNvSpPr>
          <p:nvPr>
            <p:ph idx="1"/>
          </p:nvPr>
        </p:nvSpPr>
        <p:spPr>
          <a:xfrm>
            <a:off x="8307152" y="3879687"/>
            <a:ext cx="3276000" cy="4284000"/>
          </a:xfrm>
        </p:spPr>
        <p:txBody>
          <a:bodyPr>
            <a:normAutofit/>
          </a:bodyPr>
          <a:lstStyle/>
          <a:p>
            <a:r>
              <a:rPr lang="en-US" sz="1700"/>
              <a:t>Surveillance and reporting of adverse events</a:t>
            </a:r>
          </a:p>
          <a:p>
            <a:r>
              <a:rPr lang="en-AU" sz="1700"/>
              <a:t>Treatment of adverse events</a:t>
            </a:r>
          </a:p>
        </p:txBody>
      </p:sp>
      <p:sp>
        <p:nvSpPr>
          <p:cNvPr id="9" name="Text Placeholder 8">
            <a:extLst>
              <a:ext uri="{FF2B5EF4-FFF2-40B4-BE49-F238E27FC236}">
                <a16:creationId xmlns:a16="http://schemas.microsoft.com/office/drawing/2014/main" id="{9128A3FF-A77A-E4C3-DC7B-5AEB488139FC}"/>
              </a:ext>
            </a:extLst>
          </p:cNvPr>
          <p:cNvSpPr>
            <a:spLocks noGrp="1"/>
          </p:cNvSpPr>
          <p:nvPr>
            <p:ph type="body" sz="quarter" idx="13"/>
          </p:nvPr>
        </p:nvSpPr>
        <p:spPr>
          <a:xfrm>
            <a:off x="8169506" y="3418491"/>
            <a:ext cx="3276000" cy="288925"/>
          </a:xfrm>
        </p:spPr>
        <p:txBody>
          <a:bodyPr/>
          <a:lstStyle/>
          <a:p>
            <a:r>
              <a:rPr lang="en-US"/>
              <a:t>Adverse event-related costs</a:t>
            </a:r>
          </a:p>
        </p:txBody>
      </p:sp>
      <p:sp>
        <p:nvSpPr>
          <p:cNvPr id="23" name="Footer Placeholder 22">
            <a:extLst>
              <a:ext uri="{FF2B5EF4-FFF2-40B4-BE49-F238E27FC236}">
                <a16:creationId xmlns:a16="http://schemas.microsoft.com/office/drawing/2014/main" id="{80F8AF4B-B1AA-A14C-F0C1-0FAC5375DECC}"/>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24" name="Slide Number Placeholder 23">
            <a:extLst>
              <a:ext uri="{FF2B5EF4-FFF2-40B4-BE49-F238E27FC236}">
                <a16:creationId xmlns:a16="http://schemas.microsoft.com/office/drawing/2014/main" id="{C0A4B353-9F4E-37FD-8479-6291B6B14F9D}"/>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25</a:t>
            </a:fld>
            <a:endParaRPr lang="en-GB" noProof="0"/>
          </a:p>
        </p:txBody>
      </p:sp>
      <p:sp>
        <p:nvSpPr>
          <p:cNvPr id="2" name="Title 1">
            <a:extLst>
              <a:ext uri="{FF2B5EF4-FFF2-40B4-BE49-F238E27FC236}">
                <a16:creationId xmlns:a16="http://schemas.microsoft.com/office/drawing/2014/main" id="{62374E8A-6B05-F00C-35B8-721794A9B6C2}"/>
              </a:ext>
            </a:extLst>
          </p:cNvPr>
          <p:cNvSpPr>
            <a:spLocks noGrp="1"/>
          </p:cNvSpPr>
          <p:nvPr>
            <p:ph type="title"/>
          </p:nvPr>
        </p:nvSpPr>
        <p:spPr>
          <a:xfrm>
            <a:off x="489786" y="537196"/>
            <a:ext cx="9262904" cy="538504"/>
          </a:xfrm>
        </p:spPr>
        <p:txBody>
          <a:bodyPr/>
          <a:lstStyle/>
          <a:p>
            <a:r>
              <a:rPr lang="en-AU"/>
              <a:t>Cost categories for Intervention Costing Study</a:t>
            </a:r>
          </a:p>
        </p:txBody>
      </p:sp>
      <p:sp>
        <p:nvSpPr>
          <p:cNvPr id="11" name="Content Placeholder 10">
            <a:extLst>
              <a:ext uri="{FF2B5EF4-FFF2-40B4-BE49-F238E27FC236}">
                <a16:creationId xmlns:a16="http://schemas.microsoft.com/office/drawing/2014/main" id="{3EB3C7F1-1DFD-8C87-70D7-A08543F93007}"/>
              </a:ext>
            </a:extLst>
          </p:cNvPr>
          <p:cNvSpPr>
            <a:spLocks noGrp="1"/>
          </p:cNvSpPr>
          <p:nvPr>
            <p:ph idx="22"/>
          </p:nvPr>
        </p:nvSpPr>
        <p:spPr>
          <a:xfrm>
            <a:off x="565985" y="1737687"/>
            <a:ext cx="4555119" cy="4284000"/>
          </a:xfrm>
        </p:spPr>
        <p:txBody>
          <a:bodyPr/>
          <a:lstStyle/>
          <a:p>
            <a:r>
              <a:rPr lang="en-US" b="1"/>
              <a:t>Cost of the vaccine(s)</a:t>
            </a:r>
          </a:p>
          <a:p>
            <a:pPr lvl="1"/>
            <a:r>
              <a:rPr lang="en-US" sz="1700"/>
              <a:t>Vaccine dose</a:t>
            </a:r>
          </a:p>
          <a:p>
            <a:pPr lvl="1"/>
            <a:r>
              <a:rPr lang="en-US" sz="1700"/>
              <a:t>Consumables (syringes, gloves, etc...)</a:t>
            </a:r>
          </a:p>
          <a:p>
            <a:r>
              <a:rPr lang="en-US" b="1"/>
              <a:t>Cost of vaccination activities</a:t>
            </a:r>
          </a:p>
          <a:p>
            <a:pPr lvl="1"/>
            <a:r>
              <a:rPr lang="en-US" sz="1700"/>
              <a:t>Cold chain equipment &amp; maintenance</a:t>
            </a:r>
          </a:p>
          <a:p>
            <a:pPr lvl="1"/>
            <a:r>
              <a:rPr lang="en-US" sz="1700"/>
              <a:t>Human resources</a:t>
            </a:r>
          </a:p>
          <a:p>
            <a:pPr lvl="1"/>
            <a:r>
              <a:rPr lang="en-US" sz="1700"/>
              <a:t>Transport (vehicles, fuel, </a:t>
            </a:r>
            <a:r>
              <a:rPr lang="en-US" sz="1700" err="1"/>
              <a:t>etc</a:t>
            </a:r>
            <a:r>
              <a:rPr lang="en-US" sz="1700"/>
              <a:t>…)</a:t>
            </a:r>
          </a:p>
          <a:p>
            <a:pPr lvl="1"/>
            <a:r>
              <a:rPr lang="en-US" sz="1700"/>
              <a:t>Physical space (including electricity, </a:t>
            </a:r>
            <a:r>
              <a:rPr lang="en-US" sz="1700" err="1"/>
              <a:t>etc</a:t>
            </a:r>
            <a:r>
              <a:rPr lang="en-US" sz="1700"/>
              <a:t>…)</a:t>
            </a:r>
          </a:p>
          <a:p>
            <a:pPr lvl="1"/>
            <a:r>
              <a:rPr lang="en-US" sz="1700"/>
              <a:t>Other consumables (e.g., vaccine cards)</a:t>
            </a:r>
          </a:p>
          <a:p>
            <a:endParaRPr lang="en-US"/>
          </a:p>
          <a:p>
            <a:endParaRPr lang="en-US"/>
          </a:p>
        </p:txBody>
      </p:sp>
      <p:sp>
        <p:nvSpPr>
          <p:cNvPr id="12" name="Text Placeholder 11">
            <a:extLst>
              <a:ext uri="{FF2B5EF4-FFF2-40B4-BE49-F238E27FC236}">
                <a16:creationId xmlns:a16="http://schemas.microsoft.com/office/drawing/2014/main" id="{A3E58458-4BA4-81BE-57CD-F5A800634AB0}"/>
              </a:ext>
            </a:extLst>
          </p:cNvPr>
          <p:cNvSpPr>
            <a:spLocks noGrp="1"/>
          </p:cNvSpPr>
          <p:nvPr>
            <p:ph type="body" sz="quarter" idx="23"/>
          </p:nvPr>
        </p:nvSpPr>
        <p:spPr>
          <a:xfrm>
            <a:off x="565986" y="1262231"/>
            <a:ext cx="3276000" cy="288925"/>
          </a:xfrm>
        </p:spPr>
        <p:txBody>
          <a:bodyPr/>
          <a:lstStyle/>
          <a:p>
            <a:r>
              <a:rPr lang="en-US"/>
              <a:t>Intervention costs</a:t>
            </a:r>
          </a:p>
        </p:txBody>
      </p:sp>
      <p:sp>
        <p:nvSpPr>
          <p:cNvPr id="13" name="Content Placeholder 12">
            <a:extLst>
              <a:ext uri="{FF2B5EF4-FFF2-40B4-BE49-F238E27FC236}">
                <a16:creationId xmlns:a16="http://schemas.microsoft.com/office/drawing/2014/main" id="{8828E825-5378-BBDB-9E77-D33C48F72B41}"/>
              </a:ext>
            </a:extLst>
          </p:cNvPr>
          <p:cNvSpPr>
            <a:spLocks noGrp="1"/>
          </p:cNvSpPr>
          <p:nvPr>
            <p:ph idx="24"/>
          </p:nvPr>
        </p:nvSpPr>
        <p:spPr>
          <a:xfrm>
            <a:off x="8312166" y="1660986"/>
            <a:ext cx="3276000" cy="1585234"/>
          </a:xfrm>
        </p:spPr>
        <p:txBody>
          <a:bodyPr/>
          <a:lstStyle/>
          <a:p>
            <a:r>
              <a:rPr lang="en-US" sz="1700"/>
              <a:t>Productivity losses associated with</a:t>
            </a:r>
            <a:br>
              <a:rPr lang="en-US" sz="1700"/>
            </a:br>
            <a:r>
              <a:rPr lang="en-US" sz="1700"/>
              <a:t>potential earnings forgone from travel time and vaccination</a:t>
            </a:r>
          </a:p>
        </p:txBody>
      </p:sp>
      <p:sp>
        <p:nvSpPr>
          <p:cNvPr id="14" name="Text Placeholder 13">
            <a:extLst>
              <a:ext uri="{FF2B5EF4-FFF2-40B4-BE49-F238E27FC236}">
                <a16:creationId xmlns:a16="http://schemas.microsoft.com/office/drawing/2014/main" id="{CA468574-751E-2D4D-0CE8-4055D0C10A15}"/>
              </a:ext>
            </a:extLst>
          </p:cNvPr>
          <p:cNvSpPr>
            <a:spLocks noGrp="1"/>
          </p:cNvSpPr>
          <p:nvPr>
            <p:ph type="body" sz="quarter" idx="25"/>
          </p:nvPr>
        </p:nvSpPr>
        <p:spPr>
          <a:xfrm>
            <a:off x="8202504" y="1236539"/>
            <a:ext cx="3276000" cy="288925"/>
          </a:xfrm>
        </p:spPr>
        <p:txBody>
          <a:bodyPr/>
          <a:lstStyle/>
          <a:p>
            <a:r>
              <a:rPr lang="en-US"/>
              <a:t>Indirect costs</a:t>
            </a:r>
          </a:p>
        </p:txBody>
      </p:sp>
      <p:sp>
        <p:nvSpPr>
          <p:cNvPr id="34" name="Text Placeholder 33">
            <a:extLst>
              <a:ext uri="{FF2B5EF4-FFF2-40B4-BE49-F238E27FC236}">
                <a16:creationId xmlns:a16="http://schemas.microsoft.com/office/drawing/2014/main" id="{46591778-5215-0577-AF92-A742C76FF9AB}"/>
              </a:ext>
            </a:extLst>
          </p:cNvPr>
          <p:cNvSpPr>
            <a:spLocks noGrp="1"/>
          </p:cNvSpPr>
          <p:nvPr>
            <p:ph type="body" sz="quarter" idx="21"/>
          </p:nvPr>
        </p:nvSpPr>
        <p:spPr/>
        <p:txBody>
          <a:bodyPr/>
          <a:lstStyle/>
          <a:p>
            <a:r>
              <a:rPr lang="en-US"/>
              <a:t>Costing Studies and Budget Impact Analysis</a:t>
            </a:r>
          </a:p>
        </p:txBody>
      </p:sp>
      <p:sp>
        <p:nvSpPr>
          <p:cNvPr id="4" name="Text Placeholder 8">
            <a:extLst>
              <a:ext uri="{FF2B5EF4-FFF2-40B4-BE49-F238E27FC236}">
                <a16:creationId xmlns:a16="http://schemas.microsoft.com/office/drawing/2014/main" id="{CDD79C80-C613-C7D2-61ED-18583050FA18}"/>
              </a:ext>
            </a:extLst>
          </p:cNvPr>
          <p:cNvSpPr txBox="1">
            <a:spLocks/>
          </p:cNvSpPr>
          <p:nvPr/>
        </p:nvSpPr>
        <p:spPr>
          <a:xfrm>
            <a:off x="5197806" y="1262231"/>
            <a:ext cx="2567549" cy="447469"/>
          </a:xfrm>
          <a:prstGeom prst="rect">
            <a:avLst/>
          </a:prstGeom>
        </p:spPr>
        <p:txBody>
          <a:bodyPr vert="horz" wrap="none" lIns="21424" tIns="0" rIns="0" bIns="0" rtlCol="0" anchor="ctr" anchorCtr="0">
            <a:noAutofit/>
          </a:bodyPr>
          <a:lstStyle>
            <a:lvl1pPr marL="49075" indent="0" algn="l" defTabSz="551944" rtl="0" eaLnBrk="1" latinLnBrk="0" hangingPunct="1">
              <a:lnSpc>
                <a:spcPct val="120000"/>
              </a:lnSpc>
              <a:spcBef>
                <a:spcPts val="299"/>
              </a:spcBef>
              <a:spcAft>
                <a:spcPts val="299"/>
              </a:spcAft>
              <a:buSzPct val="75000"/>
              <a:buFontTx/>
              <a:buNone/>
              <a:tabLst/>
              <a:defRPr sz="2000" b="0" kern="1200">
                <a:solidFill>
                  <a:srgbClr val="0092CC"/>
                </a:solidFill>
                <a:latin typeface="+mj-lt"/>
                <a:ea typeface="Roboto" panose="02000000000000000000" pitchFamily="2" charset="0"/>
                <a:cs typeface="Poppins" pitchFamily="2" charset="77"/>
              </a:defRPr>
            </a:lvl1pPr>
            <a:lvl2pPr marL="478063"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endParaRPr lang="en-US" b="1">
              <a:solidFill>
                <a:schemeClr val="bg1"/>
              </a:solidFill>
            </a:endParaRPr>
          </a:p>
        </p:txBody>
      </p:sp>
      <p:sp>
        <p:nvSpPr>
          <p:cNvPr id="5" name="Content Placeholder 10">
            <a:extLst>
              <a:ext uri="{FF2B5EF4-FFF2-40B4-BE49-F238E27FC236}">
                <a16:creationId xmlns:a16="http://schemas.microsoft.com/office/drawing/2014/main" id="{8EC76623-F558-F6F7-7E17-5CD79BB622CA}"/>
              </a:ext>
            </a:extLst>
          </p:cNvPr>
          <p:cNvSpPr txBox="1">
            <a:spLocks/>
          </p:cNvSpPr>
          <p:nvPr/>
        </p:nvSpPr>
        <p:spPr>
          <a:xfrm>
            <a:off x="5371850" y="1287000"/>
            <a:ext cx="2720954" cy="3845147"/>
          </a:xfrm>
          <a:prstGeom prst="rect">
            <a:avLst/>
          </a:prstGeom>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18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US" b="1">
                <a:solidFill>
                  <a:schemeClr val="bg1"/>
                </a:solidFill>
              </a:rPr>
              <a:t>Activities include</a:t>
            </a:r>
            <a:endParaRPr lang="en-US"/>
          </a:p>
          <a:p>
            <a:pPr>
              <a:buClrTx/>
            </a:pPr>
            <a:r>
              <a:rPr lang="en-US" sz="1700"/>
              <a:t>Administration &amp; program management</a:t>
            </a:r>
          </a:p>
          <a:p>
            <a:pPr>
              <a:buClrTx/>
            </a:pPr>
            <a:r>
              <a:rPr lang="en-US" sz="1700"/>
              <a:t>Training</a:t>
            </a:r>
          </a:p>
          <a:p>
            <a:pPr>
              <a:buClrTx/>
            </a:pPr>
            <a:r>
              <a:rPr lang="en-US" sz="1700"/>
              <a:t>Communication </a:t>
            </a:r>
          </a:p>
          <a:p>
            <a:pPr>
              <a:buClrTx/>
            </a:pPr>
            <a:r>
              <a:rPr lang="en-US" sz="1700"/>
              <a:t>Community mobilization</a:t>
            </a:r>
          </a:p>
          <a:p>
            <a:pPr>
              <a:buClrTx/>
            </a:pPr>
            <a:r>
              <a:rPr lang="en-US" sz="1700"/>
              <a:t>Vaccine administration</a:t>
            </a:r>
          </a:p>
          <a:p>
            <a:endParaRPr lang="en-US"/>
          </a:p>
        </p:txBody>
      </p:sp>
    </p:spTree>
    <p:extLst>
      <p:ext uri="{BB962C8B-B14F-4D97-AF65-F5344CB8AC3E}">
        <p14:creationId xmlns:p14="http://schemas.microsoft.com/office/powerpoint/2010/main" val="158647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up of a white background&#10;&#10;Description automatically generated">
            <a:extLst>
              <a:ext uri="{FF2B5EF4-FFF2-40B4-BE49-F238E27FC236}">
                <a16:creationId xmlns:a16="http://schemas.microsoft.com/office/drawing/2014/main" id="{CACE5C8D-ACE6-C55A-8F89-7CF348AAE3CB}"/>
              </a:ext>
            </a:extLst>
          </p:cNvPr>
          <p:cNvPicPr>
            <a:picLocks noChangeAspect="1"/>
          </p:cNvPicPr>
          <p:nvPr/>
        </p:nvPicPr>
        <p:blipFill>
          <a:blip r:embed="rId3">
            <a:extLst>
              <a:ext uri="{28A0092B-C50C-407E-A947-70E740481C1C}">
                <a14:useLocalDpi xmlns:a14="http://schemas.microsoft.com/office/drawing/2010/main" val="0"/>
              </a:ext>
            </a:extLst>
          </a:blip>
          <a:srcRect t="23339"/>
          <a:stretch/>
        </p:blipFill>
        <p:spPr>
          <a:xfrm>
            <a:off x="6690738" y="1280441"/>
            <a:ext cx="4638727" cy="907105"/>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88A4D229-31D2-D69E-BB62-2E4A707115C9}"/>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444897E9-2BCF-C672-9763-4CEA7E51522F}"/>
              </a:ext>
            </a:extLst>
          </p:cNvPr>
          <p:cNvSpPr>
            <a:spLocks noGrp="1"/>
          </p:cNvSpPr>
          <p:nvPr>
            <p:ph type="sldNum" sz="quarter" idx="16"/>
          </p:nvPr>
        </p:nvSpPr>
        <p:spPr/>
        <p:txBody>
          <a:bodyPr/>
          <a:lstStyle/>
          <a:p>
            <a:fld id="{A74CE0EA-F3B5-4684-BA10-C594598FDB9C}" type="slidenum">
              <a:rPr lang="en-GB" smtClean="0"/>
              <a:pPr/>
              <a:t>26</a:t>
            </a:fld>
            <a:endParaRPr lang="en-GB"/>
          </a:p>
        </p:txBody>
      </p:sp>
      <p:sp>
        <p:nvSpPr>
          <p:cNvPr id="6" name="Title 5">
            <a:extLst>
              <a:ext uri="{FF2B5EF4-FFF2-40B4-BE49-F238E27FC236}">
                <a16:creationId xmlns:a16="http://schemas.microsoft.com/office/drawing/2014/main" id="{10126B77-9977-95BC-9486-A313D632879C}"/>
              </a:ext>
            </a:extLst>
          </p:cNvPr>
          <p:cNvSpPr>
            <a:spLocks noGrp="1"/>
          </p:cNvSpPr>
          <p:nvPr>
            <p:ph type="title"/>
          </p:nvPr>
        </p:nvSpPr>
        <p:spPr/>
        <p:txBody>
          <a:bodyPr/>
          <a:lstStyle/>
          <a:p>
            <a:r>
              <a:rPr lang="en-AU"/>
              <a:t>Cost Components for Cost of Illness study</a:t>
            </a:r>
          </a:p>
        </p:txBody>
      </p:sp>
      <p:pic>
        <p:nvPicPr>
          <p:cNvPr id="9" name="Picture 8" descr="A screenshot of a medical chart&#10;&#10;Description automatically generated">
            <a:extLst>
              <a:ext uri="{FF2B5EF4-FFF2-40B4-BE49-F238E27FC236}">
                <a16:creationId xmlns:a16="http://schemas.microsoft.com/office/drawing/2014/main" id="{704CACDE-3712-CC2F-FFE0-59E945BBB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692" y="2226569"/>
            <a:ext cx="5054497" cy="4051576"/>
          </a:xfrm>
          <a:prstGeom prst="rect">
            <a:avLst/>
          </a:prstGeom>
        </p:spPr>
      </p:pic>
      <p:sp>
        <p:nvSpPr>
          <p:cNvPr id="13" name="TextBox 12">
            <a:extLst>
              <a:ext uri="{FF2B5EF4-FFF2-40B4-BE49-F238E27FC236}">
                <a16:creationId xmlns:a16="http://schemas.microsoft.com/office/drawing/2014/main" id="{F3872F67-B32D-884A-16CC-A6A2C8538A69}"/>
              </a:ext>
            </a:extLst>
          </p:cNvPr>
          <p:cNvSpPr txBox="1"/>
          <p:nvPr/>
        </p:nvSpPr>
        <p:spPr>
          <a:xfrm>
            <a:off x="280127" y="2074136"/>
            <a:ext cx="5537819" cy="1348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chemeClr val="accent1"/>
                </a:solidFill>
                <a:effectLst/>
                <a:uLnTx/>
                <a:uFillTx/>
                <a:latin typeface="Poppins"/>
                <a:ea typeface="+mn-ea"/>
                <a:cs typeface="+mn-cs"/>
              </a:rPr>
              <a:t>Direct </a:t>
            </a:r>
            <a:r>
              <a:rPr kumimoji="0" lang="en-US" b="1" i="0" u="none" strike="noStrike" kern="1200" cap="none" spc="0" normalizeH="0" baseline="0" noProof="0">
                <a:ln>
                  <a:noFill/>
                </a:ln>
                <a:solidFill>
                  <a:schemeClr val="accent1"/>
                </a:solidFill>
                <a:effectLst/>
                <a:uLnTx/>
                <a:uFillTx/>
                <a:latin typeface="Poppins"/>
                <a:ea typeface="+mn-ea"/>
                <a:cs typeface="+mn-cs"/>
              </a:rPr>
              <a:t>medical</a:t>
            </a:r>
            <a:r>
              <a:rPr kumimoji="0" lang="en-US" i="0" u="none" strike="noStrike" kern="1200" cap="none" spc="0" normalizeH="0" baseline="0" noProof="0">
                <a:ln>
                  <a:noFill/>
                </a:ln>
                <a:solidFill>
                  <a:schemeClr val="accent1"/>
                </a:solidFill>
                <a:effectLst/>
                <a:uLnTx/>
                <a:uFillTx/>
                <a:latin typeface="Poppins"/>
                <a:ea typeface="+mn-ea"/>
                <a:cs typeface="+mn-cs"/>
              </a:rPr>
              <a:t> costs </a:t>
            </a:r>
          </a:p>
          <a:p>
            <a:pPr marL="276225" marR="0" lvl="0" indent="-207963" defTabSz="551944" fontAlgn="auto">
              <a:lnSpc>
                <a:spcPct val="110000"/>
              </a:lnSpc>
              <a:spcBef>
                <a:spcPts val="600"/>
              </a:spcBef>
              <a:spcAft>
                <a:spcPts val="600"/>
              </a:spcAft>
              <a:buClr>
                <a:srgbClr val="0092CC"/>
              </a:buClr>
              <a:buSzPct val="120000"/>
              <a:buFont typeface="Wingdings" pitchFamily="2" charset="2"/>
              <a:buChar char="§"/>
              <a:defRPr/>
            </a:pPr>
            <a:r>
              <a:rPr lang="en-AU">
                <a:latin typeface="Poppins" pitchFamily="2" charset="77"/>
                <a:ea typeface="Roboto" panose="02000000000000000000" pitchFamily="2" charset="0"/>
                <a:cs typeface="Poppins" pitchFamily="2" charset="77"/>
              </a:rPr>
              <a:t>Included registration fee (outpatient), room costs (inpatient), professional medical fees, diagnostic test costs, and medication costs.</a:t>
            </a:r>
          </a:p>
        </p:txBody>
      </p:sp>
      <p:sp>
        <p:nvSpPr>
          <p:cNvPr id="18" name="TextBox 17">
            <a:extLst>
              <a:ext uri="{FF2B5EF4-FFF2-40B4-BE49-F238E27FC236}">
                <a16:creationId xmlns:a16="http://schemas.microsoft.com/office/drawing/2014/main" id="{3158F760-8D8B-1278-0BAF-165A4FDAFD27}"/>
              </a:ext>
            </a:extLst>
          </p:cNvPr>
          <p:cNvSpPr txBox="1"/>
          <p:nvPr/>
        </p:nvSpPr>
        <p:spPr>
          <a:xfrm>
            <a:off x="375302" y="3589263"/>
            <a:ext cx="5537818" cy="10441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chemeClr val="accent1"/>
                </a:solidFill>
                <a:effectLst/>
                <a:uLnTx/>
                <a:uFillTx/>
                <a:latin typeface="Poppins"/>
                <a:ea typeface="+mn-ea"/>
                <a:cs typeface="+mn-cs"/>
              </a:rPr>
              <a:t>Direct </a:t>
            </a:r>
            <a:r>
              <a:rPr kumimoji="0" lang="en-US" b="1" i="0" u="none" strike="noStrike" kern="1200" cap="none" spc="0" normalizeH="0" baseline="0" noProof="0">
                <a:ln>
                  <a:noFill/>
                </a:ln>
                <a:solidFill>
                  <a:schemeClr val="accent1"/>
                </a:solidFill>
                <a:effectLst/>
                <a:uLnTx/>
                <a:uFillTx/>
                <a:latin typeface="Poppins"/>
                <a:ea typeface="+mn-ea"/>
                <a:cs typeface="+mn-cs"/>
              </a:rPr>
              <a:t>non-medical</a:t>
            </a:r>
            <a:r>
              <a:rPr kumimoji="0" lang="en-US" i="0" u="none" strike="noStrike" kern="1200" cap="none" spc="0" normalizeH="0" baseline="0" noProof="0">
                <a:ln>
                  <a:noFill/>
                </a:ln>
                <a:solidFill>
                  <a:schemeClr val="accent1"/>
                </a:solidFill>
                <a:effectLst/>
                <a:uLnTx/>
                <a:uFillTx/>
                <a:latin typeface="Poppins"/>
                <a:ea typeface="+mn-ea"/>
                <a:cs typeface="+mn-cs"/>
              </a:rPr>
              <a:t> costs </a:t>
            </a:r>
          </a:p>
          <a:p>
            <a:pPr marL="276225" marR="0" lvl="0" indent="-207963" defTabSz="551944" fontAlgn="auto">
              <a:lnSpc>
                <a:spcPct val="110000"/>
              </a:lnSpc>
              <a:spcBef>
                <a:spcPts val="600"/>
              </a:spcBef>
              <a:spcAft>
                <a:spcPts val="600"/>
              </a:spcAft>
              <a:buClr>
                <a:srgbClr val="0092CC"/>
              </a:buClr>
              <a:buSzPct val="120000"/>
              <a:buFont typeface="Wingdings" pitchFamily="2" charset="2"/>
              <a:buChar char="§"/>
              <a:defRPr/>
            </a:pPr>
            <a:r>
              <a:rPr lang="en-AU"/>
              <a:t>Included transportation, “over-the-counter” medications, and food supplements</a:t>
            </a:r>
            <a:endParaRPr lang="en-AU">
              <a:latin typeface="Poppins" pitchFamily="2" charset="77"/>
              <a:ea typeface="Roboto" panose="02000000000000000000" pitchFamily="2" charset="0"/>
              <a:cs typeface="Poppins" pitchFamily="2" charset="77"/>
            </a:endParaRPr>
          </a:p>
        </p:txBody>
      </p:sp>
      <p:sp>
        <p:nvSpPr>
          <p:cNvPr id="20" name="Left Bracket 19">
            <a:extLst>
              <a:ext uri="{FF2B5EF4-FFF2-40B4-BE49-F238E27FC236}">
                <a16:creationId xmlns:a16="http://schemas.microsoft.com/office/drawing/2014/main" id="{D8A79AF2-0ECD-E693-2A7A-6FF00ABB1F82}"/>
              </a:ext>
            </a:extLst>
          </p:cNvPr>
          <p:cNvSpPr/>
          <p:nvPr/>
        </p:nvSpPr>
        <p:spPr>
          <a:xfrm>
            <a:off x="6416040" y="2804383"/>
            <a:ext cx="120652" cy="1524000"/>
          </a:xfrm>
          <a:prstGeom prst="leftBracket">
            <a:avLst>
              <a:gd name="adj" fmla="val 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AU"/>
          </a:p>
        </p:txBody>
      </p:sp>
      <p:sp>
        <p:nvSpPr>
          <p:cNvPr id="21" name="Left Bracket 20">
            <a:extLst>
              <a:ext uri="{FF2B5EF4-FFF2-40B4-BE49-F238E27FC236}">
                <a16:creationId xmlns:a16="http://schemas.microsoft.com/office/drawing/2014/main" id="{37C103C3-F4AF-01A0-CEA8-B40059A0E0ED}"/>
              </a:ext>
            </a:extLst>
          </p:cNvPr>
          <p:cNvSpPr/>
          <p:nvPr/>
        </p:nvSpPr>
        <p:spPr>
          <a:xfrm>
            <a:off x="6421116" y="4406938"/>
            <a:ext cx="120652" cy="815553"/>
          </a:xfrm>
          <a:prstGeom prst="leftBracket">
            <a:avLst>
              <a:gd name="adj" fmla="val 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AU"/>
          </a:p>
        </p:txBody>
      </p:sp>
      <p:sp>
        <p:nvSpPr>
          <p:cNvPr id="22" name="TextBox 21">
            <a:extLst>
              <a:ext uri="{FF2B5EF4-FFF2-40B4-BE49-F238E27FC236}">
                <a16:creationId xmlns:a16="http://schemas.microsoft.com/office/drawing/2014/main" id="{9D9BFA9E-5411-33B2-6A49-A6D101439347}"/>
              </a:ext>
            </a:extLst>
          </p:cNvPr>
          <p:cNvSpPr txBox="1"/>
          <p:nvPr/>
        </p:nvSpPr>
        <p:spPr>
          <a:xfrm>
            <a:off x="411033" y="4789838"/>
            <a:ext cx="5466355" cy="10441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accent1"/>
                </a:solidFill>
                <a:effectLst/>
                <a:uLnTx/>
                <a:uFillTx/>
                <a:latin typeface="Poppins"/>
                <a:ea typeface="+mn-ea"/>
                <a:cs typeface="+mn-cs"/>
              </a:rPr>
              <a:t>Indirect</a:t>
            </a:r>
            <a:r>
              <a:rPr kumimoji="0" lang="en-US" i="0" u="none" strike="noStrike" kern="1200" cap="none" spc="0" normalizeH="0" baseline="0" noProof="0">
                <a:ln>
                  <a:noFill/>
                </a:ln>
                <a:solidFill>
                  <a:schemeClr val="accent1"/>
                </a:solidFill>
                <a:effectLst/>
                <a:uLnTx/>
                <a:uFillTx/>
                <a:latin typeface="Poppins"/>
                <a:ea typeface="+mn-ea"/>
                <a:cs typeface="+mn-cs"/>
              </a:rPr>
              <a:t> costs </a:t>
            </a:r>
          </a:p>
          <a:p>
            <a:pPr marL="276225" marR="0" lvl="0" indent="-207963" defTabSz="551944" fontAlgn="auto">
              <a:lnSpc>
                <a:spcPct val="110000"/>
              </a:lnSpc>
              <a:spcBef>
                <a:spcPts val="600"/>
              </a:spcBef>
              <a:spcAft>
                <a:spcPts val="600"/>
              </a:spcAft>
              <a:buClr>
                <a:srgbClr val="0092CC"/>
              </a:buClr>
              <a:buSzPct val="120000"/>
              <a:buFont typeface="Wingdings" pitchFamily="2" charset="2"/>
              <a:buChar char="§"/>
              <a:defRPr/>
            </a:pPr>
            <a:r>
              <a:rPr lang="en-AU"/>
              <a:t>Lost income when accessing healthcare and caring for ill child</a:t>
            </a:r>
            <a:endParaRPr lang="en-AU">
              <a:latin typeface="Poppins" pitchFamily="2" charset="77"/>
              <a:ea typeface="Roboto" panose="02000000000000000000" pitchFamily="2" charset="0"/>
              <a:cs typeface="Poppins" pitchFamily="2" charset="77"/>
            </a:endParaRPr>
          </a:p>
        </p:txBody>
      </p:sp>
      <p:sp>
        <p:nvSpPr>
          <p:cNvPr id="23" name="Left Bracket 22">
            <a:extLst>
              <a:ext uri="{FF2B5EF4-FFF2-40B4-BE49-F238E27FC236}">
                <a16:creationId xmlns:a16="http://schemas.microsoft.com/office/drawing/2014/main" id="{F2F24D16-6472-7047-FA14-9B4ECCB9DBDA}"/>
              </a:ext>
            </a:extLst>
          </p:cNvPr>
          <p:cNvSpPr/>
          <p:nvPr/>
        </p:nvSpPr>
        <p:spPr>
          <a:xfrm>
            <a:off x="6416040" y="5296505"/>
            <a:ext cx="120650" cy="240695"/>
          </a:xfrm>
          <a:prstGeom prst="leftBracket">
            <a:avLst>
              <a:gd name="adj" fmla="val 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AU"/>
          </a:p>
        </p:txBody>
      </p:sp>
      <p:pic>
        <p:nvPicPr>
          <p:cNvPr id="27" name="Picture 26">
            <a:extLst>
              <a:ext uri="{FF2B5EF4-FFF2-40B4-BE49-F238E27FC236}">
                <a16:creationId xmlns:a16="http://schemas.microsoft.com/office/drawing/2014/main" id="{D102BB0A-61C6-7C13-0E1E-48BBC5566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2305" y="1283120"/>
            <a:ext cx="1085906" cy="450873"/>
          </a:xfrm>
          <a:prstGeom prst="rect">
            <a:avLst/>
          </a:prstGeom>
        </p:spPr>
      </p:pic>
      <p:cxnSp>
        <p:nvCxnSpPr>
          <p:cNvPr id="29" name="Straight Arrow Connector 28">
            <a:extLst>
              <a:ext uri="{FF2B5EF4-FFF2-40B4-BE49-F238E27FC236}">
                <a16:creationId xmlns:a16="http://schemas.microsoft.com/office/drawing/2014/main" id="{578FFBDF-5269-647D-E5F5-CB6C7B16761C}"/>
              </a:ext>
            </a:extLst>
          </p:cNvPr>
          <p:cNvCxnSpPr>
            <a:cxnSpLocks/>
            <a:endCxn id="20" idx="1"/>
          </p:cNvCxnSpPr>
          <p:nvPr/>
        </p:nvCxnSpPr>
        <p:spPr>
          <a:xfrm>
            <a:off x="5552456" y="3369345"/>
            <a:ext cx="863584" cy="19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ECF2481-CEF8-3870-FCAB-6EC921D672C8}"/>
              </a:ext>
            </a:extLst>
          </p:cNvPr>
          <p:cNvCxnSpPr>
            <a:cxnSpLocks/>
            <a:endCxn id="21" idx="1"/>
          </p:cNvCxnSpPr>
          <p:nvPr/>
        </p:nvCxnSpPr>
        <p:spPr>
          <a:xfrm>
            <a:off x="5226518" y="4475747"/>
            <a:ext cx="1194598" cy="338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5C926F6-20F6-7123-7832-FBD4D7917BEE}"/>
              </a:ext>
            </a:extLst>
          </p:cNvPr>
          <p:cNvCxnSpPr>
            <a:cxnSpLocks/>
            <a:endCxn id="23" idx="1"/>
          </p:cNvCxnSpPr>
          <p:nvPr/>
        </p:nvCxnSpPr>
        <p:spPr>
          <a:xfrm flipV="1">
            <a:off x="5226518" y="5416853"/>
            <a:ext cx="1189522" cy="120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06F0DF5-1F9E-7019-E613-758B91CE9588}"/>
              </a:ext>
            </a:extLst>
          </p:cNvPr>
          <p:cNvSpPr txBox="1"/>
          <p:nvPr/>
        </p:nvSpPr>
        <p:spPr>
          <a:xfrm>
            <a:off x="375303" y="1280441"/>
            <a:ext cx="5903580" cy="646331"/>
          </a:xfrm>
          <a:prstGeom prst="rect">
            <a:avLst/>
          </a:prstGeom>
          <a:noFill/>
        </p:spPr>
        <p:txBody>
          <a:bodyPr wrap="square" rtlCol="0">
            <a:spAutoFit/>
          </a:bodyPr>
          <a:lstStyle/>
          <a:p>
            <a:r>
              <a:rPr lang="en-US"/>
              <a:t>Example from a study of the cost of childhood acute diarrhea in Indonesia</a:t>
            </a:r>
            <a:endParaRPr lang="en-AU"/>
          </a:p>
        </p:txBody>
      </p:sp>
    </p:spTree>
    <p:extLst>
      <p:ext uri="{BB962C8B-B14F-4D97-AF65-F5344CB8AC3E}">
        <p14:creationId xmlns:p14="http://schemas.microsoft.com/office/powerpoint/2010/main" val="819542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82F00-57ED-B2B5-4D51-420437AF629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D024947-EC89-4F62-4965-2044C8196BB2}"/>
              </a:ext>
            </a:extLst>
          </p:cNvPr>
          <p:cNvGrpSpPr/>
          <p:nvPr/>
        </p:nvGrpSpPr>
        <p:grpSpPr>
          <a:xfrm>
            <a:off x="5052713" y="1244377"/>
            <a:ext cx="6173986" cy="4859648"/>
            <a:chOff x="2468991" y="1159314"/>
            <a:chExt cx="6173986" cy="4859648"/>
          </a:xfrm>
        </p:grpSpPr>
        <p:pic>
          <p:nvPicPr>
            <p:cNvPr id="4" name="Graphic 3">
              <a:extLst>
                <a:ext uri="{FF2B5EF4-FFF2-40B4-BE49-F238E27FC236}">
                  <a16:creationId xmlns:a16="http://schemas.microsoft.com/office/drawing/2014/main" id="{E318ED7A-7748-4361-4334-B66688228D0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7496"/>
            <a:stretch/>
          </p:blipFill>
          <p:spPr>
            <a:xfrm>
              <a:off x="2468991" y="1159314"/>
              <a:ext cx="6144657" cy="4859648"/>
            </a:xfrm>
            <a:prstGeom prst="rect">
              <a:avLst/>
            </a:prstGeom>
          </p:spPr>
        </p:pic>
        <p:sp>
          <p:nvSpPr>
            <p:cNvPr id="7" name="TextBox 6">
              <a:extLst>
                <a:ext uri="{FF2B5EF4-FFF2-40B4-BE49-F238E27FC236}">
                  <a16:creationId xmlns:a16="http://schemas.microsoft.com/office/drawing/2014/main" id="{C270B1E6-48DA-9C26-E25B-10BC5BF7D654}"/>
                </a:ext>
              </a:extLst>
            </p:cNvPr>
            <p:cNvSpPr txBox="1"/>
            <p:nvPr/>
          </p:nvSpPr>
          <p:spPr>
            <a:xfrm>
              <a:off x="6316081" y="3466115"/>
              <a:ext cx="1148400" cy="707886"/>
            </a:xfrm>
            <a:prstGeom prst="rect">
              <a:avLst/>
            </a:prstGeom>
            <a:solidFill>
              <a:srgbClr val="BFECFE">
                <a:alpha val="89804"/>
              </a:srgbClr>
            </a:solidFill>
            <a:ln w="12700">
              <a:solidFill>
                <a:srgbClr val="0092CC"/>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001738"/>
                  </a:solidFill>
                </a:rPr>
                <a:t>Cost of illness</a:t>
              </a:r>
            </a:p>
          </p:txBody>
        </p:sp>
        <p:sp>
          <p:nvSpPr>
            <p:cNvPr id="8" name="TextBox 7">
              <a:extLst>
                <a:ext uri="{FF2B5EF4-FFF2-40B4-BE49-F238E27FC236}">
                  <a16:creationId xmlns:a16="http://schemas.microsoft.com/office/drawing/2014/main" id="{B4173A2E-712B-1288-099E-4A747C663F7F}"/>
                </a:ext>
              </a:extLst>
            </p:cNvPr>
            <p:cNvSpPr txBox="1"/>
            <p:nvPr/>
          </p:nvSpPr>
          <p:spPr>
            <a:xfrm>
              <a:off x="7487377" y="3465161"/>
              <a:ext cx="1155600" cy="707886"/>
            </a:xfrm>
            <a:prstGeom prst="rect">
              <a:avLst/>
            </a:prstGeom>
            <a:solidFill>
              <a:srgbClr val="FFFFFF">
                <a:alpha val="89804"/>
              </a:srgbClr>
            </a:solidFill>
            <a:ln w="12700">
              <a:solidFill>
                <a:schemeClr val="bg2">
                  <a:lumMod val="50000"/>
                </a:scheme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Health burden</a:t>
              </a:r>
            </a:p>
          </p:txBody>
        </p:sp>
      </p:grpSp>
      <p:sp>
        <p:nvSpPr>
          <p:cNvPr id="10" name="TextBox 9">
            <a:extLst>
              <a:ext uri="{FF2B5EF4-FFF2-40B4-BE49-F238E27FC236}">
                <a16:creationId xmlns:a16="http://schemas.microsoft.com/office/drawing/2014/main" id="{76892490-9776-1EE8-8EBD-872016A6866B}"/>
              </a:ext>
            </a:extLst>
          </p:cNvPr>
          <p:cNvSpPr txBox="1"/>
          <p:nvPr/>
        </p:nvSpPr>
        <p:spPr>
          <a:xfrm>
            <a:off x="4891322" y="4639217"/>
            <a:ext cx="2553112" cy="400110"/>
          </a:xfrm>
          <a:prstGeom prst="rect">
            <a:avLst/>
          </a:prstGeom>
          <a:noFill/>
        </p:spPr>
        <p:txBody>
          <a:bodyPr wrap="square" rtlCol="0">
            <a:spAutoFit/>
          </a:bodyPr>
          <a:lstStyle/>
          <a:p>
            <a:pPr algn="ctr"/>
            <a:r>
              <a:rPr lang="en-AU" sz="2000" b="1"/>
              <a:t>No Intervention</a:t>
            </a:r>
          </a:p>
        </p:txBody>
      </p:sp>
      <p:sp>
        <p:nvSpPr>
          <p:cNvPr id="11" name="TextBox 10">
            <a:extLst>
              <a:ext uri="{FF2B5EF4-FFF2-40B4-BE49-F238E27FC236}">
                <a16:creationId xmlns:a16="http://schemas.microsoft.com/office/drawing/2014/main" id="{8B6BCAF5-597A-FCC4-F40C-1689CECB8B56}"/>
              </a:ext>
            </a:extLst>
          </p:cNvPr>
          <p:cNvSpPr txBox="1"/>
          <p:nvPr/>
        </p:nvSpPr>
        <p:spPr>
          <a:xfrm>
            <a:off x="8709037" y="4633320"/>
            <a:ext cx="2553112" cy="400110"/>
          </a:xfrm>
          <a:prstGeom prst="rect">
            <a:avLst/>
          </a:prstGeom>
          <a:noFill/>
        </p:spPr>
        <p:txBody>
          <a:bodyPr wrap="square" rtlCol="0">
            <a:spAutoFit/>
          </a:bodyPr>
          <a:lstStyle/>
          <a:p>
            <a:pPr algn="ctr"/>
            <a:r>
              <a:rPr lang="en-AU" sz="2000" b="1"/>
              <a:t>Intervention</a:t>
            </a:r>
          </a:p>
        </p:txBody>
      </p:sp>
      <p:sp>
        <p:nvSpPr>
          <p:cNvPr id="29" name="Content Placeholder 28">
            <a:extLst>
              <a:ext uri="{FF2B5EF4-FFF2-40B4-BE49-F238E27FC236}">
                <a16:creationId xmlns:a16="http://schemas.microsoft.com/office/drawing/2014/main" id="{89B897E1-F3F5-D44B-D425-665AFCF5CC13}"/>
              </a:ext>
            </a:extLst>
          </p:cNvPr>
          <p:cNvSpPr>
            <a:spLocks noGrp="1"/>
          </p:cNvSpPr>
          <p:nvPr>
            <p:ph idx="1"/>
          </p:nvPr>
        </p:nvSpPr>
        <p:spPr>
          <a:xfrm>
            <a:off x="579690" y="1551584"/>
            <a:ext cx="4236859" cy="2201020"/>
          </a:xfrm>
        </p:spPr>
        <p:txBody>
          <a:bodyPr/>
          <a:lstStyle/>
          <a:p>
            <a:r>
              <a:rPr lang="en-AU" sz="2000"/>
              <a:t>What are the additional costs and savings associated with an intervention? </a:t>
            </a:r>
          </a:p>
          <a:p>
            <a:r>
              <a:rPr lang="en-AU" sz="2000"/>
              <a:t>What is the impact on health (or immunisation) budgets?</a:t>
            </a:r>
            <a:endParaRPr lang="en-AU" sz="2000">
              <a:ea typeface="Calibri"/>
              <a:cs typeface="Calibri"/>
            </a:endParaRPr>
          </a:p>
        </p:txBody>
      </p:sp>
      <p:sp>
        <p:nvSpPr>
          <p:cNvPr id="12" name="Footer Placeholder 11">
            <a:extLst>
              <a:ext uri="{FF2B5EF4-FFF2-40B4-BE49-F238E27FC236}">
                <a16:creationId xmlns:a16="http://schemas.microsoft.com/office/drawing/2014/main" id="{2E9C4080-17E2-A6EE-9DB2-01D6E3C630BA}"/>
              </a:ext>
            </a:extLst>
          </p:cNvPr>
          <p:cNvSpPr>
            <a:spLocks noGrp="1"/>
          </p:cNvSpPr>
          <p:nvPr>
            <p:ph type="ftr" sz="quarter" idx="15"/>
          </p:nvPr>
        </p:nvSpPr>
        <p:spPr/>
        <p:txBody>
          <a:bodyPr/>
          <a:lstStyle/>
          <a:p>
            <a:r>
              <a:rPr lang="en-US" noProof="0"/>
              <a:t>Vaccine Economics for NITAGs – Beginner Training</a:t>
            </a:r>
            <a:endParaRPr lang="en-GB" noProof="0"/>
          </a:p>
        </p:txBody>
      </p:sp>
      <p:sp>
        <p:nvSpPr>
          <p:cNvPr id="14" name="Slide Number Placeholder 13">
            <a:extLst>
              <a:ext uri="{FF2B5EF4-FFF2-40B4-BE49-F238E27FC236}">
                <a16:creationId xmlns:a16="http://schemas.microsoft.com/office/drawing/2014/main" id="{DFB050F7-1DFA-0509-4E37-64243B4218AF}"/>
              </a:ext>
            </a:extLst>
          </p:cNvPr>
          <p:cNvSpPr>
            <a:spLocks noGrp="1"/>
          </p:cNvSpPr>
          <p:nvPr>
            <p:ph type="sldNum" sz="quarter" idx="16"/>
          </p:nvPr>
        </p:nvSpPr>
        <p:spPr/>
        <p:txBody>
          <a:bodyPr/>
          <a:lstStyle/>
          <a:p>
            <a:fld id="{A74CE0EA-F3B5-4684-BA10-C594598FDB9C}" type="slidenum">
              <a:rPr lang="en-GB" noProof="0" smtClean="0"/>
              <a:pPr/>
              <a:t>27</a:t>
            </a:fld>
            <a:endParaRPr lang="en-GB" noProof="0"/>
          </a:p>
        </p:txBody>
      </p:sp>
      <p:sp>
        <p:nvSpPr>
          <p:cNvPr id="2" name="Title 1">
            <a:extLst>
              <a:ext uri="{FF2B5EF4-FFF2-40B4-BE49-F238E27FC236}">
                <a16:creationId xmlns:a16="http://schemas.microsoft.com/office/drawing/2014/main" id="{9B32A340-6250-C1BD-2F8E-E66CD0B9FF61}"/>
              </a:ext>
            </a:extLst>
          </p:cNvPr>
          <p:cNvSpPr>
            <a:spLocks noGrp="1"/>
          </p:cNvSpPr>
          <p:nvPr>
            <p:ph type="title"/>
          </p:nvPr>
        </p:nvSpPr>
        <p:spPr/>
        <p:txBody>
          <a:bodyPr>
            <a:normAutofit/>
          </a:bodyPr>
          <a:lstStyle/>
          <a:p>
            <a:r>
              <a:rPr lang="en-AU"/>
              <a:t>Budget Impact Analysis</a:t>
            </a:r>
          </a:p>
        </p:txBody>
      </p:sp>
      <p:sp>
        <p:nvSpPr>
          <p:cNvPr id="13" name="TextBox 12">
            <a:extLst>
              <a:ext uri="{FF2B5EF4-FFF2-40B4-BE49-F238E27FC236}">
                <a16:creationId xmlns:a16="http://schemas.microsoft.com/office/drawing/2014/main" id="{7AD12CB5-0D1F-9BB3-9FCF-891A6C2D5535}"/>
              </a:ext>
            </a:extLst>
          </p:cNvPr>
          <p:cNvSpPr txBox="1"/>
          <p:nvPr/>
        </p:nvSpPr>
        <p:spPr>
          <a:xfrm>
            <a:off x="8884755" y="3151982"/>
            <a:ext cx="2326896" cy="707886"/>
          </a:xfrm>
          <a:prstGeom prst="rect">
            <a:avLst/>
          </a:prstGeom>
          <a:solidFill>
            <a:srgbClr val="FDC1F7"/>
          </a:solidFill>
          <a:ln w="12700">
            <a:solidFill>
              <a:srgbClr val="C10077"/>
            </a:solidFill>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p>
            <a:pPr algn="ctr"/>
            <a:r>
              <a:rPr lang="en-AU" sz="2000">
                <a:solidFill>
                  <a:srgbClr val="C10077"/>
                </a:solidFill>
                <a:cs typeface="Poppins"/>
              </a:rPr>
              <a:t>Cost of intervention</a:t>
            </a:r>
          </a:p>
        </p:txBody>
      </p:sp>
      <p:sp>
        <p:nvSpPr>
          <p:cNvPr id="9" name="Content Placeholder 28">
            <a:extLst>
              <a:ext uri="{FF2B5EF4-FFF2-40B4-BE49-F238E27FC236}">
                <a16:creationId xmlns:a16="http://schemas.microsoft.com/office/drawing/2014/main" id="{14A6AC03-36DD-4C57-04FF-EAECF27566EA}"/>
              </a:ext>
            </a:extLst>
          </p:cNvPr>
          <p:cNvSpPr txBox="1">
            <a:spLocks/>
          </p:cNvSpPr>
          <p:nvPr/>
        </p:nvSpPr>
        <p:spPr>
          <a:xfrm>
            <a:off x="577639" y="4839897"/>
            <a:ext cx="3733103" cy="1480907"/>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AU" sz="1800" b="1" dirty="0">
                <a:solidFill>
                  <a:srgbClr val="173C5B"/>
                </a:solidFill>
              </a:rPr>
              <a:t>Further reading</a:t>
            </a:r>
          </a:p>
          <a:p>
            <a:pPr marL="68262" indent="0">
              <a:buNone/>
            </a:pPr>
            <a:r>
              <a:rPr lang="en-AU" sz="1400" dirty="0">
                <a:solidFill>
                  <a:srgbClr val="173C5B"/>
                </a:solidFill>
                <a:ea typeface="Calibri"/>
                <a:cs typeface="Calibri"/>
              </a:rPr>
              <a:t>Sullivan SD, et al. Report of the ISPOR 2012 Budget Impact Analysis Good Practice II Task Force. Value in Health. 2014; 17(1):5-14. </a:t>
            </a:r>
            <a:r>
              <a:rPr lang="en-AU" sz="1400" dirty="0" err="1">
                <a:solidFill>
                  <a:srgbClr val="173C5B"/>
                </a:solidFill>
                <a:ea typeface="Calibri"/>
                <a:cs typeface="Calibri"/>
              </a:rPr>
              <a:t>doi</a:t>
            </a:r>
            <a:r>
              <a:rPr lang="en-AU" sz="1400" dirty="0">
                <a:solidFill>
                  <a:srgbClr val="173C5B"/>
                </a:solidFill>
                <a:ea typeface="Calibri"/>
                <a:cs typeface="Calibri"/>
              </a:rPr>
              <a:t>: </a:t>
            </a:r>
            <a:r>
              <a:rPr lang="en-AU" sz="1400" dirty="0">
                <a:solidFill>
                  <a:srgbClr val="173C5B"/>
                </a:solidFill>
                <a:ea typeface="Calibri"/>
                <a:cs typeface="Calibri"/>
                <a:hlinkClick r:id="rId5"/>
              </a:rPr>
              <a:t>10.1016/j.jval.2013.08.2291</a:t>
            </a:r>
            <a:endParaRPr lang="en-AU" sz="1400" dirty="0">
              <a:solidFill>
                <a:srgbClr val="173C5B"/>
              </a:solidFill>
              <a:ea typeface="Calibri"/>
              <a:cs typeface="Calibri"/>
            </a:endParaRPr>
          </a:p>
        </p:txBody>
      </p:sp>
      <p:sp>
        <p:nvSpPr>
          <p:cNvPr id="15" name="TextBox 14">
            <a:extLst>
              <a:ext uri="{FF2B5EF4-FFF2-40B4-BE49-F238E27FC236}">
                <a16:creationId xmlns:a16="http://schemas.microsoft.com/office/drawing/2014/main" id="{5CD832B8-C547-C8B9-56BD-0B91D48DDC17}"/>
              </a:ext>
            </a:extLst>
          </p:cNvPr>
          <p:cNvSpPr txBox="1"/>
          <p:nvPr/>
        </p:nvSpPr>
        <p:spPr>
          <a:xfrm>
            <a:off x="5521210" y="3745016"/>
            <a:ext cx="1440000" cy="707886"/>
          </a:xfrm>
          <a:prstGeom prst="rect">
            <a:avLst/>
          </a:prstGeom>
          <a:solidFill>
            <a:schemeClr val="bg1">
              <a:alpha val="89804"/>
            </a:schemeClr>
          </a:solidFill>
          <a:ln w="12700">
            <a:solidFill>
              <a:schemeClr val="bg2">
                <a:lumMod val="50000"/>
              </a:scheme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Health burden</a:t>
            </a:r>
          </a:p>
        </p:txBody>
      </p:sp>
      <p:sp>
        <p:nvSpPr>
          <p:cNvPr id="16" name="TextBox 15">
            <a:extLst>
              <a:ext uri="{FF2B5EF4-FFF2-40B4-BE49-F238E27FC236}">
                <a16:creationId xmlns:a16="http://schemas.microsoft.com/office/drawing/2014/main" id="{A02B35C9-D987-2AE7-A08E-92F48A075B83}"/>
              </a:ext>
            </a:extLst>
          </p:cNvPr>
          <p:cNvSpPr txBox="1"/>
          <p:nvPr/>
        </p:nvSpPr>
        <p:spPr>
          <a:xfrm>
            <a:off x="5521210" y="3005576"/>
            <a:ext cx="1440000" cy="707886"/>
          </a:xfrm>
          <a:prstGeom prst="rect">
            <a:avLst/>
          </a:prstGeom>
          <a:solidFill>
            <a:srgbClr val="BFECFE">
              <a:alpha val="89804"/>
            </a:srgbClr>
          </a:solidFill>
          <a:ln w="12700">
            <a:solidFill>
              <a:schemeClr val="accent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Cost of illness</a:t>
            </a:r>
          </a:p>
        </p:txBody>
      </p:sp>
    </p:spTree>
    <p:extLst>
      <p:ext uri="{BB962C8B-B14F-4D97-AF65-F5344CB8AC3E}">
        <p14:creationId xmlns:p14="http://schemas.microsoft.com/office/powerpoint/2010/main" val="295728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09EFB-9A4D-66AE-009C-946F785B6B03}"/>
              </a:ext>
            </a:extLst>
          </p:cNvPr>
          <p:cNvSpPr>
            <a:spLocks noGrp="1"/>
          </p:cNvSpPr>
          <p:nvPr>
            <p:ph idx="1"/>
          </p:nvPr>
        </p:nvSpPr>
        <p:spPr>
          <a:xfrm>
            <a:off x="579689" y="1551583"/>
            <a:ext cx="10007349" cy="4335905"/>
          </a:xfrm>
        </p:spPr>
        <p:txBody>
          <a:bodyPr vert="horz" lIns="91440" tIns="45720" rIns="91440" bIns="45720" rtlCol="0" anchor="t">
            <a:noAutofit/>
          </a:bodyPr>
          <a:lstStyle/>
          <a:p>
            <a:r>
              <a:rPr lang="en-AU" sz="1800" dirty="0"/>
              <a:t>Essential part of a comprehensive economic assessment of a health care intervention </a:t>
            </a:r>
            <a:r>
              <a:rPr lang="en-US" sz="1800" dirty="0"/>
              <a:t>​</a:t>
            </a:r>
            <a:endParaRPr lang="en-AU" sz="1800" dirty="0"/>
          </a:p>
          <a:p>
            <a:r>
              <a:rPr lang="en-AU" sz="1800" dirty="0"/>
              <a:t>Addresses the financial consequences (i.e. expected changes in the expenditure) to a health care system after the adoption of a new intervention </a:t>
            </a:r>
            <a:r>
              <a:rPr lang="en-US" sz="1800" dirty="0"/>
              <a:t>​(e.g., vaccine introduction) to help understand the financial feasibility and sustainability of an intervention</a:t>
            </a:r>
            <a:endParaRPr lang="en-AU" sz="1800" dirty="0"/>
          </a:p>
          <a:p>
            <a:r>
              <a:rPr lang="en-AU" sz="1800" dirty="0"/>
              <a:t>While an intervention may be an efficient use of funds (i.e. cost-effective), it may be </a:t>
            </a:r>
            <a:r>
              <a:rPr lang="en-AU" sz="1800" u="sng" dirty="0"/>
              <a:t>unaffordable</a:t>
            </a:r>
            <a:r>
              <a:rPr lang="en-AU" sz="1800" dirty="0"/>
              <a:t> due to the impact of the intervention adoption on the healthcare budget</a:t>
            </a:r>
            <a:r>
              <a:rPr lang="en-US" sz="1800" dirty="0"/>
              <a:t>​</a:t>
            </a:r>
          </a:p>
          <a:p>
            <a:r>
              <a:rPr lang="en-US" sz="1800" dirty="0"/>
              <a:t>Note that health care decision-makers often require evidence on </a:t>
            </a:r>
            <a:r>
              <a:rPr lang="en-US" sz="1800" b="1" i="1" dirty="0"/>
              <a:t>both</a:t>
            </a:r>
            <a:r>
              <a:rPr lang="en-US" sz="1800" dirty="0"/>
              <a:t> cost-effectiveness analysis and budget impact assessment </a:t>
            </a:r>
            <a:endParaRPr lang="en-AU" sz="1800" dirty="0"/>
          </a:p>
          <a:p>
            <a:endParaRPr lang="en-AU" dirty="0"/>
          </a:p>
        </p:txBody>
      </p:sp>
      <p:sp>
        <p:nvSpPr>
          <p:cNvPr id="8" name="Footer Placeholder 7">
            <a:extLst>
              <a:ext uri="{FF2B5EF4-FFF2-40B4-BE49-F238E27FC236}">
                <a16:creationId xmlns:a16="http://schemas.microsoft.com/office/drawing/2014/main" id="{D5FB82F5-17BF-926D-D381-2130F59DD45C}"/>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E9FD285B-F136-C9EA-E34C-F091ED4A7BD9}"/>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28</a:t>
            </a:fld>
            <a:endParaRPr lang="en-GB" noProof="0"/>
          </a:p>
        </p:txBody>
      </p:sp>
      <p:sp>
        <p:nvSpPr>
          <p:cNvPr id="2" name="Title 1">
            <a:extLst>
              <a:ext uri="{FF2B5EF4-FFF2-40B4-BE49-F238E27FC236}">
                <a16:creationId xmlns:a16="http://schemas.microsoft.com/office/drawing/2014/main" id="{A5640948-E876-4DA8-FE86-D567C4E4FF32}"/>
              </a:ext>
            </a:extLst>
          </p:cNvPr>
          <p:cNvSpPr>
            <a:spLocks noGrp="1"/>
          </p:cNvSpPr>
          <p:nvPr>
            <p:ph type="title"/>
          </p:nvPr>
        </p:nvSpPr>
        <p:spPr>
          <a:xfrm>
            <a:off x="489786" y="537196"/>
            <a:ext cx="9262904" cy="538504"/>
          </a:xfrm>
        </p:spPr>
        <p:txBody>
          <a:bodyPr/>
          <a:lstStyle/>
          <a:p>
            <a:r>
              <a:rPr lang="en-AU" sz="2800" dirty="0"/>
              <a:t>Why is budget impact analysis a useful financial tool?</a:t>
            </a:r>
          </a:p>
        </p:txBody>
      </p:sp>
      <p:sp>
        <p:nvSpPr>
          <p:cNvPr id="15" name="Text Placeholder 14">
            <a:extLst>
              <a:ext uri="{FF2B5EF4-FFF2-40B4-BE49-F238E27FC236}">
                <a16:creationId xmlns:a16="http://schemas.microsoft.com/office/drawing/2014/main" id="{E30DFD31-6FFE-7909-484B-55A92CF1DD84}"/>
              </a:ext>
            </a:extLst>
          </p:cNvPr>
          <p:cNvSpPr>
            <a:spLocks noGrp="1"/>
          </p:cNvSpPr>
          <p:nvPr>
            <p:ph type="body" sz="quarter" idx="21"/>
          </p:nvPr>
        </p:nvSpPr>
        <p:spPr/>
        <p:txBody>
          <a:bodyPr/>
          <a:lstStyle/>
          <a:p>
            <a:r>
              <a:rPr lang="en-US"/>
              <a:t>Costing Studies and Budget Impact Analysis</a:t>
            </a:r>
          </a:p>
        </p:txBody>
      </p:sp>
    </p:spTree>
    <p:extLst>
      <p:ext uri="{BB962C8B-B14F-4D97-AF65-F5344CB8AC3E}">
        <p14:creationId xmlns:p14="http://schemas.microsoft.com/office/powerpoint/2010/main" val="1040270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DEDFC31-44BC-7DA7-3025-2B9B111B0762}"/>
              </a:ext>
            </a:extLst>
          </p:cNvPr>
          <p:cNvSpPr>
            <a:spLocks noGrp="1"/>
          </p:cNvSpPr>
          <p:nvPr>
            <p:ph idx="1"/>
          </p:nvPr>
        </p:nvSpPr>
        <p:spPr>
          <a:xfrm>
            <a:off x="579690" y="2007220"/>
            <a:ext cx="10114304" cy="3880268"/>
          </a:xfrm>
        </p:spPr>
        <p:txBody>
          <a:bodyPr/>
          <a:lstStyle/>
          <a:p>
            <a:r>
              <a:rPr lang="en-US"/>
              <a:t>Explain why economic evidence can be useful in developing immunization recommendations</a:t>
            </a:r>
          </a:p>
          <a:p>
            <a:pPr marL="276225" lvl="1" indent="-207963">
              <a:spcBef>
                <a:spcPts val="600"/>
              </a:spcBef>
              <a:buClr>
                <a:srgbClr val="0092CC"/>
              </a:buClr>
              <a:buSzPct val="120000"/>
            </a:pPr>
            <a:r>
              <a:rPr lang="en-US" sz="2000"/>
              <a:t>Recognize which elements of the Evidence to Recommendation (ETR) framework link to economic evidence</a:t>
            </a:r>
          </a:p>
          <a:p>
            <a:pPr marL="276225" lvl="1" indent="-207963">
              <a:spcBef>
                <a:spcPts val="600"/>
              </a:spcBef>
              <a:buClr>
                <a:srgbClr val="0092CC"/>
              </a:buClr>
              <a:buSzPct val="120000"/>
            </a:pPr>
            <a:r>
              <a:rPr lang="en-US" sz="2000"/>
              <a:t>Identify economic question(s) that may be of relevance to the NITAG</a:t>
            </a:r>
          </a:p>
          <a:p>
            <a:pPr marL="276225" lvl="1" indent="-207963">
              <a:spcBef>
                <a:spcPts val="600"/>
              </a:spcBef>
              <a:buClr>
                <a:srgbClr val="0092CC"/>
              </a:buClr>
              <a:buSzPct val="120000"/>
            </a:pPr>
            <a:r>
              <a:rPr lang="en-US" sz="2000"/>
              <a:t>Link different types of economic assessments to specific economic questions relevant to NITAGs </a:t>
            </a:r>
          </a:p>
          <a:p>
            <a:pPr marL="276225" lvl="1" indent="-207963">
              <a:spcBef>
                <a:spcPts val="600"/>
              </a:spcBef>
              <a:buClr>
                <a:srgbClr val="0092CC"/>
              </a:buClr>
              <a:buSzPct val="120000"/>
            </a:pPr>
            <a:r>
              <a:rPr lang="en-US" sz="2000"/>
              <a:t>Interpret the results of a cost-effectiveness analysis for decision-making </a:t>
            </a:r>
          </a:p>
          <a:p>
            <a:endParaRPr lang="en-US"/>
          </a:p>
          <a:p>
            <a:endParaRPr lang="en-US"/>
          </a:p>
        </p:txBody>
      </p:sp>
      <p:sp>
        <p:nvSpPr>
          <p:cNvPr id="23" name="Text Placeholder 22">
            <a:extLst>
              <a:ext uri="{FF2B5EF4-FFF2-40B4-BE49-F238E27FC236}">
                <a16:creationId xmlns:a16="http://schemas.microsoft.com/office/drawing/2014/main" id="{31DF26F6-372D-854F-CF93-80147D4A386C}"/>
              </a:ext>
            </a:extLst>
          </p:cNvPr>
          <p:cNvSpPr>
            <a:spLocks noGrp="1"/>
          </p:cNvSpPr>
          <p:nvPr>
            <p:ph type="body" sz="quarter" idx="13"/>
          </p:nvPr>
        </p:nvSpPr>
        <p:spPr>
          <a:xfrm>
            <a:off x="577639" y="1102056"/>
            <a:ext cx="10114304" cy="288925"/>
          </a:xfrm>
        </p:spPr>
        <p:txBody>
          <a:bodyPr>
            <a:normAutofit fontScale="92500" lnSpcReduction="20000"/>
          </a:bodyPr>
          <a:lstStyle/>
          <a:p>
            <a:r>
              <a:rPr lang="en-US"/>
              <a:t>On completion of this training, you will be able to:</a:t>
            </a:r>
          </a:p>
        </p:txBody>
      </p:sp>
      <p:sp>
        <p:nvSpPr>
          <p:cNvPr id="3" name="Footer Placeholder 2">
            <a:extLst>
              <a:ext uri="{FF2B5EF4-FFF2-40B4-BE49-F238E27FC236}">
                <a16:creationId xmlns:a16="http://schemas.microsoft.com/office/drawing/2014/main" id="{AFA28961-DAEE-6512-EA1E-CD62081F1B7B}"/>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C2C9D2A8-1244-594A-9173-5842D500D78F}"/>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a:t>
            </a:fld>
            <a:endParaRPr lang="en-GB" noProof="0"/>
          </a:p>
        </p:txBody>
      </p:sp>
      <p:sp>
        <p:nvSpPr>
          <p:cNvPr id="2" name="Title 1">
            <a:extLst>
              <a:ext uri="{FF2B5EF4-FFF2-40B4-BE49-F238E27FC236}">
                <a16:creationId xmlns:a16="http://schemas.microsoft.com/office/drawing/2014/main" id="{49DDB841-2174-8451-BB46-3E9E1160BB51}"/>
              </a:ext>
            </a:extLst>
          </p:cNvPr>
          <p:cNvSpPr>
            <a:spLocks noGrp="1"/>
          </p:cNvSpPr>
          <p:nvPr>
            <p:ph type="title"/>
          </p:nvPr>
        </p:nvSpPr>
        <p:spPr>
          <a:xfrm>
            <a:off x="489786" y="537196"/>
            <a:ext cx="9262904" cy="538504"/>
          </a:xfrm>
        </p:spPr>
        <p:txBody>
          <a:bodyPr/>
          <a:lstStyle/>
          <a:p>
            <a:r>
              <a:rPr lang="en-AU"/>
              <a:t>Learning Objectives</a:t>
            </a:r>
          </a:p>
        </p:txBody>
      </p:sp>
      <p:pic>
        <p:nvPicPr>
          <p:cNvPr id="4" name="Picture 3">
            <a:extLst>
              <a:ext uri="{FF2B5EF4-FFF2-40B4-BE49-F238E27FC236}">
                <a16:creationId xmlns:a16="http://schemas.microsoft.com/office/drawing/2014/main" id="{ADDD9EA8-25FE-CEB0-E0F8-AD56ED9D8DE6}"/>
              </a:ext>
            </a:extLst>
          </p:cNvPr>
          <p:cNvPicPr>
            <a:picLocks noChangeAspect="1"/>
          </p:cNvPicPr>
          <p:nvPr/>
        </p:nvPicPr>
        <p:blipFill>
          <a:blip r:embed="rId3"/>
          <a:stretch>
            <a:fillRect/>
          </a:stretch>
        </p:blipFill>
        <p:spPr>
          <a:xfrm flipH="1">
            <a:off x="4364839" y="428360"/>
            <a:ext cx="796009" cy="660518"/>
          </a:xfrm>
          <a:prstGeom prst="rect">
            <a:avLst/>
          </a:prstGeom>
        </p:spPr>
      </p:pic>
    </p:spTree>
    <p:extLst>
      <p:ext uri="{BB962C8B-B14F-4D97-AF65-F5344CB8AC3E}">
        <p14:creationId xmlns:p14="http://schemas.microsoft.com/office/powerpoint/2010/main" val="127271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BE10A9-1E43-6853-0EB3-2E075BF93DC1}"/>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25700687-CCD9-7887-1281-00B64C9906BC}"/>
              </a:ext>
            </a:extLst>
          </p:cNvPr>
          <p:cNvSpPr>
            <a:spLocks noGrp="1"/>
          </p:cNvSpPr>
          <p:nvPr>
            <p:ph type="sldNum" sz="quarter" idx="16"/>
          </p:nvPr>
        </p:nvSpPr>
        <p:spPr/>
        <p:txBody>
          <a:bodyPr/>
          <a:lstStyle/>
          <a:p>
            <a:fld id="{A74CE0EA-F3B5-4684-BA10-C594598FDB9C}" type="slidenum">
              <a:rPr lang="en-GB" smtClean="0"/>
              <a:pPr/>
              <a:t>29</a:t>
            </a:fld>
            <a:endParaRPr lang="en-GB"/>
          </a:p>
        </p:txBody>
      </p:sp>
      <p:sp>
        <p:nvSpPr>
          <p:cNvPr id="6" name="Title 5">
            <a:extLst>
              <a:ext uri="{FF2B5EF4-FFF2-40B4-BE49-F238E27FC236}">
                <a16:creationId xmlns:a16="http://schemas.microsoft.com/office/drawing/2014/main" id="{0CD6DDDF-1382-E2C4-7A9E-17B2CFBD6C06}"/>
              </a:ext>
            </a:extLst>
          </p:cNvPr>
          <p:cNvSpPr>
            <a:spLocks noGrp="1"/>
          </p:cNvSpPr>
          <p:nvPr>
            <p:ph type="title"/>
          </p:nvPr>
        </p:nvSpPr>
        <p:spPr>
          <a:xfrm>
            <a:off x="489785" y="537196"/>
            <a:ext cx="9749589" cy="538504"/>
          </a:xfrm>
        </p:spPr>
        <p:txBody>
          <a:bodyPr/>
          <a:lstStyle/>
          <a:p>
            <a:r>
              <a:rPr lang="en-AU"/>
              <a:t>Why is budget impact analysis a useful - Example</a:t>
            </a:r>
          </a:p>
        </p:txBody>
      </p:sp>
      <p:sp>
        <p:nvSpPr>
          <p:cNvPr id="19" name="Content Placeholder 18">
            <a:extLst>
              <a:ext uri="{FF2B5EF4-FFF2-40B4-BE49-F238E27FC236}">
                <a16:creationId xmlns:a16="http://schemas.microsoft.com/office/drawing/2014/main" id="{0F19193B-D56A-3F35-61A9-8A71F9F996D5}"/>
              </a:ext>
            </a:extLst>
          </p:cNvPr>
          <p:cNvSpPr>
            <a:spLocks noGrp="1"/>
          </p:cNvSpPr>
          <p:nvPr>
            <p:ph idx="1"/>
          </p:nvPr>
        </p:nvSpPr>
        <p:spPr>
          <a:xfrm>
            <a:off x="579691" y="1551583"/>
            <a:ext cx="4525709" cy="4335905"/>
          </a:xfrm>
        </p:spPr>
        <p:txBody>
          <a:bodyPr/>
          <a:lstStyle/>
          <a:p>
            <a:pPr marL="68262" indent="0">
              <a:buNone/>
            </a:pPr>
            <a:r>
              <a:rPr lang="en-AU" sz="1800" dirty="0">
                <a:latin typeface="Poppins"/>
                <a:ea typeface="Roboto"/>
                <a:cs typeface="Poppins"/>
              </a:rPr>
              <a:t>Stylized example of HPV vaccination in 5 cohorts, each of 100,000 10-year-old girls in a low-income country</a:t>
            </a:r>
          </a:p>
          <a:p>
            <a:r>
              <a:rPr lang="en-AU" sz="1800" b="1" dirty="0">
                <a:latin typeface="Poppins"/>
                <a:ea typeface="Roboto"/>
                <a:cs typeface="Poppins"/>
              </a:rPr>
              <a:t>Costs effectiveness analysis </a:t>
            </a:r>
            <a:r>
              <a:rPr lang="en-AU" sz="1800" dirty="0">
                <a:latin typeface="Poppins"/>
                <a:ea typeface="Roboto"/>
                <a:cs typeface="Poppins"/>
              </a:rPr>
              <a:t>shows vaccination would be considered good ‘value for money’ in most countries.</a:t>
            </a:r>
          </a:p>
          <a:p>
            <a:r>
              <a:rPr lang="en-AU" sz="1800" dirty="0">
                <a:latin typeface="Poppins"/>
                <a:ea typeface="Roboto"/>
                <a:cs typeface="Poppins"/>
              </a:rPr>
              <a:t>But </a:t>
            </a:r>
            <a:r>
              <a:rPr lang="en-AU" sz="1800" b="1" dirty="0">
                <a:latin typeface="Poppins"/>
                <a:ea typeface="Roboto"/>
                <a:cs typeface="Poppins"/>
              </a:rPr>
              <a:t>budget impact analysis </a:t>
            </a:r>
            <a:r>
              <a:rPr lang="en-AU" sz="1800" dirty="0">
                <a:latin typeface="Poppins"/>
                <a:ea typeface="Roboto"/>
                <a:cs typeface="Poppins"/>
              </a:rPr>
              <a:t>shows that all costs are borne upfront and would require substantial (possibly unaffordable) increases in immunization budgets.</a:t>
            </a:r>
          </a:p>
        </p:txBody>
      </p:sp>
      <p:pic>
        <p:nvPicPr>
          <p:cNvPr id="21" name="Picture 20">
            <a:extLst>
              <a:ext uri="{FF2B5EF4-FFF2-40B4-BE49-F238E27FC236}">
                <a16:creationId xmlns:a16="http://schemas.microsoft.com/office/drawing/2014/main" id="{9D8D079B-3777-43A8-F6B5-A04BBCDB0463}"/>
              </a:ext>
            </a:extLst>
          </p:cNvPr>
          <p:cNvPicPr>
            <a:picLocks noChangeAspect="1"/>
          </p:cNvPicPr>
          <p:nvPr/>
        </p:nvPicPr>
        <p:blipFill>
          <a:blip r:embed="rId2"/>
          <a:srcRect b="1629"/>
          <a:stretch/>
        </p:blipFill>
        <p:spPr>
          <a:xfrm>
            <a:off x="5514976" y="1796224"/>
            <a:ext cx="6444546" cy="4085328"/>
          </a:xfrm>
          <a:prstGeom prst="rect">
            <a:avLst/>
          </a:prstGeom>
        </p:spPr>
      </p:pic>
      <p:sp>
        <p:nvSpPr>
          <p:cNvPr id="22" name="TextBox 21">
            <a:extLst>
              <a:ext uri="{FF2B5EF4-FFF2-40B4-BE49-F238E27FC236}">
                <a16:creationId xmlns:a16="http://schemas.microsoft.com/office/drawing/2014/main" id="{FDD25202-A025-7D3C-0656-603936624D53}"/>
              </a:ext>
            </a:extLst>
          </p:cNvPr>
          <p:cNvSpPr txBox="1"/>
          <p:nvPr/>
        </p:nvSpPr>
        <p:spPr>
          <a:xfrm>
            <a:off x="489785" y="5980803"/>
            <a:ext cx="7936808" cy="400110"/>
          </a:xfrm>
          <a:prstGeom prst="rect">
            <a:avLst/>
          </a:prstGeom>
          <a:noFill/>
        </p:spPr>
        <p:txBody>
          <a:bodyPr wrap="square" rtlCol="0">
            <a:spAutoFit/>
          </a:bodyPr>
          <a:lstStyle/>
          <a:p>
            <a:r>
              <a:rPr lang="en-US" sz="1000" dirty="0"/>
              <a:t>Source: </a:t>
            </a:r>
            <a:r>
              <a:rPr lang="en-AU" sz="1000" dirty="0" err="1">
                <a:latin typeface="Segoe UI" panose="020B0502040204020203" pitchFamily="34" charset="0"/>
              </a:rPr>
              <a:t>Bilinski</a:t>
            </a:r>
            <a:r>
              <a:rPr lang="en-AU" sz="1000" dirty="0">
                <a:latin typeface="Segoe UI" panose="020B0502040204020203" pitchFamily="34" charset="0"/>
              </a:rPr>
              <a:t> A. et. al. When cost-effective interventions are unaffordable: Integrating cost-effectiveness and budget impact in priority setting for global health programs. </a:t>
            </a:r>
            <a:r>
              <a:rPr lang="en-AU" sz="1000" i="1" dirty="0" err="1">
                <a:latin typeface="Segoe UI" panose="020B0502040204020203" pitchFamily="34" charset="0"/>
              </a:rPr>
              <a:t>PLoS</a:t>
            </a:r>
            <a:r>
              <a:rPr lang="en-AU" sz="1000" i="1" dirty="0">
                <a:latin typeface="Segoe UI" panose="020B0502040204020203" pitchFamily="34" charset="0"/>
              </a:rPr>
              <a:t> Med 2017; </a:t>
            </a:r>
            <a:r>
              <a:rPr lang="en-AU" sz="1000" b="1" i="1" dirty="0">
                <a:latin typeface="Segoe UI" panose="020B0502040204020203" pitchFamily="34" charset="0"/>
              </a:rPr>
              <a:t>14(10): e1002397.</a:t>
            </a:r>
            <a:endParaRPr lang="en-AU" sz="1000" dirty="0"/>
          </a:p>
        </p:txBody>
      </p:sp>
      <p:sp>
        <p:nvSpPr>
          <p:cNvPr id="23" name="Rectangle 22">
            <a:extLst>
              <a:ext uri="{FF2B5EF4-FFF2-40B4-BE49-F238E27FC236}">
                <a16:creationId xmlns:a16="http://schemas.microsoft.com/office/drawing/2014/main" id="{84B1982E-B5FE-7FD7-C553-1D69F396F2A5}"/>
              </a:ext>
            </a:extLst>
          </p:cNvPr>
          <p:cNvSpPr/>
          <p:nvPr/>
        </p:nvSpPr>
        <p:spPr>
          <a:xfrm>
            <a:off x="7924800" y="1895475"/>
            <a:ext cx="2314574" cy="3295650"/>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Straight Arrow Connector 24">
            <a:extLst>
              <a:ext uri="{FF2B5EF4-FFF2-40B4-BE49-F238E27FC236}">
                <a16:creationId xmlns:a16="http://schemas.microsoft.com/office/drawing/2014/main" id="{4CB01E8D-112C-233C-8167-B8BC667A403D}"/>
              </a:ext>
            </a:extLst>
          </p:cNvPr>
          <p:cNvCxnSpPr>
            <a:cxnSpLocks/>
          </p:cNvCxnSpPr>
          <p:nvPr/>
        </p:nvCxnSpPr>
        <p:spPr>
          <a:xfrm>
            <a:off x="5105400" y="2729308"/>
            <a:ext cx="2809874"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5F60BE7-5BD7-78B0-EE51-182D8325073C}"/>
              </a:ext>
            </a:extLst>
          </p:cNvPr>
          <p:cNvCxnSpPr>
            <a:cxnSpLocks/>
          </p:cNvCxnSpPr>
          <p:nvPr/>
        </p:nvCxnSpPr>
        <p:spPr>
          <a:xfrm>
            <a:off x="5105400" y="4143098"/>
            <a:ext cx="1204912"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D74E278-4ABF-5F22-6267-B054FBDA1C80}"/>
              </a:ext>
            </a:extLst>
          </p:cNvPr>
          <p:cNvSpPr/>
          <p:nvPr/>
        </p:nvSpPr>
        <p:spPr>
          <a:xfrm>
            <a:off x="6310312" y="3507555"/>
            <a:ext cx="652463" cy="1300515"/>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43605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A941F-4F84-462F-5B5E-C05F9CEAAD4B}"/>
              </a:ext>
            </a:extLst>
          </p:cNvPr>
          <p:cNvSpPr>
            <a:spLocks noGrp="1"/>
          </p:cNvSpPr>
          <p:nvPr>
            <p:ph idx="1"/>
          </p:nvPr>
        </p:nvSpPr>
        <p:spPr>
          <a:xfrm>
            <a:off x="559637" y="1551583"/>
            <a:ext cx="10776041" cy="4736957"/>
          </a:xfrm>
        </p:spPr>
        <p:txBody>
          <a:bodyPr>
            <a:normAutofit/>
          </a:bodyPr>
          <a:lstStyle/>
          <a:p>
            <a:pPr indent="-207645"/>
            <a:r>
              <a:rPr lang="en-GB">
                <a:latin typeface="Poppins"/>
                <a:ea typeface="Roboto"/>
                <a:cs typeface="Poppins"/>
              </a:rPr>
              <a:t>Perspective from budget holder: separate external/donor funding</a:t>
            </a:r>
            <a:r>
              <a:rPr lang="en-US">
                <a:latin typeface="Poppins"/>
                <a:ea typeface="Roboto"/>
                <a:cs typeface="Poppins"/>
              </a:rPr>
              <a:t>​</a:t>
            </a:r>
          </a:p>
          <a:p>
            <a:pPr indent="-207645"/>
            <a:r>
              <a:rPr lang="en-GB">
                <a:latin typeface="Poppins"/>
                <a:ea typeface="Roboto"/>
                <a:cs typeface="Poppins"/>
              </a:rPr>
              <a:t>Eligible population: need actual demographic data</a:t>
            </a:r>
            <a:r>
              <a:rPr lang="en-US">
                <a:latin typeface="Poppins"/>
                <a:ea typeface="Roboto"/>
                <a:cs typeface="Poppins"/>
              </a:rPr>
              <a:t>​</a:t>
            </a:r>
          </a:p>
          <a:p>
            <a:pPr indent="-207645"/>
            <a:r>
              <a:rPr lang="en-GB">
                <a:latin typeface="Poppins"/>
                <a:ea typeface="Roboto"/>
                <a:cs typeface="Poppins"/>
              </a:rPr>
              <a:t>Costs: Financial rather than economic</a:t>
            </a:r>
            <a:r>
              <a:rPr lang="en-US">
                <a:latin typeface="Poppins"/>
                <a:ea typeface="Roboto"/>
                <a:cs typeface="Poppins"/>
              </a:rPr>
              <a:t>​</a:t>
            </a:r>
          </a:p>
          <a:p>
            <a:pPr indent="-207645"/>
            <a:r>
              <a:rPr lang="en-GB">
                <a:latin typeface="Poppins"/>
                <a:ea typeface="Roboto"/>
                <a:cs typeface="Poppins"/>
              </a:rPr>
              <a:t>Time horizon: generally, 1 to 5 years (</a:t>
            </a:r>
            <a:r>
              <a:rPr lang="en-AU">
                <a:latin typeface="Poppins"/>
                <a:ea typeface="Roboto"/>
                <a:cs typeface="Poppins"/>
              </a:rPr>
              <a:t>relevant to the budget holder, in accordance with their budgeting process and periods (e.g., monthly, quarterly, and annual))</a:t>
            </a:r>
            <a:r>
              <a:rPr lang="en-GB">
                <a:latin typeface="Poppins"/>
                <a:ea typeface="Roboto"/>
                <a:cs typeface="Poppins"/>
              </a:rPr>
              <a:t>​</a:t>
            </a:r>
          </a:p>
          <a:p>
            <a:pPr indent="-207645"/>
            <a:r>
              <a:rPr lang="en-GB">
                <a:latin typeface="Poppins"/>
                <a:ea typeface="Roboto"/>
                <a:cs typeface="Poppins"/>
              </a:rPr>
              <a:t>Time dependencies: consider, for example, anticipated changes in vaccine price over time or % co-payment; estimated uptake over time; eligible remaining population</a:t>
            </a:r>
          </a:p>
          <a:p>
            <a:pPr indent="-207645"/>
            <a:r>
              <a:rPr lang="en-GB">
                <a:latin typeface="Poppins"/>
                <a:ea typeface="Roboto"/>
                <a:cs typeface="Poppins"/>
              </a:rPr>
              <a:t>Uncertainty analyses: scenario analyses particularly relevant (e.g., different roll-out scenarios)</a:t>
            </a:r>
            <a:endParaRPr lang="en-US">
              <a:latin typeface="Poppins"/>
              <a:ea typeface="Roboto"/>
              <a:cs typeface="Poppins"/>
            </a:endParaRPr>
          </a:p>
          <a:p>
            <a:pPr indent="-207645"/>
            <a:endParaRPr lang="en-AU"/>
          </a:p>
        </p:txBody>
      </p:sp>
      <p:sp>
        <p:nvSpPr>
          <p:cNvPr id="8" name="Footer Placeholder 7">
            <a:extLst>
              <a:ext uri="{FF2B5EF4-FFF2-40B4-BE49-F238E27FC236}">
                <a16:creationId xmlns:a16="http://schemas.microsoft.com/office/drawing/2014/main" id="{CD33143C-0C3E-A1D8-8EBD-80FB0E281E0E}"/>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F9F82049-AA19-C287-C88B-F197A6DFC300}"/>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30</a:t>
            </a:fld>
            <a:endParaRPr lang="en-GB" noProof="0"/>
          </a:p>
        </p:txBody>
      </p:sp>
      <p:sp>
        <p:nvSpPr>
          <p:cNvPr id="2" name="Title 1">
            <a:extLst>
              <a:ext uri="{FF2B5EF4-FFF2-40B4-BE49-F238E27FC236}">
                <a16:creationId xmlns:a16="http://schemas.microsoft.com/office/drawing/2014/main" id="{7E681A15-643C-EB0F-7685-F30AEFC0B780}"/>
              </a:ext>
            </a:extLst>
          </p:cNvPr>
          <p:cNvSpPr>
            <a:spLocks noGrp="1"/>
          </p:cNvSpPr>
          <p:nvPr>
            <p:ph type="title"/>
          </p:nvPr>
        </p:nvSpPr>
        <p:spPr>
          <a:xfrm>
            <a:off x="489786" y="537196"/>
            <a:ext cx="9262904" cy="538504"/>
          </a:xfrm>
        </p:spPr>
        <p:txBody>
          <a:bodyPr/>
          <a:lstStyle/>
          <a:p>
            <a:r>
              <a:rPr lang="en-AU"/>
              <a:t>Budget Impact Analysis</a:t>
            </a:r>
          </a:p>
        </p:txBody>
      </p:sp>
    </p:spTree>
    <p:extLst>
      <p:ext uri="{BB962C8B-B14F-4D97-AF65-F5344CB8AC3E}">
        <p14:creationId xmlns:p14="http://schemas.microsoft.com/office/powerpoint/2010/main" val="1308392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7E484-E62A-50B5-4469-249BCECCD43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CFF08C-8D03-8AB2-D907-E68D189E7263}"/>
              </a:ext>
            </a:extLst>
          </p:cNvPr>
          <p:cNvSpPr>
            <a:spLocks noGrp="1"/>
          </p:cNvSpPr>
          <p:nvPr>
            <p:ph idx="1"/>
          </p:nvPr>
        </p:nvSpPr>
        <p:spPr>
          <a:xfrm>
            <a:off x="579690" y="1616030"/>
            <a:ext cx="4630939" cy="4271458"/>
          </a:xfrm>
        </p:spPr>
        <p:txBody>
          <a:bodyPr/>
          <a:lstStyle/>
          <a:p>
            <a:r>
              <a:rPr lang="en-US" dirty="0"/>
              <a:t>Budget should be sought from local payer </a:t>
            </a:r>
          </a:p>
          <a:p>
            <a:r>
              <a:rPr lang="en-US" dirty="0"/>
              <a:t>Presented as cost of vaccination, and the projected healthcare costs saved </a:t>
            </a:r>
          </a:p>
          <a:p>
            <a:r>
              <a:rPr lang="en-US" dirty="0"/>
              <a:t>May be more relevant to policy makers</a:t>
            </a:r>
          </a:p>
          <a:p>
            <a:r>
              <a:rPr lang="en-US" dirty="0"/>
              <a:t>Shows change in budget over years </a:t>
            </a:r>
          </a:p>
          <a:p>
            <a:endParaRPr lang="en-US" dirty="0"/>
          </a:p>
        </p:txBody>
      </p:sp>
      <p:sp>
        <p:nvSpPr>
          <p:cNvPr id="7" name="Footer Placeholder 6">
            <a:extLst>
              <a:ext uri="{FF2B5EF4-FFF2-40B4-BE49-F238E27FC236}">
                <a16:creationId xmlns:a16="http://schemas.microsoft.com/office/drawing/2014/main" id="{A5C1C8E9-F089-3C15-7F4F-C63E0020B87E}"/>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8" name="Slide Number Placeholder 7">
            <a:extLst>
              <a:ext uri="{FF2B5EF4-FFF2-40B4-BE49-F238E27FC236}">
                <a16:creationId xmlns:a16="http://schemas.microsoft.com/office/drawing/2014/main" id="{1B464CAC-AD09-33B7-CC73-4B0E45AD1C85}"/>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31</a:t>
            </a:fld>
            <a:endParaRPr lang="en-GB" noProof="0"/>
          </a:p>
        </p:txBody>
      </p:sp>
      <p:sp>
        <p:nvSpPr>
          <p:cNvPr id="2" name="Title 1">
            <a:extLst>
              <a:ext uri="{FF2B5EF4-FFF2-40B4-BE49-F238E27FC236}">
                <a16:creationId xmlns:a16="http://schemas.microsoft.com/office/drawing/2014/main" id="{029218FF-ED2D-B730-852F-98275F43E548}"/>
              </a:ext>
            </a:extLst>
          </p:cNvPr>
          <p:cNvSpPr>
            <a:spLocks noGrp="1"/>
          </p:cNvSpPr>
          <p:nvPr>
            <p:ph type="title"/>
          </p:nvPr>
        </p:nvSpPr>
        <p:spPr>
          <a:xfrm>
            <a:off x="489786" y="537196"/>
            <a:ext cx="9262904" cy="538504"/>
          </a:xfrm>
        </p:spPr>
        <p:txBody>
          <a:bodyPr/>
          <a:lstStyle/>
          <a:p>
            <a:r>
              <a:rPr lang="en-AU"/>
              <a:t>Budget Impact Analysis</a:t>
            </a:r>
          </a:p>
        </p:txBody>
      </p:sp>
      <p:sp>
        <p:nvSpPr>
          <p:cNvPr id="5" name="Content Placeholder 3">
            <a:extLst>
              <a:ext uri="{FF2B5EF4-FFF2-40B4-BE49-F238E27FC236}">
                <a16:creationId xmlns:a16="http://schemas.microsoft.com/office/drawing/2014/main" id="{72A3C9DD-564B-D2DA-3D78-107712380336}"/>
              </a:ext>
            </a:extLst>
          </p:cNvPr>
          <p:cNvSpPr txBox="1">
            <a:spLocks/>
          </p:cNvSpPr>
          <p:nvPr/>
        </p:nvSpPr>
        <p:spPr>
          <a:xfrm>
            <a:off x="577639" y="5870524"/>
            <a:ext cx="11101403" cy="629326"/>
          </a:xfrm>
          <a:prstGeom prst="rect">
            <a:avLst/>
          </a:prstGeom>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7945" indent="0">
              <a:lnSpc>
                <a:spcPct val="100000"/>
              </a:lnSpc>
              <a:buNone/>
            </a:pPr>
            <a:r>
              <a:rPr lang="en-US" sz="1000" dirty="0">
                <a:latin typeface="Poppins"/>
                <a:ea typeface="Roboto"/>
                <a:cs typeface="Poppins"/>
              </a:rPr>
              <a:t>Adapted from </a:t>
            </a:r>
            <a:endParaRPr lang="en-US" sz="1000" dirty="0"/>
          </a:p>
          <a:p>
            <a:pPr marL="67945" indent="0">
              <a:lnSpc>
                <a:spcPct val="100000"/>
              </a:lnSpc>
              <a:buNone/>
            </a:pPr>
            <a:r>
              <a:rPr lang="en-US" sz="1000" dirty="0">
                <a:latin typeface="Poppins"/>
                <a:ea typeface="Roboto"/>
                <a:cs typeface="Poppins"/>
              </a:rPr>
              <a:t>Source: Sullivan, et al. Budget Impact Analysis Good Practice II. </a:t>
            </a:r>
            <a:r>
              <a:rPr lang="en-US" sz="1000" dirty="0">
                <a:latin typeface="Poppins"/>
                <a:ea typeface="Roboto"/>
                <a:cs typeface="Poppins"/>
                <a:hlinkClick r:id="rId3"/>
              </a:rPr>
              <a:t>https://doi.org/10.1016/j.jval.2013.08.2291</a:t>
            </a:r>
            <a:endParaRPr lang="en-US" sz="1000" dirty="0">
              <a:latin typeface="Poppins"/>
              <a:ea typeface="Roboto"/>
              <a:cs typeface="Poppins"/>
            </a:endParaRPr>
          </a:p>
        </p:txBody>
      </p:sp>
      <p:pic>
        <p:nvPicPr>
          <p:cNvPr id="169" name="Picture 168" descr="A black and white screen with text&#10;&#10;AI-generated content may be incorrect.">
            <a:extLst>
              <a:ext uri="{FF2B5EF4-FFF2-40B4-BE49-F238E27FC236}">
                <a16:creationId xmlns:a16="http://schemas.microsoft.com/office/drawing/2014/main" id="{EB6C37CB-394F-FD99-C5A0-325D7C35FF3E}"/>
              </a:ext>
            </a:extLst>
          </p:cNvPr>
          <p:cNvPicPr>
            <a:picLocks noChangeAspect="1"/>
          </p:cNvPicPr>
          <p:nvPr/>
        </p:nvPicPr>
        <p:blipFill>
          <a:blip r:embed="rId4"/>
          <a:stretch>
            <a:fillRect/>
          </a:stretch>
        </p:blipFill>
        <p:spPr>
          <a:xfrm>
            <a:off x="5362222" y="1614533"/>
            <a:ext cx="6096000" cy="3614821"/>
          </a:xfrm>
          <a:prstGeom prst="rect">
            <a:avLst/>
          </a:prstGeom>
        </p:spPr>
      </p:pic>
    </p:spTree>
    <p:extLst>
      <p:ext uri="{BB962C8B-B14F-4D97-AF65-F5344CB8AC3E}">
        <p14:creationId xmlns:p14="http://schemas.microsoft.com/office/powerpoint/2010/main" val="390240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8D0A4C-3AE9-5918-47CF-926E1B356ED6}"/>
              </a:ext>
            </a:extLst>
          </p:cNvPr>
          <p:cNvSpPr>
            <a:spLocks noGrp="1"/>
          </p:cNvSpPr>
          <p:nvPr>
            <p:ph type="ftr" sz="quarter" idx="11"/>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D5E6FBC4-DC27-3EF0-822F-58A826EBA000}"/>
              </a:ext>
            </a:extLst>
          </p:cNvPr>
          <p:cNvSpPr>
            <a:spLocks noGrp="1"/>
          </p:cNvSpPr>
          <p:nvPr>
            <p:ph type="sldNum" sz="quarter" idx="12"/>
          </p:nvPr>
        </p:nvSpPr>
        <p:spPr/>
        <p:txBody>
          <a:bodyPr/>
          <a:lstStyle/>
          <a:p>
            <a:fld id="{A74CE0EA-F3B5-4684-BA10-C594598FDB9C}" type="slidenum">
              <a:rPr lang="en-GB" smtClean="0"/>
              <a:pPr/>
              <a:t>32</a:t>
            </a:fld>
            <a:endParaRPr lang="en-GB"/>
          </a:p>
        </p:txBody>
      </p:sp>
      <p:sp>
        <p:nvSpPr>
          <p:cNvPr id="8" name="Text Placeholder 7">
            <a:extLst>
              <a:ext uri="{FF2B5EF4-FFF2-40B4-BE49-F238E27FC236}">
                <a16:creationId xmlns:a16="http://schemas.microsoft.com/office/drawing/2014/main" id="{D6350E2E-ACA7-5BBA-7ED8-C07E32216DD4}"/>
              </a:ext>
            </a:extLst>
          </p:cNvPr>
          <p:cNvSpPr>
            <a:spLocks noGrp="1"/>
          </p:cNvSpPr>
          <p:nvPr>
            <p:ph type="body" sz="quarter" idx="13"/>
          </p:nvPr>
        </p:nvSpPr>
        <p:spPr/>
        <p:txBody>
          <a:bodyPr/>
          <a:lstStyle/>
          <a:p>
            <a:r>
              <a:rPr lang="en-US"/>
              <a:t>Costing case study</a:t>
            </a:r>
          </a:p>
        </p:txBody>
      </p:sp>
      <p:sp>
        <p:nvSpPr>
          <p:cNvPr id="9" name="Content Placeholder 8">
            <a:extLst>
              <a:ext uri="{FF2B5EF4-FFF2-40B4-BE49-F238E27FC236}">
                <a16:creationId xmlns:a16="http://schemas.microsoft.com/office/drawing/2014/main" id="{6B268681-97D3-A4BF-AEFE-C47B902D67D4}"/>
              </a:ext>
            </a:extLst>
          </p:cNvPr>
          <p:cNvSpPr>
            <a:spLocks noGrp="1"/>
          </p:cNvSpPr>
          <p:nvPr>
            <p:ph sz="quarter" idx="14"/>
          </p:nvPr>
        </p:nvSpPr>
        <p:spPr/>
        <p:txBody>
          <a:bodyPr/>
          <a:lstStyle/>
          <a:p>
            <a:r>
              <a:rPr lang="en-US">
                <a:latin typeface="Poppins"/>
                <a:ea typeface="Roboto"/>
                <a:cs typeface="Poppins"/>
              </a:rPr>
              <a:t>This case study will walk through an example of estimating the costs associated with a vaccination program.</a:t>
            </a:r>
          </a:p>
          <a:p>
            <a:r>
              <a:rPr lang="en-US">
                <a:latin typeface="Poppins"/>
                <a:ea typeface="Roboto"/>
                <a:cs typeface="Poppins"/>
              </a:rPr>
              <a:t>Consider an example of a country that is graduating through the accelerated transition phase of GAVI support in 2025, and is expecting to fully self-fund its immunization program from 2029 onwards (Increasing 10% each year). </a:t>
            </a:r>
            <a:endParaRPr lang="en-US"/>
          </a:p>
          <a:p>
            <a:r>
              <a:rPr lang="en-US">
                <a:latin typeface="Poppins"/>
                <a:ea typeface="Roboto"/>
                <a:cs typeface="Poppins"/>
              </a:rPr>
              <a:t>To ensure the sustainability of the program, the country is seeking a way to optimize the budget allocation of the existing rotavirus (RV) program. Currently in the national immunization program (NIP) is </a:t>
            </a:r>
            <a:r>
              <a:rPr lang="en-US" err="1">
                <a:latin typeface="Poppins"/>
                <a:ea typeface="Roboto"/>
                <a:cs typeface="Poppins"/>
              </a:rPr>
              <a:t>Rotasiil</a:t>
            </a:r>
            <a:r>
              <a:rPr lang="en-US">
                <a:latin typeface="Poppins"/>
                <a:ea typeface="Roboto"/>
                <a:cs typeface="Poppins"/>
              </a:rPr>
              <a:t> (Serums Institute, India) 3 dose (2 doses per vial). You can also consider a scenario where only </a:t>
            </a:r>
            <a:r>
              <a:rPr lang="en-US" err="1">
                <a:latin typeface="Poppins"/>
                <a:ea typeface="Roboto"/>
                <a:cs typeface="Poppins"/>
              </a:rPr>
              <a:t>Rotasiil</a:t>
            </a:r>
            <a:r>
              <a:rPr lang="en-US">
                <a:latin typeface="Poppins"/>
                <a:ea typeface="Roboto"/>
                <a:cs typeface="Poppins"/>
              </a:rPr>
              <a:t> 1 dose per vial is available. </a:t>
            </a:r>
            <a:endParaRPr lang="en-US"/>
          </a:p>
        </p:txBody>
      </p:sp>
    </p:spTree>
    <p:extLst>
      <p:ext uri="{BB962C8B-B14F-4D97-AF65-F5344CB8AC3E}">
        <p14:creationId xmlns:p14="http://schemas.microsoft.com/office/powerpoint/2010/main" val="660642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659C87-6449-374F-4836-831E1EE57127}"/>
              </a:ext>
            </a:extLst>
          </p:cNvPr>
          <p:cNvSpPr>
            <a:spLocks noGrp="1"/>
          </p:cNvSpPr>
          <p:nvPr>
            <p:ph type="ftr" sz="quarter" idx="11"/>
          </p:nvPr>
        </p:nvSpPr>
        <p:spPr/>
        <p:txBody>
          <a:bodyPr/>
          <a:lstStyle/>
          <a:p>
            <a:r>
              <a:rPr lang="en-GB"/>
              <a:t>Vaccine Economics for NITAGs – Beginner Training</a:t>
            </a:r>
          </a:p>
        </p:txBody>
      </p:sp>
      <p:sp>
        <p:nvSpPr>
          <p:cNvPr id="3" name="Slide Number Placeholder 2">
            <a:extLst>
              <a:ext uri="{FF2B5EF4-FFF2-40B4-BE49-F238E27FC236}">
                <a16:creationId xmlns:a16="http://schemas.microsoft.com/office/drawing/2014/main" id="{FE5049E1-A98E-7A85-E6CA-7FBD6AB472B4}"/>
              </a:ext>
            </a:extLst>
          </p:cNvPr>
          <p:cNvSpPr>
            <a:spLocks noGrp="1"/>
          </p:cNvSpPr>
          <p:nvPr>
            <p:ph type="sldNum" sz="quarter" idx="12"/>
          </p:nvPr>
        </p:nvSpPr>
        <p:spPr/>
        <p:txBody>
          <a:bodyPr/>
          <a:lstStyle/>
          <a:p>
            <a:fld id="{E2E31AFC-DF42-41A5-B57C-06A83BBA6616}" type="slidenum">
              <a:rPr lang="en-GB" smtClean="0"/>
              <a:pPr/>
              <a:t>33</a:t>
            </a:fld>
            <a:endParaRPr lang="en-GB"/>
          </a:p>
        </p:txBody>
      </p:sp>
      <p:sp>
        <p:nvSpPr>
          <p:cNvPr id="7" name="Text Placeholder 6">
            <a:extLst>
              <a:ext uri="{FF2B5EF4-FFF2-40B4-BE49-F238E27FC236}">
                <a16:creationId xmlns:a16="http://schemas.microsoft.com/office/drawing/2014/main" id="{DD95D130-33B5-73F9-BF97-45D008A23373}"/>
              </a:ext>
            </a:extLst>
          </p:cNvPr>
          <p:cNvSpPr>
            <a:spLocks noGrp="1"/>
          </p:cNvSpPr>
          <p:nvPr>
            <p:ph type="body" sz="quarter" idx="13"/>
          </p:nvPr>
        </p:nvSpPr>
        <p:spPr/>
        <p:txBody>
          <a:bodyPr/>
          <a:lstStyle/>
          <a:p>
            <a:r>
              <a:rPr lang="en-US"/>
              <a:t>Costing case study</a:t>
            </a:r>
          </a:p>
        </p:txBody>
      </p:sp>
      <p:sp>
        <p:nvSpPr>
          <p:cNvPr id="8" name="Content Placeholder 7">
            <a:extLst>
              <a:ext uri="{FF2B5EF4-FFF2-40B4-BE49-F238E27FC236}">
                <a16:creationId xmlns:a16="http://schemas.microsoft.com/office/drawing/2014/main" id="{7246CF20-375B-3248-CAEF-CDA2899669DD}"/>
              </a:ext>
            </a:extLst>
          </p:cNvPr>
          <p:cNvSpPr>
            <a:spLocks noGrp="1"/>
          </p:cNvSpPr>
          <p:nvPr>
            <p:ph sz="quarter" idx="14"/>
          </p:nvPr>
        </p:nvSpPr>
        <p:spPr>
          <a:xfrm>
            <a:off x="577850" y="1549411"/>
            <a:ext cx="10116000" cy="973870"/>
          </a:xfrm>
        </p:spPr>
        <p:txBody>
          <a:bodyPr/>
          <a:lstStyle/>
          <a:p>
            <a:r>
              <a:rPr lang="en-US"/>
              <a:t>The PATH cost calculator tool can be useful to provide vaccination program cost over a 5-year time frame</a:t>
            </a:r>
            <a:br>
              <a:rPr lang="en-US"/>
            </a:br>
            <a:r>
              <a:rPr lang="en-US" sz="1600">
                <a:hlinkClick r:id="rId3"/>
              </a:rPr>
              <a:t>https://www.path.org/our-impact/resources/rotavirus-vaccine-cost-calculator/</a:t>
            </a:r>
            <a:endParaRPr lang="en-US" sz="1600"/>
          </a:p>
          <a:p>
            <a:endParaRPr lang="en-US"/>
          </a:p>
          <a:p>
            <a:endParaRPr lang="en-US"/>
          </a:p>
        </p:txBody>
      </p:sp>
      <p:pic>
        <p:nvPicPr>
          <p:cNvPr id="10" name="Picture 9" descr="A screenshot of a computer&#10;&#10;Description automatically generated">
            <a:extLst>
              <a:ext uri="{FF2B5EF4-FFF2-40B4-BE49-F238E27FC236}">
                <a16:creationId xmlns:a16="http://schemas.microsoft.com/office/drawing/2014/main" id="{E81498D7-B25B-9B76-352A-1CB8532BDC36}"/>
              </a:ext>
            </a:extLst>
          </p:cNvPr>
          <p:cNvPicPr>
            <a:picLocks noChangeAspect="1"/>
          </p:cNvPicPr>
          <p:nvPr/>
        </p:nvPicPr>
        <p:blipFill>
          <a:blip r:embed="rId4"/>
          <a:stretch>
            <a:fillRect/>
          </a:stretch>
        </p:blipFill>
        <p:spPr>
          <a:xfrm>
            <a:off x="1148943" y="2732647"/>
            <a:ext cx="8756830" cy="3459929"/>
          </a:xfrm>
          <a:prstGeom prst="rect">
            <a:avLst/>
          </a:prstGeom>
        </p:spPr>
      </p:pic>
    </p:spTree>
    <p:extLst>
      <p:ext uri="{BB962C8B-B14F-4D97-AF65-F5344CB8AC3E}">
        <p14:creationId xmlns:p14="http://schemas.microsoft.com/office/powerpoint/2010/main" val="2019229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CCDA2BB-8510-493E-1F05-9F95876546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51567" y="806448"/>
            <a:ext cx="8966448" cy="4994340"/>
          </a:xfrm>
          <a:noFill/>
          <a:extLst>
            <a:ext uri="{909E8E84-426E-40DD-AFC4-6F175D3DCCD1}">
              <a14:hiddenFill xmlns:a14="http://schemas.microsoft.com/office/drawing/2010/main">
                <a:solidFill>
                  <a:srgbClr val="FFFFFF"/>
                </a:solidFill>
              </a14:hiddenFill>
            </a:ext>
          </a:extLst>
        </p:spPr>
      </p:pic>
      <p:sp>
        <p:nvSpPr>
          <p:cNvPr id="9" name="Footer Placeholder 8">
            <a:extLst>
              <a:ext uri="{FF2B5EF4-FFF2-40B4-BE49-F238E27FC236}">
                <a16:creationId xmlns:a16="http://schemas.microsoft.com/office/drawing/2014/main" id="{4CB99E12-E9F8-F675-4563-24B998DFD1D6}"/>
              </a:ext>
            </a:extLst>
          </p:cNvPr>
          <p:cNvSpPr>
            <a:spLocks noGrp="1"/>
          </p:cNvSpPr>
          <p:nvPr>
            <p:ph type="ftr" sz="quarter" idx="15"/>
          </p:nvPr>
        </p:nvSpPr>
        <p:spPr/>
        <p:txBody>
          <a:bodyPr/>
          <a:lstStyle/>
          <a:p>
            <a:r>
              <a:rPr lang="en-US">
                <a:solidFill>
                  <a:schemeClr val="accent4"/>
                </a:solidFill>
              </a:rPr>
              <a:t>Vaccine Economics for NITAGs – Beginner Training</a:t>
            </a:r>
            <a:endParaRPr lang="en-GB">
              <a:solidFill>
                <a:schemeClr val="accent4"/>
              </a:solidFill>
            </a:endParaRPr>
          </a:p>
        </p:txBody>
      </p:sp>
      <p:sp>
        <p:nvSpPr>
          <p:cNvPr id="10" name="Slide Number Placeholder 9">
            <a:extLst>
              <a:ext uri="{FF2B5EF4-FFF2-40B4-BE49-F238E27FC236}">
                <a16:creationId xmlns:a16="http://schemas.microsoft.com/office/drawing/2014/main" id="{299E5408-B650-EC25-DA27-21BACA5CDE2E}"/>
              </a:ext>
            </a:extLst>
          </p:cNvPr>
          <p:cNvSpPr>
            <a:spLocks noGrp="1"/>
          </p:cNvSpPr>
          <p:nvPr>
            <p:ph type="sldNum" sz="quarter" idx="16"/>
          </p:nvPr>
        </p:nvSpPr>
        <p:spPr/>
        <p:txBody>
          <a:bodyPr/>
          <a:lstStyle/>
          <a:p>
            <a:fld id="{A74CE0EA-F3B5-4684-BA10-C594598FDB9C}" type="slidenum">
              <a:rPr lang="en-GB" smtClean="0"/>
              <a:pPr/>
              <a:t>34</a:t>
            </a:fld>
            <a:endParaRPr lang="en-GB"/>
          </a:p>
        </p:txBody>
      </p:sp>
      <p:sp>
        <p:nvSpPr>
          <p:cNvPr id="2" name="Content Placeholder 3">
            <a:extLst>
              <a:ext uri="{FF2B5EF4-FFF2-40B4-BE49-F238E27FC236}">
                <a16:creationId xmlns:a16="http://schemas.microsoft.com/office/drawing/2014/main" id="{D08FAEC0-09D0-A836-0DBF-75FF5B0304E3}"/>
              </a:ext>
            </a:extLst>
          </p:cNvPr>
          <p:cNvSpPr txBox="1">
            <a:spLocks/>
          </p:cNvSpPr>
          <p:nvPr/>
        </p:nvSpPr>
        <p:spPr>
          <a:xfrm>
            <a:off x="577639" y="6051552"/>
            <a:ext cx="10508705" cy="411907"/>
          </a:xfrm>
          <a:prstGeom prst="rect">
            <a:avLst/>
          </a:prstGeom>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US" sz="1000" dirty="0"/>
              <a:t>Source: </a:t>
            </a:r>
            <a:r>
              <a:rPr lang="en-AU" sz="1000" b="0" i="0" dirty="0" err="1">
                <a:solidFill>
                  <a:srgbClr val="222222"/>
                </a:solidFill>
                <a:effectLst/>
              </a:rPr>
              <a:t>Kolesar</a:t>
            </a:r>
            <a:r>
              <a:rPr lang="en-AU" sz="1000" b="0" i="0" dirty="0">
                <a:solidFill>
                  <a:srgbClr val="222222"/>
                </a:solidFill>
                <a:effectLst/>
              </a:rPr>
              <a:t> RJ, </a:t>
            </a:r>
            <a:r>
              <a:rPr lang="en-AU" sz="1000" b="0" i="0" dirty="0" err="1">
                <a:solidFill>
                  <a:srgbClr val="222222"/>
                </a:solidFill>
                <a:effectLst/>
              </a:rPr>
              <a:t>Tsheten</a:t>
            </a:r>
            <a:r>
              <a:rPr lang="en-AU" sz="1000" b="0" i="0" dirty="0">
                <a:solidFill>
                  <a:srgbClr val="222222"/>
                </a:solidFill>
                <a:effectLst/>
              </a:rPr>
              <a:t> T. Evaluating country performance after transitioning from </a:t>
            </a:r>
            <a:r>
              <a:rPr lang="en-AU" sz="1000" dirty="0">
                <a:solidFill>
                  <a:srgbClr val="222222"/>
                </a:solidFill>
              </a:rPr>
              <a:t>G</a:t>
            </a:r>
            <a:r>
              <a:rPr lang="en-AU" sz="1000" b="0" i="0" dirty="0">
                <a:solidFill>
                  <a:srgbClr val="222222"/>
                </a:solidFill>
                <a:effectLst/>
              </a:rPr>
              <a:t>avi assistance: an applied synthetic control analysis. Global Health: Science and Practice. 2023 Aug 28;11(4).</a:t>
            </a:r>
            <a:endParaRPr lang="en-AU" sz="1000" dirty="0"/>
          </a:p>
          <a:p>
            <a:pPr marL="68262" indent="0">
              <a:buNone/>
            </a:pPr>
            <a:endParaRPr lang="en-US" sz="1200" dirty="0"/>
          </a:p>
        </p:txBody>
      </p:sp>
    </p:spTree>
    <p:extLst>
      <p:ext uri="{BB962C8B-B14F-4D97-AF65-F5344CB8AC3E}">
        <p14:creationId xmlns:p14="http://schemas.microsoft.com/office/powerpoint/2010/main" val="1963759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28C48C1-63A1-249F-2858-38AF0F340190}"/>
              </a:ext>
            </a:extLst>
          </p:cNvPr>
          <p:cNvSpPr>
            <a:spLocks noGrp="1"/>
          </p:cNvSpPr>
          <p:nvPr>
            <p:ph type="ftr" sz="quarter" idx="11"/>
          </p:nvPr>
        </p:nvSpPr>
        <p:spPr/>
        <p:txBody>
          <a:bodyPr/>
          <a:lstStyle/>
          <a:p>
            <a:r>
              <a:rPr lang="en-US"/>
              <a:t>Vaccine Economics for NITAGs – Beginner Training</a:t>
            </a:r>
            <a:endParaRPr lang="en-GB"/>
          </a:p>
        </p:txBody>
      </p:sp>
      <p:sp>
        <p:nvSpPr>
          <p:cNvPr id="11" name="Slide Number Placeholder 10">
            <a:extLst>
              <a:ext uri="{FF2B5EF4-FFF2-40B4-BE49-F238E27FC236}">
                <a16:creationId xmlns:a16="http://schemas.microsoft.com/office/drawing/2014/main" id="{A47A4906-9586-52E4-3C55-1EC04A7908B4}"/>
              </a:ext>
            </a:extLst>
          </p:cNvPr>
          <p:cNvSpPr>
            <a:spLocks noGrp="1"/>
          </p:cNvSpPr>
          <p:nvPr>
            <p:ph type="sldNum" sz="quarter" idx="12"/>
          </p:nvPr>
        </p:nvSpPr>
        <p:spPr/>
        <p:txBody>
          <a:bodyPr/>
          <a:lstStyle/>
          <a:p>
            <a:fld id="{A74CE0EA-F3B5-4684-BA10-C594598FDB9C}" type="slidenum">
              <a:rPr lang="en-GB" smtClean="0"/>
              <a:pPr/>
              <a:t>35</a:t>
            </a:fld>
            <a:endParaRPr lang="en-GB"/>
          </a:p>
        </p:txBody>
      </p:sp>
      <p:sp>
        <p:nvSpPr>
          <p:cNvPr id="3" name="Text Placeholder 2">
            <a:extLst>
              <a:ext uri="{FF2B5EF4-FFF2-40B4-BE49-F238E27FC236}">
                <a16:creationId xmlns:a16="http://schemas.microsoft.com/office/drawing/2014/main" id="{F721E910-F032-19F7-C880-E1425E6B308F}"/>
              </a:ext>
            </a:extLst>
          </p:cNvPr>
          <p:cNvSpPr>
            <a:spLocks noGrp="1"/>
          </p:cNvSpPr>
          <p:nvPr>
            <p:ph type="body" sz="quarter" idx="13"/>
          </p:nvPr>
        </p:nvSpPr>
        <p:spPr/>
        <p:txBody>
          <a:bodyPr/>
          <a:lstStyle/>
          <a:p>
            <a:r>
              <a:rPr lang="en-US"/>
              <a:t>Case study - RV cost calculator model inputs I</a:t>
            </a:r>
          </a:p>
        </p:txBody>
      </p:sp>
      <p:graphicFrame>
        <p:nvGraphicFramePr>
          <p:cNvPr id="5" name="Table 4">
            <a:extLst>
              <a:ext uri="{FF2B5EF4-FFF2-40B4-BE49-F238E27FC236}">
                <a16:creationId xmlns:a16="http://schemas.microsoft.com/office/drawing/2014/main" id="{FCC89F70-8001-ABD6-0610-D1B36F62F6EB}"/>
              </a:ext>
            </a:extLst>
          </p:cNvPr>
          <p:cNvGraphicFramePr>
            <a:graphicFrameLocks noGrp="1"/>
          </p:cNvGraphicFramePr>
          <p:nvPr>
            <p:extLst>
              <p:ext uri="{D42A27DB-BD31-4B8C-83A1-F6EECF244321}">
                <p14:modId xmlns:p14="http://schemas.microsoft.com/office/powerpoint/2010/main" val="1760393485"/>
              </p:ext>
            </p:extLst>
          </p:nvPr>
        </p:nvGraphicFramePr>
        <p:xfrm>
          <a:off x="577639" y="1458635"/>
          <a:ext cx="10235258" cy="4644185"/>
        </p:xfrm>
        <a:graphic>
          <a:graphicData uri="http://schemas.openxmlformats.org/drawingml/2006/table">
            <a:tbl>
              <a:tblPr firstRow="1" bandRow="1">
                <a:tableStyleId>{00A15C55-8517-42AA-B614-E9B94910E393}</a:tableStyleId>
              </a:tblPr>
              <a:tblGrid>
                <a:gridCol w="4515222">
                  <a:extLst>
                    <a:ext uri="{9D8B030D-6E8A-4147-A177-3AD203B41FA5}">
                      <a16:colId xmlns:a16="http://schemas.microsoft.com/office/drawing/2014/main" val="2675825539"/>
                    </a:ext>
                  </a:extLst>
                </a:gridCol>
                <a:gridCol w="2639028">
                  <a:extLst>
                    <a:ext uri="{9D8B030D-6E8A-4147-A177-3AD203B41FA5}">
                      <a16:colId xmlns:a16="http://schemas.microsoft.com/office/drawing/2014/main" val="3399950672"/>
                    </a:ext>
                  </a:extLst>
                </a:gridCol>
                <a:gridCol w="3081008">
                  <a:extLst>
                    <a:ext uri="{9D8B030D-6E8A-4147-A177-3AD203B41FA5}">
                      <a16:colId xmlns:a16="http://schemas.microsoft.com/office/drawing/2014/main" val="2153855792"/>
                    </a:ext>
                  </a:extLst>
                </a:gridCol>
              </a:tblGrid>
              <a:tr h="357245">
                <a:tc>
                  <a:txBody>
                    <a:bodyPr/>
                    <a:lstStyle/>
                    <a:p>
                      <a:pPr>
                        <a:lnSpc>
                          <a:spcPct val="107000"/>
                        </a:lnSpc>
                        <a:spcAft>
                          <a:spcPts val="800"/>
                        </a:spcAft>
                      </a:pPr>
                      <a:r>
                        <a:rPr lang="en-GB" sz="1800">
                          <a:effectLst/>
                        </a:rPr>
                        <a:t>Variable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Value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Sources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582046"/>
                  </a:ext>
                </a:extLst>
              </a:tr>
              <a:tr h="357245">
                <a:tc>
                  <a:txBody>
                    <a:bodyPr/>
                    <a:lstStyle/>
                    <a:p>
                      <a:pPr>
                        <a:lnSpc>
                          <a:spcPct val="107000"/>
                        </a:lnSpc>
                        <a:spcAft>
                          <a:spcPts val="800"/>
                        </a:spcAft>
                      </a:pPr>
                      <a:r>
                        <a:rPr lang="en-GB" sz="1800">
                          <a:effectLst/>
                        </a:rPr>
                        <a:t>Start year</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2025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87816239"/>
                  </a:ext>
                </a:extLst>
              </a:tr>
              <a:tr h="357245">
                <a:tc>
                  <a:txBody>
                    <a:bodyPr/>
                    <a:lstStyle/>
                    <a:p>
                      <a:pPr>
                        <a:lnSpc>
                          <a:spcPct val="107000"/>
                        </a:lnSpc>
                        <a:spcAft>
                          <a:spcPts val="800"/>
                        </a:spcAft>
                      </a:pPr>
                      <a:r>
                        <a:rPr lang="en-GB" sz="1800">
                          <a:effectLst/>
                        </a:rPr>
                        <a:t>Target population</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400,000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1211401"/>
                  </a:ext>
                </a:extLst>
              </a:tr>
              <a:tr h="357245">
                <a:tc>
                  <a:txBody>
                    <a:bodyPr/>
                    <a:lstStyle/>
                    <a:p>
                      <a:pPr>
                        <a:lnSpc>
                          <a:spcPct val="107000"/>
                        </a:lnSpc>
                        <a:spcAft>
                          <a:spcPts val="800"/>
                        </a:spcAft>
                      </a:pPr>
                      <a:r>
                        <a:rPr lang="en-GB" sz="1800">
                          <a:effectLst/>
                        </a:rPr>
                        <a:t>Annual population growth rate</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1.40%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48552091"/>
                  </a:ext>
                </a:extLst>
              </a:tr>
              <a:tr h="357245">
                <a:tc>
                  <a:txBody>
                    <a:bodyPr/>
                    <a:lstStyle/>
                    <a:p>
                      <a:pPr>
                        <a:lnSpc>
                          <a:spcPct val="107000"/>
                        </a:lnSpc>
                        <a:spcAft>
                          <a:spcPts val="800"/>
                        </a:spcAft>
                      </a:pPr>
                      <a:r>
                        <a:rPr lang="en-GB" sz="1800">
                          <a:effectLst/>
                        </a:rPr>
                        <a:t>Expected coverage dose 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87%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31611943"/>
                  </a:ext>
                </a:extLst>
              </a:tr>
              <a:tr h="357245">
                <a:tc>
                  <a:txBody>
                    <a:bodyPr/>
                    <a:lstStyle/>
                    <a:p>
                      <a:pPr>
                        <a:lnSpc>
                          <a:spcPct val="107000"/>
                        </a:lnSpc>
                        <a:spcAft>
                          <a:spcPts val="800"/>
                        </a:spcAft>
                      </a:pPr>
                      <a:r>
                        <a:rPr lang="en-GB" sz="1800">
                          <a:effectLst/>
                        </a:rPr>
                        <a:t>Expected coverage dose 2</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83%</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222444"/>
                  </a:ext>
                </a:extLst>
              </a:tr>
              <a:tr h="357245">
                <a:tc>
                  <a:txBody>
                    <a:bodyPr/>
                    <a:lstStyle/>
                    <a:p>
                      <a:pPr>
                        <a:lnSpc>
                          <a:spcPct val="107000"/>
                        </a:lnSpc>
                        <a:spcAft>
                          <a:spcPts val="800"/>
                        </a:spcAft>
                      </a:pPr>
                      <a:r>
                        <a:rPr lang="en-GB" sz="1800">
                          <a:effectLst/>
                        </a:rPr>
                        <a:t>Expected coverage dose 3</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78%</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67754459"/>
                  </a:ext>
                </a:extLst>
              </a:tr>
              <a:tr h="357245">
                <a:tc>
                  <a:txBody>
                    <a:bodyPr/>
                    <a:lstStyle/>
                    <a:p>
                      <a:pPr>
                        <a:lnSpc>
                          <a:spcPct val="107000"/>
                        </a:lnSpc>
                        <a:spcAft>
                          <a:spcPts val="800"/>
                        </a:spcAft>
                      </a:pPr>
                      <a:r>
                        <a:rPr lang="en-GB" sz="1800">
                          <a:effectLst/>
                        </a:rPr>
                        <a:t>Co-financing and financial support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Country fraction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779109"/>
                  </a:ext>
                </a:extLst>
              </a:tr>
              <a:tr h="357245">
                <a:tc>
                  <a:txBody>
                    <a:bodyPr/>
                    <a:lstStyle/>
                    <a:p>
                      <a:pPr algn="l">
                        <a:lnSpc>
                          <a:spcPct val="107000"/>
                        </a:lnSpc>
                        <a:spcAft>
                          <a:spcPts val="800"/>
                        </a:spcAft>
                      </a:pPr>
                      <a:r>
                        <a:rPr lang="en-GB" sz="1800">
                          <a:effectLst/>
                        </a:rPr>
                        <a:t>2025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60%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681512"/>
                  </a:ext>
                </a:extLst>
              </a:tr>
              <a:tr h="357245">
                <a:tc>
                  <a:txBody>
                    <a:bodyPr/>
                    <a:lstStyle/>
                    <a:p>
                      <a:pPr algn="l">
                        <a:lnSpc>
                          <a:spcPct val="107000"/>
                        </a:lnSpc>
                        <a:spcAft>
                          <a:spcPts val="800"/>
                        </a:spcAft>
                      </a:pPr>
                      <a:r>
                        <a:rPr lang="en-GB" sz="1800">
                          <a:effectLst/>
                        </a:rPr>
                        <a:t>2026</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70%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05035372"/>
                  </a:ext>
                </a:extLst>
              </a:tr>
              <a:tr h="357245">
                <a:tc>
                  <a:txBody>
                    <a:bodyPr/>
                    <a:lstStyle/>
                    <a:p>
                      <a:pPr algn="l">
                        <a:lnSpc>
                          <a:spcPct val="107000"/>
                        </a:lnSpc>
                        <a:spcAft>
                          <a:spcPts val="800"/>
                        </a:spcAft>
                      </a:pPr>
                      <a:r>
                        <a:rPr lang="en-GB" sz="1800">
                          <a:effectLst/>
                        </a:rPr>
                        <a:t>2027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80%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8347634"/>
                  </a:ext>
                </a:extLst>
              </a:tr>
              <a:tr h="357245">
                <a:tc>
                  <a:txBody>
                    <a:bodyPr/>
                    <a:lstStyle/>
                    <a:p>
                      <a:pPr algn="l">
                        <a:lnSpc>
                          <a:spcPct val="107000"/>
                        </a:lnSpc>
                        <a:spcAft>
                          <a:spcPts val="800"/>
                        </a:spcAft>
                      </a:pPr>
                      <a:r>
                        <a:rPr lang="en-GB" sz="1800">
                          <a:effectLst/>
                        </a:rPr>
                        <a:t>2028</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90%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43189807"/>
                  </a:ext>
                </a:extLst>
              </a:tr>
              <a:tr h="357245">
                <a:tc>
                  <a:txBody>
                    <a:bodyPr/>
                    <a:lstStyle/>
                    <a:p>
                      <a:pPr algn="l">
                        <a:lnSpc>
                          <a:spcPct val="107000"/>
                        </a:lnSpc>
                        <a:spcAft>
                          <a:spcPts val="800"/>
                        </a:spcAft>
                      </a:pPr>
                      <a:r>
                        <a:rPr lang="en-GB" sz="1800">
                          <a:effectLst/>
                        </a:rPr>
                        <a:t>2029</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100%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82129465"/>
                  </a:ext>
                </a:extLst>
              </a:tr>
            </a:tbl>
          </a:graphicData>
        </a:graphic>
      </p:graphicFrame>
    </p:spTree>
    <p:extLst>
      <p:ext uri="{BB962C8B-B14F-4D97-AF65-F5344CB8AC3E}">
        <p14:creationId xmlns:p14="http://schemas.microsoft.com/office/powerpoint/2010/main" val="4174712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A04B5A-C3E5-2761-F6E7-7E67D835CC95}"/>
              </a:ext>
            </a:extLst>
          </p:cNvPr>
          <p:cNvSpPr>
            <a:spLocks noGrp="1"/>
          </p:cNvSpPr>
          <p:nvPr>
            <p:ph type="ftr" sz="quarter" idx="11"/>
          </p:nvPr>
        </p:nvSpPr>
        <p:spPr/>
        <p:txBody>
          <a:bodyPr/>
          <a:lstStyle/>
          <a:p>
            <a:r>
              <a:rPr lang="en-US"/>
              <a:t>Vaccine Economics for NITAGs – Beginner Training</a:t>
            </a:r>
            <a:endParaRPr lang="en-GB"/>
          </a:p>
        </p:txBody>
      </p:sp>
      <p:sp>
        <p:nvSpPr>
          <p:cNvPr id="9" name="Slide Number Placeholder 8">
            <a:extLst>
              <a:ext uri="{FF2B5EF4-FFF2-40B4-BE49-F238E27FC236}">
                <a16:creationId xmlns:a16="http://schemas.microsoft.com/office/drawing/2014/main" id="{971C322E-7951-A1DA-AD87-0AF7E8930E58}"/>
              </a:ext>
            </a:extLst>
          </p:cNvPr>
          <p:cNvSpPr>
            <a:spLocks noGrp="1"/>
          </p:cNvSpPr>
          <p:nvPr>
            <p:ph type="sldNum" sz="quarter" idx="12"/>
          </p:nvPr>
        </p:nvSpPr>
        <p:spPr/>
        <p:txBody>
          <a:bodyPr/>
          <a:lstStyle/>
          <a:p>
            <a:fld id="{A74CE0EA-F3B5-4684-BA10-C594598FDB9C}" type="slidenum">
              <a:rPr lang="en-GB" smtClean="0"/>
              <a:pPr/>
              <a:t>36</a:t>
            </a:fld>
            <a:endParaRPr lang="en-GB"/>
          </a:p>
        </p:txBody>
      </p:sp>
      <p:sp>
        <p:nvSpPr>
          <p:cNvPr id="14" name="Text Placeholder 13">
            <a:extLst>
              <a:ext uri="{FF2B5EF4-FFF2-40B4-BE49-F238E27FC236}">
                <a16:creationId xmlns:a16="http://schemas.microsoft.com/office/drawing/2014/main" id="{22F86333-3981-3819-5565-05C4A308E50C}"/>
              </a:ext>
            </a:extLst>
          </p:cNvPr>
          <p:cNvSpPr>
            <a:spLocks noGrp="1"/>
          </p:cNvSpPr>
          <p:nvPr>
            <p:ph type="body" sz="quarter" idx="13"/>
          </p:nvPr>
        </p:nvSpPr>
        <p:spPr/>
        <p:txBody>
          <a:bodyPr/>
          <a:lstStyle/>
          <a:p>
            <a:r>
              <a:rPr lang="en-US"/>
              <a:t>Case study - RV cost calculator model inputs II</a:t>
            </a:r>
          </a:p>
        </p:txBody>
      </p:sp>
      <p:graphicFrame>
        <p:nvGraphicFramePr>
          <p:cNvPr id="6" name="Content Placeholder 5">
            <a:extLst>
              <a:ext uri="{FF2B5EF4-FFF2-40B4-BE49-F238E27FC236}">
                <a16:creationId xmlns:a16="http://schemas.microsoft.com/office/drawing/2014/main" id="{52FBF28E-58A0-2A61-5210-8B75142F027E}"/>
              </a:ext>
            </a:extLst>
          </p:cNvPr>
          <p:cNvGraphicFramePr>
            <a:graphicFrameLocks noGrp="1"/>
          </p:cNvGraphicFramePr>
          <p:nvPr>
            <p:ph sz="quarter" idx="14"/>
            <p:extLst>
              <p:ext uri="{D42A27DB-BD31-4B8C-83A1-F6EECF244321}">
                <p14:modId xmlns:p14="http://schemas.microsoft.com/office/powerpoint/2010/main" val="1197754055"/>
              </p:ext>
            </p:extLst>
          </p:nvPr>
        </p:nvGraphicFramePr>
        <p:xfrm>
          <a:off x="577639" y="1413076"/>
          <a:ext cx="10568759" cy="4625787"/>
        </p:xfrm>
        <a:graphic>
          <a:graphicData uri="http://schemas.openxmlformats.org/drawingml/2006/table">
            <a:tbl>
              <a:tblPr firstRow="1" bandRow="1">
                <a:tableStyleId>{00A15C55-8517-42AA-B614-E9B94910E393}</a:tableStyleId>
              </a:tblPr>
              <a:tblGrid>
                <a:gridCol w="3144659">
                  <a:extLst>
                    <a:ext uri="{9D8B030D-6E8A-4147-A177-3AD203B41FA5}">
                      <a16:colId xmlns:a16="http://schemas.microsoft.com/office/drawing/2014/main" val="2175604658"/>
                    </a:ext>
                  </a:extLst>
                </a:gridCol>
                <a:gridCol w="1972270">
                  <a:extLst>
                    <a:ext uri="{9D8B030D-6E8A-4147-A177-3AD203B41FA5}">
                      <a16:colId xmlns:a16="http://schemas.microsoft.com/office/drawing/2014/main" val="3869875991"/>
                    </a:ext>
                  </a:extLst>
                </a:gridCol>
                <a:gridCol w="2309974">
                  <a:extLst>
                    <a:ext uri="{9D8B030D-6E8A-4147-A177-3AD203B41FA5}">
                      <a16:colId xmlns:a16="http://schemas.microsoft.com/office/drawing/2014/main" val="2968984899"/>
                    </a:ext>
                  </a:extLst>
                </a:gridCol>
                <a:gridCol w="1236274">
                  <a:extLst>
                    <a:ext uri="{9D8B030D-6E8A-4147-A177-3AD203B41FA5}">
                      <a16:colId xmlns:a16="http://schemas.microsoft.com/office/drawing/2014/main" val="1365525169"/>
                    </a:ext>
                  </a:extLst>
                </a:gridCol>
                <a:gridCol w="1905582">
                  <a:extLst>
                    <a:ext uri="{9D8B030D-6E8A-4147-A177-3AD203B41FA5}">
                      <a16:colId xmlns:a16="http://schemas.microsoft.com/office/drawing/2014/main" val="55832026"/>
                    </a:ext>
                  </a:extLst>
                </a:gridCol>
              </a:tblGrid>
              <a:tr h="649537">
                <a:tc rowSpan="2">
                  <a:txBody>
                    <a:bodyPr/>
                    <a:lstStyle/>
                    <a:p>
                      <a:pPr>
                        <a:lnSpc>
                          <a:spcPct val="107000"/>
                        </a:lnSpc>
                        <a:spcAft>
                          <a:spcPts val="800"/>
                        </a:spcAft>
                      </a:pPr>
                      <a:r>
                        <a:rPr lang="en-GB" sz="1600">
                          <a:effectLst/>
                        </a:rPr>
                        <a:t>Vaccines price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fontAlgn="ctr"/>
                      <a:r>
                        <a:rPr lang="en-AU" sz="1600" b="1" u="none" strike="noStrike">
                          <a:solidFill>
                            <a:schemeClr val="bg1"/>
                          </a:solidFill>
                          <a:effectLst/>
                        </a:rPr>
                        <a:t>ROTASIIL </a:t>
                      </a:r>
                      <a:r>
                        <a:rPr lang="en-AU" sz="1600" b="1" u="none" strike="noStrike" err="1">
                          <a:solidFill>
                            <a:schemeClr val="bg1"/>
                          </a:solidFill>
                          <a:effectLst/>
                        </a:rPr>
                        <a:t>Thermo</a:t>
                      </a:r>
                      <a:br>
                        <a:rPr lang="en-AU" sz="1600" b="1" u="none" strike="noStrike">
                          <a:solidFill>
                            <a:schemeClr val="bg1"/>
                          </a:solidFill>
                          <a:effectLst/>
                        </a:rPr>
                      </a:br>
                      <a:r>
                        <a:rPr lang="en-AU" sz="1600" b="1" u="none" strike="noStrike">
                          <a:solidFill>
                            <a:schemeClr val="bg1"/>
                          </a:solidFill>
                          <a:effectLst/>
                        </a:rPr>
                        <a:t>2 dose/vial, lyophilised (VVM + 250)</a:t>
                      </a:r>
                      <a:endParaRPr lang="en-AU" sz="1600" b="1" i="0" u="none" strike="noStrike">
                        <a:solidFill>
                          <a:schemeClr val="bg1"/>
                        </a:solidFill>
                        <a:effectLst/>
                        <a:latin typeface="Calibri" panose="020F0502020204030204" pitchFamily="34" charset="0"/>
                      </a:endParaRPr>
                    </a:p>
                  </a:txBody>
                  <a:tcPr marL="45720" marR="45720" anchor="ctr"/>
                </a:tc>
                <a:tc>
                  <a:txBody>
                    <a:bodyPr/>
                    <a:lstStyle/>
                    <a:p>
                      <a:pPr algn="ctr" fontAlgn="ctr"/>
                      <a:r>
                        <a:rPr lang="en-AU" sz="1600" b="1" u="none" strike="noStrike">
                          <a:solidFill>
                            <a:schemeClr val="bg1"/>
                          </a:solidFill>
                          <a:effectLst/>
                        </a:rPr>
                        <a:t>ROTARIX</a:t>
                      </a:r>
                      <a:br>
                        <a:rPr lang="en-AU" sz="1600" b="1" u="none" strike="noStrike">
                          <a:solidFill>
                            <a:schemeClr val="bg1"/>
                          </a:solidFill>
                          <a:effectLst/>
                        </a:rPr>
                      </a:br>
                      <a:r>
                        <a:rPr lang="en-AU" sz="1600" b="1" u="none" strike="noStrike">
                          <a:solidFill>
                            <a:schemeClr val="bg1"/>
                          </a:solidFill>
                          <a:effectLst/>
                        </a:rPr>
                        <a:t>1 dose/plastic tube, liquid</a:t>
                      </a:r>
                      <a:br>
                        <a:rPr lang="en-AU" sz="1600" b="1" u="none" strike="noStrike">
                          <a:solidFill>
                            <a:schemeClr val="bg1"/>
                          </a:solidFill>
                          <a:effectLst/>
                        </a:rPr>
                      </a:br>
                      <a:r>
                        <a:rPr lang="en-AU" sz="1600" b="1" u="none" strike="noStrike">
                          <a:solidFill>
                            <a:schemeClr val="bg1"/>
                          </a:solidFill>
                          <a:effectLst/>
                        </a:rPr>
                        <a:t>(multi-</a:t>
                      </a:r>
                      <a:r>
                        <a:rPr lang="en-AU" sz="1600" b="1" u="none" strike="noStrike" err="1">
                          <a:solidFill>
                            <a:schemeClr val="bg1"/>
                          </a:solidFill>
                          <a:effectLst/>
                        </a:rPr>
                        <a:t>monodose</a:t>
                      </a:r>
                      <a:r>
                        <a:rPr lang="en-AU" sz="1600" b="1" u="none" strike="noStrike">
                          <a:solidFill>
                            <a:schemeClr val="bg1"/>
                          </a:solidFill>
                          <a:effectLst/>
                        </a:rPr>
                        <a:t> of 5 single tubes connected by a bar)</a:t>
                      </a:r>
                      <a:endParaRPr lang="en-AU" sz="1600" b="1" i="0" u="none" strike="noStrike">
                        <a:solidFill>
                          <a:schemeClr val="bg1"/>
                        </a:solidFill>
                        <a:effectLst/>
                        <a:latin typeface="Calibri" panose="020F0502020204030204" pitchFamily="34" charset="0"/>
                      </a:endParaRPr>
                    </a:p>
                  </a:txBody>
                  <a:tcPr marL="45720" marR="45720" anchor="ctr"/>
                </a:tc>
                <a:tc>
                  <a:txBody>
                    <a:bodyPr/>
                    <a:lstStyle/>
                    <a:p>
                      <a:pPr algn="ctr" fontAlgn="ctr"/>
                      <a:r>
                        <a:rPr lang="en-AU" sz="1600" b="1" u="none" strike="noStrike">
                          <a:solidFill>
                            <a:schemeClr val="bg1"/>
                          </a:solidFill>
                          <a:effectLst/>
                        </a:rPr>
                        <a:t>ROTAVAC</a:t>
                      </a:r>
                      <a:br>
                        <a:rPr lang="en-AU" sz="1600" b="1" u="none" strike="noStrike">
                          <a:solidFill>
                            <a:schemeClr val="bg1"/>
                          </a:solidFill>
                          <a:effectLst/>
                        </a:rPr>
                      </a:br>
                      <a:r>
                        <a:rPr lang="en-AU" sz="1600" b="1" u="none" strike="noStrike">
                          <a:solidFill>
                            <a:schemeClr val="bg1"/>
                          </a:solidFill>
                          <a:effectLst/>
                        </a:rPr>
                        <a:t>5 doses/vial, frozen</a:t>
                      </a:r>
                      <a:endParaRPr lang="en-AU" sz="1600" b="1" i="0" u="none" strike="noStrike">
                        <a:solidFill>
                          <a:schemeClr val="bg1"/>
                        </a:solidFill>
                        <a:effectLst/>
                        <a:latin typeface="Calibri" panose="020F0502020204030204" pitchFamily="34" charset="0"/>
                      </a:endParaRPr>
                    </a:p>
                  </a:txBody>
                  <a:tcPr marL="45720" marR="45720" anchor="ctr"/>
                </a:tc>
                <a:tc>
                  <a:txBody>
                    <a:bodyPr/>
                    <a:lstStyle/>
                    <a:p>
                      <a:pPr algn="ctr" fontAlgn="ctr"/>
                      <a:r>
                        <a:rPr lang="en-AU" sz="1600" b="1" u="none" strike="noStrike">
                          <a:solidFill>
                            <a:schemeClr val="bg1"/>
                          </a:solidFill>
                          <a:effectLst/>
                        </a:rPr>
                        <a:t>ROTASIIL </a:t>
                      </a:r>
                      <a:r>
                        <a:rPr lang="en-AU" sz="1600" b="1" u="none" strike="noStrike" err="1">
                          <a:solidFill>
                            <a:schemeClr val="bg1"/>
                          </a:solidFill>
                          <a:effectLst/>
                        </a:rPr>
                        <a:t>Thermo</a:t>
                      </a:r>
                      <a:br>
                        <a:rPr lang="en-AU" sz="1600" b="1" u="none" strike="noStrike">
                          <a:solidFill>
                            <a:schemeClr val="bg1"/>
                          </a:solidFill>
                          <a:effectLst/>
                        </a:rPr>
                      </a:br>
                      <a:r>
                        <a:rPr lang="en-AU" sz="1600" b="1" u="none" strike="noStrike">
                          <a:solidFill>
                            <a:schemeClr val="bg1"/>
                          </a:solidFill>
                          <a:effectLst/>
                        </a:rPr>
                        <a:t>1 dose/vial, lyophilised (VVM + 250)</a:t>
                      </a:r>
                      <a:endParaRPr lang="en-AU" sz="1600" b="1" i="0" u="none" strike="noStrike">
                        <a:solidFill>
                          <a:schemeClr val="bg1"/>
                        </a:solidFill>
                        <a:effectLst/>
                        <a:latin typeface="Calibri" panose="020F0502020204030204" pitchFamily="34" charset="0"/>
                      </a:endParaRPr>
                    </a:p>
                  </a:txBody>
                  <a:tcPr marL="45720" marR="45720" anchor="ctr"/>
                </a:tc>
                <a:extLst>
                  <a:ext uri="{0D108BD9-81ED-4DB2-BD59-A6C34878D82A}">
                    <a16:rowId xmlns:a16="http://schemas.microsoft.com/office/drawing/2014/main" val="3959588003"/>
                  </a:ext>
                </a:extLst>
              </a:tr>
              <a:tr h="317217">
                <a:tc vMerge="1">
                  <a:txBody>
                    <a:bodyPr/>
                    <a:lstStyle/>
                    <a:p>
                      <a:endParaRPr lang="en-GB"/>
                    </a:p>
                  </a:txBody>
                  <a:tcPr/>
                </a:tc>
                <a:tc>
                  <a:txBody>
                    <a:bodyPr/>
                    <a:lstStyle/>
                    <a:p>
                      <a:pPr algn="ctr">
                        <a:lnSpc>
                          <a:spcPct val="107000"/>
                        </a:lnSpc>
                        <a:spcAft>
                          <a:spcPts val="800"/>
                        </a:spcAft>
                      </a:pPr>
                      <a:r>
                        <a:rPr lang="en-GB" sz="1600">
                          <a:effectLst/>
                          <a:latin typeface="+mn-lt"/>
                        </a:rPr>
                        <a:t>$1.25 </a:t>
                      </a:r>
                      <a:endParaRPr lang="en-GB" sz="16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latin typeface="+mn-lt"/>
                        </a:rPr>
                        <a:t>$1.79</a:t>
                      </a:r>
                      <a:endParaRPr lang="en-GB" sz="16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latin typeface="+mn-lt"/>
                        </a:rPr>
                        <a:t>$0.70 </a:t>
                      </a:r>
                      <a:endParaRPr lang="en-GB" sz="16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latin typeface="+mn-lt"/>
                        </a:rPr>
                        <a:t>$1.85</a:t>
                      </a:r>
                      <a:endParaRPr lang="en-GB" sz="16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83364163"/>
                  </a:ext>
                </a:extLst>
              </a:tr>
              <a:tr h="306010">
                <a:tc>
                  <a:txBody>
                    <a:bodyPr/>
                    <a:lstStyle/>
                    <a:p>
                      <a:pPr>
                        <a:lnSpc>
                          <a:spcPct val="107000"/>
                        </a:lnSpc>
                        <a:spcAft>
                          <a:spcPts val="800"/>
                        </a:spcAft>
                      </a:pPr>
                      <a:r>
                        <a:rPr lang="en-GB" sz="1600">
                          <a:effectLst/>
                        </a:rPr>
                        <a:t>No. of doses in schedule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latin typeface="+mn-lt"/>
                          <a:ea typeface="Calibri" panose="020F0502020204030204" pitchFamily="34" charset="0"/>
                          <a:cs typeface="Arial" panose="020B0604020202020204" pitchFamily="34" charset="0"/>
                        </a:rPr>
                        <a:t>3</a:t>
                      </a:r>
                    </a:p>
                  </a:txBody>
                  <a:tcPr marL="68580" marR="68580" marT="0" marB="0" anchor="b"/>
                </a:tc>
                <a:tc>
                  <a:txBody>
                    <a:bodyPr/>
                    <a:lstStyle/>
                    <a:p>
                      <a:pPr algn="ctr">
                        <a:lnSpc>
                          <a:spcPct val="107000"/>
                        </a:lnSpc>
                        <a:spcAft>
                          <a:spcPts val="800"/>
                        </a:spcAft>
                      </a:pPr>
                      <a:r>
                        <a:rPr lang="en-GB" sz="1600">
                          <a:effectLst/>
                          <a:latin typeface="+mn-lt"/>
                          <a:ea typeface="Calibri" panose="020F0502020204030204" pitchFamily="34" charset="0"/>
                          <a:cs typeface="Arial" panose="020B0604020202020204" pitchFamily="34" charset="0"/>
                        </a:rPr>
                        <a:t>2</a:t>
                      </a:r>
                    </a:p>
                  </a:txBody>
                  <a:tcPr marL="68580" marR="68580" marT="0" marB="0" anchor="b"/>
                </a:tc>
                <a:tc>
                  <a:txBody>
                    <a:bodyPr/>
                    <a:lstStyle/>
                    <a:p>
                      <a:pPr algn="ctr">
                        <a:lnSpc>
                          <a:spcPct val="107000"/>
                        </a:lnSpc>
                        <a:spcAft>
                          <a:spcPts val="800"/>
                        </a:spcAft>
                      </a:pPr>
                      <a:r>
                        <a:rPr lang="en-GB" sz="1600">
                          <a:effectLst/>
                          <a:latin typeface="+mn-lt"/>
                          <a:ea typeface="Calibri" panose="020F0502020204030204" pitchFamily="34" charset="0"/>
                          <a:cs typeface="Arial" panose="020B0604020202020204" pitchFamily="34" charset="0"/>
                        </a:rPr>
                        <a:t>3</a:t>
                      </a:r>
                    </a:p>
                  </a:txBody>
                  <a:tcPr marL="68580" marR="68580" marT="0" marB="0" anchor="b"/>
                </a:tc>
                <a:tc>
                  <a:txBody>
                    <a:bodyPr/>
                    <a:lstStyle/>
                    <a:p>
                      <a:pPr algn="ctr">
                        <a:lnSpc>
                          <a:spcPct val="107000"/>
                        </a:lnSpc>
                        <a:spcAft>
                          <a:spcPts val="800"/>
                        </a:spcAft>
                      </a:pPr>
                      <a:r>
                        <a:rPr lang="en-GB" sz="1600">
                          <a:effectLst/>
                          <a:latin typeface="+mn-lt"/>
                          <a:ea typeface="Calibri" panose="020F0502020204030204" pitchFamily="34" charset="0"/>
                          <a:cs typeface="Arial" panose="020B0604020202020204" pitchFamily="34" charset="0"/>
                        </a:rPr>
                        <a:t>3</a:t>
                      </a:r>
                    </a:p>
                  </a:txBody>
                  <a:tcPr marL="68580" marR="68580" marT="0" marB="0" anchor="b"/>
                </a:tc>
                <a:extLst>
                  <a:ext uri="{0D108BD9-81ED-4DB2-BD59-A6C34878D82A}">
                    <a16:rowId xmlns:a16="http://schemas.microsoft.com/office/drawing/2014/main" val="293855112"/>
                  </a:ext>
                </a:extLst>
              </a:tr>
              <a:tr h="306010">
                <a:tc>
                  <a:txBody>
                    <a:bodyPr/>
                    <a:lstStyle/>
                    <a:p>
                      <a:pPr>
                        <a:lnSpc>
                          <a:spcPct val="107000"/>
                        </a:lnSpc>
                        <a:spcAft>
                          <a:spcPts val="800"/>
                        </a:spcAft>
                      </a:pPr>
                      <a:r>
                        <a:rPr lang="en-GB" sz="1600">
                          <a:effectLst/>
                        </a:rPr>
                        <a:t>Cold chain vol./dose (cm</a:t>
                      </a:r>
                      <a:r>
                        <a:rPr lang="en-GB" sz="1600" baseline="30000">
                          <a:effectLst/>
                        </a:rPr>
                        <a:t>3</a:t>
                      </a:r>
                      <a:r>
                        <a:rPr lang="en-GB" sz="1600">
                          <a:effectLst/>
                        </a:rPr>
                        <a: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10.50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11.80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4.20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17.60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682781316"/>
                  </a:ext>
                </a:extLst>
              </a:tr>
              <a:tr h="306010">
                <a:tc>
                  <a:txBody>
                    <a:bodyPr/>
                    <a:lstStyle/>
                    <a:p>
                      <a:pPr>
                        <a:lnSpc>
                          <a:spcPct val="107000"/>
                        </a:lnSpc>
                        <a:spcAft>
                          <a:spcPts val="800"/>
                        </a:spcAft>
                      </a:pPr>
                      <a:r>
                        <a:rPr lang="en-GB" sz="1600">
                          <a:effectLst/>
                        </a:rPr>
                        <a:t>Wastage rate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9%</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4%</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4%</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707659272"/>
                  </a:ext>
                </a:extLst>
              </a:tr>
              <a:tr h="306010">
                <a:tc>
                  <a:txBody>
                    <a:bodyPr/>
                    <a:lstStyle/>
                    <a:p>
                      <a:pPr>
                        <a:lnSpc>
                          <a:spcPct val="107000"/>
                        </a:lnSpc>
                        <a:spcAft>
                          <a:spcPts val="800"/>
                        </a:spcAft>
                      </a:pPr>
                      <a:r>
                        <a:rPr lang="en-GB" sz="1600">
                          <a:effectLst/>
                        </a:rPr>
                        <a:t>International handling</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43935467"/>
                  </a:ext>
                </a:extLst>
              </a:tr>
              <a:tr h="306010">
                <a:tc>
                  <a:txBody>
                    <a:bodyPr/>
                    <a:lstStyle/>
                    <a:p>
                      <a:pPr>
                        <a:lnSpc>
                          <a:spcPct val="107000"/>
                        </a:lnSpc>
                        <a:spcAft>
                          <a:spcPts val="800"/>
                        </a:spcAft>
                      </a:pPr>
                      <a:r>
                        <a:rPr lang="en-GB" sz="1600">
                          <a:effectLst/>
                        </a:rPr>
                        <a:t>International transportation</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27889642"/>
                  </a:ext>
                </a:extLst>
              </a:tr>
              <a:tr h="306010">
                <a:tc>
                  <a:txBody>
                    <a:bodyPr/>
                    <a:lstStyle/>
                    <a:p>
                      <a:pPr>
                        <a:lnSpc>
                          <a:spcPct val="107000"/>
                        </a:lnSpc>
                        <a:spcAft>
                          <a:spcPts val="800"/>
                        </a:spcAft>
                      </a:pPr>
                      <a:r>
                        <a:rPr lang="en-GB" sz="1600">
                          <a:effectLst/>
                        </a:rPr>
                        <a:t>Safety box/bag price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$0.80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$0.80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$0.80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$0.80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60344976"/>
                  </a:ext>
                </a:extLst>
              </a:tr>
              <a:tr h="306010">
                <a:tc>
                  <a:txBody>
                    <a:bodyPr/>
                    <a:lstStyle/>
                    <a:p>
                      <a:pPr>
                        <a:lnSpc>
                          <a:spcPct val="107000"/>
                        </a:lnSpc>
                        <a:spcAft>
                          <a:spcPts val="800"/>
                        </a:spcAft>
                      </a:pPr>
                      <a:r>
                        <a:rPr lang="en-GB" sz="1600">
                          <a:effectLst/>
                        </a:rPr>
                        <a:t>Safety box/bag volume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100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100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100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100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41398540"/>
                  </a:ext>
                </a:extLst>
              </a:tr>
              <a:tr h="306010">
                <a:tc>
                  <a:txBody>
                    <a:bodyPr/>
                    <a:lstStyle/>
                    <a:p>
                      <a:pPr>
                        <a:lnSpc>
                          <a:spcPct val="107000"/>
                        </a:lnSpc>
                        <a:spcAft>
                          <a:spcPts val="800"/>
                        </a:spcAft>
                      </a:pPr>
                      <a:r>
                        <a:rPr lang="en-GB" sz="1600">
                          <a:effectLst/>
                        </a:rPr>
                        <a:t>One-time intro/switch costs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$0.00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98264305"/>
                  </a:ext>
                </a:extLst>
              </a:tr>
              <a:tr h="306010">
                <a:tc>
                  <a:txBody>
                    <a:bodyPr/>
                    <a:lstStyle/>
                    <a:p>
                      <a:pPr>
                        <a:lnSpc>
                          <a:spcPct val="107000"/>
                        </a:lnSpc>
                        <a:spcAft>
                          <a:spcPts val="800"/>
                        </a:spcAft>
                      </a:pPr>
                      <a:r>
                        <a:rPr lang="en-GB" sz="1600">
                          <a:effectLst/>
                        </a:rPr>
                        <a:t>Incr. delivery cost/dose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$1.00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$1.00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$1.00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74321"/>
                  </a:ext>
                </a:extLst>
              </a:tr>
            </a:tbl>
          </a:graphicData>
        </a:graphic>
      </p:graphicFrame>
      <p:sp>
        <p:nvSpPr>
          <p:cNvPr id="3" name="Text Placeholder 2">
            <a:extLst>
              <a:ext uri="{FF2B5EF4-FFF2-40B4-BE49-F238E27FC236}">
                <a16:creationId xmlns:a16="http://schemas.microsoft.com/office/drawing/2014/main" id="{021D2DB0-733D-7E6E-ECA7-567170CD7E0E}"/>
              </a:ext>
            </a:extLst>
          </p:cNvPr>
          <p:cNvSpPr>
            <a:spLocks noGrp="1"/>
          </p:cNvSpPr>
          <p:nvPr>
            <p:ph type="body" sz="quarter" idx="21"/>
          </p:nvPr>
        </p:nvSpPr>
        <p:spPr/>
        <p:txBody>
          <a:bodyPr/>
          <a:lstStyle/>
          <a:p>
            <a:endParaRPr lang="en-US" dirty="0"/>
          </a:p>
        </p:txBody>
      </p:sp>
    </p:spTree>
    <p:extLst>
      <p:ext uri="{BB962C8B-B14F-4D97-AF65-F5344CB8AC3E}">
        <p14:creationId xmlns:p14="http://schemas.microsoft.com/office/powerpoint/2010/main" val="2278159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283F9-70CD-6A85-A007-64E346EF5A21}"/>
            </a:ext>
          </a:extLst>
        </p:cNvPr>
        <p:cNvGrpSpPr/>
        <p:nvPr/>
      </p:nvGrpSpPr>
      <p:grpSpPr>
        <a:xfrm>
          <a:off x="0" y="0"/>
          <a:ext cx="0" cy="0"/>
          <a:chOff x="0" y="0"/>
          <a:chExt cx="0" cy="0"/>
        </a:xfrm>
      </p:grpSpPr>
      <p:sp>
        <p:nvSpPr>
          <p:cNvPr id="9" name="Footer Placeholder 8">
            <a:extLst>
              <a:ext uri="{FF2B5EF4-FFF2-40B4-BE49-F238E27FC236}">
                <a16:creationId xmlns:a16="http://schemas.microsoft.com/office/drawing/2014/main" id="{E0686FC7-7EDE-E1A4-B34D-E1241941332B}"/>
              </a:ext>
            </a:extLst>
          </p:cNvPr>
          <p:cNvSpPr>
            <a:spLocks noGrp="1"/>
          </p:cNvSpPr>
          <p:nvPr>
            <p:ph type="ftr" sz="quarter" idx="11"/>
          </p:nvPr>
        </p:nvSpPr>
        <p:spPr/>
        <p:txBody>
          <a:bodyPr/>
          <a:lstStyle/>
          <a:p>
            <a:r>
              <a:rPr lang="en-US"/>
              <a:t>Vaccine Economics for NITAGs – Beginner Training</a:t>
            </a:r>
            <a:endParaRPr lang="en-GB"/>
          </a:p>
        </p:txBody>
      </p:sp>
      <p:sp>
        <p:nvSpPr>
          <p:cNvPr id="10" name="Slide Number Placeholder 9">
            <a:extLst>
              <a:ext uri="{FF2B5EF4-FFF2-40B4-BE49-F238E27FC236}">
                <a16:creationId xmlns:a16="http://schemas.microsoft.com/office/drawing/2014/main" id="{2D1B2314-0883-BD54-E15B-C6D0F23A79C8}"/>
              </a:ext>
            </a:extLst>
          </p:cNvPr>
          <p:cNvSpPr>
            <a:spLocks noGrp="1"/>
          </p:cNvSpPr>
          <p:nvPr>
            <p:ph type="sldNum" sz="quarter" idx="12"/>
          </p:nvPr>
        </p:nvSpPr>
        <p:spPr/>
        <p:txBody>
          <a:bodyPr/>
          <a:lstStyle/>
          <a:p>
            <a:fld id="{A74CE0EA-F3B5-4684-BA10-C594598FDB9C}" type="slidenum">
              <a:rPr lang="en-GB" smtClean="0"/>
              <a:pPr/>
              <a:t>37</a:t>
            </a:fld>
            <a:endParaRPr lang="en-GB"/>
          </a:p>
        </p:txBody>
      </p:sp>
      <p:sp>
        <p:nvSpPr>
          <p:cNvPr id="14" name="Text Placeholder 13">
            <a:extLst>
              <a:ext uri="{FF2B5EF4-FFF2-40B4-BE49-F238E27FC236}">
                <a16:creationId xmlns:a16="http://schemas.microsoft.com/office/drawing/2014/main" id="{F1768C98-8A49-0663-ABE8-F8668FE470D8}"/>
              </a:ext>
            </a:extLst>
          </p:cNvPr>
          <p:cNvSpPr>
            <a:spLocks noGrp="1"/>
          </p:cNvSpPr>
          <p:nvPr>
            <p:ph type="body" sz="quarter" idx="13"/>
          </p:nvPr>
        </p:nvSpPr>
        <p:spPr/>
        <p:txBody>
          <a:bodyPr/>
          <a:lstStyle/>
          <a:p>
            <a:r>
              <a:rPr lang="en-US"/>
              <a:t>Case study - Results</a:t>
            </a:r>
          </a:p>
        </p:txBody>
      </p:sp>
      <p:graphicFrame>
        <p:nvGraphicFramePr>
          <p:cNvPr id="4" name="Content Placeholder 3">
            <a:extLst>
              <a:ext uri="{FF2B5EF4-FFF2-40B4-BE49-F238E27FC236}">
                <a16:creationId xmlns:a16="http://schemas.microsoft.com/office/drawing/2014/main" id="{00000000-0008-0000-0300-000004000000}"/>
              </a:ext>
            </a:extLst>
          </p:cNvPr>
          <p:cNvGraphicFramePr>
            <a:graphicFrameLocks noGrp="1"/>
          </p:cNvGraphicFramePr>
          <p:nvPr>
            <p:ph sz="quarter" idx="14"/>
            <p:extLst>
              <p:ext uri="{D42A27DB-BD31-4B8C-83A1-F6EECF244321}">
                <p14:modId xmlns:p14="http://schemas.microsoft.com/office/powerpoint/2010/main" val="605272818"/>
              </p:ext>
            </p:extLst>
          </p:nvPr>
        </p:nvGraphicFramePr>
        <p:xfrm>
          <a:off x="5640825" y="1078569"/>
          <a:ext cx="6099048" cy="55162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54D3BC4-093D-625B-AC6E-0F98DB0A118B}"/>
              </a:ext>
            </a:extLst>
          </p:cNvPr>
          <p:cNvSpPr txBox="1"/>
          <p:nvPr/>
        </p:nvSpPr>
        <p:spPr>
          <a:xfrm>
            <a:off x="452128" y="1563624"/>
            <a:ext cx="5006840" cy="4339650"/>
          </a:xfrm>
          <a:prstGeom prst="rect">
            <a:avLst/>
          </a:prstGeom>
          <a:noFill/>
        </p:spPr>
        <p:txBody>
          <a:bodyPr wrap="square" rtlCol="0">
            <a:spAutoFit/>
          </a:bodyPr>
          <a:lstStyle/>
          <a:p>
            <a:r>
              <a:rPr lang="en-AU" sz="2000" b="1">
                <a:solidFill>
                  <a:schemeClr val="accent4"/>
                </a:solidFill>
              </a:rPr>
              <a:t>Over a 5-year time horizon:</a:t>
            </a:r>
          </a:p>
          <a:p>
            <a:endParaRPr lang="en-AU" sz="2000" b="1">
              <a:solidFill>
                <a:schemeClr val="accent4"/>
              </a:solidFill>
            </a:endParaRPr>
          </a:p>
          <a:p>
            <a:pPr marL="285750" indent="-285750">
              <a:buFont typeface="Arial" panose="020B0604020202020204" pitchFamily="34" charset="0"/>
              <a:buChar char="•"/>
            </a:pPr>
            <a:r>
              <a:rPr lang="en-AU">
                <a:solidFill>
                  <a:schemeClr val="accent4"/>
                </a:solidFill>
              </a:rPr>
              <a:t>Switching from current option ROTASIIL </a:t>
            </a:r>
            <a:r>
              <a:rPr lang="en-AU" err="1">
                <a:solidFill>
                  <a:schemeClr val="accent4"/>
                </a:solidFill>
              </a:rPr>
              <a:t>Thermo</a:t>
            </a:r>
            <a:r>
              <a:rPr lang="en-AU">
                <a:solidFill>
                  <a:schemeClr val="accent4"/>
                </a:solidFill>
              </a:rPr>
              <a:t> to ROTARIX will lead to savings of  $2,306,935</a:t>
            </a:r>
            <a:br>
              <a:rPr lang="en-AU">
                <a:solidFill>
                  <a:schemeClr val="accent4"/>
                </a:solidFill>
              </a:rPr>
            </a:br>
            <a:endParaRPr lang="en-AU">
              <a:solidFill>
                <a:schemeClr val="accent4"/>
              </a:solidFill>
            </a:endParaRPr>
          </a:p>
          <a:p>
            <a:pPr marL="285750" indent="-285750">
              <a:buFont typeface="Arial" panose="020B0604020202020204" pitchFamily="34" charset="0"/>
              <a:buChar char="•"/>
            </a:pPr>
            <a:r>
              <a:rPr lang="en-AU">
                <a:solidFill>
                  <a:schemeClr val="accent4"/>
                </a:solidFill>
              </a:rPr>
              <a:t>Switching from current option ROTASIIL </a:t>
            </a:r>
            <a:r>
              <a:rPr lang="en-AU" err="1">
                <a:solidFill>
                  <a:schemeClr val="accent4"/>
                </a:solidFill>
              </a:rPr>
              <a:t>Thermo</a:t>
            </a:r>
            <a:r>
              <a:rPr lang="en-AU">
                <a:solidFill>
                  <a:schemeClr val="accent4"/>
                </a:solidFill>
              </a:rPr>
              <a:t> to ROTAVAC will lead to savings of  $2,920,442</a:t>
            </a:r>
            <a:br>
              <a:rPr lang="en-AU">
                <a:solidFill>
                  <a:schemeClr val="accent4"/>
                </a:solidFill>
              </a:rPr>
            </a:br>
            <a:endParaRPr lang="en-AU">
              <a:solidFill>
                <a:schemeClr val="accent4"/>
              </a:solidFill>
            </a:endParaRPr>
          </a:p>
          <a:p>
            <a:pPr marL="285750" indent="-285750">
              <a:buFont typeface="Arial" panose="020B0604020202020204" pitchFamily="34" charset="0"/>
              <a:buChar char="•"/>
            </a:pPr>
            <a:r>
              <a:rPr lang="en-AU">
                <a:solidFill>
                  <a:schemeClr val="accent4"/>
                </a:solidFill>
              </a:rPr>
              <a:t>Switching from current option ROTASIIL </a:t>
            </a:r>
            <a:r>
              <a:rPr lang="en-AU" err="1">
                <a:solidFill>
                  <a:schemeClr val="accent4"/>
                </a:solidFill>
              </a:rPr>
              <a:t>Thermo</a:t>
            </a:r>
            <a:r>
              <a:rPr lang="en-AU">
                <a:solidFill>
                  <a:schemeClr val="accent4"/>
                </a:solidFill>
              </a:rPr>
              <a:t> 2 dose to ROTASIIL </a:t>
            </a:r>
            <a:r>
              <a:rPr lang="en-AU" err="1">
                <a:solidFill>
                  <a:schemeClr val="accent4"/>
                </a:solidFill>
              </a:rPr>
              <a:t>Thermo</a:t>
            </a:r>
            <a:r>
              <a:rPr lang="en-AU">
                <a:solidFill>
                  <a:schemeClr val="accent4"/>
                </a:solidFill>
              </a:rPr>
              <a:t> 1 dose will lead to additional spending of $2,538,283</a:t>
            </a:r>
          </a:p>
          <a:p>
            <a:endParaRPr lang="en-AU" sz="2000"/>
          </a:p>
        </p:txBody>
      </p:sp>
    </p:spTree>
    <p:extLst>
      <p:ext uri="{BB962C8B-B14F-4D97-AF65-F5344CB8AC3E}">
        <p14:creationId xmlns:p14="http://schemas.microsoft.com/office/powerpoint/2010/main" val="1494544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81F9911A-E575-6FC7-B7E3-8AF321E02691}"/>
              </a:ext>
            </a:extLst>
          </p:cNvPr>
          <p:cNvSpPr>
            <a:spLocks noGrp="1"/>
          </p:cNvSpPr>
          <p:nvPr>
            <p:ph type="ftr" sz="quarter" idx="11"/>
          </p:nvPr>
        </p:nvSpPr>
        <p:spPr/>
        <p:txBody>
          <a:bodyPr/>
          <a:lstStyle/>
          <a:p>
            <a:r>
              <a:rPr lang="en-US"/>
              <a:t>Vaccine Economics for NITAGs – Beginner Training</a:t>
            </a:r>
            <a:endParaRPr lang="en-GB"/>
          </a:p>
        </p:txBody>
      </p:sp>
      <p:sp>
        <p:nvSpPr>
          <p:cNvPr id="13" name="Slide Number Placeholder 12">
            <a:extLst>
              <a:ext uri="{FF2B5EF4-FFF2-40B4-BE49-F238E27FC236}">
                <a16:creationId xmlns:a16="http://schemas.microsoft.com/office/drawing/2014/main" id="{559AD125-A428-1A04-BFF8-7C718361914A}"/>
              </a:ext>
            </a:extLst>
          </p:cNvPr>
          <p:cNvSpPr>
            <a:spLocks noGrp="1"/>
          </p:cNvSpPr>
          <p:nvPr>
            <p:ph type="sldNum" sz="quarter" idx="12"/>
          </p:nvPr>
        </p:nvSpPr>
        <p:spPr/>
        <p:txBody>
          <a:bodyPr/>
          <a:lstStyle/>
          <a:p>
            <a:fld id="{A74CE0EA-F3B5-4684-BA10-C594598FDB9C}" type="slidenum">
              <a:rPr lang="en-GB" smtClean="0"/>
              <a:pPr/>
              <a:t>38</a:t>
            </a:fld>
            <a:endParaRPr lang="en-GB"/>
          </a:p>
        </p:txBody>
      </p:sp>
      <p:sp>
        <p:nvSpPr>
          <p:cNvPr id="14" name="Text Placeholder 13">
            <a:extLst>
              <a:ext uri="{FF2B5EF4-FFF2-40B4-BE49-F238E27FC236}">
                <a16:creationId xmlns:a16="http://schemas.microsoft.com/office/drawing/2014/main" id="{E1B390BA-FD4F-0176-C80A-CB809649F132}"/>
              </a:ext>
            </a:extLst>
          </p:cNvPr>
          <p:cNvSpPr>
            <a:spLocks noGrp="1"/>
          </p:cNvSpPr>
          <p:nvPr>
            <p:ph type="body" sz="quarter" idx="13"/>
          </p:nvPr>
        </p:nvSpPr>
        <p:spPr/>
        <p:txBody>
          <a:bodyPr/>
          <a:lstStyle/>
          <a:p>
            <a:r>
              <a:rPr lang="en-US"/>
              <a:t>Case study - Interpretation </a:t>
            </a:r>
          </a:p>
        </p:txBody>
      </p:sp>
      <p:sp>
        <p:nvSpPr>
          <p:cNvPr id="3" name="Content Placeholder 2">
            <a:extLst>
              <a:ext uri="{FF2B5EF4-FFF2-40B4-BE49-F238E27FC236}">
                <a16:creationId xmlns:a16="http://schemas.microsoft.com/office/drawing/2014/main" id="{B5CA1417-1D80-4D14-D403-D272139FBDD0}"/>
              </a:ext>
            </a:extLst>
          </p:cNvPr>
          <p:cNvSpPr>
            <a:spLocks noGrp="1"/>
          </p:cNvSpPr>
          <p:nvPr>
            <p:ph sz="quarter" idx="14"/>
          </p:nvPr>
        </p:nvSpPr>
        <p:spPr/>
        <p:txBody>
          <a:bodyPr>
            <a:normAutofit/>
          </a:bodyPr>
          <a:lstStyle/>
          <a:p>
            <a:r>
              <a:rPr lang="en-AU">
                <a:latin typeface="Poppins"/>
                <a:ea typeface="Roboto"/>
                <a:cs typeface="Poppins"/>
              </a:rPr>
              <a:t>How could this information be useful? What might we need to know next?</a:t>
            </a:r>
            <a:endParaRPr lang="en-US"/>
          </a:p>
          <a:p>
            <a:endParaRPr lang="en-AU">
              <a:latin typeface="Poppins"/>
              <a:ea typeface="Roboto"/>
              <a:cs typeface="Poppins"/>
            </a:endParaRPr>
          </a:p>
          <a:p>
            <a:endParaRPr lang="en-AU">
              <a:latin typeface="Poppins"/>
              <a:ea typeface="Roboto"/>
              <a:cs typeface="Poppins"/>
            </a:endParaRPr>
          </a:p>
          <a:p>
            <a:r>
              <a:rPr lang="en-AU">
                <a:latin typeface="Poppins"/>
                <a:ea typeface="Roboto"/>
                <a:cs typeface="Poppins"/>
              </a:rPr>
              <a:t>What are the main drivers of the differences in costs between the vaccine options?</a:t>
            </a:r>
            <a:endParaRPr lang="en-AU"/>
          </a:p>
          <a:p>
            <a:pPr marL="477520" lvl="1" indent="-173355"/>
            <a:endParaRPr lang="en-AU"/>
          </a:p>
          <a:p>
            <a:pPr marL="477520" lvl="1" indent="-173355"/>
            <a:endParaRPr lang="en-AU"/>
          </a:p>
          <a:p>
            <a:r>
              <a:rPr lang="en-AU">
                <a:latin typeface="Poppins"/>
                <a:ea typeface="Roboto"/>
                <a:cs typeface="Poppins"/>
              </a:rPr>
              <a:t>What costs might be missing?</a:t>
            </a:r>
          </a:p>
          <a:p>
            <a:pPr marL="477520" lvl="1" indent="-173355"/>
            <a:endParaRPr lang="en-AU"/>
          </a:p>
        </p:txBody>
      </p:sp>
    </p:spTree>
    <p:extLst>
      <p:ext uri="{BB962C8B-B14F-4D97-AF65-F5344CB8AC3E}">
        <p14:creationId xmlns:p14="http://schemas.microsoft.com/office/powerpoint/2010/main" val="307574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e 3">
            <a:extLst>
              <a:ext uri="{FF2B5EF4-FFF2-40B4-BE49-F238E27FC236}">
                <a16:creationId xmlns:a16="http://schemas.microsoft.com/office/drawing/2014/main" id="{1A2AA067-8C2B-4A6F-19AA-C62C14627A0E}"/>
              </a:ext>
            </a:extLst>
          </p:cNvPr>
          <p:cNvGraphicFramePr>
            <a:graphicFrameLocks noGrp="1"/>
          </p:cNvGraphicFramePr>
          <p:nvPr>
            <p:ph idx="1"/>
            <p:extLst>
              <p:ext uri="{D42A27DB-BD31-4B8C-83A1-F6EECF244321}">
                <p14:modId xmlns:p14="http://schemas.microsoft.com/office/powerpoint/2010/main" val="2406908625"/>
              </p:ext>
            </p:extLst>
          </p:nvPr>
        </p:nvGraphicFramePr>
        <p:xfrm>
          <a:off x="579438" y="1550988"/>
          <a:ext cx="10113962" cy="4337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ED5E56E-C032-25F2-D1D8-49002FE67ABB}"/>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DE7EACB5-9A57-9557-821C-E6478D4F32EE}"/>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3</a:t>
            </a:fld>
            <a:endParaRPr lang="en-GB" noProof="0"/>
          </a:p>
        </p:txBody>
      </p:sp>
      <p:sp>
        <p:nvSpPr>
          <p:cNvPr id="7" name="Title 6">
            <a:extLst>
              <a:ext uri="{FF2B5EF4-FFF2-40B4-BE49-F238E27FC236}">
                <a16:creationId xmlns:a16="http://schemas.microsoft.com/office/drawing/2014/main" id="{022AB269-C936-63BA-E6C2-776E044FF2E1}"/>
              </a:ext>
            </a:extLst>
          </p:cNvPr>
          <p:cNvSpPr>
            <a:spLocks noGrp="1"/>
          </p:cNvSpPr>
          <p:nvPr>
            <p:ph type="title"/>
          </p:nvPr>
        </p:nvSpPr>
        <p:spPr>
          <a:xfrm>
            <a:off x="489786" y="537196"/>
            <a:ext cx="9262904" cy="538504"/>
          </a:xfrm>
        </p:spPr>
        <p:txBody>
          <a:bodyPr/>
          <a:lstStyle/>
          <a:p>
            <a:r>
              <a:rPr lang="en-US"/>
              <a:t>Module overview</a:t>
            </a:r>
          </a:p>
        </p:txBody>
      </p:sp>
      <p:sp>
        <p:nvSpPr>
          <p:cNvPr id="14" name="ZoneTexte 5">
            <a:extLst>
              <a:ext uri="{FF2B5EF4-FFF2-40B4-BE49-F238E27FC236}">
                <a16:creationId xmlns:a16="http://schemas.microsoft.com/office/drawing/2014/main" id="{89C30B47-BEAA-D5FB-0A18-AC84DD2D1B29}"/>
              </a:ext>
            </a:extLst>
          </p:cNvPr>
          <p:cNvSpPr txBox="1"/>
          <p:nvPr/>
        </p:nvSpPr>
        <p:spPr>
          <a:xfrm>
            <a:off x="914986" y="1969478"/>
            <a:ext cx="527538" cy="523220"/>
          </a:xfrm>
          <a:prstGeom prst="rect">
            <a:avLst/>
          </a:prstGeom>
          <a:noFill/>
        </p:spPr>
        <p:txBody>
          <a:bodyPr wrap="square" rtlCol="0">
            <a:spAutoFit/>
          </a:bodyPr>
          <a:lstStyle/>
          <a:p>
            <a:r>
              <a:rPr lang="fr-FR" sz="2800" b="1">
                <a:solidFill>
                  <a:srgbClr val="173C5B"/>
                </a:solidFill>
                <a:latin typeface="Poppins" pitchFamily="2" charset="77"/>
                <a:cs typeface="Poppins" pitchFamily="2" charset="77"/>
              </a:rPr>
              <a:t>1</a:t>
            </a:r>
          </a:p>
        </p:txBody>
      </p:sp>
      <p:sp>
        <p:nvSpPr>
          <p:cNvPr id="15" name="ZoneTexte 6">
            <a:extLst>
              <a:ext uri="{FF2B5EF4-FFF2-40B4-BE49-F238E27FC236}">
                <a16:creationId xmlns:a16="http://schemas.microsoft.com/office/drawing/2014/main" id="{20027157-A91E-A94E-F5FB-3BD7063C4B1C}"/>
              </a:ext>
            </a:extLst>
          </p:cNvPr>
          <p:cNvSpPr txBox="1"/>
          <p:nvPr/>
        </p:nvSpPr>
        <p:spPr>
          <a:xfrm>
            <a:off x="1234831" y="3004960"/>
            <a:ext cx="527538" cy="523220"/>
          </a:xfrm>
          <a:prstGeom prst="rect">
            <a:avLst/>
          </a:prstGeom>
          <a:noFill/>
        </p:spPr>
        <p:txBody>
          <a:bodyPr wrap="square" rtlCol="0">
            <a:spAutoFit/>
          </a:bodyPr>
          <a:lstStyle/>
          <a:p>
            <a:r>
              <a:rPr lang="fr-FR" sz="2800" b="1">
                <a:solidFill>
                  <a:srgbClr val="173C5B"/>
                </a:solidFill>
                <a:latin typeface="Poppins" pitchFamily="2" charset="77"/>
                <a:cs typeface="Poppins" pitchFamily="2" charset="77"/>
              </a:rPr>
              <a:t>2</a:t>
            </a:r>
          </a:p>
        </p:txBody>
      </p:sp>
      <p:sp>
        <p:nvSpPr>
          <p:cNvPr id="16" name="ZoneTexte 7">
            <a:extLst>
              <a:ext uri="{FF2B5EF4-FFF2-40B4-BE49-F238E27FC236}">
                <a16:creationId xmlns:a16="http://schemas.microsoft.com/office/drawing/2014/main" id="{5454CB35-1A91-10BA-6BE6-9F4AFDBD5E88}"/>
              </a:ext>
            </a:extLst>
          </p:cNvPr>
          <p:cNvSpPr txBox="1"/>
          <p:nvPr/>
        </p:nvSpPr>
        <p:spPr>
          <a:xfrm>
            <a:off x="1280551" y="3992390"/>
            <a:ext cx="527538" cy="523220"/>
          </a:xfrm>
          <a:prstGeom prst="rect">
            <a:avLst/>
          </a:prstGeom>
          <a:noFill/>
        </p:spPr>
        <p:txBody>
          <a:bodyPr wrap="square" rtlCol="0">
            <a:spAutoFit/>
          </a:bodyPr>
          <a:lstStyle/>
          <a:p>
            <a:r>
              <a:rPr lang="fr-FR" sz="2800" b="1">
                <a:solidFill>
                  <a:srgbClr val="173C5B"/>
                </a:solidFill>
                <a:latin typeface="Poppins" pitchFamily="2" charset="77"/>
                <a:cs typeface="Poppins" pitchFamily="2" charset="77"/>
              </a:rPr>
              <a:t>3</a:t>
            </a:r>
          </a:p>
        </p:txBody>
      </p:sp>
      <p:sp>
        <p:nvSpPr>
          <p:cNvPr id="17" name="ZoneTexte 10">
            <a:extLst>
              <a:ext uri="{FF2B5EF4-FFF2-40B4-BE49-F238E27FC236}">
                <a16:creationId xmlns:a16="http://schemas.microsoft.com/office/drawing/2014/main" id="{2A4AAC94-A152-9FDC-D714-9ED82FD6E526}"/>
              </a:ext>
            </a:extLst>
          </p:cNvPr>
          <p:cNvSpPr txBox="1"/>
          <p:nvPr/>
        </p:nvSpPr>
        <p:spPr>
          <a:xfrm>
            <a:off x="890954" y="4993942"/>
            <a:ext cx="527538" cy="523220"/>
          </a:xfrm>
          <a:prstGeom prst="rect">
            <a:avLst/>
          </a:prstGeom>
          <a:noFill/>
        </p:spPr>
        <p:txBody>
          <a:bodyPr wrap="square" rtlCol="0">
            <a:spAutoFit/>
          </a:bodyPr>
          <a:lstStyle/>
          <a:p>
            <a:r>
              <a:rPr lang="fr-FR" sz="2800" b="1">
                <a:solidFill>
                  <a:srgbClr val="173C5B"/>
                </a:solidFill>
                <a:latin typeface="Poppins" pitchFamily="2" charset="77"/>
                <a:cs typeface="Poppins" pitchFamily="2" charset="77"/>
              </a:rPr>
              <a:t>4</a:t>
            </a:r>
          </a:p>
        </p:txBody>
      </p:sp>
    </p:spTree>
    <p:extLst>
      <p:ext uri="{BB962C8B-B14F-4D97-AF65-F5344CB8AC3E}">
        <p14:creationId xmlns:p14="http://schemas.microsoft.com/office/powerpoint/2010/main" val="3818140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a:extLst>
              <a:ext uri="{FF2B5EF4-FFF2-40B4-BE49-F238E27FC236}">
                <a16:creationId xmlns:a16="http://schemas.microsoft.com/office/drawing/2014/main" id="{CCB3F778-88A8-DB40-DD2D-1ABD6E6EC52C}"/>
              </a:ext>
            </a:extLst>
          </p:cNvPr>
          <p:cNvSpPr>
            <a:spLocks noGrp="1"/>
          </p:cNvSpPr>
          <p:nvPr>
            <p:ph type="ftr" sz="quarter" idx="11"/>
          </p:nvPr>
        </p:nvSpPr>
        <p:spPr/>
        <p:txBody>
          <a:bodyPr/>
          <a:lstStyle/>
          <a:p>
            <a:r>
              <a:rPr lang="en-US"/>
              <a:t>Vaccine Economics for NITAGs – Beginner Training</a:t>
            </a:r>
            <a:endParaRPr lang="en-GB"/>
          </a:p>
        </p:txBody>
      </p:sp>
      <p:sp>
        <p:nvSpPr>
          <p:cNvPr id="18" name="Slide Number Placeholder 17">
            <a:extLst>
              <a:ext uri="{FF2B5EF4-FFF2-40B4-BE49-F238E27FC236}">
                <a16:creationId xmlns:a16="http://schemas.microsoft.com/office/drawing/2014/main" id="{35A7941F-0A13-AFB5-E409-18ADE732AFC9}"/>
              </a:ext>
            </a:extLst>
          </p:cNvPr>
          <p:cNvSpPr>
            <a:spLocks noGrp="1"/>
          </p:cNvSpPr>
          <p:nvPr>
            <p:ph type="sldNum" sz="quarter" idx="12"/>
          </p:nvPr>
        </p:nvSpPr>
        <p:spPr/>
        <p:txBody>
          <a:bodyPr/>
          <a:lstStyle/>
          <a:p>
            <a:fld id="{A74CE0EA-F3B5-4684-BA10-C594598FDB9C}" type="slidenum">
              <a:rPr lang="en-GB" smtClean="0"/>
              <a:pPr/>
              <a:t>39</a:t>
            </a:fld>
            <a:endParaRPr lang="en-GB"/>
          </a:p>
        </p:txBody>
      </p:sp>
      <p:sp>
        <p:nvSpPr>
          <p:cNvPr id="10" name="Text Placeholder 9">
            <a:extLst>
              <a:ext uri="{FF2B5EF4-FFF2-40B4-BE49-F238E27FC236}">
                <a16:creationId xmlns:a16="http://schemas.microsoft.com/office/drawing/2014/main" id="{B9265D13-4F01-8AFB-B530-8832A2359D11}"/>
              </a:ext>
            </a:extLst>
          </p:cNvPr>
          <p:cNvSpPr>
            <a:spLocks noGrp="1"/>
          </p:cNvSpPr>
          <p:nvPr>
            <p:ph type="body" sz="quarter" idx="13"/>
          </p:nvPr>
        </p:nvSpPr>
        <p:spPr/>
        <p:txBody>
          <a:bodyPr/>
          <a:lstStyle/>
          <a:p>
            <a:r>
              <a:rPr lang="en-US"/>
              <a:t>Case study - Interpretation II</a:t>
            </a:r>
          </a:p>
        </p:txBody>
      </p:sp>
      <p:sp>
        <p:nvSpPr>
          <p:cNvPr id="3" name="Content Placeholder 2">
            <a:extLst>
              <a:ext uri="{FF2B5EF4-FFF2-40B4-BE49-F238E27FC236}">
                <a16:creationId xmlns:a16="http://schemas.microsoft.com/office/drawing/2014/main" id="{BF05681B-90B6-5F72-B864-1465A30D188D}"/>
              </a:ext>
            </a:extLst>
          </p:cNvPr>
          <p:cNvSpPr>
            <a:spLocks noGrp="1"/>
          </p:cNvSpPr>
          <p:nvPr>
            <p:ph sz="quarter" idx="14"/>
          </p:nvPr>
        </p:nvSpPr>
        <p:spPr/>
        <p:txBody>
          <a:bodyPr/>
          <a:lstStyle/>
          <a:p>
            <a:r>
              <a:rPr lang="en-AU"/>
              <a:t>Is this information enough to make a recommendation to switch between different options ? </a:t>
            </a:r>
          </a:p>
          <a:p>
            <a:endParaRPr lang="en-AU"/>
          </a:p>
          <a:p>
            <a:r>
              <a:rPr lang="en-AU"/>
              <a:t>What other information will you need to make a recommendation? </a:t>
            </a:r>
            <a:endParaRPr lang="en-GB"/>
          </a:p>
        </p:txBody>
      </p:sp>
    </p:spTree>
    <p:extLst>
      <p:ext uri="{BB962C8B-B14F-4D97-AF65-F5344CB8AC3E}">
        <p14:creationId xmlns:p14="http://schemas.microsoft.com/office/powerpoint/2010/main" val="1048598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33C497-D8A9-5AC4-9324-2D6202C97754}"/>
              </a:ext>
            </a:extLst>
          </p:cNvPr>
          <p:cNvSpPr>
            <a:spLocks noGrp="1"/>
          </p:cNvSpPr>
          <p:nvPr>
            <p:ph type="body" sz="quarter" idx="13"/>
          </p:nvPr>
        </p:nvSpPr>
        <p:spPr>
          <a:xfrm>
            <a:off x="1327526" y="2863648"/>
            <a:ext cx="9195987" cy="1130703"/>
          </a:xfrm>
        </p:spPr>
        <p:txBody>
          <a:bodyPr/>
          <a:lstStyle/>
          <a:p>
            <a:r>
              <a:rPr lang="en-US"/>
              <a:t>Introduction to </a:t>
            </a:r>
          </a:p>
          <a:p>
            <a:r>
              <a:rPr lang="en-US"/>
              <a:t>Economic Evaluation</a:t>
            </a:r>
          </a:p>
        </p:txBody>
      </p:sp>
      <p:sp>
        <p:nvSpPr>
          <p:cNvPr id="2" name="Footer Placeholder 1">
            <a:extLst>
              <a:ext uri="{FF2B5EF4-FFF2-40B4-BE49-F238E27FC236}">
                <a16:creationId xmlns:a16="http://schemas.microsoft.com/office/drawing/2014/main" id="{42659BD3-C8A3-13C8-7714-42E055175A0D}"/>
              </a:ext>
            </a:extLst>
          </p:cNvPr>
          <p:cNvSpPr>
            <a:spLocks noGrp="1"/>
          </p:cNvSpPr>
          <p:nvPr>
            <p:ph type="ftr" sz="quarter" idx="11"/>
          </p:nvPr>
        </p:nvSpPr>
        <p:spPr/>
        <p:txBody>
          <a:bodyPr/>
          <a:lstStyle/>
          <a:p>
            <a:r>
              <a:rPr lang="en-GB"/>
              <a:t>Vaccine Economics for NITAGs – Beginner Training</a:t>
            </a:r>
            <a:endParaRPr lang="en-GB">
              <a:effectLst/>
            </a:endParaRPr>
          </a:p>
        </p:txBody>
      </p:sp>
      <p:sp>
        <p:nvSpPr>
          <p:cNvPr id="3" name="Slide Number Placeholder 2">
            <a:extLst>
              <a:ext uri="{FF2B5EF4-FFF2-40B4-BE49-F238E27FC236}">
                <a16:creationId xmlns:a16="http://schemas.microsoft.com/office/drawing/2014/main" id="{1C7258A2-AD26-63D1-120B-22F666E25C5E}"/>
              </a:ext>
            </a:extLst>
          </p:cNvPr>
          <p:cNvSpPr>
            <a:spLocks noGrp="1"/>
          </p:cNvSpPr>
          <p:nvPr>
            <p:ph type="sldNum" sz="quarter" idx="12"/>
          </p:nvPr>
        </p:nvSpPr>
        <p:spPr/>
        <p:txBody>
          <a:bodyPr/>
          <a:lstStyle/>
          <a:p>
            <a:fld id="{E2E31AFC-DF42-41A5-B57C-06A83BBA6616}" type="slidenum">
              <a:rPr lang="en-GB" smtClean="0"/>
              <a:pPr/>
              <a:t>40</a:t>
            </a:fld>
            <a:endParaRPr lang="en-GB"/>
          </a:p>
        </p:txBody>
      </p:sp>
    </p:spTree>
    <p:extLst>
      <p:ext uri="{BB962C8B-B14F-4D97-AF65-F5344CB8AC3E}">
        <p14:creationId xmlns:p14="http://schemas.microsoft.com/office/powerpoint/2010/main" val="66553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0923D6-A370-9097-8CAD-E8E58AA1490E}"/>
              </a:ext>
            </a:extLst>
          </p:cNvPr>
          <p:cNvSpPr>
            <a:spLocks noGrp="1"/>
          </p:cNvSpPr>
          <p:nvPr>
            <p:ph idx="1"/>
          </p:nvPr>
        </p:nvSpPr>
        <p:spPr>
          <a:xfrm>
            <a:off x="577639" y="1501765"/>
            <a:ext cx="6227510" cy="4662009"/>
          </a:xfrm>
        </p:spPr>
        <p:txBody>
          <a:bodyPr/>
          <a:lstStyle/>
          <a:p>
            <a:r>
              <a:rPr lang="en-GB" sz="1600" dirty="0"/>
              <a:t>Economic evaluation of immunisation programmes is becoming increasingly important due to the </a:t>
            </a:r>
            <a:r>
              <a:rPr lang="en-GB" sz="1600" b="1" dirty="0">
                <a:solidFill>
                  <a:schemeClr val="accent1"/>
                </a:solidFill>
              </a:rPr>
              <a:t>growing number of vaccine options</a:t>
            </a:r>
            <a:r>
              <a:rPr lang="en-GB" sz="1600" dirty="0"/>
              <a:t> and high costs of newer vaccines.</a:t>
            </a:r>
          </a:p>
          <a:p>
            <a:pPr marL="68262" indent="0">
              <a:buNone/>
            </a:pPr>
            <a:endParaRPr lang="en-GB" sz="1600" dirty="0"/>
          </a:p>
          <a:p>
            <a:r>
              <a:rPr lang="en-GB" sz="1600" dirty="0"/>
              <a:t>Vaccine-preventable diseases have </a:t>
            </a:r>
            <a:r>
              <a:rPr lang="en-GB" sz="1600" b="1" dirty="0">
                <a:solidFill>
                  <a:schemeClr val="accent1"/>
                </a:solidFill>
              </a:rPr>
              <a:t>special characteristics </a:t>
            </a:r>
            <a:r>
              <a:rPr lang="en-GB" sz="1600" dirty="0"/>
              <a:t>that need to be adequately taken into account in economic evaluations.</a:t>
            </a:r>
          </a:p>
          <a:p>
            <a:pPr marL="68262" indent="0">
              <a:buNone/>
            </a:pPr>
            <a:endParaRPr lang="en-GB" sz="1600" dirty="0"/>
          </a:p>
          <a:p>
            <a:r>
              <a:rPr lang="en-GB" sz="1600" dirty="0"/>
              <a:t>WHO guidelines on economic evaluations of immunization programmes are being updated to reflect changes in WHO thinking as well as </a:t>
            </a:r>
            <a:r>
              <a:rPr lang="en-GB" sz="1600" b="1" dirty="0">
                <a:solidFill>
                  <a:schemeClr val="accent1"/>
                </a:solidFill>
              </a:rPr>
              <a:t>methodological developments </a:t>
            </a:r>
            <a:r>
              <a:rPr lang="en-GB" sz="1600" dirty="0"/>
              <a:t>in the vaccine and economics world</a:t>
            </a:r>
          </a:p>
          <a:p>
            <a:endParaRPr lang="en-GB" dirty="0"/>
          </a:p>
        </p:txBody>
      </p:sp>
      <p:sp>
        <p:nvSpPr>
          <p:cNvPr id="3" name="Footer Placeholder 2">
            <a:extLst>
              <a:ext uri="{FF2B5EF4-FFF2-40B4-BE49-F238E27FC236}">
                <a16:creationId xmlns:a16="http://schemas.microsoft.com/office/drawing/2014/main" id="{3D372DB2-96A6-D29E-6252-27B74186CBD8}"/>
              </a:ext>
            </a:extLst>
          </p:cNvPr>
          <p:cNvSpPr>
            <a:spLocks noGrp="1"/>
          </p:cNvSpPr>
          <p:nvPr>
            <p:ph type="ftr" sz="quarter" idx="15"/>
          </p:nvPr>
        </p:nvSpPr>
        <p:spPr/>
        <p:txBody>
          <a:bodyPr/>
          <a:lstStyle/>
          <a:p>
            <a:r>
              <a:rPr lang="en-US"/>
              <a:t>Vaccine Economics for NITAGs – Beginner Training</a:t>
            </a:r>
            <a:endParaRPr lang="en-GB"/>
          </a:p>
        </p:txBody>
      </p:sp>
      <p:sp>
        <p:nvSpPr>
          <p:cNvPr id="4" name="Slide Number Placeholder 3">
            <a:extLst>
              <a:ext uri="{FF2B5EF4-FFF2-40B4-BE49-F238E27FC236}">
                <a16:creationId xmlns:a16="http://schemas.microsoft.com/office/drawing/2014/main" id="{6DBD5533-592D-32F1-6F1A-FE43FC8E912F}"/>
              </a:ext>
            </a:extLst>
          </p:cNvPr>
          <p:cNvSpPr>
            <a:spLocks noGrp="1"/>
          </p:cNvSpPr>
          <p:nvPr>
            <p:ph type="sldNum" sz="quarter" idx="16"/>
          </p:nvPr>
        </p:nvSpPr>
        <p:spPr/>
        <p:txBody>
          <a:bodyPr/>
          <a:lstStyle/>
          <a:p>
            <a:fld id="{A74CE0EA-F3B5-4684-BA10-C594598FDB9C}" type="slidenum">
              <a:rPr lang="en-GB" smtClean="0"/>
              <a:pPr/>
              <a:t>41</a:t>
            </a:fld>
            <a:endParaRPr lang="en-GB"/>
          </a:p>
        </p:txBody>
      </p:sp>
      <p:sp>
        <p:nvSpPr>
          <p:cNvPr id="6" name="Title 5">
            <a:extLst>
              <a:ext uri="{FF2B5EF4-FFF2-40B4-BE49-F238E27FC236}">
                <a16:creationId xmlns:a16="http://schemas.microsoft.com/office/drawing/2014/main" id="{5680EF62-8083-543E-60D7-D5B756811AFF}"/>
              </a:ext>
            </a:extLst>
          </p:cNvPr>
          <p:cNvSpPr>
            <a:spLocks noGrp="1"/>
          </p:cNvSpPr>
          <p:nvPr>
            <p:ph type="title"/>
          </p:nvPr>
        </p:nvSpPr>
        <p:spPr>
          <a:xfrm>
            <a:off x="489786" y="263096"/>
            <a:ext cx="9262904" cy="812604"/>
          </a:xfrm>
        </p:spPr>
        <p:txBody>
          <a:bodyPr/>
          <a:lstStyle/>
          <a:p>
            <a:r>
              <a:rPr lang="en-GB" dirty="0"/>
              <a:t>WHO Guide on Standardization of Economic Evaluations</a:t>
            </a:r>
          </a:p>
        </p:txBody>
      </p:sp>
      <p:pic>
        <p:nvPicPr>
          <p:cNvPr id="7" name="Picture 6" descr="A close up of text on a black background&#10;&#10;Description automatically generated">
            <a:extLst>
              <a:ext uri="{FF2B5EF4-FFF2-40B4-BE49-F238E27FC236}">
                <a16:creationId xmlns:a16="http://schemas.microsoft.com/office/drawing/2014/main" id="{2E9B358E-F35A-5743-F107-4AC266A59701}"/>
              </a:ext>
            </a:extLst>
          </p:cNvPr>
          <p:cNvPicPr>
            <a:picLocks noChangeAspect="1"/>
          </p:cNvPicPr>
          <p:nvPr/>
        </p:nvPicPr>
        <p:blipFill>
          <a:blip r:embed="rId2"/>
          <a:stretch>
            <a:fillRect/>
          </a:stretch>
        </p:blipFill>
        <p:spPr>
          <a:xfrm>
            <a:off x="7635240" y="1501765"/>
            <a:ext cx="3058753" cy="434934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FEBDD43-7104-76B1-F9D0-9CD029EF6CB5}"/>
              </a:ext>
            </a:extLst>
          </p:cNvPr>
          <p:cNvSpPr txBox="1"/>
          <p:nvPr/>
        </p:nvSpPr>
        <p:spPr>
          <a:xfrm>
            <a:off x="489786" y="6193201"/>
            <a:ext cx="6837128" cy="230832"/>
          </a:xfrm>
          <a:prstGeom prst="rect">
            <a:avLst/>
          </a:prstGeom>
          <a:noFill/>
        </p:spPr>
        <p:txBody>
          <a:bodyPr wrap="none" rtlCol="0">
            <a:spAutoFit/>
          </a:bodyPr>
          <a:lstStyle/>
          <a:p>
            <a:r>
              <a:rPr lang="en-US" sz="900" dirty="0">
                <a:hlinkClick r:id="rId3"/>
              </a:rPr>
              <a:t>https://www.who.int/immunization/newsroom/news_guidance_stadard_economic_eval_imm_programmes/en/</a:t>
            </a:r>
            <a:endParaRPr lang="en-US" sz="900" dirty="0"/>
          </a:p>
        </p:txBody>
      </p:sp>
    </p:spTree>
    <p:extLst>
      <p:ext uri="{BB962C8B-B14F-4D97-AF65-F5344CB8AC3E}">
        <p14:creationId xmlns:p14="http://schemas.microsoft.com/office/powerpoint/2010/main" val="3081801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40ECD-6A1E-2CD4-782A-1E6354E9E97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6B3499-0244-21DE-86CE-0B49F333FD9F}"/>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0A5FCF64-435B-1CFC-94CE-22B0670912AC}"/>
              </a:ext>
            </a:extLst>
          </p:cNvPr>
          <p:cNvSpPr>
            <a:spLocks noGrp="1"/>
          </p:cNvSpPr>
          <p:nvPr>
            <p:ph type="sldNum" sz="quarter" idx="16"/>
          </p:nvPr>
        </p:nvSpPr>
        <p:spPr>
          <a:xfrm>
            <a:off x="10693993" y="6390930"/>
            <a:ext cx="897196" cy="111982"/>
          </a:xfrm>
        </p:spPr>
        <p:txBody>
          <a:bodyPr/>
          <a:lstStyle/>
          <a:p>
            <a:fld id="{A74CE0EA-F3B5-4684-BA10-C594598FDB9C}" type="slidenum">
              <a:rPr lang="en-GB" noProof="0" smtClean="0"/>
              <a:pPr/>
              <a:t>42</a:t>
            </a:fld>
            <a:endParaRPr lang="en-GB" noProof="0"/>
          </a:p>
        </p:txBody>
      </p:sp>
      <p:sp>
        <p:nvSpPr>
          <p:cNvPr id="2" name="Title 1">
            <a:extLst>
              <a:ext uri="{FF2B5EF4-FFF2-40B4-BE49-F238E27FC236}">
                <a16:creationId xmlns:a16="http://schemas.microsoft.com/office/drawing/2014/main" id="{C6B086D0-8FA3-BA18-ADF3-B19CE4FB7BAC}"/>
              </a:ext>
            </a:extLst>
          </p:cNvPr>
          <p:cNvSpPr>
            <a:spLocks noGrp="1"/>
          </p:cNvSpPr>
          <p:nvPr>
            <p:ph type="title"/>
          </p:nvPr>
        </p:nvSpPr>
        <p:spPr>
          <a:xfrm>
            <a:off x="489785" y="273747"/>
            <a:ext cx="10359029" cy="538504"/>
          </a:xfrm>
        </p:spPr>
        <p:txBody>
          <a:bodyPr>
            <a:normAutofit fontScale="90000"/>
          </a:bodyPr>
          <a:lstStyle/>
          <a:p>
            <a:r>
              <a:rPr lang="en-AU" dirty="0"/>
              <a:t> </a:t>
            </a:r>
            <a:br>
              <a:rPr lang="en-AU" dirty="0"/>
            </a:br>
            <a:r>
              <a:rPr lang="en-AU" dirty="0"/>
              <a:t>Recall: </a:t>
            </a:r>
            <a:r>
              <a:rPr lang="en-AU" sz="3100" dirty="0"/>
              <a:t>Different economic tools answer different questions</a:t>
            </a:r>
          </a:p>
        </p:txBody>
      </p:sp>
      <p:sp>
        <p:nvSpPr>
          <p:cNvPr id="25" name="Rounded Rectangle 30">
            <a:extLst>
              <a:ext uri="{FF2B5EF4-FFF2-40B4-BE49-F238E27FC236}">
                <a16:creationId xmlns:a16="http://schemas.microsoft.com/office/drawing/2014/main" id="{CC156824-DD1B-8BF3-092A-139581A8AE50}"/>
              </a:ext>
            </a:extLst>
          </p:cNvPr>
          <p:cNvSpPr/>
          <p:nvPr/>
        </p:nvSpPr>
        <p:spPr>
          <a:xfrm>
            <a:off x="9699215" y="4973703"/>
            <a:ext cx="2340000" cy="962711"/>
          </a:xfrm>
          <a:prstGeom prst="roundRect">
            <a:avLst/>
          </a:prstGeom>
          <a:solidFill>
            <a:srgbClr val="FFFFFF"/>
          </a:solidFill>
          <a:ln w="12700" cap="flat" cmpd="sng" algn="ctr">
            <a:solidFill>
              <a:srgbClr val="0099DD"/>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Calibri" panose="020F0502020204030204"/>
                <a:ea typeface="+mn-ea"/>
                <a:cs typeface="+mn-cs"/>
              </a:rPr>
              <a:t>Full economic evaluation</a:t>
            </a:r>
          </a:p>
        </p:txBody>
      </p:sp>
      <p:graphicFrame>
        <p:nvGraphicFramePr>
          <p:cNvPr id="26" name="Diagram 25">
            <a:extLst>
              <a:ext uri="{FF2B5EF4-FFF2-40B4-BE49-F238E27FC236}">
                <a16:creationId xmlns:a16="http://schemas.microsoft.com/office/drawing/2014/main" id="{7D25A5F3-A22F-BBE4-FA27-D32162ECBE8E}"/>
              </a:ext>
            </a:extLst>
          </p:cNvPr>
          <p:cNvGraphicFramePr/>
          <p:nvPr>
            <p:extLst>
              <p:ext uri="{D42A27DB-BD31-4B8C-83A1-F6EECF244321}">
                <p14:modId xmlns:p14="http://schemas.microsoft.com/office/powerpoint/2010/main" val="4004147995"/>
              </p:ext>
            </p:extLst>
          </p:nvPr>
        </p:nvGraphicFramePr>
        <p:xfrm>
          <a:off x="489785" y="1253488"/>
          <a:ext cx="9236587" cy="4786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6">
            <a:extLst>
              <a:ext uri="{FF2B5EF4-FFF2-40B4-BE49-F238E27FC236}">
                <a16:creationId xmlns:a16="http://schemas.microsoft.com/office/drawing/2014/main" id="{086E2A8B-49C0-F55F-7B78-8BC7D5630A14}"/>
              </a:ext>
            </a:extLst>
          </p:cNvPr>
          <p:cNvGrpSpPr/>
          <p:nvPr/>
        </p:nvGrpSpPr>
        <p:grpSpPr>
          <a:xfrm>
            <a:off x="9672057" y="1025493"/>
            <a:ext cx="2372585" cy="5213267"/>
            <a:chOff x="9719707" y="1152448"/>
            <a:chExt cx="2372585" cy="5344164"/>
          </a:xfrm>
        </p:grpSpPr>
        <p:sp>
          <p:nvSpPr>
            <p:cNvPr id="28" name="Rounded Rectangle 15">
              <a:extLst>
                <a:ext uri="{FF2B5EF4-FFF2-40B4-BE49-F238E27FC236}">
                  <a16:creationId xmlns:a16="http://schemas.microsoft.com/office/drawing/2014/main" id="{2F8E4CF9-6329-2AE7-D65F-F4A36DAA0E71}"/>
                </a:ext>
              </a:extLst>
            </p:cNvPr>
            <p:cNvSpPr/>
            <p:nvPr/>
          </p:nvSpPr>
          <p:spPr>
            <a:xfrm>
              <a:off x="9726373" y="1152448"/>
              <a:ext cx="2340000" cy="875192"/>
            </a:xfrm>
            <a:prstGeom prst="roundRect">
              <a:avLst/>
            </a:prstGeom>
            <a:solidFill>
              <a:srgbClr val="FFFFFF"/>
            </a:solidFill>
            <a:ln w="12700" cap="flat" cmpd="sng" algn="ctr">
              <a:solidFill>
                <a:srgbClr val="0099DD"/>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Calibri" panose="020F0502020204030204"/>
                  <a:ea typeface="+mn-ea"/>
                  <a:cs typeface="+mn-cs"/>
                </a:rPr>
                <a:t>Cost of illness study</a:t>
              </a:r>
            </a:p>
          </p:txBody>
        </p:sp>
        <p:sp>
          <p:nvSpPr>
            <p:cNvPr id="29" name="Rounded Rectangle 16">
              <a:extLst>
                <a:ext uri="{FF2B5EF4-FFF2-40B4-BE49-F238E27FC236}">
                  <a16:creationId xmlns:a16="http://schemas.microsoft.com/office/drawing/2014/main" id="{282B6469-5347-8E8F-5801-702FB07B39D2}"/>
                </a:ext>
              </a:extLst>
            </p:cNvPr>
            <p:cNvSpPr/>
            <p:nvPr/>
          </p:nvSpPr>
          <p:spPr>
            <a:xfrm>
              <a:off x="9726371" y="2374113"/>
              <a:ext cx="2340000" cy="962711"/>
            </a:xfrm>
            <a:prstGeom prst="roundRect">
              <a:avLst/>
            </a:prstGeom>
            <a:solidFill>
              <a:srgbClr val="FFFFFF"/>
            </a:solidFill>
            <a:ln w="12700" cap="flat" cmpd="sng" algn="ctr">
              <a:solidFill>
                <a:srgbClr val="0099DD"/>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Calibri" panose="020F0502020204030204"/>
                  <a:ea typeface="+mn-ea"/>
                  <a:cs typeface="+mn-cs"/>
                </a:rPr>
                <a:t>Costing study/analysis</a:t>
              </a:r>
            </a:p>
          </p:txBody>
        </p:sp>
        <p:sp>
          <p:nvSpPr>
            <p:cNvPr id="30" name="Rounded Rectangle 17">
              <a:extLst>
                <a:ext uri="{FF2B5EF4-FFF2-40B4-BE49-F238E27FC236}">
                  <a16:creationId xmlns:a16="http://schemas.microsoft.com/office/drawing/2014/main" id="{7ABE6700-1A77-B4FE-E654-873EC642B21A}"/>
                </a:ext>
              </a:extLst>
            </p:cNvPr>
            <p:cNvSpPr/>
            <p:nvPr/>
          </p:nvSpPr>
          <p:spPr>
            <a:xfrm>
              <a:off x="9726373" y="3619466"/>
              <a:ext cx="2340000" cy="962711"/>
            </a:xfrm>
            <a:prstGeom prst="roundRect">
              <a:avLst/>
            </a:prstGeom>
            <a:solidFill>
              <a:srgbClr val="FFFFFF"/>
            </a:solidFill>
            <a:ln w="12700" cap="flat" cmpd="sng" algn="ctr">
              <a:solidFill>
                <a:srgbClr val="0099DD"/>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Calibri" panose="020F0502020204030204"/>
                  <a:ea typeface="+mn-ea"/>
                  <a:cs typeface="+mn-cs"/>
                </a:rPr>
                <a:t>Budget impact analysis </a:t>
              </a:r>
            </a:p>
          </p:txBody>
        </p:sp>
        <p:sp>
          <p:nvSpPr>
            <p:cNvPr id="31" name="TextBox 30">
              <a:extLst>
                <a:ext uri="{FF2B5EF4-FFF2-40B4-BE49-F238E27FC236}">
                  <a16:creationId xmlns:a16="http://schemas.microsoft.com/office/drawing/2014/main" id="{23CF50F2-A9EF-293E-D33A-8E775118DB56}"/>
                </a:ext>
              </a:extLst>
            </p:cNvPr>
            <p:cNvSpPr txBox="1"/>
            <p:nvPr/>
          </p:nvSpPr>
          <p:spPr>
            <a:xfrm>
              <a:off x="9752292" y="5911837"/>
              <a:ext cx="2340000" cy="584775"/>
            </a:xfrm>
            <a:prstGeom prst="rect">
              <a:avLst/>
            </a:prstGeom>
            <a:solidFill>
              <a:srgbClr val="F16829"/>
            </a:solidFill>
            <a:ln>
              <a:solidFill>
                <a:srgbClr val="F3A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rPr>
                <a:t>Value for money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rPr>
                <a:t>Efficiency</a:t>
              </a:r>
              <a:endParaRPr kumimoji="0" lang="en-AU" sz="1600" b="0" i="1" u="none" strike="noStrike" kern="0" cap="none" spc="0" normalizeH="0" baseline="0" noProof="0">
                <a:ln>
                  <a:noFill/>
                </a:ln>
                <a:solidFill>
                  <a:srgbClr val="000000"/>
                </a:solidFill>
                <a:effectLst/>
                <a:uLnTx/>
                <a:uFillTx/>
                <a:latin typeface="Calibri" panose="020F0502020204030204"/>
              </a:endParaRPr>
            </a:p>
          </p:txBody>
        </p:sp>
        <p:sp>
          <p:nvSpPr>
            <p:cNvPr id="32" name="TextBox 31">
              <a:extLst>
                <a:ext uri="{FF2B5EF4-FFF2-40B4-BE49-F238E27FC236}">
                  <a16:creationId xmlns:a16="http://schemas.microsoft.com/office/drawing/2014/main" id="{13558729-79C0-78A0-A62A-BB9B3190DA75}"/>
                </a:ext>
              </a:extLst>
            </p:cNvPr>
            <p:cNvSpPr txBox="1"/>
            <p:nvPr/>
          </p:nvSpPr>
          <p:spPr>
            <a:xfrm>
              <a:off x="9719708" y="4331915"/>
              <a:ext cx="2340000" cy="584775"/>
            </a:xfrm>
            <a:prstGeom prst="rect">
              <a:avLst/>
            </a:prstGeom>
            <a:solidFill>
              <a:srgbClr val="F8B79A"/>
            </a:solidFill>
            <a:ln>
              <a:solidFill>
                <a:srgbClr val="F3A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rPr>
                <a:t>Affordability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rPr>
                <a:t>Sustainability</a:t>
              </a:r>
            </a:p>
          </p:txBody>
        </p:sp>
        <p:sp>
          <p:nvSpPr>
            <p:cNvPr id="33" name="TextBox 32">
              <a:extLst>
                <a:ext uri="{FF2B5EF4-FFF2-40B4-BE49-F238E27FC236}">
                  <a16:creationId xmlns:a16="http://schemas.microsoft.com/office/drawing/2014/main" id="{3FAC9F58-70E3-1AD4-2630-E10FB2425F32}"/>
                </a:ext>
              </a:extLst>
            </p:cNvPr>
            <p:cNvSpPr txBox="1"/>
            <p:nvPr/>
          </p:nvSpPr>
          <p:spPr>
            <a:xfrm>
              <a:off x="9719707" y="3156500"/>
              <a:ext cx="2340000" cy="338554"/>
            </a:xfrm>
            <a:prstGeom prst="rect">
              <a:avLst/>
            </a:prstGeom>
            <a:solidFill>
              <a:srgbClr val="F8B79A"/>
            </a:solidFill>
            <a:ln>
              <a:solidFill>
                <a:srgbClr val="F3A81C"/>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rPr>
                <a:t>Cost composition</a:t>
              </a:r>
            </a:p>
          </p:txBody>
        </p:sp>
        <p:sp>
          <p:nvSpPr>
            <p:cNvPr id="34" name="TextBox 33">
              <a:extLst>
                <a:ext uri="{FF2B5EF4-FFF2-40B4-BE49-F238E27FC236}">
                  <a16:creationId xmlns:a16="http://schemas.microsoft.com/office/drawing/2014/main" id="{61433E11-5F94-1980-7C8F-5024479AA7A5}"/>
                </a:ext>
              </a:extLst>
            </p:cNvPr>
            <p:cNvSpPr txBox="1"/>
            <p:nvPr/>
          </p:nvSpPr>
          <p:spPr>
            <a:xfrm>
              <a:off x="9719707" y="1860569"/>
              <a:ext cx="2340000" cy="338554"/>
            </a:xfrm>
            <a:prstGeom prst="rect">
              <a:avLst/>
            </a:prstGeom>
            <a:solidFill>
              <a:srgbClr val="F8B79A"/>
            </a:solidFill>
            <a:ln w="12700" cap="flat" cmpd="sng" algn="ctr">
              <a:solidFill>
                <a:srgbClr val="F16829"/>
              </a:solidFill>
              <a:prstDash val="solid"/>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a:ln>
                    <a:noFill/>
                  </a:ln>
                  <a:solidFill>
                    <a:srgbClr val="000000"/>
                  </a:solidFill>
                  <a:effectLst/>
                  <a:uLnTx/>
                  <a:uFillTx/>
                  <a:latin typeface="Calibri" panose="020F0502020204030204"/>
                  <a:ea typeface="+mn-ea"/>
                  <a:cs typeface="+mn-cs"/>
                </a:rPr>
                <a:t>Economic burden</a:t>
              </a:r>
            </a:p>
          </p:txBody>
        </p:sp>
      </p:grpSp>
    </p:spTree>
    <p:extLst>
      <p:ext uri="{BB962C8B-B14F-4D97-AF65-F5344CB8AC3E}">
        <p14:creationId xmlns:p14="http://schemas.microsoft.com/office/powerpoint/2010/main" val="4222019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A80B-505E-0A73-A15C-D1119AFE282D}"/>
            </a:ext>
          </a:extLst>
        </p:cNvPr>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96E22B00-0020-6024-225B-8BF1A1059B10}"/>
              </a:ext>
            </a:extLst>
          </p:cNvPr>
          <p:cNvSpPr>
            <a:spLocks noGrp="1"/>
          </p:cNvSpPr>
          <p:nvPr>
            <p:ph idx="1"/>
          </p:nvPr>
        </p:nvSpPr>
        <p:spPr>
          <a:xfrm>
            <a:off x="579690" y="1551583"/>
            <a:ext cx="4236859" cy="4335905"/>
          </a:xfrm>
        </p:spPr>
        <p:txBody>
          <a:bodyPr/>
          <a:lstStyle/>
          <a:p>
            <a:r>
              <a:rPr lang="en-US" dirty="0"/>
              <a:t>Is the change in costs justified by the change in outcomes?</a:t>
            </a:r>
          </a:p>
          <a:p>
            <a:endParaRPr lang="en-US" dirty="0"/>
          </a:p>
          <a:p>
            <a:r>
              <a:rPr lang="en-US" dirty="0"/>
              <a:t>What is the value for money, or cost-effectiveness, of an intervention (relative to a comparator)?</a:t>
            </a:r>
          </a:p>
          <a:p>
            <a:endParaRPr lang="en-US" dirty="0"/>
          </a:p>
          <a:p>
            <a:endParaRPr lang="en-US" dirty="0"/>
          </a:p>
        </p:txBody>
      </p:sp>
      <p:sp>
        <p:nvSpPr>
          <p:cNvPr id="12" name="Footer Placeholder 11">
            <a:extLst>
              <a:ext uri="{FF2B5EF4-FFF2-40B4-BE49-F238E27FC236}">
                <a16:creationId xmlns:a16="http://schemas.microsoft.com/office/drawing/2014/main" id="{A5AF7C05-BE0A-F291-35B4-48B9E0A69481}"/>
              </a:ext>
            </a:extLst>
          </p:cNvPr>
          <p:cNvSpPr>
            <a:spLocks noGrp="1"/>
          </p:cNvSpPr>
          <p:nvPr>
            <p:ph type="ftr" sz="quarter" idx="15"/>
          </p:nvPr>
        </p:nvSpPr>
        <p:spPr/>
        <p:txBody>
          <a:bodyPr/>
          <a:lstStyle/>
          <a:p>
            <a:r>
              <a:rPr lang="en-US" noProof="0"/>
              <a:t>Vaccine Economics for NITAGs – Beginner Training</a:t>
            </a:r>
            <a:endParaRPr lang="en-GB" noProof="0"/>
          </a:p>
        </p:txBody>
      </p:sp>
      <p:sp>
        <p:nvSpPr>
          <p:cNvPr id="14" name="Slide Number Placeholder 13">
            <a:extLst>
              <a:ext uri="{FF2B5EF4-FFF2-40B4-BE49-F238E27FC236}">
                <a16:creationId xmlns:a16="http://schemas.microsoft.com/office/drawing/2014/main" id="{99B5EB24-94DF-6FEA-EBB7-690FEA2131E6}"/>
              </a:ext>
            </a:extLst>
          </p:cNvPr>
          <p:cNvSpPr>
            <a:spLocks noGrp="1"/>
          </p:cNvSpPr>
          <p:nvPr>
            <p:ph type="sldNum" sz="quarter" idx="16"/>
          </p:nvPr>
        </p:nvSpPr>
        <p:spPr/>
        <p:txBody>
          <a:bodyPr/>
          <a:lstStyle/>
          <a:p>
            <a:fld id="{A74CE0EA-F3B5-4684-BA10-C594598FDB9C}" type="slidenum">
              <a:rPr lang="en-GB" noProof="0" smtClean="0"/>
              <a:pPr/>
              <a:t>43</a:t>
            </a:fld>
            <a:endParaRPr lang="en-GB" noProof="0"/>
          </a:p>
        </p:txBody>
      </p:sp>
      <p:sp>
        <p:nvSpPr>
          <p:cNvPr id="2" name="Title 1">
            <a:extLst>
              <a:ext uri="{FF2B5EF4-FFF2-40B4-BE49-F238E27FC236}">
                <a16:creationId xmlns:a16="http://schemas.microsoft.com/office/drawing/2014/main" id="{1B02EFB5-E1F6-DBE7-F631-E556C2E9AD71}"/>
              </a:ext>
            </a:extLst>
          </p:cNvPr>
          <p:cNvSpPr>
            <a:spLocks noGrp="1"/>
          </p:cNvSpPr>
          <p:nvPr>
            <p:ph type="title"/>
          </p:nvPr>
        </p:nvSpPr>
        <p:spPr/>
        <p:txBody>
          <a:bodyPr>
            <a:normAutofit/>
          </a:bodyPr>
          <a:lstStyle/>
          <a:p>
            <a:r>
              <a:rPr lang="en-AU" dirty="0"/>
              <a:t>Economic evaluation</a:t>
            </a:r>
          </a:p>
        </p:txBody>
      </p:sp>
      <p:grpSp>
        <p:nvGrpSpPr>
          <p:cNvPr id="20" name="Group 19">
            <a:extLst>
              <a:ext uri="{FF2B5EF4-FFF2-40B4-BE49-F238E27FC236}">
                <a16:creationId xmlns:a16="http://schemas.microsoft.com/office/drawing/2014/main" id="{312D969D-FDDE-1BF5-4961-E01B46A530DF}"/>
              </a:ext>
            </a:extLst>
          </p:cNvPr>
          <p:cNvGrpSpPr/>
          <p:nvPr/>
        </p:nvGrpSpPr>
        <p:grpSpPr>
          <a:xfrm>
            <a:off x="5052703" y="1246518"/>
            <a:ext cx="6173986" cy="4859648"/>
            <a:chOff x="2468991" y="1159314"/>
            <a:chExt cx="6173986" cy="4859648"/>
          </a:xfrm>
        </p:grpSpPr>
        <p:pic>
          <p:nvPicPr>
            <p:cNvPr id="21" name="Graphic 20">
              <a:extLst>
                <a:ext uri="{FF2B5EF4-FFF2-40B4-BE49-F238E27FC236}">
                  <a16:creationId xmlns:a16="http://schemas.microsoft.com/office/drawing/2014/main" id="{29B6125B-38BD-4F31-7CDE-807DE87A73F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17496"/>
            <a:stretch/>
          </p:blipFill>
          <p:spPr>
            <a:xfrm>
              <a:off x="2468991" y="1159314"/>
              <a:ext cx="6144657" cy="4859648"/>
            </a:xfrm>
            <a:prstGeom prst="rect">
              <a:avLst/>
            </a:prstGeom>
          </p:spPr>
        </p:pic>
        <p:sp>
          <p:nvSpPr>
            <p:cNvPr id="24" name="TextBox 23">
              <a:extLst>
                <a:ext uri="{FF2B5EF4-FFF2-40B4-BE49-F238E27FC236}">
                  <a16:creationId xmlns:a16="http://schemas.microsoft.com/office/drawing/2014/main" id="{C9E75E0F-8F85-3B02-2036-C46C5A83556D}"/>
                </a:ext>
              </a:extLst>
            </p:cNvPr>
            <p:cNvSpPr txBox="1"/>
            <p:nvPr/>
          </p:nvSpPr>
          <p:spPr>
            <a:xfrm>
              <a:off x="2958715" y="3674185"/>
              <a:ext cx="1440000" cy="648000"/>
            </a:xfrm>
            <a:prstGeom prst="rect">
              <a:avLst/>
            </a:prstGeom>
            <a:solidFill>
              <a:srgbClr val="BFECFE">
                <a:alpha val="89804"/>
              </a:srgbClr>
            </a:solidFill>
            <a:ln w="12700">
              <a:solidFill>
                <a:srgbClr val="0092CC"/>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0092CC"/>
                  </a:solidFill>
                </a:rPr>
                <a:t>Cost of illness</a:t>
              </a:r>
            </a:p>
          </p:txBody>
        </p:sp>
        <p:sp>
          <p:nvSpPr>
            <p:cNvPr id="25" name="TextBox 24">
              <a:extLst>
                <a:ext uri="{FF2B5EF4-FFF2-40B4-BE49-F238E27FC236}">
                  <a16:creationId xmlns:a16="http://schemas.microsoft.com/office/drawing/2014/main" id="{D246DE8A-A9EC-4CB4-DCBF-3B432DCB23A7}"/>
                </a:ext>
              </a:extLst>
            </p:cNvPr>
            <p:cNvSpPr txBox="1"/>
            <p:nvPr/>
          </p:nvSpPr>
          <p:spPr>
            <a:xfrm>
              <a:off x="2958715" y="2999681"/>
              <a:ext cx="1440000" cy="648000"/>
            </a:xfrm>
            <a:prstGeom prst="rect">
              <a:avLst/>
            </a:prstGeom>
            <a:solidFill>
              <a:srgbClr val="F4CE9A">
                <a:alpha val="89804"/>
              </a:srgbClr>
            </a:solidFill>
            <a:ln w="12700">
              <a:solidFill>
                <a:srgbClr val="AF6B0F"/>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AF6B0F"/>
                  </a:solidFill>
                </a:rPr>
                <a:t>Health burden</a:t>
              </a:r>
            </a:p>
          </p:txBody>
        </p:sp>
        <p:sp>
          <p:nvSpPr>
            <p:cNvPr id="26" name="TextBox 25">
              <a:extLst>
                <a:ext uri="{FF2B5EF4-FFF2-40B4-BE49-F238E27FC236}">
                  <a16:creationId xmlns:a16="http://schemas.microsoft.com/office/drawing/2014/main" id="{653BD5BA-ECCA-E999-D79E-DC7303263CC6}"/>
                </a:ext>
              </a:extLst>
            </p:cNvPr>
            <p:cNvSpPr txBox="1"/>
            <p:nvPr/>
          </p:nvSpPr>
          <p:spPr>
            <a:xfrm>
              <a:off x="6328438" y="3466115"/>
              <a:ext cx="1148400" cy="707886"/>
            </a:xfrm>
            <a:prstGeom prst="rect">
              <a:avLst/>
            </a:prstGeom>
            <a:solidFill>
              <a:srgbClr val="BFECFE">
                <a:alpha val="89804"/>
              </a:srgbClr>
            </a:solidFill>
            <a:ln w="12700">
              <a:solidFill>
                <a:srgbClr val="0092CC"/>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0092CC"/>
                  </a:solidFill>
                </a:rPr>
                <a:t>Cost of illness</a:t>
              </a:r>
            </a:p>
          </p:txBody>
        </p:sp>
        <p:sp>
          <p:nvSpPr>
            <p:cNvPr id="27" name="TextBox 26">
              <a:extLst>
                <a:ext uri="{FF2B5EF4-FFF2-40B4-BE49-F238E27FC236}">
                  <a16:creationId xmlns:a16="http://schemas.microsoft.com/office/drawing/2014/main" id="{7466C20A-0E6E-7A9C-1F95-E98C6670BC3B}"/>
                </a:ext>
              </a:extLst>
            </p:cNvPr>
            <p:cNvSpPr txBox="1"/>
            <p:nvPr/>
          </p:nvSpPr>
          <p:spPr>
            <a:xfrm>
              <a:off x="7487377" y="3465161"/>
              <a:ext cx="1155600" cy="707886"/>
            </a:xfrm>
            <a:prstGeom prst="rect">
              <a:avLst/>
            </a:prstGeom>
            <a:solidFill>
              <a:srgbClr val="F4CE9A">
                <a:alpha val="89804"/>
              </a:srgbClr>
            </a:solidFill>
            <a:ln w="12700">
              <a:solidFill>
                <a:srgbClr val="AF6B0F"/>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AF6B0F"/>
                  </a:solidFill>
                </a:rPr>
                <a:t>Health burden</a:t>
              </a:r>
            </a:p>
          </p:txBody>
        </p:sp>
      </p:grpSp>
      <p:sp>
        <p:nvSpPr>
          <p:cNvPr id="3" name="TextBox 2">
            <a:extLst>
              <a:ext uri="{FF2B5EF4-FFF2-40B4-BE49-F238E27FC236}">
                <a16:creationId xmlns:a16="http://schemas.microsoft.com/office/drawing/2014/main" id="{265968B9-F403-47FF-4AD6-13F68D9F91D7}"/>
              </a:ext>
            </a:extLst>
          </p:cNvPr>
          <p:cNvSpPr txBox="1"/>
          <p:nvPr/>
        </p:nvSpPr>
        <p:spPr>
          <a:xfrm>
            <a:off x="8899793" y="3157243"/>
            <a:ext cx="2326896" cy="707886"/>
          </a:xfrm>
          <a:prstGeom prst="rect">
            <a:avLst/>
          </a:prstGeom>
          <a:solidFill>
            <a:srgbClr val="FDC1F7"/>
          </a:solidFill>
          <a:ln w="12700">
            <a:solidFill>
              <a:srgbClr val="C10077"/>
            </a:solidFill>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p>
            <a:pPr algn="ctr"/>
            <a:r>
              <a:rPr lang="en-AU" sz="2000">
                <a:solidFill>
                  <a:srgbClr val="C10077"/>
                </a:solidFill>
                <a:cs typeface="Poppins"/>
              </a:rPr>
              <a:t>Cost of Intervention</a:t>
            </a:r>
          </a:p>
        </p:txBody>
      </p:sp>
      <p:sp>
        <p:nvSpPr>
          <p:cNvPr id="4" name="TextBox 3">
            <a:extLst>
              <a:ext uri="{FF2B5EF4-FFF2-40B4-BE49-F238E27FC236}">
                <a16:creationId xmlns:a16="http://schemas.microsoft.com/office/drawing/2014/main" id="{E28E8837-840F-83DD-A711-1C92DF5DF6F0}"/>
              </a:ext>
            </a:extLst>
          </p:cNvPr>
          <p:cNvSpPr txBox="1"/>
          <p:nvPr/>
        </p:nvSpPr>
        <p:spPr>
          <a:xfrm>
            <a:off x="4987008" y="4554154"/>
            <a:ext cx="2553112" cy="400110"/>
          </a:xfrm>
          <a:prstGeom prst="rect">
            <a:avLst/>
          </a:prstGeom>
          <a:noFill/>
        </p:spPr>
        <p:txBody>
          <a:bodyPr wrap="square" rtlCol="0">
            <a:spAutoFit/>
          </a:bodyPr>
          <a:lstStyle/>
          <a:p>
            <a:pPr algn="ctr"/>
            <a:r>
              <a:rPr lang="en-AU" sz="2000" b="1"/>
              <a:t>No Intervention</a:t>
            </a:r>
          </a:p>
        </p:txBody>
      </p:sp>
      <p:sp>
        <p:nvSpPr>
          <p:cNvPr id="5" name="TextBox 4">
            <a:extLst>
              <a:ext uri="{FF2B5EF4-FFF2-40B4-BE49-F238E27FC236}">
                <a16:creationId xmlns:a16="http://schemas.microsoft.com/office/drawing/2014/main" id="{6925E0FD-1490-A4DA-CDF5-A5171DBD987A}"/>
              </a:ext>
            </a:extLst>
          </p:cNvPr>
          <p:cNvSpPr txBox="1"/>
          <p:nvPr/>
        </p:nvSpPr>
        <p:spPr>
          <a:xfrm>
            <a:off x="8804723" y="4548257"/>
            <a:ext cx="2553112" cy="400110"/>
          </a:xfrm>
          <a:prstGeom prst="rect">
            <a:avLst/>
          </a:prstGeom>
          <a:noFill/>
        </p:spPr>
        <p:txBody>
          <a:bodyPr wrap="square" rtlCol="0">
            <a:spAutoFit/>
          </a:bodyPr>
          <a:lstStyle/>
          <a:p>
            <a:pPr algn="ctr"/>
            <a:r>
              <a:rPr lang="en-AU" sz="2000" b="1"/>
              <a:t>Intervention</a:t>
            </a:r>
          </a:p>
        </p:txBody>
      </p:sp>
      <p:sp>
        <p:nvSpPr>
          <p:cNvPr id="6" name="Content Placeholder 28">
            <a:extLst>
              <a:ext uri="{FF2B5EF4-FFF2-40B4-BE49-F238E27FC236}">
                <a16:creationId xmlns:a16="http://schemas.microsoft.com/office/drawing/2014/main" id="{66DFAD71-5F40-9417-7760-B5564CBFD27D}"/>
              </a:ext>
            </a:extLst>
          </p:cNvPr>
          <p:cNvSpPr txBox="1">
            <a:spLocks/>
          </p:cNvSpPr>
          <p:nvPr/>
        </p:nvSpPr>
        <p:spPr>
          <a:xfrm>
            <a:off x="577639" y="4641965"/>
            <a:ext cx="4040080" cy="1715951"/>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AU" sz="1800" b="1" dirty="0">
                <a:solidFill>
                  <a:srgbClr val="173C5B"/>
                </a:solidFill>
              </a:rPr>
              <a:t>Further reading</a:t>
            </a:r>
          </a:p>
          <a:p>
            <a:pPr marL="68262" indent="0">
              <a:buNone/>
            </a:pPr>
            <a:r>
              <a:rPr lang="en-AU" sz="1400" dirty="0">
                <a:solidFill>
                  <a:srgbClr val="173C5B"/>
                </a:solidFill>
                <a:ea typeface="Calibri"/>
                <a:cs typeface="Calibri"/>
              </a:rPr>
              <a:t>Turner HC, et al. An Introduction to the Main Types of Economic Evaluations Used for Informing Priority Setting and Resource Allocation in Healthcare. Frontiers in Public Health. 2021;9. doi:</a:t>
            </a:r>
            <a:r>
              <a:rPr lang="en-AU" sz="1400" dirty="0">
                <a:solidFill>
                  <a:srgbClr val="173C5B"/>
                </a:solidFill>
                <a:ea typeface="Calibri"/>
                <a:cs typeface="Calibri"/>
                <a:hlinkClick r:id="rId5"/>
              </a:rPr>
              <a:t>10.3389/fpubh.2021.722927</a:t>
            </a:r>
            <a:r>
              <a:rPr lang="en-AU" sz="1400" dirty="0">
                <a:solidFill>
                  <a:srgbClr val="173C5B"/>
                </a:solidFill>
                <a:ea typeface="Calibri"/>
                <a:cs typeface="Calibri"/>
              </a:rPr>
              <a:t> </a:t>
            </a:r>
          </a:p>
        </p:txBody>
      </p:sp>
    </p:spTree>
    <p:extLst>
      <p:ext uri="{BB962C8B-B14F-4D97-AF65-F5344CB8AC3E}">
        <p14:creationId xmlns:p14="http://schemas.microsoft.com/office/powerpoint/2010/main" val="1677266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51C3-353F-8FD4-E28F-B9A7D1A98E2E}"/>
              </a:ext>
            </a:extLst>
          </p:cNvPr>
          <p:cNvSpPr>
            <a:spLocks noGrp="1"/>
          </p:cNvSpPr>
          <p:nvPr>
            <p:ph idx="1"/>
          </p:nvPr>
        </p:nvSpPr>
        <p:spPr>
          <a:xfrm>
            <a:off x="579690" y="1551583"/>
            <a:ext cx="10114304" cy="4335905"/>
          </a:xfrm>
        </p:spPr>
        <p:txBody>
          <a:bodyPr/>
          <a:lstStyle/>
          <a:p>
            <a:pPr indent="-207645"/>
            <a:r>
              <a:rPr lang="en-AU" dirty="0">
                <a:latin typeface="Poppins"/>
                <a:ea typeface="Roboto"/>
                <a:cs typeface="Poppins"/>
              </a:rPr>
              <a:t>Are the (health) benefits worth the additional costs of the intervention?</a:t>
            </a:r>
            <a:endParaRPr lang="en-US" dirty="0">
              <a:latin typeface="Poppins"/>
              <a:ea typeface="Roboto"/>
              <a:cs typeface="Poppins"/>
            </a:endParaRPr>
          </a:p>
          <a:p>
            <a:pPr indent="-207645"/>
            <a:r>
              <a:rPr lang="en-AU" dirty="0">
                <a:latin typeface="Poppins"/>
                <a:ea typeface="Roboto"/>
                <a:cs typeface="Poppins"/>
              </a:rPr>
              <a:t>Is the intervention good </a:t>
            </a:r>
            <a:r>
              <a:rPr lang="en-AU" i="1" dirty="0">
                <a:latin typeface="Poppins"/>
                <a:ea typeface="Roboto"/>
                <a:cs typeface="Poppins"/>
              </a:rPr>
              <a:t>value for money</a:t>
            </a:r>
            <a:r>
              <a:rPr lang="en-AU" dirty="0">
                <a:latin typeface="Poppins"/>
                <a:ea typeface="Roboto"/>
                <a:cs typeface="Poppins"/>
              </a:rPr>
              <a:t>? </a:t>
            </a:r>
            <a:endParaRPr lang="en-AU" dirty="0">
              <a:latin typeface="Poppins"/>
              <a:cs typeface="Poppins"/>
            </a:endParaRPr>
          </a:p>
          <a:p>
            <a:pPr indent="-207645"/>
            <a:r>
              <a:rPr lang="en-AU" dirty="0">
                <a:latin typeface="Poppins"/>
                <a:ea typeface="Roboto"/>
                <a:cs typeface="Poppins"/>
              </a:rPr>
              <a:t>Is the intervention </a:t>
            </a:r>
            <a:r>
              <a:rPr lang="en-AU" i="1" dirty="0">
                <a:latin typeface="Poppins"/>
                <a:ea typeface="Roboto"/>
                <a:cs typeface="Poppins"/>
              </a:rPr>
              <a:t>cost-effective</a:t>
            </a:r>
            <a:r>
              <a:rPr lang="en-AU" dirty="0">
                <a:latin typeface="Poppins"/>
                <a:ea typeface="Roboto"/>
                <a:cs typeface="Poppins"/>
              </a:rPr>
              <a:t>? </a:t>
            </a:r>
            <a:endParaRPr lang="en-AU" dirty="0">
              <a:latin typeface="Poppins"/>
              <a:cs typeface="Poppins"/>
            </a:endParaRPr>
          </a:p>
          <a:p>
            <a:pPr lvl="0" indent="-207645"/>
            <a:r>
              <a:rPr lang="en-AU" dirty="0">
                <a:latin typeface="Poppins"/>
                <a:ea typeface="Roboto"/>
                <a:cs typeface="Poppins"/>
              </a:rPr>
              <a:t>What is the </a:t>
            </a:r>
            <a:r>
              <a:rPr lang="en-AU" i="1" dirty="0">
                <a:latin typeface="Poppins"/>
                <a:ea typeface="Roboto"/>
                <a:cs typeface="Poppins"/>
              </a:rPr>
              <a:t>cost-effectiveness</a:t>
            </a:r>
            <a:r>
              <a:rPr lang="en-AU" dirty="0">
                <a:latin typeface="Poppins"/>
                <a:ea typeface="Roboto"/>
                <a:cs typeface="Poppins"/>
              </a:rPr>
              <a:t> of the intervention?</a:t>
            </a:r>
          </a:p>
          <a:p>
            <a:pPr marL="68580" indent="0">
              <a:buNone/>
            </a:pPr>
            <a:endParaRPr lang="en-AU" sz="2200" dirty="0">
              <a:latin typeface="Poppins"/>
              <a:cs typeface="Poppins"/>
            </a:endParaRPr>
          </a:p>
        </p:txBody>
      </p:sp>
      <p:sp>
        <p:nvSpPr>
          <p:cNvPr id="10" name="Footer Placeholder 9">
            <a:extLst>
              <a:ext uri="{FF2B5EF4-FFF2-40B4-BE49-F238E27FC236}">
                <a16:creationId xmlns:a16="http://schemas.microsoft.com/office/drawing/2014/main" id="{BCBE3F75-8627-DFD5-E781-E407449E8E4C}"/>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1" name="Slide Number Placeholder 10">
            <a:extLst>
              <a:ext uri="{FF2B5EF4-FFF2-40B4-BE49-F238E27FC236}">
                <a16:creationId xmlns:a16="http://schemas.microsoft.com/office/drawing/2014/main" id="{36A96E13-88B1-53C7-DD5B-339B2E8A4F27}"/>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44</a:t>
            </a:fld>
            <a:endParaRPr lang="en-GB" noProof="0"/>
          </a:p>
        </p:txBody>
      </p:sp>
      <p:sp>
        <p:nvSpPr>
          <p:cNvPr id="2" name="Title 1">
            <a:extLst>
              <a:ext uri="{FF2B5EF4-FFF2-40B4-BE49-F238E27FC236}">
                <a16:creationId xmlns:a16="http://schemas.microsoft.com/office/drawing/2014/main" id="{09A0F4C4-8B39-D2A8-DC30-2C0AFF5E425F}"/>
              </a:ext>
            </a:extLst>
          </p:cNvPr>
          <p:cNvSpPr>
            <a:spLocks noGrp="1"/>
          </p:cNvSpPr>
          <p:nvPr>
            <p:ph type="title"/>
          </p:nvPr>
        </p:nvSpPr>
        <p:spPr>
          <a:xfrm>
            <a:off x="489786" y="537196"/>
            <a:ext cx="9469760" cy="538504"/>
          </a:xfrm>
        </p:spPr>
        <p:txBody>
          <a:bodyPr/>
          <a:lstStyle/>
          <a:p>
            <a:r>
              <a:rPr lang="en-AU"/>
              <a:t>Questions that economic evaluation can answer:</a:t>
            </a:r>
          </a:p>
        </p:txBody>
      </p:sp>
    </p:spTree>
    <p:extLst>
      <p:ext uri="{BB962C8B-B14F-4D97-AF65-F5344CB8AC3E}">
        <p14:creationId xmlns:p14="http://schemas.microsoft.com/office/powerpoint/2010/main" val="4273302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1A808D-6FA6-2A40-988E-919FB3DFA541}"/>
              </a:ext>
            </a:extLst>
          </p:cNvPr>
          <p:cNvSpPr>
            <a:spLocks noGrp="1"/>
          </p:cNvSpPr>
          <p:nvPr>
            <p:ph idx="1"/>
          </p:nvPr>
        </p:nvSpPr>
        <p:spPr>
          <a:xfrm>
            <a:off x="579690" y="1573885"/>
            <a:ext cx="10114304" cy="4335905"/>
          </a:xfrm>
        </p:spPr>
        <p:txBody>
          <a:bodyPr vert="horz" lIns="91440" tIns="45720" rIns="91440" bIns="45720" rtlCol="0" anchor="t">
            <a:normAutofit/>
          </a:bodyPr>
          <a:lstStyle/>
          <a:p>
            <a:r>
              <a:rPr lang="en-AU" sz="1800" dirty="0"/>
              <a:t>Compares costs and outcomes of two or more interventions </a:t>
            </a:r>
          </a:p>
          <a:p>
            <a:r>
              <a:rPr lang="en-AU" sz="1800" dirty="0"/>
              <a:t>Outcomes are natural (health) units (e.g., cases of disease or deaths)</a:t>
            </a:r>
          </a:p>
          <a:p>
            <a:r>
              <a:rPr lang="en-AU" sz="1800" dirty="0"/>
              <a:t>Results can be presented as: </a:t>
            </a:r>
          </a:p>
          <a:p>
            <a:pPr lvl="1"/>
            <a:r>
              <a:rPr lang="en-AU" dirty="0"/>
              <a:t>(Incremental) Cost per additional fully vaccinated child </a:t>
            </a:r>
          </a:p>
          <a:p>
            <a:pPr lvl="1"/>
            <a:r>
              <a:rPr lang="en-AU" dirty="0"/>
              <a:t>Cost per infection averted</a:t>
            </a:r>
          </a:p>
          <a:p>
            <a:pPr lvl="1"/>
            <a:r>
              <a:rPr lang="en-AU" dirty="0"/>
              <a:t>Cost per death averted</a:t>
            </a:r>
          </a:p>
          <a:p>
            <a:pPr lvl="1"/>
            <a:r>
              <a:rPr lang="en-AU" dirty="0"/>
              <a:t>Cost per vaccine delivered </a:t>
            </a:r>
          </a:p>
          <a:p>
            <a:r>
              <a:rPr lang="en-AU" sz="1800" b="1" dirty="0"/>
              <a:t>Difficulty in comparing across diseases</a:t>
            </a:r>
          </a:p>
          <a:p>
            <a:r>
              <a:rPr lang="en-AU" sz="1800" b="1" dirty="0"/>
              <a:t>Hard to know how much countries are willing to pay per outcome</a:t>
            </a:r>
          </a:p>
        </p:txBody>
      </p:sp>
      <p:sp>
        <p:nvSpPr>
          <p:cNvPr id="8" name="Footer Placeholder 7">
            <a:extLst>
              <a:ext uri="{FF2B5EF4-FFF2-40B4-BE49-F238E27FC236}">
                <a16:creationId xmlns:a16="http://schemas.microsoft.com/office/drawing/2014/main" id="{1962A612-F9E7-473B-702E-A6FA2611E5D4}"/>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FA25C6A2-76FF-25A0-AE3A-E0AFEF3D4C87}"/>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45</a:t>
            </a:fld>
            <a:endParaRPr lang="en-GB" noProof="0"/>
          </a:p>
        </p:txBody>
      </p:sp>
      <p:sp>
        <p:nvSpPr>
          <p:cNvPr id="2" name="Title 1">
            <a:extLst>
              <a:ext uri="{FF2B5EF4-FFF2-40B4-BE49-F238E27FC236}">
                <a16:creationId xmlns:a16="http://schemas.microsoft.com/office/drawing/2014/main" id="{D4589DEE-6258-E95A-2131-5188DFA17BA8}"/>
              </a:ext>
            </a:extLst>
          </p:cNvPr>
          <p:cNvSpPr>
            <a:spLocks noGrp="1"/>
          </p:cNvSpPr>
          <p:nvPr>
            <p:ph type="title"/>
          </p:nvPr>
        </p:nvSpPr>
        <p:spPr>
          <a:xfrm>
            <a:off x="489786" y="537196"/>
            <a:ext cx="9262904" cy="538504"/>
          </a:xfrm>
        </p:spPr>
        <p:txBody>
          <a:bodyPr/>
          <a:lstStyle/>
          <a:p>
            <a:r>
              <a:rPr lang="en-AU"/>
              <a:t>Cost-effectiveness Analysis</a:t>
            </a:r>
          </a:p>
        </p:txBody>
      </p:sp>
    </p:spTree>
    <p:extLst>
      <p:ext uri="{BB962C8B-B14F-4D97-AF65-F5344CB8AC3E}">
        <p14:creationId xmlns:p14="http://schemas.microsoft.com/office/powerpoint/2010/main" val="3074016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D97C2-E761-A67E-2220-EF50895407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25C35D-06B6-B143-0025-3420CEFCC340}"/>
              </a:ext>
            </a:extLst>
          </p:cNvPr>
          <p:cNvSpPr>
            <a:spLocks noGrp="1"/>
          </p:cNvSpPr>
          <p:nvPr>
            <p:ph idx="1"/>
          </p:nvPr>
        </p:nvSpPr>
        <p:spPr>
          <a:xfrm>
            <a:off x="579690" y="1551583"/>
            <a:ext cx="10114304" cy="4931303"/>
          </a:xfrm>
        </p:spPr>
        <p:txBody>
          <a:bodyPr vert="horz" lIns="91440" tIns="45720" rIns="91440" bIns="45720" rtlCol="0" anchor="t">
            <a:normAutofit/>
          </a:bodyPr>
          <a:lstStyle/>
          <a:p>
            <a:pPr marL="68580" indent="0">
              <a:lnSpc>
                <a:spcPct val="150000"/>
              </a:lnSpc>
              <a:buNone/>
            </a:pPr>
            <a:r>
              <a:rPr lang="en-GB" altLang="en-US" dirty="0">
                <a:latin typeface="Poppins"/>
                <a:ea typeface="Roboto"/>
                <a:cs typeface="Poppins"/>
              </a:rPr>
              <a:t>Cost-effectiveness information should be used </a:t>
            </a:r>
            <a:r>
              <a:rPr lang="en-GB" altLang="en-US" b="1" i="1" dirty="0">
                <a:latin typeface="Poppins"/>
                <a:ea typeface="Roboto"/>
                <a:cs typeface="Poppins"/>
              </a:rPr>
              <a:t>alongside </a:t>
            </a:r>
            <a:r>
              <a:rPr lang="en-GB" altLang="en-US" dirty="0">
                <a:latin typeface="Poppins"/>
                <a:ea typeface="Roboto"/>
                <a:cs typeface="Poppins"/>
              </a:rPr>
              <a:t>other </a:t>
            </a:r>
            <a:r>
              <a:rPr lang="en-GB" altLang="en-US" b="1" dirty="0">
                <a:latin typeface="Poppins"/>
                <a:ea typeface="Roboto"/>
                <a:cs typeface="Poppins"/>
              </a:rPr>
              <a:t>economic</a:t>
            </a:r>
            <a:r>
              <a:rPr lang="en-GB" altLang="en-US" dirty="0">
                <a:latin typeface="Poppins"/>
                <a:ea typeface="Roboto"/>
                <a:cs typeface="Poppins"/>
              </a:rPr>
              <a:t> (e.g., budget impact, cost of intervention, affordability and financial sustainability) and </a:t>
            </a:r>
            <a:r>
              <a:rPr lang="en-GB" altLang="en-US" b="1" dirty="0">
                <a:latin typeface="Poppins"/>
                <a:ea typeface="Roboto"/>
                <a:cs typeface="Poppins"/>
              </a:rPr>
              <a:t>non-economic </a:t>
            </a:r>
            <a:r>
              <a:rPr lang="en-GB" altLang="en-US" dirty="0">
                <a:latin typeface="Poppins"/>
                <a:ea typeface="Roboto"/>
                <a:cs typeface="Poppins"/>
              </a:rPr>
              <a:t>considerations (e.g., acceptability, availability, political aspects) in a </a:t>
            </a:r>
            <a:r>
              <a:rPr lang="en-GB" altLang="en-US" b="1" dirty="0">
                <a:latin typeface="Poppins"/>
                <a:ea typeface="Roboto"/>
                <a:cs typeface="Poppins"/>
              </a:rPr>
              <a:t>transparent</a:t>
            </a:r>
            <a:r>
              <a:rPr lang="en-GB" altLang="en-US" dirty="0">
                <a:latin typeface="Poppins"/>
                <a:ea typeface="Roboto"/>
                <a:cs typeface="Poppins"/>
              </a:rPr>
              <a:t>, </a:t>
            </a:r>
            <a:r>
              <a:rPr lang="en-GB" altLang="en-US" b="1" dirty="0">
                <a:latin typeface="Poppins"/>
                <a:ea typeface="Roboto"/>
                <a:cs typeface="Poppins"/>
              </a:rPr>
              <a:t>deliberative decision-making process </a:t>
            </a:r>
            <a:r>
              <a:rPr lang="en-GB" altLang="en-US" dirty="0">
                <a:latin typeface="Poppins"/>
                <a:ea typeface="Roboto"/>
                <a:cs typeface="Poppins"/>
              </a:rPr>
              <a:t>(such as NITAG) rather than based on a single threshold value</a:t>
            </a:r>
          </a:p>
          <a:p>
            <a:pPr indent="-207645"/>
            <a:endParaRPr lang="en-GB" altLang="en-US" dirty="0"/>
          </a:p>
          <a:p>
            <a:pPr indent="-207645"/>
            <a:endParaRPr lang="en-GB" altLang="en-US" dirty="0"/>
          </a:p>
          <a:p>
            <a:pPr indent="-207645"/>
            <a:endParaRPr lang="en-GB" altLang="en-US" dirty="0"/>
          </a:p>
          <a:p>
            <a:pPr indent="-207645"/>
            <a:endParaRPr lang="en-US" dirty="0"/>
          </a:p>
        </p:txBody>
      </p:sp>
      <p:sp>
        <p:nvSpPr>
          <p:cNvPr id="7" name="Footer Placeholder 6">
            <a:extLst>
              <a:ext uri="{FF2B5EF4-FFF2-40B4-BE49-F238E27FC236}">
                <a16:creationId xmlns:a16="http://schemas.microsoft.com/office/drawing/2014/main" id="{2A8CA123-9B03-B0B2-43A7-7F93D339A2BC}"/>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8" name="Slide Number Placeholder 7">
            <a:extLst>
              <a:ext uri="{FF2B5EF4-FFF2-40B4-BE49-F238E27FC236}">
                <a16:creationId xmlns:a16="http://schemas.microsoft.com/office/drawing/2014/main" id="{B89C6A7B-30EA-09F4-26C4-98BA543DCB59}"/>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46</a:t>
            </a:fld>
            <a:endParaRPr lang="en-GB" noProof="0"/>
          </a:p>
        </p:txBody>
      </p:sp>
      <p:sp>
        <p:nvSpPr>
          <p:cNvPr id="70657" name="Title 1">
            <a:extLst>
              <a:ext uri="{FF2B5EF4-FFF2-40B4-BE49-F238E27FC236}">
                <a16:creationId xmlns:a16="http://schemas.microsoft.com/office/drawing/2014/main" id="{821C4057-AD45-78A5-8E88-59D4FCDAA6FC}"/>
              </a:ext>
            </a:extLst>
          </p:cNvPr>
          <p:cNvSpPr>
            <a:spLocks noGrp="1" noChangeArrowheads="1"/>
          </p:cNvSpPr>
          <p:nvPr>
            <p:ph type="title"/>
          </p:nvPr>
        </p:nvSpPr>
        <p:spPr>
          <a:xfrm>
            <a:off x="577639" y="548626"/>
            <a:ext cx="9262904" cy="538504"/>
          </a:xfrm>
        </p:spPr>
        <p:txBody>
          <a:bodyPr>
            <a:normAutofit/>
          </a:bodyPr>
          <a:lstStyle/>
          <a:p>
            <a:r>
              <a:rPr lang="en-US" altLang="en-US" dirty="0"/>
              <a:t>Use of cost-effectiveness results</a:t>
            </a:r>
          </a:p>
        </p:txBody>
      </p:sp>
    </p:spTree>
    <p:extLst>
      <p:ext uri="{BB962C8B-B14F-4D97-AF65-F5344CB8AC3E}">
        <p14:creationId xmlns:p14="http://schemas.microsoft.com/office/powerpoint/2010/main" val="67392697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F1A99A-75F3-5AF0-4389-512E63AB328D}"/>
              </a:ext>
            </a:extLst>
          </p:cNvPr>
          <p:cNvSpPr>
            <a:spLocks noGrp="1"/>
          </p:cNvSpPr>
          <p:nvPr>
            <p:ph idx="1"/>
          </p:nvPr>
        </p:nvSpPr>
        <p:spPr>
          <a:xfrm>
            <a:off x="579690" y="1551583"/>
            <a:ext cx="10114304" cy="4335905"/>
          </a:xfrm>
        </p:spPr>
        <p:txBody>
          <a:bodyPr>
            <a:normAutofit/>
          </a:bodyPr>
          <a:lstStyle/>
          <a:p>
            <a:r>
              <a:rPr lang="en-GB" sz="1800" dirty="0"/>
              <a:t>Type of cost-effectiveness analysis</a:t>
            </a:r>
            <a:r>
              <a:rPr lang="en-US" sz="1800" dirty="0"/>
              <a:t>​</a:t>
            </a:r>
            <a:endParaRPr lang="en-GB" sz="1800" dirty="0"/>
          </a:p>
          <a:p>
            <a:r>
              <a:rPr lang="en-AU" sz="1800" dirty="0"/>
              <a:t>Compares costs and outcomes of two or more interventions </a:t>
            </a:r>
          </a:p>
          <a:p>
            <a:r>
              <a:rPr lang="en-GB" sz="1800" dirty="0"/>
              <a:t>Outcomes measured using health adjusted </a:t>
            </a:r>
            <a:r>
              <a:rPr lang="en-AU" sz="1800" dirty="0"/>
              <a:t>years of life which capture both morbidity (quality of life) and mortality (length of life)</a:t>
            </a:r>
            <a:endParaRPr lang="en-US" sz="1800" dirty="0"/>
          </a:p>
          <a:p>
            <a:r>
              <a:rPr lang="en-GB" sz="1800" dirty="0"/>
              <a:t>Results can be presented as:</a:t>
            </a:r>
          </a:p>
          <a:p>
            <a:pPr lvl="1"/>
            <a:r>
              <a:rPr lang="en-GB" dirty="0"/>
              <a:t>(Incremental) Cost per </a:t>
            </a:r>
            <a:r>
              <a:rPr lang="en-GB" b="1" dirty="0"/>
              <a:t>quality-adjusted life year (QALY) </a:t>
            </a:r>
            <a:r>
              <a:rPr lang="en-GB" dirty="0"/>
              <a:t>gained</a:t>
            </a:r>
          </a:p>
          <a:p>
            <a:pPr lvl="1"/>
            <a:r>
              <a:rPr lang="en-GB" dirty="0"/>
              <a:t>(Incremental) Cost per </a:t>
            </a:r>
            <a:r>
              <a:rPr lang="en-GB" b="1" dirty="0"/>
              <a:t>disability-adjusted life years (DALY)</a:t>
            </a:r>
            <a:r>
              <a:rPr lang="en-US" b="1" dirty="0"/>
              <a:t>​ </a:t>
            </a:r>
            <a:r>
              <a:rPr lang="en-US" dirty="0"/>
              <a:t>averted</a:t>
            </a:r>
          </a:p>
          <a:p>
            <a:r>
              <a:rPr lang="en-GB" sz="1800" dirty="0"/>
              <a:t>QALYs and DALYs can be compared across disease areas</a:t>
            </a:r>
          </a:p>
          <a:p>
            <a:r>
              <a:rPr lang="en-GB" sz="1800" dirty="0"/>
              <a:t>Countries may have an indication of how much they are willing to pay per QALY gained/DALY averted </a:t>
            </a:r>
          </a:p>
        </p:txBody>
      </p:sp>
      <p:sp>
        <p:nvSpPr>
          <p:cNvPr id="10" name="Footer Placeholder 9">
            <a:extLst>
              <a:ext uri="{FF2B5EF4-FFF2-40B4-BE49-F238E27FC236}">
                <a16:creationId xmlns:a16="http://schemas.microsoft.com/office/drawing/2014/main" id="{EDD7E039-7460-203F-2523-52F24D9D50D4}"/>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1" name="Slide Number Placeholder 10">
            <a:extLst>
              <a:ext uri="{FF2B5EF4-FFF2-40B4-BE49-F238E27FC236}">
                <a16:creationId xmlns:a16="http://schemas.microsoft.com/office/drawing/2014/main" id="{13B8006B-711D-EB38-0D41-4204C951F761}"/>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47</a:t>
            </a:fld>
            <a:endParaRPr lang="en-GB" noProof="0"/>
          </a:p>
        </p:txBody>
      </p:sp>
      <p:sp>
        <p:nvSpPr>
          <p:cNvPr id="2" name="Title 1">
            <a:extLst>
              <a:ext uri="{FF2B5EF4-FFF2-40B4-BE49-F238E27FC236}">
                <a16:creationId xmlns:a16="http://schemas.microsoft.com/office/drawing/2014/main" id="{5A1A6084-751E-9628-4AC7-35BCC5A53CBD}"/>
              </a:ext>
            </a:extLst>
          </p:cNvPr>
          <p:cNvSpPr>
            <a:spLocks noGrp="1"/>
          </p:cNvSpPr>
          <p:nvPr>
            <p:ph type="title"/>
          </p:nvPr>
        </p:nvSpPr>
        <p:spPr>
          <a:xfrm>
            <a:off x="489786" y="537196"/>
            <a:ext cx="9262904" cy="538504"/>
          </a:xfrm>
        </p:spPr>
        <p:txBody>
          <a:bodyPr/>
          <a:lstStyle/>
          <a:p>
            <a:r>
              <a:rPr lang="en-AU"/>
              <a:t>Cost Utility Analysis (CUA)</a:t>
            </a:r>
          </a:p>
        </p:txBody>
      </p:sp>
    </p:spTree>
    <p:extLst>
      <p:ext uri="{BB962C8B-B14F-4D97-AF65-F5344CB8AC3E}">
        <p14:creationId xmlns:p14="http://schemas.microsoft.com/office/powerpoint/2010/main" val="2361739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B20CAD-DD82-EDA6-0944-D9BC0A0EDB04}"/>
              </a:ext>
            </a:extLst>
          </p:cNvPr>
          <p:cNvSpPr/>
          <p:nvPr/>
        </p:nvSpPr>
        <p:spPr>
          <a:xfrm>
            <a:off x="5844693" y="2382839"/>
            <a:ext cx="5073649" cy="2212975"/>
          </a:xfrm>
          <a:prstGeom prst="rect">
            <a:avLst/>
          </a:prstGeom>
          <a:pattFill prst="ltDn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1857" name="Straight Arrow Connector 4">
            <a:extLst>
              <a:ext uri="{FF2B5EF4-FFF2-40B4-BE49-F238E27FC236}">
                <a16:creationId xmlns:a16="http://schemas.microsoft.com/office/drawing/2014/main" id="{264B6EC9-EAE2-9FD2-7E71-9FFD6164ECB1}"/>
              </a:ext>
            </a:extLst>
          </p:cNvPr>
          <p:cNvCxnSpPr>
            <a:cxnSpLocks noChangeShapeType="1"/>
          </p:cNvCxnSpPr>
          <p:nvPr/>
        </p:nvCxnSpPr>
        <p:spPr bwMode="auto">
          <a:xfrm>
            <a:off x="5846280" y="5597526"/>
            <a:ext cx="5929313" cy="158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1858" name="Straight Arrow Connector 6">
            <a:extLst>
              <a:ext uri="{FF2B5EF4-FFF2-40B4-BE49-F238E27FC236}">
                <a16:creationId xmlns:a16="http://schemas.microsoft.com/office/drawing/2014/main" id="{B3402171-7131-1D89-77FA-F8A800E20EAB}"/>
              </a:ext>
            </a:extLst>
          </p:cNvPr>
          <p:cNvCxnSpPr>
            <a:cxnSpLocks noChangeShapeType="1"/>
          </p:cNvCxnSpPr>
          <p:nvPr/>
        </p:nvCxnSpPr>
        <p:spPr bwMode="auto">
          <a:xfrm rot="5400000" flipH="1" flipV="1">
            <a:off x="3808724" y="3561558"/>
            <a:ext cx="4073525"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1859" name="Straight Connector 8">
            <a:extLst>
              <a:ext uri="{FF2B5EF4-FFF2-40B4-BE49-F238E27FC236}">
                <a16:creationId xmlns:a16="http://schemas.microsoft.com/office/drawing/2014/main" id="{4BD4BA96-B9E3-77BF-BD45-CD4ACA115AB8}"/>
              </a:ext>
            </a:extLst>
          </p:cNvPr>
          <p:cNvCxnSpPr>
            <a:cxnSpLocks noChangeShapeType="1"/>
          </p:cNvCxnSpPr>
          <p:nvPr/>
        </p:nvCxnSpPr>
        <p:spPr bwMode="auto">
          <a:xfrm>
            <a:off x="5846280" y="4595814"/>
            <a:ext cx="32908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1860" name="Straight Connector 19">
            <a:extLst>
              <a:ext uri="{FF2B5EF4-FFF2-40B4-BE49-F238E27FC236}">
                <a16:creationId xmlns:a16="http://schemas.microsoft.com/office/drawing/2014/main" id="{498E2ED3-865B-9CBC-D365-B843DF2228E2}"/>
              </a:ext>
            </a:extLst>
          </p:cNvPr>
          <p:cNvCxnSpPr>
            <a:cxnSpLocks noChangeShapeType="1"/>
          </p:cNvCxnSpPr>
          <p:nvPr/>
        </p:nvCxnSpPr>
        <p:spPr bwMode="auto">
          <a:xfrm>
            <a:off x="5846280" y="2382839"/>
            <a:ext cx="5072063"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1861" name="Straight Connector 21">
            <a:extLst>
              <a:ext uri="{FF2B5EF4-FFF2-40B4-BE49-F238E27FC236}">
                <a16:creationId xmlns:a16="http://schemas.microsoft.com/office/drawing/2014/main" id="{8D60791D-871D-8CE6-D23A-913FB363F5A4}"/>
              </a:ext>
            </a:extLst>
          </p:cNvPr>
          <p:cNvCxnSpPr>
            <a:cxnSpLocks noChangeShapeType="1"/>
          </p:cNvCxnSpPr>
          <p:nvPr/>
        </p:nvCxnSpPr>
        <p:spPr bwMode="auto">
          <a:xfrm rot="5400000">
            <a:off x="9310205" y="3990977"/>
            <a:ext cx="32162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21862" name="TextBox 22">
            <a:extLst>
              <a:ext uri="{FF2B5EF4-FFF2-40B4-BE49-F238E27FC236}">
                <a16:creationId xmlns:a16="http://schemas.microsoft.com/office/drawing/2014/main" id="{DF06001E-84EE-944A-72DD-3191A6CBF5B5}"/>
              </a:ext>
            </a:extLst>
          </p:cNvPr>
          <p:cNvSpPr txBox="1">
            <a:spLocks noChangeArrowheads="1"/>
          </p:cNvSpPr>
          <p:nvPr/>
        </p:nvSpPr>
        <p:spPr bwMode="auto">
          <a:xfrm>
            <a:off x="8040688" y="5710238"/>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2060"/>
                </a:solidFill>
                <a:latin typeface="+mn-lt"/>
              </a:rPr>
              <a:t>Life years lived</a:t>
            </a:r>
          </a:p>
        </p:txBody>
      </p:sp>
      <p:sp>
        <p:nvSpPr>
          <p:cNvPr id="24" name="TextBox 23">
            <a:extLst>
              <a:ext uri="{FF2B5EF4-FFF2-40B4-BE49-F238E27FC236}">
                <a16:creationId xmlns:a16="http://schemas.microsoft.com/office/drawing/2014/main" id="{C2C48BE4-2C37-6C61-F7CC-EED31B53C01A}"/>
              </a:ext>
            </a:extLst>
          </p:cNvPr>
          <p:cNvSpPr txBox="1"/>
          <p:nvPr/>
        </p:nvSpPr>
        <p:spPr>
          <a:xfrm>
            <a:off x="4780055" y="2668581"/>
            <a:ext cx="738664" cy="2571768"/>
          </a:xfrm>
          <a:prstGeom prst="rect">
            <a:avLst/>
          </a:prstGeom>
          <a:noFill/>
        </p:spPr>
        <p:txBody>
          <a:bodyPr vert="vert270">
            <a:spAutoFit/>
          </a:bodyPr>
          <a:lstStyle/>
          <a:p>
            <a:pPr algn="ctr">
              <a:defRPr/>
            </a:pPr>
            <a:r>
              <a:rPr lang="en-GB">
                <a:solidFill>
                  <a:srgbClr val="002060"/>
                </a:solidFill>
              </a:rPr>
              <a:t>Quality or disability weight</a:t>
            </a:r>
          </a:p>
        </p:txBody>
      </p:sp>
      <p:sp>
        <p:nvSpPr>
          <p:cNvPr id="121864" name="TextBox 27">
            <a:extLst>
              <a:ext uri="{FF2B5EF4-FFF2-40B4-BE49-F238E27FC236}">
                <a16:creationId xmlns:a16="http://schemas.microsoft.com/office/drawing/2014/main" id="{9DD2C102-6AAB-9CC6-B850-9E6BAFF3A24D}"/>
              </a:ext>
            </a:extLst>
          </p:cNvPr>
          <p:cNvSpPr txBox="1">
            <a:spLocks noChangeArrowheads="1"/>
          </p:cNvSpPr>
          <p:nvPr/>
        </p:nvSpPr>
        <p:spPr bwMode="auto">
          <a:xfrm>
            <a:off x="4274655" y="2249489"/>
            <a:ext cx="157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2060"/>
                </a:solidFill>
                <a:latin typeface="+mn-lt"/>
              </a:rPr>
              <a:t>1 QALY = 0 DALY</a:t>
            </a:r>
          </a:p>
        </p:txBody>
      </p:sp>
      <p:sp>
        <p:nvSpPr>
          <p:cNvPr id="121865" name="TextBox 28">
            <a:extLst>
              <a:ext uri="{FF2B5EF4-FFF2-40B4-BE49-F238E27FC236}">
                <a16:creationId xmlns:a16="http://schemas.microsoft.com/office/drawing/2014/main" id="{BE91C720-E914-C49E-F50F-6933F9ED0448}"/>
              </a:ext>
            </a:extLst>
          </p:cNvPr>
          <p:cNvSpPr txBox="1">
            <a:spLocks noChangeArrowheads="1"/>
          </p:cNvSpPr>
          <p:nvPr/>
        </p:nvSpPr>
        <p:spPr bwMode="auto">
          <a:xfrm>
            <a:off x="4274655" y="5432426"/>
            <a:ext cx="157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2060"/>
                </a:solidFill>
                <a:latin typeface="+mn-lt"/>
              </a:rPr>
              <a:t>1 DALY = 0 QALY</a:t>
            </a:r>
          </a:p>
        </p:txBody>
      </p:sp>
      <p:sp>
        <p:nvSpPr>
          <p:cNvPr id="121868" name="TextBox 33">
            <a:extLst>
              <a:ext uri="{FF2B5EF4-FFF2-40B4-BE49-F238E27FC236}">
                <a16:creationId xmlns:a16="http://schemas.microsoft.com/office/drawing/2014/main" id="{04F518A2-16BB-5187-3B89-3026854EA284}"/>
              </a:ext>
            </a:extLst>
          </p:cNvPr>
          <p:cNvSpPr txBox="1">
            <a:spLocks noChangeArrowheads="1"/>
          </p:cNvSpPr>
          <p:nvPr/>
        </p:nvSpPr>
        <p:spPr bwMode="auto">
          <a:xfrm>
            <a:off x="6970910" y="2794844"/>
            <a:ext cx="4000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000">
                <a:solidFill>
                  <a:srgbClr val="002060"/>
                </a:solidFill>
                <a:latin typeface="+mn-lt"/>
              </a:rPr>
              <a:t>DALYs lost from disease/QALYs gained by intervention</a:t>
            </a:r>
          </a:p>
        </p:txBody>
      </p:sp>
      <p:cxnSp>
        <p:nvCxnSpPr>
          <p:cNvPr id="121869" name="Straight Connector 5">
            <a:extLst>
              <a:ext uri="{FF2B5EF4-FFF2-40B4-BE49-F238E27FC236}">
                <a16:creationId xmlns:a16="http://schemas.microsoft.com/office/drawing/2014/main" id="{C3980F7E-9FAE-42D9-D319-D9AD1B55D6A3}"/>
              </a:ext>
            </a:extLst>
          </p:cNvPr>
          <p:cNvCxnSpPr>
            <a:cxnSpLocks noChangeShapeType="1"/>
          </p:cNvCxnSpPr>
          <p:nvPr/>
        </p:nvCxnSpPr>
        <p:spPr bwMode="auto">
          <a:xfrm>
            <a:off x="9137168" y="4595814"/>
            <a:ext cx="0" cy="1003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 name="Content Placeholder 13">
            <a:extLst>
              <a:ext uri="{FF2B5EF4-FFF2-40B4-BE49-F238E27FC236}">
                <a16:creationId xmlns:a16="http://schemas.microsoft.com/office/drawing/2014/main" id="{C6E9CF52-2F2C-9878-3ACE-C5B60977DEC2}"/>
              </a:ext>
            </a:extLst>
          </p:cNvPr>
          <p:cNvSpPr>
            <a:spLocks noGrp="1"/>
          </p:cNvSpPr>
          <p:nvPr>
            <p:ph idx="1"/>
          </p:nvPr>
        </p:nvSpPr>
        <p:spPr>
          <a:xfrm>
            <a:off x="579438" y="1550988"/>
            <a:ext cx="3338606" cy="4337050"/>
          </a:xfrm>
        </p:spPr>
        <p:txBody>
          <a:bodyPr/>
          <a:lstStyle/>
          <a:p>
            <a:r>
              <a:rPr lang="en-US"/>
              <a:t>QALYs represent healthy years of life in full health (</a:t>
            </a:r>
            <a:r>
              <a:rPr lang="en-US" i="1"/>
              <a:t>we want to maximize QALYs</a:t>
            </a:r>
            <a:r>
              <a:rPr lang="en-US"/>
              <a:t>)</a:t>
            </a:r>
          </a:p>
          <a:p>
            <a:r>
              <a:rPr lang="en-US"/>
              <a:t>DALYs represent lost years of life and time spent with illness (</a:t>
            </a:r>
            <a:r>
              <a:rPr lang="en-US" i="1"/>
              <a:t>we want to minimize DALYs</a:t>
            </a:r>
            <a:r>
              <a:rPr lang="en-US"/>
              <a:t>)</a:t>
            </a:r>
          </a:p>
        </p:txBody>
      </p:sp>
      <p:sp>
        <p:nvSpPr>
          <p:cNvPr id="2" name="Footer Placeholder 1">
            <a:extLst>
              <a:ext uri="{FF2B5EF4-FFF2-40B4-BE49-F238E27FC236}">
                <a16:creationId xmlns:a16="http://schemas.microsoft.com/office/drawing/2014/main" id="{0554A977-11E8-8CE2-1E0B-48360F11177C}"/>
              </a:ext>
            </a:extLst>
          </p:cNvPr>
          <p:cNvSpPr>
            <a:spLocks noGrp="1"/>
          </p:cNvSpPr>
          <p:nvPr>
            <p:ph type="ftr" sz="quarter" idx="15"/>
          </p:nvPr>
        </p:nvSpPr>
        <p:spPr>
          <a:xfrm>
            <a:off x="577639" y="6482886"/>
            <a:ext cx="7575715" cy="112018"/>
          </a:xfrm>
        </p:spPr>
        <p:txBody>
          <a:bodyPr/>
          <a:lstStyle/>
          <a:p>
            <a:r>
              <a:rPr lang="en-AU"/>
              <a:t>Vaccine Economics for NITAGs – Beginner Training</a:t>
            </a:r>
          </a:p>
        </p:txBody>
      </p:sp>
      <p:sp>
        <p:nvSpPr>
          <p:cNvPr id="4" name="Slide Number Placeholder 3">
            <a:extLst>
              <a:ext uri="{FF2B5EF4-FFF2-40B4-BE49-F238E27FC236}">
                <a16:creationId xmlns:a16="http://schemas.microsoft.com/office/drawing/2014/main" id="{454B9DD2-1CB4-8DBA-262C-6C2BED598AA1}"/>
              </a:ext>
            </a:extLst>
          </p:cNvPr>
          <p:cNvSpPr>
            <a:spLocks noGrp="1"/>
          </p:cNvSpPr>
          <p:nvPr>
            <p:ph type="sldNum" sz="quarter" idx="16"/>
          </p:nvPr>
        </p:nvSpPr>
        <p:spPr>
          <a:xfrm>
            <a:off x="10693993" y="6482886"/>
            <a:ext cx="897196" cy="111982"/>
          </a:xfrm>
        </p:spPr>
        <p:txBody>
          <a:bodyPr/>
          <a:lstStyle/>
          <a:p>
            <a:fld id="{FBC806A0-A1D4-4C0A-96AA-8616342C3BA7}" type="slidenum">
              <a:rPr lang="en-AU" smtClean="0"/>
              <a:pPr/>
              <a:t>48</a:t>
            </a:fld>
            <a:endParaRPr lang="en-AU"/>
          </a:p>
        </p:txBody>
      </p:sp>
      <p:sp>
        <p:nvSpPr>
          <p:cNvPr id="13" name="Title 12">
            <a:extLst>
              <a:ext uri="{FF2B5EF4-FFF2-40B4-BE49-F238E27FC236}">
                <a16:creationId xmlns:a16="http://schemas.microsoft.com/office/drawing/2014/main" id="{2D4AD164-D83F-4E96-A7F1-FDFA05F6BE61}"/>
              </a:ext>
            </a:extLst>
          </p:cNvPr>
          <p:cNvSpPr>
            <a:spLocks noGrp="1"/>
          </p:cNvSpPr>
          <p:nvPr>
            <p:ph type="title"/>
          </p:nvPr>
        </p:nvSpPr>
        <p:spPr>
          <a:xfrm>
            <a:off x="489786" y="537196"/>
            <a:ext cx="9262904" cy="538504"/>
          </a:xfrm>
        </p:spPr>
        <p:txBody>
          <a:bodyPr/>
          <a:lstStyle/>
          <a:p>
            <a:r>
              <a:rPr lang="en-US"/>
              <a:t>Relationship between QALYs and DALYs</a:t>
            </a:r>
          </a:p>
        </p:txBody>
      </p:sp>
      <p:sp>
        <p:nvSpPr>
          <p:cNvPr id="3" name="TextBox 33">
            <a:extLst>
              <a:ext uri="{FF2B5EF4-FFF2-40B4-BE49-F238E27FC236}">
                <a16:creationId xmlns:a16="http://schemas.microsoft.com/office/drawing/2014/main" id="{98BB6162-19EA-AF4F-C819-00504E40160B}"/>
              </a:ext>
            </a:extLst>
          </p:cNvPr>
          <p:cNvSpPr txBox="1">
            <a:spLocks noChangeArrowheads="1"/>
          </p:cNvSpPr>
          <p:nvPr/>
        </p:nvSpPr>
        <p:spPr bwMode="auto">
          <a:xfrm>
            <a:off x="7199922" y="2049573"/>
            <a:ext cx="4000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latin typeface="+mn-lt"/>
              </a:rPr>
              <a:t>Profile with intervention</a:t>
            </a:r>
          </a:p>
        </p:txBody>
      </p:sp>
      <p:sp>
        <p:nvSpPr>
          <p:cNvPr id="5" name="TextBox 33">
            <a:extLst>
              <a:ext uri="{FF2B5EF4-FFF2-40B4-BE49-F238E27FC236}">
                <a16:creationId xmlns:a16="http://schemas.microsoft.com/office/drawing/2014/main" id="{632DE9B1-9BAF-2326-6534-0D9F82D32BB1}"/>
              </a:ext>
            </a:extLst>
          </p:cNvPr>
          <p:cNvSpPr txBox="1">
            <a:spLocks noChangeArrowheads="1"/>
          </p:cNvSpPr>
          <p:nvPr/>
        </p:nvSpPr>
        <p:spPr bwMode="auto">
          <a:xfrm>
            <a:off x="5910535" y="4254321"/>
            <a:ext cx="4000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latin typeface="+mn-lt"/>
              </a:rPr>
              <a:t>Profile without intervention</a:t>
            </a:r>
          </a:p>
        </p:txBody>
      </p:sp>
      <p:sp>
        <p:nvSpPr>
          <p:cNvPr id="7" name="Rectangle 6">
            <a:extLst>
              <a:ext uri="{FF2B5EF4-FFF2-40B4-BE49-F238E27FC236}">
                <a16:creationId xmlns:a16="http://schemas.microsoft.com/office/drawing/2014/main" id="{4D6167F4-C0A7-5904-C6E0-6533933ADA18}"/>
              </a:ext>
            </a:extLst>
          </p:cNvPr>
          <p:cNvSpPr/>
          <p:nvPr/>
        </p:nvSpPr>
        <p:spPr>
          <a:xfrm>
            <a:off x="9158251" y="4575959"/>
            <a:ext cx="1760090" cy="1015663"/>
          </a:xfrm>
          <a:prstGeom prst="rect">
            <a:avLst/>
          </a:prstGeom>
          <a:pattFill prst="ltDn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125532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AC2995-EFAE-315A-6D05-021F5D5FDE36}"/>
              </a:ext>
            </a:extLst>
          </p:cNvPr>
          <p:cNvSpPr>
            <a:spLocks noGrp="1"/>
          </p:cNvSpPr>
          <p:nvPr>
            <p:ph type="body" sz="quarter" idx="13"/>
          </p:nvPr>
        </p:nvSpPr>
        <p:spPr>
          <a:xfrm>
            <a:off x="1498008" y="2068287"/>
            <a:ext cx="9195987" cy="1926066"/>
          </a:xfrm>
        </p:spPr>
        <p:txBody>
          <a:bodyPr/>
          <a:lstStyle/>
          <a:p>
            <a:r>
              <a:rPr lang="en-AU"/>
              <a:t>Why and how to consider economic evidence in developing immunization recommendations?</a:t>
            </a:r>
          </a:p>
        </p:txBody>
      </p:sp>
      <p:sp>
        <p:nvSpPr>
          <p:cNvPr id="2" name="Footer Placeholder 1">
            <a:extLst>
              <a:ext uri="{FF2B5EF4-FFF2-40B4-BE49-F238E27FC236}">
                <a16:creationId xmlns:a16="http://schemas.microsoft.com/office/drawing/2014/main" id="{1ADFA606-3181-C70A-B190-B7391F1BDEE2}"/>
              </a:ext>
            </a:extLst>
          </p:cNvPr>
          <p:cNvSpPr>
            <a:spLocks noGrp="1"/>
          </p:cNvSpPr>
          <p:nvPr>
            <p:ph type="ftr" sz="quarter" idx="11"/>
          </p:nvPr>
        </p:nvSpPr>
        <p:spPr/>
        <p:txBody>
          <a:bodyPr/>
          <a:lstStyle/>
          <a:p>
            <a:r>
              <a:rPr lang="en-GB"/>
              <a:t>Vaccine Economics for NITAGs – Beginner Training</a:t>
            </a:r>
            <a:endParaRPr lang="en-GB">
              <a:effectLst/>
            </a:endParaRPr>
          </a:p>
        </p:txBody>
      </p:sp>
      <p:sp>
        <p:nvSpPr>
          <p:cNvPr id="4" name="Slide Number Placeholder 3">
            <a:extLst>
              <a:ext uri="{FF2B5EF4-FFF2-40B4-BE49-F238E27FC236}">
                <a16:creationId xmlns:a16="http://schemas.microsoft.com/office/drawing/2014/main" id="{A1AD2E41-0EAE-8D6D-8794-66F46F33DB70}"/>
              </a:ext>
            </a:extLst>
          </p:cNvPr>
          <p:cNvSpPr>
            <a:spLocks noGrp="1"/>
          </p:cNvSpPr>
          <p:nvPr>
            <p:ph type="sldNum" sz="quarter" idx="12"/>
          </p:nvPr>
        </p:nvSpPr>
        <p:spPr/>
        <p:txBody>
          <a:bodyPr/>
          <a:lstStyle/>
          <a:p>
            <a:fld id="{E2E31AFC-DF42-41A5-B57C-06A83BBA6616}" type="slidenum">
              <a:rPr lang="en-GB" smtClean="0"/>
              <a:pPr/>
              <a:t>4</a:t>
            </a:fld>
            <a:endParaRPr lang="en-GB"/>
          </a:p>
        </p:txBody>
      </p:sp>
    </p:spTree>
    <p:extLst>
      <p:ext uri="{BB962C8B-B14F-4D97-AF65-F5344CB8AC3E}">
        <p14:creationId xmlns:p14="http://schemas.microsoft.com/office/powerpoint/2010/main" val="22489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690" y="1551583"/>
            <a:ext cx="10751456" cy="4335905"/>
          </a:xfrm>
        </p:spPr>
        <p:txBody>
          <a:bodyPr vert="horz" lIns="91440" tIns="45720" rIns="91440" bIns="45720" rtlCol="0" anchor="t">
            <a:noAutofit/>
          </a:bodyPr>
          <a:lstStyle/>
          <a:p>
            <a:pPr marL="68262" indent="0">
              <a:buNone/>
            </a:pPr>
            <a:r>
              <a:rPr lang="en-AU"/>
              <a:t>Cost of vaccination program 	  			     Cost of illness with no vaccination         + Cost of illness with vaccination</a:t>
            </a:r>
          </a:p>
          <a:p>
            <a:endParaRPr lang="en-AU"/>
          </a:p>
          <a:p>
            <a:endParaRPr lang="en-AU"/>
          </a:p>
          <a:p>
            <a:endParaRPr lang="en-AU"/>
          </a:p>
          <a:p>
            <a:endParaRPr lang="en-AU"/>
          </a:p>
          <a:p>
            <a:endParaRPr lang="en-AU"/>
          </a:p>
          <a:p>
            <a:pPr marL="68262" indent="0">
              <a:buNone/>
            </a:pPr>
            <a:endParaRPr lang="en-AU"/>
          </a:p>
          <a:p>
            <a:pPr marL="68262" indent="0">
              <a:buNone/>
            </a:pPr>
            <a:r>
              <a:rPr lang="en-AU"/>
              <a:t>Deaths or cases of disease or                        Deaths or cases of disease or DALYs/QALYs with vaccination                        DALYs/QALYs with no vaccination</a:t>
            </a:r>
          </a:p>
        </p:txBody>
      </p:sp>
      <p:sp>
        <p:nvSpPr>
          <p:cNvPr id="11" name="Text Placeholder 10">
            <a:extLst>
              <a:ext uri="{FF2B5EF4-FFF2-40B4-BE49-F238E27FC236}">
                <a16:creationId xmlns:a16="http://schemas.microsoft.com/office/drawing/2014/main" id="{D455C9DA-0583-901B-93D4-FCB314D8D683}"/>
              </a:ext>
            </a:extLst>
          </p:cNvPr>
          <p:cNvSpPr>
            <a:spLocks noGrp="1"/>
          </p:cNvSpPr>
          <p:nvPr>
            <p:ph type="body" sz="quarter" idx="13"/>
          </p:nvPr>
        </p:nvSpPr>
        <p:spPr>
          <a:xfrm>
            <a:off x="577639" y="1102056"/>
            <a:ext cx="10114304" cy="288925"/>
          </a:xfrm>
        </p:spPr>
        <p:txBody>
          <a:bodyPr>
            <a:normAutofit fontScale="92500" lnSpcReduction="20000"/>
          </a:bodyPr>
          <a:lstStyle/>
          <a:p>
            <a:r>
              <a:rPr lang="en-US"/>
              <a:t>Example of a vaccine program compared with no vaccine</a:t>
            </a:r>
          </a:p>
        </p:txBody>
      </p:sp>
      <p:sp>
        <p:nvSpPr>
          <p:cNvPr id="14" name="Footer Placeholder 13">
            <a:extLst>
              <a:ext uri="{FF2B5EF4-FFF2-40B4-BE49-F238E27FC236}">
                <a16:creationId xmlns:a16="http://schemas.microsoft.com/office/drawing/2014/main" id="{F1C42D56-5F46-4D99-1665-650BBD032EC7}"/>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5" name="Slide Number Placeholder 14">
            <a:extLst>
              <a:ext uri="{FF2B5EF4-FFF2-40B4-BE49-F238E27FC236}">
                <a16:creationId xmlns:a16="http://schemas.microsoft.com/office/drawing/2014/main" id="{6D59D0B4-04F3-1D6F-9721-EDA7FD76D2CF}"/>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49</a:t>
            </a:fld>
            <a:endParaRPr lang="en-GB" noProof="0"/>
          </a:p>
        </p:txBody>
      </p:sp>
      <p:sp>
        <p:nvSpPr>
          <p:cNvPr id="2" name="Title 1"/>
          <p:cNvSpPr>
            <a:spLocks noGrp="1"/>
          </p:cNvSpPr>
          <p:nvPr>
            <p:ph type="title"/>
          </p:nvPr>
        </p:nvSpPr>
        <p:spPr>
          <a:xfrm>
            <a:off x="489786" y="537196"/>
            <a:ext cx="9262904" cy="538504"/>
          </a:xfrm>
        </p:spPr>
        <p:txBody>
          <a:bodyPr>
            <a:normAutofit/>
          </a:bodyPr>
          <a:lstStyle/>
          <a:p>
            <a:r>
              <a:rPr lang="en-AU"/>
              <a:t>Incremental Cost Effectiveness Ratio (ICER)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353E72-EF0D-DE4E-8BF5-D4B162B837CB}"/>
                  </a:ext>
                </a:extLst>
              </p:cNvPr>
              <p:cNvSpPr txBox="1"/>
              <p:nvPr/>
            </p:nvSpPr>
            <p:spPr>
              <a:xfrm>
                <a:off x="2156776" y="3458360"/>
                <a:ext cx="6956029" cy="74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i="0">
                          <a:latin typeface="Cambria Math" panose="02040503050406030204" pitchFamily="18" charset="0"/>
                        </a:rPr>
                        <m:t>ICER</m:t>
                      </m:r>
                      <m:r>
                        <a:rPr lang="en-US" sz="2000" i="0">
                          <a:latin typeface="Cambria Math" panose="02040503050406030204" pitchFamily="18" charset="0"/>
                        </a:rPr>
                        <m:t>=</m:t>
                      </m:r>
                      <m:f>
                        <m:fPr>
                          <m:ctrlPr>
                            <a:rPr lang="en-US" sz="2000" i="1">
                              <a:latin typeface="Cambria Math" panose="02040503050406030204" pitchFamily="18" charset="0"/>
                            </a:rPr>
                          </m:ctrlPr>
                        </m:fPr>
                        <m:num>
                          <m:r>
                            <m:rPr>
                              <m:sty m:val="p"/>
                            </m:rPr>
                            <a:rPr lang="en-US" sz="2000" i="0">
                              <a:latin typeface="Cambria Math" panose="02040503050406030204" pitchFamily="18" charset="0"/>
                            </a:rPr>
                            <m:t>Cost</m:t>
                          </m:r>
                          <m:d>
                            <m:dPr>
                              <m:ctrlPr>
                                <a:rPr lang="en-US" sz="2000" i="1">
                                  <a:latin typeface="Cambria Math" panose="02040503050406030204" pitchFamily="18" charset="0"/>
                                </a:rPr>
                              </m:ctrlPr>
                            </m:dPr>
                            <m:e>
                              <m:r>
                                <m:rPr>
                                  <m:sty m:val="p"/>
                                </m:rPr>
                                <a:rPr lang="en-US" sz="2000" i="0">
                                  <a:latin typeface="Cambria Math" panose="02040503050406030204" pitchFamily="18" charset="0"/>
                                </a:rPr>
                                <m:t>intervention</m:t>
                              </m:r>
                            </m:e>
                          </m:d>
                          <m:r>
                            <a:rPr lang="en-US" sz="2000" i="0">
                              <a:latin typeface="Cambria Math" panose="02040503050406030204" pitchFamily="18" charset="0"/>
                            </a:rPr>
                            <m:t>−</m:t>
                          </m:r>
                          <m:r>
                            <m:rPr>
                              <m:sty m:val="p"/>
                            </m:rPr>
                            <a:rPr lang="en-US" sz="2000" i="0">
                              <a:latin typeface="Cambria Math" panose="02040503050406030204" pitchFamily="18" charset="0"/>
                            </a:rPr>
                            <m:t>Cost</m:t>
                          </m:r>
                          <m:r>
                            <a:rPr lang="en-US" sz="2000" i="0">
                              <a:latin typeface="Cambria Math" panose="02040503050406030204" pitchFamily="18" charset="0"/>
                            </a:rPr>
                            <m:t> (</m:t>
                          </m:r>
                          <m:r>
                            <m:rPr>
                              <m:sty m:val="p"/>
                            </m:rPr>
                            <a:rPr lang="en-US" sz="2000" i="0">
                              <a:latin typeface="Cambria Math" panose="02040503050406030204" pitchFamily="18" charset="0"/>
                            </a:rPr>
                            <m:t>comparator</m:t>
                          </m:r>
                          <m:r>
                            <a:rPr lang="en-US" sz="2000" i="0">
                              <a:latin typeface="Cambria Math" panose="02040503050406030204" pitchFamily="18" charset="0"/>
                            </a:rPr>
                            <m:t>)</m:t>
                          </m:r>
                        </m:num>
                        <m:den>
                          <m:r>
                            <m:rPr>
                              <m:sty m:val="p"/>
                            </m:rPr>
                            <a:rPr lang="en-US" sz="2000" i="0">
                              <a:latin typeface="Cambria Math" panose="02040503050406030204" pitchFamily="18" charset="0"/>
                            </a:rPr>
                            <m:t>Outcomes</m:t>
                          </m:r>
                          <m:r>
                            <a:rPr lang="en-US" sz="2000" i="0">
                              <a:latin typeface="Cambria Math" panose="02040503050406030204" pitchFamily="18" charset="0"/>
                            </a:rPr>
                            <m:t> </m:t>
                          </m:r>
                          <m:d>
                            <m:dPr>
                              <m:ctrlPr>
                                <a:rPr lang="en-US" sz="2000" i="1">
                                  <a:latin typeface="Cambria Math" panose="02040503050406030204" pitchFamily="18" charset="0"/>
                                </a:rPr>
                              </m:ctrlPr>
                            </m:dPr>
                            <m:e>
                              <m:r>
                                <m:rPr>
                                  <m:sty m:val="p"/>
                                </m:rPr>
                                <a:rPr lang="en-US" sz="2000" i="0">
                                  <a:latin typeface="Cambria Math" panose="02040503050406030204" pitchFamily="18" charset="0"/>
                                </a:rPr>
                                <m:t>intervention</m:t>
                              </m:r>
                            </m:e>
                          </m:d>
                          <m:r>
                            <a:rPr lang="en-US" sz="2000" i="0">
                              <a:latin typeface="Cambria Math" panose="02040503050406030204" pitchFamily="18" charset="0"/>
                            </a:rPr>
                            <m:t>−</m:t>
                          </m:r>
                          <m:r>
                            <m:rPr>
                              <m:sty m:val="p"/>
                            </m:rPr>
                            <a:rPr lang="en-US" sz="2000" i="0">
                              <a:latin typeface="Cambria Math" panose="02040503050406030204" pitchFamily="18" charset="0"/>
                            </a:rPr>
                            <m:t>Outcomes</m:t>
                          </m:r>
                          <m:r>
                            <a:rPr lang="en-US" sz="2000" i="0">
                              <a:latin typeface="Cambria Math" panose="02040503050406030204" pitchFamily="18" charset="0"/>
                            </a:rPr>
                            <m:t> (</m:t>
                          </m:r>
                          <m:r>
                            <m:rPr>
                              <m:sty m:val="p"/>
                            </m:rPr>
                            <a:rPr lang="en-US" sz="2000" i="0">
                              <a:latin typeface="Cambria Math" panose="02040503050406030204" pitchFamily="18" charset="0"/>
                            </a:rPr>
                            <m:t>comparator</m:t>
                          </m:r>
                          <m:r>
                            <a:rPr lang="en-US" sz="2000" i="0">
                              <a:latin typeface="Cambria Math" panose="02040503050406030204" pitchFamily="18" charset="0"/>
                            </a:rPr>
                            <m:t>)</m:t>
                          </m:r>
                        </m:den>
                      </m:f>
                    </m:oMath>
                  </m:oMathPara>
                </a14:m>
                <a:endParaRPr lang="en-AU" sz="2000">
                  <a:latin typeface="Poppins" pitchFamily="2" charset="77"/>
                  <a:cs typeface="Poppins" pitchFamily="2" charset="77"/>
                </a:endParaRPr>
              </a:p>
            </p:txBody>
          </p:sp>
        </mc:Choice>
        <mc:Fallback xmlns="">
          <p:sp>
            <p:nvSpPr>
              <p:cNvPr id="6" name="TextBox 5">
                <a:extLst>
                  <a:ext uri="{FF2B5EF4-FFF2-40B4-BE49-F238E27FC236}">
                    <a16:creationId xmlns:a16="http://schemas.microsoft.com/office/drawing/2014/main" id="{7A353E72-EF0D-DE4E-8BF5-D4B162B837CB}"/>
                  </a:ext>
                </a:extLst>
              </p:cNvPr>
              <p:cNvSpPr txBox="1">
                <a:spLocks noRot="1" noChangeAspect="1" noMove="1" noResize="1" noEditPoints="1" noAdjustHandles="1" noChangeArrowheads="1" noChangeShapeType="1" noTextEdit="1"/>
              </p:cNvSpPr>
              <p:nvPr/>
            </p:nvSpPr>
            <p:spPr>
              <a:xfrm>
                <a:off x="2156776" y="3458360"/>
                <a:ext cx="6956029" cy="744243"/>
              </a:xfrm>
              <a:prstGeom prst="rect">
                <a:avLst/>
              </a:prstGeom>
              <a:blipFill>
                <a:blip r:embed="rId3"/>
                <a:stretch>
                  <a:fillRect/>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84FCC21A-89E6-5175-6439-81FABDBFDA59}"/>
              </a:ext>
            </a:extLst>
          </p:cNvPr>
          <p:cNvCxnSpPr>
            <a:cxnSpLocks/>
          </p:cNvCxnSpPr>
          <p:nvPr/>
        </p:nvCxnSpPr>
        <p:spPr>
          <a:xfrm flipH="1" flipV="1">
            <a:off x="3130658" y="2371241"/>
            <a:ext cx="887830" cy="934798"/>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8" name="Straight Arrow Connector 7">
            <a:extLst>
              <a:ext uri="{FF2B5EF4-FFF2-40B4-BE49-F238E27FC236}">
                <a16:creationId xmlns:a16="http://schemas.microsoft.com/office/drawing/2014/main" id="{5EB434CC-700C-9E17-08F4-D05BC8437193}"/>
              </a:ext>
            </a:extLst>
          </p:cNvPr>
          <p:cNvCxnSpPr>
            <a:cxnSpLocks/>
          </p:cNvCxnSpPr>
          <p:nvPr/>
        </p:nvCxnSpPr>
        <p:spPr>
          <a:xfrm flipV="1">
            <a:off x="7265295" y="2133250"/>
            <a:ext cx="1143000" cy="11959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469EF66-7828-B4B2-600A-7089670ADFBA}"/>
              </a:ext>
            </a:extLst>
          </p:cNvPr>
          <p:cNvCxnSpPr>
            <a:cxnSpLocks/>
          </p:cNvCxnSpPr>
          <p:nvPr/>
        </p:nvCxnSpPr>
        <p:spPr>
          <a:xfrm>
            <a:off x="7038757" y="4281158"/>
            <a:ext cx="951562" cy="1001855"/>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1B7EDE07-A463-1387-66B5-5B5219F4A1A7}"/>
              </a:ext>
            </a:extLst>
          </p:cNvPr>
          <p:cNvCxnSpPr>
            <a:cxnSpLocks/>
          </p:cNvCxnSpPr>
          <p:nvPr/>
        </p:nvCxnSpPr>
        <p:spPr>
          <a:xfrm flipH="1">
            <a:off x="3130658" y="4331757"/>
            <a:ext cx="1234181" cy="974660"/>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53996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141829" y="80920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AU" sz="5000">
              <a:solidFill>
                <a:schemeClr val="tx2"/>
              </a:solidFill>
            </a:endParaRPr>
          </a:p>
        </p:txBody>
      </p:sp>
      <p:sp>
        <p:nvSpPr>
          <p:cNvPr id="14" name="Footer Placeholder 13">
            <a:extLst>
              <a:ext uri="{FF2B5EF4-FFF2-40B4-BE49-F238E27FC236}">
                <a16:creationId xmlns:a16="http://schemas.microsoft.com/office/drawing/2014/main" id="{1704B681-4B0B-BADA-E0DB-25ED4B499710}"/>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C17FCB9D-B7A7-05DA-04DF-E363BB31BF45}"/>
              </a:ext>
            </a:extLst>
          </p:cNvPr>
          <p:cNvSpPr>
            <a:spLocks noGrp="1"/>
          </p:cNvSpPr>
          <p:nvPr>
            <p:ph type="sldNum" sz="quarter" idx="16"/>
          </p:nvPr>
        </p:nvSpPr>
        <p:spPr>
          <a:xfrm>
            <a:off x="10693993" y="6482886"/>
            <a:ext cx="897196" cy="111982"/>
          </a:xfrm>
        </p:spPr>
        <p:txBody>
          <a:bodyPr/>
          <a:lstStyle/>
          <a:p>
            <a:fld id="{DC22DD25-61AE-413C-B4D2-EF2365C9B2E1}" type="slidenum">
              <a:rPr lang="en-AU" smtClean="0"/>
              <a:pPr/>
              <a:t>50</a:t>
            </a:fld>
            <a:endParaRPr lang="en-AU"/>
          </a:p>
        </p:txBody>
      </p:sp>
      <p:sp>
        <p:nvSpPr>
          <p:cNvPr id="2" name="Title 1">
            <a:extLst>
              <a:ext uri="{FF2B5EF4-FFF2-40B4-BE49-F238E27FC236}">
                <a16:creationId xmlns:a16="http://schemas.microsoft.com/office/drawing/2014/main" id="{3301A057-527C-4A6E-9B8B-149AD961F733}"/>
              </a:ext>
            </a:extLst>
          </p:cNvPr>
          <p:cNvSpPr>
            <a:spLocks noGrp="1"/>
          </p:cNvSpPr>
          <p:nvPr>
            <p:ph type="title"/>
          </p:nvPr>
        </p:nvSpPr>
        <p:spPr>
          <a:xfrm>
            <a:off x="489786" y="537196"/>
            <a:ext cx="9262904" cy="538504"/>
          </a:xfrm>
        </p:spPr>
        <p:txBody>
          <a:bodyPr>
            <a:normAutofit fontScale="90000"/>
          </a:bodyPr>
          <a:lstStyle/>
          <a:p>
            <a:r>
              <a:rPr lang="en-AU" sz="2700" dirty="0"/>
              <a:t>Interpreting CEA/CUA findings: </a:t>
            </a:r>
            <a:r>
              <a:rPr lang="en-US" sz="2700" dirty="0"/>
              <a:t>Cost-effectiveness plane</a:t>
            </a:r>
            <a:br>
              <a:rPr lang="en-US" dirty="0"/>
            </a:br>
            <a:endParaRPr lang="en-AU" dirty="0"/>
          </a:p>
        </p:txBody>
      </p:sp>
      <p:sp>
        <p:nvSpPr>
          <p:cNvPr id="16" name="TextBox 22">
            <a:extLst>
              <a:ext uri="{FF2B5EF4-FFF2-40B4-BE49-F238E27FC236}">
                <a16:creationId xmlns:a16="http://schemas.microsoft.com/office/drawing/2014/main" id="{ADACBE93-5FDE-D744-92E7-C061A1E4E427}"/>
              </a:ext>
            </a:extLst>
          </p:cNvPr>
          <p:cNvSpPr txBox="1">
            <a:spLocks noChangeArrowheads="1"/>
          </p:cNvSpPr>
          <p:nvPr/>
        </p:nvSpPr>
        <p:spPr bwMode="auto">
          <a:xfrm>
            <a:off x="9752690" y="5065240"/>
            <a:ext cx="21521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defRPr sz="18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r>
              <a:rPr lang="en-GB" altLang="en-US" sz="1600" dirty="0">
                <a:solidFill>
                  <a:srgbClr val="002060"/>
                </a:solidFill>
                <a:latin typeface="+mn-lt"/>
              </a:rPr>
              <a:t>NE = Northeast</a:t>
            </a:r>
          </a:p>
          <a:p>
            <a:r>
              <a:rPr lang="en-GB" altLang="en-US" sz="1600" dirty="0">
                <a:solidFill>
                  <a:srgbClr val="002060"/>
                </a:solidFill>
                <a:latin typeface="+mn-lt"/>
              </a:rPr>
              <a:t>SE = Southeast</a:t>
            </a:r>
          </a:p>
          <a:p>
            <a:r>
              <a:rPr lang="en-GB" altLang="en-US" sz="1600" dirty="0">
                <a:solidFill>
                  <a:srgbClr val="002060"/>
                </a:solidFill>
                <a:latin typeface="+mn-lt"/>
              </a:rPr>
              <a:t>NW = Northwest</a:t>
            </a:r>
          </a:p>
          <a:p>
            <a:r>
              <a:rPr lang="en-GB" altLang="en-US" sz="1600" dirty="0">
                <a:solidFill>
                  <a:srgbClr val="002060"/>
                </a:solidFill>
                <a:latin typeface="+mn-lt"/>
              </a:rPr>
              <a:t>SW = Southwest</a:t>
            </a:r>
          </a:p>
        </p:txBody>
      </p:sp>
      <p:grpSp>
        <p:nvGrpSpPr>
          <p:cNvPr id="18" name="Group 17">
            <a:extLst>
              <a:ext uri="{FF2B5EF4-FFF2-40B4-BE49-F238E27FC236}">
                <a16:creationId xmlns:a16="http://schemas.microsoft.com/office/drawing/2014/main" id="{8ABC8229-FFC3-50B1-DFE9-6A7E55E293B3}"/>
              </a:ext>
            </a:extLst>
          </p:cNvPr>
          <p:cNvGrpSpPr/>
          <p:nvPr/>
        </p:nvGrpSpPr>
        <p:grpSpPr>
          <a:xfrm>
            <a:off x="1289899" y="1037789"/>
            <a:ext cx="8304245" cy="5176387"/>
            <a:chOff x="3134200" y="1018637"/>
            <a:chExt cx="7121908" cy="5200236"/>
          </a:xfrm>
        </p:grpSpPr>
        <p:cxnSp>
          <p:nvCxnSpPr>
            <p:cNvPr id="21" name="Straight Connector 20">
              <a:extLst>
                <a:ext uri="{FF2B5EF4-FFF2-40B4-BE49-F238E27FC236}">
                  <a16:creationId xmlns:a16="http://schemas.microsoft.com/office/drawing/2014/main" id="{787F7629-3AC9-E7A7-0B6A-4E3BF7400BF2}"/>
                </a:ext>
              </a:extLst>
            </p:cNvPr>
            <p:cNvCxnSpPr>
              <a:cxnSpLocks/>
            </p:cNvCxnSpPr>
            <p:nvPr/>
          </p:nvCxnSpPr>
          <p:spPr>
            <a:xfrm flipV="1">
              <a:off x="5176088" y="1271824"/>
              <a:ext cx="2094187" cy="4744640"/>
            </a:xfrm>
            <a:prstGeom prst="line">
              <a:avLst/>
            </a:prstGeom>
            <a:ln w="28575">
              <a:solidFill>
                <a:srgbClr val="173C5B"/>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213131A-883F-44F0-BCB8-0F1C87DCA1CB}"/>
                </a:ext>
              </a:extLst>
            </p:cNvPr>
            <p:cNvCxnSpPr>
              <a:cxnSpLocks/>
            </p:cNvCxnSpPr>
            <p:nvPr/>
          </p:nvCxnSpPr>
          <p:spPr>
            <a:xfrm>
              <a:off x="3396000" y="3847296"/>
              <a:ext cx="5400000" cy="0"/>
            </a:xfrm>
            <a:prstGeom prst="straightConnector1">
              <a:avLst/>
            </a:prstGeom>
            <a:ln w="28575">
              <a:solidFill>
                <a:srgbClr val="173C5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27">
              <a:extLst>
                <a:ext uri="{FF2B5EF4-FFF2-40B4-BE49-F238E27FC236}">
                  <a16:creationId xmlns:a16="http://schemas.microsoft.com/office/drawing/2014/main" id="{BB09210A-3509-98DC-EB0E-ED9C1B30FB6E}"/>
                </a:ext>
              </a:extLst>
            </p:cNvPr>
            <p:cNvSpPr>
              <a:spLocks noChangeArrowheads="1"/>
            </p:cNvSpPr>
            <p:nvPr/>
          </p:nvSpPr>
          <p:spPr bwMode="auto">
            <a:xfrm>
              <a:off x="9079105" y="3569975"/>
              <a:ext cx="1044000" cy="7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eaLnBrk="1" hangingPunct="1"/>
              <a:r>
                <a:rPr lang="en-US" sz="1500">
                  <a:solidFill>
                    <a:schemeClr val="tx2"/>
                  </a:solidFill>
                </a:rPr>
                <a:t>Effect difference</a:t>
              </a:r>
            </a:p>
          </p:txBody>
        </p:sp>
        <p:cxnSp>
          <p:nvCxnSpPr>
            <p:cNvPr id="29" name="Straight Arrow Connector 28">
              <a:extLst>
                <a:ext uri="{FF2B5EF4-FFF2-40B4-BE49-F238E27FC236}">
                  <a16:creationId xmlns:a16="http://schemas.microsoft.com/office/drawing/2014/main" id="{5B4B4EEA-23A0-E588-8023-85B8636E8022}"/>
                </a:ext>
              </a:extLst>
            </p:cNvPr>
            <p:cNvCxnSpPr>
              <a:cxnSpLocks/>
            </p:cNvCxnSpPr>
            <p:nvPr/>
          </p:nvCxnSpPr>
          <p:spPr>
            <a:xfrm flipH="1">
              <a:off x="6055896" y="1787085"/>
              <a:ext cx="30078" cy="4040211"/>
            </a:xfrm>
            <a:prstGeom prst="straightConnector1">
              <a:avLst/>
            </a:prstGeom>
            <a:ln w="28575">
              <a:solidFill>
                <a:srgbClr val="173C5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382714A1-8B9A-C560-05FB-C061C66414CC}"/>
                </a:ext>
              </a:extLst>
            </p:cNvPr>
            <p:cNvSpPr/>
            <p:nvPr/>
          </p:nvSpPr>
          <p:spPr>
            <a:xfrm>
              <a:off x="5916000" y="3667296"/>
              <a:ext cx="360000" cy="360000"/>
            </a:xfrm>
            <a:prstGeom prst="ellipse">
              <a:avLst/>
            </a:prstGeom>
            <a:solidFill>
              <a:schemeClr val="bg1"/>
            </a:solidFill>
            <a:ln w="28575">
              <a:solidFill>
                <a:srgbClr val="173C5B"/>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en-AU" sz="1600" b="1">
                  <a:solidFill>
                    <a:srgbClr val="173C5B"/>
                  </a:solidFill>
                </a:rPr>
                <a:t>C</a:t>
              </a:r>
            </a:p>
          </p:txBody>
        </p:sp>
        <p:sp>
          <p:nvSpPr>
            <p:cNvPr id="31" name="Rectangle 27">
              <a:extLst>
                <a:ext uri="{FF2B5EF4-FFF2-40B4-BE49-F238E27FC236}">
                  <a16:creationId xmlns:a16="http://schemas.microsoft.com/office/drawing/2014/main" id="{4095E0E8-B77D-578A-C9A0-7244086E0059}"/>
                </a:ext>
              </a:extLst>
            </p:cNvPr>
            <p:cNvSpPr>
              <a:spLocks noChangeArrowheads="1"/>
            </p:cNvSpPr>
            <p:nvPr/>
          </p:nvSpPr>
          <p:spPr bwMode="auto">
            <a:xfrm>
              <a:off x="3785222" y="2440565"/>
              <a:ext cx="1800000" cy="900000"/>
            </a:xfrm>
            <a:prstGeom prst="rect">
              <a:avLst/>
            </a:prstGeom>
            <a:solidFill>
              <a:srgbClr val="0092CC"/>
            </a:solidFill>
            <a:ln>
              <a:noFill/>
            </a:ln>
            <a:effectLst/>
          </p:spPr>
          <p:txBody>
            <a:bodyPr wrap="square" lIns="92075" tIns="46038" rIns="92075" bIns="46038" anchor="ctr" anchorCtr="1">
              <a:noAutofit/>
            </a:bodyPr>
            <a:lstStyle/>
            <a:p>
              <a:pPr algn="ctr" eaLnBrk="1" hangingPunct="1"/>
              <a:r>
                <a:rPr lang="en-US" sz="1500">
                  <a:solidFill>
                    <a:schemeClr val="bg1"/>
                  </a:solidFill>
                </a:rPr>
                <a:t>reduces health and costs more – “dominated”</a:t>
              </a:r>
            </a:p>
          </p:txBody>
        </p:sp>
        <p:sp>
          <p:nvSpPr>
            <p:cNvPr id="32" name="Text Box 10">
              <a:extLst>
                <a:ext uri="{FF2B5EF4-FFF2-40B4-BE49-F238E27FC236}">
                  <a16:creationId xmlns:a16="http://schemas.microsoft.com/office/drawing/2014/main" id="{59905C19-B837-A5FC-AF00-0E2F3B46372B}"/>
                </a:ext>
              </a:extLst>
            </p:cNvPr>
            <p:cNvSpPr txBox="1">
              <a:spLocks noChangeArrowheads="1"/>
            </p:cNvSpPr>
            <p:nvPr/>
          </p:nvSpPr>
          <p:spPr bwMode="auto">
            <a:xfrm>
              <a:off x="8831135" y="3708796"/>
              <a:ext cx="25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r>
                <a:rPr lang="en-GB" sz="1800" b="1">
                  <a:solidFill>
                    <a:srgbClr val="C10077"/>
                  </a:solidFill>
                  <a:latin typeface="Arial" charset="0"/>
                </a:rPr>
                <a:t>+</a:t>
              </a:r>
            </a:p>
          </p:txBody>
        </p:sp>
        <p:sp>
          <p:nvSpPr>
            <p:cNvPr id="33" name="Text Box 10">
              <a:extLst>
                <a:ext uri="{FF2B5EF4-FFF2-40B4-BE49-F238E27FC236}">
                  <a16:creationId xmlns:a16="http://schemas.microsoft.com/office/drawing/2014/main" id="{090A1008-ED29-1DBC-82C2-C7FDA5A6481C}"/>
                </a:ext>
              </a:extLst>
            </p:cNvPr>
            <p:cNvSpPr txBox="1">
              <a:spLocks noChangeArrowheads="1"/>
            </p:cNvSpPr>
            <p:nvPr/>
          </p:nvSpPr>
          <p:spPr bwMode="auto">
            <a:xfrm>
              <a:off x="3134200" y="3682512"/>
              <a:ext cx="252000" cy="3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nchorCtr="1">
              <a:spAutoFit/>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r>
                <a:rPr lang="en-GB" sz="1800" b="1">
                  <a:solidFill>
                    <a:srgbClr val="C10077"/>
                  </a:solidFill>
                  <a:latin typeface="Arial" charset="0"/>
                </a:rPr>
                <a:t>–</a:t>
              </a:r>
            </a:p>
          </p:txBody>
        </p:sp>
        <p:sp>
          <p:nvSpPr>
            <p:cNvPr id="34" name="Text Box 10">
              <a:extLst>
                <a:ext uri="{FF2B5EF4-FFF2-40B4-BE49-F238E27FC236}">
                  <a16:creationId xmlns:a16="http://schemas.microsoft.com/office/drawing/2014/main" id="{9E4AA5F5-8308-EB14-AD50-EA3561896D0F}"/>
                </a:ext>
              </a:extLst>
            </p:cNvPr>
            <p:cNvSpPr txBox="1">
              <a:spLocks noChangeArrowheads="1"/>
            </p:cNvSpPr>
            <p:nvPr/>
          </p:nvSpPr>
          <p:spPr bwMode="auto">
            <a:xfrm>
              <a:off x="6050210" y="5905523"/>
              <a:ext cx="272053" cy="3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6000" anchor="ctr" anchorCtr="1">
              <a:spAutoFit/>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r>
                <a:rPr lang="en-GB" sz="1800" b="1">
                  <a:solidFill>
                    <a:srgbClr val="C10077"/>
                  </a:solidFill>
                  <a:latin typeface="Arial" charset="0"/>
                </a:rPr>
                <a:t>–</a:t>
              </a:r>
            </a:p>
          </p:txBody>
        </p:sp>
        <p:sp>
          <p:nvSpPr>
            <p:cNvPr id="35" name="Text Box 10">
              <a:extLst>
                <a:ext uri="{FF2B5EF4-FFF2-40B4-BE49-F238E27FC236}">
                  <a16:creationId xmlns:a16="http://schemas.microsoft.com/office/drawing/2014/main" id="{497CC830-6188-D36D-67AD-910BDCE4B727}"/>
                </a:ext>
              </a:extLst>
            </p:cNvPr>
            <p:cNvSpPr txBox="1">
              <a:spLocks noChangeArrowheads="1"/>
            </p:cNvSpPr>
            <p:nvPr/>
          </p:nvSpPr>
          <p:spPr bwMode="auto">
            <a:xfrm>
              <a:off x="6010105" y="1553233"/>
              <a:ext cx="25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r>
                <a:rPr lang="en-GB" sz="1800" b="1">
                  <a:solidFill>
                    <a:srgbClr val="C10077"/>
                  </a:solidFill>
                  <a:latin typeface="Arial" charset="0"/>
                </a:rPr>
                <a:t>+</a:t>
              </a:r>
            </a:p>
          </p:txBody>
        </p:sp>
        <p:sp>
          <p:nvSpPr>
            <p:cNvPr id="36" name="Rectangle 27">
              <a:extLst>
                <a:ext uri="{FF2B5EF4-FFF2-40B4-BE49-F238E27FC236}">
                  <a16:creationId xmlns:a16="http://schemas.microsoft.com/office/drawing/2014/main" id="{06971397-D338-FD15-8FAC-252F738A9B9F}"/>
                </a:ext>
              </a:extLst>
            </p:cNvPr>
            <p:cNvSpPr>
              <a:spLocks noChangeArrowheads="1"/>
            </p:cNvSpPr>
            <p:nvPr/>
          </p:nvSpPr>
          <p:spPr bwMode="auto">
            <a:xfrm>
              <a:off x="5500529" y="1018637"/>
              <a:ext cx="1180765" cy="53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ctr" eaLnBrk="1" hangingPunct="1"/>
              <a:r>
                <a:rPr lang="en-US" sz="1500">
                  <a:solidFill>
                    <a:schemeClr val="tx2"/>
                  </a:solidFill>
                </a:rPr>
                <a:t>Cost difference</a:t>
              </a:r>
            </a:p>
          </p:txBody>
        </p:sp>
        <p:sp>
          <p:nvSpPr>
            <p:cNvPr id="37" name="Rectangle 27">
              <a:extLst>
                <a:ext uri="{FF2B5EF4-FFF2-40B4-BE49-F238E27FC236}">
                  <a16:creationId xmlns:a16="http://schemas.microsoft.com/office/drawing/2014/main" id="{E07F171C-E47B-4A15-73A1-6D477636CE39}"/>
                </a:ext>
              </a:extLst>
            </p:cNvPr>
            <p:cNvSpPr>
              <a:spLocks noChangeArrowheads="1"/>
            </p:cNvSpPr>
            <p:nvPr/>
          </p:nvSpPr>
          <p:spPr bwMode="auto">
            <a:xfrm>
              <a:off x="6884469" y="4381987"/>
              <a:ext cx="1763996" cy="1223747"/>
            </a:xfrm>
            <a:prstGeom prst="rect">
              <a:avLst/>
            </a:prstGeom>
            <a:solidFill>
              <a:srgbClr val="0092CC"/>
            </a:solidFill>
            <a:ln>
              <a:noFill/>
            </a:ln>
            <a:effectLst/>
          </p:spPr>
          <p:txBody>
            <a:bodyPr wrap="square" lIns="92075" tIns="46038" rIns="92075" bIns="46038" anchor="ctr" anchorCtr="1">
              <a:noAutofit/>
            </a:bodyPr>
            <a:lstStyle/>
            <a:p>
              <a:pPr algn="ctr" eaLnBrk="1" hangingPunct="1"/>
              <a:r>
                <a:rPr lang="en-US" sz="1500">
                  <a:solidFill>
                    <a:schemeClr val="bg1"/>
                  </a:solidFill>
                </a:rPr>
                <a:t>improves health and saves money – “dominates” or “cost-saving”</a:t>
              </a:r>
            </a:p>
          </p:txBody>
        </p:sp>
        <p:sp>
          <p:nvSpPr>
            <p:cNvPr id="38" name="Rectangle 27">
              <a:extLst>
                <a:ext uri="{FF2B5EF4-FFF2-40B4-BE49-F238E27FC236}">
                  <a16:creationId xmlns:a16="http://schemas.microsoft.com/office/drawing/2014/main" id="{D642949D-0D7F-1B16-7E53-40D59526C3D2}"/>
                </a:ext>
              </a:extLst>
            </p:cNvPr>
            <p:cNvSpPr>
              <a:spLocks noChangeArrowheads="1"/>
            </p:cNvSpPr>
            <p:nvPr/>
          </p:nvSpPr>
          <p:spPr bwMode="auto">
            <a:xfrm>
              <a:off x="6884469" y="2458019"/>
              <a:ext cx="1764000" cy="900000"/>
            </a:xfrm>
            <a:prstGeom prst="rect">
              <a:avLst/>
            </a:prstGeom>
            <a:solidFill>
              <a:srgbClr val="0092CC">
                <a:alpha val="74902"/>
              </a:srgbClr>
            </a:solidFill>
            <a:ln>
              <a:noFill/>
            </a:ln>
            <a:effectLst/>
          </p:spPr>
          <p:txBody>
            <a:bodyPr wrap="square" lIns="92075" tIns="46038" rIns="92075" bIns="46038" anchor="ctr" anchorCtr="1">
              <a:noAutofit/>
            </a:bodyPr>
            <a:lstStyle/>
            <a:p>
              <a:pPr algn="ctr" eaLnBrk="1" hangingPunct="1"/>
              <a:r>
                <a:rPr lang="en-US" sz="1500">
                  <a:solidFill>
                    <a:schemeClr val="bg1"/>
                  </a:solidFill>
                </a:rPr>
                <a:t>improves health but costs more – </a:t>
              </a:r>
            </a:p>
            <a:p>
              <a:pPr algn="ctr" eaLnBrk="1" hangingPunct="1"/>
              <a:r>
                <a:rPr lang="en-US" sz="1500">
                  <a:solidFill>
                    <a:schemeClr val="bg1"/>
                  </a:solidFill>
                </a:rPr>
                <a:t>is it worth it?</a:t>
              </a:r>
            </a:p>
          </p:txBody>
        </p:sp>
        <p:sp>
          <p:nvSpPr>
            <p:cNvPr id="39" name="Rectangle 27">
              <a:extLst>
                <a:ext uri="{FF2B5EF4-FFF2-40B4-BE49-F238E27FC236}">
                  <a16:creationId xmlns:a16="http://schemas.microsoft.com/office/drawing/2014/main" id="{36984AB5-6746-A105-FA9A-0C8443893295}"/>
                </a:ext>
              </a:extLst>
            </p:cNvPr>
            <p:cNvSpPr>
              <a:spLocks noChangeArrowheads="1"/>
            </p:cNvSpPr>
            <p:nvPr/>
          </p:nvSpPr>
          <p:spPr bwMode="auto">
            <a:xfrm>
              <a:off x="3696424" y="4414082"/>
              <a:ext cx="1764000" cy="900000"/>
            </a:xfrm>
            <a:prstGeom prst="rect">
              <a:avLst/>
            </a:prstGeom>
            <a:solidFill>
              <a:srgbClr val="0092CC">
                <a:alpha val="74902"/>
              </a:srgbClr>
            </a:solidFill>
            <a:ln>
              <a:noFill/>
            </a:ln>
            <a:effectLst/>
          </p:spPr>
          <p:txBody>
            <a:bodyPr wrap="square" lIns="92075" tIns="46038" rIns="92075" bIns="46038" anchor="ctr" anchorCtr="1">
              <a:noAutofit/>
            </a:bodyPr>
            <a:lstStyle/>
            <a:p>
              <a:pPr algn="ctr"/>
              <a:r>
                <a:rPr lang="en-US" sz="1500">
                  <a:solidFill>
                    <a:schemeClr val="bg1"/>
                  </a:solidFill>
                </a:rPr>
                <a:t>reduces health but saves money – is it worth it?</a:t>
              </a:r>
            </a:p>
          </p:txBody>
        </p:sp>
        <p:sp>
          <p:nvSpPr>
            <p:cNvPr id="40" name="Rectangle 27">
              <a:extLst>
                <a:ext uri="{FF2B5EF4-FFF2-40B4-BE49-F238E27FC236}">
                  <a16:creationId xmlns:a16="http://schemas.microsoft.com/office/drawing/2014/main" id="{96B3E7C6-B283-241B-EDB0-420DF242A4FF}"/>
                </a:ext>
              </a:extLst>
            </p:cNvPr>
            <p:cNvSpPr>
              <a:spLocks noChangeArrowheads="1"/>
            </p:cNvSpPr>
            <p:nvPr/>
          </p:nvSpPr>
          <p:spPr bwMode="auto">
            <a:xfrm>
              <a:off x="7270275" y="1160674"/>
              <a:ext cx="2985833" cy="53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ctr" eaLnBrk="1" hangingPunct="1"/>
              <a:r>
                <a:rPr lang="en-US" sz="1500" dirty="0">
                  <a:solidFill>
                    <a:schemeClr val="tx2"/>
                  </a:solidFill>
                </a:rPr>
                <a:t>CET = Cost-effectiveness threshold</a:t>
              </a:r>
            </a:p>
          </p:txBody>
        </p:sp>
      </p:grpSp>
      <p:pic>
        <p:nvPicPr>
          <p:cNvPr id="41" name="Graphic 40" descr="Checkmark with solid fill">
            <a:extLst>
              <a:ext uri="{FF2B5EF4-FFF2-40B4-BE49-F238E27FC236}">
                <a16:creationId xmlns:a16="http://schemas.microsoft.com/office/drawing/2014/main" id="{26ECBEEA-AD67-6564-5AAF-FEAFE7F310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0125" y="4512414"/>
            <a:ext cx="914400" cy="914400"/>
          </a:xfrm>
          <a:prstGeom prst="rect">
            <a:avLst/>
          </a:prstGeom>
        </p:spPr>
      </p:pic>
      <p:pic>
        <p:nvPicPr>
          <p:cNvPr id="42" name="Graphic 41" descr="Close with solid fill">
            <a:extLst>
              <a:ext uri="{FF2B5EF4-FFF2-40B4-BE49-F238E27FC236}">
                <a16:creationId xmlns:a16="http://schemas.microsoft.com/office/drawing/2014/main" id="{28949C77-D74E-727F-1A81-E1B5D7F6C8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976" y="1451875"/>
            <a:ext cx="914400" cy="914400"/>
          </a:xfrm>
          <a:prstGeom prst="rect">
            <a:avLst/>
          </a:prstGeom>
        </p:spPr>
      </p:pic>
      <p:pic>
        <p:nvPicPr>
          <p:cNvPr id="43" name="Graphic 42" descr="Question Mark with solid fill">
            <a:extLst>
              <a:ext uri="{FF2B5EF4-FFF2-40B4-BE49-F238E27FC236}">
                <a16:creationId xmlns:a16="http://schemas.microsoft.com/office/drawing/2014/main" id="{D7CC78E6-2495-AE9B-B6DE-3B61CA2267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10125" y="2232985"/>
            <a:ext cx="914400" cy="914400"/>
          </a:xfrm>
          <a:prstGeom prst="rect">
            <a:avLst/>
          </a:prstGeom>
        </p:spPr>
      </p:pic>
      <p:pic>
        <p:nvPicPr>
          <p:cNvPr id="44" name="Graphic 43" descr="Question Mark with solid fill">
            <a:extLst>
              <a:ext uri="{FF2B5EF4-FFF2-40B4-BE49-F238E27FC236}">
                <a16:creationId xmlns:a16="http://schemas.microsoft.com/office/drawing/2014/main" id="{BE71A191-37FD-9D6D-D0D1-F564EF3A69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654" y="4466314"/>
            <a:ext cx="914400" cy="914400"/>
          </a:xfrm>
          <a:prstGeom prst="rect">
            <a:avLst/>
          </a:prstGeom>
        </p:spPr>
      </p:pic>
    </p:spTree>
    <p:extLst>
      <p:ext uri="{BB962C8B-B14F-4D97-AF65-F5344CB8AC3E}">
        <p14:creationId xmlns:p14="http://schemas.microsoft.com/office/powerpoint/2010/main" val="2910843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9F2EF-DD6E-8591-DA2E-2A4351B0FFF1}"/>
              </a:ext>
            </a:extLst>
          </p:cNvPr>
          <p:cNvSpPr>
            <a:spLocks noGrp="1"/>
          </p:cNvSpPr>
          <p:nvPr>
            <p:ph idx="1"/>
          </p:nvPr>
        </p:nvSpPr>
        <p:spPr>
          <a:xfrm>
            <a:off x="579690" y="1551583"/>
            <a:ext cx="10125509" cy="3418509"/>
          </a:xfrm>
        </p:spPr>
        <p:txBody>
          <a:bodyPr vert="horz" lIns="91440" tIns="45720" rIns="91440" bIns="45720" rtlCol="0" anchor="t">
            <a:normAutofit fontScale="92500" lnSpcReduction="10000"/>
          </a:bodyPr>
          <a:lstStyle/>
          <a:p>
            <a:pPr indent="-207645"/>
            <a:r>
              <a:rPr lang="en-GB" altLang="en-US" dirty="0">
                <a:latin typeface="Poppins"/>
                <a:ea typeface="Roboto"/>
                <a:cs typeface="Poppins"/>
              </a:rPr>
              <a:t>Are the </a:t>
            </a:r>
            <a:r>
              <a:rPr lang="en-GB" altLang="en-US" i="1" u="sng" dirty="0">
                <a:latin typeface="Poppins"/>
                <a:ea typeface="Roboto"/>
                <a:cs typeface="Poppins"/>
              </a:rPr>
              <a:t>incremental</a:t>
            </a:r>
            <a:r>
              <a:rPr lang="en-GB" altLang="en-US" dirty="0">
                <a:latin typeface="Poppins"/>
                <a:ea typeface="Roboto"/>
                <a:cs typeface="Poppins"/>
              </a:rPr>
              <a:t> benefits associated with the treatment good value for money given the </a:t>
            </a:r>
            <a:r>
              <a:rPr lang="en-GB" altLang="en-US" i="1" u="sng" dirty="0">
                <a:latin typeface="Poppins"/>
                <a:ea typeface="Roboto"/>
                <a:cs typeface="Poppins"/>
              </a:rPr>
              <a:t>incremental</a:t>
            </a:r>
            <a:r>
              <a:rPr lang="en-GB" altLang="en-US" dirty="0">
                <a:latin typeface="Poppins"/>
                <a:ea typeface="Roboto"/>
                <a:cs typeface="Poppins"/>
              </a:rPr>
              <a:t> costs? </a:t>
            </a:r>
          </a:p>
          <a:p>
            <a:pPr marL="68580" indent="0">
              <a:buNone/>
            </a:pPr>
            <a:endParaRPr lang="en-GB" altLang="en-US" dirty="0">
              <a:latin typeface="Poppins"/>
              <a:ea typeface="Roboto"/>
              <a:cs typeface="Poppins"/>
            </a:endParaRPr>
          </a:p>
          <a:p>
            <a:pPr marL="68580" indent="0">
              <a:buNone/>
            </a:pPr>
            <a:r>
              <a:rPr lang="en-GB" altLang="en-US" dirty="0">
                <a:latin typeface="Poppins"/>
                <a:ea typeface="Roboto"/>
                <a:cs typeface="Poppins"/>
              </a:rPr>
              <a:t>How do we answer this?</a:t>
            </a:r>
          </a:p>
          <a:p>
            <a:pPr indent="-207645"/>
            <a:r>
              <a:rPr lang="en-GB" altLang="en-US" dirty="0">
                <a:latin typeface="Poppins"/>
                <a:ea typeface="Roboto"/>
                <a:cs typeface="Poppins"/>
              </a:rPr>
              <a:t>Compare the ICER to a country-specific cost-effectiveness (or willingness-to-pay) threshold</a:t>
            </a:r>
          </a:p>
          <a:p>
            <a:pPr indent="-207645"/>
            <a:r>
              <a:rPr lang="en-GB" altLang="en-US" dirty="0">
                <a:latin typeface="Poppins"/>
                <a:ea typeface="Roboto"/>
                <a:cs typeface="Poppins"/>
              </a:rPr>
              <a:t>Historically cost-effectiveness thresholds were tied to 1-3 x GDP/capita. Now considered likely to be too high, particularly in lower-income settings, and thought to be context specific.</a:t>
            </a:r>
          </a:p>
          <a:p>
            <a:pPr indent="-207645"/>
            <a:endParaRPr lang="en-GB" altLang="en-US" dirty="0"/>
          </a:p>
          <a:p>
            <a:pPr indent="-207645"/>
            <a:endParaRPr lang="en-GB" altLang="en-US" dirty="0"/>
          </a:p>
          <a:p>
            <a:pPr indent="-207645"/>
            <a:endParaRPr lang="en-GB" altLang="en-US" dirty="0"/>
          </a:p>
          <a:p>
            <a:pPr indent="-207645"/>
            <a:endParaRPr lang="en-US" dirty="0"/>
          </a:p>
        </p:txBody>
      </p:sp>
      <p:sp>
        <p:nvSpPr>
          <p:cNvPr id="7" name="Footer Placeholder 6">
            <a:extLst>
              <a:ext uri="{FF2B5EF4-FFF2-40B4-BE49-F238E27FC236}">
                <a16:creationId xmlns:a16="http://schemas.microsoft.com/office/drawing/2014/main" id="{2274FB17-CAC9-8F12-2B44-54C50539381D}"/>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8" name="Slide Number Placeholder 7">
            <a:extLst>
              <a:ext uri="{FF2B5EF4-FFF2-40B4-BE49-F238E27FC236}">
                <a16:creationId xmlns:a16="http://schemas.microsoft.com/office/drawing/2014/main" id="{42BED764-CF47-9A65-4FDD-8F92CC9240D9}"/>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51</a:t>
            </a:fld>
            <a:endParaRPr lang="en-GB" noProof="0"/>
          </a:p>
        </p:txBody>
      </p:sp>
      <p:sp>
        <p:nvSpPr>
          <p:cNvPr id="70657" name="Title 1">
            <a:extLst>
              <a:ext uri="{FF2B5EF4-FFF2-40B4-BE49-F238E27FC236}">
                <a16:creationId xmlns:a16="http://schemas.microsoft.com/office/drawing/2014/main" id="{9C9E4FEB-F8EF-D17C-BCDA-872854401205}"/>
              </a:ext>
            </a:extLst>
          </p:cNvPr>
          <p:cNvSpPr>
            <a:spLocks noGrp="1" noChangeArrowheads="1"/>
          </p:cNvSpPr>
          <p:nvPr>
            <p:ph type="title"/>
          </p:nvPr>
        </p:nvSpPr>
        <p:spPr>
          <a:xfrm>
            <a:off x="489786" y="537196"/>
            <a:ext cx="9262904" cy="538504"/>
          </a:xfrm>
        </p:spPr>
        <p:txBody>
          <a:bodyPr>
            <a:normAutofit/>
          </a:bodyPr>
          <a:lstStyle/>
          <a:p>
            <a:r>
              <a:rPr lang="en-US" altLang="en-US"/>
              <a:t>Cost-effectiveness thresholds</a:t>
            </a:r>
          </a:p>
        </p:txBody>
      </p:sp>
      <p:sp>
        <p:nvSpPr>
          <p:cNvPr id="2" name="Content Placeholder 28">
            <a:extLst>
              <a:ext uri="{FF2B5EF4-FFF2-40B4-BE49-F238E27FC236}">
                <a16:creationId xmlns:a16="http://schemas.microsoft.com/office/drawing/2014/main" id="{759305D9-3AB4-283E-0E0B-BB7796375D93}"/>
              </a:ext>
            </a:extLst>
          </p:cNvPr>
          <p:cNvSpPr txBox="1">
            <a:spLocks/>
          </p:cNvSpPr>
          <p:nvPr/>
        </p:nvSpPr>
        <p:spPr>
          <a:xfrm>
            <a:off x="566009" y="5523605"/>
            <a:ext cx="10127984" cy="723469"/>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wrap="square" lIns="0" tIns="0" rIns="0" bIns="0" rtlCol="0" anchor="t" anchorCtr="0">
            <a:noAutofit/>
          </a:bodyPr>
          <a:lstStyle>
            <a:defPPr>
              <a:defRPr lang="en-US"/>
            </a:defPPr>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7945" indent="0">
              <a:buNone/>
            </a:pPr>
            <a:r>
              <a:rPr lang="en-AU" sz="1800" b="1" dirty="0">
                <a:solidFill>
                  <a:srgbClr val="173C5B"/>
                </a:solidFill>
                <a:latin typeface="Poppins"/>
                <a:ea typeface="Roboto"/>
                <a:cs typeface="Poppins"/>
              </a:rPr>
              <a:t>Further reading</a:t>
            </a:r>
            <a:endParaRPr lang="en-US" dirty="0">
              <a:latin typeface="Poppins"/>
              <a:ea typeface="Roboto"/>
              <a:cs typeface="Poppins"/>
            </a:endParaRPr>
          </a:p>
          <a:p>
            <a:pPr marL="67945" indent="0">
              <a:buNone/>
            </a:pPr>
            <a:r>
              <a:rPr lang="en-AU" sz="1200" dirty="0">
                <a:solidFill>
                  <a:srgbClr val="173C5B"/>
                </a:solidFill>
                <a:latin typeface="Poppins"/>
                <a:ea typeface="Calibri"/>
                <a:cs typeface="Calibri"/>
              </a:rPr>
              <a:t>Bertram et al. Cost–effectiveness thresholds: pros and cons. Bull World Health Organ. 2016. </a:t>
            </a:r>
            <a:r>
              <a:rPr lang="en-AU" sz="1200" dirty="0" err="1">
                <a:solidFill>
                  <a:srgbClr val="1B1B1B"/>
                </a:solidFill>
                <a:latin typeface="Poppins"/>
                <a:ea typeface="Calibri"/>
                <a:cs typeface="Poppins"/>
              </a:rPr>
              <a:t>doi</a:t>
            </a:r>
            <a:r>
              <a:rPr lang="en-AU" sz="1200" dirty="0">
                <a:solidFill>
                  <a:srgbClr val="1B1B1B"/>
                </a:solidFill>
                <a:latin typeface="Poppins"/>
                <a:ea typeface="Calibri"/>
                <a:cs typeface="Poppins"/>
              </a:rPr>
              <a:t>: </a:t>
            </a:r>
            <a:r>
              <a:rPr lang="en-AU" sz="1200" u="sng" dirty="0">
                <a:solidFill>
                  <a:srgbClr val="1A4480"/>
                </a:solidFill>
                <a:latin typeface="Poppins"/>
                <a:ea typeface="Calibri"/>
                <a:cs typeface="Poppins"/>
                <a:hlinkClick r:id="rId3"/>
              </a:rPr>
              <a:t>10.2471/BLT.15.164418</a:t>
            </a:r>
            <a:endParaRPr lang="en-AU" sz="1200" dirty="0">
              <a:solidFill>
                <a:srgbClr val="173C5B"/>
              </a:solidFill>
              <a:latin typeface="Poppins"/>
              <a:ea typeface="Calibri"/>
              <a:cs typeface="Calibri"/>
            </a:endParaRPr>
          </a:p>
          <a:p>
            <a:pPr marL="67945" indent="0">
              <a:buNone/>
            </a:pPr>
            <a:endParaRPr lang="en-AU" sz="1400" dirty="0">
              <a:solidFill>
                <a:srgbClr val="173C5B"/>
              </a:solidFill>
              <a:latin typeface="Poppins"/>
              <a:ea typeface="Calibri"/>
              <a:cs typeface="Calibri"/>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AFF31DA-E9A7-43DD-122F-0F35D23EBD2F}"/>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273770A4-2A89-23AA-19F1-8893C7993C30}"/>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52</a:t>
            </a:fld>
            <a:endParaRPr lang="en-GB" noProof="0"/>
          </a:p>
        </p:txBody>
      </p:sp>
      <p:sp>
        <p:nvSpPr>
          <p:cNvPr id="2" name="Title 1">
            <a:extLst>
              <a:ext uri="{FF2B5EF4-FFF2-40B4-BE49-F238E27FC236}">
                <a16:creationId xmlns:a16="http://schemas.microsoft.com/office/drawing/2014/main" id="{CC2D3FA3-9E8E-CC85-6F68-80C7662E3FB1}"/>
              </a:ext>
            </a:extLst>
          </p:cNvPr>
          <p:cNvSpPr>
            <a:spLocks noGrp="1"/>
          </p:cNvSpPr>
          <p:nvPr>
            <p:ph type="title"/>
          </p:nvPr>
        </p:nvSpPr>
        <p:spPr>
          <a:xfrm>
            <a:off x="489786" y="537196"/>
            <a:ext cx="9262904" cy="538504"/>
          </a:xfrm>
        </p:spPr>
        <p:txBody>
          <a:bodyPr/>
          <a:lstStyle/>
          <a:p>
            <a:r>
              <a:rPr lang="en-AU"/>
              <a:t>PCV example</a:t>
            </a:r>
          </a:p>
        </p:txBody>
      </p:sp>
      <p:graphicFrame>
        <p:nvGraphicFramePr>
          <p:cNvPr id="7" name="Content Placeholder 6">
            <a:extLst>
              <a:ext uri="{FF2B5EF4-FFF2-40B4-BE49-F238E27FC236}">
                <a16:creationId xmlns:a16="http://schemas.microsoft.com/office/drawing/2014/main" id="{47532ECF-11FA-8772-0B13-92F646B6450A}"/>
              </a:ext>
            </a:extLst>
          </p:cNvPr>
          <p:cNvGraphicFramePr>
            <a:graphicFrameLocks noGrp="1"/>
          </p:cNvGraphicFramePr>
          <p:nvPr>
            <p:ph idx="4294967295"/>
            <p:extLst>
              <p:ext uri="{D42A27DB-BD31-4B8C-83A1-F6EECF244321}">
                <p14:modId xmlns:p14="http://schemas.microsoft.com/office/powerpoint/2010/main" val="1834986828"/>
              </p:ext>
            </p:extLst>
          </p:nvPr>
        </p:nvGraphicFramePr>
        <p:xfrm>
          <a:off x="577639" y="1376573"/>
          <a:ext cx="9945130" cy="4683084"/>
        </p:xfrm>
        <a:graphic>
          <a:graphicData uri="http://schemas.openxmlformats.org/drawingml/2006/table">
            <a:tbl>
              <a:tblPr firstRow="1" firstCol="1" bandRow="1">
                <a:tableStyleId>{5C22544A-7EE6-4342-B048-85BDC9FD1C3A}</a:tableStyleId>
              </a:tblPr>
              <a:tblGrid>
                <a:gridCol w="3194241">
                  <a:extLst>
                    <a:ext uri="{9D8B030D-6E8A-4147-A177-3AD203B41FA5}">
                      <a16:colId xmlns:a16="http://schemas.microsoft.com/office/drawing/2014/main" val="1344767619"/>
                    </a:ext>
                  </a:extLst>
                </a:gridCol>
                <a:gridCol w="3188250">
                  <a:extLst>
                    <a:ext uri="{9D8B030D-6E8A-4147-A177-3AD203B41FA5}">
                      <a16:colId xmlns:a16="http://schemas.microsoft.com/office/drawing/2014/main" val="4016737648"/>
                    </a:ext>
                  </a:extLst>
                </a:gridCol>
                <a:gridCol w="3562639">
                  <a:extLst>
                    <a:ext uri="{9D8B030D-6E8A-4147-A177-3AD203B41FA5}">
                      <a16:colId xmlns:a16="http://schemas.microsoft.com/office/drawing/2014/main" val="2705396677"/>
                    </a:ext>
                  </a:extLst>
                </a:gridCol>
              </a:tblGrid>
              <a:tr h="648000">
                <a:tc>
                  <a:txBody>
                    <a:bodyP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800" kern="100">
                          <a:effectLst/>
                        </a:rPr>
                        <a:t>Current situation (no vaccination program)</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800" kern="100">
                          <a:effectLst/>
                        </a:rPr>
                        <a:t>With vaccination program</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3503427"/>
                  </a:ext>
                </a:extLst>
              </a:tr>
              <a:tr h="544441">
                <a:tc>
                  <a:txBody>
                    <a:bodyPr/>
                    <a:lstStyle/>
                    <a:p>
                      <a:pPr>
                        <a:lnSpc>
                          <a:spcPct val="107000"/>
                        </a:lnSpc>
                        <a:spcAft>
                          <a:spcPts val="800"/>
                        </a:spcAft>
                      </a:pPr>
                      <a:r>
                        <a:rPr lang="en-AU" sz="1800" kern="100">
                          <a:effectLst/>
                        </a:rPr>
                        <a:t>Cost of illness</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$1,500,000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$500,000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5319758"/>
                  </a:ext>
                </a:extLst>
              </a:tr>
              <a:tr h="586644">
                <a:tc>
                  <a:txBody>
                    <a:bodyPr/>
                    <a:lstStyle/>
                    <a:p>
                      <a:pPr>
                        <a:lnSpc>
                          <a:spcPct val="107000"/>
                        </a:lnSpc>
                        <a:spcAft>
                          <a:spcPts val="800"/>
                        </a:spcAft>
                      </a:pPr>
                      <a:r>
                        <a:rPr lang="en-AU" sz="1800" kern="100">
                          <a:effectLst/>
                        </a:rPr>
                        <a:t>Cost of intervention</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 $0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$2,200,000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0948772"/>
                  </a:ext>
                </a:extLst>
              </a:tr>
              <a:tr h="619125">
                <a:tc>
                  <a:txBody>
                    <a:bodyPr/>
                    <a:lstStyle/>
                    <a:p>
                      <a:pPr>
                        <a:lnSpc>
                          <a:spcPct val="107000"/>
                        </a:lnSpc>
                        <a:spcAft>
                          <a:spcPts val="800"/>
                        </a:spcAft>
                      </a:pPr>
                      <a:r>
                        <a:rPr lang="en-AU" sz="1800" kern="100">
                          <a:effectLst/>
                        </a:rPr>
                        <a:t>Total</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$1,500,000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$2,700,000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9676011"/>
                  </a:ext>
                </a:extLst>
              </a:tr>
              <a:tr h="544441">
                <a:tc>
                  <a:txBody>
                    <a:bodyPr/>
                    <a:lstStyle/>
                    <a:p>
                      <a:pPr>
                        <a:lnSpc>
                          <a:spcPct val="107000"/>
                        </a:lnSpc>
                        <a:spcAft>
                          <a:spcPts val="800"/>
                        </a:spcAft>
                      </a:pPr>
                      <a:r>
                        <a:rPr lang="en-AU" sz="1800" kern="100">
                          <a:effectLst/>
                          <a:latin typeface="+mn-lt"/>
                        </a:rPr>
                        <a:t>Cost difference</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AU" sz="1800" kern="100">
                          <a:effectLst/>
                          <a:latin typeface="+mn-lt"/>
                        </a:rPr>
                        <a:t>Vaccine program is $1,200,000 more expensive</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1395330052"/>
                  </a:ext>
                </a:extLst>
              </a:tr>
              <a:tr h="544441">
                <a:tc>
                  <a:txBody>
                    <a:bodyPr/>
                    <a:lstStyle/>
                    <a:p>
                      <a:pP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Total QALYs</a:t>
                      </a:r>
                    </a:p>
                  </a:txBody>
                  <a:tcPr marL="68580" marR="68580" marT="0" marB="0" anchor="ctr"/>
                </a:tc>
                <a:tc>
                  <a:txBody>
                    <a:bodyPr/>
                    <a:lstStyle/>
                    <a:p>
                      <a:pPr algn="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4,000</a:t>
                      </a:r>
                    </a:p>
                  </a:txBody>
                  <a:tcPr marL="68580" marR="68580" marT="0" marB="0" anchor="ctr"/>
                </a:tc>
                <a:tc>
                  <a:txBody>
                    <a:bodyPr/>
                    <a:lstStyle/>
                    <a:p>
                      <a:pPr algn="r"/>
                      <a:r>
                        <a:rPr lang="en-AU" sz="1800"/>
                        <a:t>5,000</a:t>
                      </a:r>
                    </a:p>
                  </a:txBody>
                  <a:tcPr marL="68580" marR="68580" marT="0" marB="0" anchor="ctr"/>
                </a:tc>
                <a:extLst>
                  <a:ext uri="{0D108BD9-81ED-4DB2-BD59-A6C34878D82A}">
                    <a16:rowId xmlns:a16="http://schemas.microsoft.com/office/drawing/2014/main" val="3778067234"/>
                  </a:ext>
                </a:extLst>
              </a:tr>
              <a:tr h="651551">
                <a:tc>
                  <a:txBody>
                    <a:bodyPr/>
                    <a:lstStyle/>
                    <a:p>
                      <a:pP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Incremental QALYs</a:t>
                      </a:r>
                    </a:p>
                  </a:txBody>
                  <a:tcPr marL="68580" marR="68580" marT="0" marB="0" anchor="ctr"/>
                </a:tc>
                <a:tc gridSpan="2">
                  <a:txBody>
                    <a:bodyPr/>
                    <a:lstStyle/>
                    <a:p>
                      <a:pP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Vaccination program gained 1000 more QALYs than the current (comparator) scenario</a:t>
                      </a:r>
                    </a:p>
                  </a:txBody>
                  <a:tcPr marL="68580" marR="68580" marT="0" marB="0" anchor="ctr"/>
                </a:tc>
                <a:tc hMerge="1">
                  <a:txBody>
                    <a:bodyPr/>
                    <a:lstStyle/>
                    <a:p>
                      <a:endParaRPr lang="en-AU"/>
                    </a:p>
                  </a:txBody>
                  <a:tcPr marL="68580" marR="68580" marT="0" marB="0"/>
                </a:tc>
                <a:extLst>
                  <a:ext uri="{0D108BD9-81ED-4DB2-BD59-A6C34878D82A}">
                    <a16:rowId xmlns:a16="http://schemas.microsoft.com/office/drawing/2014/main" val="65684149"/>
                  </a:ext>
                </a:extLst>
              </a:tr>
              <a:tr h="544441">
                <a:tc>
                  <a:txBody>
                    <a:bodyPr/>
                    <a:lstStyle/>
                    <a:p>
                      <a:pP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ICER</a:t>
                      </a:r>
                    </a:p>
                  </a:txBody>
                  <a:tcPr marL="68580" marR="68580" marT="0" marB="0" anchor="ctr"/>
                </a:tc>
                <a:tc gridSpan="2">
                  <a:txBody>
                    <a:bodyPr/>
                    <a:lstStyle/>
                    <a:p>
                      <a:pP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$1,200,000 / 1,000 = $1,200/QALY gained</a:t>
                      </a:r>
                    </a:p>
                  </a:txBody>
                  <a:tcPr marL="68580" marR="68580" marT="0" marB="0" anchor="ctr"/>
                </a:tc>
                <a:tc hMerge="1">
                  <a:txBody>
                    <a:bodyPr/>
                    <a:lstStyle/>
                    <a:p>
                      <a:endParaRPr lang="en-AU"/>
                    </a:p>
                  </a:txBody>
                  <a:tcPr/>
                </a:tc>
                <a:extLst>
                  <a:ext uri="{0D108BD9-81ED-4DB2-BD59-A6C34878D82A}">
                    <a16:rowId xmlns:a16="http://schemas.microsoft.com/office/drawing/2014/main" val="1822311548"/>
                  </a:ext>
                </a:extLst>
              </a:tr>
            </a:tbl>
          </a:graphicData>
        </a:graphic>
      </p:graphicFrame>
      <p:sp>
        <p:nvSpPr>
          <p:cNvPr id="8" name="Rectangle 1">
            <a:extLst>
              <a:ext uri="{FF2B5EF4-FFF2-40B4-BE49-F238E27FC236}">
                <a16:creationId xmlns:a16="http://schemas.microsoft.com/office/drawing/2014/main" id="{FC2E7AB4-BFEF-3D0F-483B-9951673C43AB}"/>
              </a:ext>
            </a:extLst>
          </p:cNvPr>
          <p:cNvSpPr>
            <a:spLocks noChangeArrowheads="1"/>
          </p:cNvSpPr>
          <p:nvPr/>
        </p:nvSpPr>
        <p:spPr bwMode="auto">
          <a:xfrm>
            <a:off x="-6277991" y="-1249090"/>
            <a:ext cx="20660533" cy="98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284333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0D6B-E16B-DD69-80D0-FDC99377BFC0}"/>
            </a:ext>
          </a:extLst>
        </p:cNvPr>
        <p:cNvGrpSpPr/>
        <p:nvPr/>
      </p:nvGrpSpPr>
      <p:grpSpPr>
        <a:xfrm>
          <a:off x="0" y="0"/>
          <a:ext cx="0" cy="0"/>
          <a:chOff x="0" y="0"/>
          <a:chExt cx="0" cy="0"/>
        </a:xfrm>
      </p:grpSpPr>
      <p:sp>
        <p:nvSpPr>
          <p:cNvPr id="9" name="Footer Placeholder 8">
            <a:extLst>
              <a:ext uri="{FF2B5EF4-FFF2-40B4-BE49-F238E27FC236}">
                <a16:creationId xmlns:a16="http://schemas.microsoft.com/office/drawing/2014/main" id="{4466D6D5-5BC5-6BA6-FFCB-B847A081CBC7}"/>
              </a:ext>
            </a:extLst>
          </p:cNvPr>
          <p:cNvSpPr>
            <a:spLocks noGrp="1"/>
          </p:cNvSpPr>
          <p:nvPr>
            <p:ph type="ftr" sz="quarter" idx="11"/>
          </p:nvPr>
        </p:nvSpPr>
        <p:spPr>
          <a:xfrm>
            <a:off x="577639" y="6482886"/>
            <a:ext cx="7575715" cy="112018"/>
          </a:xfrm>
        </p:spPr>
        <p:txBody>
          <a:bodyPr/>
          <a:lstStyle/>
          <a:p>
            <a:r>
              <a:rPr lang="en-US" noProof="0"/>
              <a:t>Vaccine Economics for NITAGs – Beginner Training</a:t>
            </a:r>
            <a:endParaRPr lang="en-GB" noProof="0"/>
          </a:p>
        </p:txBody>
      </p:sp>
      <p:sp>
        <p:nvSpPr>
          <p:cNvPr id="10" name="Slide Number Placeholder 9">
            <a:extLst>
              <a:ext uri="{FF2B5EF4-FFF2-40B4-BE49-F238E27FC236}">
                <a16:creationId xmlns:a16="http://schemas.microsoft.com/office/drawing/2014/main" id="{ED9F760E-C7A6-E8C3-8F41-C641C254090C}"/>
              </a:ext>
            </a:extLst>
          </p:cNvPr>
          <p:cNvSpPr>
            <a:spLocks noGrp="1"/>
          </p:cNvSpPr>
          <p:nvPr>
            <p:ph type="sldNum" sz="quarter" idx="12"/>
          </p:nvPr>
        </p:nvSpPr>
        <p:spPr>
          <a:xfrm>
            <a:off x="10693993" y="6482886"/>
            <a:ext cx="897196" cy="111982"/>
          </a:xfrm>
        </p:spPr>
        <p:txBody>
          <a:bodyPr/>
          <a:lstStyle/>
          <a:p>
            <a:fld id="{A74CE0EA-F3B5-4684-BA10-C594598FDB9C}" type="slidenum">
              <a:rPr lang="en-GB" noProof="0" smtClean="0"/>
              <a:pPr/>
              <a:t>53</a:t>
            </a:fld>
            <a:endParaRPr lang="en-GB" noProof="0"/>
          </a:p>
        </p:txBody>
      </p:sp>
      <p:sp>
        <p:nvSpPr>
          <p:cNvPr id="12" name="Text Placeholder 11">
            <a:extLst>
              <a:ext uri="{FF2B5EF4-FFF2-40B4-BE49-F238E27FC236}">
                <a16:creationId xmlns:a16="http://schemas.microsoft.com/office/drawing/2014/main" id="{7325B12C-D372-ACDC-02F5-19A0B75C3CB4}"/>
              </a:ext>
            </a:extLst>
          </p:cNvPr>
          <p:cNvSpPr>
            <a:spLocks noGrp="1"/>
          </p:cNvSpPr>
          <p:nvPr>
            <p:ph type="body" sz="quarter" idx="13"/>
          </p:nvPr>
        </p:nvSpPr>
        <p:spPr>
          <a:xfrm>
            <a:off x="489787" y="538569"/>
            <a:ext cx="9262800" cy="540000"/>
          </a:xfrm>
        </p:spPr>
        <p:txBody>
          <a:bodyPr/>
          <a:lstStyle/>
          <a:p>
            <a:r>
              <a:rPr lang="en-US"/>
              <a:t>Small group exercise (see Handout)</a:t>
            </a:r>
          </a:p>
        </p:txBody>
      </p:sp>
      <p:sp>
        <p:nvSpPr>
          <p:cNvPr id="8" name="Content Placeholder 7">
            <a:extLst>
              <a:ext uri="{FF2B5EF4-FFF2-40B4-BE49-F238E27FC236}">
                <a16:creationId xmlns:a16="http://schemas.microsoft.com/office/drawing/2014/main" id="{7FB74B93-1804-388F-5933-57F422BE6D38}"/>
              </a:ext>
            </a:extLst>
          </p:cNvPr>
          <p:cNvSpPr>
            <a:spLocks noGrp="1"/>
          </p:cNvSpPr>
          <p:nvPr>
            <p:ph sz="quarter" idx="14"/>
          </p:nvPr>
        </p:nvSpPr>
        <p:spPr>
          <a:xfrm>
            <a:off x="577850" y="1549411"/>
            <a:ext cx="10116000" cy="4377430"/>
          </a:xfrm>
        </p:spPr>
        <p:txBody>
          <a:bodyPr/>
          <a:lstStyle/>
          <a:p>
            <a:pPr marL="101600" indent="0">
              <a:buNone/>
            </a:pPr>
            <a:r>
              <a:rPr lang="en-US"/>
              <a:t>Consider the following scenario:</a:t>
            </a:r>
          </a:p>
          <a:p>
            <a:r>
              <a:rPr lang="en-US"/>
              <a:t>MoH has requested a recommendation on whether to introduce Rotavirus vaccine (RVV) into the routine immunization schedule. </a:t>
            </a:r>
          </a:p>
          <a:p>
            <a:r>
              <a:rPr lang="en-US"/>
              <a:t>Your NITAG is presented with results of a cost-effectiveness analysis of RVV introduction for your country, compared to the current status (no vaccination) to help inform your recommendation.</a:t>
            </a:r>
          </a:p>
          <a:p>
            <a:endParaRPr lang="en-US"/>
          </a:p>
          <a:p>
            <a:endParaRPr lang="en-US"/>
          </a:p>
          <a:p>
            <a:endParaRPr lang="en-US"/>
          </a:p>
          <a:p>
            <a:endParaRPr lang="en-US"/>
          </a:p>
        </p:txBody>
      </p:sp>
      <p:sp>
        <p:nvSpPr>
          <p:cNvPr id="16" name="Text Placeholder 15">
            <a:extLst>
              <a:ext uri="{FF2B5EF4-FFF2-40B4-BE49-F238E27FC236}">
                <a16:creationId xmlns:a16="http://schemas.microsoft.com/office/drawing/2014/main" id="{09BF687C-F734-33E4-7E2C-D61DACA3ABA3}"/>
              </a:ext>
            </a:extLst>
          </p:cNvPr>
          <p:cNvSpPr>
            <a:spLocks noGrp="1"/>
          </p:cNvSpPr>
          <p:nvPr>
            <p:ph type="body" sz="quarter" idx="21"/>
          </p:nvPr>
        </p:nvSpPr>
        <p:spPr>
          <a:xfrm>
            <a:off x="577639" y="6281931"/>
            <a:ext cx="7574400" cy="111600"/>
          </a:xfrm>
        </p:spPr>
        <p:txBody>
          <a:bodyPr/>
          <a:lstStyle/>
          <a:p>
            <a:r>
              <a:rPr lang="en-US"/>
              <a:t>Introduction to Economic Evaluation</a:t>
            </a:r>
          </a:p>
        </p:txBody>
      </p:sp>
    </p:spTree>
    <p:extLst>
      <p:ext uri="{BB962C8B-B14F-4D97-AF65-F5344CB8AC3E}">
        <p14:creationId xmlns:p14="http://schemas.microsoft.com/office/powerpoint/2010/main" val="4083924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3288354E-3AFA-6093-C4D8-5C1D37AB7B08}"/>
              </a:ext>
            </a:extLst>
          </p:cNvPr>
          <p:cNvSpPr>
            <a:spLocks noGrp="1"/>
          </p:cNvSpPr>
          <p:nvPr>
            <p:ph type="ftr" sz="quarter" idx="11"/>
          </p:nvPr>
        </p:nvSpPr>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381DA2A7-3295-DC31-0304-C8A020546FFB}"/>
              </a:ext>
            </a:extLst>
          </p:cNvPr>
          <p:cNvSpPr>
            <a:spLocks noGrp="1"/>
          </p:cNvSpPr>
          <p:nvPr>
            <p:ph type="sldNum" sz="quarter" idx="12"/>
          </p:nvPr>
        </p:nvSpPr>
        <p:spPr/>
        <p:txBody>
          <a:bodyPr/>
          <a:lstStyle/>
          <a:p>
            <a:fld id="{A74CE0EA-F3B5-4684-BA10-C594598FDB9C}" type="slidenum">
              <a:rPr lang="en-GB" noProof="0" smtClean="0"/>
              <a:pPr/>
              <a:t>54</a:t>
            </a:fld>
            <a:endParaRPr lang="en-GB" noProof="0"/>
          </a:p>
        </p:txBody>
      </p:sp>
      <p:sp>
        <p:nvSpPr>
          <p:cNvPr id="12" name="Text Placeholder 11">
            <a:extLst>
              <a:ext uri="{FF2B5EF4-FFF2-40B4-BE49-F238E27FC236}">
                <a16:creationId xmlns:a16="http://schemas.microsoft.com/office/drawing/2014/main" id="{F439B5CC-F89D-7088-F0C3-AE49F4316B09}"/>
              </a:ext>
            </a:extLst>
          </p:cNvPr>
          <p:cNvSpPr>
            <a:spLocks noGrp="1"/>
          </p:cNvSpPr>
          <p:nvPr>
            <p:ph type="body" sz="quarter" idx="13"/>
          </p:nvPr>
        </p:nvSpPr>
        <p:spPr/>
        <p:txBody>
          <a:bodyPr/>
          <a:lstStyle/>
          <a:p>
            <a:r>
              <a:rPr lang="en-US"/>
              <a:t>Interpreting the ICER</a:t>
            </a:r>
          </a:p>
        </p:txBody>
      </p:sp>
      <p:graphicFrame>
        <p:nvGraphicFramePr>
          <p:cNvPr id="2" name="Content Placeholder 6">
            <a:extLst>
              <a:ext uri="{FF2B5EF4-FFF2-40B4-BE49-F238E27FC236}">
                <a16:creationId xmlns:a16="http://schemas.microsoft.com/office/drawing/2014/main" id="{18308F09-C77F-AFE5-3FB5-B38542B533CB}"/>
              </a:ext>
            </a:extLst>
          </p:cNvPr>
          <p:cNvGraphicFramePr>
            <a:graphicFrameLocks/>
          </p:cNvGraphicFramePr>
          <p:nvPr>
            <p:extLst>
              <p:ext uri="{D42A27DB-BD31-4B8C-83A1-F6EECF244321}">
                <p14:modId xmlns:p14="http://schemas.microsoft.com/office/powerpoint/2010/main" val="2426259341"/>
              </p:ext>
            </p:extLst>
          </p:nvPr>
        </p:nvGraphicFramePr>
        <p:xfrm>
          <a:off x="748863" y="1439185"/>
          <a:ext cx="9945130" cy="4683084"/>
        </p:xfrm>
        <a:graphic>
          <a:graphicData uri="http://schemas.openxmlformats.org/drawingml/2006/table">
            <a:tbl>
              <a:tblPr firstRow="1" firstCol="1" bandRow="1">
                <a:tableStyleId>{00A15C55-8517-42AA-B614-E9B94910E393}</a:tableStyleId>
              </a:tblPr>
              <a:tblGrid>
                <a:gridCol w="3194241">
                  <a:extLst>
                    <a:ext uri="{9D8B030D-6E8A-4147-A177-3AD203B41FA5}">
                      <a16:colId xmlns:a16="http://schemas.microsoft.com/office/drawing/2014/main" val="1344767619"/>
                    </a:ext>
                  </a:extLst>
                </a:gridCol>
                <a:gridCol w="3188250">
                  <a:extLst>
                    <a:ext uri="{9D8B030D-6E8A-4147-A177-3AD203B41FA5}">
                      <a16:colId xmlns:a16="http://schemas.microsoft.com/office/drawing/2014/main" val="4016737648"/>
                    </a:ext>
                  </a:extLst>
                </a:gridCol>
                <a:gridCol w="3562639">
                  <a:extLst>
                    <a:ext uri="{9D8B030D-6E8A-4147-A177-3AD203B41FA5}">
                      <a16:colId xmlns:a16="http://schemas.microsoft.com/office/drawing/2014/main" val="2705396677"/>
                    </a:ext>
                  </a:extLst>
                </a:gridCol>
              </a:tblGrid>
              <a:tr h="648000">
                <a:tc>
                  <a:txBody>
                    <a:bodyP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800" kern="100">
                          <a:effectLst/>
                        </a:rPr>
                        <a:t>Current situation (no vaccination program)</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800" kern="100">
                          <a:effectLst/>
                        </a:rPr>
                        <a:t>With vaccination program</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3503427"/>
                  </a:ext>
                </a:extLst>
              </a:tr>
              <a:tr h="544441">
                <a:tc>
                  <a:txBody>
                    <a:bodyPr/>
                    <a:lstStyle/>
                    <a:p>
                      <a:pPr>
                        <a:lnSpc>
                          <a:spcPct val="107000"/>
                        </a:lnSpc>
                        <a:spcAft>
                          <a:spcPts val="800"/>
                        </a:spcAft>
                      </a:pPr>
                      <a:r>
                        <a:rPr lang="en-AU" sz="1800" kern="100">
                          <a:effectLst/>
                        </a:rPr>
                        <a:t>Cost of illness</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$2,000,000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$500,000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5319758"/>
                  </a:ext>
                </a:extLst>
              </a:tr>
              <a:tr h="586644">
                <a:tc>
                  <a:txBody>
                    <a:bodyPr/>
                    <a:lstStyle/>
                    <a:p>
                      <a:pPr>
                        <a:lnSpc>
                          <a:spcPct val="107000"/>
                        </a:lnSpc>
                        <a:spcAft>
                          <a:spcPts val="800"/>
                        </a:spcAft>
                      </a:pPr>
                      <a:r>
                        <a:rPr lang="en-AU" sz="1800" kern="100">
                          <a:effectLst/>
                        </a:rPr>
                        <a:t>Cost of intervention</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 $0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$5,000,000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0948772"/>
                  </a:ext>
                </a:extLst>
              </a:tr>
              <a:tr h="619125">
                <a:tc>
                  <a:txBody>
                    <a:bodyPr/>
                    <a:lstStyle/>
                    <a:p>
                      <a:pPr>
                        <a:lnSpc>
                          <a:spcPct val="107000"/>
                        </a:lnSpc>
                        <a:spcAft>
                          <a:spcPts val="800"/>
                        </a:spcAft>
                      </a:pPr>
                      <a:r>
                        <a:rPr lang="en-AU" sz="1800" kern="100">
                          <a:effectLst/>
                        </a:rPr>
                        <a:t>Total</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$2,000,000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$5,500,000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9676011"/>
                  </a:ext>
                </a:extLst>
              </a:tr>
              <a:tr h="544441">
                <a:tc>
                  <a:txBody>
                    <a:bodyPr/>
                    <a:lstStyle/>
                    <a:p>
                      <a:pPr>
                        <a:lnSpc>
                          <a:spcPct val="107000"/>
                        </a:lnSpc>
                        <a:spcAft>
                          <a:spcPts val="800"/>
                        </a:spcAft>
                      </a:pPr>
                      <a:r>
                        <a:rPr lang="en-AU" sz="1800" kern="100">
                          <a:effectLst/>
                        </a:rPr>
                        <a:t>Cost difference</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AU" sz="1800" kern="100">
                          <a:effectLst/>
                        </a:rPr>
                        <a:t>Vaccine program is $3,500,000 more expensive</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1395330052"/>
                  </a:ext>
                </a:extLst>
              </a:tr>
              <a:tr h="544441">
                <a:tc>
                  <a:txBody>
                    <a:bodyPr/>
                    <a:lstStyle/>
                    <a:p>
                      <a:pPr>
                        <a:lnSpc>
                          <a:spcPct val="107000"/>
                        </a:lnSpc>
                        <a:spcAft>
                          <a:spcPts val="800"/>
                        </a:spcAft>
                      </a:pPr>
                      <a:r>
                        <a:rPr lang="en-AU" sz="1800" kern="100">
                          <a:effectLst/>
                        </a:rPr>
                        <a:t>Total DALYs</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4,000</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r>
                        <a:rPr lang="en-AU" sz="1800"/>
                        <a:t>1,000</a:t>
                      </a:r>
                    </a:p>
                  </a:txBody>
                  <a:tcPr marL="68580" marR="68580" marT="0" marB="0" anchor="ctr"/>
                </a:tc>
                <a:extLst>
                  <a:ext uri="{0D108BD9-81ED-4DB2-BD59-A6C34878D82A}">
                    <a16:rowId xmlns:a16="http://schemas.microsoft.com/office/drawing/2014/main" val="3778067234"/>
                  </a:ext>
                </a:extLst>
              </a:tr>
              <a:tr h="651551">
                <a:tc>
                  <a:txBody>
                    <a:bodyPr/>
                    <a:lstStyle/>
                    <a:p>
                      <a:pPr>
                        <a:lnSpc>
                          <a:spcPct val="107000"/>
                        </a:lnSpc>
                        <a:spcAft>
                          <a:spcPts val="800"/>
                        </a:spcAft>
                      </a:pPr>
                      <a:r>
                        <a:rPr lang="en-AU" sz="1800" kern="100">
                          <a:effectLst/>
                        </a:rPr>
                        <a:t>DALYs averted</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AU" sz="1800" kern="100">
                          <a:effectLst/>
                        </a:rPr>
                        <a:t>Vaccination program averts 3000 more DALYs than the current (comparator) scenario</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marL="68580" marR="68580" marT="0" marB="0"/>
                </a:tc>
                <a:extLst>
                  <a:ext uri="{0D108BD9-81ED-4DB2-BD59-A6C34878D82A}">
                    <a16:rowId xmlns:a16="http://schemas.microsoft.com/office/drawing/2014/main" val="65684149"/>
                  </a:ext>
                </a:extLst>
              </a:tr>
              <a:tr h="544441">
                <a:tc>
                  <a:txBody>
                    <a:bodyPr/>
                    <a:lstStyle/>
                    <a:p>
                      <a:pPr>
                        <a:lnSpc>
                          <a:spcPct val="107000"/>
                        </a:lnSpc>
                        <a:spcAft>
                          <a:spcPts val="800"/>
                        </a:spcAft>
                      </a:pPr>
                      <a:r>
                        <a:rPr lang="en-AU" sz="1800" kern="100">
                          <a:effectLst/>
                        </a:rPr>
                        <a:t>ICER</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AU" sz="1800" kern="100">
                          <a:effectLst/>
                        </a:rPr>
                        <a:t>$3,500,000 / 3,000 = $1,166.67/DALY averted</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1822311548"/>
                  </a:ext>
                </a:extLst>
              </a:tr>
            </a:tbl>
          </a:graphicData>
        </a:graphic>
      </p:graphicFrame>
    </p:spTree>
    <p:extLst>
      <p:ext uri="{BB962C8B-B14F-4D97-AF65-F5344CB8AC3E}">
        <p14:creationId xmlns:p14="http://schemas.microsoft.com/office/powerpoint/2010/main" val="261131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690813" y="784224"/>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AU" sz="5000">
              <a:solidFill>
                <a:schemeClr val="tx2"/>
              </a:solidFill>
            </a:endParaRPr>
          </a:p>
        </p:txBody>
      </p:sp>
      <p:sp>
        <p:nvSpPr>
          <p:cNvPr id="16" name="Footer Placeholder 15">
            <a:extLst>
              <a:ext uri="{FF2B5EF4-FFF2-40B4-BE49-F238E27FC236}">
                <a16:creationId xmlns:a16="http://schemas.microsoft.com/office/drawing/2014/main" id="{74FBC4AA-2229-0145-AFC0-46B1D19ACFE9}"/>
              </a:ext>
            </a:extLst>
          </p:cNvPr>
          <p:cNvSpPr>
            <a:spLocks noGrp="1"/>
          </p:cNvSpPr>
          <p:nvPr>
            <p:ph type="ftr" sz="quarter" idx="11"/>
          </p:nvPr>
        </p:nvSpPr>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5F382D7A-E4EE-02B3-520C-4365F5C70CBD}"/>
              </a:ext>
            </a:extLst>
          </p:cNvPr>
          <p:cNvSpPr>
            <a:spLocks noGrp="1"/>
          </p:cNvSpPr>
          <p:nvPr>
            <p:ph type="sldNum" sz="quarter" idx="12"/>
          </p:nvPr>
        </p:nvSpPr>
        <p:spPr/>
        <p:txBody>
          <a:bodyPr/>
          <a:lstStyle/>
          <a:p>
            <a:fld id="{DC22DD25-61AE-413C-B4D2-EF2365C9B2E1}" type="slidenum">
              <a:rPr lang="en-AU" smtClean="0"/>
              <a:pPr/>
              <a:t>55</a:t>
            </a:fld>
            <a:endParaRPr lang="en-AU"/>
          </a:p>
        </p:txBody>
      </p:sp>
      <p:sp>
        <p:nvSpPr>
          <p:cNvPr id="15" name="Text Placeholder 14">
            <a:extLst>
              <a:ext uri="{FF2B5EF4-FFF2-40B4-BE49-F238E27FC236}">
                <a16:creationId xmlns:a16="http://schemas.microsoft.com/office/drawing/2014/main" id="{11F14F72-97B9-D7FE-7A6E-5B20BB65868C}"/>
              </a:ext>
            </a:extLst>
          </p:cNvPr>
          <p:cNvSpPr>
            <a:spLocks noGrp="1"/>
          </p:cNvSpPr>
          <p:nvPr>
            <p:ph type="body" sz="quarter" idx="13"/>
          </p:nvPr>
        </p:nvSpPr>
        <p:spPr/>
        <p:txBody>
          <a:bodyPr/>
          <a:lstStyle/>
          <a:p>
            <a:r>
              <a:rPr lang="en-US"/>
              <a:t>Interpreting RV ICER</a:t>
            </a:r>
          </a:p>
        </p:txBody>
      </p:sp>
      <p:graphicFrame>
        <p:nvGraphicFramePr>
          <p:cNvPr id="4" name="Chart 3">
            <a:extLst>
              <a:ext uri="{FF2B5EF4-FFF2-40B4-BE49-F238E27FC236}">
                <a16:creationId xmlns:a16="http://schemas.microsoft.com/office/drawing/2014/main" id="{1C8A0CDD-23E2-3E4C-8648-E0579CE85B09}"/>
              </a:ext>
            </a:extLst>
          </p:cNvPr>
          <p:cNvGraphicFramePr>
            <a:graphicFrameLocks/>
          </p:cNvGraphicFramePr>
          <p:nvPr>
            <p:extLst>
              <p:ext uri="{D42A27DB-BD31-4B8C-83A1-F6EECF244321}">
                <p14:modId xmlns:p14="http://schemas.microsoft.com/office/powerpoint/2010/main" val="3065066613"/>
              </p:ext>
            </p:extLst>
          </p:nvPr>
        </p:nvGraphicFramePr>
        <p:xfrm>
          <a:off x="2194300" y="1102918"/>
          <a:ext cx="7558287" cy="49968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4">
            <a:extLst>
              <a:ext uri="{FF2B5EF4-FFF2-40B4-BE49-F238E27FC236}">
                <a16:creationId xmlns:a16="http://schemas.microsoft.com/office/drawing/2014/main" id="{73CA1391-C40D-E670-EF21-E7DA5E6E424C}"/>
              </a:ext>
            </a:extLst>
          </p:cNvPr>
          <p:cNvSpPr txBox="1"/>
          <p:nvPr/>
        </p:nvSpPr>
        <p:spPr>
          <a:xfrm>
            <a:off x="9311740" y="1402799"/>
            <a:ext cx="1874719" cy="5426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CET:</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a:t>
            </a:r>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$1,500</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 DALY averted</a:t>
            </a:r>
            <a:endParaRPr lang="en-GB" sz="1800" b="1" i="0">
              <a:solidFill>
                <a:schemeClr val="accent1">
                  <a:lumMod val="75000"/>
                </a:schemeClr>
              </a:solidFill>
              <a:ea typeface="Helvetica Neue Condensed" panose="02000503000000020004" pitchFamily="2" charset="0"/>
              <a:cs typeface="Helvetica Neue Condensed" panose="02000503000000020004" pitchFamily="2" charset="0"/>
            </a:endParaRPr>
          </a:p>
        </p:txBody>
      </p:sp>
      <p:sp>
        <p:nvSpPr>
          <p:cNvPr id="7" name="TextBox 15">
            <a:extLst>
              <a:ext uri="{FF2B5EF4-FFF2-40B4-BE49-F238E27FC236}">
                <a16:creationId xmlns:a16="http://schemas.microsoft.com/office/drawing/2014/main" id="{55902D99-1951-4D4B-BB41-763D638D7CEB}"/>
              </a:ext>
            </a:extLst>
          </p:cNvPr>
          <p:cNvSpPr txBox="1"/>
          <p:nvPr/>
        </p:nvSpPr>
        <p:spPr>
          <a:xfrm>
            <a:off x="9311740" y="2541813"/>
            <a:ext cx="1757733" cy="495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CET:</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a:t>
            </a:r>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$750</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 DALY averted</a:t>
            </a:r>
            <a:endParaRPr lang="en-GB" sz="1800" b="1" i="0">
              <a:solidFill>
                <a:schemeClr val="accent1">
                  <a:lumMod val="75000"/>
                </a:schemeClr>
              </a:solidFill>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21563570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1E08F4E-617F-66B2-FA47-16EC1BFC8A71}"/>
              </a:ext>
            </a:extLst>
          </p:cNvPr>
          <p:cNvSpPr>
            <a:spLocks noGrp="1"/>
          </p:cNvSpPr>
          <p:nvPr>
            <p:ph type="ftr" sz="quarter" idx="11"/>
          </p:nvPr>
        </p:nvSpPr>
        <p:spPr/>
        <p:txBody>
          <a:bodyPr/>
          <a:lstStyle/>
          <a:p>
            <a:r>
              <a:rPr lang="en-AU"/>
              <a:t>Vaccine Economics for NITAGs – Beginner Training</a:t>
            </a:r>
          </a:p>
        </p:txBody>
      </p:sp>
      <p:sp>
        <p:nvSpPr>
          <p:cNvPr id="5" name="Slide Number Placeholder 4">
            <a:extLst>
              <a:ext uri="{FF2B5EF4-FFF2-40B4-BE49-F238E27FC236}">
                <a16:creationId xmlns:a16="http://schemas.microsoft.com/office/drawing/2014/main" id="{55441B1A-0BD9-0A55-1DE4-275D27ECA10B}"/>
              </a:ext>
            </a:extLst>
          </p:cNvPr>
          <p:cNvSpPr>
            <a:spLocks noGrp="1"/>
          </p:cNvSpPr>
          <p:nvPr>
            <p:ph type="sldNum" sz="quarter" idx="12"/>
          </p:nvPr>
        </p:nvSpPr>
        <p:spPr/>
        <p:txBody>
          <a:bodyPr/>
          <a:lstStyle/>
          <a:p>
            <a:fld id="{FBC806A0-A1D4-4C0A-96AA-8616342C3BA7}" type="slidenum">
              <a:rPr lang="en-AU" smtClean="0"/>
              <a:pPr/>
              <a:t>56</a:t>
            </a:fld>
            <a:endParaRPr lang="en-AU"/>
          </a:p>
        </p:txBody>
      </p:sp>
      <p:sp>
        <p:nvSpPr>
          <p:cNvPr id="10" name="Text Placeholder 9">
            <a:extLst>
              <a:ext uri="{FF2B5EF4-FFF2-40B4-BE49-F238E27FC236}">
                <a16:creationId xmlns:a16="http://schemas.microsoft.com/office/drawing/2014/main" id="{257470D8-EF55-0F28-17F4-DA39D20EC80B}"/>
              </a:ext>
            </a:extLst>
          </p:cNvPr>
          <p:cNvSpPr>
            <a:spLocks noGrp="1"/>
          </p:cNvSpPr>
          <p:nvPr>
            <p:ph type="body" sz="quarter" idx="13"/>
          </p:nvPr>
        </p:nvSpPr>
        <p:spPr/>
        <p:txBody>
          <a:bodyPr/>
          <a:lstStyle/>
          <a:p>
            <a:pPr lvl="0"/>
            <a:r>
              <a:rPr lang="en-US" sz="3600">
                <a:latin typeface="Poppins" pitchFamily="2" charset="77"/>
                <a:cs typeface="Poppins" pitchFamily="2" charset="77"/>
              </a:rPr>
              <a:t>Additional resources and takeaways</a:t>
            </a:r>
          </a:p>
        </p:txBody>
      </p:sp>
    </p:spTree>
    <p:extLst>
      <p:ext uri="{BB962C8B-B14F-4D97-AF65-F5344CB8AC3E}">
        <p14:creationId xmlns:p14="http://schemas.microsoft.com/office/powerpoint/2010/main" val="1431365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61550-390F-5D0E-E9CD-660967B2DC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B97B6-5B33-B722-CAEB-A39BCE9C480D}"/>
              </a:ext>
            </a:extLst>
          </p:cNvPr>
          <p:cNvSpPr>
            <a:spLocks noGrp="1"/>
          </p:cNvSpPr>
          <p:nvPr>
            <p:ph idx="1"/>
          </p:nvPr>
        </p:nvSpPr>
        <p:spPr>
          <a:xfrm>
            <a:off x="577639" y="1768981"/>
            <a:ext cx="10114304" cy="4335905"/>
          </a:xfrm>
        </p:spPr>
        <p:txBody>
          <a:bodyPr/>
          <a:lstStyle/>
          <a:p>
            <a:r>
              <a:rPr lang="en-GB" sz="1800" b="1" dirty="0">
                <a:latin typeface="Poppins"/>
              </a:rPr>
              <a:t>Economic aspects</a:t>
            </a:r>
            <a:r>
              <a:rPr lang="en-GB" sz="1800" dirty="0">
                <a:latin typeface="Poppins"/>
              </a:rPr>
              <a:t> </a:t>
            </a:r>
            <a:r>
              <a:rPr lang="en-GB" sz="1800" u="sng" dirty="0">
                <a:latin typeface="Poppins"/>
              </a:rPr>
              <a:t>may be included</a:t>
            </a:r>
            <a:r>
              <a:rPr lang="en-GB" sz="1800" dirty="0">
                <a:latin typeface="Poppins"/>
              </a:rPr>
              <a:t> alongside </a:t>
            </a:r>
            <a:r>
              <a:rPr lang="en-GB" sz="1800" b="1" dirty="0">
                <a:latin typeface="Poppins"/>
              </a:rPr>
              <a:t>other criteria considered</a:t>
            </a:r>
            <a:r>
              <a:rPr lang="en-GB" sz="1800" dirty="0">
                <a:latin typeface="Poppins"/>
              </a:rPr>
              <a:t> within recommendation framework</a:t>
            </a:r>
            <a:endParaRPr lang="en-US" sz="1800" dirty="0"/>
          </a:p>
          <a:p>
            <a:r>
              <a:rPr lang="en-US" sz="1800" dirty="0"/>
              <a:t>N</a:t>
            </a:r>
            <a:r>
              <a:rPr lang="en-AU" sz="1800" dirty="0" err="1"/>
              <a:t>ot</a:t>
            </a:r>
            <a:r>
              <a:rPr lang="en-AU" sz="1800" dirty="0"/>
              <a:t> all NITAGs consider economic evidence in the recommendation process</a:t>
            </a:r>
          </a:p>
          <a:p>
            <a:pPr marL="68262" indent="0">
              <a:buNone/>
            </a:pPr>
            <a:endParaRPr lang="en-US" sz="1800" dirty="0"/>
          </a:p>
          <a:p>
            <a:r>
              <a:rPr lang="en-US" sz="1800" b="1" dirty="0"/>
              <a:t>It is the responsibility of the NITAG to consider whether it is relevant to include economic aspects in the recommendation framework related to the topic under discussion </a:t>
            </a:r>
          </a:p>
          <a:p>
            <a:pPr marL="68262" indent="0">
              <a:buNone/>
            </a:pPr>
            <a:endParaRPr lang="en-US" sz="1800" b="1" dirty="0"/>
          </a:p>
          <a:p>
            <a:r>
              <a:rPr lang="en-US" sz="1800" dirty="0"/>
              <a:t>NITAGs should also consider what </a:t>
            </a:r>
            <a:r>
              <a:rPr lang="en-US" sz="1800" b="1" dirty="0"/>
              <a:t>sort of economic evidence </a:t>
            </a:r>
            <a:r>
              <a:rPr lang="en-US" sz="1800" dirty="0"/>
              <a:t>is relevant to the local context and policy question (e.g. cost-effectiveness analyses can answer different questions to a budget impact analysis)</a:t>
            </a:r>
            <a:endParaRPr lang="en-AU" sz="1800" dirty="0"/>
          </a:p>
          <a:p>
            <a:endParaRPr lang="en-AU" dirty="0"/>
          </a:p>
        </p:txBody>
      </p:sp>
      <p:sp>
        <p:nvSpPr>
          <p:cNvPr id="8" name="Footer Placeholder 7">
            <a:extLst>
              <a:ext uri="{FF2B5EF4-FFF2-40B4-BE49-F238E27FC236}">
                <a16:creationId xmlns:a16="http://schemas.microsoft.com/office/drawing/2014/main" id="{E12FDE7B-A410-A781-94A5-3F4869873073}"/>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7AB36A73-3647-D154-3102-BDEF8AA3E9E2}"/>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57</a:t>
            </a:fld>
            <a:endParaRPr lang="en-GB" noProof="0"/>
          </a:p>
        </p:txBody>
      </p:sp>
      <p:sp>
        <p:nvSpPr>
          <p:cNvPr id="2" name="Title 1">
            <a:extLst>
              <a:ext uri="{FF2B5EF4-FFF2-40B4-BE49-F238E27FC236}">
                <a16:creationId xmlns:a16="http://schemas.microsoft.com/office/drawing/2014/main" id="{9E604BFE-3DD0-1BFB-63E1-8EB2E2329ABB}"/>
              </a:ext>
            </a:extLst>
          </p:cNvPr>
          <p:cNvSpPr>
            <a:spLocks noGrp="1"/>
          </p:cNvSpPr>
          <p:nvPr>
            <p:ph type="title"/>
          </p:nvPr>
        </p:nvSpPr>
        <p:spPr>
          <a:xfrm>
            <a:off x="489786" y="537196"/>
            <a:ext cx="9262904" cy="538504"/>
          </a:xfrm>
        </p:spPr>
        <p:txBody>
          <a:bodyPr/>
          <a:lstStyle/>
          <a:p>
            <a:r>
              <a:rPr lang="en-AU"/>
              <a:t>Final points around economic evidence for vaccine recommendations</a:t>
            </a:r>
          </a:p>
        </p:txBody>
      </p:sp>
    </p:spTree>
    <p:extLst>
      <p:ext uri="{BB962C8B-B14F-4D97-AF65-F5344CB8AC3E}">
        <p14:creationId xmlns:p14="http://schemas.microsoft.com/office/powerpoint/2010/main" val="1571500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64FF90-96F6-1F8D-70D4-5C45A2FA8BD4}"/>
              </a:ext>
            </a:extLst>
          </p:cNvPr>
          <p:cNvSpPr>
            <a:spLocks noGrp="1"/>
          </p:cNvSpPr>
          <p:nvPr>
            <p:ph idx="1"/>
          </p:nvPr>
        </p:nvSpPr>
        <p:spPr>
          <a:xfrm>
            <a:off x="577639" y="1768981"/>
            <a:ext cx="10114304" cy="4335905"/>
          </a:xfrm>
        </p:spPr>
        <p:txBody>
          <a:bodyPr vert="horz" lIns="91440" tIns="45720" rIns="91440" bIns="45720" rtlCol="0" anchor="t">
            <a:normAutofit/>
          </a:bodyPr>
          <a:lstStyle/>
          <a:p>
            <a:r>
              <a:rPr lang="en-AU" dirty="0"/>
              <a:t>GNN Training Module: Vaccine Economics for NITAGs – Handouts</a:t>
            </a:r>
          </a:p>
          <a:p>
            <a:pPr lvl="1"/>
            <a:r>
              <a:rPr lang="en-AU" dirty="0"/>
              <a:t>Key Definitions</a:t>
            </a:r>
          </a:p>
          <a:p>
            <a:pPr lvl="1"/>
            <a:r>
              <a:rPr lang="en-AU" dirty="0"/>
              <a:t>Key References and relevant resources list</a:t>
            </a:r>
          </a:p>
          <a:p>
            <a:pPr marL="304222" lvl="1" indent="0">
              <a:buNone/>
            </a:pPr>
            <a:endParaRPr lang="en-AU" dirty="0"/>
          </a:p>
          <a:p>
            <a:r>
              <a:rPr lang="en-AU" dirty="0"/>
              <a:t>GNN Training Module: Vaccine Economics for NITAGs – Advanced Module</a:t>
            </a:r>
          </a:p>
          <a:p>
            <a:endParaRPr lang="en-AU" dirty="0"/>
          </a:p>
        </p:txBody>
      </p:sp>
      <p:sp>
        <p:nvSpPr>
          <p:cNvPr id="12" name="Footer Placeholder 11">
            <a:extLst>
              <a:ext uri="{FF2B5EF4-FFF2-40B4-BE49-F238E27FC236}">
                <a16:creationId xmlns:a16="http://schemas.microsoft.com/office/drawing/2014/main" id="{E5DA5217-0F81-A54C-BC3B-0E2A4E773BA5}"/>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3" name="Slide Number Placeholder 12">
            <a:extLst>
              <a:ext uri="{FF2B5EF4-FFF2-40B4-BE49-F238E27FC236}">
                <a16:creationId xmlns:a16="http://schemas.microsoft.com/office/drawing/2014/main" id="{7AC4C707-723B-E70B-6204-4C200284F7EB}"/>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58</a:t>
            </a:fld>
            <a:endParaRPr lang="en-GB" noProof="0"/>
          </a:p>
        </p:txBody>
      </p:sp>
      <p:sp>
        <p:nvSpPr>
          <p:cNvPr id="2" name="Title 1">
            <a:extLst>
              <a:ext uri="{FF2B5EF4-FFF2-40B4-BE49-F238E27FC236}">
                <a16:creationId xmlns:a16="http://schemas.microsoft.com/office/drawing/2014/main" id="{AFD707A8-8527-7975-B031-EAE7C5A29B1B}"/>
              </a:ext>
            </a:extLst>
          </p:cNvPr>
          <p:cNvSpPr>
            <a:spLocks noGrp="1"/>
          </p:cNvSpPr>
          <p:nvPr>
            <p:ph type="title"/>
          </p:nvPr>
        </p:nvSpPr>
        <p:spPr>
          <a:xfrm>
            <a:off x="489786" y="537196"/>
            <a:ext cx="9262904" cy="538504"/>
          </a:xfrm>
        </p:spPr>
        <p:txBody>
          <a:bodyPr/>
          <a:lstStyle/>
          <a:p>
            <a:r>
              <a:rPr lang="en-AU"/>
              <a:t>Resources and next steps</a:t>
            </a:r>
          </a:p>
        </p:txBody>
      </p:sp>
    </p:spTree>
    <p:extLst>
      <p:ext uri="{BB962C8B-B14F-4D97-AF65-F5344CB8AC3E}">
        <p14:creationId xmlns:p14="http://schemas.microsoft.com/office/powerpoint/2010/main" val="249985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C21FB1-EB77-5874-1B1A-CCDA51866F40}"/>
              </a:ext>
            </a:extLst>
          </p:cNvPr>
          <p:cNvSpPr>
            <a:spLocks noGrp="1"/>
          </p:cNvSpPr>
          <p:nvPr>
            <p:ph type="ftr" sz="quarter" idx="15"/>
          </p:nvPr>
        </p:nvSpPr>
        <p:spPr/>
        <p:txBody>
          <a:bodyPr/>
          <a:lstStyle/>
          <a:p>
            <a:r>
              <a:rPr lang="en-US"/>
              <a:t>Vaccine Economics for NITAGs – Beginner Training</a:t>
            </a:r>
            <a:endParaRPr lang="en-GB"/>
          </a:p>
        </p:txBody>
      </p:sp>
      <p:sp>
        <p:nvSpPr>
          <p:cNvPr id="4" name="Slide Number Placeholder 3">
            <a:extLst>
              <a:ext uri="{FF2B5EF4-FFF2-40B4-BE49-F238E27FC236}">
                <a16:creationId xmlns:a16="http://schemas.microsoft.com/office/drawing/2014/main" id="{EB76A12C-0705-3CA3-9605-2209433E45C8}"/>
              </a:ext>
            </a:extLst>
          </p:cNvPr>
          <p:cNvSpPr>
            <a:spLocks noGrp="1"/>
          </p:cNvSpPr>
          <p:nvPr>
            <p:ph type="sldNum" sz="quarter" idx="16"/>
          </p:nvPr>
        </p:nvSpPr>
        <p:spPr/>
        <p:txBody>
          <a:bodyPr/>
          <a:lstStyle/>
          <a:p>
            <a:fld id="{A74CE0EA-F3B5-4684-BA10-C594598FDB9C}" type="slidenum">
              <a:rPr lang="en-GB" smtClean="0"/>
              <a:pPr/>
              <a:t>5</a:t>
            </a:fld>
            <a:endParaRPr lang="en-GB"/>
          </a:p>
        </p:txBody>
      </p:sp>
      <p:sp>
        <p:nvSpPr>
          <p:cNvPr id="6" name="Title 5">
            <a:extLst>
              <a:ext uri="{FF2B5EF4-FFF2-40B4-BE49-F238E27FC236}">
                <a16:creationId xmlns:a16="http://schemas.microsoft.com/office/drawing/2014/main" id="{CE77DA48-5B2A-0C74-BB64-10CD0B160F33}"/>
              </a:ext>
            </a:extLst>
          </p:cNvPr>
          <p:cNvSpPr>
            <a:spLocks noGrp="1"/>
          </p:cNvSpPr>
          <p:nvPr>
            <p:ph type="title"/>
          </p:nvPr>
        </p:nvSpPr>
        <p:spPr/>
        <p:txBody>
          <a:bodyPr/>
          <a:lstStyle/>
          <a:p>
            <a:pPr marL="12065"/>
            <a:r>
              <a:rPr lang="en-US" dirty="0">
                <a:latin typeface="Ebrima"/>
                <a:ea typeface="Ebrima"/>
                <a:cs typeface="Ebrima"/>
              </a:rPr>
              <a:t>Overview of Health Economics</a:t>
            </a:r>
            <a:endParaRPr lang="en-US" dirty="0"/>
          </a:p>
        </p:txBody>
      </p:sp>
      <p:sp>
        <p:nvSpPr>
          <p:cNvPr id="7" name="TextBox 6">
            <a:extLst>
              <a:ext uri="{FF2B5EF4-FFF2-40B4-BE49-F238E27FC236}">
                <a16:creationId xmlns:a16="http://schemas.microsoft.com/office/drawing/2014/main" id="{F7E18020-D532-849C-5C95-F0D069DB12A9}"/>
              </a:ext>
            </a:extLst>
          </p:cNvPr>
          <p:cNvSpPr txBox="1"/>
          <p:nvPr/>
        </p:nvSpPr>
        <p:spPr>
          <a:xfrm>
            <a:off x="489786" y="1367292"/>
            <a:ext cx="10801608" cy="21159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pPr>
            <a:r>
              <a:rPr lang="en-US" sz="2000" b="1" dirty="0">
                <a:solidFill>
                  <a:srgbClr val="2D2D2D"/>
                </a:solidFill>
                <a:ea typeface="Source Sans Pro"/>
                <a:cs typeface="Poppins SemiBold"/>
              </a:rPr>
              <a:t>Health economics </a:t>
            </a:r>
            <a:r>
              <a:rPr lang="en-US" sz="2000" dirty="0">
                <a:solidFill>
                  <a:srgbClr val="2D2D2D"/>
                </a:solidFill>
                <a:ea typeface="Source Sans Pro"/>
                <a:cs typeface="Poppins SemiBold"/>
              </a:rPr>
              <a:t>is concerned with issues related to efficiency, effectiveness, value and </a:t>
            </a:r>
            <a:r>
              <a:rPr lang="en-US" sz="2000" dirty="0" err="1">
                <a:solidFill>
                  <a:srgbClr val="2D2D2D"/>
                </a:solidFill>
                <a:ea typeface="Source Sans Pro"/>
                <a:cs typeface="Poppins SemiBold"/>
              </a:rPr>
              <a:t>behaviour</a:t>
            </a:r>
            <a:r>
              <a:rPr lang="en-US" sz="2000" dirty="0">
                <a:solidFill>
                  <a:srgbClr val="2D2D2D"/>
                </a:solidFill>
                <a:ea typeface="Source Sans Pro"/>
                <a:cs typeface="Poppins SemiBold"/>
              </a:rPr>
              <a:t> in the production and consumption of health and healthcare. </a:t>
            </a:r>
          </a:p>
          <a:p>
            <a:pPr>
              <a:lnSpc>
                <a:spcPct val="110000"/>
              </a:lnSpc>
            </a:pPr>
            <a:endParaRPr lang="en-US" sz="2000" dirty="0">
              <a:solidFill>
                <a:srgbClr val="2D2D2D"/>
              </a:solidFill>
              <a:ea typeface="Source Sans Pro"/>
              <a:cs typeface="Poppins SemiBold"/>
            </a:endParaRPr>
          </a:p>
          <a:p>
            <a:pPr>
              <a:lnSpc>
                <a:spcPct val="110000"/>
              </a:lnSpc>
            </a:pPr>
            <a:r>
              <a:rPr lang="en-US" sz="2000" b="1" dirty="0">
                <a:solidFill>
                  <a:srgbClr val="2D2D2D"/>
                </a:solidFill>
                <a:ea typeface="Source Sans Pro"/>
                <a:cs typeface="Poppins SemiBold"/>
              </a:rPr>
              <a:t>Economic evaluation </a:t>
            </a:r>
            <a:r>
              <a:rPr lang="en-US" sz="2000" dirty="0">
                <a:solidFill>
                  <a:srgbClr val="2D2D2D"/>
                </a:solidFill>
                <a:ea typeface="Source Sans Pro"/>
                <a:cs typeface="Poppins SemiBold"/>
              </a:rPr>
              <a:t>is the systematic process of identifying, measuring and valuing the costs and outcomes (effects) of an intervention in comparison with an alternative to provide evidence on the value for money given scarcity of resources.</a:t>
            </a:r>
          </a:p>
        </p:txBody>
      </p:sp>
      <p:pic>
        <p:nvPicPr>
          <p:cNvPr id="10" name="Picture 9" descr="A blue background with hexagons and icons&#10;&#10;AI-generated content may be incorrect.">
            <a:extLst>
              <a:ext uri="{FF2B5EF4-FFF2-40B4-BE49-F238E27FC236}">
                <a16:creationId xmlns:a16="http://schemas.microsoft.com/office/drawing/2014/main" id="{14065971-9188-8BAC-CD76-A0BA331E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34" y="3732650"/>
            <a:ext cx="9542359" cy="2500842"/>
          </a:xfrm>
          <a:prstGeom prst="rect">
            <a:avLst/>
          </a:prstGeom>
        </p:spPr>
      </p:pic>
    </p:spTree>
    <p:extLst>
      <p:ext uri="{BB962C8B-B14F-4D97-AF65-F5344CB8AC3E}">
        <p14:creationId xmlns:p14="http://schemas.microsoft.com/office/powerpoint/2010/main" val="2093406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F6DB9A9E-5D21-951B-BEA8-91DC410D011C}"/>
              </a:ext>
            </a:extLst>
          </p:cNvPr>
          <p:cNvSpPr>
            <a:spLocks noGrp="1"/>
          </p:cNvSpPr>
          <p:nvPr>
            <p:ph type="ftr" sz="quarter" idx="11"/>
          </p:nvPr>
        </p:nvSpPr>
        <p:spPr>
          <a:xfrm>
            <a:off x="577639" y="6482886"/>
            <a:ext cx="7575715" cy="112018"/>
          </a:xfrm>
        </p:spPr>
        <p:txBody>
          <a:bodyPr/>
          <a:lstStyle/>
          <a:p>
            <a:r>
              <a:rPr lang="en-GB"/>
              <a:t>Vaccine Economics for NITAGs – Beginner Training</a:t>
            </a:r>
          </a:p>
        </p:txBody>
      </p:sp>
      <p:sp>
        <p:nvSpPr>
          <p:cNvPr id="8" name="Slide Number Placeholder 7">
            <a:extLst>
              <a:ext uri="{FF2B5EF4-FFF2-40B4-BE49-F238E27FC236}">
                <a16:creationId xmlns:a16="http://schemas.microsoft.com/office/drawing/2014/main" id="{557F5630-6F63-25A5-770C-CB45F6C280F0}"/>
              </a:ext>
            </a:extLst>
          </p:cNvPr>
          <p:cNvSpPr>
            <a:spLocks noGrp="1"/>
          </p:cNvSpPr>
          <p:nvPr>
            <p:ph type="sldNum" sz="quarter" idx="12"/>
          </p:nvPr>
        </p:nvSpPr>
        <p:spPr>
          <a:xfrm>
            <a:off x="10693993" y="6482886"/>
            <a:ext cx="897196" cy="111982"/>
          </a:xfrm>
        </p:spPr>
        <p:txBody>
          <a:bodyPr/>
          <a:lstStyle/>
          <a:p>
            <a:fld id="{E2E31AFC-DF42-41A5-B57C-06A83BBA6616}" type="slidenum">
              <a:rPr lang="en-GB" smtClean="0"/>
              <a:pPr/>
              <a:t>59</a:t>
            </a:fld>
            <a:endParaRPr lang="en-GB"/>
          </a:p>
        </p:txBody>
      </p:sp>
      <p:sp>
        <p:nvSpPr>
          <p:cNvPr id="6" name="Text Placeholder 5">
            <a:extLst>
              <a:ext uri="{FF2B5EF4-FFF2-40B4-BE49-F238E27FC236}">
                <a16:creationId xmlns:a16="http://schemas.microsoft.com/office/drawing/2014/main" id="{FCEAF571-9C19-AD71-C4AD-9DFF3FC5A0D1}"/>
              </a:ext>
            </a:extLst>
          </p:cNvPr>
          <p:cNvSpPr>
            <a:spLocks noGrp="1"/>
          </p:cNvSpPr>
          <p:nvPr>
            <p:ph type="body" sz="quarter" idx="13"/>
          </p:nvPr>
        </p:nvSpPr>
        <p:spPr>
          <a:xfrm>
            <a:off x="577238" y="906930"/>
            <a:ext cx="9195987" cy="839551"/>
          </a:xfrm>
        </p:spPr>
        <p:txBody>
          <a:bodyPr/>
          <a:lstStyle/>
          <a:p>
            <a:pPr marL="97790"/>
            <a:r>
              <a:rPr lang="en-US" dirty="0">
                <a:latin typeface="Poppins SemiBold"/>
                <a:ea typeface="Roboto"/>
                <a:cs typeface="Poppins SemiBold"/>
              </a:rPr>
              <a:t>Post-module Quiz</a:t>
            </a:r>
          </a:p>
        </p:txBody>
      </p:sp>
      <p:sp>
        <p:nvSpPr>
          <p:cNvPr id="3" name="Content Placeholder 2">
            <a:extLst>
              <a:ext uri="{FF2B5EF4-FFF2-40B4-BE49-F238E27FC236}">
                <a16:creationId xmlns:a16="http://schemas.microsoft.com/office/drawing/2014/main" id="{B9069335-162A-3B92-A7D1-123F22C79AB2}"/>
              </a:ext>
            </a:extLst>
          </p:cNvPr>
          <p:cNvSpPr>
            <a:spLocks noGrp="1"/>
          </p:cNvSpPr>
          <p:nvPr>
            <p:ph sz="quarter" idx="14"/>
          </p:nvPr>
        </p:nvSpPr>
        <p:spPr>
          <a:xfrm>
            <a:off x="577238" y="1898650"/>
            <a:ext cx="9196388" cy="3060700"/>
          </a:xfrm>
        </p:spPr>
        <p:txBody>
          <a:bodyPr/>
          <a:lstStyle/>
          <a:p>
            <a:r>
              <a:rPr lang="en-AU" dirty="0">
                <a:latin typeface="Poppins"/>
                <a:ea typeface="Roboto"/>
                <a:cs typeface="Poppins"/>
              </a:rPr>
              <a:t>Let’s test what you’ve learned from this training</a:t>
            </a:r>
          </a:p>
          <a:p>
            <a:endParaRPr lang="en-AU" b="1"/>
          </a:p>
        </p:txBody>
      </p:sp>
      <p:sp>
        <p:nvSpPr>
          <p:cNvPr id="13" name="Text Placeholder 12">
            <a:extLst>
              <a:ext uri="{FF2B5EF4-FFF2-40B4-BE49-F238E27FC236}">
                <a16:creationId xmlns:a16="http://schemas.microsoft.com/office/drawing/2014/main" id="{9FE1D9EE-B98B-B520-5738-CB5EADF62BFF}"/>
              </a:ext>
            </a:extLst>
          </p:cNvPr>
          <p:cNvSpPr>
            <a:spLocks noGrp="1"/>
          </p:cNvSpPr>
          <p:nvPr>
            <p:ph type="body" sz="quarter" idx="21"/>
          </p:nvPr>
        </p:nvSpPr>
        <p:spPr>
          <a:xfrm>
            <a:off x="577639" y="6257164"/>
            <a:ext cx="7574400" cy="111982"/>
          </a:xfrm>
        </p:spPr>
        <p:txBody>
          <a:bodyPr/>
          <a:lstStyle/>
          <a:p>
            <a:r>
              <a:rPr lang="en-US" dirty="0"/>
              <a:t>Post-module Quiz: </a:t>
            </a:r>
            <a:r>
              <a:rPr lang="en-AU" b="1" dirty="0">
                <a:hlinkClick r:id="rId3">
                  <a:extLst>
                    <a:ext uri="{A12FA001-AC4F-418D-AE19-62706E023703}">
                      <ahyp:hlinkClr xmlns:ahyp="http://schemas.microsoft.com/office/drawing/2018/hyperlinkcolor" val="tx"/>
                    </a:ext>
                  </a:extLst>
                </a:hlinkClick>
              </a:rPr>
              <a:t>https://q.surveys.unimelb.edu.au/jfe/form/SV_7PamPWkrrSKrGlM</a:t>
            </a:r>
            <a:r>
              <a:rPr lang="en-US" b="1" dirty="0"/>
              <a:t> </a:t>
            </a:r>
            <a:endParaRPr lang="en-US" dirty="0"/>
          </a:p>
        </p:txBody>
      </p:sp>
      <p:pic>
        <p:nvPicPr>
          <p:cNvPr id="2" name="Picture 1" descr="A qr code on a white background&#10;&#10;AI-generated content may be incorrect.">
            <a:extLst>
              <a:ext uri="{FF2B5EF4-FFF2-40B4-BE49-F238E27FC236}">
                <a16:creationId xmlns:a16="http://schemas.microsoft.com/office/drawing/2014/main" id="{C7A1CAB8-3F35-7A4F-DF03-2A7EB44A74C1}"/>
              </a:ext>
            </a:extLst>
          </p:cNvPr>
          <p:cNvPicPr>
            <a:picLocks noChangeAspect="1"/>
          </p:cNvPicPr>
          <p:nvPr/>
        </p:nvPicPr>
        <p:blipFill>
          <a:blip r:embed="rId4"/>
          <a:stretch>
            <a:fillRect/>
          </a:stretch>
        </p:blipFill>
        <p:spPr>
          <a:xfrm>
            <a:off x="4489313" y="2553420"/>
            <a:ext cx="3213374" cy="3285668"/>
          </a:xfrm>
          <a:prstGeom prst="rect">
            <a:avLst/>
          </a:prstGeom>
        </p:spPr>
      </p:pic>
    </p:spTree>
    <p:extLst>
      <p:ext uri="{BB962C8B-B14F-4D97-AF65-F5344CB8AC3E}">
        <p14:creationId xmlns:p14="http://schemas.microsoft.com/office/powerpoint/2010/main" val="3705523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1A3A45-D131-5A02-26ED-B9D382033822}"/>
              </a:ext>
            </a:extLst>
          </p:cNvPr>
          <p:cNvSpPr>
            <a:spLocks noGrp="1"/>
          </p:cNvSpPr>
          <p:nvPr>
            <p:ph type="ftr" sz="quarter" idx="11"/>
          </p:nvPr>
        </p:nvSpPr>
        <p:spPr/>
        <p:txBody>
          <a:bodyPr/>
          <a:lstStyle/>
          <a:p>
            <a:r>
              <a:rPr lang="en-GB"/>
              <a:t>Vaccine Economics for NITAGs – Beginner Training</a:t>
            </a:r>
            <a:endParaRPr lang="en-GB">
              <a:effectLst/>
            </a:endParaRPr>
          </a:p>
        </p:txBody>
      </p:sp>
      <p:sp>
        <p:nvSpPr>
          <p:cNvPr id="3" name="Slide Number Placeholder 2">
            <a:extLst>
              <a:ext uri="{FF2B5EF4-FFF2-40B4-BE49-F238E27FC236}">
                <a16:creationId xmlns:a16="http://schemas.microsoft.com/office/drawing/2014/main" id="{7B61A35B-3D51-0E71-6C83-07550F7E6534}"/>
              </a:ext>
            </a:extLst>
          </p:cNvPr>
          <p:cNvSpPr>
            <a:spLocks noGrp="1"/>
          </p:cNvSpPr>
          <p:nvPr>
            <p:ph type="sldNum" sz="quarter" idx="12"/>
          </p:nvPr>
        </p:nvSpPr>
        <p:spPr/>
        <p:txBody>
          <a:bodyPr/>
          <a:lstStyle/>
          <a:p>
            <a:fld id="{E2E31AFC-DF42-41A5-B57C-06A83BBA6616}" type="slidenum">
              <a:rPr lang="en-GB" smtClean="0"/>
              <a:pPr/>
              <a:t>60</a:t>
            </a:fld>
            <a:endParaRPr lang="en-GB"/>
          </a:p>
        </p:txBody>
      </p:sp>
      <p:sp>
        <p:nvSpPr>
          <p:cNvPr id="6" name="Text Placeholder 5">
            <a:extLst>
              <a:ext uri="{FF2B5EF4-FFF2-40B4-BE49-F238E27FC236}">
                <a16:creationId xmlns:a16="http://schemas.microsoft.com/office/drawing/2014/main" id="{D2F1CAA0-51E9-1411-CBBD-9E14A401EB10}"/>
              </a:ext>
            </a:extLst>
          </p:cNvPr>
          <p:cNvSpPr>
            <a:spLocks noGrp="1"/>
          </p:cNvSpPr>
          <p:nvPr>
            <p:ph type="body" sz="quarter" idx="13"/>
          </p:nvPr>
        </p:nvSpPr>
        <p:spPr>
          <a:xfrm>
            <a:off x="887445" y="2462256"/>
            <a:ext cx="9195987" cy="839551"/>
          </a:xfrm>
        </p:spPr>
        <p:txBody>
          <a:bodyPr/>
          <a:lstStyle/>
          <a:p>
            <a:r>
              <a:rPr lang="en-US"/>
              <a:t>Thank you</a:t>
            </a:r>
          </a:p>
        </p:txBody>
      </p:sp>
    </p:spTree>
    <p:extLst>
      <p:ext uri="{BB962C8B-B14F-4D97-AF65-F5344CB8AC3E}">
        <p14:creationId xmlns:p14="http://schemas.microsoft.com/office/powerpoint/2010/main" val="127372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042F9-52C4-C136-0482-ABF71C76C5AA}"/>
              </a:ext>
            </a:extLst>
          </p:cNvPr>
          <p:cNvSpPr>
            <a:spLocks noGrp="1"/>
          </p:cNvSpPr>
          <p:nvPr>
            <p:ph idx="1"/>
          </p:nvPr>
        </p:nvSpPr>
        <p:spPr>
          <a:xfrm>
            <a:off x="579690" y="1360715"/>
            <a:ext cx="10114304" cy="4526774"/>
          </a:xfrm>
        </p:spPr>
        <p:txBody>
          <a:bodyPr vert="horz" lIns="91440" tIns="45720" rIns="91440" bIns="45720" rtlCol="0" anchor="t">
            <a:normAutofit/>
          </a:bodyPr>
          <a:lstStyle/>
          <a:p>
            <a:r>
              <a:rPr lang="en-AU" dirty="0"/>
              <a:t>Resources are constrained (limited budgets, human resources, etc.) </a:t>
            </a:r>
          </a:p>
          <a:p>
            <a:r>
              <a:rPr lang="en-AU" dirty="0"/>
              <a:t>Difficult decisions need to be made on how to spend the health budget, given the current context: </a:t>
            </a:r>
          </a:p>
          <a:p>
            <a:pPr lvl="1"/>
            <a:r>
              <a:rPr lang="en-AU" dirty="0"/>
              <a:t>More vaccines coming onto the global market</a:t>
            </a:r>
          </a:p>
          <a:p>
            <a:pPr lvl="1"/>
            <a:r>
              <a:rPr lang="en-AU" dirty="0"/>
              <a:t>Newer vaccines can be more expensive than currently used vaccines </a:t>
            </a:r>
          </a:p>
          <a:p>
            <a:pPr lvl="1"/>
            <a:r>
              <a:rPr lang="en-AU" dirty="0"/>
              <a:t>Low- and middle-income countries (LMICs) are graduating from Gavi support</a:t>
            </a:r>
          </a:p>
          <a:p>
            <a:pPr lvl="1"/>
            <a:r>
              <a:rPr lang="en-AU" dirty="0"/>
              <a:t>Donors are strategizing their priorities in global public health</a:t>
            </a:r>
          </a:p>
          <a:p>
            <a:pPr lvl="1"/>
            <a:r>
              <a:rPr lang="en-AU" dirty="0"/>
              <a:t>Countries are more fiscally constrained</a:t>
            </a:r>
          </a:p>
          <a:p>
            <a:pPr lvl="1"/>
            <a:endParaRPr lang="en-AU" dirty="0"/>
          </a:p>
          <a:p>
            <a:endParaRPr lang="en-AU" dirty="0"/>
          </a:p>
        </p:txBody>
      </p:sp>
      <p:sp>
        <p:nvSpPr>
          <p:cNvPr id="2" name="Footer Placeholder 1">
            <a:extLst>
              <a:ext uri="{FF2B5EF4-FFF2-40B4-BE49-F238E27FC236}">
                <a16:creationId xmlns:a16="http://schemas.microsoft.com/office/drawing/2014/main" id="{CBA53CF3-E48B-EECD-84EC-64965D32B552}"/>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4" name="Slide Number Placeholder 3">
            <a:extLst>
              <a:ext uri="{FF2B5EF4-FFF2-40B4-BE49-F238E27FC236}">
                <a16:creationId xmlns:a16="http://schemas.microsoft.com/office/drawing/2014/main" id="{1301A5DC-CC7D-A748-BC41-40E7B65436EE}"/>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6</a:t>
            </a:fld>
            <a:endParaRPr lang="en-GB" noProof="0"/>
          </a:p>
        </p:txBody>
      </p:sp>
      <p:sp>
        <p:nvSpPr>
          <p:cNvPr id="11" name="Title 10">
            <a:extLst>
              <a:ext uri="{FF2B5EF4-FFF2-40B4-BE49-F238E27FC236}">
                <a16:creationId xmlns:a16="http://schemas.microsoft.com/office/drawing/2014/main" id="{738E9803-8200-B7AC-47C1-B8015DC1EA80}"/>
              </a:ext>
            </a:extLst>
          </p:cNvPr>
          <p:cNvSpPr>
            <a:spLocks noGrp="1"/>
          </p:cNvSpPr>
          <p:nvPr>
            <p:ph type="title"/>
          </p:nvPr>
        </p:nvSpPr>
        <p:spPr>
          <a:xfrm>
            <a:off x="489786" y="537196"/>
            <a:ext cx="9262904" cy="538504"/>
          </a:xfrm>
        </p:spPr>
        <p:txBody>
          <a:bodyPr/>
          <a:lstStyle/>
          <a:p>
            <a:r>
              <a:rPr lang="en-US"/>
              <a:t>Why consider economic aspects of vaccines?</a:t>
            </a:r>
          </a:p>
        </p:txBody>
      </p:sp>
    </p:spTree>
    <p:extLst>
      <p:ext uri="{BB962C8B-B14F-4D97-AF65-F5344CB8AC3E}">
        <p14:creationId xmlns:p14="http://schemas.microsoft.com/office/powerpoint/2010/main" val="112043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CCBBC5-AD76-5DC7-9288-7611ED2FC808}"/>
              </a:ext>
            </a:extLst>
          </p:cNvPr>
          <p:cNvSpPr>
            <a:spLocks noGrp="1"/>
          </p:cNvSpPr>
          <p:nvPr>
            <p:ph idx="1"/>
          </p:nvPr>
        </p:nvSpPr>
        <p:spPr>
          <a:xfrm>
            <a:off x="579691" y="1551583"/>
            <a:ext cx="6717221" cy="4335905"/>
          </a:xfrm>
        </p:spPr>
        <p:txBody>
          <a:bodyPr/>
          <a:lstStyle/>
          <a:p>
            <a:r>
              <a:rPr lang="en-AU" sz="1800" dirty="0"/>
              <a:t>A new or changed vaccination program may need to meet certain conditions, including demonstrating cost-effectiveness.</a:t>
            </a:r>
          </a:p>
          <a:p>
            <a:r>
              <a:rPr lang="en-AU" sz="1800" dirty="0"/>
              <a:t>Demonstrating cost-effectiveness does not imply that a new or changed vaccine program will save money. </a:t>
            </a:r>
          </a:p>
          <a:p>
            <a:r>
              <a:rPr lang="en-AU" sz="1800" dirty="0"/>
              <a:t>“Cost-effective” implies delivering more health than what would be generated if resources were spent elsewhere in the health system (health opportunity costs).</a:t>
            </a:r>
          </a:p>
          <a:p>
            <a:r>
              <a:rPr lang="en-AU" sz="1800" dirty="0"/>
              <a:t>This ensures that other priorities for population health are considered (in a fair and consistent manner) alongside the benefits of a vaccination program.</a:t>
            </a:r>
          </a:p>
        </p:txBody>
      </p:sp>
      <p:sp>
        <p:nvSpPr>
          <p:cNvPr id="4" name="Footer Placeholder 3">
            <a:extLst>
              <a:ext uri="{FF2B5EF4-FFF2-40B4-BE49-F238E27FC236}">
                <a16:creationId xmlns:a16="http://schemas.microsoft.com/office/drawing/2014/main" id="{CD5BA48A-572D-EFE2-E4B7-4F0C50EF31D7}"/>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220D8228-D59A-854E-0B53-3647313219DA}"/>
              </a:ext>
            </a:extLst>
          </p:cNvPr>
          <p:cNvSpPr>
            <a:spLocks noGrp="1"/>
          </p:cNvSpPr>
          <p:nvPr>
            <p:ph type="sldNum" sz="quarter" idx="16"/>
          </p:nvPr>
        </p:nvSpPr>
        <p:spPr/>
        <p:txBody>
          <a:bodyPr/>
          <a:lstStyle/>
          <a:p>
            <a:fld id="{A74CE0EA-F3B5-4684-BA10-C594598FDB9C}" type="slidenum">
              <a:rPr lang="en-GB" smtClean="0"/>
              <a:pPr/>
              <a:t>7</a:t>
            </a:fld>
            <a:endParaRPr lang="en-GB"/>
          </a:p>
        </p:txBody>
      </p:sp>
      <p:sp>
        <p:nvSpPr>
          <p:cNvPr id="6" name="Title 5">
            <a:extLst>
              <a:ext uri="{FF2B5EF4-FFF2-40B4-BE49-F238E27FC236}">
                <a16:creationId xmlns:a16="http://schemas.microsoft.com/office/drawing/2014/main" id="{F1B1ABC3-222B-318E-62FD-9F4FF022835D}"/>
              </a:ext>
            </a:extLst>
          </p:cNvPr>
          <p:cNvSpPr>
            <a:spLocks noGrp="1"/>
          </p:cNvSpPr>
          <p:nvPr>
            <p:ph type="title"/>
          </p:nvPr>
        </p:nvSpPr>
        <p:spPr/>
        <p:txBody>
          <a:bodyPr/>
          <a:lstStyle/>
          <a:p>
            <a:r>
              <a:rPr lang="en-AU"/>
              <a:t>Health Opportunity Costs</a:t>
            </a:r>
          </a:p>
        </p:txBody>
      </p:sp>
      <p:sp>
        <p:nvSpPr>
          <p:cNvPr id="8" name="Rectangle 7">
            <a:extLst>
              <a:ext uri="{FF2B5EF4-FFF2-40B4-BE49-F238E27FC236}">
                <a16:creationId xmlns:a16="http://schemas.microsoft.com/office/drawing/2014/main" id="{C162B6D6-5A0A-C84B-642E-47AC9192B247}"/>
              </a:ext>
            </a:extLst>
          </p:cNvPr>
          <p:cNvSpPr/>
          <p:nvPr/>
        </p:nvSpPr>
        <p:spPr>
          <a:xfrm>
            <a:off x="7957458" y="1436913"/>
            <a:ext cx="3633732" cy="4335905"/>
          </a:xfrm>
          <a:prstGeom prst="rect">
            <a:avLst/>
          </a:prstGeom>
          <a:solidFill>
            <a:srgbClr val="CBDE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sp>
        <p:nvSpPr>
          <p:cNvPr id="3" name="TextBox 2">
            <a:extLst>
              <a:ext uri="{FF2B5EF4-FFF2-40B4-BE49-F238E27FC236}">
                <a16:creationId xmlns:a16="http://schemas.microsoft.com/office/drawing/2014/main" id="{08339091-7A8A-2E21-D33F-476D446D1D89}"/>
              </a:ext>
            </a:extLst>
          </p:cNvPr>
          <p:cNvSpPr txBox="1"/>
          <p:nvPr/>
        </p:nvSpPr>
        <p:spPr>
          <a:xfrm>
            <a:off x="7968343" y="1502229"/>
            <a:ext cx="3622846" cy="4185761"/>
          </a:xfrm>
          <a:prstGeom prst="rect">
            <a:avLst/>
          </a:prstGeom>
          <a:noFill/>
        </p:spPr>
        <p:txBody>
          <a:bodyPr wrap="square" rtlCol="0">
            <a:spAutoFit/>
          </a:bodyPr>
          <a:lstStyle/>
          <a:p>
            <a:pPr marL="68262" indent="0">
              <a:buNone/>
            </a:pPr>
            <a:r>
              <a:rPr lang="en-AU" sz="1900" b="1" dirty="0">
                <a:solidFill>
                  <a:schemeClr val="bg1"/>
                </a:solidFill>
              </a:rPr>
              <a:t>Opportunity Cost</a:t>
            </a:r>
          </a:p>
          <a:p>
            <a:pPr marL="68262" indent="0">
              <a:buNone/>
            </a:pPr>
            <a:r>
              <a:rPr lang="en-AU" sz="1900" dirty="0"/>
              <a:t>Resources spent in one way cannot be spent elsewhere.</a:t>
            </a:r>
          </a:p>
          <a:p>
            <a:pPr marL="68262" indent="0">
              <a:buNone/>
            </a:pPr>
            <a:endParaRPr lang="en-AU" sz="1900" dirty="0"/>
          </a:p>
          <a:p>
            <a:pPr marL="68262" indent="0">
              <a:buNone/>
            </a:pPr>
            <a:r>
              <a:rPr lang="en-AU" sz="1900" b="1" dirty="0">
                <a:solidFill>
                  <a:schemeClr val="bg1"/>
                </a:solidFill>
              </a:rPr>
              <a:t>Example </a:t>
            </a:r>
          </a:p>
          <a:p>
            <a:pPr marL="68262" indent="0">
              <a:buNone/>
            </a:pPr>
            <a:r>
              <a:rPr lang="en-AU" sz="1900" dirty="0"/>
              <a:t>When electing to introduce PCV first instead of rotavirus vaccine, the opportunity cost of introducing PCV is what you would otherwise have gained from the rotavirus vaccine (or the next best use of those resources)</a:t>
            </a:r>
          </a:p>
        </p:txBody>
      </p:sp>
    </p:spTree>
    <p:extLst>
      <p:ext uri="{BB962C8B-B14F-4D97-AF65-F5344CB8AC3E}">
        <p14:creationId xmlns:p14="http://schemas.microsoft.com/office/powerpoint/2010/main" val="86023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042F9-52C4-C136-0482-ABF71C76C5AA}"/>
              </a:ext>
            </a:extLst>
          </p:cNvPr>
          <p:cNvSpPr>
            <a:spLocks noGrp="1"/>
          </p:cNvSpPr>
          <p:nvPr>
            <p:ph idx="1"/>
          </p:nvPr>
        </p:nvSpPr>
        <p:spPr>
          <a:xfrm>
            <a:off x="579690" y="1360715"/>
            <a:ext cx="10114304" cy="4526774"/>
          </a:xfrm>
        </p:spPr>
        <p:txBody>
          <a:bodyPr vert="horz" lIns="91440" tIns="45720" rIns="91440" bIns="45720" rtlCol="0" anchor="t">
            <a:normAutofit/>
          </a:bodyPr>
          <a:lstStyle/>
          <a:p>
            <a:pPr indent="-207645"/>
            <a:r>
              <a:rPr lang="en-AU">
                <a:latin typeface="Poppins"/>
                <a:ea typeface="Roboto"/>
                <a:cs typeface="Poppins"/>
              </a:rPr>
              <a:t>Given the concept of </a:t>
            </a:r>
            <a:r>
              <a:rPr lang="en-AU" b="1">
                <a:latin typeface="Poppins"/>
                <a:ea typeface="Roboto"/>
                <a:cs typeface="Poppins"/>
              </a:rPr>
              <a:t>opportunity costs</a:t>
            </a:r>
            <a:r>
              <a:rPr lang="en-AU">
                <a:latin typeface="Poppins"/>
                <a:ea typeface="Roboto"/>
                <a:cs typeface="Poppins"/>
              </a:rPr>
              <a:t>, it is therefore sensible to search for a good, if not the optimal, use of resources, to have the greatest public health impact</a:t>
            </a:r>
            <a:endParaRPr lang="en-US">
              <a:latin typeface="Poppins"/>
              <a:ea typeface="Roboto"/>
              <a:cs typeface="Poppins"/>
            </a:endParaRPr>
          </a:p>
          <a:p>
            <a:pPr indent="-207645"/>
            <a:r>
              <a:rPr lang="en-AU">
                <a:latin typeface="Poppins"/>
                <a:ea typeface="Roboto"/>
                <a:cs typeface="Poppins"/>
              </a:rPr>
              <a:t>When considering vaccine recommendations, there are different economic considerations that may be relevant:</a:t>
            </a:r>
          </a:p>
          <a:p>
            <a:pPr marL="477520" lvl="1" indent="-173355"/>
            <a:r>
              <a:rPr lang="en-AU">
                <a:latin typeface="Poppins"/>
                <a:ea typeface="Roboto"/>
                <a:cs typeface="Poppins"/>
              </a:rPr>
              <a:t>Vaccine price</a:t>
            </a:r>
          </a:p>
          <a:p>
            <a:pPr marL="477520" lvl="1" indent="-173355"/>
            <a:r>
              <a:rPr lang="en-AU">
                <a:latin typeface="Poppins"/>
                <a:ea typeface="Roboto"/>
                <a:cs typeface="Poppins"/>
              </a:rPr>
              <a:t>Vaccine affordability</a:t>
            </a:r>
          </a:p>
          <a:p>
            <a:pPr marL="477520" lvl="1" indent="-173355"/>
            <a:r>
              <a:rPr lang="en-AU">
                <a:latin typeface="Poppins"/>
                <a:ea typeface="Roboto"/>
                <a:cs typeface="Poppins"/>
              </a:rPr>
              <a:t>Impact on National Immunisation Programme (NIP) budget</a:t>
            </a:r>
          </a:p>
          <a:p>
            <a:pPr marL="477520" lvl="1" indent="-173355"/>
            <a:r>
              <a:rPr lang="en-AU">
                <a:latin typeface="Poppins"/>
                <a:ea typeface="Roboto"/>
                <a:cs typeface="Poppins"/>
              </a:rPr>
              <a:t>Impact on health budget (and other government budgets)</a:t>
            </a:r>
            <a:endParaRPr lang="en-AU"/>
          </a:p>
          <a:p>
            <a:pPr marL="477520" lvl="1" indent="-173355"/>
            <a:r>
              <a:rPr lang="en-AU">
                <a:latin typeface="Poppins"/>
                <a:ea typeface="Roboto"/>
                <a:cs typeface="Poppins"/>
              </a:rPr>
              <a:t>Value for money, or cost-effectiveness</a:t>
            </a:r>
          </a:p>
          <a:p>
            <a:pPr marL="477520" lvl="1" indent="-173355"/>
            <a:r>
              <a:rPr lang="en-AU">
                <a:latin typeface="Poppins"/>
                <a:ea typeface="Roboto"/>
                <a:cs typeface="Poppins"/>
              </a:rPr>
              <a:t>Impact on inequalities</a:t>
            </a:r>
          </a:p>
          <a:p>
            <a:pPr indent="-207645"/>
            <a:endParaRPr lang="en-AU"/>
          </a:p>
        </p:txBody>
      </p:sp>
      <p:sp>
        <p:nvSpPr>
          <p:cNvPr id="2" name="Footer Placeholder 1">
            <a:extLst>
              <a:ext uri="{FF2B5EF4-FFF2-40B4-BE49-F238E27FC236}">
                <a16:creationId xmlns:a16="http://schemas.microsoft.com/office/drawing/2014/main" id="{CBA53CF3-E48B-EECD-84EC-64965D32B552}"/>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4" name="Slide Number Placeholder 3">
            <a:extLst>
              <a:ext uri="{FF2B5EF4-FFF2-40B4-BE49-F238E27FC236}">
                <a16:creationId xmlns:a16="http://schemas.microsoft.com/office/drawing/2014/main" id="{1301A5DC-CC7D-A748-BC41-40E7B65436EE}"/>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8</a:t>
            </a:fld>
            <a:endParaRPr lang="en-GB" noProof="0"/>
          </a:p>
        </p:txBody>
      </p:sp>
      <p:sp>
        <p:nvSpPr>
          <p:cNvPr id="11" name="Title 10">
            <a:extLst>
              <a:ext uri="{FF2B5EF4-FFF2-40B4-BE49-F238E27FC236}">
                <a16:creationId xmlns:a16="http://schemas.microsoft.com/office/drawing/2014/main" id="{738E9803-8200-B7AC-47C1-B8015DC1EA80}"/>
              </a:ext>
            </a:extLst>
          </p:cNvPr>
          <p:cNvSpPr>
            <a:spLocks noGrp="1"/>
          </p:cNvSpPr>
          <p:nvPr>
            <p:ph type="title"/>
          </p:nvPr>
        </p:nvSpPr>
        <p:spPr>
          <a:xfrm>
            <a:off x="489786" y="537196"/>
            <a:ext cx="9262904" cy="538504"/>
          </a:xfrm>
        </p:spPr>
        <p:txBody>
          <a:bodyPr/>
          <a:lstStyle/>
          <a:p>
            <a:r>
              <a:rPr lang="en-US"/>
              <a:t>Which economic aspects to consider?</a:t>
            </a:r>
          </a:p>
        </p:txBody>
      </p:sp>
    </p:spTree>
    <p:extLst>
      <p:ext uri="{BB962C8B-B14F-4D97-AF65-F5344CB8AC3E}">
        <p14:creationId xmlns:p14="http://schemas.microsoft.com/office/powerpoint/2010/main" val="2098931216"/>
      </p:ext>
    </p:extLst>
  </p:cSld>
  <p:clrMapOvr>
    <a:masterClrMapping/>
  </p:clrMapOvr>
</p:sld>
</file>

<file path=ppt/theme/theme1.xml><?xml version="1.0" encoding="utf-8"?>
<a:theme xmlns:a="http://schemas.openxmlformats.org/drawingml/2006/main" name="WHO/IVB Presentation">
  <a:themeElements>
    <a:clrScheme name="NITAG">
      <a:dk1>
        <a:srgbClr val="000000"/>
      </a:dk1>
      <a:lt1>
        <a:srgbClr val="FFFFFF"/>
      </a:lt1>
      <a:dk2>
        <a:srgbClr val="707070"/>
      </a:dk2>
      <a:lt2>
        <a:srgbClr val="F2F2F2"/>
      </a:lt2>
      <a:accent1>
        <a:srgbClr val="009CDE"/>
      </a:accent1>
      <a:accent2>
        <a:srgbClr val="008ACD"/>
      </a:accent2>
      <a:accent3>
        <a:srgbClr val="0B6AAC"/>
      </a:accent3>
      <a:accent4>
        <a:srgbClr val="C10077"/>
      </a:accent4>
      <a:accent5>
        <a:srgbClr val="C5EDFF"/>
      </a:accent5>
      <a:accent6>
        <a:srgbClr val="001738"/>
      </a:accent6>
      <a:hlink>
        <a:srgbClr val="008ACD"/>
      </a:hlink>
      <a:folHlink>
        <a:srgbClr val="C00076"/>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NITAG-Template" id="{DA1B4102-B05B-7946-A181-A8853DDDE93C}" vid="{D2E1375D-89C1-394B-91DB-F6D69F17E2BF}"/>
    </a:ext>
  </a:extLst>
</a:theme>
</file>

<file path=ppt/theme/theme2.xml><?xml version="1.0" encoding="utf-8"?>
<a:theme xmlns:a="http://schemas.openxmlformats.org/drawingml/2006/main" name="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CDCCDCC74A14582E773F689FB6FAB" ma:contentTypeVersion="18" ma:contentTypeDescription="Create a new document." ma:contentTypeScope="" ma:versionID="18d5343d53c2f9abbedb030b7db99603">
  <xsd:schema xmlns:xsd="http://www.w3.org/2001/XMLSchema" xmlns:xs="http://www.w3.org/2001/XMLSchema" xmlns:p="http://schemas.microsoft.com/office/2006/metadata/properties" xmlns:ns2="4f3e96ab-5722-4cd5-8cb1-6e2edb3ac6cb" xmlns:ns3="2074b3b8-ec1c-47fe-980f-58c5f25f6fdf" targetNamespace="http://schemas.microsoft.com/office/2006/metadata/properties" ma:root="true" ma:fieldsID="e1a162700e1184957d9061c587eaee92" ns2:_="" ns3:_="">
    <xsd:import namespace="4f3e96ab-5722-4cd5-8cb1-6e2edb3ac6cb"/>
    <xsd:import namespace="2074b3b8-ec1c-47fe-980f-58c5f25f6f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e96ab-5722-4cd5-8cb1-6e2edb3ac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74b3b8-ec1c-47fe-980f-58c5f25f6fd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89586b9-ebd7-49bf-b5fd-feccfbe2386d}" ma:internalName="TaxCatchAll" ma:showField="CatchAllData" ma:web="2074b3b8-ec1c-47fe-980f-58c5f25f6f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f3e96ab-5722-4cd5-8cb1-6e2edb3ac6cb">
      <Terms xmlns="http://schemas.microsoft.com/office/infopath/2007/PartnerControls"/>
    </lcf76f155ced4ddcb4097134ff3c332f>
    <TaxCatchAll xmlns="2074b3b8-ec1c-47fe-980f-58c5f25f6f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F034F-B777-4B54-B44A-5AD52F139FAC}">
  <ds:schemaRefs>
    <ds:schemaRef ds:uri="2074b3b8-ec1c-47fe-980f-58c5f25f6fdf"/>
    <ds:schemaRef ds:uri="4f3e96ab-5722-4cd5-8cb1-6e2edb3ac6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4C2C76-C9E9-4B60-A039-2459147010D0}">
  <ds:schemaRefs>
    <ds:schemaRef ds:uri="http://schemas.microsoft.com/office/2006/documentManagement/types"/>
    <ds:schemaRef ds:uri="http://schemas.microsoft.com/office/2006/metadata/properties"/>
    <ds:schemaRef ds:uri="http://purl.org/dc/dcmitype/"/>
    <ds:schemaRef ds:uri="2074b3b8-ec1c-47fe-980f-58c5f25f6fdf"/>
    <ds:schemaRef ds:uri="http://schemas.openxmlformats.org/package/2006/metadata/core-properties"/>
    <ds:schemaRef ds:uri="4f3e96ab-5722-4cd5-8cb1-6e2edb3ac6cb"/>
    <ds:schemaRef ds:uri="http://schemas.microsoft.com/office/infopath/2007/PartnerControl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DD11AEE7-6303-4C9A-B691-4843898BB0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1832</TotalTime>
  <Words>9270</Words>
  <Application>Microsoft Office PowerPoint</Application>
  <PresentationFormat>Widescreen</PresentationFormat>
  <Paragraphs>1017</Paragraphs>
  <Slides>61</Slides>
  <Notes>53</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61</vt:i4>
      </vt:variant>
    </vt:vector>
  </HeadingPairs>
  <TitlesOfParts>
    <vt:vector size="79" baseType="lpstr">
      <vt:lpstr>Aptos</vt:lpstr>
      <vt:lpstr>Arial</vt:lpstr>
      <vt:lpstr>Calibri</vt:lpstr>
      <vt:lpstr>Cambria Math</vt:lpstr>
      <vt:lpstr>Ebrima</vt:lpstr>
      <vt:lpstr>Helvetica Neue</vt:lpstr>
      <vt:lpstr>Helvetica Neue Condensed</vt:lpstr>
      <vt:lpstr>Poppins</vt:lpstr>
      <vt:lpstr>Poppins Medium</vt:lpstr>
      <vt:lpstr>Poppins SemiBold</vt:lpstr>
      <vt:lpstr>Roboto</vt:lpstr>
      <vt:lpstr>Segoe UI</vt:lpstr>
      <vt:lpstr>Söhne</vt:lpstr>
      <vt:lpstr>Source Sans Pro</vt:lpstr>
      <vt:lpstr>Times New Roman</vt:lpstr>
      <vt:lpstr>Wingdings</vt:lpstr>
      <vt:lpstr>WHO/IVB Presentation</vt:lpstr>
      <vt:lpstr>Office Theme</vt:lpstr>
      <vt:lpstr>Vaccine Economics for NITAGs – Beginner training</vt:lpstr>
      <vt:lpstr>PowerPoint Presentation</vt:lpstr>
      <vt:lpstr>Learning Objectives</vt:lpstr>
      <vt:lpstr>Module overview</vt:lpstr>
      <vt:lpstr>PowerPoint Presentation</vt:lpstr>
      <vt:lpstr>Overview of Health Economics</vt:lpstr>
      <vt:lpstr>Why consider economic aspects of vaccines?</vt:lpstr>
      <vt:lpstr>Health Opportunity Costs</vt:lpstr>
      <vt:lpstr>Which economic aspects to consider?</vt:lpstr>
      <vt:lpstr>PowerPoint Presentation</vt:lpstr>
      <vt:lpstr>Evidence-Based NITAG Recommendations</vt:lpstr>
      <vt:lpstr>Role of the NITAG in using and producing economic evidence </vt:lpstr>
      <vt:lpstr>The role of the NITAG in defining the economic question and understanding the economic findings </vt:lpstr>
      <vt:lpstr>Evidence to Recommendation (EtR) Framework:  Where does economic evidence fit in? </vt:lpstr>
      <vt:lpstr>How to frame the PICO question?</vt:lpstr>
      <vt:lpstr>Why use the PICO framework in vaccine economics?</vt:lpstr>
      <vt:lpstr>PowerPoint Presentation</vt:lpstr>
      <vt:lpstr>PowerPoint Presentation</vt:lpstr>
      <vt:lpstr>  Different economic tools answer different questions</vt:lpstr>
      <vt:lpstr>Cost of Illness Study &amp; Cost of Intervention Study</vt:lpstr>
      <vt:lpstr>Cost of Illness study (CoI) </vt:lpstr>
      <vt:lpstr>Costing: Perspectives</vt:lpstr>
      <vt:lpstr>Costing type: Financial vs Economic</vt:lpstr>
      <vt:lpstr>Costing approach: Full vs Incremental</vt:lpstr>
      <vt:lpstr>Full costing approach - Example</vt:lpstr>
      <vt:lpstr>Cost categories for Intervention Costing Study</vt:lpstr>
      <vt:lpstr>Cost Components for Cost of Illness study</vt:lpstr>
      <vt:lpstr>Budget Impact Analysis</vt:lpstr>
      <vt:lpstr>Why is budget impact analysis a useful financial tool?</vt:lpstr>
      <vt:lpstr>Why is budget impact analysis a useful - Example</vt:lpstr>
      <vt:lpstr>Budget Impact Analysis</vt:lpstr>
      <vt:lpstr>Budget Impact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Guide on Standardization of Economic Evaluations</vt:lpstr>
      <vt:lpstr>  Recall: Different economic tools answer different questions</vt:lpstr>
      <vt:lpstr>Economic evaluation</vt:lpstr>
      <vt:lpstr>Questions that economic evaluation can answer:</vt:lpstr>
      <vt:lpstr>Cost-effectiveness Analysis</vt:lpstr>
      <vt:lpstr>Use of cost-effectiveness results</vt:lpstr>
      <vt:lpstr>Cost Utility Analysis (CUA)</vt:lpstr>
      <vt:lpstr>Relationship between QALYs and DALYs</vt:lpstr>
      <vt:lpstr>Incremental Cost Effectiveness Ratio (ICER)</vt:lpstr>
      <vt:lpstr>Interpreting CEA/CUA findings: Cost-effectiveness plane </vt:lpstr>
      <vt:lpstr>Cost-effectiveness thresholds</vt:lpstr>
      <vt:lpstr>PCV example</vt:lpstr>
      <vt:lpstr>PowerPoint Presentation</vt:lpstr>
      <vt:lpstr>PowerPoint Presentation</vt:lpstr>
      <vt:lpstr>PowerPoint Presentation</vt:lpstr>
      <vt:lpstr>PowerPoint Presentation</vt:lpstr>
      <vt:lpstr>Final points around economic evidence for vaccine recommendations</vt:lpstr>
      <vt:lpstr>Resources and next steps</vt:lpstr>
      <vt:lpstr>PowerPoint Presentation</vt:lpstr>
      <vt:lpstr>PowerPoint Presentation</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GNN Training Course  Introduction to Economic Evaluation</dc:title>
  <dc:creator>Patrick Abraham</dc:creator>
  <cp:lastModifiedBy>HENAFF, Louise</cp:lastModifiedBy>
  <cp:revision>74</cp:revision>
  <cp:lastPrinted>2024-05-07T02:05:59Z</cp:lastPrinted>
  <dcterms:created xsi:type="dcterms:W3CDTF">2023-07-28T04:34:46Z</dcterms:created>
  <dcterms:modified xsi:type="dcterms:W3CDTF">2025-04-29T13:13:09Z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0x010100295CDCCDCC74A14582E773F689FB6FAB</vt:lpwstr>
  </property>
  <property fmtid="{D5CDD505-2E9C-101B-9397-08002B2CF9AE}" pid="3" name="MediaServiceImageTags">
    <vt:lpwstr/>
  </property>
</Properties>
</file>