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omments/modernComment_44CA4583_E63F4684.xml" ContentType="application/vnd.ms-powerpoint.comments+xml"/>
  <Override PartName="/ppt/comments/modernComment_44CA456C_7D5D26EC.xml" ContentType="application/vnd.ms-powerpoint.comments+xml"/>
  <Override PartName="/ppt/comments/modernComment_44CA4593_641DB3F4.xml" ContentType="application/vnd.ms-powerpoint.comments+xml"/>
  <Override PartName="/ppt/comments/modernComment_44CA4595_FA2D79EA.xml" ContentType="application/vnd.ms-powerpoint.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7"/>
  </p:notesMasterIdLst>
  <p:sldIdLst>
    <p:sldId id="1154106703" r:id="rId5"/>
    <p:sldId id="1154106725" r:id="rId6"/>
    <p:sldId id="1154106710" r:id="rId7"/>
    <p:sldId id="1154106723" r:id="rId8"/>
    <p:sldId id="1154106718" r:id="rId9"/>
    <p:sldId id="1154106817" r:id="rId10"/>
    <p:sldId id="1154106721" r:id="rId11"/>
    <p:sldId id="1154106766" r:id="rId12"/>
    <p:sldId id="1154106764" r:id="rId13"/>
    <p:sldId id="1154106778" r:id="rId14"/>
    <p:sldId id="1154106824" r:id="rId15"/>
    <p:sldId id="1154106782" r:id="rId16"/>
    <p:sldId id="1154106830" r:id="rId17"/>
    <p:sldId id="1154106795" r:id="rId18"/>
    <p:sldId id="1154106831" r:id="rId19"/>
    <p:sldId id="1154106785" r:id="rId20"/>
    <p:sldId id="1154106825" r:id="rId21"/>
    <p:sldId id="1154106754" r:id="rId22"/>
    <p:sldId id="1154106731" r:id="rId23"/>
    <p:sldId id="1154106729" r:id="rId24"/>
    <p:sldId id="1154106755" r:id="rId25"/>
    <p:sldId id="1154106732" r:id="rId26"/>
    <p:sldId id="1154106820" r:id="rId27"/>
    <p:sldId id="1154106821" r:id="rId28"/>
    <p:sldId id="1154106822" r:id="rId29"/>
    <p:sldId id="1154106769" r:id="rId30"/>
    <p:sldId id="1154106770" r:id="rId31"/>
    <p:sldId id="1154106771" r:id="rId32"/>
    <p:sldId id="1154106772" r:id="rId33"/>
    <p:sldId id="1154106773" r:id="rId34"/>
    <p:sldId id="1154106774" r:id="rId35"/>
    <p:sldId id="1154106840" r:id="rId36"/>
    <p:sldId id="1154106836" r:id="rId37"/>
    <p:sldId id="1154106786" r:id="rId38"/>
    <p:sldId id="1154106832" r:id="rId39"/>
    <p:sldId id="1154106794" r:id="rId40"/>
    <p:sldId id="1154106833" r:id="rId41"/>
    <p:sldId id="1154106790" r:id="rId42"/>
    <p:sldId id="1154106834" r:id="rId43"/>
    <p:sldId id="1154106839" r:id="rId44"/>
    <p:sldId id="1154106837" r:id="rId45"/>
    <p:sldId id="115410674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C68301-502B-4D0B-BC97-E00606A315C9}">
          <p14:sldIdLst>
            <p14:sldId id="1154106703"/>
            <p14:sldId id="1154106725"/>
          </p14:sldIdLst>
        </p14:section>
        <p14:section name="1. Objectives" id="{4E63281C-3A37-4645-9612-979F27A64285}">
          <p14:sldIdLst>
            <p14:sldId id="1154106710"/>
            <p14:sldId id="1154106723"/>
            <p14:sldId id="1154106718"/>
          </p14:sldIdLst>
        </p14:section>
        <p14:section name="2. Approach &amp; methodology" id="{48F8D8FC-5FDF-4225-94A4-A02A24C576BA}">
          <p14:sldIdLst>
            <p14:sldId id="1154106817"/>
            <p14:sldId id="1154106721"/>
            <p14:sldId id="1154106766"/>
            <p14:sldId id="1154106764"/>
            <p14:sldId id="1154106778"/>
          </p14:sldIdLst>
        </p14:section>
        <p14:section name="Timeframe" id="{2671A2BF-2AFD-1440-BA44-54D94E578F6D}">
          <p14:sldIdLst>
            <p14:sldId id="1154106824"/>
            <p14:sldId id="1154106782"/>
          </p14:sldIdLst>
        </p14:section>
        <p14:section name="Vaccine Candidates" id="{D233DA0D-23FB-CF49-A288-C5B8657E9DA7}">
          <p14:sldIdLst>
            <p14:sldId id="1154106830"/>
            <p14:sldId id="1154106795"/>
            <p14:sldId id="1154106831"/>
            <p14:sldId id="1154106785"/>
          </p14:sldIdLst>
        </p14:section>
        <p14:section name="Criteria Discussion" id="{CC28E185-803E-2640-AB4B-35C54A9BC6B6}">
          <p14:sldIdLst>
            <p14:sldId id="1154106825"/>
            <p14:sldId id="1154106754"/>
            <p14:sldId id="1154106731"/>
            <p14:sldId id="1154106729"/>
            <p14:sldId id="1154106755"/>
            <p14:sldId id="1154106732"/>
            <p14:sldId id="1154106820"/>
            <p14:sldId id="1154106821"/>
            <p14:sldId id="1154106822"/>
            <p14:sldId id="1154106769"/>
            <p14:sldId id="1154106770"/>
            <p14:sldId id="1154106771"/>
            <p14:sldId id="1154106772"/>
            <p14:sldId id="1154106773"/>
            <p14:sldId id="1154106774"/>
            <p14:sldId id="1154106840"/>
            <p14:sldId id="1154106836"/>
            <p14:sldId id="1154106786"/>
            <p14:sldId id="1154106832"/>
            <p14:sldId id="1154106794"/>
            <p14:sldId id="1154106833"/>
            <p14:sldId id="1154106790"/>
            <p14:sldId id="1154106834"/>
            <p14:sldId id="1154106839"/>
            <p14:sldId id="1154106837"/>
            <p14:sldId id="1154106749"/>
          </p14:sldIdLst>
        </p14:section>
        <p14:section name="Extra slides" id="{9A823044-0B0D-6A42-83E3-0274D21262B2}">
          <p14:sldIdLst/>
        </p14:section>
      </p14:sectionLst>
    </p:ext>
    <p:ext uri="{EFAFB233-063F-42B5-8137-9DF3F51BA10A}">
      <p15:sldGuideLst xmlns:p15="http://schemas.microsoft.com/office/powerpoint/2012/main">
        <p15:guide id="1" pos="7378" userDrawn="1">
          <p15:clr>
            <a:srgbClr val="A4A3A4"/>
          </p15:clr>
        </p15:guide>
        <p15:guide id="2" pos="6403" userDrawn="1">
          <p15:clr>
            <a:srgbClr val="A4A3A4"/>
          </p15:clr>
        </p15:guide>
        <p15:guide id="3" orient="horz" pos="1502" userDrawn="1">
          <p15:clr>
            <a:srgbClr val="A4A3A4"/>
          </p15:clr>
        </p15:guide>
        <p15:guide id="4" orient="horz" pos="86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106A06-D1F9-E8CB-C379-83E8D8847C42}" name="Philippe Duclos" initials="PD" userId="8ad31b28183b21dc" providerId="Windows Live"/>
  <p188:author id="{96B00E2C-0269-1AE3-FB5E-1CC29E1802F7}" name="Jenna Groman" initials="JG" userId="cccde213d03f6991" providerId="Windows Live"/>
  <p188:author id="{64496C3D-CE5B-3417-0F4B-6F5E8F88795A}" name="Nahad Sadr-Azodi" initials="NS" userId="S::NSadr-Azodi@Sabin.org::ebf4ebee-bee8-4fa8-948c-83bb8cadd255" providerId="AD"/>
  <p188:author id="{FFEA344E-C494-FB95-3A77-9D8678F16C83}" name="Jenna Groman" initials="JG" userId="VlcMPxBHKhNQKtBiUWebHAOp0Pp0aC6N1gkvkaSWVv0=" providerId="None"/>
  <p188:author id="{C16C8E6A-F867-75BE-F84A-36F91CB142D2}" name="Florian Guiod" initials="FG" userId="467a635d1002deb1" providerId="Windows Live"/>
  <p188:author id="{3DF787E7-6AE6-D3C5-21B8-72124DEE5D1C}" name="Florian Guiod" initials="FG" userId="vzbpcdys6dinr02k8i5sfeuqfjbnfarj3pcpk3yfjhs"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C2C4"/>
    <a:srgbClr val="0F5D61"/>
    <a:srgbClr val="00D6C2"/>
    <a:srgbClr val="A5D5D7"/>
    <a:srgbClr val="1AA3AA"/>
    <a:srgbClr val="B0CACB"/>
    <a:srgbClr val="D7F7F9"/>
    <a:srgbClr val="68999B"/>
    <a:srgbClr val="F2F2F2"/>
    <a:srgbClr val="8ABA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7" autoAdjust="0"/>
    <p:restoredTop sz="84762" autoAdjust="0"/>
  </p:normalViewPr>
  <p:slideViewPr>
    <p:cSldViewPr snapToGrid="0">
      <p:cViewPr varScale="1">
        <p:scale>
          <a:sx n="74" d="100"/>
          <a:sy n="74" d="100"/>
        </p:scale>
        <p:origin x="686" y="58"/>
      </p:cViewPr>
      <p:guideLst>
        <p:guide pos="7378"/>
        <p:guide pos="6403"/>
        <p:guide orient="horz" pos="1502"/>
        <p:guide orient="horz" pos="867"/>
      </p:guideLst>
    </p:cSldViewPr>
  </p:slideViewPr>
  <p:notesTextViewPr>
    <p:cViewPr>
      <p:scale>
        <a:sx n="125" d="100"/>
        <a:sy n="125" d="100"/>
      </p:scale>
      <p:origin x="0" y="0"/>
    </p:cViewPr>
  </p:notesTextViewPr>
  <p:sorterViewPr>
    <p:cViewPr>
      <p:scale>
        <a:sx n="100" d="100"/>
        <a:sy n="100" d="100"/>
      </p:scale>
      <p:origin x="0" y="-966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Questionnaire</a:t>
            </a:r>
            <a:r>
              <a:rPr lang="en-US" sz="1600" baseline="0" dirty="0"/>
              <a:t> Responses</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tx>
            <c:strRef>
              <c:f>Sheet1!$B$1</c:f>
              <c:strCache>
                <c:ptCount val="1"/>
                <c:pt idx="0">
                  <c:v>Responses</c:v>
                </c:pt>
              </c:strCache>
            </c:strRef>
          </c:tx>
          <c:dPt>
            <c:idx val="0"/>
            <c:bubble3D val="0"/>
            <c:spPr>
              <a:solidFill>
                <a:srgbClr val="0F5D61"/>
              </a:solidFill>
              <a:ln w="19050">
                <a:solidFill>
                  <a:schemeClr val="lt1"/>
                </a:solidFill>
              </a:ln>
              <a:effectLst/>
            </c:spPr>
            <c:extLst>
              <c:ext xmlns:c16="http://schemas.microsoft.com/office/drawing/2014/chart" uri="{C3380CC4-5D6E-409C-BE32-E72D297353CC}">
                <c16:uniqueId val="{00000001-BB17-F14C-93D6-2ED9A712A506}"/>
              </c:ext>
            </c:extLst>
          </c:dPt>
          <c:dPt>
            <c:idx val="1"/>
            <c:bubble3D val="0"/>
            <c:spPr>
              <a:solidFill>
                <a:srgbClr val="1AA3AA"/>
              </a:solidFill>
              <a:ln w="19050">
                <a:solidFill>
                  <a:schemeClr val="lt1"/>
                </a:solidFill>
              </a:ln>
              <a:effectLst/>
            </c:spPr>
            <c:extLst>
              <c:ext xmlns:c16="http://schemas.microsoft.com/office/drawing/2014/chart" uri="{C3380CC4-5D6E-409C-BE32-E72D297353CC}">
                <c16:uniqueId val="{00000002-BB17-F14C-93D6-2ED9A712A506}"/>
              </c:ext>
            </c:extLst>
          </c:dPt>
          <c:dLbls>
            <c:dLbl>
              <c:idx val="0"/>
              <c:dLblPos val="ctr"/>
              <c:showLegendKey val="0"/>
              <c:showVal val="1"/>
              <c:showCatName val="1"/>
              <c:showSerName val="0"/>
              <c:showPercent val="0"/>
              <c:showBubbleSize val="0"/>
              <c:extLst>
                <c:ext xmlns:c15="http://schemas.microsoft.com/office/drawing/2012/chart" uri="{CE6537A1-D6FC-4f65-9D91-7224C49458BB}">
                  <c15:layout>
                    <c:manualLayout>
                      <c:w val="0.25583091003539887"/>
                      <c:h val="0.22788275364078447"/>
                    </c:manualLayout>
                  </c15:layout>
                </c:ext>
                <c:ext xmlns:c16="http://schemas.microsoft.com/office/drawing/2014/chart" uri="{C3380CC4-5D6E-409C-BE32-E72D297353CC}">
                  <c16:uniqueId val="{00000001-BB17-F14C-93D6-2ED9A712A50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fr-FR"/>
              </a:p>
            </c:txPr>
            <c:dLblPos val="ct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NITAG Core Member</c:v>
                </c:pt>
                <c:pt idx="1">
                  <c:v>Other</c:v>
                </c:pt>
              </c:strCache>
            </c:strRef>
          </c:cat>
          <c:val>
            <c:numRef>
              <c:f>Sheet1!$B$2:$B$3</c:f>
              <c:numCache>
                <c:formatCode>General</c:formatCode>
                <c:ptCount val="2"/>
                <c:pt idx="0">
                  <c:v>10</c:v>
                </c:pt>
                <c:pt idx="1">
                  <c:v>12</c:v>
                </c:pt>
              </c:numCache>
            </c:numRef>
          </c:val>
          <c:extLst>
            <c:ext xmlns:c16="http://schemas.microsoft.com/office/drawing/2014/chart" uri="{C3380CC4-5D6E-409C-BE32-E72D297353CC}">
              <c16:uniqueId val="{00000000-BB17-F14C-93D6-2ED9A712A50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Core NITAG members</c:v>
                </c:pt>
              </c:strCache>
            </c:strRef>
          </c:tx>
          <c:spPr>
            <a:solidFill>
              <a:srgbClr val="0F5D6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Five years</c:v>
                </c:pt>
                <c:pt idx="1">
                  <c:v>Seven years</c:v>
                </c:pt>
                <c:pt idx="2">
                  <c:v>Ten years</c:v>
                </c:pt>
                <c:pt idx="3">
                  <c:v>A longer period</c:v>
                </c:pt>
              </c:strCache>
            </c:strRef>
          </c:cat>
          <c:val>
            <c:numRef>
              <c:f>Sheet1!$B$2:$B$5</c:f>
              <c:numCache>
                <c:formatCode>0</c:formatCode>
                <c:ptCount val="4"/>
                <c:pt idx="0">
                  <c:v>0</c:v>
                </c:pt>
                <c:pt idx="1">
                  <c:v>0</c:v>
                </c:pt>
                <c:pt idx="2">
                  <c:v>0</c:v>
                </c:pt>
                <c:pt idx="3">
                  <c:v>0</c:v>
                </c:pt>
              </c:numCache>
            </c:numRef>
          </c:val>
          <c:extLst>
            <c:ext xmlns:c16="http://schemas.microsoft.com/office/drawing/2014/chart" uri="{C3380CC4-5D6E-409C-BE32-E72D297353CC}">
              <c16:uniqueId val="{00000000-16F8-4E4F-83C3-4785675C37AC}"/>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Five years</c:v>
                </c:pt>
                <c:pt idx="1">
                  <c:v>Seven years</c:v>
                </c:pt>
                <c:pt idx="2">
                  <c:v>Ten years</c:v>
                </c:pt>
                <c:pt idx="3">
                  <c:v>A longer period</c:v>
                </c:pt>
              </c:strCache>
            </c:strRef>
          </c:cat>
          <c:val>
            <c:numRef>
              <c:f>Sheet1!$C$2:$C$5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1-16F8-4E4F-83C3-4785675C37AC}"/>
            </c:ext>
          </c:extLst>
        </c:ser>
        <c:dLbls>
          <c:dLblPos val="ctr"/>
          <c:showLegendKey val="0"/>
          <c:showVal val="1"/>
          <c:showCatName val="0"/>
          <c:showSerName val="0"/>
          <c:showPercent val="0"/>
          <c:showBubbleSize val="0"/>
        </c:dLbls>
        <c:gapWidth val="150"/>
        <c:overlap val="100"/>
        <c:axId val="604637712"/>
        <c:axId val="604635552"/>
      </c:barChart>
      <c:catAx>
        <c:axId val="6046377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crossAx val="604635552"/>
        <c:crosses val="autoZero"/>
        <c:auto val="1"/>
        <c:lblAlgn val="ctr"/>
        <c:lblOffset val="100"/>
        <c:noMultiLvlLbl val="0"/>
      </c:catAx>
      <c:valAx>
        <c:axId val="604635552"/>
        <c:scaling>
          <c:orientation val="minMax"/>
        </c:scaling>
        <c:delete val="1"/>
        <c:axPos val="l"/>
        <c:numFmt formatCode="0" sourceLinked="1"/>
        <c:majorTickMark val="none"/>
        <c:minorTickMark val="none"/>
        <c:tickLblPos val="nextTo"/>
        <c:crossAx val="604637712"/>
        <c:crosses val="autoZero"/>
        <c:crossBetween val="between"/>
      </c:valAx>
      <c:spPr>
        <a:noFill/>
        <a:ln>
          <a:noFill/>
        </a:ln>
        <a:effectLst/>
      </c:spPr>
    </c:plotArea>
    <c:legend>
      <c:legendPos val="r"/>
      <c:layout>
        <c:manualLayout>
          <c:xMode val="edge"/>
          <c:yMode val="edge"/>
          <c:x val="0.66095209804383659"/>
          <c:y val="0.14843182040882283"/>
          <c:w val="0.27439610916375801"/>
          <c:h val="0.15525260310468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Core NITAG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3-2C17-498A-B09E-C57DA7C68A6B}"/>
              </c:ext>
            </c:extLst>
          </c:dPt>
          <c:dPt>
            <c:idx val="1"/>
            <c:invertIfNegative val="0"/>
            <c:bubble3D val="0"/>
            <c:spPr>
              <a:solidFill>
                <a:srgbClr val="0F5D61"/>
              </a:solidFill>
              <a:ln>
                <a:noFill/>
              </a:ln>
              <a:effectLst/>
            </c:spPr>
            <c:extLst>
              <c:ext xmlns:c16="http://schemas.microsoft.com/office/drawing/2014/chart" uri="{C3380CC4-5D6E-409C-BE32-E72D297353CC}">
                <c16:uniqueId val="{00000004-2C17-498A-B09E-C57DA7C68A6B}"/>
              </c:ext>
            </c:extLst>
          </c:dPt>
          <c:dPt>
            <c:idx val="2"/>
            <c:invertIfNegative val="0"/>
            <c:bubble3D val="0"/>
            <c:spPr>
              <a:solidFill>
                <a:srgbClr val="0F5D61"/>
              </a:solidFill>
              <a:ln>
                <a:noFill/>
              </a:ln>
              <a:effectLst/>
            </c:spPr>
            <c:extLst>
              <c:ext xmlns:c16="http://schemas.microsoft.com/office/drawing/2014/chart" uri="{C3380CC4-5D6E-409C-BE32-E72D297353CC}">
                <c16:uniqueId val="{00000005-2C17-498A-B09E-C57DA7C68A6B}"/>
              </c:ext>
            </c:extLst>
          </c:dPt>
          <c:dPt>
            <c:idx val="3"/>
            <c:invertIfNegative val="0"/>
            <c:bubble3D val="0"/>
            <c:spPr>
              <a:solidFill>
                <a:srgbClr val="0F5D61"/>
              </a:solidFill>
              <a:ln>
                <a:noFill/>
              </a:ln>
              <a:effectLst/>
            </c:spPr>
            <c:extLst>
              <c:ext xmlns:c16="http://schemas.microsoft.com/office/drawing/2014/chart" uri="{C3380CC4-5D6E-409C-BE32-E72D297353CC}">
                <c16:uniqueId val="{00000006-2C17-498A-B09E-C57DA7C68A6B}"/>
              </c:ext>
            </c:extLst>
          </c:dPt>
          <c:dPt>
            <c:idx val="4"/>
            <c:invertIfNegative val="0"/>
            <c:bubble3D val="0"/>
            <c:spPr>
              <a:solidFill>
                <a:srgbClr val="0F5D61"/>
              </a:solidFill>
              <a:ln>
                <a:noFill/>
              </a:ln>
              <a:effectLst/>
            </c:spPr>
            <c:extLst>
              <c:ext xmlns:c16="http://schemas.microsoft.com/office/drawing/2014/chart" uri="{C3380CC4-5D6E-409C-BE32-E72D297353CC}">
                <c16:uniqueId val="{00000007-2C17-498A-B09E-C57DA7C68A6B}"/>
              </c:ext>
            </c:extLst>
          </c:dPt>
          <c:dPt>
            <c:idx val="5"/>
            <c:invertIfNegative val="0"/>
            <c:bubble3D val="0"/>
            <c:spPr>
              <a:solidFill>
                <a:srgbClr val="0F5D61"/>
              </a:solidFill>
              <a:ln>
                <a:noFill/>
              </a:ln>
              <a:effectLst/>
            </c:spPr>
            <c:extLst>
              <c:ext xmlns:c16="http://schemas.microsoft.com/office/drawing/2014/chart" uri="{C3380CC4-5D6E-409C-BE32-E72D297353CC}">
                <c16:uniqueId val="{00000016-A988-4721-A2BE-D0AF5E0D1F38}"/>
              </c:ext>
            </c:extLst>
          </c:dPt>
          <c:dPt>
            <c:idx val="8"/>
            <c:invertIfNegative val="0"/>
            <c:bubble3D val="0"/>
            <c:spPr>
              <a:solidFill>
                <a:srgbClr val="0F5D61"/>
              </a:solidFill>
              <a:ln>
                <a:noFill/>
              </a:ln>
              <a:effectLst/>
            </c:spPr>
            <c:extLst>
              <c:ext xmlns:c16="http://schemas.microsoft.com/office/drawing/2014/chart" uri="{C3380CC4-5D6E-409C-BE32-E72D297353CC}">
                <c16:uniqueId val="{00000017-A988-4721-A2BE-D0AF5E0D1F38}"/>
              </c:ext>
            </c:extLst>
          </c:dPt>
          <c:dPt>
            <c:idx val="10"/>
            <c:invertIfNegative val="0"/>
            <c:bubble3D val="0"/>
            <c:spPr>
              <a:solidFill>
                <a:srgbClr val="0F5D61"/>
              </a:solidFill>
              <a:ln>
                <a:noFill/>
              </a:ln>
              <a:effectLst/>
            </c:spPr>
            <c:extLst>
              <c:ext xmlns:c16="http://schemas.microsoft.com/office/drawing/2014/chart" uri="{C3380CC4-5D6E-409C-BE32-E72D297353CC}">
                <c16:uniqueId val="{0000000B-2C17-498A-B09E-C57DA7C68A6B}"/>
              </c:ext>
            </c:extLst>
          </c:dPt>
          <c:dPt>
            <c:idx val="11"/>
            <c:invertIfNegative val="0"/>
            <c:bubble3D val="0"/>
            <c:spPr>
              <a:solidFill>
                <a:srgbClr val="0F5D61"/>
              </a:solidFill>
              <a:ln>
                <a:noFill/>
              </a:ln>
              <a:effectLst/>
            </c:spPr>
            <c:extLst>
              <c:ext xmlns:c16="http://schemas.microsoft.com/office/drawing/2014/chart" uri="{C3380CC4-5D6E-409C-BE32-E72D297353CC}">
                <c16:uniqueId val="{0000000C-2C17-498A-B09E-C57DA7C68A6B}"/>
              </c:ext>
            </c:extLst>
          </c:dPt>
          <c:dPt>
            <c:idx val="12"/>
            <c:invertIfNegative val="0"/>
            <c:bubble3D val="0"/>
            <c:spPr>
              <a:solidFill>
                <a:srgbClr val="0F5D61"/>
              </a:solidFill>
              <a:ln>
                <a:noFill/>
              </a:ln>
              <a:effectLst/>
            </c:spPr>
            <c:extLst>
              <c:ext xmlns:c16="http://schemas.microsoft.com/office/drawing/2014/chart" uri="{C3380CC4-5D6E-409C-BE32-E72D297353CC}">
                <c16:uniqueId val="{0000000D-2C17-498A-B09E-C57DA7C68A6B}"/>
              </c:ext>
            </c:extLst>
          </c:dPt>
          <c:dPt>
            <c:idx val="13"/>
            <c:invertIfNegative val="0"/>
            <c:bubble3D val="0"/>
            <c:spPr>
              <a:solidFill>
                <a:srgbClr val="0F5D61"/>
              </a:solidFill>
              <a:ln>
                <a:noFill/>
              </a:ln>
              <a:effectLst/>
            </c:spPr>
            <c:extLst>
              <c:ext xmlns:c16="http://schemas.microsoft.com/office/drawing/2014/chart" uri="{C3380CC4-5D6E-409C-BE32-E72D297353CC}">
                <c16:uniqueId val="{0000000E-2C17-498A-B09E-C57DA7C68A6B}"/>
              </c:ext>
            </c:extLst>
          </c:dPt>
          <c:dPt>
            <c:idx val="14"/>
            <c:invertIfNegative val="0"/>
            <c:bubble3D val="0"/>
            <c:spPr>
              <a:solidFill>
                <a:srgbClr val="0F5D61"/>
              </a:solidFill>
              <a:ln>
                <a:noFill/>
              </a:ln>
              <a:effectLst/>
            </c:spPr>
            <c:extLst>
              <c:ext xmlns:c16="http://schemas.microsoft.com/office/drawing/2014/chart" uri="{C3380CC4-5D6E-409C-BE32-E72D297353CC}">
                <c16:uniqueId val="{0000000F-2C17-498A-B09E-C57DA7C68A6B}"/>
              </c:ext>
            </c:extLst>
          </c:dPt>
          <c:dPt>
            <c:idx val="15"/>
            <c:invertIfNegative val="0"/>
            <c:bubble3D val="0"/>
            <c:spPr>
              <a:solidFill>
                <a:srgbClr val="0F5D61"/>
              </a:solidFill>
              <a:ln>
                <a:noFill/>
              </a:ln>
              <a:effectLst/>
            </c:spPr>
            <c:extLst>
              <c:ext xmlns:c16="http://schemas.microsoft.com/office/drawing/2014/chart" uri="{C3380CC4-5D6E-409C-BE32-E72D297353CC}">
                <c16:uniqueId val="{00000014-A988-4721-A2BE-D0AF5E0D1F3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21"/>
                <c:pt idx="0">
                  <c:v>Malaria vaccine</c:v>
                </c:pt>
                <c:pt idx="1">
                  <c:v>Human papillomavirus (HPV)</c:v>
                </c:pt>
                <c:pt idx="2">
                  <c:v>Hexavalent </c:v>
                </c:pt>
                <c:pt idx="3">
                  <c:v>Typhoid </c:v>
                </c:pt>
                <c:pt idx="4">
                  <c:v>Measles-Rubella </c:v>
                </c:pt>
                <c:pt idx="5">
                  <c:v>Cholera</c:v>
                </c:pt>
                <c:pt idx="6">
                  <c:v>Hepatitis B at birth (HepB)</c:v>
                </c:pt>
                <c:pt idx="7">
                  <c:v>Rotavirus</c:v>
                </c:pt>
                <c:pt idx="8">
                  <c:v>Respiratory Syncytial Virus (RSV)</c:v>
                </c:pt>
                <c:pt idx="9">
                  <c:v>Shigella</c:v>
                </c:pt>
                <c:pt idx="10">
                  <c:v>Dengue</c:v>
                </c:pt>
                <c:pt idx="11">
                  <c:v>Meningitis (Multivalent)</c:v>
                </c:pt>
                <c:pt idx="12">
                  <c:v>Ebola</c:v>
                </c:pt>
                <c:pt idx="13">
                  <c:v>Gonorrhea</c:v>
                </c:pt>
                <c:pt idx="14">
                  <c:v>Chikungunya</c:v>
                </c:pt>
                <c:pt idx="15">
                  <c:v>Mpox</c:v>
                </c:pt>
                <c:pt idx="16">
                  <c:v>DTP booster</c:v>
                </c:pt>
                <c:pt idx="17">
                  <c:v>Group B Streptococcus (GBS)</c:v>
                </c:pt>
                <c:pt idx="18">
                  <c:v>Hepatitis E</c:v>
                </c:pt>
                <c:pt idx="19">
                  <c:v>Tuberculosis (new vaccine)</c:v>
                </c:pt>
                <c:pt idx="20">
                  <c:v>Haemophilus influenzae type b (Hib)</c:v>
                </c:pt>
              </c:strCache>
            </c:strRef>
          </c:cat>
          <c:val>
            <c:numRef>
              <c:f>Sheet1!$B$2:$B$22</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val>
          <c:extLst>
            <c:ext xmlns:c16="http://schemas.microsoft.com/office/drawing/2014/chart" uri="{C3380CC4-5D6E-409C-BE32-E72D297353CC}">
              <c16:uniqueId val="{00000000-2C17-498A-B09E-C57DA7C68A6B}"/>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21"/>
                <c:pt idx="0">
                  <c:v>Malaria vaccine</c:v>
                </c:pt>
                <c:pt idx="1">
                  <c:v>Human papillomavirus (HPV)</c:v>
                </c:pt>
                <c:pt idx="2">
                  <c:v>Hexavalent </c:v>
                </c:pt>
                <c:pt idx="3">
                  <c:v>Typhoid </c:v>
                </c:pt>
                <c:pt idx="4">
                  <c:v>Measles-Rubella </c:v>
                </c:pt>
                <c:pt idx="5">
                  <c:v>Cholera</c:v>
                </c:pt>
                <c:pt idx="6">
                  <c:v>Hepatitis B at birth (HepB)</c:v>
                </c:pt>
                <c:pt idx="7">
                  <c:v>Rotavirus</c:v>
                </c:pt>
                <c:pt idx="8">
                  <c:v>Respiratory Syncytial Virus (RSV)</c:v>
                </c:pt>
                <c:pt idx="9">
                  <c:v>Shigella</c:v>
                </c:pt>
                <c:pt idx="10">
                  <c:v>Dengue</c:v>
                </c:pt>
                <c:pt idx="11">
                  <c:v>Meningitis (Multivalent)</c:v>
                </c:pt>
                <c:pt idx="12">
                  <c:v>Ebola</c:v>
                </c:pt>
                <c:pt idx="13">
                  <c:v>Gonorrhea</c:v>
                </c:pt>
                <c:pt idx="14">
                  <c:v>Chikungunya</c:v>
                </c:pt>
                <c:pt idx="15">
                  <c:v>Mpox</c:v>
                </c:pt>
                <c:pt idx="16">
                  <c:v>DTP booster</c:v>
                </c:pt>
                <c:pt idx="17">
                  <c:v>Group B Streptococcus (GBS)</c:v>
                </c:pt>
                <c:pt idx="18">
                  <c:v>Hepatitis E</c:v>
                </c:pt>
                <c:pt idx="19">
                  <c:v>Tuberculosis (new vaccine)</c:v>
                </c:pt>
                <c:pt idx="20">
                  <c:v>Haemophilus influenzae type b (Hib)</c:v>
                </c:pt>
              </c:strCache>
            </c:strRef>
          </c:cat>
          <c:val>
            <c:numRef>
              <c:f>Sheet1!$C$2:$C$22</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val>
          <c:extLst>
            <c:ext xmlns:c16="http://schemas.microsoft.com/office/drawing/2014/chart" uri="{C3380CC4-5D6E-409C-BE32-E72D297353CC}">
              <c16:uniqueId val="{0000001A-2AA8-A044-8DAF-1E3CA046CBC0}"/>
            </c:ext>
          </c:extLst>
        </c:ser>
        <c:dLbls>
          <c:showLegendKey val="0"/>
          <c:showVal val="1"/>
          <c:showCatName val="0"/>
          <c:showSerName val="0"/>
          <c:showPercent val="0"/>
          <c:showBubbleSize val="0"/>
        </c:dLbls>
        <c:gapWidth val="59"/>
        <c:overlap val="100"/>
        <c:axId val="604638072"/>
        <c:axId val="604635912"/>
      </c:barChart>
      <c:catAx>
        <c:axId val="604638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604635912"/>
        <c:crosses val="autoZero"/>
        <c:auto val="1"/>
        <c:lblAlgn val="ctr"/>
        <c:lblOffset val="100"/>
        <c:noMultiLvlLbl val="0"/>
      </c:catAx>
      <c:valAx>
        <c:axId val="604635912"/>
        <c:scaling>
          <c:orientation val="minMax"/>
        </c:scaling>
        <c:delete val="1"/>
        <c:axPos val="l"/>
        <c:numFmt formatCode="General" sourceLinked="1"/>
        <c:majorTickMark val="none"/>
        <c:minorTickMark val="none"/>
        <c:tickLblPos val="nextTo"/>
        <c:crossAx val="604638072"/>
        <c:crosses val="autoZero"/>
        <c:crossBetween val="between"/>
      </c:valAx>
      <c:spPr>
        <a:noFill/>
        <a:ln>
          <a:noFill/>
        </a:ln>
        <a:effectLst/>
      </c:spPr>
    </c:plotArea>
    <c:legend>
      <c:legendPos val="tr"/>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rot="0" vert="horz"/>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3-A816-4464-9C37-1F5E8D782C92}"/>
              </c:ext>
            </c:extLst>
          </c:dPt>
          <c:dPt>
            <c:idx val="1"/>
            <c:invertIfNegative val="0"/>
            <c:bubble3D val="0"/>
            <c:spPr>
              <a:solidFill>
                <a:srgbClr val="0F5D61"/>
              </a:solidFill>
              <a:ln>
                <a:noFill/>
              </a:ln>
              <a:effectLst/>
            </c:spPr>
            <c:extLst>
              <c:ext xmlns:c16="http://schemas.microsoft.com/office/drawing/2014/chart" uri="{C3380CC4-5D6E-409C-BE32-E72D297353CC}">
                <c16:uniqueId val="{00000004-A816-4464-9C37-1F5E8D782C92}"/>
              </c:ext>
            </c:extLst>
          </c:dPt>
          <c:dPt>
            <c:idx val="2"/>
            <c:invertIfNegative val="0"/>
            <c:bubble3D val="0"/>
            <c:spPr>
              <a:solidFill>
                <a:srgbClr val="0F5D61"/>
              </a:solidFill>
              <a:ln>
                <a:noFill/>
              </a:ln>
              <a:effectLst/>
            </c:spPr>
            <c:extLst>
              <c:ext xmlns:c16="http://schemas.microsoft.com/office/drawing/2014/chart" uri="{C3380CC4-5D6E-409C-BE32-E72D297353CC}">
                <c16:uniqueId val="{00000005-A816-4464-9C37-1F5E8D782C92}"/>
              </c:ext>
            </c:extLst>
          </c:dPt>
          <c:dPt>
            <c:idx val="3"/>
            <c:invertIfNegative val="0"/>
            <c:bubble3D val="0"/>
            <c:spPr>
              <a:solidFill>
                <a:srgbClr val="0F5D61"/>
              </a:solidFill>
              <a:ln>
                <a:noFill/>
              </a:ln>
              <a:effectLst/>
            </c:spPr>
            <c:extLst>
              <c:ext xmlns:c16="http://schemas.microsoft.com/office/drawing/2014/chart" uri="{C3380CC4-5D6E-409C-BE32-E72D297353CC}">
                <c16:uniqueId val="{00000006-A816-4464-9C37-1F5E8D782C92}"/>
              </c:ext>
            </c:extLst>
          </c:dPt>
          <c:dPt>
            <c:idx val="4"/>
            <c:invertIfNegative val="0"/>
            <c:bubble3D val="0"/>
            <c:spPr>
              <a:solidFill>
                <a:srgbClr val="0F5D61"/>
              </a:solidFill>
              <a:ln>
                <a:noFill/>
              </a:ln>
              <a:effectLst/>
            </c:spPr>
            <c:extLst>
              <c:ext xmlns:c16="http://schemas.microsoft.com/office/drawing/2014/chart" uri="{C3380CC4-5D6E-409C-BE32-E72D297353CC}">
                <c16:uniqueId val="{00000007-A816-4464-9C37-1F5E8D782C92}"/>
              </c:ext>
            </c:extLst>
          </c:dPt>
          <c:dPt>
            <c:idx val="5"/>
            <c:invertIfNegative val="0"/>
            <c:bubble3D val="0"/>
            <c:spPr>
              <a:solidFill>
                <a:srgbClr val="0F5D61"/>
              </a:solidFill>
              <a:ln>
                <a:noFill/>
              </a:ln>
              <a:effectLst/>
            </c:spPr>
            <c:extLst>
              <c:ext xmlns:c16="http://schemas.microsoft.com/office/drawing/2014/chart" uri="{C3380CC4-5D6E-409C-BE32-E72D297353CC}">
                <c16:uniqueId val="{00000008-A816-4464-9C37-1F5E8D782C92}"/>
              </c:ext>
            </c:extLst>
          </c:dPt>
          <c:dPt>
            <c:idx val="6"/>
            <c:invertIfNegative val="0"/>
            <c:bubble3D val="0"/>
            <c:spPr>
              <a:solidFill>
                <a:srgbClr val="0F5D61"/>
              </a:solidFill>
              <a:ln>
                <a:noFill/>
              </a:ln>
              <a:effectLst/>
            </c:spPr>
            <c:extLst>
              <c:ext xmlns:c16="http://schemas.microsoft.com/office/drawing/2014/chart" uri="{C3380CC4-5D6E-409C-BE32-E72D297353CC}">
                <c16:uniqueId val="{00000009-A816-4464-9C37-1F5E8D782C92}"/>
              </c:ext>
            </c:extLst>
          </c:dPt>
          <c:dPt>
            <c:idx val="7"/>
            <c:invertIfNegative val="0"/>
            <c:bubble3D val="0"/>
            <c:spPr>
              <a:solidFill>
                <a:srgbClr val="0F5D61"/>
              </a:solidFill>
              <a:ln>
                <a:noFill/>
              </a:ln>
              <a:effectLst/>
            </c:spPr>
            <c:extLst>
              <c:ext xmlns:c16="http://schemas.microsoft.com/office/drawing/2014/chart" uri="{C3380CC4-5D6E-409C-BE32-E72D297353CC}">
                <c16:uniqueId val="{0000000A-A816-4464-9C37-1F5E8D782C92}"/>
              </c:ext>
            </c:extLst>
          </c:dPt>
          <c:dPt>
            <c:idx val="11"/>
            <c:invertIfNegative val="0"/>
            <c:bubble3D val="0"/>
            <c:spPr>
              <a:solidFill>
                <a:srgbClr val="0F5D61"/>
              </a:solidFill>
              <a:ln>
                <a:noFill/>
              </a:ln>
              <a:effectLst/>
            </c:spPr>
            <c:extLst>
              <c:ext xmlns:c16="http://schemas.microsoft.com/office/drawing/2014/chart" uri="{C3380CC4-5D6E-409C-BE32-E72D297353CC}">
                <c16:uniqueId val="{00000012-B591-45D9-A607-18AD05F33C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Perception of the target population of the disease risk, severity, fear and demand for disease control</c:v>
                </c:pt>
                <c:pt idx="1">
                  <c:v>Acceptability of schedule (e.g. multiple injections, additional visits)</c:v>
                </c:pt>
                <c:pt idx="2">
                  <c:v>Coverage of active serogroups or serotypes in the country (for serogroup- or serotype-specific vaccines)</c:v>
                </c:pt>
                <c:pt idx="3">
                  <c:v>Effectiveness of the vaccine including in different populations/age groups/cohorts</c:v>
                </c:pt>
                <c:pt idx="4">
                  <c:v>Duration of protection and waning of immunity</c:v>
                </c:pt>
                <c:pt idx="5">
                  <c:v>Incidence including in different sociodemographic and age groups</c:v>
                </c:pt>
                <c:pt idx="6">
                  <c:v>Prevalence including in different sociodemographic and age groups</c:v>
                </c:pt>
                <c:pt idx="7">
                  <c:v>Mortality and lethality including in different sociodemographic and age groups</c:v>
                </c:pt>
                <c:pt idx="8">
                  <c:v>Absence of satisfactory alternatives to prevent/treat the disease (considering effectiveness, cost and practicality)</c:v>
                </c:pt>
                <c:pt idx="9">
                  <c:v>Direct costs (cost of vaccine, materials, vaccinators, delivery)</c:v>
                </c:pt>
                <c:pt idx="10">
                  <c:v>Availability and sustainability of funding to cover the total cost of the program (incl. GAVI eligibility)</c:v>
                </c:pt>
                <c:pt idx="11">
                  <c:v>Availability of adequate cold chain equipment at all levels or ability to procure CCE required to store the vaccine</c:v>
                </c:pt>
                <c:pt idx="12">
                  <c:v>Market availability of the vaccine and supplies over the selected time period</c:v>
                </c:pt>
                <c:pt idx="13">
                  <c:v>Risk at individual level incl. Type, severity, consequences and frequency of AEFI, including reactogenicity profile &amp; capacity to mitigate known adverse events</c:v>
                </c:pt>
                <c:pt idx="14">
                  <c:v>Expected impact of the introduction on the human resources (e.g. additional workload due to the schedule, complexity of the administration, flexibility of the schedule, level of training requirements for human resources)</c:v>
                </c:pt>
                <c:pt idx="15">
                  <c:v>Accessibility of the target population (age, gender, special risk)</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00-A816-4464-9C37-1F5E8D782C92}"/>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Perception of the target population of the disease risk, severity, fear and demand for disease control</c:v>
                </c:pt>
                <c:pt idx="1">
                  <c:v>Acceptability of schedule (e.g. multiple injections, additional visits)</c:v>
                </c:pt>
                <c:pt idx="2">
                  <c:v>Coverage of active serogroups or serotypes in the country (for serogroup- or serotype-specific vaccines)</c:v>
                </c:pt>
                <c:pt idx="3">
                  <c:v>Effectiveness of the vaccine including in different populations/age groups/cohorts</c:v>
                </c:pt>
                <c:pt idx="4">
                  <c:v>Duration of protection and waning of immunity</c:v>
                </c:pt>
                <c:pt idx="5">
                  <c:v>Incidence including in different sociodemographic and age groups</c:v>
                </c:pt>
                <c:pt idx="6">
                  <c:v>Prevalence including in different sociodemographic and age groups</c:v>
                </c:pt>
                <c:pt idx="7">
                  <c:v>Mortality and lethality including in different sociodemographic and age groups</c:v>
                </c:pt>
                <c:pt idx="8">
                  <c:v>Absence of satisfactory alternatives to prevent/treat the disease (considering effectiveness, cost and practicality)</c:v>
                </c:pt>
                <c:pt idx="9">
                  <c:v>Direct costs (cost of vaccine, materials, vaccinators, delivery)</c:v>
                </c:pt>
                <c:pt idx="10">
                  <c:v>Availability and sustainability of funding to cover the total cost of the program (incl. GAVI eligibility)</c:v>
                </c:pt>
                <c:pt idx="11">
                  <c:v>Availability of adequate cold chain equipment at all levels or ability to procure CCE required to store the vaccine</c:v>
                </c:pt>
                <c:pt idx="12">
                  <c:v>Market availability of the vaccine and supplies over the selected time period</c:v>
                </c:pt>
                <c:pt idx="13">
                  <c:v>Risk at individual level incl. Type, severity, consequences and frequency of AEFI, including reactogenicity profile &amp; capacity to mitigate known adverse events</c:v>
                </c:pt>
                <c:pt idx="14">
                  <c:v>Expected impact of the introduction on the human resources (e.g. additional workload due to the schedule, complexity of the administration, flexibility of the schedule, level of training requirements for human resources)</c:v>
                </c:pt>
                <c:pt idx="15">
                  <c:v>Accessibility of the target population (age, gender, special risk)</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651C-C049-8243-88FC1E488DD8}"/>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1-55DA-F34F-AECC-BA618433F594}"/>
              </c:ext>
            </c:extLst>
          </c:dPt>
          <c:dPt>
            <c:idx val="1"/>
            <c:invertIfNegative val="0"/>
            <c:bubble3D val="0"/>
            <c:spPr>
              <a:solidFill>
                <a:srgbClr val="0F5D61"/>
              </a:solidFill>
              <a:ln>
                <a:noFill/>
              </a:ln>
              <a:effectLst/>
            </c:spPr>
            <c:extLst>
              <c:ext xmlns:c16="http://schemas.microsoft.com/office/drawing/2014/chart" uri="{C3380CC4-5D6E-409C-BE32-E72D297353CC}">
                <c16:uniqueId val="{00000003-55DA-F34F-AECC-BA618433F594}"/>
              </c:ext>
            </c:extLst>
          </c:dPt>
          <c:dPt>
            <c:idx val="2"/>
            <c:invertIfNegative val="0"/>
            <c:bubble3D val="0"/>
            <c:spPr>
              <a:solidFill>
                <a:srgbClr val="0F5D61"/>
              </a:solidFill>
              <a:ln>
                <a:noFill/>
              </a:ln>
              <a:effectLst/>
            </c:spPr>
            <c:extLst>
              <c:ext xmlns:c16="http://schemas.microsoft.com/office/drawing/2014/chart" uri="{C3380CC4-5D6E-409C-BE32-E72D297353CC}">
                <c16:uniqueId val="{00000005-55DA-F34F-AECC-BA618433F594}"/>
              </c:ext>
            </c:extLst>
          </c:dPt>
          <c:dPt>
            <c:idx val="3"/>
            <c:invertIfNegative val="0"/>
            <c:bubble3D val="0"/>
            <c:spPr>
              <a:solidFill>
                <a:srgbClr val="0F5D61"/>
              </a:solidFill>
              <a:ln>
                <a:noFill/>
              </a:ln>
              <a:effectLst/>
            </c:spPr>
            <c:extLst>
              <c:ext xmlns:c16="http://schemas.microsoft.com/office/drawing/2014/chart" uri="{C3380CC4-5D6E-409C-BE32-E72D297353CC}">
                <c16:uniqueId val="{00000007-55DA-F34F-AECC-BA618433F594}"/>
              </c:ext>
            </c:extLst>
          </c:dPt>
          <c:dPt>
            <c:idx val="4"/>
            <c:invertIfNegative val="0"/>
            <c:bubble3D val="0"/>
            <c:spPr>
              <a:solidFill>
                <a:srgbClr val="0F5D61"/>
              </a:solidFill>
              <a:ln>
                <a:noFill/>
              </a:ln>
              <a:effectLst/>
            </c:spPr>
            <c:extLst>
              <c:ext xmlns:c16="http://schemas.microsoft.com/office/drawing/2014/chart" uri="{C3380CC4-5D6E-409C-BE32-E72D297353CC}">
                <c16:uniqueId val="{00000009-55DA-F34F-AECC-BA618433F594}"/>
              </c:ext>
            </c:extLst>
          </c:dPt>
          <c:dPt>
            <c:idx val="5"/>
            <c:invertIfNegative val="0"/>
            <c:bubble3D val="0"/>
            <c:spPr>
              <a:solidFill>
                <a:srgbClr val="0F5D61"/>
              </a:solidFill>
              <a:ln>
                <a:noFill/>
              </a:ln>
              <a:effectLst/>
            </c:spPr>
            <c:extLst>
              <c:ext xmlns:c16="http://schemas.microsoft.com/office/drawing/2014/chart" uri="{C3380CC4-5D6E-409C-BE32-E72D297353CC}">
                <c16:uniqueId val="{0000000B-55DA-F34F-AECC-BA618433F594}"/>
              </c:ext>
            </c:extLst>
          </c:dPt>
          <c:dPt>
            <c:idx val="6"/>
            <c:invertIfNegative val="0"/>
            <c:bubble3D val="0"/>
            <c:spPr>
              <a:solidFill>
                <a:srgbClr val="0F5D61"/>
              </a:solidFill>
              <a:ln>
                <a:noFill/>
              </a:ln>
              <a:effectLst/>
            </c:spPr>
            <c:extLst>
              <c:ext xmlns:c16="http://schemas.microsoft.com/office/drawing/2014/chart" uri="{C3380CC4-5D6E-409C-BE32-E72D297353CC}">
                <c16:uniqueId val="{0000000D-55DA-F34F-AECC-BA618433F594}"/>
              </c:ext>
            </c:extLst>
          </c:dPt>
          <c:dPt>
            <c:idx val="7"/>
            <c:invertIfNegative val="0"/>
            <c:bubble3D val="0"/>
            <c:spPr>
              <a:solidFill>
                <a:srgbClr val="0F5D61"/>
              </a:solidFill>
              <a:ln>
                <a:noFill/>
              </a:ln>
              <a:effectLst/>
            </c:spPr>
            <c:extLst>
              <c:ext xmlns:c16="http://schemas.microsoft.com/office/drawing/2014/chart" uri="{C3380CC4-5D6E-409C-BE32-E72D297353CC}">
                <c16:uniqueId val="{0000000F-55DA-F34F-AECC-BA618433F594}"/>
              </c:ext>
            </c:extLst>
          </c:dPt>
          <c:dPt>
            <c:idx val="11"/>
            <c:invertIfNegative val="0"/>
            <c:bubble3D val="0"/>
            <c:spPr>
              <a:solidFill>
                <a:srgbClr val="0F5D61"/>
              </a:solidFill>
              <a:ln>
                <a:noFill/>
              </a:ln>
              <a:effectLst/>
            </c:spPr>
            <c:extLst>
              <c:ext xmlns:c16="http://schemas.microsoft.com/office/drawing/2014/chart" uri="{C3380CC4-5D6E-409C-BE32-E72D297353CC}">
                <c16:uniqueId val="{00000011-55DA-F34F-AECC-BA618433F59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55DA-F34F-AECC-BA618433F594}"/>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3-55DA-F34F-AECC-BA618433F594}"/>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1-0587-044E-8D31-34898875EA43}"/>
              </c:ext>
            </c:extLst>
          </c:dPt>
          <c:dPt>
            <c:idx val="1"/>
            <c:invertIfNegative val="0"/>
            <c:bubble3D val="0"/>
            <c:spPr>
              <a:solidFill>
                <a:srgbClr val="0F5D61"/>
              </a:solidFill>
              <a:ln>
                <a:noFill/>
              </a:ln>
              <a:effectLst/>
            </c:spPr>
            <c:extLst>
              <c:ext xmlns:c16="http://schemas.microsoft.com/office/drawing/2014/chart" uri="{C3380CC4-5D6E-409C-BE32-E72D297353CC}">
                <c16:uniqueId val="{00000003-0587-044E-8D31-34898875EA43}"/>
              </c:ext>
            </c:extLst>
          </c:dPt>
          <c:dPt>
            <c:idx val="2"/>
            <c:invertIfNegative val="0"/>
            <c:bubble3D val="0"/>
            <c:spPr>
              <a:solidFill>
                <a:srgbClr val="0F5D61"/>
              </a:solidFill>
              <a:ln>
                <a:noFill/>
              </a:ln>
              <a:effectLst/>
            </c:spPr>
            <c:extLst>
              <c:ext xmlns:c16="http://schemas.microsoft.com/office/drawing/2014/chart" uri="{C3380CC4-5D6E-409C-BE32-E72D297353CC}">
                <c16:uniqueId val="{00000005-0587-044E-8D31-34898875EA43}"/>
              </c:ext>
            </c:extLst>
          </c:dPt>
          <c:dPt>
            <c:idx val="3"/>
            <c:invertIfNegative val="0"/>
            <c:bubble3D val="0"/>
            <c:spPr>
              <a:solidFill>
                <a:srgbClr val="0F5D61"/>
              </a:solidFill>
              <a:ln>
                <a:noFill/>
              </a:ln>
              <a:effectLst/>
            </c:spPr>
            <c:extLst>
              <c:ext xmlns:c16="http://schemas.microsoft.com/office/drawing/2014/chart" uri="{C3380CC4-5D6E-409C-BE32-E72D297353CC}">
                <c16:uniqueId val="{00000007-0587-044E-8D31-34898875EA43}"/>
              </c:ext>
            </c:extLst>
          </c:dPt>
          <c:dPt>
            <c:idx val="4"/>
            <c:invertIfNegative val="0"/>
            <c:bubble3D val="0"/>
            <c:spPr>
              <a:solidFill>
                <a:srgbClr val="0F5D61"/>
              </a:solidFill>
              <a:ln>
                <a:noFill/>
              </a:ln>
              <a:effectLst/>
            </c:spPr>
            <c:extLst>
              <c:ext xmlns:c16="http://schemas.microsoft.com/office/drawing/2014/chart" uri="{C3380CC4-5D6E-409C-BE32-E72D297353CC}">
                <c16:uniqueId val="{00000009-0587-044E-8D31-34898875EA43}"/>
              </c:ext>
            </c:extLst>
          </c:dPt>
          <c:dPt>
            <c:idx val="5"/>
            <c:invertIfNegative val="0"/>
            <c:bubble3D val="0"/>
            <c:spPr>
              <a:solidFill>
                <a:srgbClr val="0F5D61"/>
              </a:solidFill>
              <a:ln>
                <a:noFill/>
              </a:ln>
              <a:effectLst/>
            </c:spPr>
            <c:extLst>
              <c:ext xmlns:c16="http://schemas.microsoft.com/office/drawing/2014/chart" uri="{C3380CC4-5D6E-409C-BE32-E72D297353CC}">
                <c16:uniqueId val="{0000000B-0587-044E-8D31-34898875EA43}"/>
              </c:ext>
            </c:extLst>
          </c:dPt>
          <c:dPt>
            <c:idx val="6"/>
            <c:invertIfNegative val="0"/>
            <c:bubble3D val="0"/>
            <c:spPr>
              <a:solidFill>
                <a:srgbClr val="0F5D61"/>
              </a:solidFill>
              <a:ln>
                <a:noFill/>
              </a:ln>
              <a:effectLst/>
            </c:spPr>
            <c:extLst>
              <c:ext xmlns:c16="http://schemas.microsoft.com/office/drawing/2014/chart" uri="{C3380CC4-5D6E-409C-BE32-E72D297353CC}">
                <c16:uniqueId val="{0000000D-0587-044E-8D31-34898875EA43}"/>
              </c:ext>
            </c:extLst>
          </c:dPt>
          <c:dPt>
            <c:idx val="7"/>
            <c:invertIfNegative val="0"/>
            <c:bubble3D val="0"/>
            <c:spPr>
              <a:solidFill>
                <a:srgbClr val="0F5D61"/>
              </a:solidFill>
              <a:ln>
                <a:noFill/>
              </a:ln>
              <a:effectLst/>
            </c:spPr>
            <c:extLst>
              <c:ext xmlns:c16="http://schemas.microsoft.com/office/drawing/2014/chart" uri="{C3380CC4-5D6E-409C-BE32-E72D297353CC}">
                <c16:uniqueId val="{0000000F-0587-044E-8D31-34898875EA43}"/>
              </c:ext>
            </c:extLst>
          </c:dPt>
          <c:dPt>
            <c:idx val="11"/>
            <c:invertIfNegative val="0"/>
            <c:bubble3D val="0"/>
            <c:spPr>
              <a:solidFill>
                <a:srgbClr val="0F5D61"/>
              </a:solidFill>
              <a:ln>
                <a:noFill/>
              </a:ln>
              <a:effectLst/>
            </c:spPr>
            <c:extLst>
              <c:ext xmlns:c16="http://schemas.microsoft.com/office/drawing/2014/chart" uri="{C3380CC4-5D6E-409C-BE32-E72D297353CC}">
                <c16:uniqueId val="{00000011-0587-044E-8D31-34898875EA4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0587-044E-8D31-34898875EA43}"/>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3-0587-044E-8D31-34898875EA43}"/>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44CA456C_7D5D26EC.xml><?xml version="1.0" encoding="utf-8"?>
<p188:cmLst xmlns:a="http://schemas.openxmlformats.org/drawingml/2006/main" xmlns:r="http://schemas.openxmlformats.org/officeDocument/2006/relationships" xmlns:p188="http://schemas.microsoft.com/office/powerpoint/2018/8/main">
  <p188:cm id="{B58D04AD-A422-2745-837B-6A82E194E197}" authorId="{96B00E2C-0269-1AE3-FB5E-1CC29E1802F7}" status="resolved" created="2024-04-16T17:48:14.514">
    <pc:sldMkLst xmlns:pc="http://schemas.microsoft.com/office/powerpoint/2013/main/command">
      <pc:docMk/>
      <pc:sldMk cId="2103256812" sldId="1154106732"/>
    </pc:sldMkLst>
    <p188:txBody>
      <a:bodyPr/>
      <a:lstStyle/>
      <a:p>
        <a:r>
          <a:rPr lang="en-US"/>
          <a:t>Florian: Can you go through this set of slides and format?</a:t>
        </a:r>
      </a:p>
    </p188:txBody>
  </p188:cm>
</p188:cmLst>
</file>

<file path=ppt/comments/modernComment_44CA4583_E63F4684.xml><?xml version="1.0" encoding="utf-8"?>
<p188:cmLst xmlns:a="http://schemas.openxmlformats.org/drawingml/2006/main" xmlns:r="http://schemas.openxmlformats.org/officeDocument/2006/relationships" xmlns:p188="http://schemas.microsoft.com/office/powerpoint/2018/8/main">
  <p188:cm id="{2F19D719-6E5A-F74C-934A-584776668159}" authorId="{96B00E2C-0269-1AE3-FB5E-1CC29E1802F7}" created="2024-04-15T16:31:26.089">
    <ac:deMkLst xmlns:ac="http://schemas.microsoft.com/office/drawing/2013/main/command">
      <pc:docMk xmlns:pc="http://schemas.microsoft.com/office/powerpoint/2013/main/command"/>
      <pc:sldMk xmlns:pc="http://schemas.microsoft.com/office/powerpoint/2013/main/command" cId="3133071596" sldId="1154106755"/>
      <ac:spMk id="23" creationId="{FC901179-67B9-DD65-E74D-35A75714FDDA}"/>
    </ac:deMkLst>
    <p188:txBody>
      <a:bodyPr/>
      <a:lstStyle/>
      <a:p>
        <a:r>
          <a:rPr lang="en-US"/>
          <a:t>@Florian: Prior language noted that essential criteria are "systematically included" and additional criteria are chosen by a country - but that's not quite true with the criteria voting process. Thoughts on this suggested language?</a:t>
        </a:r>
      </a:p>
    </p188:txBody>
  </p188:cm>
  <p188:cm id="{C77443A5-91DB-904B-B477-D74E6418B422}" authorId="{96B00E2C-0269-1AE3-FB5E-1CC29E1802F7}" created="2024-04-15T20:04:27.837">
    <ac:deMkLst xmlns:ac="http://schemas.microsoft.com/office/drawing/2013/main/command">
      <pc:docMk xmlns:pc="http://schemas.microsoft.com/office/powerpoint/2013/main/command"/>
      <pc:sldMk xmlns:pc="http://schemas.microsoft.com/office/powerpoint/2013/main/command" cId="3862906500" sldId="1154106755"/>
      <ac:grpSpMk id="60" creationId="{D72067F5-DB74-73AD-EFD7-E7E02410C8E7}"/>
    </ac:deMkLst>
    <p188:txBody>
      <a:bodyPr/>
      <a:lstStyle/>
      <a:p>
        <a:r>
          <a:rPr lang="en-US"/>
          <a:t>Thoughts on the rotation of this visual or potentially a pyramid?</a:t>
        </a:r>
      </a:p>
    </p188:txBody>
  </p188:cm>
</p188:cmLst>
</file>

<file path=ppt/comments/modernComment_44CA4593_641DB3F4.xml><?xml version="1.0" encoding="utf-8"?>
<p188:cmLst xmlns:a="http://schemas.openxmlformats.org/drawingml/2006/main" xmlns:r="http://schemas.openxmlformats.org/officeDocument/2006/relationships" xmlns:p188="http://schemas.microsoft.com/office/powerpoint/2018/8/main">
  <p188:cm id="{C4AEACF9-7678-41F2-AD1B-589114557057}" authorId="{8B106A06-D1F9-E8CB-C379-83E8D8847C42}" status="resolved" created="2023-11-28T08:37:35.814">
    <ac:txMkLst xmlns:ac="http://schemas.microsoft.com/office/drawing/2013/main/command">
      <pc:docMk xmlns:pc="http://schemas.microsoft.com/office/powerpoint/2013/main/command"/>
      <pc:sldMk xmlns:pc="http://schemas.microsoft.com/office/powerpoint/2013/main/command" cId="1679668212" sldId="1154106771"/>
      <ac:graphicFrameMk id="3" creationId="{3525073C-C8E1-EB0C-F962-3FAE6E11624E}"/>
      <ac:tblMk/>
      <ac:tcMk rowId="3072329934" colId="349205669"/>
      <ac:txMk cp="0" len="8">
        <ac:context len="25" hash="2371556318"/>
      </ac:txMk>
    </ac:txMkLst>
    <p188:pos x="8899639" y="2820150"/>
    <p188:txBody>
      <a:bodyPr/>
      <a:lstStyle/>
      <a:p>
        <a:r>
          <a:rPr lang="fr-FR"/>
          <a:t>Plutôt avis d'expert</a:t>
        </a:r>
      </a:p>
    </p188:txBody>
  </p188:cm>
  <p188:cm id="{C623CC9F-FF9E-4E22-8C28-8FDFCF0FD07D}" authorId="{8B106A06-D1F9-E8CB-C379-83E8D8847C42}" status="resolved" created="2023-11-28T08:38:34.424">
    <ac:deMkLst xmlns:ac="http://schemas.microsoft.com/office/drawing/2013/main/command">
      <pc:docMk xmlns:pc="http://schemas.microsoft.com/office/powerpoint/2013/main/command"/>
      <pc:sldMk xmlns:pc="http://schemas.microsoft.com/office/powerpoint/2013/main/command" cId="1679668212" sldId="1154106771"/>
      <ac:spMk id="11" creationId="{64F7B79C-4CFB-DD7A-D0CF-62F7335D9A0E}"/>
    </ac:deMkLst>
    <p188:txBody>
      <a:bodyPr/>
      <a:lstStyle/>
      <a:p>
        <a:r>
          <a:rPr lang="fr-FR"/>
          <a:t>Pour plusieurs catégories j'aurais pensé à avis d'expert plutôt que données primaires</a:t>
        </a:r>
      </a:p>
    </p188:txBody>
  </p188:cm>
</p188:cmLst>
</file>

<file path=ppt/comments/modernComment_44CA4595_FA2D79EA.xml><?xml version="1.0" encoding="utf-8"?>
<p188:cmLst xmlns:a="http://schemas.openxmlformats.org/drawingml/2006/main" xmlns:r="http://schemas.openxmlformats.org/officeDocument/2006/relationships" xmlns:p188="http://schemas.microsoft.com/office/powerpoint/2018/8/main">
  <p188:cm id="{7AE283FE-6E20-4409-B7E4-D1FEAE37617A}" authorId="{8B106A06-D1F9-E8CB-C379-83E8D8847C42}" status="resolved" created="2023-11-28T08:40:16.088">
    <pc:sldMkLst xmlns:pc="http://schemas.microsoft.com/office/powerpoint/2013/main/command">
      <pc:docMk/>
      <pc:sldMk cId="4197284330" sldId="1154106773"/>
    </pc:sldMkLst>
    <p188:txBody>
      <a:bodyPr/>
      <a:lstStyle/>
      <a:p>
        <a:r>
          <a:rPr lang="fr-FR"/>
          <a:t>Je vois pas comment on peut modéliser?</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FD8F4-6785-498F-8D92-B2F6B34A16C4}" type="datetimeFigureOut">
              <a:rPr lang="fr-FR" smtClean="0"/>
              <a:t>11/06/2024</a:t>
            </a:fld>
            <a:endParaRPr lang="fr-F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C3418-E3CD-458E-8280-75CFF9992402}" type="slidenum">
              <a:rPr lang="fr-FR" smtClean="0"/>
              <a:t>‹#›</a:t>
            </a:fld>
            <a:endParaRPr lang="fr-FR" dirty="0"/>
          </a:p>
        </p:txBody>
      </p:sp>
    </p:spTree>
    <p:extLst>
      <p:ext uri="{BB962C8B-B14F-4D97-AF65-F5344CB8AC3E}">
        <p14:creationId xmlns:p14="http://schemas.microsoft.com/office/powerpoint/2010/main" val="195079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 name="Google Shape;4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262416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32</a:t>
            </a:fld>
            <a:endParaRPr lang="fr-FR" dirty="0"/>
          </a:p>
        </p:txBody>
      </p:sp>
    </p:spTree>
    <p:extLst>
      <p:ext uri="{BB962C8B-B14F-4D97-AF65-F5344CB8AC3E}">
        <p14:creationId xmlns:p14="http://schemas.microsoft.com/office/powerpoint/2010/main" val="1172946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voted for each criteria, by respondent type</a:t>
            </a:r>
          </a:p>
        </p:txBody>
      </p:sp>
      <p:sp>
        <p:nvSpPr>
          <p:cNvPr id="4" name="Slide Number Placeholder 3"/>
          <p:cNvSpPr>
            <a:spLocks noGrp="1"/>
          </p:cNvSpPr>
          <p:nvPr>
            <p:ph type="sldNum" sz="quarter" idx="5"/>
          </p:nvPr>
        </p:nvSpPr>
        <p:spPr/>
        <p:txBody>
          <a:bodyPr/>
          <a:lstStyle/>
          <a:p>
            <a:fld id="{969C3418-E3CD-458E-8280-75CFF9992402}" type="slidenum">
              <a:rPr lang="fr-FR" smtClean="0"/>
              <a:t>34</a:t>
            </a:fld>
            <a:endParaRPr lang="fr-FR" dirty="0"/>
          </a:p>
        </p:txBody>
      </p:sp>
    </p:spTree>
    <p:extLst>
      <p:ext uri="{BB962C8B-B14F-4D97-AF65-F5344CB8AC3E}">
        <p14:creationId xmlns:p14="http://schemas.microsoft.com/office/powerpoint/2010/main" val="257549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criteria and results for the 15 Important criteria with the most votes</a:t>
            </a:r>
          </a:p>
        </p:txBody>
      </p:sp>
      <p:sp>
        <p:nvSpPr>
          <p:cNvPr id="4" name="Slide Number Placeholder 3"/>
          <p:cNvSpPr>
            <a:spLocks noGrp="1"/>
          </p:cNvSpPr>
          <p:nvPr>
            <p:ph type="sldNum" sz="quarter" idx="5"/>
          </p:nvPr>
        </p:nvSpPr>
        <p:spPr/>
        <p:txBody>
          <a:bodyPr/>
          <a:lstStyle/>
          <a:p>
            <a:fld id="{969C3418-E3CD-458E-8280-75CFF9992402}" type="slidenum">
              <a:rPr lang="fr-FR" smtClean="0"/>
              <a:t>35</a:t>
            </a:fld>
            <a:endParaRPr lang="fr-FR" dirty="0"/>
          </a:p>
        </p:txBody>
      </p:sp>
    </p:spTree>
    <p:extLst>
      <p:ext uri="{BB962C8B-B14F-4D97-AF65-F5344CB8AC3E}">
        <p14:creationId xmlns:p14="http://schemas.microsoft.com/office/powerpoint/2010/main" val="287064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criteria and results for the 15 Important criteria with the most votes, by respondent type</a:t>
            </a:r>
          </a:p>
        </p:txBody>
      </p:sp>
      <p:sp>
        <p:nvSpPr>
          <p:cNvPr id="4" name="Slide Number Placeholder 3"/>
          <p:cNvSpPr>
            <a:spLocks noGrp="1"/>
          </p:cNvSpPr>
          <p:nvPr>
            <p:ph type="sldNum" sz="quarter" idx="5"/>
          </p:nvPr>
        </p:nvSpPr>
        <p:spPr/>
        <p:txBody>
          <a:bodyPr/>
          <a:lstStyle/>
          <a:p>
            <a:fld id="{969C3418-E3CD-458E-8280-75CFF9992402}" type="slidenum">
              <a:rPr lang="fr-FR" smtClean="0"/>
              <a:t>36</a:t>
            </a:fld>
            <a:endParaRPr lang="fr-FR" dirty="0"/>
          </a:p>
        </p:txBody>
      </p:sp>
    </p:spTree>
    <p:extLst>
      <p:ext uri="{BB962C8B-B14F-4D97-AF65-F5344CB8AC3E}">
        <p14:creationId xmlns:p14="http://schemas.microsoft.com/office/powerpoint/2010/main" val="1604379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logistics enable the slide to be updated live during the workshop, this slide should be updated to capture a summary of the discussions and decisions made:</a:t>
            </a:r>
          </a:p>
          <a:p>
            <a:pPr marL="171450" indent="-171450">
              <a:buFontTx/>
              <a:buChar char="-"/>
            </a:pPr>
            <a:r>
              <a:rPr lang="en-US" dirty="0"/>
              <a:t>Create a red “Essential criteria” box for each essential criteria selected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Create a yellow “Important criteria” box for each Important criteria selected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Create a great “Other criteria” box for each other criteria selected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Sort these criteria into groups the prioritization stages</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37</a:t>
            </a:fld>
            <a:endParaRPr lang="fr-FR" dirty="0"/>
          </a:p>
        </p:txBody>
      </p:sp>
    </p:spTree>
    <p:extLst>
      <p:ext uri="{BB962C8B-B14F-4D97-AF65-F5344CB8AC3E}">
        <p14:creationId xmlns:p14="http://schemas.microsoft.com/office/powerpoint/2010/main" val="248835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5</a:t>
            </a:fld>
            <a:endParaRPr lang="fr-FR" dirty="0"/>
          </a:p>
        </p:txBody>
      </p:sp>
    </p:spTree>
    <p:extLst>
      <p:ext uri="{BB962C8B-B14F-4D97-AF65-F5344CB8AC3E}">
        <p14:creationId xmlns:p14="http://schemas.microsoft.com/office/powerpoint/2010/main" val="76298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698F89-4323-40BC-BE1A-84953DD8BBB4}" type="slidenum">
              <a:rPr lang="en-US" smtClean="0"/>
              <a:t>9</a:t>
            </a:fld>
            <a:endParaRPr lang="en-US"/>
          </a:p>
        </p:txBody>
      </p:sp>
    </p:spTree>
    <p:extLst>
      <p:ext uri="{BB962C8B-B14F-4D97-AF65-F5344CB8AC3E}">
        <p14:creationId xmlns:p14="http://schemas.microsoft.com/office/powerpoint/2010/main" val="818315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number of each type of respondent (NITAG Core Member vs Other)</a:t>
            </a:r>
          </a:p>
        </p:txBody>
      </p:sp>
      <p:sp>
        <p:nvSpPr>
          <p:cNvPr id="4" name="Slide Number Placeholder 3"/>
          <p:cNvSpPr>
            <a:spLocks noGrp="1"/>
          </p:cNvSpPr>
          <p:nvPr>
            <p:ph type="sldNum" sz="quarter" idx="5"/>
          </p:nvPr>
        </p:nvSpPr>
        <p:spPr/>
        <p:txBody>
          <a:bodyPr/>
          <a:lstStyle/>
          <a:p>
            <a:fld id="{969C3418-E3CD-458E-8280-75CFF9992402}" type="slidenum">
              <a:rPr lang="fr-FR" smtClean="0"/>
              <a:t>10</a:t>
            </a:fld>
            <a:endParaRPr lang="fr-FR" dirty="0"/>
          </a:p>
        </p:txBody>
      </p:sp>
    </p:spTree>
    <p:extLst>
      <p:ext uri="{BB962C8B-B14F-4D97-AF65-F5344CB8AC3E}">
        <p14:creationId xmlns:p14="http://schemas.microsoft.com/office/powerpoint/2010/main" val="3500830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charts:</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selected each timeframe, by respondent type</a:t>
            </a:r>
          </a:p>
        </p:txBody>
      </p:sp>
      <p:sp>
        <p:nvSpPr>
          <p:cNvPr id="4" name="Slide Number Placeholder 3"/>
          <p:cNvSpPr>
            <a:spLocks noGrp="1"/>
          </p:cNvSpPr>
          <p:nvPr>
            <p:ph type="sldNum" sz="quarter" idx="5"/>
          </p:nvPr>
        </p:nvSpPr>
        <p:spPr/>
        <p:txBody>
          <a:bodyPr/>
          <a:lstStyle/>
          <a:p>
            <a:fld id="{969C3418-E3CD-458E-8280-75CFF9992402}" type="slidenum">
              <a:rPr lang="fr-FR" smtClean="0"/>
              <a:t>12</a:t>
            </a:fld>
            <a:endParaRPr lang="fr-FR" dirty="0"/>
          </a:p>
        </p:txBody>
      </p:sp>
    </p:spTree>
    <p:extLst>
      <p:ext uri="{BB962C8B-B14F-4D97-AF65-F5344CB8AC3E}">
        <p14:creationId xmlns:p14="http://schemas.microsoft.com/office/powerpoint/2010/main" val="3226165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14</a:t>
            </a:fld>
            <a:endParaRPr lang="fr-FR" dirty="0"/>
          </a:p>
        </p:txBody>
      </p:sp>
    </p:spTree>
    <p:extLst>
      <p:ext uri="{BB962C8B-B14F-4D97-AF65-F5344CB8AC3E}">
        <p14:creationId xmlns:p14="http://schemas.microsoft.com/office/powerpoint/2010/main" val="3855736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situations, it may be helpful to conduct a review of vaccines that NITAG members may not be familiar with. This slide template can be used as needed to provide some initial context for the vaccine being considered. </a:t>
            </a:r>
          </a:p>
        </p:txBody>
      </p:sp>
      <p:sp>
        <p:nvSpPr>
          <p:cNvPr id="4" name="Slide Number Placeholder 3"/>
          <p:cNvSpPr>
            <a:spLocks noGrp="1"/>
          </p:cNvSpPr>
          <p:nvPr>
            <p:ph type="sldNum" sz="quarter" idx="5"/>
          </p:nvPr>
        </p:nvSpPr>
        <p:spPr/>
        <p:txBody>
          <a:bodyPr/>
          <a:lstStyle/>
          <a:p>
            <a:fld id="{969C3418-E3CD-458E-8280-75CFF9992402}" type="slidenum">
              <a:rPr lang="fr-FR" smtClean="0"/>
              <a:t>15</a:t>
            </a:fld>
            <a:endParaRPr lang="fr-FR" dirty="0"/>
          </a:p>
        </p:txBody>
      </p:sp>
    </p:spTree>
    <p:extLst>
      <p:ext uri="{BB962C8B-B14F-4D97-AF65-F5344CB8AC3E}">
        <p14:creationId xmlns:p14="http://schemas.microsoft.com/office/powerpoint/2010/main" val="2377258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voted for each vaccine, by respondent type</a:t>
            </a:r>
          </a:p>
        </p:txBody>
      </p:sp>
      <p:sp>
        <p:nvSpPr>
          <p:cNvPr id="4" name="Slide Number Placeholder 3"/>
          <p:cNvSpPr>
            <a:spLocks noGrp="1"/>
          </p:cNvSpPr>
          <p:nvPr>
            <p:ph type="sldNum" sz="quarter" idx="5"/>
          </p:nvPr>
        </p:nvSpPr>
        <p:spPr/>
        <p:txBody>
          <a:bodyPr/>
          <a:lstStyle/>
          <a:p>
            <a:fld id="{969C3418-E3CD-458E-8280-75CFF9992402}" type="slidenum">
              <a:rPr lang="fr-FR" smtClean="0"/>
              <a:t>16</a:t>
            </a:fld>
            <a:endParaRPr lang="fr-FR" dirty="0"/>
          </a:p>
        </p:txBody>
      </p:sp>
    </p:spTree>
    <p:extLst>
      <p:ext uri="{BB962C8B-B14F-4D97-AF65-F5344CB8AC3E}">
        <p14:creationId xmlns:p14="http://schemas.microsoft.com/office/powerpoint/2010/main" val="3036231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21</a:t>
            </a:fld>
            <a:endParaRPr lang="fr-FR" dirty="0"/>
          </a:p>
        </p:txBody>
      </p:sp>
    </p:spTree>
    <p:extLst>
      <p:ext uri="{BB962C8B-B14F-4D97-AF65-F5344CB8AC3E}">
        <p14:creationId xmlns:p14="http://schemas.microsoft.com/office/powerpoint/2010/main" val="229451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9"/>
          <p:cNvSpPr txBox="1">
            <a:spLocks noGrp="1"/>
          </p:cNvSpPr>
          <p:nvPr>
            <p:ph type="ctrTitle"/>
          </p:nvPr>
        </p:nvSpPr>
        <p:spPr>
          <a:xfrm>
            <a:off x="415637" y="992767"/>
            <a:ext cx="11361559" cy="27369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p19"/>
          <p:cNvSpPr txBox="1">
            <a:spLocks noGrp="1"/>
          </p:cNvSpPr>
          <p:nvPr>
            <p:ph type="subTitle" idx="1"/>
          </p:nvPr>
        </p:nvSpPr>
        <p:spPr>
          <a:xfrm>
            <a:off x="415626" y="3778833"/>
            <a:ext cx="11361559" cy="10569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4" name="Google Shape;12;p19">
            <a:extLst>
              <a:ext uri="{FF2B5EF4-FFF2-40B4-BE49-F238E27FC236}">
                <a16:creationId xmlns:a16="http://schemas.microsoft.com/office/drawing/2014/main" id="{B11D06FB-8C12-4435-BB1E-CCAAA692A644}"/>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206068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50F1-7ED3-0BC7-2CCA-ACC195A8EF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6A1691-BA80-743C-B718-9AD5145B1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D9DB0-1F10-10A2-B165-00713759B8B9}"/>
              </a:ext>
            </a:extLst>
          </p:cNvPr>
          <p:cNvSpPr>
            <a:spLocks noGrp="1"/>
          </p:cNvSpPr>
          <p:nvPr>
            <p:ph type="dt" sz="half" idx="10"/>
          </p:nvPr>
        </p:nvSpPr>
        <p:spPr/>
        <p:txBody>
          <a:bodyPr/>
          <a:lstStyle/>
          <a:p>
            <a:fld id="{04164A85-F487-4DAE-8832-725338EDF46B}" type="datetimeFigureOut">
              <a:rPr lang="en-US" smtClean="0"/>
              <a:t>6/11/2024</a:t>
            </a:fld>
            <a:endParaRPr lang="en-US"/>
          </a:p>
        </p:txBody>
      </p:sp>
      <p:sp>
        <p:nvSpPr>
          <p:cNvPr id="5" name="Footer Placeholder 4">
            <a:extLst>
              <a:ext uri="{FF2B5EF4-FFF2-40B4-BE49-F238E27FC236}">
                <a16:creationId xmlns:a16="http://schemas.microsoft.com/office/drawing/2014/main" id="{94796652-4A90-CAE5-42C6-9C53AC27A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7E860-C4EB-E773-C66C-EA1A37798951}"/>
              </a:ext>
            </a:extLst>
          </p:cNvPr>
          <p:cNvSpPr>
            <a:spLocks noGrp="1"/>
          </p:cNvSpPr>
          <p:nvPr>
            <p:ph type="sldNum" sz="quarter" idx="12"/>
          </p:nvPr>
        </p:nvSpPr>
        <p:spPr/>
        <p:txBody>
          <a:bodyPr/>
          <a:lstStyle/>
          <a:p>
            <a:fld id="{F16F2F99-6DAD-47CE-BB68-4661152F17BD}" type="slidenum">
              <a:rPr lang="en-US" smtClean="0"/>
              <a:t>‹#›</a:t>
            </a:fld>
            <a:endParaRPr lang="en-US"/>
          </a:p>
        </p:txBody>
      </p:sp>
    </p:spTree>
    <p:extLst>
      <p:ext uri="{BB962C8B-B14F-4D97-AF65-F5344CB8AC3E}">
        <p14:creationId xmlns:p14="http://schemas.microsoft.com/office/powerpoint/2010/main" val="333132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20"/>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5" name="Google Shape;15;p20"/>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16" name="Google Shape;16;p20"/>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7088801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7"/>
        <p:cNvGrpSpPr/>
        <p:nvPr/>
      </p:nvGrpSpPr>
      <p:grpSpPr>
        <a:xfrm>
          <a:off x="0" y="0"/>
          <a:ext cx="0" cy="0"/>
          <a:chOff x="0" y="0"/>
          <a:chExt cx="0" cy="0"/>
        </a:xfrm>
      </p:grpSpPr>
      <p:sp>
        <p:nvSpPr>
          <p:cNvPr id="18" name="Google Shape;18;p21"/>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9" name="Google Shape;19;p21"/>
          <p:cNvSpPr txBox="1">
            <a:spLocks noGrp="1"/>
          </p:cNvSpPr>
          <p:nvPr>
            <p:ph type="body" idx="1"/>
          </p:nvPr>
        </p:nvSpPr>
        <p:spPr>
          <a:xfrm>
            <a:off x="415626"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0" name="Google Shape;20;p21"/>
          <p:cNvSpPr txBox="1">
            <a:spLocks noGrp="1"/>
          </p:cNvSpPr>
          <p:nvPr>
            <p:ph type="body" idx="2"/>
          </p:nvPr>
        </p:nvSpPr>
        <p:spPr>
          <a:xfrm>
            <a:off x="6443610"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1" name="Google Shape;21;p21"/>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23741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2"/>
        <p:cNvGrpSpPr/>
        <p:nvPr/>
      </p:nvGrpSpPr>
      <p:grpSpPr>
        <a:xfrm>
          <a:off x="0" y="0"/>
          <a:ext cx="0" cy="0"/>
          <a:chOff x="0" y="0"/>
          <a:chExt cx="0" cy="0"/>
        </a:xfrm>
      </p:grpSpPr>
      <p:sp>
        <p:nvSpPr>
          <p:cNvPr id="23" name="Google Shape;23;p22"/>
          <p:cNvSpPr txBox="1">
            <a:spLocks noGrp="1"/>
          </p:cNvSpPr>
          <p:nvPr>
            <p:ph type="title"/>
          </p:nvPr>
        </p:nvSpPr>
        <p:spPr>
          <a:xfrm>
            <a:off x="415626" y="740800"/>
            <a:ext cx="3744375" cy="1007700"/>
          </a:xfrm>
          <a:prstGeom prst="rect">
            <a:avLst/>
          </a:prstGeom>
          <a:noFill/>
          <a:ln>
            <a:noFill/>
          </a:ln>
        </p:spPr>
        <p:txBody>
          <a:bodyPr spcFirstLastPara="1" wrap="square" lIns="121875" tIns="121875" rIns="121875" bIns="121875" anchor="b" anchorCtr="0">
            <a:no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24" name="Google Shape;24;p22"/>
          <p:cNvSpPr txBox="1">
            <a:spLocks noGrp="1"/>
          </p:cNvSpPr>
          <p:nvPr>
            <p:ph type="body" idx="1"/>
          </p:nvPr>
        </p:nvSpPr>
        <p:spPr>
          <a:xfrm>
            <a:off x="415626" y="1852800"/>
            <a:ext cx="3744375" cy="4239300"/>
          </a:xfrm>
          <a:prstGeom prst="rect">
            <a:avLst/>
          </a:prstGeom>
          <a:noFill/>
          <a:ln>
            <a:noFill/>
          </a:ln>
        </p:spPr>
        <p:txBody>
          <a:bodyPr spcFirstLastPara="1" wrap="square" lIns="121875" tIns="121875" rIns="121875" bIns="121875" anchor="t" anchorCtr="0">
            <a:no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5" name="Google Shape;25;p22"/>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66609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6"/>
        <p:cNvGrpSpPr/>
        <p:nvPr/>
      </p:nvGrpSpPr>
      <p:grpSpPr>
        <a:xfrm>
          <a:off x="0" y="0"/>
          <a:ext cx="0" cy="0"/>
          <a:chOff x="0" y="0"/>
          <a:chExt cx="0" cy="0"/>
        </a:xfrm>
      </p:grpSpPr>
      <p:sp>
        <p:nvSpPr>
          <p:cNvPr id="27" name="Google Shape;27;p23"/>
          <p:cNvSpPr txBox="1">
            <a:spLocks noGrp="1"/>
          </p:cNvSpPr>
          <p:nvPr>
            <p:ph type="title"/>
          </p:nvPr>
        </p:nvSpPr>
        <p:spPr>
          <a:xfrm>
            <a:off x="653708" y="600200"/>
            <a:ext cx="8491011" cy="5454300"/>
          </a:xfrm>
          <a:prstGeom prst="rect">
            <a:avLst/>
          </a:prstGeom>
          <a:noFill/>
          <a:ln>
            <a:noFill/>
          </a:ln>
        </p:spPr>
        <p:txBody>
          <a:bodyPr spcFirstLastPara="1" wrap="square" lIns="121875" tIns="121875" rIns="121875" bIns="121875" anchor="ctr" anchorCtr="0">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28" name="Google Shape;28;p23"/>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95234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9"/>
        <p:cNvGrpSpPr/>
        <p:nvPr/>
      </p:nvGrpSpPr>
      <p:grpSpPr>
        <a:xfrm>
          <a:off x="0" y="0"/>
          <a:ext cx="0" cy="0"/>
          <a:chOff x="0" y="0"/>
          <a:chExt cx="0" cy="0"/>
        </a:xfrm>
      </p:grpSpPr>
      <p:sp>
        <p:nvSpPr>
          <p:cNvPr id="30" name="Google Shape;30;p24"/>
          <p:cNvSpPr/>
          <p:nvPr/>
        </p:nvSpPr>
        <p:spPr>
          <a:xfrm>
            <a:off x="6096387" y="-167"/>
            <a:ext cx="6096388" cy="6858000"/>
          </a:xfrm>
          <a:prstGeom prst="rect">
            <a:avLst/>
          </a:prstGeom>
          <a:solidFill>
            <a:schemeClr val="lt2"/>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imes New Roman"/>
              <a:ea typeface="Times New Roman"/>
              <a:cs typeface="Times New Roman"/>
              <a:sym typeface="Times New Roman"/>
            </a:endParaRPr>
          </a:p>
        </p:txBody>
      </p:sp>
      <p:sp>
        <p:nvSpPr>
          <p:cNvPr id="31" name="Google Shape;31;p24"/>
          <p:cNvSpPr txBox="1">
            <a:spLocks noGrp="1"/>
          </p:cNvSpPr>
          <p:nvPr>
            <p:ph type="title"/>
          </p:nvPr>
        </p:nvSpPr>
        <p:spPr>
          <a:xfrm>
            <a:off x="354022" y="1644233"/>
            <a:ext cx="5393905" cy="19764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32" name="Google Shape;32;p24"/>
          <p:cNvSpPr txBox="1">
            <a:spLocks noGrp="1"/>
          </p:cNvSpPr>
          <p:nvPr>
            <p:ph type="subTitle" idx="1"/>
          </p:nvPr>
        </p:nvSpPr>
        <p:spPr>
          <a:xfrm>
            <a:off x="354022" y="3737433"/>
            <a:ext cx="5393905" cy="16467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3" name="Google Shape;33;p24"/>
          <p:cNvSpPr txBox="1">
            <a:spLocks noGrp="1"/>
          </p:cNvSpPr>
          <p:nvPr>
            <p:ph type="body" idx="2"/>
          </p:nvPr>
        </p:nvSpPr>
        <p:spPr>
          <a:xfrm>
            <a:off x="6586419" y="965433"/>
            <a:ext cx="5116332" cy="4926900"/>
          </a:xfrm>
          <a:prstGeom prst="rect">
            <a:avLst/>
          </a:prstGeom>
          <a:noFill/>
          <a:ln>
            <a:noFill/>
          </a:ln>
        </p:spPr>
        <p:txBody>
          <a:bodyPr spcFirstLastPara="1" wrap="square" lIns="121875" tIns="121875" rIns="121875" bIns="121875" anchor="ctr"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34" name="Google Shape;34;p24"/>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57455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25"/>
          <p:cNvSpPr txBox="1">
            <a:spLocks noGrp="1"/>
          </p:cNvSpPr>
          <p:nvPr>
            <p:ph type="body" idx="1"/>
          </p:nvPr>
        </p:nvSpPr>
        <p:spPr>
          <a:xfrm>
            <a:off x="415626" y="5640767"/>
            <a:ext cx="7998883" cy="806700"/>
          </a:xfrm>
          <a:prstGeom prst="rect">
            <a:avLst/>
          </a:prstGeom>
          <a:noFill/>
          <a:ln>
            <a:noFill/>
          </a:ln>
        </p:spPr>
        <p:txBody>
          <a:bodyPr spcFirstLastPara="1" wrap="square" lIns="121875" tIns="121875" rIns="121875" bIns="121875" anchor="ctr" anchorCtr="0">
            <a:noAutofit/>
          </a:bodyPr>
          <a:lstStyle>
            <a:lvl1pPr marL="457200" lvl="0" indent="-228600" algn="l">
              <a:lnSpc>
                <a:spcPct val="100000"/>
              </a:lnSpc>
              <a:spcBef>
                <a:spcPts val="0"/>
              </a:spcBef>
              <a:spcAft>
                <a:spcPts val="0"/>
              </a:spcAft>
              <a:buSzPts val="2400"/>
              <a:buNone/>
              <a:defRPr/>
            </a:lvl1pPr>
          </a:lstStyle>
          <a:p>
            <a:endParaRPr/>
          </a:p>
        </p:txBody>
      </p:sp>
      <p:sp>
        <p:nvSpPr>
          <p:cNvPr id="37" name="Google Shape;37;p25"/>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40536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8"/>
        <p:cNvGrpSpPr/>
        <p:nvPr/>
      </p:nvGrpSpPr>
      <p:grpSpPr>
        <a:xfrm>
          <a:off x="0" y="0"/>
          <a:ext cx="0" cy="0"/>
          <a:chOff x="0" y="0"/>
          <a:chExt cx="0" cy="0"/>
        </a:xfrm>
      </p:grpSpPr>
      <p:sp>
        <p:nvSpPr>
          <p:cNvPr id="39" name="Google Shape;39;p26"/>
          <p:cNvSpPr txBox="1">
            <a:spLocks noGrp="1"/>
          </p:cNvSpPr>
          <p:nvPr>
            <p:ph type="title" hasCustomPrompt="1"/>
          </p:nvPr>
        </p:nvSpPr>
        <p:spPr>
          <a:xfrm>
            <a:off x="415626" y="1474833"/>
            <a:ext cx="11361559" cy="26181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40" name="Google Shape;40;p26"/>
          <p:cNvSpPr txBox="1">
            <a:spLocks noGrp="1"/>
          </p:cNvSpPr>
          <p:nvPr>
            <p:ph type="body" idx="1"/>
          </p:nvPr>
        </p:nvSpPr>
        <p:spPr>
          <a:xfrm>
            <a:off x="415626" y="4202967"/>
            <a:ext cx="11361559" cy="1734300"/>
          </a:xfrm>
          <a:prstGeom prst="rect">
            <a:avLst/>
          </a:prstGeom>
          <a:noFill/>
          <a:ln>
            <a:noFill/>
          </a:ln>
        </p:spPr>
        <p:txBody>
          <a:bodyPr spcFirstLastPara="1" wrap="square" lIns="121875" tIns="121875" rIns="121875" bIns="121875" anchor="t" anchorCtr="0">
            <a:no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41" name="Google Shape;41;p26"/>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35822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Google Shape;65;ge42d34dc66_9_103"/>
          <p:cNvSpPr txBox="1">
            <a:spLocks noGrp="1"/>
          </p:cNvSpPr>
          <p:nvPr>
            <p:ph type="sldNum" idx="12"/>
          </p:nvPr>
        </p:nvSpPr>
        <p:spPr>
          <a:xfrm>
            <a:off x="11296611" y="6217623"/>
            <a:ext cx="7316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Times New Roman" panose="02020603050405020304" pitchFamily="18" charset="0"/>
                <a:ea typeface="Times New Roman" panose="02020603050405020304" pitchFamily="18" charset="0"/>
                <a:cs typeface="Times New Roman" panose="02020603050405020304" pitchFamily="18" charset="0"/>
                <a:sym typeface="Arial"/>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16163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dirty="0"/>
          </a:p>
        </p:txBody>
      </p:sp>
      <p:sp>
        <p:nvSpPr>
          <p:cNvPr id="7" name="Google Shape;7;p18"/>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Times New Roman"/>
                <a:ea typeface="Times New Roman"/>
                <a:cs typeface="Times New Roman"/>
                <a:sym typeface="Times New Roman"/>
              </a:defRPr>
            </a:lvl1pPr>
            <a:lvl2pPr marL="914400" marR="0" lvl="1"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2100"/>
              </a:spcBef>
              <a:spcAft>
                <a:spcPts val="210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dirty="0"/>
          </a:p>
        </p:txBody>
      </p:sp>
      <p:sp>
        <p:nvSpPr>
          <p:cNvPr id="8" name="Google Shape;8;p18"/>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47052482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STXinwei" panose="020B0503020204020204" pitchFamily="2" charset="-122"/>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Lato" panose="020F0502020204030203"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18/10/relationships/comments" Target="../comments/modernComment_44CA4583_E63F4684.xml"/><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44CA456C_7D5D26EC.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microsoft.com/office/2018/10/relationships/comments" Target="../comments/modernComment_44CA4593_641DB3F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microsoft.com/office/2018/10/relationships/comments" Target="../comments/modernComment_44CA4595_FA2D79EA.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8" name="Google Shape;48;p1"/>
          <p:cNvSpPr/>
          <p:nvPr/>
        </p:nvSpPr>
        <p:spPr>
          <a:xfrm>
            <a:off x="2099363" y="1516400"/>
            <a:ext cx="373500" cy="1867200"/>
          </a:xfrm>
          <a:prstGeom prst="rect">
            <a:avLst/>
          </a:prstGeom>
          <a:solidFill>
            <a:srgbClr val="0F5D61"/>
          </a:solidFill>
          <a:ln>
            <a:noFill/>
          </a:ln>
        </p:spPr>
        <p:txBody>
          <a:bodyPr spcFirstLastPara="1" wrap="square" lIns="91425" tIns="91425" rIns="91425" bIns="91425" anchor="ctr" anchorCtr="0">
            <a:noAutofit/>
          </a:bodyPr>
          <a:lstStyle/>
          <a:p>
            <a:pPr>
              <a:buClr>
                <a:srgbClr val="000000"/>
              </a:buClr>
              <a:buSzPts val="1400"/>
            </a:pPr>
            <a:endParaRPr lang="en-US" sz="1400" dirty="0">
              <a:solidFill>
                <a:srgbClr val="000000"/>
              </a:solidFill>
              <a:latin typeface="Times New Roman"/>
              <a:ea typeface="Times New Roman"/>
              <a:cs typeface="Times New Roman"/>
              <a:sym typeface="Times New Roman"/>
            </a:endParaRPr>
          </a:p>
        </p:txBody>
      </p:sp>
      <p:pic>
        <p:nvPicPr>
          <p:cNvPr id="3" name="Picture 2" descr="A zebra with text on it&#10;&#10;Description automatically generated">
            <a:extLst>
              <a:ext uri="{FF2B5EF4-FFF2-40B4-BE49-F238E27FC236}">
                <a16:creationId xmlns:a16="http://schemas.microsoft.com/office/drawing/2014/main" id="{9A466B9C-30E9-BBA3-65DF-C22B17730E9A}"/>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112" t="32500" r="24112" b="32500"/>
          <a:stretch/>
        </p:blipFill>
        <p:spPr>
          <a:xfrm>
            <a:off x="9092137" y="5470609"/>
            <a:ext cx="2952250" cy="1231733"/>
          </a:xfrm>
          <a:prstGeom prst="rect">
            <a:avLst/>
          </a:prstGeom>
        </p:spPr>
      </p:pic>
      <p:sp>
        <p:nvSpPr>
          <p:cNvPr id="5" name="Google Shape;47;p1">
            <a:extLst>
              <a:ext uri="{FF2B5EF4-FFF2-40B4-BE49-F238E27FC236}">
                <a16:creationId xmlns:a16="http://schemas.microsoft.com/office/drawing/2014/main" id="{EB2B3FD3-5DE2-0F68-F062-F699B5C84D63}"/>
              </a:ext>
            </a:extLst>
          </p:cNvPr>
          <p:cNvSpPr txBox="1"/>
          <p:nvPr/>
        </p:nvSpPr>
        <p:spPr>
          <a:xfrm>
            <a:off x="2752725" y="1538000"/>
            <a:ext cx="9180963" cy="2091600"/>
          </a:xfrm>
          <a:prstGeom prst="rect">
            <a:avLst/>
          </a:prstGeom>
          <a:noFill/>
          <a:ln>
            <a:noFill/>
          </a:ln>
        </p:spPr>
        <p:txBody>
          <a:bodyPr spcFirstLastPara="1" wrap="square" lIns="0" tIns="0" rIns="0" bIns="0" anchor="t" anchorCtr="0">
            <a:noAutofit/>
          </a:bodyPr>
          <a:lstStyle/>
          <a:p>
            <a:pPr>
              <a:buClr>
                <a:srgbClr val="000000"/>
              </a:buClr>
              <a:buSzPts val="3200"/>
            </a:pPr>
            <a:r>
              <a:rPr lang="en-US" sz="3200" b="1" dirty="0">
                <a:solidFill>
                  <a:srgbClr val="0F5D61"/>
                </a:solidFill>
                <a:latin typeface="Lato" panose="020F0502020204030203" pitchFamily="34" charset="0"/>
                <a:ea typeface="Times New Roman"/>
                <a:cs typeface="Times New Roman"/>
                <a:sym typeface="Times New Roman"/>
              </a:rPr>
              <a:t>New vaccines Introduction Prioritization and Sequencing Framework</a:t>
            </a:r>
            <a:endParaRPr lang="en-US" sz="1200" dirty="0">
              <a:solidFill>
                <a:srgbClr val="0F5D61"/>
              </a:solidFill>
              <a:latin typeface="Lato" panose="020F0502020204030203" pitchFamily="34" charset="0"/>
              <a:ea typeface="Arial"/>
              <a:cs typeface="Arial"/>
              <a:sym typeface="Arial"/>
            </a:endParaRPr>
          </a:p>
          <a:p>
            <a:pPr>
              <a:buClr>
                <a:srgbClr val="000000"/>
              </a:buClr>
              <a:buSzPts val="2000"/>
            </a:pPr>
            <a:endParaRPr lang="en-US" dirty="0">
              <a:solidFill>
                <a:srgbClr val="0F5D61"/>
              </a:solidFill>
              <a:latin typeface="Lato" panose="020F0502020204030203" pitchFamily="34" charset="0"/>
              <a:ea typeface="Times New Roman"/>
              <a:cs typeface="Times New Roman"/>
              <a:sym typeface="Times New Roman"/>
            </a:endParaRPr>
          </a:p>
          <a:p>
            <a:pPr>
              <a:buClr>
                <a:srgbClr val="000000"/>
              </a:buClr>
              <a:buSzPts val="2000"/>
            </a:pPr>
            <a:r>
              <a:rPr lang="fr-FR" sz="2800" b="1" dirty="0">
                <a:solidFill>
                  <a:srgbClr val="0F5D61"/>
                </a:solidFill>
                <a:latin typeface="Lato" panose="020F0502020204030203" pitchFamily="34" charset="0"/>
                <a:ea typeface="Times New Roman"/>
                <a:cs typeface="Times New Roman"/>
                <a:sym typeface="Times New Roman"/>
              </a:rPr>
              <a:t>Workshop 1: Framework Adaptation</a:t>
            </a:r>
          </a:p>
          <a:p>
            <a:pPr>
              <a:buClr>
                <a:srgbClr val="000000"/>
              </a:buClr>
              <a:buSzPts val="2000"/>
            </a:pPr>
            <a:endParaRPr lang="en-US" sz="1400" dirty="0">
              <a:solidFill>
                <a:srgbClr val="0F5D61"/>
              </a:solidFill>
              <a:latin typeface="Lato" panose="020F0502020204030203" pitchFamily="34" charset="0"/>
              <a:ea typeface="Arial"/>
              <a:cs typeface="Arial"/>
              <a:sym typeface="Arial"/>
            </a:endParaRPr>
          </a:p>
          <a:p>
            <a:pPr>
              <a:buClr>
                <a:srgbClr val="000000"/>
              </a:buClr>
              <a:buSzPts val="2000"/>
            </a:pPr>
            <a:r>
              <a:rPr lang="en-US" sz="2000" b="1" i="1" dirty="0">
                <a:solidFill>
                  <a:srgbClr val="0F5D61"/>
                </a:solidFill>
                <a:latin typeface="Lato" panose="020F0502020204030203" pitchFamily="34" charset="0"/>
                <a:ea typeface="Times New Roman"/>
                <a:cs typeface="Times New Roman"/>
                <a:sym typeface="Times New Roman"/>
              </a:rPr>
              <a:t>Date of workshop</a:t>
            </a:r>
            <a:endParaRPr lang="en-US" sz="2000" i="1" dirty="0">
              <a:solidFill>
                <a:srgbClr val="0F5D61"/>
              </a:solidFill>
              <a:latin typeface="Lato" panose="020F0502020204030203" pitchFamily="34" charset="0"/>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fr-FR" sz="2400" kern="0" dirty="0">
                <a:solidFill>
                  <a:srgbClr val="0F5D61"/>
                </a:solidFill>
                <a:latin typeface="Lato" panose="020F0502020204030203" pitchFamily="34" charset="0"/>
                <a:cs typeface="Times New Roman" panose="02020603050405020304" pitchFamily="18" charset="0"/>
                <a:sym typeface="Lato"/>
              </a:rPr>
              <a:t>An online questionnaire </a:t>
            </a:r>
            <a:r>
              <a:rPr lang="fr-FR" sz="2400" kern="0" dirty="0" err="1">
                <a:solidFill>
                  <a:srgbClr val="0F5D61"/>
                </a:solidFill>
                <a:latin typeface="Lato" panose="020F0502020204030203" pitchFamily="34" charset="0"/>
                <a:cs typeface="Times New Roman" panose="02020603050405020304" pitchFamily="18" charset="0"/>
                <a:sym typeface="Lato"/>
              </a:rPr>
              <a:t>was</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shared</a:t>
            </a:r>
            <a:r>
              <a:rPr lang="fr-FR" sz="2400" kern="0" dirty="0">
                <a:solidFill>
                  <a:srgbClr val="0F5D61"/>
                </a:solidFill>
                <a:latin typeface="Lato" panose="020F0502020204030203" pitchFamily="34" charset="0"/>
                <a:cs typeface="Times New Roman" panose="02020603050405020304" pitchFamily="18" charset="0"/>
                <a:sym typeface="Lato"/>
              </a:rPr>
              <a:t> in </a:t>
            </a:r>
            <a:r>
              <a:rPr lang="fr-FR" sz="2400" kern="0" dirty="0" err="1">
                <a:solidFill>
                  <a:srgbClr val="0F5D61"/>
                </a:solidFill>
                <a:latin typeface="Lato" panose="020F0502020204030203" pitchFamily="34" charset="0"/>
                <a:cs typeface="Times New Roman" panose="02020603050405020304" pitchFamily="18" charset="0"/>
                <a:sym typeface="Lato"/>
              </a:rPr>
              <a:t>advance</a:t>
            </a:r>
            <a:r>
              <a:rPr lang="fr-FR" sz="2400" kern="0" dirty="0">
                <a:solidFill>
                  <a:srgbClr val="0F5D61"/>
                </a:solidFill>
                <a:latin typeface="Lato" panose="020F0502020204030203" pitchFamily="34" charset="0"/>
                <a:cs typeface="Times New Roman" panose="02020603050405020304" pitchFamily="18" charset="0"/>
                <a:sym typeface="Lato"/>
              </a:rPr>
              <a:t> of </a:t>
            </a:r>
            <a:r>
              <a:rPr lang="fr-FR" sz="2400" kern="0" dirty="0" err="1">
                <a:solidFill>
                  <a:srgbClr val="0F5D61"/>
                </a:solidFill>
                <a:latin typeface="Lato" panose="020F0502020204030203" pitchFamily="34" charset="0"/>
                <a:cs typeface="Times New Roman" panose="02020603050405020304" pitchFamily="18" charset="0"/>
                <a:sym typeface="Lato"/>
              </a:rPr>
              <a:t>this</a:t>
            </a:r>
            <a:r>
              <a:rPr lang="fr-FR" sz="2400" kern="0" dirty="0">
                <a:solidFill>
                  <a:srgbClr val="0F5D61"/>
                </a:solidFill>
                <a:latin typeface="Lato" panose="020F0502020204030203" pitchFamily="34" charset="0"/>
                <a:cs typeface="Times New Roman" panose="02020603050405020304" pitchFamily="18" charset="0"/>
                <a:sym typeface="Lato"/>
              </a:rPr>
              <a:t> workshop to </a:t>
            </a:r>
            <a:r>
              <a:rPr lang="fr-FR" sz="2400" kern="0" dirty="0" err="1">
                <a:solidFill>
                  <a:srgbClr val="0F5D61"/>
                </a:solidFill>
                <a:latin typeface="Lato" panose="020F0502020204030203" pitchFamily="34" charset="0"/>
                <a:cs typeface="Times New Roman" panose="02020603050405020304" pitchFamily="18" charset="0"/>
                <a:sym typeface="Lato"/>
              </a:rPr>
              <a:t>gather</a:t>
            </a:r>
            <a:r>
              <a:rPr lang="fr-FR" sz="2400" kern="0" dirty="0">
                <a:solidFill>
                  <a:srgbClr val="0F5D61"/>
                </a:solidFill>
                <a:latin typeface="Lato" panose="020F0502020204030203" pitchFamily="34" charset="0"/>
                <a:cs typeface="Times New Roman" panose="02020603050405020304" pitchFamily="18" charset="0"/>
                <a:sym typeface="Lato"/>
              </a:rPr>
              <a:t> feedback on </a:t>
            </a:r>
            <a:r>
              <a:rPr lang="fr-FR" sz="2400" kern="0" dirty="0" err="1">
                <a:solidFill>
                  <a:srgbClr val="0F5D61"/>
                </a:solidFill>
                <a:latin typeface="Lato" panose="020F0502020204030203" pitchFamily="34" charset="0"/>
                <a:cs typeface="Times New Roman" panose="02020603050405020304" pitchFamily="18" charset="0"/>
                <a:sym typeface="Lato"/>
              </a:rPr>
              <a:t>adapting</a:t>
            </a:r>
            <a:r>
              <a:rPr lang="fr-FR" sz="2400" kern="0" dirty="0">
                <a:solidFill>
                  <a:srgbClr val="0F5D61"/>
                </a:solidFill>
                <a:latin typeface="Lato" panose="020F0502020204030203" pitchFamily="34" charset="0"/>
                <a:cs typeface="Times New Roman" panose="02020603050405020304" pitchFamily="18" charset="0"/>
                <a:sym typeface="Lato"/>
              </a:rPr>
              <a:t> the </a:t>
            </a:r>
            <a:r>
              <a:rPr lang="fr-FR" sz="2400" kern="0" dirty="0" err="1">
                <a:solidFill>
                  <a:srgbClr val="0F5D61"/>
                </a:solidFill>
                <a:latin typeface="Lato" panose="020F0502020204030203" pitchFamily="34" charset="0"/>
                <a:cs typeface="Times New Roman" panose="02020603050405020304" pitchFamily="18" charset="0"/>
                <a:sym typeface="Lato"/>
              </a:rPr>
              <a:t>framework</a:t>
            </a:r>
            <a:r>
              <a:rPr lang="fr-FR" sz="2400" kern="0" dirty="0">
                <a:solidFill>
                  <a:srgbClr val="0F5D61"/>
                </a:solidFill>
                <a:latin typeface="Lato" panose="020F0502020204030203" pitchFamily="34" charset="0"/>
                <a:cs typeface="Times New Roman" panose="02020603050405020304" pitchFamily="18" charset="0"/>
                <a:sym typeface="Lato"/>
              </a:rPr>
              <a:t> to the </a:t>
            </a:r>
            <a:r>
              <a:rPr lang="fr-FR" sz="2400" kern="0" dirty="0" err="1">
                <a:solidFill>
                  <a:srgbClr val="0F5D61"/>
                </a:solidFill>
                <a:latin typeface="Lato" panose="020F0502020204030203" pitchFamily="34" charset="0"/>
                <a:cs typeface="Times New Roman" panose="02020603050405020304" pitchFamily="18" charset="0"/>
                <a:sym typeface="Lato"/>
              </a:rPr>
              <a:t>country’s</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context</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needs</a:t>
            </a:r>
            <a:r>
              <a:rPr lang="fr-FR" sz="2400" kern="0" dirty="0">
                <a:solidFill>
                  <a:srgbClr val="0F5D61"/>
                </a:solidFill>
                <a:latin typeface="Lato" panose="020F0502020204030203" pitchFamily="34" charset="0"/>
                <a:cs typeface="Times New Roman" panose="02020603050405020304" pitchFamily="18" charset="0"/>
                <a:sym typeface="Lato"/>
              </a:rPr>
              <a:t> and </a:t>
            </a:r>
            <a:r>
              <a:rPr lang="fr-FR" sz="2400" kern="0" dirty="0" err="1">
                <a:solidFill>
                  <a:srgbClr val="0F5D61"/>
                </a:solidFill>
                <a:latin typeface="Lato" panose="020F0502020204030203" pitchFamily="34" charset="0"/>
                <a:cs typeface="Times New Roman" panose="02020603050405020304" pitchFamily="18" charset="0"/>
                <a:sym typeface="Lato"/>
              </a:rPr>
              <a:t>priorities</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10</a:t>
            </a:fld>
            <a:endParaRPr lang="fr-FR" dirty="0">
              <a:latin typeface="+mj-lt"/>
            </a:endParaRPr>
          </a:p>
        </p:txBody>
      </p:sp>
      <p:grpSp>
        <p:nvGrpSpPr>
          <p:cNvPr id="3" name="Group 2">
            <a:extLst>
              <a:ext uri="{FF2B5EF4-FFF2-40B4-BE49-F238E27FC236}">
                <a16:creationId xmlns:a16="http://schemas.microsoft.com/office/drawing/2014/main" id="{FA268058-BC5C-E263-DC4A-217B66533D48}"/>
              </a:ext>
            </a:extLst>
          </p:cNvPr>
          <p:cNvGrpSpPr/>
          <p:nvPr/>
        </p:nvGrpSpPr>
        <p:grpSpPr>
          <a:xfrm>
            <a:off x="6938468" y="2459939"/>
            <a:ext cx="2286320" cy="3310858"/>
            <a:chOff x="8360898" y="1867965"/>
            <a:chExt cx="2523746" cy="3310858"/>
          </a:xfrm>
        </p:grpSpPr>
        <p:sp>
          <p:nvSpPr>
            <p:cNvPr id="69" name="Rectangle 68">
              <a:extLst>
                <a:ext uri="{FF2B5EF4-FFF2-40B4-BE49-F238E27FC236}">
                  <a16:creationId xmlns:a16="http://schemas.microsoft.com/office/drawing/2014/main" id="{74539F12-7118-2A91-EED1-BCDEB7F5D3EE}"/>
                </a:ext>
              </a:extLst>
            </p:cNvPr>
            <p:cNvSpPr/>
            <p:nvPr/>
          </p:nvSpPr>
          <p:spPr>
            <a:xfrm>
              <a:off x="8360900" y="1867965"/>
              <a:ext cx="2523744"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a:solidFill>
                    <a:srgbClr val="0F5D61"/>
                  </a:solidFill>
                </a:rPr>
                <a:t>Vaccines</a:t>
              </a:r>
            </a:p>
          </p:txBody>
        </p:sp>
        <p:sp>
          <p:nvSpPr>
            <p:cNvPr id="25" name="Rectangle 24">
              <a:extLst>
                <a:ext uri="{FF2B5EF4-FFF2-40B4-BE49-F238E27FC236}">
                  <a16:creationId xmlns:a16="http://schemas.microsoft.com/office/drawing/2014/main" id="{1630E845-ACCB-11E8-E9A0-024E2216946D}"/>
                </a:ext>
              </a:extLst>
            </p:cNvPr>
            <p:cNvSpPr/>
            <p:nvPr/>
          </p:nvSpPr>
          <p:spPr>
            <a:xfrm>
              <a:off x="8360898" y="2476621"/>
              <a:ext cx="2523744"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buFont typeface="Arial" panose="020B0604020202020204" pitchFamily="34" charset="0"/>
                <a:buChar char="•"/>
              </a:pPr>
              <a:r>
                <a:rPr lang="en-US" sz="1400" dirty="0">
                  <a:solidFill>
                    <a:schemeClr val="tx1"/>
                  </a:solidFill>
                </a:rPr>
                <a:t>Selection of 5-7 vaccine candidates to be considered for this prioritization exercise.</a:t>
              </a:r>
            </a:p>
          </p:txBody>
        </p:sp>
      </p:grpSp>
      <p:grpSp>
        <p:nvGrpSpPr>
          <p:cNvPr id="17" name="Group 16">
            <a:extLst>
              <a:ext uri="{FF2B5EF4-FFF2-40B4-BE49-F238E27FC236}">
                <a16:creationId xmlns:a16="http://schemas.microsoft.com/office/drawing/2014/main" id="{4C04E9D0-1F97-70FD-C0E6-EB9914A02388}"/>
              </a:ext>
            </a:extLst>
          </p:cNvPr>
          <p:cNvGrpSpPr/>
          <p:nvPr/>
        </p:nvGrpSpPr>
        <p:grpSpPr>
          <a:xfrm>
            <a:off x="4485181" y="2459939"/>
            <a:ext cx="2286319" cy="3310858"/>
            <a:chOff x="3895074" y="2790139"/>
            <a:chExt cx="2523744" cy="3310858"/>
          </a:xfrm>
        </p:grpSpPr>
        <p:sp>
          <p:nvSpPr>
            <p:cNvPr id="15" name="Rectangle 14">
              <a:extLst>
                <a:ext uri="{FF2B5EF4-FFF2-40B4-BE49-F238E27FC236}">
                  <a16:creationId xmlns:a16="http://schemas.microsoft.com/office/drawing/2014/main" id="{CDC6D357-33E6-94B6-ADA4-0EC822D23275}"/>
                </a:ext>
              </a:extLst>
            </p:cNvPr>
            <p:cNvSpPr/>
            <p:nvPr/>
          </p:nvSpPr>
          <p:spPr>
            <a:xfrm>
              <a:off x="3895074" y="2790139"/>
              <a:ext cx="2523744"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F5D61"/>
                  </a:solidFill>
                </a:rPr>
                <a:t>Timeframe</a:t>
              </a:r>
              <a:endParaRPr lang="fr-FR" b="1" dirty="0">
                <a:solidFill>
                  <a:srgbClr val="0F5D61"/>
                </a:solidFill>
              </a:endParaRPr>
            </a:p>
          </p:txBody>
        </p:sp>
        <p:sp>
          <p:nvSpPr>
            <p:cNvPr id="4" name="Rectangle 3">
              <a:extLst>
                <a:ext uri="{FF2B5EF4-FFF2-40B4-BE49-F238E27FC236}">
                  <a16:creationId xmlns:a16="http://schemas.microsoft.com/office/drawing/2014/main" id="{72B7B568-FFD8-F677-3883-FD9DD8478D2F}"/>
                </a:ext>
              </a:extLst>
            </p:cNvPr>
            <p:cNvSpPr/>
            <p:nvPr/>
          </p:nvSpPr>
          <p:spPr>
            <a:xfrm>
              <a:off x="3895074" y="3398795"/>
              <a:ext cx="2523744"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spcAft>
                  <a:spcPts val="1200"/>
                </a:spcAft>
                <a:buFont typeface="Arial" panose="020B0604020202020204" pitchFamily="34" charset="0"/>
                <a:buChar char="•"/>
              </a:pPr>
              <a:r>
                <a:rPr lang="en-US" sz="1400" dirty="0">
                  <a:solidFill>
                    <a:schemeClr val="tx1"/>
                  </a:solidFill>
                </a:rPr>
                <a:t>Identification of time period to be considered for this prioritization exercise</a:t>
              </a:r>
            </a:p>
          </p:txBody>
        </p:sp>
      </p:grpSp>
      <p:grpSp>
        <p:nvGrpSpPr>
          <p:cNvPr id="2" name="Group 1">
            <a:extLst>
              <a:ext uri="{FF2B5EF4-FFF2-40B4-BE49-F238E27FC236}">
                <a16:creationId xmlns:a16="http://schemas.microsoft.com/office/drawing/2014/main" id="{56B7DAD6-5D03-24B7-33D9-3D9DC8A18134}"/>
              </a:ext>
            </a:extLst>
          </p:cNvPr>
          <p:cNvGrpSpPr/>
          <p:nvPr/>
        </p:nvGrpSpPr>
        <p:grpSpPr>
          <a:xfrm>
            <a:off x="9391754" y="2459939"/>
            <a:ext cx="2283074" cy="3310858"/>
            <a:chOff x="4988124" y="1867965"/>
            <a:chExt cx="2520502" cy="3310858"/>
          </a:xfrm>
        </p:grpSpPr>
        <p:sp>
          <p:nvSpPr>
            <p:cNvPr id="16" name="Rectangle 15">
              <a:extLst>
                <a:ext uri="{FF2B5EF4-FFF2-40B4-BE49-F238E27FC236}">
                  <a16:creationId xmlns:a16="http://schemas.microsoft.com/office/drawing/2014/main" id="{FEEAFDF2-120B-9008-5D18-4FC280BEF371}"/>
                </a:ext>
              </a:extLst>
            </p:cNvPr>
            <p:cNvSpPr/>
            <p:nvPr/>
          </p:nvSpPr>
          <p:spPr>
            <a:xfrm>
              <a:off x="4988125" y="1867965"/>
              <a:ext cx="2520501"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F5D61"/>
                  </a:solidFill>
                </a:rPr>
                <a:t>Criteria</a:t>
              </a:r>
              <a:endParaRPr lang="fr-FR" b="1" dirty="0">
                <a:solidFill>
                  <a:srgbClr val="0F5D61"/>
                </a:solidFill>
              </a:endParaRPr>
            </a:p>
          </p:txBody>
        </p:sp>
        <p:sp>
          <p:nvSpPr>
            <p:cNvPr id="24" name="Rectangle 23">
              <a:extLst>
                <a:ext uri="{FF2B5EF4-FFF2-40B4-BE49-F238E27FC236}">
                  <a16:creationId xmlns:a16="http://schemas.microsoft.com/office/drawing/2014/main" id="{07523192-81AF-2546-5B3A-9903785183FF}"/>
                </a:ext>
              </a:extLst>
            </p:cNvPr>
            <p:cNvSpPr/>
            <p:nvPr/>
          </p:nvSpPr>
          <p:spPr>
            <a:xfrm>
              <a:off x="4988124" y="2476621"/>
              <a:ext cx="2520501"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spcAft>
                  <a:spcPts val="1200"/>
                </a:spcAft>
                <a:buFont typeface="Arial" panose="020B0604020202020204" pitchFamily="34" charset="0"/>
                <a:buChar char="•"/>
              </a:pPr>
              <a:r>
                <a:rPr lang="en-US" sz="1400" dirty="0">
                  <a:solidFill>
                    <a:schemeClr val="tx1"/>
                  </a:solidFill>
                </a:rPr>
                <a:t>Selection of up 16 criteria (essential, important and other) to be considered in the prioritization exercise</a:t>
              </a:r>
            </a:p>
            <a:p>
              <a:pPr marL="171450" indent="-171450">
                <a:buFont typeface="Arial" panose="020B0604020202020204" pitchFamily="34" charset="0"/>
                <a:buChar char="•"/>
              </a:pPr>
              <a:r>
                <a:rPr lang="en-US" sz="1400" dirty="0">
                  <a:solidFill>
                    <a:schemeClr val="tx1"/>
                  </a:solidFill>
                </a:rPr>
                <a:t>Assignment of weights to each criteria group to indicate the relative importance of each for the prioritization exercise </a:t>
              </a:r>
            </a:p>
          </p:txBody>
        </p:sp>
      </p:grpSp>
      <p:sp>
        <p:nvSpPr>
          <p:cNvPr id="6" name="Rectangle 5">
            <a:extLst>
              <a:ext uri="{FF2B5EF4-FFF2-40B4-BE49-F238E27FC236}">
                <a16:creationId xmlns:a16="http://schemas.microsoft.com/office/drawing/2014/main" id="{EF676A19-6022-2CD0-A710-E58AE8D9368F}"/>
              </a:ext>
            </a:extLst>
          </p:cNvPr>
          <p:cNvSpPr/>
          <p:nvPr/>
        </p:nvSpPr>
        <p:spPr>
          <a:xfrm>
            <a:off x="4485180" y="1848497"/>
            <a:ext cx="7189647" cy="457201"/>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mj-lt"/>
              </a:rPr>
              <a:t>This feedback will be used to inform the following decisions:</a:t>
            </a:r>
          </a:p>
        </p:txBody>
      </p:sp>
      <p:sp>
        <p:nvSpPr>
          <p:cNvPr id="12" name="Star: 10 Points 17">
            <a:extLst>
              <a:ext uri="{FF2B5EF4-FFF2-40B4-BE49-F238E27FC236}">
                <a16:creationId xmlns:a16="http://schemas.microsoft.com/office/drawing/2014/main" id="{80496BF8-CE6E-A781-7014-5A484F5EE22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to be updated by country</a:t>
            </a:r>
          </a:p>
        </p:txBody>
      </p:sp>
      <p:graphicFrame>
        <p:nvGraphicFramePr>
          <p:cNvPr id="14" name="Chart 13">
            <a:extLst>
              <a:ext uri="{FF2B5EF4-FFF2-40B4-BE49-F238E27FC236}">
                <a16:creationId xmlns:a16="http://schemas.microsoft.com/office/drawing/2014/main" id="{6600719A-D1D1-C74E-68F4-6CBAF59AF23B}"/>
              </a:ext>
            </a:extLst>
          </p:cNvPr>
          <p:cNvGraphicFramePr/>
          <p:nvPr>
            <p:extLst>
              <p:ext uri="{D42A27DB-BD31-4B8C-83A1-F6EECF244321}">
                <p14:modId xmlns:p14="http://schemas.microsoft.com/office/powerpoint/2010/main" val="415388629"/>
              </p:ext>
            </p:extLst>
          </p:nvPr>
        </p:nvGraphicFramePr>
        <p:xfrm>
          <a:off x="290695" y="1858522"/>
          <a:ext cx="3734580" cy="3912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35647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340F7A7-C16A-661C-5512-C6B5CC8F4506}"/>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94280AB5-1238-9151-0BEC-8E51C36716D8}"/>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1F4719E4-F43E-A200-2A49-F68269482ED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CF8C3360-FFD0-2446-948B-6B48AD4C473D}"/>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4697B109-E0A8-C68C-7C4E-4D445ECB0CA8}"/>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4A71A40C-C07E-0F90-93BA-A9645DBDA96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A5B29076-09A4-C2EB-9E7F-673CB68456DA}"/>
              </a:ext>
            </a:extLst>
          </p:cNvPr>
          <p:cNvSpPr/>
          <p:nvPr/>
        </p:nvSpPr>
        <p:spPr>
          <a:xfrm>
            <a:off x="2178943" y="2767744"/>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31160ACD-3FE1-7A50-C75B-8676D66C71B0}"/>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9BDC5228-1E17-6669-3809-228F9527AF6D}"/>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3A3F3B5F-F174-D1BA-4843-4D8956B9615F}"/>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EF69028E-C349-C19D-2FC3-D54B3C39913F}"/>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B4F3F0E9-7103-D7BF-69DE-4C1600340940}"/>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AB626B69-21A9-80B8-C107-3F20ED1CC33D}"/>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F465CBE3-3BC3-4921-E1B8-866A6A9F662A}"/>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F47564D6-B6AB-9859-1EE1-43A5F0C66FAD}"/>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FD4BF9C7-6CE0-8BCF-1F79-A0481B67716C}"/>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F1BEAC97-A840-0998-D5E4-52BBEC0EA1C0}"/>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698EC566-03C2-1C97-7B9E-476AF8F41943}"/>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AD6179D6-2E9F-BB4E-3BA9-C0942147642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9B2FBC8E-D2C7-7A92-6966-761B8A9D27D2}"/>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80AA5326-22F1-7B60-9F7D-DA91F303057E}"/>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46409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The </a:t>
            </a:r>
            <a:r>
              <a:rPr lang="fr-FR" sz="2400" kern="0" dirty="0" err="1">
                <a:solidFill>
                  <a:srgbClr val="0F5D61"/>
                </a:solidFill>
                <a:latin typeface="+mj-lt"/>
                <a:cs typeface="Times New Roman" panose="02020603050405020304" pitchFamily="18" charset="0"/>
                <a:sym typeface="Lato"/>
              </a:rPr>
              <a:t>proposed</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timeframe</a:t>
            </a:r>
            <a:r>
              <a:rPr lang="fr-FR" sz="2400" kern="0" dirty="0">
                <a:solidFill>
                  <a:srgbClr val="0F5D61"/>
                </a:solidFill>
                <a:latin typeface="+mj-lt"/>
                <a:cs typeface="Times New Roman" panose="02020603050405020304" pitchFamily="18" charset="0"/>
                <a:sym typeface="Lato"/>
              </a:rPr>
              <a:t> for the </a:t>
            </a:r>
            <a:r>
              <a:rPr lang="fr-FR" sz="2400" kern="0" dirty="0" err="1">
                <a:solidFill>
                  <a:srgbClr val="0F5D61"/>
                </a:solidFill>
                <a:latin typeface="+mj-lt"/>
                <a:cs typeface="Times New Roman" panose="02020603050405020304" pitchFamily="18" charset="0"/>
                <a:sym typeface="Lato"/>
              </a:rPr>
              <a:t>prioritization</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exercise</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is</a:t>
            </a:r>
            <a:r>
              <a:rPr lang="fr-FR" sz="2400" kern="0" dirty="0">
                <a:solidFill>
                  <a:srgbClr val="0F5D61"/>
                </a:solidFill>
                <a:latin typeface="+mj-lt"/>
                <a:cs typeface="Times New Roman" panose="02020603050405020304" pitchFamily="18" charset="0"/>
                <a:sym typeface="Lato"/>
              </a:rPr>
              <a:t>: ___</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12</a:t>
            </a:fld>
            <a:endParaRPr lang="fr-FR" dirty="0">
              <a:latin typeface="+mj-lt"/>
            </a:endParaRPr>
          </a:p>
        </p:txBody>
      </p:sp>
      <p:graphicFrame>
        <p:nvGraphicFramePr>
          <p:cNvPr id="20" name="Chart 19">
            <a:extLst>
              <a:ext uri="{FF2B5EF4-FFF2-40B4-BE49-F238E27FC236}">
                <a16:creationId xmlns:a16="http://schemas.microsoft.com/office/drawing/2014/main" id="{F91B2951-B49A-2349-E717-13AFEEF7BEA4}"/>
              </a:ext>
            </a:extLst>
          </p:cNvPr>
          <p:cNvGraphicFramePr/>
          <p:nvPr>
            <p:extLst>
              <p:ext uri="{D42A27DB-BD31-4B8C-83A1-F6EECF244321}">
                <p14:modId xmlns:p14="http://schemas.microsoft.com/office/powerpoint/2010/main" val="2255033629"/>
              </p:ext>
            </p:extLst>
          </p:nvPr>
        </p:nvGraphicFramePr>
        <p:xfrm>
          <a:off x="1830285" y="1737491"/>
          <a:ext cx="9290959" cy="4480131"/>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id="{0A748472-8F34-5D8B-35BE-60B05E160581}"/>
              </a:ext>
            </a:extLst>
          </p:cNvPr>
          <p:cNvSpPr txBox="1"/>
          <p:nvPr/>
        </p:nvSpPr>
        <p:spPr>
          <a:xfrm>
            <a:off x="3736174" y="1317476"/>
            <a:ext cx="4474029" cy="553998"/>
          </a:xfrm>
          <a:prstGeom prst="rect">
            <a:avLst/>
          </a:prstGeom>
          <a:noFill/>
        </p:spPr>
        <p:txBody>
          <a:bodyPr wrap="square" rtlCol="0">
            <a:spAutoFit/>
          </a:bodyPr>
          <a:lstStyle/>
          <a:p>
            <a:r>
              <a:rPr lang="fr-FR" b="1" dirty="0"/>
              <a:t>Vote </a:t>
            </a:r>
            <a:r>
              <a:rPr lang="fr-FR" b="1" dirty="0" err="1"/>
              <a:t>results</a:t>
            </a:r>
            <a:r>
              <a:rPr lang="fr-FR" b="1" dirty="0"/>
              <a:t>: time </a:t>
            </a:r>
            <a:r>
              <a:rPr lang="fr-FR" b="1" dirty="0" err="1"/>
              <a:t>period</a:t>
            </a:r>
            <a:r>
              <a:rPr lang="fr-FR" b="1" dirty="0"/>
              <a:t> to </a:t>
            </a:r>
            <a:r>
              <a:rPr lang="fr-FR" b="1" dirty="0" err="1"/>
              <a:t>consider</a:t>
            </a:r>
            <a:endParaRPr lang="fr-FR" b="1" dirty="0"/>
          </a:p>
          <a:p>
            <a:r>
              <a:rPr lang="fr-FR" sz="1200" dirty="0"/>
              <a:t>Source : online questionnaire, %, N = X</a:t>
            </a:r>
          </a:p>
        </p:txBody>
      </p:sp>
      <p:sp>
        <p:nvSpPr>
          <p:cNvPr id="13" name="Star: 10 Points 17">
            <a:extLst>
              <a:ext uri="{FF2B5EF4-FFF2-40B4-BE49-F238E27FC236}">
                <a16:creationId xmlns:a16="http://schemas.microsoft.com/office/drawing/2014/main" id="{CB06878E-36F6-AD59-0040-E5AB500BB4C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3827102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340F7A7-C16A-661C-5512-C6B5CC8F4506}"/>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94280AB5-1238-9151-0BEC-8E51C36716D8}"/>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1F4719E4-F43E-A200-2A49-F68269482ED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CF8C3360-FFD0-2446-948B-6B48AD4C473D}"/>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4697B109-E0A8-C68C-7C4E-4D445ECB0CA8}"/>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4A71A40C-C07E-0F90-93BA-A9645DBDA96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A5B29076-09A4-C2EB-9E7F-673CB68456DA}"/>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31160ACD-3FE1-7A50-C75B-8676D66C71B0}"/>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9BDC5228-1E17-6669-3809-228F9527AF6D}"/>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3A3F3B5F-F174-D1BA-4843-4D8956B9615F}"/>
              </a:ext>
            </a:extLst>
          </p:cNvPr>
          <p:cNvSpPr/>
          <p:nvPr/>
        </p:nvSpPr>
        <p:spPr>
          <a:xfrm>
            <a:off x="2178942" y="3465351"/>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EF69028E-C349-C19D-2FC3-D54B3C39913F}"/>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B4F3F0E9-7103-D7BF-69DE-4C1600340940}"/>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AB626B69-21A9-80B8-C107-3F20ED1CC33D}"/>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F465CBE3-3BC3-4921-E1B8-866A6A9F662A}"/>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F47564D6-B6AB-9859-1EE1-43A5F0C66FAD}"/>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FD4BF9C7-6CE0-8BCF-1F79-A0481B67716C}"/>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F1BEAC97-A840-0998-D5E4-52BBEC0EA1C0}"/>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698EC566-03C2-1C97-7B9E-476AF8F41943}"/>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AD6179D6-2E9F-BB4E-3BA9-C0942147642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9B2FBC8E-D2C7-7A92-6966-761B8A9D27D2}"/>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80AA5326-22F1-7B60-9F7D-DA91F303057E}"/>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286449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0" y="301910"/>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21 vaccine candidates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were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proposed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vote on</a:t>
            </a: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14</a:t>
            </a:fld>
            <a:endParaRPr lang="fr-FR" dirty="0">
              <a:latin typeface="+mj-lt"/>
            </a:endParaRPr>
          </a:p>
        </p:txBody>
      </p:sp>
      <p:sp>
        <p:nvSpPr>
          <p:cNvPr id="6" name="TextBox 5">
            <a:extLst>
              <a:ext uri="{FF2B5EF4-FFF2-40B4-BE49-F238E27FC236}">
                <a16:creationId xmlns:a16="http://schemas.microsoft.com/office/drawing/2014/main" id="{A7FE379E-6BD7-4A08-A0F8-479EBD2A7C00}"/>
              </a:ext>
            </a:extLst>
          </p:cNvPr>
          <p:cNvSpPr txBox="1"/>
          <p:nvPr/>
        </p:nvSpPr>
        <p:spPr>
          <a:xfrm>
            <a:off x="697176" y="1514421"/>
            <a:ext cx="10645541" cy="4005633"/>
          </a:xfrm>
          <a:prstGeom prst="rect">
            <a:avLst/>
          </a:prstGeom>
          <a:solidFill>
            <a:schemeClr val="bg1">
              <a:lumMod val="95000"/>
            </a:schemeClr>
          </a:solidFill>
        </p:spPr>
        <p:txBody>
          <a:bodyPr wrap="square" numCol="2" anchor="ctr">
            <a:noAutofit/>
          </a:bodyPr>
          <a:lstStyle/>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Malaria vaccine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Human papillomavirus (HPV)</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Hexavalent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Typhoid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Measles-Rubella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Cholera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Hepatitis B at birth (</a:t>
            </a:r>
            <a:r>
              <a:rPr lang="en-US" dirty="0" err="1">
                <a:solidFill>
                  <a:srgbClr val="202124"/>
                </a:solidFill>
                <a:effectLst/>
                <a:ea typeface="Calibri" panose="020F0502020204030204" pitchFamily="34" charset="0"/>
                <a:cs typeface="Times New Roman" panose="02020603050405020304" pitchFamily="18" charset="0"/>
              </a:rPr>
              <a:t>HepB</a:t>
            </a:r>
            <a:r>
              <a:rPr lang="en-US" dirty="0">
                <a:solidFill>
                  <a:srgbClr val="202124"/>
                </a:solidFill>
                <a:effectLst/>
                <a:ea typeface="Calibri" panose="020F0502020204030204" pitchFamily="34"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Rotavirus</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Respiratory Syncytial Virus (RSV)</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Shigella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Dengue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Meningitis (Multivalent)</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Ebola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Gonorrhea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Chikungunya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err="1">
                <a:solidFill>
                  <a:srgbClr val="202124"/>
                </a:solidFill>
                <a:effectLst/>
                <a:ea typeface="Calibri" panose="020F0502020204030204" pitchFamily="34" charset="0"/>
                <a:cs typeface="Times New Roman" panose="02020603050405020304" pitchFamily="18" charset="0"/>
              </a:rPr>
              <a:t>Mpox</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DTP booster</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Group B Streptococcus (GBS)</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Hepatitis 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Tuberculosis (new vaccine)</a:t>
            </a:r>
            <a:endParaRPr lang="en-US" dirty="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i="1" dirty="0" err="1">
                <a:solidFill>
                  <a:srgbClr val="202124"/>
                </a:solidFill>
                <a:effectLst/>
                <a:ea typeface="Calibri" panose="020F0502020204030204" pitchFamily="34" charset="0"/>
                <a:cs typeface="Times New Roman" panose="02020603050405020304" pitchFamily="18" charset="0"/>
              </a:rPr>
              <a:t>Haemophilus</a:t>
            </a:r>
            <a:r>
              <a:rPr lang="en-US" i="1" dirty="0">
                <a:solidFill>
                  <a:srgbClr val="202124"/>
                </a:solidFill>
                <a:effectLst/>
                <a:ea typeface="Calibri" panose="020F0502020204030204" pitchFamily="34" charset="0"/>
                <a:cs typeface="Times New Roman" panose="02020603050405020304" pitchFamily="18" charset="0"/>
              </a:rPr>
              <a:t> influenzae</a:t>
            </a:r>
            <a:r>
              <a:rPr lang="en-US" dirty="0">
                <a:solidFill>
                  <a:srgbClr val="202124"/>
                </a:solidFill>
                <a:effectLst/>
                <a:ea typeface="Calibri" panose="020F0502020204030204" pitchFamily="34" charset="0"/>
                <a:cs typeface="Times New Roman" panose="02020603050405020304" pitchFamily="18" charset="0"/>
              </a:rPr>
              <a:t> type b (Hib)</a:t>
            </a:r>
            <a:endParaRPr lang="en-US" dirty="0">
              <a:effectLst/>
              <a:ea typeface="Calibri" panose="020F0502020204030204" pitchFamily="34" charset="0"/>
              <a:cs typeface="Times New Roman" panose="02020603050405020304" pitchFamily="18" charset="0"/>
            </a:endParaRPr>
          </a:p>
        </p:txBody>
      </p:sp>
      <p:sp>
        <p:nvSpPr>
          <p:cNvPr id="4" name="Star: 10 Points 17">
            <a:extLst>
              <a:ext uri="{FF2B5EF4-FFF2-40B4-BE49-F238E27FC236}">
                <a16:creationId xmlns:a16="http://schemas.microsoft.com/office/drawing/2014/main" id="{60175A37-EA33-9E27-0D86-CC6C1356BBE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1379444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427;p16">
            <a:extLst>
              <a:ext uri="{FF2B5EF4-FFF2-40B4-BE49-F238E27FC236}">
                <a16:creationId xmlns:a16="http://schemas.microsoft.com/office/drawing/2014/main" id="{5841B509-E984-BAB8-914B-63401781F03E}"/>
              </a:ext>
            </a:extLst>
          </p:cNvPr>
          <p:cNvSpPr/>
          <p:nvPr/>
        </p:nvSpPr>
        <p:spPr>
          <a:xfrm>
            <a:off x="0" y="301910"/>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6" name="Google Shape;126;p14">
            <a:extLst>
              <a:ext uri="{FF2B5EF4-FFF2-40B4-BE49-F238E27FC236}">
                <a16:creationId xmlns:a16="http://schemas.microsoft.com/office/drawing/2014/main" id="{5CEB6AD2-4232-DCA8-3062-317437B40039}"/>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Background: X Vaccine</a:t>
            </a:r>
          </a:p>
        </p:txBody>
      </p:sp>
      <p:sp>
        <p:nvSpPr>
          <p:cNvPr id="7" name="TextBox 6">
            <a:extLst>
              <a:ext uri="{FF2B5EF4-FFF2-40B4-BE49-F238E27FC236}">
                <a16:creationId xmlns:a16="http://schemas.microsoft.com/office/drawing/2014/main" id="{4843DADF-08C5-A243-3425-2961661B0683}"/>
              </a:ext>
            </a:extLst>
          </p:cNvPr>
          <p:cNvSpPr txBox="1"/>
          <p:nvPr/>
        </p:nvSpPr>
        <p:spPr>
          <a:xfrm>
            <a:off x="675369" y="1967355"/>
            <a:ext cx="5052648" cy="4243437"/>
          </a:xfrm>
          <a:prstGeom prst="rect">
            <a:avLst/>
          </a:prstGeom>
          <a:noFill/>
          <a:ln>
            <a:solidFill>
              <a:schemeClr val="bg1">
                <a:lumMod val="75000"/>
              </a:schemeClr>
            </a:solidFill>
          </a:ln>
        </p:spPr>
        <p:txBody>
          <a:bodyPr wrap="square" lIns="36000" rIns="36000" rtlCol="0">
            <a:noAutofit/>
          </a:bodyPr>
          <a:lstStyle/>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endParaRPr lang="fr-FR" sz="1400" dirty="0"/>
          </a:p>
        </p:txBody>
      </p:sp>
      <p:sp>
        <p:nvSpPr>
          <p:cNvPr id="10" name="TextBox 9">
            <a:extLst>
              <a:ext uri="{FF2B5EF4-FFF2-40B4-BE49-F238E27FC236}">
                <a16:creationId xmlns:a16="http://schemas.microsoft.com/office/drawing/2014/main" id="{A23296D5-0A06-AE0A-E0D0-C0A4CB90BF76}"/>
              </a:ext>
            </a:extLst>
          </p:cNvPr>
          <p:cNvSpPr txBox="1"/>
          <p:nvPr/>
        </p:nvSpPr>
        <p:spPr>
          <a:xfrm>
            <a:off x="6003280" y="1967357"/>
            <a:ext cx="5052648" cy="4243437"/>
          </a:xfrm>
          <a:prstGeom prst="rect">
            <a:avLst/>
          </a:prstGeom>
          <a:noFill/>
          <a:ln>
            <a:solidFill>
              <a:schemeClr val="bg1">
                <a:lumMod val="75000"/>
              </a:schemeClr>
            </a:solidFill>
          </a:ln>
        </p:spPr>
        <p:txBody>
          <a:bodyPr wrap="square" lIns="36000" rIns="36000" rtlCol="0">
            <a:noAutofit/>
          </a:bodyPr>
          <a:lstStyle/>
          <a:p>
            <a:pPr marL="342900" indent="-342900">
              <a:spcBef>
                <a:spcPts val="600"/>
              </a:spcBef>
              <a:buFont typeface="Arial" panose="020B0604020202020204" pitchFamily="34" charset="0"/>
              <a:buChar char="•"/>
            </a:pPr>
            <a:r>
              <a:rPr lang="fr-FR" sz="1400" dirty="0"/>
              <a:t> </a:t>
            </a:r>
          </a:p>
          <a:p>
            <a:pPr marL="342900" indent="-342900">
              <a:spcBef>
                <a:spcPts val="600"/>
              </a:spcBef>
              <a:buFont typeface="Arial" panose="020B0604020202020204" pitchFamily="34" charset="0"/>
              <a:buChar char="•"/>
            </a:pPr>
            <a:r>
              <a:rPr lang="fr-FR" sz="1400" dirty="0"/>
              <a:t> </a:t>
            </a:r>
          </a:p>
          <a:p>
            <a:pPr marL="342900" indent="-342900">
              <a:spcBef>
                <a:spcPts val="600"/>
              </a:spcBef>
              <a:buFont typeface="Arial" panose="020B0604020202020204" pitchFamily="34" charset="0"/>
              <a:buChar char="•"/>
            </a:pPr>
            <a:r>
              <a:rPr lang="fr-FR" sz="1400" dirty="0"/>
              <a:t> </a:t>
            </a:r>
            <a:endParaRPr lang="en-US" sz="1400" dirty="0"/>
          </a:p>
        </p:txBody>
      </p:sp>
      <p:sp>
        <p:nvSpPr>
          <p:cNvPr id="11" name="Rectangle 10">
            <a:extLst>
              <a:ext uri="{FF2B5EF4-FFF2-40B4-BE49-F238E27FC236}">
                <a16:creationId xmlns:a16="http://schemas.microsoft.com/office/drawing/2014/main" id="{BE4BF83D-251A-DDA4-6129-530236910455}"/>
              </a:ext>
            </a:extLst>
          </p:cNvPr>
          <p:cNvSpPr/>
          <p:nvPr/>
        </p:nvSpPr>
        <p:spPr>
          <a:xfrm>
            <a:off x="675368" y="1369176"/>
            <a:ext cx="5052648" cy="487524"/>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Burden of Disease</a:t>
            </a:r>
          </a:p>
        </p:txBody>
      </p:sp>
      <p:sp>
        <p:nvSpPr>
          <p:cNvPr id="14" name="Rectangle 13">
            <a:extLst>
              <a:ext uri="{FF2B5EF4-FFF2-40B4-BE49-F238E27FC236}">
                <a16:creationId xmlns:a16="http://schemas.microsoft.com/office/drawing/2014/main" id="{98C7892B-3FE8-49CD-233F-0A865D536C73}"/>
              </a:ext>
            </a:extLst>
          </p:cNvPr>
          <p:cNvSpPr/>
          <p:nvPr/>
        </p:nvSpPr>
        <p:spPr>
          <a:xfrm>
            <a:off x="6003279" y="1369176"/>
            <a:ext cx="5052648" cy="487524"/>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Vaccine safety and efficacy</a:t>
            </a:r>
          </a:p>
        </p:txBody>
      </p:sp>
      <p:sp>
        <p:nvSpPr>
          <p:cNvPr id="20" name="Star: 10 Points 17">
            <a:extLst>
              <a:ext uri="{FF2B5EF4-FFF2-40B4-BE49-F238E27FC236}">
                <a16:creationId xmlns:a16="http://schemas.microsoft.com/office/drawing/2014/main" id="{1A38D4DB-1BEA-A187-0F38-2470A4CAA0D1}"/>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57712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X vaccines have been </a:t>
            </a:r>
            <a:r>
              <a:rPr lang="fr-FR" sz="2400" kern="0" dirty="0" err="1">
                <a:solidFill>
                  <a:srgbClr val="0F5D61"/>
                </a:solidFill>
                <a:latin typeface="+mj-lt"/>
                <a:cs typeface="Times New Roman" panose="02020603050405020304" pitchFamily="18" charset="0"/>
                <a:sym typeface="Lato"/>
              </a:rPr>
              <a:t>pre-selected</a:t>
            </a:r>
            <a:r>
              <a:rPr lang="fr-FR" sz="2400" kern="0" dirty="0">
                <a:solidFill>
                  <a:srgbClr val="0F5D61"/>
                </a:solidFill>
                <a:latin typeface="+mj-lt"/>
                <a:cs typeface="Times New Roman" panose="02020603050405020304" pitchFamily="18" charset="0"/>
                <a:sym typeface="Lato"/>
              </a:rPr>
              <a:t> for </a:t>
            </a:r>
            <a:r>
              <a:rPr lang="fr-FR" sz="2400" kern="0" dirty="0" err="1">
                <a:solidFill>
                  <a:srgbClr val="0F5D61"/>
                </a:solidFill>
                <a:latin typeface="+mj-lt"/>
                <a:cs typeface="Times New Roman" panose="02020603050405020304" pitchFamily="18" charset="0"/>
                <a:sym typeface="Lato"/>
              </a:rPr>
              <a:t>this</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prioritization</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exercise</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16</a:t>
            </a:fld>
            <a:endParaRPr lang="fr-FR" dirty="0">
              <a:latin typeface="+mj-lt"/>
            </a:endParaRPr>
          </a:p>
        </p:txBody>
      </p:sp>
      <p:sp>
        <p:nvSpPr>
          <p:cNvPr id="4" name="TextBox 3">
            <a:extLst>
              <a:ext uri="{FF2B5EF4-FFF2-40B4-BE49-F238E27FC236}">
                <a16:creationId xmlns:a16="http://schemas.microsoft.com/office/drawing/2014/main" id="{39BD27A5-AA2F-80F2-1F97-C10359277024}"/>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vaccine candidates</a:t>
            </a:r>
          </a:p>
          <a:p>
            <a:r>
              <a:rPr lang="fr-FR" sz="1050" dirty="0"/>
              <a:t>Source : online questionnaire, Nbr, N = X</a:t>
            </a:r>
          </a:p>
        </p:txBody>
      </p:sp>
      <p:graphicFrame>
        <p:nvGraphicFramePr>
          <p:cNvPr id="7" name="Chart 6">
            <a:extLst>
              <a:ext uri="{FF2B5EF4-FFF2-40B4-BE49-F238E27FC236}">
                <a16:creationId xmlns:a16="http://schemas.microsoft.com/office/drawing/2014/main" id="{1CBE68E4-36FB-F77A-F170-3294C1782380}"/>
              </a:ext>
            </a:extLst>
          </p:cNvPr>
          <p:cNvGraphicFramePr/>
          <p:nvPr>
            <p:extLst>
              <p:ext uri="{D42A27DB-BD31-4B8C-83A1-F6EECF244321}">
                <p14:modId xmlns:p14="http://schemas.microsoft.com/office/powerpoint/2010/main" val="236188215"/>
              </p:ext>
            </p:extLst>
          </p:nvPr>
        </p:nvGraphicFramePr>
        <p:xfrm>
          <a:off x="472961" y="1847849"/>
          <a:ext cx="11239613" cy="4533901"/>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F1C6BAF9-2B5C-12A9-73E9-EDAEDEA7FFB0}"/>
              </a:ext>
            </a:extLst>
          </p:cNvPr>
          <p:cNvSpPr/>
          <p:nvPr/>
        </p:nvSpPr>
        <p:spPr>
          <a:xfrm>
            <a:off x="7595949" y="847474"/>
            <a:ext cx="4067175" cy="76250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b="1" dirty="0" err="1">
                <a:solidFill>
                  <a:schemeClr val="tx1">
                    <a:lumMod val="50000"/>
                  </a:schemeClr>
                </a:solidFill>
              </a:rPr>
              <a:t>Reminder</a:t>
            </a:r>
            <a:r>
              <a:rPr lang="fr-FR" sz="1400" b="1" dirty="0">
                <a:solidFill>
                  <a:schemeClr val="tx1">
                    <a:lumMod val="50000"/>
                  </a:schemeClr>
                </a:solidFill>
              </a:rPr>
              <a:t>: </a:t>
            </a:r>
            <a:r>
              <a:rPr lang="fr-FR" sz="1400" dirty="0" err="1">
                <a:solidFill>
                  <a:schemeClr val="tx1">
                    <a:lumMod val="50000"/>
                  </a:schemeClr>
                </a:solidFill>
              </a:rPr>
              <a:t>this</a:t>
            </a:r>
            <a:r>
              <a:rPr lang="fr-FR" sz="1400" dirty="0">
                <a:solidFill>
                  <a:schemeClr val="tx1">
                    <a:lumMod val="50000"/>
                  </a:schemeClr>
                </a:solidFill>
              </a:rPr>
              <a:t> </a:t>
            </a:r>
            <a:r>
              <a:rPr lang="fr-FR" sz="1400" dirty="0" err="1">
                <a:solidFill>
                  <a:schemeClr val="tx1">
                    <a:lumMod val="50000"/>
                  </a:schemeClr>
                </a:solidFill>
              </a:rPr>
              <a:t>is</a:t>
            </a:r>
            <a:r>
              <a:rPr lang="fr-FR" sz="1400" dirty="0">
                <a:solidFill>
                  <a:schemeClr val="tx1">
                    <a:lumMod val="50000"/>
                  </a:schemeClr>
                </a:solidFill>
              </a:rPr>
              <a:t> not </a:t>
            </a:r>
            <a:r>
              <a:rPr lang="fr-FR" sz="1400" dirty="0" err="1">
                <a:solidFill>
                  <a:schemeClr val="tx1">
                    <a:lumMod val="50000"/>
                  </a:schemeClr>
                </a:solidFill>
              </a:rPr>
              <a:t>yet</a:t>
            </a:r>
            <a:r>
              <a:rPr lang="fr-FR" sz="1400" dirty="0">
                <a:solidFill>
                  <a:schemeClr val="tx1">
                    <a:lumMod val="50000"/>
                  </a:schemeClr>
                </a:solidFill>
              </a:rPr>
              <a:t> </a:t>
            </a:r>
            <a:r>
              <a:rPr lang="fr-FR" sz="1400" dirty="0" err="1">
                <a:solidFill>
                  <a:schemeClr val="tx1">
                    <a:lumMod val="50000"/>
                  </a:schemeClr>
                </a:solidFill>
              </a:rPr>
              <a:t>addressing</a:t>
            </a:r>
            <a:r>
              <a:rPr lang="fr-FR" sz="1400" dirty="0">
                <a:solidFill>
                  <a:schemeClr val="tx1">
                    <a:lumMod val="50000"/>
                  </a:schemeClr>
                </a:solidFill>
              </a:rPr>
              <a:t> </a:t>
            </a:r>
            <a:r>
              <a:rPr lang="fr-FR" sz="1400" dirty="0" err="1">
                <a:solidFill>
                  <a:schemeClr val="tx1">
                    <a:lumMod val="50000"/>
                  </a:schemeClr>
                </a:solidFill>
              </a:rPr>
              <a:t>prioritization</a:t>
            </a:r>
            <a:r>
              <a:rPr lang="fr-FR" sz="1400" dirty="0">
                <a:solidFill>
                  <a:schemeClr val="tx1">
                    <a:lumMod val="50000"/>
                  </a:schemeClr>
                </a:solidFill>
              </a:rPr>
              <a:t>, but </a:t>
            </a:r>
            <a:r>
              <a:rPr lang="fr-FR" sz="1400" dirty="0" err="1">
                <a:solidFill>
                  <a:schemeClr val="tx1">
                    <a:lumMod val="50000"/>
                  </a:schemeClr>
                </a:solidFill>
              </a:rPr>
              <a:t>is</a:t>
            </a:r>
            <a:r>
              <a:rPr lang="fr-FR" sz="1400" dirty="0">
                <a:solidFill>
                  <a:schemeClr val="tx1">
                    <a:lumMod val="50000"/>
                  </a:schemeClr>
                </a:solidFill>
              </a:rPr>
              <a:t> </a:t>
            </a:r>
            <a:r>
              <a:rPr lang="fr-FR" sz="1400" dirty="0" err="1">
                <a:solidFill>
                  <a:schemeClr val="tx1">
                    <a:lumMod val="50000"/>
                  </a:schemeClr>
                </a:solidFill>
              </a:rPr>
              <a:t>simply</a:t>
            </a:r>
            <a:r>
              <a:rPr lang="fr-FR" sz="1400" dirty="0">
                <a:solidFill>
                  <a:schemeClr val="tx1">
                    <a:lumMod val="50000"/>
                  </a:schemeClr>
                </a:solidFill>
              </a:rPr>
              <a:t> </a:t>
            </a:r>
            <a:r>
              <a:rPr lang="fr-FR" sz="1400" dirty="0" err="1">
                <a:solidFill>
                  <a:schemeClr val="tx1">
                    <a:lumMod val="50000"/>
                  </a:schemeClr>
                </a:solidFill>
              </a:rPr>
              <a:t>pre-selecting</a:t>
            </a:r>
            <a:r>
              <a:rPr lang="fr-FR" sz="1400" dirty="0">
                <a:solidFill>
                  <a:schemeClr val="tx1">
                    <a:lumMod val="50000"/>
                  </a:schemeClr>
                </a:solidFill>
              </a:rPr>
              <a:t> vaccines to </a:t>
            </a:r>
            <a:r>
              <a:rPr lang="fr-FR" sz="1400" dirty="0" err="1">
                <a:solidFill>
                  <a:schemeClr val="tx1">
                    <a:lumMod val="50000"/>
                  </a:schemeClr>
                </a:solidFill>
              </a:rPr>
              <a:t>be</a:t>
            </a:r>
            <a:r>
              <a:rPr lang="fr-FR" sz="1400" dirty="0">
                <a:solidFill>
                  <a:schemeClr val="tx1">
                    <a:lumMod val="50000"/>
                  </a:schemeClr>
                </a:solidFill>
              </a:rPr>
              <a:t> </a:t>
            </a:r>
            <a:r>
              <a:rPr lang="fr-FR" sz="1400" dirty="0" err="1">
                <a:solidFill>
                  <a:schemeClr val="tx1">
                    <a:lumMod val="50000"/>
                  </a:schemeClr>
                </a:solidFill>
              </a:rPr>
              <a:t>considered</a:t>
            </a:r>
            <a:r>
              <a:rPr lang="fr-FR" sz="1400" dirty="0">
                <a:solidFill>
                  <a:schemeClr val="tx1">
                    <a:lumMod val="50000"/>
                  </a:schemeClr>
                </a:solidFill>
              </a:rPr>
              <a:t> in </a:t>
            </a:r>
            <a:r>
              <a:rPr lang="fr-FR" sz="1400" dirty="0" err="1">
                <a:solidFill>
                  <a:schemeClr val="tx1">
                    <a:lumMod val="50000"/>
                  </a:schemeClr>
                </a:solidFill>
              </a:rPr>
              <a:t>this</a:t>
            </a:r>
            <a:r>
              <a:rPr lang="fr-FR" sz="1400" dirty="0">
                <a:solidFill>
                  <a:schemeClr val="tx1">
                    <a:lumMod val="50000"/>
                  </a:schemeClr>
                </a:solidFill>
              </a:rPr>
              <a:t> </a:t>
            </a:r>
            <a:r>
              <a:rPr lang="fr-FR" sz="1400" dirty="0" err="1">
                <a:solidFill>
                  <a:schemeClr val="tx1">
                    <a:lumMod val="50000"/>
                  </a:schemeClr>
                </a:solidFill>
              </a:rPr>
              <a:t>exercise</a:t>
            </a:r>
            <a:endParaRPr lang="fr-FR" sz="1400" dirty="0">
              <a:solidFill>
                <a:schemeClr val="tx1">
                  <a:lumMod val="50000"/>
                </a:schemeClr>
              </a:solidFill>
            </a:endParaRPr>
          </a:p>
        </p:txBody>
      </p:sp>
      <p:sp>
        <p:nvSpPr>
          <p:cNvPr id="26" name="Star: 10 Points 17">
            <a:extLst>
              <a:ext uri="{FF2B5EF4-FFF2-40B4-BE49-F238E27FC236}">
                <a16:creationId xmlns:a16="http://schemas.microsoft.com/office/drawing/2014/main" id="{F92B2B87-5BC4-95A2-A283-0832FB4AFEE7}"/>
              </a:ext>
            </a:extLst>
          </p:cNvPr>
          <p:cNvSpPr/>
          <p:nvPr/>
        </p:nvSpPr>
        <p:spPr>
          <a:xfrm>
            <a:off x="10177927" y="250900"/>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4183799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Approach, Methodology and Criteria</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rgbClr val="0F5D61"/>
          </a:solidFill>
          <a:ln>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solidFill>
                  <a:schemeClr val="bg1"/>
                </a:solidFill>
              </a:rPr>
              <a:t>Prioritization</a:t>
            </a:r>
            <a:r>
              <a:rPr lang="fr-FR" noProof="0" dirty="0">
                <a:solidFill>
                  <a:schemeClr val="bg1"/>
                </a:solidFill>
              </a:rPr>
              <a:t> </a:t>
            </a:r>
            <a:r>
              <a:rPr lang="fr-FR" noProof="0" dirty="0" err="1">
                <a:solidFill>
                  <a:schemeClr val="bg1"/>
                </a:solidFill>
              </a:rPr>
              <a:t>Criteria</a:t>
            </a:r>
            <a:endParaRPr lang="fr-FR" noProof="0" dirty="0">
              <a:solidFill>
                <a:schemeClr val="bg1"/>
              </a:solidFill>
            </a:endParaRPr>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761546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B6E5E889-D5CF-C142-CD8A-8E771DC62BD8}"/>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12AB91D8-1EF4-0469-48F1-6348AAC7EFF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An extensive literature review was carried out to create a comprehensive list of criteria</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aphicFrame>
        <p:nvGraphicFramePr>
          <p:cNvPr id="7" name="Table 6">
            <a:extLst>
              <a:ext uri="{FF2B5EF4-FFF2-40B4-BE49-F238E27FC236}">
                <a16:creationId xmlns:a16="http://schemas.microsoft.com/office/drawing/2014/main" id="{2B1B4AD7-E792-323E-B10F-18F4BAF88E1A}"/>
              </a:ext>
            </a:extLst>
          </p:cNvPr>
          <p:cNvGraphicFramePr>
            <a:graphicFrameLocks noGrp="1"/>
          </p:cNvGraphicFramePr>
          <p:nvPr/>
        </p:nvGraphicFramePr>
        <p:xfrm>
          <a:off x="580537" y="1195916"/>
          <a:ext cx="11132037" cy="5571504"/>
        </p:xfrm>
        <a:graphic>
          <a:graphicData uri="http://schemas.openxmlformats.org/drawingml/2006/table">
            <a:tbl>
              <a:tblPr firstRow="1" bandRow="1">
                <a:tableStyleId>{93296810-A885-4BE3-A3E7-6D5BEEA58F35}</a:tableStyleId>
              </a:tblPr>
              <a:tblGrid>
                <a:gridCol w="6118322">
                  <a:extLst>
                    <a:ext uri="{9D8B030D-6E8A-4147-A177-3AD203B41FA5}">
                      <a16:colId xmlns:a16="http://schemas.microsoft.com/office/drawing/2014/main" val="3355488182"/>
                    </a:ext>
                  </a:extLst>
                </a:gridCol>
                <a:gridCol w="865578">
                  <a:extLst>
                    <a:ext uri="{9D8B030D-6E8A-4147-A177-3AD203B41FA5}">
                      <a16:colId xmlns:a16="http://schemas.microsoft.com/office/drawing/2014/main" val="2387253575"/>
                    </a:ext>
                  </a:extLst>
                </a:gridCol>
                <a:gridCol w="4148137">
                  <a:extLst>
                    <a:ext uri="{9D8B030D-6E8A-4147-A177-3AD203B41FA5}">
                      <a16:colId xmlns:a16="http://schemas.microsoft.com/office/drawing/2014/main" val="1901740266"/>
                    </a:ext>
                  </a:extLst>
                </a:gridCol>
              </a:tblGrid>
              <a:tr h="255077">
                <a:tc>
                  <a:txBody>
                    <a:bodyPr/>
                    <a:lstStyle/>
                    <a:p>
                      <a:r>
                        <a:rPr lang="en-US" dirty="0">
                          <a:solidFill>
                            <a:schemeClr val="tx1"/>
                          </a:solidFill>
                        </a:rPr>
                        <a:t>Title</a:t>
                      </a: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dirty="0">
                          <a:solidFill>
                            <a:schemeClr val="tx1"/>
                          </a:solidFill>
                        </a:rPr>
                        <a:t>Year</a:t>
                      </a: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rtl="0"/>
                      <a:r>
                        <a:rPr lang="en-US" dirty="0">
                          <a:solidFill>
                            <a:schemeClr val="tx1"/>
                          </a:solidFill>
                        </a:rPr>
                        <a:t>Author(s)</a:t>
                      </a:r>
                    </a:p>
                  </a:txBody>
                  <a:tcP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0508828"/>
                  </a:ext>
                </a:extLst>
              </a:tr>
              <a:tr h="432756">
                <a:tc>
                  <a:txBody>
                    <a:bodyPr/>
                    <a:lstStyle/>
                    <a:p>
                      <a:r>
                        <a:rPr lang="en-US" sz="1400" b="0" i="0" u="none" strike="noStrike" cap="none" baseline="0" dirty="0">
                          <a:solidFill>
                            <a:schemeClr val="dk1"/>
                          </a:solidFill>
                          <a:latin typeface="+mn-lt"/>
                          <a:ea typeface="+mn-ea"/>
                          <a:cs typeface="+mn-cs"/>
                          <a:sym typeface="Arial"/>
                        </a:rPr>
                        <a:t>An analytical framework for immunization programs in Canada</a:t>
                      </a:r>
                      <a:endParaRPr lang="en-US"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2004</a:t>
                      </a: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L.J. Erickson, P. De </a:t>
                      </a:r>
                      <a:r>
                        <a:rPr lang="en-US" sz="1400" b="0" i="0" u="none" strike="noStrike" cap="none" baseline="0" dirty="0" err="1">
                          <a:solidFill>
                            <a:schemeClr val="dk1"/>
                          </a:solidFill>
                          <a:latin typeface="+mn-lt"/>
                          <a:ea typeface="+mn-ea"/>
                          <a:cs typeface="+mn-cs"/>
                          <a:sym typeface="Arial"/>
                        </a:rPr>
                        <a:t>Wals</a:t>
                      </a:r>
                      <a:r>
                        <a:rPr lang="en-US" sz="1400" b="0" i="0" u="none" strike="noStrike" cap="none" baseline="0" dirty="0">
                          <a:solidFill>
                            <a:schemeClr val="dk1"/>
                          </a:solidFill>
                          <a:latin typeface="+mn-lt"/>
                          <a:ea typeface="+mn-ea"/>
                          <a:cs typeface="+mn-cs"/>
                          <a:sym typeface="Arial"/>
                        </a:rPr>
                        <a:t>, L. </a:t>
                      </a:r>
                      <a:r>
                        <a:rPr lang="en-US" sz="1400" b="0" i="0" u="none" strike="noStrike" cap="none" baseline="0" dirty="0" err="1">
                          <a:solidFill>
                            <a:schemeClr val="dk1"/>
                          </a:solidFill>
                          <a:latin typeface="+mn-lt"/>
                          <a:ea typeface="+mn-ea"/>
                          <a:cs typeface="+mn-cs"/>
                          <a:sym typeface="Arial"/>
                        </a:rPr>
                        <a:t>Farand</a:t>
                      </a:r>
                      <a:endParaRPr lang="en-US"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66608795"/>
                  </a:ext>
                </a:extLst>
              </a:tr>
              <a:tr h="432756">
                <a:tc>
                  <a:txBody>
                    <a:bodyPr/>
                    <a:lstStyle/>
                    <a:p>
                      <a:r>
                        <a:rPr lang="en-US" sz="1400" b="0" i="0" u="none" strike="noStrike" cap="none" baseline="0" dirty="0">
                          <a:solidFill>
                            <a:schemeClr val="dk1"/>
                          </a:solidFill>
                          <a:latin typeface="+mn-lt"/>
                          <a:ea typeface="+mn-ea"/>
                          <a:cs typeface="+mn-cs"/>
                          <a:sym typeface="Arial"/>
                        </a:rPr>
                        <a:t>National decision-making on adopting new vaccines: a systematic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Burchett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0753428"/>
                  </a:ext>
                </a:extLst>
              </a:tr>
              <a:tr h="433632">
                <a:tc>
                  <a:txBody>
                    <a:bodyPr/>
                    <a:lstStyle/>
                    <a:p>
                      <a:r>
                        <a:rPr lang="en-US" sz="1400" b="0" i="0" u="none" strike="noStrike" cap="none" baseline="0" dirty="0">
                          <a:solidFill>
                            <a:schemeClr val="dk1"/>
                          </a:solidFill>
                          <a:latin typeface="+mn-lt"/>
                          <a:ea typeface="+mn-ea"/>
                          <a:cs typeface="+mn-cs"/>
                          <a:sym typeface="Arial"/>
                        </a:rPr>
                        <a:t>New vaccine adoption: qualitative study of national decision-making processes in seven low- and middle-income countries</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Burchett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46629911"/>
                  </a:ext>
                </a:extLst>
              </a:tr>
              <a:tr h="612186">
                <a:tc>
                  <a:txBody>
                    <a:bodyPr/>
                    <a:lstStyle/>
                    <a:p>
                      <a:r>
                        <a:rPr lang="en-US" sz="1400" b="0" i="0" u="none" strike="noStrike" cap="none" baseline="0" dirty="0">
                          <a:solidFill>
                            <a:schemeClr val="dk1"/>
                          </a:solidFill>
                          <a:latin typeface="+mn-lt"/>
                          <a:ea typeface="+mn-ea"/>
                          <a:cs typeface="+mn-cs"/>
                          <a:sym typeface="Arial"/>
                        </a:rPr>
                        <a:t>Ranking Vaccines: A Prioritization Framework: Phase I: Demonstration of Concept and a Software Blueprint</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Guruprasad Madhavan, </a:t>
                      </a:r>
                      <a:r>
                        <a:rPr lang="en-US" sz="1400" b="0" i="0" u="none" strike="noStrike" cap="none" baseline="0" dirty="0" err="1">
                          <a:solidFill>
                            <a:schemeClr val="dk1"/>
                          </a:solidFill>
                          <a:latin typeface="+mn-lt"/>
                          <a:ea typeface="+mn-ea"/>
                          <a:cs typeface="+mn-cs"/>
                          <a:sym typeface="Arial"/>
                        </a:rPr>
                        <a:t>Kinpritma</a:t>
                      </a:r>
                      <a:r>
                        <a:rPr lang="en-US" sz="1400" b="0" i="0" u="none" strike="noStrike" cap="none" baseline="0" dirty="0">
                          <a:solidFill>
                            <a:schemeClr val="dk1"/>
                          </a:solidFill>
                          <a:latin typeface="+mn-lt"/>
                          <a:ea typeface="+mn-ea"/>
                          <a:cs typeface="+mn-cs"/>
                          <a:sym typeface="Arial"/>
                        </a:rPr>
                        <a:t> Sangha, Charles Phelps, Dennis </a:t>
                      </a:r>
                      <a:r>
                        <a:rPr lang="en-US" sz="1400" b="0" i="0" u="none" strike="noStrike" cap="none" baseline="0" dirty="0" err="1">
                          <a:solidFill>
                            <a:schemeClr val="dk1"/>
                          </a:solidFill>
                          <a:latin typeface="+mn-lt"/>
                          <a:ea typeface="+mn-ea"/>
                          <a:cs typeface="+mn-cs"/>
                          <a:sym typeface="Arial"/>
                        </a:rPr>
                        <a:t>Fryback</a:t>
                      </a:r>
                      <a:r>
                        <a:rPr lang="en-US" sz="1400" b="0" i="0" u="none" strike="noStrike" cap="none" baseline="0" dirty="0">
                          <a:solidFill>
                            <a:schemeClr val="dk1"/>
                          </a:solidFill>
                          <a:latin typeface="+mn-lt"/>
                          <a:ea typeface="+mn-ea"/>
                          <a:cs typeface="+mn-cs"/>
                          <a:sym typeface="Arial"/>
                        </a:rPr>
                        <a:t>, Tracy </a:t>
                      </a:r>
                      <a:r>
                        <a:rPr lang="fr-FR" sz="1400" b="0" i="0" u="none" strike="noStrike" cap="none" baseline="0" dirty="0">
                          <a:solidFill>
                            <a:schemeClr val="dk1"/>
                          </a:solidFill>
                          <a:latin typeface="+mn-lt"/>
                          <a:ea typeface="+mn-ea"/>
                          <a:cs typeface="+mn-cs"/>
                          <a:sym typeface="Arial"/>
                        </a:rPr>
                        <a:t>Lieu, Rose Marie Martinez, and </a:t>
                      </a:r>
                      <a:r>
                        <a:rPr lang="fr-FR" sz="1400" b="0" i="0" u="none" strike="noStrike" cap="none" baseline="0" dirty="0" err="1">
                          <a:solidFill>
                            <a:schemeClr val="dk1"/>
                          </a:solidFill>
                          <a:latin typeface="+mn-lt"/>
                          <a:ea typeface="+mn-ea"/>
                          <a:cs typeface="+mn-cs"/>
                          <a:sym typeface="Arial"/>
                        </a:rPr>
                        <a:t>Lonnie</a:t>
                      </a:r>
                      <a:r>
                        <a:rPr lang="fr-FR" sz="1400" b="0" i="0" u="none" strike="noStrike" cap="none" baseline="0" dirty="0">
                          <a:solidFill>
                            <a:schemeClr val="dk1"/>
                          </a:solidFill>
                          <a:latin typeface="+mn-lt"/>
                          <a:ea typeface="+mn-ea"/>
                          <a:cs typeface="+mn-cs"/>
                          <a:sym typeface="Arial"/>
                        </a:rPr>
                        <a:t> King</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90147290"/>
                  </a:ext>
                </a:extLst>
              </a:tr>
              <a:tr h="433632">
                <a:tc>
                  <a:txBody>
                    <a:bodyPr/>
                    <a:lstStyle/>
                    <a:p>
                      <a:r>
                        <a:rPr lang="en-US" dirty="0">
                          <a:solidFill>
                            <a:schemeClr val="tx1"/>
                          </a:solidFill>
                        </a:rPr>
                        <a:t>SAGE Guidance for the development of evidence-based vaccination- related recommendations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2017</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41266074"/>
                  </a:ext>
                </a:extLst>
              </a:tr>
              <a:tr h="433632">
                <a:tc>
                  <a:txBody>
                    <a:bodyPr/>
                    <a:lstStyle/>
                    <a:p>
                      <a:r>
                        <a:rPr lang="en-US" sz="1400" b="0" i="0" u="none" strike="noStrike" cap="none" baseline="0" dirty="0">
                          <a:solidFill>
                            <a:schemeClr val="dk1"/>
                          </a:solidFill>
                          <a:latin typeface="+mn-lt"/>
                          <a:ea typeface="+mn-ea"/>
                          <a:cs typeface="+mn-cs"/>
                          <a:sym typeface="Arial"/>
                        </a:rPr>
                        <a:t>National decision-making for the introduction of new vaccines: A systematic review, 2010–2020</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err="1">
                          <a:solidFill>
                            <a:schemeClr val="dk1"/>
                          </a:solidFill>
                          <a:latin typeface="+mn-lt"/>
                          <a:ea typeface="+mn-ea"/>
                          <a:cs typeface="+mn-cs"/>
                          <a:sym typeface="Arial"/>
                        </a:rPr>
                        <a:t>Morgane</a:t>
                      </a:r>
                      <a:r>
                        <a:rPr lang="en-US" sz="1400" b="0" i="0" u="none" strike="noStrike" cap="none" baseline="0" dirty="0">
                          <a:solidFill>
                            <a:schemeClr val="dk1"/>
                          </a:solidFill>
                          <a:latin typeface="+mn-lt"/>
                          <a:ea typeface="+mn-ea"/>
                          <a:cs typeface="+mn-cs"/>
                          <a:sym typeface="Arial"/>
                        </a:rPr>
                        <a:t> </a:t>
                      </a:r>
                      <a:r>
                        <a:rPr lang="en-US" sz="1400" b="0" i="0" u="none" strike="noStrike" cap="none" baseline="0" dirty="0" err="1">
                          <a:solidFill>
                            <a:schemeClr val="dk1"/>
                          </a:solidFill>
                          <a:latin typeface="+mn-lt"/>
                          <a:ea typeface="+mn-ea"/>
                          <a:cs typeface="+mn-cs"/>
                          <a:sym typeface="Arial"/>
                        </a:rPr>
                        <a:t>Donadel</a:t>
                      </a:r>
                      <a:r>
                        <a:rPr lang="en-US" sz="1400" b="0" i="0" u="none" strike="noStrike" cap="none" baseline="0" dirty="0">
                          <a:solidFill>
                            <a:schemeClr val="dk1"/>
                          </a:solidFill>
                          <a:latin typeface="+mn-lt"/>
                          <a:ea typeface="+mn-ea"/>
                          <a:cs typeface="+mn-cs"/>
                          <a:sym typeface="Arial"/>
                        </a:rPr>
                        <a:t>, Maria Susana </a:t>
                      </a:r>
                      <a:r>
                        <a:rPr lang="en-US" sz="1400" b="0" i="0" u="none" strike="noStrike" cap="none" baseline="0" dirty="0" err="1">
                          <a:solidFill>
                            <a:schemeClr val="dk1"/>
                          </a:solidFill>
                          <a:latin typeface="+mn-lt"/>
                          <a:ea typeface="+mn-ea"/>
                          <a:cs typeface="+mn-cs"/>
                          <a:sym typeface="Arial"/>
                        </a:rPr>
                        <a:t>Panero</a:t>
                      </a:r>
                      <a:r>
                        <a:rPr lang="en-US" sz="1400" b="0" i="0" u="none" strike="noStrike" cap="none" baseline="0" dirty="0">
                          <a:solidFill>
                            <a:schemeClr val="dk1"/>
                          </a:solidFill>
                          <a:latin typeface="+mn-lt"/>
                          <a:ea typeface="+mn-ea"/>
                          <a:cs typeface="+mn-cs"/>
                          <a:sym typeface="Arial"/>
                        </a:rPr>
                        <a:t>, Lynnette </a:t>
                      </a:r>
                      <a:r>
                        <a:rPr lang="en-US" sz="1400" b="0" i="0" u="none" strike="noStrike" cap="none" baseline="0" dirty="0" err="1">
                          <a:solidFill>
                            <a:schemeClr val="dk1"/>
                          </a:solidFill>
                          <a:latin typeface="+mn-lt"/>
                          <a:ea typeface="+mn-ea"/>
                          <a:cs typeface="+mn-cs"/>
                          <a:sym typeface="Arial"/>
                        </a:rPr>
                        <a:t>Ametewee</a:t>
                      </a:r>
                      <a:r>
                        <a:rPr lang="en-US" sz="1400" b="0" i="0" u="none" strike="noStrike" cap="none" baseline="0" dirty="0">
                          <a:solidFill>
                            <a:schemeClr val="dk1"/>
                          </a:solidFill>
                          <a:latin typeface="+mn-lt"/>
                          <a:ea typeface="+mn-ea"/>
                          <a:cs typeface="+mn-cs"/>
                          <a:sym typeface="Arial"/>
                        </a:rPr>
                        <a:t>, Abigail M. </a:t>
                      </a:r>
                      <a:r>
                        <a:rPr lang="en-US" sz="1400" b="0" i="0" u="none" strike="noStrike" cap="none" baseline="0" dirty="0" err="1">
                          <a:solidFill>
                            <a:schemeClr val="dk1"/>
                          </a:solidFill>
                          <a:latin typeface="+mn-lt"/>
                          <a:ea typeface="+mn-ea"/>
                          <a:cs typeface="+mn-cs"/>
                          <a:sym typeface="Arial"/>
                        </a:rPr>
                        <a:t>Shefer</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54536935"/>
                  </a:ext>
                </a:extLst>
              </a:tr>
              <a:tr h="433632">
                <a:tc>
                  <a:txBody>
                    <a:bodyPr/>
                    <a:lstStyle/>
                    <a:p>
                      <a:r>
                        <a:rPr lang="en-US" dirty="0">
                          <a:solidFill>
                            <a:schemeClr val="tx1"/>
                          </a:solidFill>
                        </a:rPr>
                        <a:t>Factors influencing the prioritization of vaccines by policymakers in low- and middle-income countries: a scoping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Guillaume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5471077"/>
                  </a:ext>
                </a:extLst>
              </a:tr>
              <a:tr h="612186">
                <a:tc>
                  <a:txBody>
                    <a:bodyPr/>
                    <a:lstStyle/>
                    <a:p>
                      <a:r>
                        <a:rPr lang="en-US" sz="1400" b="0" i="0" u="none" strike="noStrike" cap="none" baseline="0" dirty="0">
                          <a:solidFill>
                            <a:schemeClr val="dk1"/>
                          </a:solidFill>
                          <a:latin typeface="+mn-lt"/>
                          <a:ea typeface="+mn-ea"/>
                          <a:cs typeface="+mn-cs"/>
                          <a:sym typeface="Arial"/>
                        </a:rPr>
                        <a:t>The Use of Multicriteria Decision Analysis to Support Decision Making in</a:t>
                      </a:r>
                    </a:p>
                    <a:p>
                      <a:r>
                        <a:rPr lang="en-US" sz="1400" b="0" i="0" u="none" strike="noStrike" cap="none" baseline="0" dirty="0">
                          <a:solidFill>
                            <a:schemeClr val="dk1"/>
                          </a:solidFill>
                          <a:latin typeface="+mn-lt"/>
                          <a:ea typeface="+mn-ea"/>
                          <a:cs typeface="+mn-cs"/>
                          <a:sym typeface="Arial"/>
                        </a:rPr>
                        <a:t>Healthcare: An Updated Systematic Literature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2023</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Pamela Gongora-Salazar, MSc, Stephen Rocks, MSc, Patrick </a:t>
                      </a:r>
                      <a:r>
                        <a:rPr lang="en-US" sz="1400" b="0" i="0" u="none" strike="noStrike" cap="none" baseline="0" dirty="0" err="1">
                          <a:solidFill>
                            <a:schemeClr val="dk1"/>
                          </a:solidFill>
                          <a:latin typeface="+mn-lt"/>
                          <a:ea typeface="+mn-ea"/>
                          <a:cs typeface="+mn-cs"/>
                          <a:sym typeface="Arial"/>
                        </a:rPr>
                        <a:t>Fahr</a:t>
                      </a:r>
                      <a:r>
                        <a:rPr lang="en-US" sz="1400" b="0" i="0" u="none" strike="noStrike" cap="none" baseline="0" dirty="0">
                          <a:solidFill>
                            <a:schemeClr val="dk1"/>
                          </a:solidFill>
                          <a:latin typeface="+mn-lt"/>
                          <a:ea typeface="+mn-ea"/>
                          <a:cs typeface="+mn-cs"/>
                          <a:sym typeface="Arial"/>
                        </a:rPr>
                        <a:t>, DPhil, Oliver Rivero-Arias, DPhil</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89041603"/>
                  </a:ext>
                </a:extLst>
              </a:tr>
              <a:tr h="432756">
                <a:tc>
                  <a:txBody>
                    <a:bodyPr/>
                    <a:lstStyle/>
                    <a:p>
                      <a:r>
                        <a:rPr lang="en-US" sz="1400" b="0" i="0" u="none" strike="noStrike" cap="none" baseline="0" dirty="0">
                          <a:solidFill>
                            <a:schemeClr val="dk1"/>
                          </a:solidFill>
                          <a:latin typeface="+mn-lt"/>
                          <a:ea typeface="+mn-ea"/>
                          <a:cs typeface="+mn-cs"/>
                          <a:sym typeface="Arial"/>
                        </a:rPr>
                        <a:t>CAPACITI Tool &amp; Manual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73198936"/>
                  </a:ext>
                </a:extLst>
              </a:tr>
              <a:tr h="432756">
                <a:tc>
                  <a:txBody>
                    <a:bodyPr/>
                    <a:lstStyle/>
                    <a:p>
                      <a:r>
                        <a:rPr lang="en-US" sz="1400" b="0" i="0" u="none" strike="noStrike" cap="none" baseline="0">
                          <a:solidFill>
                            <a:schemeClr val="dk1"/>
                          </a:solidFill>
                          <a:latin typeface="+mn-lt"/>
                          <a:ea typeface="+mn-ea"/>
                          <a:cs typeface="+mn-cs"/>
                          <a:sym typeface="Arial"/>
                        </a:rPr>
                        <a:t>Vaccine Investment Strategy </a:t>
                      </a:r>
                      <a:r>
                        <a:rPr lang="en-US" sz="1400" b="0" i="0" u="none" strike="noStrike" cap="none" baseline="0" dirty="0">
                          <a:solidFill>
                            <a:schemeClr val="dk1"/>
                          </a:solidFill>
                          <a:latin typeface="+mn-lt"/>
                          <a:ea typeface="+mn-ea"/>
                          <a:cs typeface="+mn-cs"/>
                          <a:sym typeface="Arial"/>
                        </a:rPr>
                        <a:t>(VIS) process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GAVI</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92618507"/>
                  </a:ext>
                </a:extLst>
              </a:tr>
            </a:tbl>
          </a:graphicData>
        </a:graphic>
      </p:graphicFrame>
    </p:spTree>
    <p:extLst>
      <p:ext uri="{BB962C8B-B14F-4D97-AF65-F5344CB8AC3E}">
        <p14:creationId xmlns:p14="http://schemas.microsoft.com/office/powerpoint/2010/main" val="3724112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These criteria relate to</a:t>
            </a:r>
            <a:r>
              <a:rPr lang="en-US" sz="2400" kern="0" dirty="0">
                <a:solidFill>
                  <a:srgbClr val="0F5D61"/>
                </a:solidFill>
                <a:latin typeface="Lato" panose="020F0502020204030203" pitchFamily="34" charset="0"/>
                <a:cs typeface="Times New Roman" panose="02020603050405020304" pitchFamily="18" charset="0"/>
                <a:sym typeface="Lato"/>
              </a:rPr>
              <a:t> 10 topics and are categorized based on the prioritization stages</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19</a:t>
            </a:fld>
            <a:endParaRPr lang="fr-FR" dirty="0">
              <a:latin typeface="+mj-lt"/>
            </a:endParaRPr>
          </a:p>
        </p:txBody>
      </p:sp>
      <p:sp>
        <p:nvSpPr>
          <p:cNvPr id="3" name="TextBox 2">
            <a:extLst>
              <a:ext uri="{FF2B5EF4-FFF2-40B4-BE49-F238E27FC236}">
                <a16:creationId xmlns:a16="http://schemas.microsoft.com/office/drawing/2014/main" id="{54FEB106-8928-0F0C-78EA-B0C309609C7B}"/>
              </a:ext>
            </a:extLst>
          </p:cNvPr>
          <p:cNvSpPr txBox="1"/>
          <p:nvPr/>
        </p:nvSpPr>
        <p:spPr>
          <a:xfrm>
            <a:off x="651882" y="1495518"/>
            <a:ext cx="2389021" cy="446892"/>
          </a:xfrm>
          <a:prstGeom prst="rect">
            <a:avLst/>
          </a:prstGeom>
          <a:noFill/>
        </p:spPr>
        <p:txBody>
          <a:bodyPr wrap="square" rtlCol="0">
            <a:spAutoFit/>
          </a:bodyPr>
          <a:lstStyle/>
          <a:p>
            <a:r>
              <a:rPr lang="en-US" dirty="0"/>
              <a:t>Disease and vaccine</a:t>
            </a:r>
          </a:p>
        </p:txBody>
      </p:sp>
      <p:sp>
        <p:nvSpPr>
          <p:cNvPr id="4" name="TextBox 3">
            <a:extLst>
              <a:ext uri="{FF2B5EF4-FFF2-40B4-BE49-F238E27FC236}">
                <a16:creationId xmlns:a16="http://schemas.microsoft.com/office/drawing/2014/main" id="{361F4D11-1EA1-6130-F81C-CD249CDF3820}"/>
              </a:ext>
            </a:extLst>
          </p:cNvPr>
          <p:cNvSpPr txBox="1"/>
          <p:nvPr/>
        </p:nvSpPr>
        <p:spPr>
          <a:xfrm>
            <a:off x="5799986" y="1495518"/>
            <a:ext cx="2389021" cy="446892"/>
          </a:xfrm>
          <a:prstGeom prst="rect">
            <a:avLst/>
          </a:prstGeom>
          <a:noFill/>
        </p:spPr>
        <p:txBody>
          <a:bodyPr wrap="square" rtlCol="0">
            <a:spAutoFit/>
          </a:bodyPr>
          <a:lstStyle/>
          <a:p>
            <a:r>
              <a:rPr lang="en-US" dirty="0"/>
              <a:t>Program factors</a:t>
            </a:r>
          </a:p>
        </p:txBody>
      </p:sp>
      <p:sp>
        <p:nvSpPr>
          <p:cNvPr id="5" name="Rectangle 4">
            <a:extLst>
              <a:ext uri="{FF2B5EF4-FFF2-40B4-BE49-F238E27FC236}">
                <a16:creationId xmlns:a16="http://schemas.microsoft.com/office/drawing/2014/main" id="{D7D80B2E-C78E-F336-09D3-60BDC01F9C58}"/>
              </a:ext>
            </a:extLst>
          </p:cNvPr>
          <p:cNvSpPr/>
          <p:nvPr/>
        </p:nvSpPr>
        <p:spPr>
          <a:xfrm>
            <a:off x="651882" y="2215082"/>
            <a:ext cx="2260874" cy="91440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Burden &amp; epidemiology of the disease</a:t>
            </a:r>
          </a:p>
        </p:txBody>
      </p:sp>
      <p:sp>
        <p:nvSpPr>
          <p:cNvPr id="6" name="Rectangle 5">
            <a:extLst>
              <a:ext uri="{FF2B5EF4-FFF2-40B4-BE49-F238E27FC236}">
                <a16:creationId xmlns:a16="http://schemas.microsoft.com/office/drawing/2014/main" id="{FFFBCD44-45B0-4398-6F93-EFB5B9D5EA7C}"/>
              </a:ext>
            </a:extLst>
          </p:cNvPr>
          <p:cNvSpPr/>
          <p:nvPr/>
        </p:nvSpPr>
        <p:spPr>
          <a:xfrm>
            <a:off x="651882" y="3327096"/>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Benefits of the vaccine</a:t>
            </a:r>
          </a:p>
        </p:txBody>
      </p:sp>
      <p:sp>
        <p:nvSpPr>
          <p:cNvPr id="7" name="Rectangle 6">
            <a:extLst>
              <a:ext uri="{FF2B5EF4-FFF2-40B4-BE49-F238E27FC236}">
                <a16:creationId xmlns:a16="http://schemas.microsoft.com/office/drawing/2014/main" id="{0F014B43-7D22-1957-6BC3-8481FF5B1CBB}"/>
              </a:ext>
            </a:extLst>
          </p:cNvPr>
          <p:cNvSpPr/>
          <p:nvPr/>
        </p:nvSpPr>
        <p:spPr>
          <a:xfrm>
            <a:off x="651882" y="4135367"/>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Vaccine safety</a:t>
            </a:r>
          </a:p>
        </p:txBody>
      </p:sp>
      <p:sp>
        <p:nvSpPr>
          <p:cNvPr id="19" name="Rectangle 18">
            <a:extLst>
              <a:ext uri="{FF2B5EF4-FFF2-40B4-BE49-F238E27FC236}">
                <a16:creationId xmlns:a16="http://schemas.microsoft.com/office/drawing/2014/main" id="{CD5A3FD2-D1FC-11CA-1377-FFF48A28A975}"/>
              </a:ext>
            </a:extLst>
          </p:cNvPr>
          <p:cNvSpPr/>
          <p:nvPr/>
        </p:nvSpPr>
        <p:spPr>
          <a:xfrm>
            <a:off x="5864061"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Strategy</a:t>
            </a:r>
          </a:p>
        </p:txBody>
      </p:sp>
      <p:sp>
        <p:nvSpPr>
          <p:cNvPr id="21" name="Rectangle 20">
            <a:extLst>
              <a:ext uri="{FF2B5EF4-FFF2-40B4-BE49-F238E27FC236}">
                <a16:creationId xmlns:a16="http://schemas.microsoft.com/office/drawing/2014/main" id="{DF92707A-2FE0-8A39-E263-B7806FCF73C2}"/>
              </a:ext>
            </a:extLst>
          </p:cNvPr>
          <p:cNvSpPr/>
          <p:nvPr/>
        </p:nvSpPr>
        <p:spPr>
          <a:xfrm>
            <a:off x="5864061"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Logistics</a:t>
            </a:r>
          </a:p>
        </p:txBody>
      </p:sp>
      <p:sp>
        <p:nvSpPr>
          <p:cNvPr id="22" name="Rectangle 21">
            <a:extLst>
              <a:ext uri="{FF2B5EF4-FFF2-40B4-BE49-F238E27FC236}">
                <a16:creationId xmlns:a16="http://schemas.microsoft.com/office/drawing/2014/main" id="{3524353A-8644-CF2C-029F-839CE178A9A5}"/>
              </a:ext>
            </a:extLst>
          </p:cNvPr>
          <p:cNvSpPr/>
          <p:nvPr/>
        </p:nvSpPr>
        <p:spPr>
          <a:xfrm>
            <a:off x="5864061"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Service delivery</a:t>
            </a:r>
          </a:p>
        </p:txBody>
      </p:sp>
      <p:sp>
        <p:nvSpPr>
          <p:cNvPr id="33" name="TextBox 32">
            <a:extLst>
              <a:ext uri="{FF2B5EF4-FFF2-40B4-BE49-F238E27FC236}">
                <a16:creationId xmlns:a16="http://schemas.microsoft.com/office/drawing/2014/main" id="{43AF4D50-8104-9544-F763-5EF405070A25}"/>
              </a:ext>
            </a:extLst>
          </p:cNvPr>
          <p:cNvSpPr txBox="1"/>
          <p:nvPr/>
        </p:nvSpPr>
        <p:spPr>
          <a:xfrm>
            <a:off x="3257971" y="1495518"/>
            <a:ext cx="2389021" cy="446892"/>
          </a:xfrm>
          <a:prstGeom prst="rect">
            <a:avLst/>
          </a:prstGeom>
          <a:noFill/>
        </p:spPr>
        <p:txBody>
          <a:bodyPr wrap="square" rtlCol="0">
            <a:spAutoFit/>
          </a:bodyPr>
          <a:lstStyle/>
          <a:p>
            <a:r>
              <a:rPr lang="en-US" dirty="0"/>
              <a:t>External factors</a:t>
            </a:r>
          </a:p>
        </p:txBody>
      </p:sp>
      <p:sp>
        <p:nvSpPr>
          <p:cNvPr id="34" name="Rectangle 33">
            <a:extLst>
              <a:ext uri="{FF2B5EF4-FFF2-40B4-BE49-F238E27FC236}">
                <a16:creationId xmlns:a16="http://schemas.microsoft.com/office/drawing/2014/main" id="{2491C4AB-2475-1A53-480D-401C03C3D7D7}"/>
              </a:ext>
            </a:extLst>
          </p:cNvPr>
          <p:cNvSpPr/>
          <p:nvPr/>
        </p:nvSpPr>
        <p:spPr>
          <a:xfrm>
            <a:off x="3275728"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Market availability</a:t>
            </a:r>
          </a:p>
        </p:txBody>
      </p:sp>
      <p:sp>
        <p:nvSpPr>
          <p:cNvPr id="36" name="Rectangle 35">
            <a:extLst>
              <a:ext uri="{FF2B5EF4-FFF2-40B4-BE49-F238E27FC236}">
                <a16:creationId xmlns:a16="http://schemas.microsoft.com/office/drawing/2014/main" id="{7A6789B2-7069-0506-86B8-AA09DF1E87C8}"/>
              </a:ext>
            </a:extLst>
          </p:cNvPr>
          <p:cNvSpPr/>
          <p:nvPr/>
        </p:nvSpPr>
        <p:spPr>
          <a:xfrm>
            <a:off x="3275728"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Finances &amp; economics</a:t>
            </a:r>
          </a:p>
        </p:txBody>
      </p:sp>
      <p:sp>
        <p:nvSpPr>
          <p:cNvPr id="37" name="Rectangle 36">
            <a:extLst>
              <a:ext uri="{FF2B5EF4-FFF2-40B4-BE49-F238E27FC236}">
                <a16:creationId xmlns:a16="http://schemas.microsoft.com/office/drawing/2014/main" id="{B5558037-323A-33D8-505E-66FFB7C2106C}"/>
              </a:ext>
            </a:extLst>
          </p:cNvPr>
          <p:cNvSpPr/>
          <p:nvPr/>
        </p:nvSpPr>
        <p:spPr>
          <a:xfrm>
            <a:off x="3275728"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Legal &amp; ethical</a:t>
            </a:r>
          </a:p>
        </p:txBody>
      </p:sp>
      <p:sp>
        <p:nvSpPr>
          <p:cNvPr id="42" name="Rectangle 41">
            <a:extLst>
              <a:ext uri="{FF2B5EF4-FFF2-40B4-BE49-F238E27FC236}">
                <a16:creationId xmlns:a16="http://schemas.microsoft.com/office/drawing/2014/main" id="{48C40B10-0FE9-FAA1-5DD7-00AA3E7807B3}"/>
              </a:ext>
            </a:extLst>
          </p:cNvPr>
          <p:cNvSpPr/>
          <p:nvPr/>
        </p:nvSpPr>
        <p:spPr>
          <a:xfrm>
            <a:off x="5864061" y="4639894"/>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Acceptability of the vaccine</a:t>
            </a:r>
          </a:p>
        </p:txBody>
      </p:sp>
      <p:sp>
        <p:nvSpPr>
          <p:cNvPr id="71" name="TextBox 70">
            <a:extLst>
              <a:ext uri="{FF2B5EF4-FFF2-40B4-BE49-F238E27FC236}">
                <a16:creationId xmlns:a16="http://schemas.microsoft.com/office/drawing/2014/main" id="{D9C4C0E0-0073-DDC8-CB8F-92AE1B9A374D}"/>
              </a:ext>
            </a:extLst>
          </p:cNvPr>
          <p:cNvSpPr txBox="1"/>
          <p:nvPr/>
        </p:nvSpPr>
        <p:spPr>
          <a:xfrm>
            <a:off x="9102220" y="1480044"/>
            <a:ext cx="2546435" cy="369332"/>
          </a:xfrm>
          <a:prstGeom prst="rect">
            <a:avLst/>
          </a:prstGeom>
          <a:noFill/>
        </p:spPr>
        <p:txBody>
          <a:bodyPr wrap="square" rtlCol="0">
            <a:spAutoFit/>
          </a:bodyPr>
          <a:lstStyle/>
          <a:p>
            <a:pPr algn="ctr"/>
            <a:r>
              <a:rPr lang="en-US" dirty="0"/>
              <a:t>Prioritization stage</a:t>
            </a:r>
          </a:p>
        </p:txBody>
      </p:sp>
      <p:sp>
        <p:nvSpPr>
          <p:cNvPr id="80" name="Multiplication Sign 79">
            <a:extLst>
              <a:ext uri="{FF2B5EF4-FFF2-40B4-BE49-F238E27FC236}">
                <a16:creationId xmlns:a16="http://schemas.microsoft.com/office/drawing/2014/main" id="{76F1640E-3DCA-FCFB-170A-6C279B411B76}"/>
              </a:ext>
            </a:extLst>
          </p:cNvPr>
          <p:cNvSpPr/>
          <p:nvPr/>
        </p:nvSpPr>
        <p:spPr>
          <a:xfrm>
            <a:off x="8342001" y="1321929"/>
            <a:ext cx="677347" cy="668216"/>
          </a:xfrm>
          <a:prstGeom prst="mathMultiply">
            <a:avLst>
              <a:gd name="adj1" fmla="val 17818"/>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251B441-FAB6-94E0-1AAE-D867EFCE12A4}"/>
              </a:ext>
            </a:extLst>
          </p:cNvPr>
          <p:cNvSpPr/>
          <p:nvPr/>
        </p:nvSpPr>
        <p:spPr>
          <a:xfrm>
            <a:off x="9387781" y="2195060"/>
            <a:ext cx="2260874" cy="622210"/>
          </a:xfrm>
          <a:prstGeom prst="rect">
            <a:avLst/>
          </a:prstGeom>
          <a:solidFill>
            <a:srgbClr val="68999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Importance</a:t>
            </a:r>
          </a:p>
        </p:txBody>
      </p:sp>
      <p:sp>
        <p:nvSpPr>
          <p:cNvPr id="83" name="Rectangle 82">
            <a:extLst>
              <a:ext uri="{FF2B5EF4-FFF2-40B4-BE49-F238E27FC236}">
                <a16:creationId xmlns:a16="http://schemas.microsoft.com/office/drawing/2014/main" id="{BA767CFC-6EA8-3442-865C-B21022FED41F}"/>
              </a:ext>
            </a:extLst>
          </p:cNvPr>
          <p:cNvSpPr/>
          <p:nvPr/>
        </p:nvSpPr>
        <p:spPr>
          <a:xfrm>
            <a:off x="9387781" y="3003331"/>
            <a:ext cx="2260874" cy="622210"/>
          </a:xfrm>
          <a:prstGeom prst="rect">
            <a:avLst/>
          </a:prstGeom>
          <a:solidFill>
            <a:srgbClr val="0F5D6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Feasibility</a:t>
            </a:r>
          </a:p>
        </p:txBody>
      </p:sp>
    </p:spTree>
    <p:extLst>
      <p:ext uri="{BB962C8B-B14F-4D97-AF65-F5344CB8AC3E}">
        <p14:creationId xmlns:p14="http://schemas.microsoft.com/office/powerpoint/2010/main" val="257611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grpSp>
        <p:nvGrpSpPr>
          <p:cNvPr id="19" name="Group 18">
            <a:extLst>
              <a:ext uri="{FF2B5EF4-FFF2-40B4-BE49-F238E27FC236}">
                <a16:creationId xmlns:a16="http://schemas.microsoft.com/office/drawing/2014/main" id="{D0E0885F-D462-11B2-C1DB-C023DC09BE47}"/>
              </a:ext>
            </a:extLst>
          </p:cNvPr>
          <p:cNvGrpSpPr/>
          <p:nvPr/>
        </p:nvGrpSpPr>
        <p:grpSpPr>
          <a:xfrm flipH="1">
            <a:off x="9353490" y="4720031"/>
            <a:ext cx="2536404" cy="1642125"/>
            <a:chOff x="342262" y="3971329"/>
            <a:chExt cx="2536404" cy="1642125"/>
          </a:xfrm>
        </p:grpSpPr>
        <p:pic>
          <p:nvPicPr>
            <p:cNvPr id="20" name="Picture 19" descr="C:\Users\CORINN~1.COL\AppData\Local\Temp\calendar-999172_1920.jpg">
              <a:extLst>
                <a:ext uri="{FF2B5EF4-FFF2-40B4-BE49-F238E27FC236}">
                  <a16:creationId xmlns:a16="http://schemas.microsoft.com/office/drawing/2014/main" id="{0875EA48-BF36-4028-3CE2-78151A8EFFF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flipH="1">
              <a:off x="342262" y="3971329"/>
              <a:ext cx="2536404" cy="1642125"/>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DD092B1A-8F61-2D8E-85BD-DEE2DC5467B8}"/>
                </a:ext>
              </a:extLst>
            </p:cNvPr>
            <p:cNvSpPr/>
            <p:nvPr/>
          </p:nvSpPr>
          <p:spPr bwMode="auto">
            <a:xfrm flipH="1">
              <a:off x="1556895" y="4202137"/>
              <a:ext cx="306776" cy="75921"/>
            </a:xfrm>
            <a:prstGeom prst="rect">
              <a:avLst/>
            </a:prstGeom>
            <a:solidFill>
              <a:schemeClr val="bg1"/>
            </a:solidFill>
            <a:ln w="9525" cap="flat" cmpd="sng" algn="ctr">
              <a:noFill/>
              <a:prstDash val="solid"/>
              <a:round/>
              <a:headEnd type="none" w="med" len="med"/>
              <a:tailEnd type="none" w="med" len="med"/>
            </a:ln>
            <a:effectLst/>
          </p:spPr>
          <p:txBody>
            <a:bodyPr vert="horz" wrap="square" lIns="73152" tIns="73152" rIns="73152" bIns="73152"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Arial" pitchFamily="34" charset="0"/>
              </a:endParaRPr>
            </a:p>
          </p:txBody>
        </p:sp>
      </p:grpSp>
      <p:sp>
        <p:nvSpPr>
          <p:cNvPr id="22" name="Google Shape;12;p19">
            <a:extLst>
              <a:ext uri="{FF2B5EF4-FFF2-40B4-BE49-F238E27FC236}">
                <a16:creationId xmlns:a16="http://schemas.microsoft.com/office/drawing/2014/main" id="{4D1DF74C-E407-2033-8B9C-106C680EFA80}"/>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a:t>
            </a:fld>
            <a:endParaRPr lang="fr-FR" dirty="0">
              <a:latin typeface="+mj-lt"/>
            </a:endParaRPr>
          </a:p>
        </p:txBody>
      </p:sp>
      <p:graphicFrame>
        <p:nvGraphicFramePr>
          <p:cNvPr id="2" name="Table 1">
            <a:extLst>
              <a:ext uri="{FF2B5EF4-FFF2-40B4-BE49-F238E27FC236}">
                <a16:creationId xmlns:a16="http://schemas.microsoft.com/office/drawing/2014/main" id="{4A7EFF77-C330-F4DF-5015-ABB10291C26E}"/>
              </a:ext>
            </a:extLst>
          </p:cNvPr>
          <p:cNvGraphicFramePr>
            <a:graphicFrameLocks noGrp="1"/>
          </p:cNvGraphicFramePr>
          <p:nvPr>
            <p:extLst>
              <p:ext uri="{D42A27DB-BD31-4B8C-83A1-F6EECF244321}">
                <p14:modId xmlns:p14="http://schemas.microsoft.com/office/powerpoint/2010/main" val="678522034"/>
              </p:ext>
            </p:extLst>
          </p:nvPr>
        </p:nvGraphicFramePr>
        <p:xfrm>
          <a:off x="625114" y="1225080"/>
          <a:ext cx="7690750" cy="3855720"/>
        </p:xfrm>
        <a:graphic>
          <a:graphicData uri="http://schemas.openxmlformats.org/drawingml/2006/table">
            <a:tbl>
              <a:tblPr firstRow="1" bandRow="1">
                <a:effectLst>
                  <a:outerShdw blurRad="50800" dist="38100" dir="2700000" algn="tl" rotWithShape="0">
                    <a:prstClr val="black">
                      <a:alpha val="40000"/>
                    </a:prstClr>
                  </a:outerShdw>
                </a:effectLst>
                <a:tableStyleId>{93296810-A885-4BE3-A3E7-6D5BEEA58F35}</a:tableStyleId>
              </a:tblPr>
              <a:tblGrid>
                <a:gridCol w="1462478">
                  <a:extLst>
                    <a:ext uri="{9D8B030D-6E8A-4147-A177-3AD203B41FA5}">
                      <a16:colId xmlns:a16="http://schemas.microsoft.com/office/drawing/2014/main" val="1018617931"/>
                    </a:ext>
                  </a:extLst>
                </a:gridCol>
                <a:gridCol w="3769200">
                  <a:extLst>
                    <a:ext uri="{9D8B030D-6E8A-4147-A177-3AD203B41FA5}">
                      <a16:colId xmlns:a16="http://schemas.microsoft.com/office/drawing/2014/main" val="179288297"/>
                    </a:ext>
                  </a:extLst>
                </a:gridCol>
                <a:gridCol w="2459072">
                  <a:extLst>
                    <a:ext uri="{9D8B030D-6E8A-4147-A177-3AD203B41FA5}">
                      <a16:colId xmlns:a16="http://schemas.microsoft.com/office/drawing/2014/main" val="224133661"/>
                    </a:ext>
                  </a:extLst>
                </a:gridCol>
              </a:tblGrid>
              <a:tr h="370840">
                <a:tc>
                  <a:txBody>
                    <a:bodyPr/>
                    <a:lstStyle/>
                    <a:p>
                      <a:r>
                        <a:rPr lang="fr-FR" noProof="0" dirty="0">
                          <a:solidFill>
                            <a:srgbClr val="0F5D61"/>
                          </a:solidFill>
                        </a:rPr>
                        <a:t>Time</a:t>
                      </a:r>
                    </a:p>
                  </a:txBody>
                  <a:tcPr>
                    <a:lnB w="12700" cap="flat" cmpd="sng" algn="ctr">
                      <a:solidFill>
                        <a:srgbClr val="0F5D61"/>
                      </a:solidFill>
                      <a:prstDash val="solid"/>
                      <a:round/>
                      <a:headEnd type="none" w="med" len="med"/>
                      <a:tailEnd type="none" w="med" len="med"/>
                    </a:lnB>
                  </a:tcPr>
                </a:tc>
                <a:tc>
                  <a:txBody>
                    <a:bodyPr/>
                    <a:lstStyle/>
                    <a:p>
                      <a:r>
                        <a:rPr lang="fr-FR" noProof="0" dirty="0">
                          <a:solidFill>
                            <a:srgbClr val="0F5D61"/>
                          </a:solidFill>
                        </a:rPr>
                        <a:t>Activity</a:t>
                      </a:r>
                    </a:p>
                  </a:txBody>
                  <a:tcPr>
                    <a:lnB w="12700" cap="flat" cmpd="sng" algn="ctr">
                      <a:solidFill>
                        <a:srgbClr val="0F5D61"/>
                      </a:solidFill>
                      <a:prstDash val="solid"/>
                      <a:round/>
                      <a:headEnd type="none" w="med" len="med"/>
                      <a:tailEnd type="none" w="med" len="med"/>
                    </a:lnB>
                  </a:tcPr>
                </a:tc>
                <a:tc>
                  <a:txBody>
                    <a:bodyPr/>
                    <a:lstStyle/>
                    <a:p>
                      <a:r>
                        <a:rPr lang="fr-FR" noProof="0" dirty="0" err="1">
                          <a:solidFill>
                            <a:srgbClr val="0F5D61"/>
                          </a:solidFill>
                        </a:rPr>
                        <a:t>Responsible</a:t>
                      </a:r>
                      <a:endParaRPr lang="fr-FR" noProof="0" dirty="0">
                        <a:solidFill>
                          <a:srgbClr val="0F5D61"/>
                        </a:solidFill>
                      </a:endParaRPr>
                    </a:p>
                  </a:txBody>
                  <a:tcPr>
                    <a:lnB w="1270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3235724678"/>
                  </a:ext>
                </a:extLst>
              </a:tr>
              <a:tr h="370840">
                <a:tc gridSpan="3">
                  <a:txBody>
                    <a:bodyPr/>
                    <a:lstStyle/>
                    <a:p>
                      <a:pPr algn="ctr"/>
                      <a:r>
                        <a:rPr lang="fr-FR" noProof="0" dirty="0"/>
                        <a:t>Day 1</a:t>
                      </a:r>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solidFill>
                      <a:srgbClr val="B0CACB"/>
                    </a:solidFill>
                  </a:tcPr>
                </a:tc>
                <a:tc hMerge="1">
                  <a:txBody>
                    <a:bodyPr/>
                    <a:lstStyle/>
                    <a:p>
                      <a:endParaRPr lang="fr-FR" noProof="0" dirty="0"/>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tcPr>
                </a:tc>
                <a:tc hMerge="1">
                  <a:txBody>
                    <a:bodyPr/>
                    <a:lstStyle/>
                    <a:p>
                      <a:endParaRPr lang="fr-FR" noProof="0" dirty="0"/>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1127807982"/>
                  </a:ext>
                </a:extLst>
              </a:tr>
              <a:tr h="370840">
                <a:tc>
                  <a:txBody>
                    <a:bodyPr/>
                    <a:lstStyle/>
                    <a:p>
                      <a:r>
                        <a:rPr lang="fr-FR" noProof="0" dirty="0"/>
                        <a:t>30 minutes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Introductions and Objectives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930636682"/>
                  </a:ext>
                </a:extLst>
              </a:tr>
              <a:tr h="370840">
                <a:tc>
                  <a:txBody>
                    <a:bodyPr/>
                    <a:lstStyle/>
                    <a:p>
                      <a:r>
                        <a:rPr lang="fr-FR" noProof="0" dirty="0"/>
                        <a:t>1 </a:t>
                      </a:r>
                      <a:r>
                        <a:rPr lang="fr-FR" noProof="0" dirty="0" err="1"/>
                        <a:t>hr</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Review</a:t>
                      </a:r>
                      <a:r>
                        <a:rPr lang="fr-FR" noProof="0" dirty="0"/>
                        <a:t> of the </a:t>
                      </a:r>
                      <a:r>
                        <a:rPr lang="fr-FR" noProof="0" dirty="0" err="1"/>
                        <a:t>approach</a:t>
                      </a:r>
                      <a:r>
                        <a:rPr lang="fr-FR" noProof="0" dirty="0"/>
                        <a:t>, </a:t>
                      </a:r>
                      <a:r>
                        <a:rPr lang="fr-FR" noProof="0" dirty="0" err="1"/>
                        <a:t>methodology</a:t>
                      </a:r>
                      <a:r>
                        <a:rPr lang="fr-FR" noProof="0" dirty="0"/>
                        <a:t> and </a:t>
                      </a:r>
                      <a:r>
                        <a:rPr lang="fr-FR" noProof="0" dirty="0" err="1"/>
                        <a:t>criteria</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4083330226"/>
                  </a:ext>
                </a:extLst>
              </a:tr>
              <a:tr h="370840">
                <a:tc>
                  <a:txBody>
                    <a:bodyPr/>
                    <a:lstStyle/>
                    <a:p>
                      <a:r>
                        <a:rPr lang="fr-FR" noProof="0" dirty="0"/>
                        <a:t>30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Timeframe</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59954153"/>
                  </a:ext>
                </a:extLst>
              </a:tr>
              <a:tr h="370840">
                <a:tc>
                  <a:txBody>
                    <a:bodyPr/>
                    <a:lstStyle/>
                    <a:p>
                      <a:r>
                        <a:rPr lang="fr-FR" noProof="0" dirty="0"/>
                        <a:t>1 </a:t>
                      </a:r>
                      <a:r>
                        <a:rPr lang="fr-FR" noProof="0" dirty="0" err="1"/>
                        <a:t>hr</a:t>
                      </a:r>
                      <a:r>
                        <a:rPr lang="fr-FR" noProof="0" dirty="0"/>
                        <a:t> 30 min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Vaccine candidates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084338056"/>
                  </a:ext>
                </a:extLst>
              </a:tr>
              <a:tr h="370840">
                <a:tc>
                  <a:txBody>
                    <a:bodyPr/>
                    <a:lstStyle/>
                    <a:p>
                      <a:r>
                        <a:rPr lang="fr-FR" noProof="0" dirty="0"/>
                        <a:t>3 </a:t>
                      </a:r>
                      <a:r>
                        <a:rPr lang="fr-FR" noProof="0" dirty="0" err="1"/>
                        <a:t>hours</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Criteria</a:t>
                      </a:r>
                      <a:r>
                        <a:rPr lang="fr-FR" noProof="0" dirty="0"/>
                        <a:t> discussion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74625961"/>
                  </a:ext>
                </a:extLst>
              </a:tr>
              <a:tr h="370840">
                <a:tc gridSpan="3">
                  <a:txBody>
                    <a:bodyPr/>
                    <a:lstStyle/>
                    <a:p>
                      <a:pPr marR="0" algn="ctr" rtl="0">
                        <a:lnSpc>
                          <a:spcPct val="100000"/>
                        </a:lnSpc>
                        <a:spcBef>
                          <a:spcPts val="0"/>
                        </a:spcBef>
                        <a:spcAft>
                          <a:spcPts val="0"/>
                        </a:spcAft>
                        <a:buClr>
                          <a:srgbClr val="000000"/>
                        </a:buClr>
                        <a:buFont typeface="Arial"/>
                      </a:pPr>
                      <a:r>
                        <a:rPr lang="fr-FR" sz="1400" b="0" i="0" u="none" strike="noStrike" cap="none" noProof="0" dirty="0">
                          <a:solidFill>
                            <a:schemeClr val="dk1"/>
                          </a:solidFill>
                          <a:latin typeface="+mn-lt"/>
                          <a:ea typeface="+mn-ea"/>
                          <a:cs typeface="+mn-cs"/>
                          <a:sym typeface="Arial"/>
                        </a:rPr>
                        <a:t>Day 2</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B0CACB"/>
                    </a:solidFill>
                  </a:tcPr>
                </a:tc>
                <a:tc hMerge="1">
                  <a:txBody>
                    <a:bodyPr/>
                    <a:lstStyle/>
                    <a:p>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hMerge="1">
                  <a:txBody>
                    <a:bodyPr/>
                    <a:lstStyle/>
                    <a:p>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32737403"/>
                  </a:ext>
                </a:extLst>
              </a:tr>
              <a:tr h="370840">
                <a:tc>
                  <a:txBody>
                    <a:bodyPr/>
                    <a:lstStyle/>
                    <a:p>
                      <a:r>
                        <a:rPr lang="fr-FR" noProof="0" dirty="0"/>
                        <a:t>2 </a:t>
                      </a:r>
                      <a:r>
                        <a:rPr lang="fr-FR" noProof="0" dirty="0" err="1"/>
                        <a:t>hours</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Plan for </a:t>
                      </a:r>
                      <a:r>
                        <a:rPr lang="fr-FR" noProof="0" dirty="0" err="1"/>
                        <a:t>evidence</a:t>
                      </a:r>
                      <a:r>
                        <a:rPr lang="fr-FR" noProof="0" dirty="0"/>
                        <a:t> collection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540151754"/>
                  </a:ext>
                </a:extLst>
              </a:tr>
              <a:tr h="370840">
                <a:tc>
                  <a:txBody>
                    <a:bodyPr/>
                    <a:lstStyle/>
                    <a:p>
                      <a:r>
                        <a:rPr lang="fr-FR" noProof="0" dirty="0"/>
                        <a:t>30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Workplan</a:t>
                      </a:r>
                      <a:r>
                        <a:rPr lang="fr-FR" noProof="0" dirty="0"/>
                        <a:t> and conclusion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619946500"/>
                  </a:ext>
                </a:extLst>
              </a:tr>
            </a:tbl>
          </a:graphicData>
        </a:graphic>
      </p:graphicFrame>
      <p:sp>
        <p:nvSpPr>
          <p:cNvPr id="4" name="Star: 10 Points 17">
            <a:extLst>
              <a:ext uri="{FF2B5EF4-FFF2-40B4-BE49-F238E27FC236}">
                <a16:creationId xmlns:a16="http://schemas.microsoft.com/office/drawing/2014/main" id="{72A1DBA1-EF35-C37F-8F22-5CB0D06167C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877492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71 criteria have been identified in total</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aphicFrame>
        <p:nvGraphicFramePr>
          <p:cNvPr id="6" name="Table 5">
            <a:extLst>
              <a:ext uri="{FF2B5EF4-FFF2-40B4-BE49-F238E27FC236}">
                <a16:creationId xmlns:a16="http://schemas.microsoft.com/office/drawing/2014/main" id="{06C400CE-E208-4C45-21B2-73D9A1D0C9A0}"/>
              </a:ext>
            </a:extLst>
          </p:cNvPr>
          <p:cNvGraphicFramePr>
            <a:graphicFrameLocks noGrp="1"/>
          </p:cNvGraphicFramePr>
          <p:nvPr/>
        </p:nvGraphicFramePr>
        <p:xfrm>
          <a:off x="472962" y="956942"/>
          <a:ext cx="5333949" cy="5900353"/>
        </p:xfrm>
        <a:graphic>
          <a:graphicData uri="http://schemas.openxmlformats.org/drawingml/2006/table">
            <a:tbl>
              <a:tblPr/>
              <a:tblGrid>
                <a:gridCol w="2760432">
                  <a:extLst>
                    <a:ext uri="{9D8B030D-6E8A-4147-A177-3AD203B41FA5}">
                      <a16:colId xmlns:a16="http://schemas.microsoft.com/office/drawing/2014/main" val="454814299"/>
                    </a:ext>
                  </a:extLst>
                </a:gridCol>
                <a:gridCol w="1378499">
                  <a:extLst>
                    <a:ext uri="{9D8B030D-6E8A-4147-A177-3AD203B41FA5}">
                      <a16:colId xmlns:a16="http://schemas.microsoft.com/office/drawing/2014/main" val="1045922711"/>
                    </a:ext>
                  </a:extLst>
                </a:gridCol>
                <a:gridCol w="1195018">
                  <a:extLst>
                    <a:ext uri="{9D8B030D-6E8A-4147-A177-3AD203B41FA5}">
                      <a16:colId xmlns:a16="http://schemas.microsoft.com/office/drawing/2014/main" val="271391339"/>
                    </a:ext>
                  </a:extLst>
                </a:gridCol>
              </a:tblGrid>
              <a:tr h="124562">
                <a:tc>
                  <a:txBody>
                    <a:bodyPr/>
                    <a:lstStyle/>
                    <a:p>
                      <a:pPr algn="l" fontAlgn="b"/>
                      <a:r>
                        <a:rPr lang="en-US" sz="900" b="1" i="0" u="none" strike="noStrike" dirty="0">
                          <a:solidFill>
                            <a:srgbClr val="0F5D61"/>
                          </a:solidFill>
                          <a:effectLst/>
                          <a:latin typeface="Calibri" panose="020F0502020204030204" pitchFamily="34" charset="0"/>
                        </a:rPr>
                        <a:t>Criterion</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Sud-category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279959">
                <a:tc>
                  <a:txBody>
                    <a:bodyPr/>
                    <a:lstStyle/>
                    <a:p>
                      <a:pPr algn="l" fontAlgn="b"/>
                      <a:r>
                        <a:rPr lang="en-US" sz="700" b="0" i="0" u="none" strike="noStrike" dirty="0">
                          <a:solidFill>
                            <a:srgbClr val="000000"/>
                          </a:solidFill>
                          <a:effectLst/>
                          <a:latin typeface="+mj-lt"/>
                        </a:rPr>
                        <a:t>Ethical, programmatic, reputational or social issues that may affect acceptability of the vaccine to the target population (e.g. reputation of the country producer, halal)</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188810">
                <a:tc>
                  <a:txBody>
                    <a:bodyPr/>
                    <a:lstStyle/>
                    <a:p>
                      <a:pPr algn="l" fontAlgn="b"/>
                      <a:r>
                        <a:rPr lang="en-US" sz="700" b="0" i="0" u="none" strike="noStrike" dirty="0">
                          <a:solidFill>
                            <a:srgbClr val="000000"/>
                          </a:solidFill>
                          <a:effectLst/>
                          <a:latin typeface="+mj-lt"/>
                        </a:rPr>
                        <a:t>Level of use in HICs, thought-leader or </a:t>
                      </a:r>
                      <a:r>
                        <a:rPr lang="en-US" sz="700" b="0" i="0" u="none" strike="noStrike" dirty="0" err="1">
                          <a:solidFill>
                            <a:srgbClr val="000000"/>
                          </a:solidFill>
                          <a:effectLst/>
                          <a:latin typeface="+mj-lt"/>
                        </a:rPr>
                        <a:t>neighbouring</a:t>
                      </a:r>
                      <a:r>
                        <a:rPr lang="en-US" sz="700" b="0" i="0" u="none" strike="noStrike" dirty="0">
                          <a:solidFill>
                            <a:srgbClr val="000000"/>
                          </a:solidFill>
                          <a:effectLst/>
                          <a:latin typeface="+mj-lt"/>
                        </a:rPr>
                        <a:t> countries (e.g. related to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188810">
                <a:tc>
                  <a:txBody>
                    <a:bodyPr/>
                    <a:lstStyle/>
                    <a:p>
                      <a:pPr algn="l" fontAlgn="b"/>
                      <a:r>
                        <a:rPr lang="en-US" sz="700" b="0" i="0" u="none" strike="noStrike">
                          <a:solidFill>
                            <a:srgbClr val="000000"/>
                          </a:solidFill>
                          <a:effectLst/>
                          <a:latin typeface="+mj-lt"/>
                        </a:rPr>
                        <a:t>Perception of the target population of the disease risk, severity, fear and demand for disease control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188810">
                <a:tc>
                  <a:txBody>
                    <a:bodyPr/>
                    <a:lstStyle/>
                    <a:p>
                      <a:pPr algn="l" fontAlgn="b"/>
                      <a:r>
                        <a:rPr lang="en-US" sz="700" b="0" i="0" u="none" strike="noStrike">
                          <a:solidFill>
                            <a:srgbClr val="000000"/>
                          </a:solidFill>
                          <a:effectLst/>
                          <a:latin typeface="+mj-lt"/>
                        </a:rPr>
                        <a:t>Perception of the target population on the desirable and undesirable effects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188810">
                <a:tc>
                  <a:txBody>
                    <a:bodyPr/>
                    <a:lstStyle/>
                    <a:p>
                      <a:pPr algn="l" fontAlgn="b"/>
                      <a:r>
                        <a:rPr lang="en-US" sz="700" b="0" i="0" u="none" strike="noStrike" dirty="0">
                          <a:solidFill>
                            <a:srgbClr val="000000"/>
                          </a:solidFill>
                          <a:effectLst/>
                          <a:latin typeface="+mj-lt"/>
                        </a:rPr>
                        <a:t>Acceptability of schedule (e.g. multiple injections, additional visits)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Acceptability</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97660">
                <a:tc>
                  <a:txBody>
                    <a:bodyPr/>
                    <a:lstStyle/>
                    <a:p>
                      <a:pPr algn="l" fontAlgn="b"/>
                      <a:r>
                        <a:rPr lang="en-US" sz="700" b="0" i="0" u="none" strike="noStrike" dirty="0">
                          <a:solidFill>
                            <a:srgbClr val="000000"/>
                          </a:solidFill>
                          <a:effectLst/>
                          <a:latin typeface="+mj-lt"/>
                        </a:rPr>
                        <a:t>Availability of resources for marketing and communication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Demand generation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97660">
                <a:tc>
                  <a:txBody>
                    <a:bodyPr/>
                    <a:lstStyle/>
                    <a:p>
                      <a:pPr algn="l" fontAlgn="b"/>
                      <a:r>
                        <a:rPr lang="en-US" sz="700" b="0" i="0" u="none" strike="noStrike" dirty="0">
                          <a:solidFill>
                            <a:srgbClr val="000000"/>
                          </a:solidFill>
                          <a:effectLst/>
                          <a:latin typeface="+mj-lt"/>
                        </a:rPr>
                        <a:t>Coverage of active serogroups or serotypes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188810">
                <a:tc>
                  <a:txBody>
                    <a:bodyPr/>
                    <a:lstStyle/>
                    <a:p>
                      <a:pPr algn="l" fontAlgn="b"/>
                      <a:r>
                        <a:rPr lang="en-US" sz="700" b="0" i="0" u="none" strike="noStrike">
                          <a:solidFill>
                            <a:srgbClr val="000000"/>
                          </a:solidFill>
                          <a:effectLst/>
                          <a:latin typeface="+mj-lt"/>
                        </a:rPr>
                        <a:t>Effectiveness of the vaccine including in different populations/age groups/cohorts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97660">
                <a:tc>
                  <a:txBody>
                    <a:bodyPr/>
                    <a:lstStyle/>
                    <a:p>
                      <a:pPr algn="l" fontAlgn="b"/>
                      <a:r>
                        <a:rPr lang="en-US" sz="700" b="0" i="0" u="none" strike="noStrike">
                          <a:solidFill>
                            <a:srgbClr val="000000"/>
                          </a:solidFill>
                          <a:effectLst/>
                          <a:latin typeface="+mj-lt"/>
                        </a:rPr>
                        <a:t>Efficacy and immunogenicity of the vaccine in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97660">
                <a:tc>
                  <a:txBody>
                    <a:bodyPr/>
                    <a:lstStyle/>
                    <a:p>
                      <a:pPr algn="l" fontAlgn="b"/>
                      <a:r>
                        <a:rPr lang="en-US" sz="700" b="0" i="0" u="none" strike="noStrike" dirty="0">
                          <a:solidFill>
                            <a:srgbClr val="000000"/>
                          </a:solidFill>
                          <a:effectLst/>
                          <a:latin typeface="+mj-lt"/>
                        </a:rPr>
                        <a:t>Duration of protection and waning of immunity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97660">
                <a:tc>
                  <a:txBody>
                    <a:bodyPr/>
                    <a:lstStyle/>
                    <a:p>
                      <a:pPr algn="l" fontAlgn="b"/>
                      <a:r>
                        <a:rPr lang="en-US" sz="700" b="0" i="0" u="none" strike="noStrike">
                          <a:solidFill>
                            <a:srgbClr val="000000"/>
                          </a:solidFill>
                          <a:effectLst/>
                          <a:latin typeface="+mj-lt"/>
                        </a:rPr>
                        <a:t>Number needed to vaccinate to prevent a case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97660">
                <a:tc>
                  <a:txBody>
                    <a:bodyPr/>
                    <a:lstStyle/>
                    <a:p>
                      <a:pPr algn="l" fontAlgn="b"/>
                      <a:r>
                        <a:rPr lang="en-US" sz="700" b="0" i="0" u="none" strike="noStrike">
                          <a:solidFill>
                            <a:srgbClr val="000000"/>
                          </a:solidFill>
                          <a:effectLst/>
                          <a:latin typeface="+mj-lt"/>
                        </a:rPr>
                        <a:t>Impact on resistance to antibiotics &amp; antivirals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97660">
                <a:tc>
                  <a:txBody>
                    <a:bodyPr/>
                    <a:lstStyle/>
                    <a:p>
                      <a:pPr algn="l" fontAlgn="b"/>
                      <a:r>
                        <a:rPr lang="fr-FR" sz="700" b="0" i="0" u="none" strike="noStrike">
                          <a:solidFill>
                            <a:srgbClr val="000000"/>
                          </a:solidFill>
                          <a:effectLst/>
                          <a:latin typeface="+mj-lt"/>
                        </a:rPr>
                        <a:t>Herd immunity / protection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97660">
                <a:tc>
                  <a:txBody>
                    <a:bodyPr/>
                    <a:lstStyle/>
                    <a:p>
                      <a:pPr algn="l" fontAlgn="b"/>
                      <a:r>
                        <a:rPr lang="en-US" sz="700" b="0" i="0" u="none" strike="noStrike">
                          <a:solidFill>
                            <a:srgbClr val="000000"/>
                          </a:solidFill>
                          <a:effectLst/>
                          <a:latin typeface="+mj-lt"/>
                        </a:rPr>
                        <a:t>Effect of the vaccine on transmission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97660">
                <a:tc>
                  <a:txBody>
                    <a:bodyPr/>
                    <a:lstStyle/>
                    <a:p>
                      <a:pPr algn="l" fontAlgn="b"/>
                      <a:r>
                        <a:rPr lang="en-US" sz="700" b="0" i="0" u="none" strike="noStrike">
                          <a:solidFill>
                            <a:srgbClr val="000000"/>
                          </a:solidFill>
                          <a:effectLst/>
                          <a:latin typeface="+mj-lt"/>
                        </a:rPr>
                        <a:t>Cost of the disease to the health system</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97660">
                <a:tc>
                  <a:txBody>
                    <a:bodyPr/>
                    <a:lstStyle/>
                    <a:p>
                      <a:pPr algn="l" fontAlgn="b"/>
                      <a:r>
                        <a:rPr lang="en-US" sz="700" b="0" i="0" u="none" strike="noStrike">
                          <a:solidFill>
                            <a:srgbClr val="000000"/>
                          </a:solidFill>
                          <a:effectLst/>
                          <a:latin typeface="+mj-lt"/>
                        </a:rPr>
                        <a:t>Direct &amp; indirect costs to patient &amp; families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188810">
                <a:tc>
                  <a:txBody>
                    <a:bodyPr/>
                    <a:lstStyle/>
                    <a:p>
                      <a:pPr algn="l" fontAlgn="b"/>
                      <a:r>
                        <a:rPr lang="en-US" sz="700" b="0" i="0" u="none" strike="noStrike">
                          <a:solidFill>
                            <a:srgbClr val="000000"/>
                          </a:solidFill>
                          <a:effectLst/>
                          <a:latin typeface="+mj-lt"/>
                        </a:rPr>
                        <a:t>Short- and long-term use of health care (e.g. treatments, hospitalization)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188810">
                <a:tc>
                  <a:txBody>
                    <a:bodyPr/>
                    <a:lstStyle/>
                    <a:p>
                      <a:pPr algn="l" fontAlgn="b"/>
                      <a:r>
                        <a:rPr lang="en-US" sz="700" b="0" i="0" u="none" strike="noStrike">
                          <a:solidFill>
                            <a:srgbClr val="000000"/>
                          </a:solidFill>
                          <a:effectLst/>
                          <a:latin typeface="+mj-lt"/>
                        </a:rPr>
                        <a:t>Productivity losses e.g. linked to work &amp; school absenteeism linked to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97660">
                <a:tc>
                  <a:txBody>
                    <a:bodyPr/>
                    <a:lstStyle/>
                    <a:p>
                      <a:pPr algn="l" fontAlgn="b"/>
                      <a:r>
                        <a:rPr lang="en-US" sz="700" b="0" i="0" u="none" strike="noStrike" dirty="0">
                          <a:solidFill>
                            <a:srgbClr val="000000"/>
                          </a:solidFill>
                          <a:effectLst/>
                          <a:latin typeface="+mj-lt"/>
                        </a:rPr>
                        <a:t>Burden inequity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97660">
                <a:tc>
                  <a:txBody>
                    <a:bodyPr/>
                    <a:lstStyle/>
                    <a:p>
                      <a:pPr algn="l" fontAlgn="b"/>
                      <a:r>
                        <a:rPr lang="en-US" sz="700" b="0" i="0" u="none" strike="noStrike">
                          <a:solidFill>
                            <a:srgbClr val="000000"/>
                          </a:solidFill>
                          <a:effectLst/>
                          <a:latin typeface="+mj-lt"/>
                        </a:rPr>
                        <a:t>Incidence including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97660">
                <a:tc>
                  <a:txBody>
                    <a:bodyPr/>
                    <a:lstStyle/>
                    <a:p>
                      <a:pPr algn="l" fontAlgn="b"/>
                      <a:r>
                        <a:rPr lang="en-US" sz="700" b="0" i="0" u="none" strike="noStrike">
                          <a:solidFill>
                            <a:srgbClr val="000000"/>
                          </a:solidFill>
                          <a:effectLst/>
                          <a:latin typeface="+mj-lt"/>
                        </a:rPr>
                        <a:t>Prevalence including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188810">
                <a:tc>
                  <a:txBody>
                    <a:bodyPr/>
                    <a:lstStyle/>
                    <a:p>
                      <a:pPr algn="l" fontAlgn="b"/>
                      <a:r>
                        <a:rPr lang="en-US" sz="700" b="0" i="0" u="none" strike="noStrike" dirty="0">
                          <a:solidFill>
                            <a:schemeClr val="tx1"/>
                          </a:solidFill>
                          <a:effectLst/>
                          <a:latin typeface="+mj-lt"/>
                        </a:rPr>
                        <a:t>Outbreak potential incl. past occurrence of outbreaks and potential for international spread, and epidemic and pandemic risk</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97660">
                <a:tc>
                  <a:txBody>
                    <a:bodyPr/>
                    <a:lstStyle/>
                    <a:p>
                      <a:pPr algn="l" fontAlgn="b"/>
                      <a:r>
                        <a:rPr lang="fr-FR" sz="700" b="0" i="0" u="none" strike="noStrike" dirty="0" err="1">
                          <a:solidFill>
                            <a:schemeClr val="tx1"/>
                          </a:solidFill>
                          <a:effectLst/>
                          <a:latin typeface="+mj-lt"/>
                        </a:rPr>
                        <a:t>Hospitalization</a:t>
                      </a:r>
                      <a:r>
                        <a:rPr lang="fr-FR" sz="700" b="0" i="0" u="none" strike="noStrike" dirty="0">
                          <a:solidFill>
                            <a:schemeClr val="tx1"/>
                          </a:solidFill>
                          <a:effectLst/>
                          <a:latin typeface="+mj-lt"/>
                        </a:rPr>
                        <a:t> rate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Health</a:t>
                      </a:r>
                      <a:r>
                        <a:rPr lang="fr-FR" sz="700" b="0" i="0" u="none" strike="noStrike" dirty="0">
                          <a:solidFill>
                            <a:srgbClr val="000000"/>
                          </a:solidFill>
                          <a:effectLst/>
                          <a:latin typeface="+mj-lt"/>
                        </a:rPr>
                        <a: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88810">
                <a:tc>
                  <a:txBody>
                    <a:bodyPr/>
                    <a:lstStyle/>
                    <a:p>
                      <a:pPr algn="l" fontAlgn="b"/>
                      <a:r>
                        <a:rPr lang="en-US" sz="700" b="0" i="0" u="none" strike="noStrike" dirty="0">
                          <a:solidFill>
                            <a:schemeClr val="tx1"/>
                          </a:solidFill>
                          <a:effectLst/>
                          <a:latin typeface="+mj-lt"/>
                        </a:rPr>
                        <a:t>Mortality and lethality incl.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Health</a:t>
                      </a:r>
                      <a:r>
                        <a:rPr lang="fr-FR" sz="700" b="0" i="0" u="none" strike="noStrike" dirty="0">
                          <a:solidFill>
                            <a:srgbClr val="000000"/>
                          </a:solidFill>
                          <a:effectLst/>
                          <a:latin typeface="+mj-lt"/>
                        </a:rPr>
                        <a: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97660">
                <a:tc>
                  <a:txBody>
                    <a:bodyPr/>
                    <a:lstStyle/>
                    <a:p>
                      <a:pPr algn="l" fontAlgn="b"/>
                      <a:r>
                        <a:rPr lang="en-US" sz="700" b="0" i="0" u="none" strike="noStrike">
                          <a:solidFill>
                            <a:schemeClr val="tx1"/>
                          </a:solidFill>
                          <a:effectLst/>
                          <a:latin typeface="+mj-lt"/>
                        </a:rPr>
                        <a:t>Intensity of suffering/severity of disease symptoms </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108988">
                <a:tc>
                  <a:txBody>
                    <a:bodyPr/>
                    <a:lstStyle/>
                    <a:p>
                      <a:pPr algn="l" fontAlgn="b"/>
                      <a:r>
                        <a:rPr lang="en-US" sz="700" b="0" i="0" u="none" strike="noStrike" dirty="0">
                          <a:solidFill>
                            <a:schemeClr val="tx1"/>
                          </a:solidFill>
                          <a:effectLst/>
                          <a:latin typeface="+mj-lt"/>
                        </a:rPr>
                        <a:t>Long-term complications of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97660">
                <a:tc>
                  <a:txBody>
                    <a:bodyPr/>
                    <a:lstStyle/>
                    <a:p>
                      <a:pPr algn="l" fontAlgn="b"/>
                      <a:r>
                        <a:rPr lang="fr-FR" sz="700" b="0" i="0" u="none" strike="noStrike" dirty="0" err="1">
                          <a:solidFill>
                            <a:schemeClr val="tx1"/>
                          </a:solidFill>
                          <a:effectLst/>
                          <a:latin typeface="+mj-lt"/>
                        </a:rPr>
                        <a:t>Disability-adjusted</a:t>
                      </a:r>
                      <a:r>
                        <a:rPr lang="fr-FR" sz="700" b="0" i="0" u="none" strike="noStrike" dirty="0">
                          <a:solidFill>
                            <a:schemeClr val="tx1"/>
                          </a:solidFill>
                          <a:effectLst/>
                          <a:latin typeface="+mj-lt"/>
                        </a:rPr>
                        <a:t> life </a:t>
                      </a:r>
                      <a:r>
                        <a:rPr lang="fr-FR" sz="700" b="0" i="0" u="none" strike="noStrike" dirty="0" err="1">
                          <a:solidFill>
                            <a:schemeClr val="tx1"/>
                          </a:solidFill>
                          <a:effectLst/>
                          <a:latin typeface="+mj-lt"/>
                        </a:rPr>
                        <a:t>years</a:t>
                      </a:r>
                      <a:r>
                        <a:rPr lang="fr-FR" sz="700" b="0" i="0" u="none" strike="noStrike" dirty="0">
                          <a:solidFill>
                            <a:schemeClr val="tx1"/>
                          </a:solidFill>
                          <a:effectLst/>
                          <a:latin typeface="+mj-lt"/>
                        </a:rPr>
                        <a:t> (</a:t>
                      </a:r>
                      <a:r>
                        <a:rPr lang="fr-FR" sz="700" b="0" i="0" u="none" strike="noStrike" dirty="0" err="1">
                          <a:solidFill>
                            <a:schemeClr val="tx1"/>
                          </a:solidFill>
                          <a:effectLst/>
                          <a:latin typeface="+mj-lt"/>
                        </a:rPr>
                        <a:t>DALYs</a:t>
                      </a:r>
                      <a:r>
                        <a:rPr lang="fr-FR" sz="700" b="0" i="0" u="none" strike="noStrike" dirty="0">
                          <a:solidFill>
                            <a:schemeClr val="tx1"/>
                          </a:solidFill>
                          <a:effectLst/>
                          <a:latin typeface="+mj-lt"/>
                        </a:rPr>
                        <a: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97660">
                <a:tc>
                  <a:txBody>
                    <a:bodyPr/>
                    <a:lstStyle/>
                    <a:p>
                      <a:pPr algn="l" fontAlgn="b"/>
                      <a:r>
                        <a:rPr lang="en-US" sz="700" b="0" i="0" u="none" strike="noStrike">
                          <a:solidFill>
                            <a:schemeClr val="tx1"/>
                          </a:solidFill>
                          <a:effectLst/>
                          <a:latin typeface="+mj-lt"/>
                        </a:rPr>
                        <a:t>Loss of quality-adjusted life years (QALYs)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161487">
                <a:tc>
                  <a:txBody>
                    <a:bodyPr/>
                    <a:lstStyle/>
                    <a:p>
                      <a:pPr algn="l" fontAlgn="b"/>
                      <a:r>
                        <a:rPr lang="en-US" sz="700" b="0" i="0" u="none" strike="noStrike" dirty="0">
                          <a:solidFill>
                            <a:schemeClr val="tx1"/>
                          </a:solidFill>
                          <a:effectLst/>
                          <a:latin typeface="+mj-lt"/>
                        </a:rPr>
                        <a:t>Absence of satisfactory alternatives to prevent/treat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dirty="0">
                          <a:ln>
                            <a:noFill/>
                          </a:ln>
                          <a:solidFill>
                            <a:srgbClr val="000000"/>
                          </a:solidFill>
                          <a:effectLst/>
                          <a:uLnTx/>
                          <a:uFillTx/>
                          <a:latin typeface="Lato"/>
                          <a:ea typeface="+mn-ea"/>
                          <a:cs typeface="+mn-cs"/>
                          <a:sym typeface="Arial"/>
                        </a:rPr>
                        <a:t>Burden &amp; epidemiology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Alternatives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279959">
                <a:tc>
                  <a:txBody>
                    <a:bodyPr/>
                    <a:lstStyle/>
                    <a:p>
                      <a:pPr algn="l" fontAlgn="b"/>
                      <a:r>
                        <a:rPr lang="en-US" sz="700" b="0" i="0" u="none" strike="noStrike" dirty="0">
                          <a:solidFill>
                            <a:schemeClr val="tx1"/>
                          </a:solidFill>
                          <a:effectLst/>
                          <a:latin typeface="+mj-lt"/>
                        </a:rPr>
                        <a:t>Social and economic benefits including reduction in health care costs, improvement in life expectancy, in quality of life for individuals, families, caregivers and communities, productivity gains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88810">
                <a:tc>
                  <a:txBody>
                    <a:bodyPr/>
                    <a:lstStyle/>
                    <a:p>
                      <a:pPr algn="l" fontAlgn="b"/>
                      <a:r>
                        <a:rPr lang="en-US" sz="700" b="0" i="0" u="none" strike="noStrike">
                          <a:solidFill>
                            <a:schemeClr val="tx1"/>
                          </a:solidFill>
                          <a:effectLst/>
                          <a:latin typeface="+mj-lt"/>
                        </a:rPr>
                        <a:t>Indirect benefits (i.e. reduced antimicrobial resistance, reduced emergency room overcrowding)</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97660">
                <a:tc>
                  <a:txBody>
                    <a:bodyPr/>
                    <a:lstStyle/>
                    <a:p>
                      <a:pPr algn="l" fontAlgn="b"/>
                      <a:r>
                        <a:rPr lang="en-US" sz="700" b="0" i="0" u="none" strike="noStrike">
                          <a:solidFill>
                            <a:schemeClr val="tx1"/>
                          </a:solidFill>
                          <a:effectLst/>
                          <a:latin typeface="+mj-lt"/>
                        </a:rPr>
                        <a:t>Direct costs (cost of vaccine, materials, vaccinators,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188810">
                <a:tc>
                  <a:txBody>
                    <a:bodyPr/>
                    <a:lstStyle/>
                    <a:p>
                      <a:pPr algn="l" fontAlgn="b"/>
                      <a:r>
                        <a:rPr lang="en-US" sz="700" b="0" i="0" u="none" strike="noStrike" dirty="0">
                          <a:solidFill>
                            <a:schemeClr val="tx1"/>
                          </a:solidFill>
                          <a:effectLst/>
                          <a:latin typeface="+mj-lt"/>
                        </a:rPr>
                        <a:t>Indirect costs (e.g. training of health-care workers, supply chain expenses)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97660">
                <a:tc>
                  <a:txBody>
                    <a:bodyPr/>
                    <a:lstStyle/>
                    <a:p>
                      <a:pPr algn="l" fontAlgn="b"/>
                      <a:r>
                        <a:rPr lang="fr-FR" sz="700" b="0" i="0" u="none" strike="noStrike">
                          <a:solidFill>
                            <a:schemeClr val="tx1"/>
                          </a:solidFill>
                          <a:effectLst/>
                          <a:latin typeface="+mj-lt"/>
                        </a:rPr>
                        <a:t>Perspective on vaccine price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88810">
                <a:tc>
                  <a:txBody>
                    <a:bodyPr/>
                    <a:lstStyle/>
                    <a:p>
                      <a:pPr algn="l" fontAlgn="b"/>
                      <a:r>
                        <a:rPr lang="en-US" sz="700" b="0" i="0" u="none" strike="noStrike" dirty="0">
                          <a:solidFill>
                            <a:schemeClr val="tx1"/>
                          </a:solidFill>
                          <a:effectLst/>
                          <a:latin typeface="+mj-lt"/>
                        </a:rPr>
                        <a:t>Availability and sustainability of funding to cover the total cost of the program (incl. GAVI eligibility)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bl>
          </a:graphicData>
        </a:graphic>
      </p:graphicFrame>
      <p:graphicFrame>
        <p:nvGraphicFramePr>
          <p:cNvPr id="2" name="Table 1">
            <a:extLst>
              <a:ext uri="{FF2B5EF4-FFF2-40B4-BE49-F238E27FC236}">
                <a16:creationId xmlns:a16="http://schemas.microsoft.com/office/drawing/2014/main" id="{08EAC8D3-CB54-C4C5-9153-F2680F1EE1E0}"/>
              </a:ext>
            </a:extLst>
          </p:cNvPr>
          <p:cNvGraphicFramePr>
            <a:graphicFrameLocks noGrp="1"/>
          </p:cNvGraphicFramePr>
          <p:nvPr/>
        </p:nvGraphicFramePr>
        <p:xfrm>
          <a:off x="6212346" y="956941"/>
          <a:ext cx="5580585" cy="5860786"/>
        </p:xfrm>
        <a:graphic>
          <a:graphicData uri="http://schemas.openxmlformats.org/drawingml/2006/table">
            <a:tbl>
              <a:tblPr/>
              <a:tblGrid>
                <a:gridCol w="3247349">
                  <a:extLst>
                    <a:ext uri="{9D8B030D-6E8A-4147-A177-3AD203B41FA5}">
                      <a16:colId xmlns:a16="http://schemas.microsoft.com/office/drawing/2014/main" val="454814299"/>
                    </a:ext>
                  </a:extLst>
                </a:gridCol>
                <a:gridCol w="1082962">
                  <a:extLst>
                    <a:ext uri="{9D8B030D-6E8A-4147-A177-3AD203B41FA5}">
                      <a16:colId xmlns:a16="http://schemas.microsoft.com/office/drawing/2014/main" val="1045922711"/>
                    </a:ext>
                  </a:extLst>
                </a:gridCol>
                <a:gridCol w="1250274">
                  <a:extLst>
                    <a:ext uri="{9D8B030D-6E8A-4147-A177-3AD203B41FA5}">
                      <a16:colId xmlns:a16="http://schemas.microsoft.com/office/drawing/2014/main" val="271391339"/>
                    </a:ext>
                  </a:extLst>
                </a:gridCol>
              </a:tblGrid>
              <a:tr h="115346">
                <a:tc>
                  <a:txBody>
                    <a:bodyPr/>
                    <a:lstStyle/>
                    <a:p>
                      <a:pPr algn="l" fontAlgn="b"/>
                      <a:r>
                        <a:rPr lang="en-US" sz="900" b="1" i="0" u="none" strike="noStrike" dirty="0">
                          <a:solidFill>
                            <a:srgbClr val="0F5D61"/>
                          </a:solidFill>
                          <a:effectLst/>
                          <a:latin typeface="Calibri" panose="020F0502020204030204" pitchFamily="34" charset="0"/>
                        </a:rPr>
                        <a:t>Criterion</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Sub-category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259246">
                <a:tc>
                  <a:txBody>
                    <a:bodyPr/>
                    <a:lstStyle/>
                    <a:p>
                      <a:pPr algn="l" fontAlgn="b"/>
                      <a:r>
                        <a:rPr lang="en-US" sz="700" b="0" i="0" u="none" strike="noStrike" dirty="0">
                          <a:solidFill>
                            <a:srgbClr val="000000"/>
                          </a:solidFill>
                          <a:effectLst/>
                          <a:latin typeface="Calibri" panose="020F0502020204030204" pitchFamily="34" charset="0"/>
                        </a:rPr>
                        <a:t>Net present cost benefit ratios (from health care and societal perspectives) of vaccine vs. alternative strategies (per life saved, case prevented, life year gained, quality-adjusted life year gained)</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Finances &amp; economics</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Ratio</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259246">
                <a:tc>
                  <a:txBody>
                    <a:bodyPr/>
                    <a:lstStyle/>
                    <a:p>
                      <a:pPr algn="l" fontAlgn="b"/>
                      <a:r>
                        <a:rPr lang="en-US" sz="700" b="0" i="0" u="none" strike="noStrike">
                          <a:solidFill>
                            <a:srgbClr val="000000"/>
                          </a:solidFill>
                          <a:effectLst/>
                          <a:latin typeface="Calibri" panose="020F0502020204030204" pitchFamily="34" charset="0"/>
                        </a:rPr>
                        <a:t>Absence of legal constraints concerning use of vaccine (i.e. departure from manufacturers’ recommendations/off license use of the vaccine, mandatory, recording, potential compensation for adverse events, incentives) </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103644">
                <a:tc>
                  <a:txBody>
                    <a:bodyPr/>
                    <a:lstStyle/>
                    <a:p>
                      <a:pPr algn="l" fontAlgn="b"/>
                      <a:r>
                        <a:rPr lang="fr-FR" sz="700" b="0" i="0" u="none" strike="noStrike">
                          <a:solidFill>
                            <a:srgbClr val="000000"/>
                          </a:solidFill>
                          <a:effectLst/>
                          <a:latin typeface="Calibri" panose="020F0502020204030204" pitchFamily="34" charset="0"/>
                        </a:rPr>
                        <a:t>Licensing by foreign NRA</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90435">
                <a:tc>
                  <a:txBody>
                    <a:bodyPr/>
                    <a:lstStyle/>
                    <a:p>
                      <a:pPr algn="l" fontAlgn="b"/>
                      <a:r>
                        <a:rPr lang="fr-FR" sz="700" b="0" i="0" u="none" strike="noStrike">
                          <a:solidFill>
                            <a:srgbClr val="000000"/>
                          </a:solidFill>
                          <a:effectLst/>
                          <a:latin typeface="Calibri" panose="020F0502020204030204" pitchFamily="34" charset="0"/>
                        </a:rPr>
                        <a:t>Prequalified by WHO</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90435">
                <a:tc>
                  <a:txBody>
                    <a:bodyPr/>
                    <a:lstStyle/>
                    <a:p>
                      <a:pPr algn="l" fontAlgn="b"/>
                      <a:r>
                        <a:rPr lang="fr-FR" sz="700" b="0" i="0" u="none" strike="noStrike">
                          <a:solidFill>
                            <a:srgbClr val="000000"/>
                          </a:solidFill>
                          <a:effectLst/>
                          <a:latin typeface="Calibri" panose="020F0502020204030204" pitchFamily="34" charset="0"/>
                        </a:rPr>
                        <a:t>Licensing by national RA</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90435">
                <a:tc>
                  <a:txBody>
                    <a:bodyPr/>
                    <a:lstStyle/>
                    <a:p>
                      <a:pPr algn="l" fontAlgn="b"/>
                      <a:r>
                        <a:rPr lang="en-US" sz="700" b="0" i="0" u="none" strike="noStrike">
                          <a:solidFill>
                            <a:srgbClr val="000000"/>
                          </a:solidFill>
                          <a:effectLst/>
                          <a:latin typeface="Calibri" panose="020F0502020204030204" pitchFamily="34" charset="0"/>
                        </a:rPr>
                        <a:t>Accessibility and equity of vaccination for the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174840">
                <a:tc>
                  <a:txBody>
                    <a:bodyPr/>
                    <a:lstStyle/>
                    <a:p>
                      <a:pPr algn="l" fontAlgn="b"/>
                      <a:r>
                        <a:rPr lang="en-US" sz="700" b="0" i="0" u="none" strike="noStrike">
                          <a:solidFill>
                            <a:srgbClr val="000000"/>
                          </a:solidFill>
                          <a:effectLst/>
                          <a:latin typeface="Calibri" panose="020F0502020204030204" pitchFamily="34" charset="0"/>
                        </a:rPr>
                        <a:t>Ethical, market and diplomatic issues that may affect acceptability of the vaccine to stakeholders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174840">
                <a:tc>
                  <a:txBody>
                    <a:bodyPr/>
                    <a:lstStyle/>
                    <a:p>
                      <a:pPr algn="l" fontAlgn="b"/>
                      <a:r>
                        <a:rPr lang="en-US" sz="700" b="0" i="0" u="none" strike="noStrike">
                          <a:solidFill>
                            <a:srgbClr val="000000"/>
                          </a:solidFill>
                          <a:effectLst/>
                          <a:latin typeface="Calibri" panose="020F0502020204030204" pitchFamily="34" charset="0"/>
                        </a:rPr>
                        <a:t>Compatibility of the presentation of the vaccines with the expected uses in the country (e.g. to population spread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Product aspect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103579">
                <a:tc>
                  <a:txBody>
                    <a:bodyPr/>
                    <a:lstStyle/>
                    <a:p>
                      <a:pPr algn="l" fontAlgn="b"/>
                      <a:r>
                        <a:rPr lang="en-US" sz="700" b="0" i="0" u="none" strike="noStrike">
                          <a:solidFill>
                            <a:srgbClr val="000000"/>
                          </a:solidFill>
                          <a:effectLst/>
                          <a:latin typeface="Calibri" panose="020F0502020204030204" pitchFamily="34" charset="0"/>
                        </a:rPr>
                        <a:t>Ease of conservation (volume &amp; cold chain requirements)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90435">
                <a:tc>
                  <a:txBody>
                    <a:bodyPr/>
                    <a:lstStyle/>
                    <a:p>
                      <a:pPr algn="l" fontAlgn="b"/>
                      <a:r>
                        <a:rPr lang="en-US" sz="700" b="0" i="0" u="none" strike="noStrike">
                          <a:solidFill>
                            <a:srgbClr val="000000"/>
                          </a:solidFill>
                          <a:effectLst/>
                          <a:latin typeface="Calibri" panose="020F0502020204030204" pitchFamily="34" charset="0"/>
                        </a:rPr>
                        <a:t>Shelf life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174840">
                <a:tc>
                  <a:txBody>
                    <a:bodyPr/>
                    <a:lstStyle/>
                    <a:p>
                      <a:pPr algn="l" fontAlgn="b"/>
                      <a:r>
                        <a:rPr lang="en-US" sz="700" b="0" i="0" u="none" strike="noStrike">
                          <a:solidFill>
                            <a:srgbClr val="000000"/>
                          </a:solidFill>
                          <a:effectLst/>
                          <a:latin typeface="Calibri" panose="020F0502020204030204" pitchFamily="34" charset="0"/>
                        </a:rPr>
                        <a:t>Availability of adequate cold chain equipment at all levels or ability to procure CCE required to store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90435">
                <a:tc>
                  <a:txBody>
                    <a:bodyPr/>
                    <a:lstStyle/>
                    <a:p>
                      <a:pPr algn="l" fontAlgn="b"/>
                      <a:r>
                        <a:rPr lang="en-US" sz="700" b="0" i="0" u="none" strike="noStrike">
                          <a:solidFill>
                            <a:srgbClr val="000000"/>
                          </a:solidFill>
                          <a:effectLst/>
                          <a:latin typeface="Calibri" panose="020F0502020204030204" pitchFamily="34" charset="0"/>
                        </a:rPr>
                        <a:t>Readiness of the existing distribution channels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Distribution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90435">
                <a:tc>
                  <a:txBody>
                    <a:bodyPr/>
                    <a:lstStyle/>
                    <a:p>
                      <a:pPr algn="l" fontAlgn="b"/>
                      <a:r>
                        <a:rPr lang="fr-FR" sz="700" b="0" i="0" u="none" strike="noStrike">
                          <a:solidFill>
                            <a:srgbClr val="000000"/>
                          </a:solidFill>
                          <a:effectLst/>
                          <a:latin typeface="Calibri" panose="020F0502020204030204" pitchFamily="34" charset="0"/>
                        </a:rPr>
                        <a:t>Indicative wastage rate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90435">
                <a:tc>
                  <a:txBody>
                    <a:bodyPr/>
                    <a:lstStyle/>
                    <a:p>
                      <a:pPr algn="l" fontAlgn="b"/>
                      <a:r>
                        <a:rPr lang="en-US" sz="700" b="0" i="0" u="none" strike="noStrike">
                          <a:solidFill>
                            <a:srgbClr val="000000"/>
                          </a:solidFill>
                          <a:effectLst/>
                          <a:latin typeface="Calibri" panose="020F0502020204030204" pitchFamily="34" charset="0"/>
                        </a:rPr>
                        <a:t>Ability to maintain wastage at expected levels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90435">
                <a:tc>
                  <a:txBody>
                    <a:bodyPr/>
                    <a:lstStyle/>
                    <a:p>
                      <a:pPr algn="l" fontAlgn="b"/>
                      <a:r>
                        <a:rPr lang="fr-FR" sz="700" b="0" i="0" u="none" strike="noStrike">
                          <a:solidFill>
                            <a:srgbClr val="000000"/>
                          </a:solidFill>
                          <a:effectLst/>
                          <a:latin typeface="Calibri" panose="020F0502020204030204" pitchFamily="34" charset="0"/>
                        </a:rPr>
                        <a:t>Ability to manage waste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90435">
                <a:tc>
                  <a:txBody>
                    <a:bodyPr/>
                    <a:lstStyle/>
                    <a:p>
                      <a:pPr algn="l" fontAlgn="b"/>
                      <a:r>
                        <a:rPr lang="en-US" sz="700" b="0" i="0" u="none" strike="noStrike">
                          <a:solidFill>
                            <a:srgbClr val="000000"/>
                          </a:solidFill>
                          <a:effectLst/>
                          <a:latin typeface="Calibri" panose="020F0502020204030204" pitchFamily="34" charset="0"/>
                        </a:rPr>
                        <a:t>Adequacy of the labels to the local language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Product aspect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90435">
                <a:tc>
                  <a:txBody>
                    <a:bodyPr/>
                    <a:lstStyle/>
                    <a:p>
                      <a:pPr algn="l" fontAlgn="b"/>
                      <a:r>
                        <a:rPr lang="en-US" sz="700" b="0" i="0" u="none" strike="noStrike">
                          <a:solidFill>
                            <a:srgbClr val="000000"/>
                          </a:solidFill>
                          <a:effectLst/>
                          <a:latin typeface="Calibri" panose="020F0502020204030204" pitchFamily="34" charset="0"/>
                        </a:rPr>
                        <a:t>Market availability of the vaccine and supplies over the selected time period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90435">
                <a:tc>
                  <a:txBody>
                    <a:bodyPr/>
                    <a:lstStyle/>
                    <a:p>
                      <a:pPr algn="l" fontAlgn="b"/>
                      <a:r>
                        <a:rPr lang="en-US" sz="700" b="0" i="0" u="none" strike="noStrike">
                          <a:solidFill>
                            <a:srgbClr val="000000"/>
                          </a:solidFill>
                          <a:effectLst/>
                          <a:latin typeface="Calibri" panose="020F0502020204030204" pitchFamily="34" charset="0"/>
                        </a:rPr>
                        <a:t>Sustainability of the market availability of the vaccine and supplies in the longer term</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90435">
                <a:tc>
                  <a:txBody>
                    <a:bodyPr/>
                    <a:lstStyle/>
                    <a:p>
                      <a:pPr algn="l" fontAlgn="b"/>
                      <a:r>
                        <a:rPr lang="en-US" sz="700" b="0" i="0" u="none" strike="noStrike" dirty="0">
                          <a:solidFill>
                            <a:srgbClr val="000000"/>
                          </a:solidFill>
                          <a:effectLst/>
                          <a:latin typeface="Calibri" panose="020F0502020204030204" pitchFamily="34" charset="0"/>
                        </a:rPr>
                        <a:t>Ease of procurement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Procurement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90435">
                <a:tc>
                  <a:txBody>
                    <a:bodyPr/>
                    <a:lstStyle/>
                    <a:p>
                      <a:pPr algn="l" fontAlgn="b"/>
                      <a:r>
                        <a:rPr lang="en-US" sz="700" b="0" i="0" u="none" strike="noStrike">
                          <a:solidFill>
                            <a:srgbClr val="000000"/>
                          </a:solidFill>
                          <a:effectLst/>
                          <a:latin typeface="Calibri" panose="020F0502020204030204" pitchFamily="34" charset="0"/>
                        </a:rPr>
                        <a:t>Safety issues related to the product being similar to an existing vaccines or drugs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174840">
                <a:tc>
                  <a:txBody>
                    <a:bodyPr/>
                    <a:lstStyle/>
                    <a:p>
                      <a:pPr algn="l" fontAlgn="b"/>
                      <a:r>
                        <a:rPr lang="en-US" sz="700" b="0" i="0" u="none" strike="noStrike">
                          <a:solidFill>
                            <a:srgbClr val="000000"/>
                          </a:solidFill>
                          <a:effectLst/>
                          <a:latin typeface="Calibri" panose="020F0502020204030204" pitchFamily="34" charset="0"/>
                        </a:rPr>
                        <a:t>Risk at population level (e.g. risk of displacement of average age of infection, potential impact of strain selection or emergence of non-vaccine serotypes)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174840">
                <a:tc>
                  <a:txBody>
                    <a:bodyPr/>
                    <a:lstStyle/>
                    <a:p>
                      <a:pPr algn="l" fontAlgn="b"/>
                      <a:r>
                        <a:rPr lang="en-US" sz="700" b="0" i="0" u="none" strike="noStrike">
                          <a:solidFill>
                            <a:srgbClr val="000000"/>
                          </a:solidFill>
                          <a:effectLst/>
                          <a:latin typeface="Calibri" panose="020F0502020204030204" pitchFamily="34" charset="0"/>
                        </a:rPr>
                        <a:t>Risk at individual level incl. Type, severity, consequences and frequency of AEFI, including reactogenicity profile &amp; capacity to mitigate known adverse events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174840">
                <a:tc>
                  <a:txBody>
                    <a:bodyPr/>
                    <a:lstStyle/>
                    <a:p>
                      <a:pPr algn="l" fontAlgn="b"/>
                      <a:r>
                        <a:rPr lang="en-US" sz="700" b="0" i="0" u="none" strike="noStrike">
                          <a:solidFill>
                            <a:srgbClr val="000000"/>
                          </a:solidFill>
                          <a:effectLst/>
                          <a:latin typeface="Calibri" panose="020F0502020204030204" pitchFamily="34" charset="0"/>
                        </a:rPr>
                        <a:t>Contraindications and precautions for vaccination (e.g. requirement to check background especially factoring risk groups or risk factors)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03579">
                <a:tc>
                  <a:txBody>
                    <a:bodyPr/>
                    <a:lstStyle/>
                    <a:p>
                      <a:pPr algn="l" fontAlgn="b"/>
                      <a:r>
                        <a:rPr lang="en-US" sz="700" b="0" i="0" u="none" strike="noStrike">
                          <a:solidFill>
                            <a:srgbClr val="000000"/>
                          </a:solidFill>
                          <a:effectLst/>
                          <a:latin typeface="Calibri" panose="020F0502020204030204" pitchFamily="34" charset="0"/>
                        </a:rPr>
                        <a:t>Interference with other vaccines regarding immunity/protection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90435">
                <a:tc>
                  <a:txBody>
                    <a:bodyPr/>
                    <a:lstStyle/>
                    <a:p>
                      <a:pPr algn="l" fontAlgn="b"/>
                      <a:r>
                        <a:rPr lang="en-US" sz="700" b="0" i="0" u="none" strike="noStrike">
                          <a:solidFill>
                            <a:srgbClr val="000000"/>
                          </a:solidFill>
                          <a:effectLst/>
                          <a:latin typeface="Calibri" panose="020F0502020204030204" pitchFamily="34" charset="0"/>
                        </a:rPr>
                        <a:t>Ease of preparation, reconstitution &amp; administration (open-vial policy, CTC)</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90435">
                <a:tc>
                  <a:txBody>
                    <a:bodyPr/>
                    <a:lstStyle/>
                    <a:p>
                      <a:pPr algn="l" fontAlgn="b"/>
                      <a:r>
                        <a:rPr lang="en-US" sz="700" b="0" i="0" u="none" strike="noStrike" dirty="0">
                          <a:solidFill>
                            <a:srgbClr val="000000"/>
                          </a:solidFill>
                          <a:effectLst/>
                          <a:latin typeface="Calibri" panose="020F0502020204030204" pitchFamily="34" charset="0"/>
                        </a:rPr>
                        <a:t>Expected impact of the introduction on the 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90435">
                <a:tc>
                  <a:txBody>
                    <a:bodyPr/>
                    <a:lstStyle/>
                    <a:p>
                      <a:pPr algn="l" fontAlgn="b"/>
                      <a:r>
                        <a:rPr lang="en-US" sz="700" b="0" i="0" u="none" strike="noStrike">
                          <a:solidFill>
                            <a:srgbClr val="000000"/>
                          </a:solidFill>
                          <a:effectLst/>
                          <a:latin typeface="Calibri" panose="020F0502020204030204" pitchFamily="34" charset="0"/>
                        </a:rPr>
                        <a:t>Impact on existing immunization services or other health sectors - risk of overload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174840">
                <a:tc>
                  <a:txBody>
                    <a:bodyPr/>
                    <a:lstStyle/>
                    <a:p>
                      <a:pPr algn="l" fontAlgn="b"/>
                      <a:r>
                        <a:rPr lang="en-US" sz="700" b="0" i="0" u="none" strike="noStrike">
                          <a:solidFill>
                            <a:srgbClr val="000000"/>
                          </a:solidFill>
                          <a:effectLst/>
                          <a:latin typeface="Calibri" panose="020F0502020204030204" pitchFamily="34" charset="0"/>
                        </a:rPr>
                        <a:t>Availability of information systems to manage the vaccine supply chain and measure related performance metrics (i.e. coverage and vaccine utilization)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Systems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90435">
                <a:tc>
                  <a:txBody>
                    <a:bodyPr/>
                    <a:lstStyle/>
                    <a:p>
                      <a:pPr algn="l" fontAlgn="b"/>
                      <a:r>
                        <a:rPr lang="en-US" sz="700" b="0" i="0" u="none" strike="noStrike">
                          <a:solidFill>
                            <a:srgbClr val="000000"/>
                          </a:solidFill>
                          <a:effectLst/>
                          <a:latin typeface="Calibri" panose="020F0502020204030204" pitchFamily="34" charset="0"/>
                        </a:rPr>
                        <a:t>Interchangeability with alternative or future products/presentations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174840">
                <a:tc>
                  <a:txBody>
                    <a:bodyPr/>
                    <a:lstStyle/>
                    <a:p>
                      <a:pPr algn="l" fontAlgn="b"/>
                      <a:r>
                        <a:rPr lang="en-US" sz="700" b="0" i="0" u="none" strike="noStrike">
                          <a:solidFill>
                            <a:srgbClr val="000000"/>
                          </a:solidFill>
                          <a:effectLst/>
                          <a:latin typeface="Calibri" panose="020F0502020204030204" pitchFamily="34" charset="0"/>
                        </a:rPr>
                        <a:t>Contribution to national/regional/global goals (e.g., eradication, control, elimination, reduction)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74840">
                <a:tc>
                  <a:txBody>
                    <a:bodyPr/>
                    <a:lstStyle/>
                    <a:p>
                      <a:pPr algn="l" fontAlgn="b"/>
                      <a:r>
                        <a:rPr lang="en-US" sz="700" b="0" i="0" u="none" strike="noStrike">
                          <a:solidFill>
                            <a:srgbClr val="000000"/>
                          </a:solidFill>
                          <a:effectLst/>
                          <a:latin typeface="Calibri" panose="020F0502020204030204" pitchFamily="34" charset="0"/>
                        </a:rPr>
                        <a:t>Opportunity to pair introduction with other planned program (e.g. other vaccine introduction or switch with same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90435">
                <a:tc>
                  <a:txBody>
                    <a:bodyPr/>
                    <a:lstStyle/>
                    <a:p>
                      <a:pPr algn="l" fontAlgn="b"/>
                      <a:r>
                        <a:rPr lang="en-US" sz="700" b="0" i="0" u="none" strike="noStrike">
                          <a:solidFill>
                            <a:srgbClr val="000000"/>
                          </a:solidFill>
                          <a:effectLst/>
                          <a:latin typeface="Calibri" panose="020F0502020204030204" pitchFamily="34" charset="0"/>
                        </a:rPr>
                        <a:t>Existing recommendations / guidelines for use (e.g. SAGE, professional organizations)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90435">
                <a:tc>
                  <a:txBody>
                    <a:bodyPr/>
                    <a:lstStyle/>
                    <a:p>
                      <a:pPr algn="l" fontAlgn="b"/>
                      <a:r>
                        <a:rPr lang="en-US" sz="700" b="0" i="0" u="none" strike="noStrike">
                          <a:solidFill>
                            <a:srgbClr val="000000"/>
                          </a:solidFill>
                          <a:effectLst/>
                          <a:latin typeface="Calibri" panose="020F0502020204030204" pitchFamily="34" charset="0"/>
                        </a:rPr>
                        <a:t>Accessibility of the target population (age, gender, special risk)</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Target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174840">
                <a:tc>
                  <a:txBody>
                    <a:bodyPr/>
                    <a:lstStyle/>
                    <a:p>
                      <a:pPr algn="l" fontAlgn="b"/>
                      <a:r>
                        <a:rPr lang="en-US" sz="700" b="0" i="0" u="none" strike="noStrike">
                          <a:solidFill>
                            <a:srgbClr val="000000"/>
                          </a:solidFill>
                          <a:effectLst/>
                          <a:latin typeface="Calibri" panose="020F0502020204030204" pitchFamily="34" charset="0"/>
                        </a:rPr>
                        <a:t>Ease of the considered immunization strategies - incl. geographic (stepwise or nationwide) and target populations (selective/stepwise or universal)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Introduction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03579">
                <a:tc>
                  <a:txBody>
                    <a:bodyPr/>
                    <a:lstStyle/>
                    <a:p>
                      <a:pPr algn="l" fontAlgn="b"/>
                      <a:r>
                        <a:rPr lang="en-US" sz="700" b="0" i="0" u="none" strike="noStrike">
                          <a:solidFill>
                            <a:srgbClr val="000000"/>
                          </a:solidFill>
                          <a:effectLst/>
                          <a:latin typeface="Calibri" panose="020F0502020204030204" pitchFamily="34" charset="0"/>
                        </a:rPr>
                        <a:t>Administration strategy (single dose, routine primary series only, booster, campaigns)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r h="174840">
                <a:tc>
                  <a:txBody>
                    <a:bodyPr/>
                    <a:lstStyle/>
                    <a:p>
                      <a:pPr algn="l" fontAlgn="b"/>
                      <a:r>
                        <a:rPr lang="en-US" sz="700" b="0" i="0" u="none" strike="noStrike" dirty="0">
                          <a:solidFill>
                            <a:srgbClr val="000000"/>
                          </a:solidFill>
                          <a:effectLst/>
                          <a:latin typeface="Calibri" panose="020F0502020204030204" pitchFamily="34" charset="0"/>
                        </a:rPr>
                        <a:t>Feasibility of the program delivery strategy (physicians, CHW, nurses, pharmacists, school-based)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98663751"/>
                  </a:ext>
                </a:extLst>
              </a:tr>
            </a:tbl>
          </a:graphicData>
        </a:graphic>
      </p:graphicFrame>
    </p:spTree>
    <p:extLst>
      <p:ext uri="{BB962C8B-B14F-4D97-AF65-F5344CB8AC3E}">
        <p14:creationId xmlns:p14="http://schemas.microsoft.com/office/powerpoint/2010/main" val="644284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A436C083-7193-45CB-E15A-2F71139880E4}"/>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620710FA-3D46-1E11-74A8-97A47980EC03}"/>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have been pre-classified as essential, important or other to ensure simplicity and readability of the framework</a:t>
            </a:r>
            <a:r>
              <a:rPr lang="en-US" sz="2400" kern="0" dirty="0">
                <a:solidFill>
                  <a:srgbClr val="0F5D61"/>
                </a:solidFill>
                <a:latin typeface="Lato" panose="020F0502020204030203" pitchFamily="34" charset="0"/>
                <a:cs typeface="Times New Roman" panose="02020603050405020304" pitchFamily="18" charset="0"/>
                <a:sym typeface="Lato"/>
              </a:rPr>
              <a:t>.</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 name="TextBox 5">
            <a:extLst>
              <a:ext uri="{FF2B5EF4-FFF2-40B4-BE49-F238E27FC236}">
                <a16:creationId xmlns:a16="http://schemas.microsoft.com/office/drawing/2014/main" id="{9A27C963-6E8B-2459-5D3C-E4E6FD9DD97F}"/>
              </a:ext>
            </a:extLst>
          </p:cNvPr>
          <p:cNvSpPr txBox="1"/>
          <p:nvPr/>
        </p:nvSpPr>
        <p:spPr>
          <a:xfrm>
            <a:off x="2055407" y="1554364"/>
            <a:ext cx="4791075" cy="215444"/>
          </a:xfrm>
          <a:prstGeom prst="rect">
            <a:avLst/>
          </a:prstGeom>
          <a:noFill/>
        </p:spPr>
        <p:txBody>
          <a:bodyPr vert="horz" wrap="square" lIns="0" tIns="0" rIns="0" bIns="0" rtlCol="0" anchor="t" anchorCtr="0">
            <a:spAutoFit/>
          </a:bodyPr>
          <a:lstStyle/>
          <a:p>
            <a:r>
              <a:rPr lang="en-GB" sz="1400" b="1" kern="0" dirty="0">
                <a:solidFill>
                  <a:srgbClr val="0F5D61"/>
                </a:solidFill>
                <a:latin typeface="+mj-lt"/>
              </a:rPr>
              <a:t>Criteria were pre-classified selected based on:</a:t>
            </a:r>
          </a:p>
        </p:txBody>
      </p:sp>
      <p:grpSp>
        <p:nvGrpSpPr>
          <p:cNvPr id="7" name="Group 6">
            <a:extLst>
              <a:ext uri="{FF2B5EF4-FFF2-40B4-BE49-F238E27FC236}">
                <a16:creationId xmlns:a16="http://schemas.microsoft.com/office/drawing/2014/main" id="{A31EF817-DACB-D363-6945-A4DE399EE7C2}"/>
              </a:ext>
            </a:extLst>
          </p:cNvPr>
          <p:cNvGrpSpPr/>
          <p:nvPr/>
        </p:nvGrpSpPr>
        <p:grpSpPr>
          <a:xfrm>
            <a:off x="472963" y="1847627"/>
            <a:ext cx="6604112" cy="1188720"/>
            <a:chOff x="641350" y="2161963"/>
            <a:chExt cx="7359969" cy="685800"/>
          </a:xfrm>
        </p:grpSpPr>
        <p:sp>
          <p:nvSpPr>
            <p:cNvPr id="8" name="Rectangle 7">
              <a:extLst>
                <a:ext uri="{FF2B5EF4-FFF2-40B4-BE49-F238E27FC236}">
                  <a16:creationId xmlns:a16="http://schemas.microsoft.com/office/drawing/2014/main" id="{3D405CF3-0F18-FC34-00A3-8EDAB1ACC44D}"/>
                </a:ext>
              </a:extLst>
            </p:cNvPr>
            <p:cNvSpPr/>
            <p:nvPr/>
          </p:nvSpPr>
          <p:spPr>
            <a:xfrm>
              <a:off x="2404909" y="2161963"/>
              <a:ext cx="5596410" cy="68580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Is this criteria more important for decision-making than other criteria? </a:t>
              </a:r>
            </a:p>
            <a:p>
              <a:pPr marL="171450" indent="-171450">
                <a:buFont typeface="Arial" panose="020B0604020202020204" pitchFamily="34" charset="0"/>
                <a:buChar char="•"/>
              </a:pPr>
              <a:r>
                <a:rPr lang="en-US" sz="1200" dirty="0">
                  <a:solidFill>
                    <a:schemeClr val="tx1"/>
                  </a:solidFill>
                </a:rPr>
                <a:t>Is there potential for the data to singularly impact decision-making?</a:t>
              </a:r>
            </a:p>
          </p:txBody>
        </p:sp>
        <p:sp>
          <p:nvSpPr>
            <p:cNvPr id="9" name="Arrow: Pentagon 8">
              <a:extLst>
                <a:ext uri="{FF2B5EF4-FFF2-40B4-BE49-F238E27FC236}">
                  <a16:creationId xmlns:a16="http://schemas.microsoft.com/office/drawing/2014/main" id="{CFA9306B-406C-9BBA-A3C4-E1C2CD28091B}"/>
                </a:ext>
              </a:extLst>
            </p:cNvPr>
            <p:cNvSpPr/>
            <p:nvPr/>
          </p:nvSpPr>
          <p:spPr>
            <a:xfrm>
              <a:off x="1048389" y="2161963"/>
              <a:ext cx="2123033" cy="68580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Relative importance of criteria</a:t>
              </a:r>
              <a:endParaRPr lang="en-US" sz="1400" b="1" dirty="0"/>
            </a:p>
          </p:txBody>
        </p:sp>
        <p:sp>
          <p:nvSpPr>
            <p:cNvPr id="10" name="Rectangle 9">
              <a:extLst>
                <a:ext uri="{FF2B5EF4-FFF2-40B4-BE49-F238E27FC236}">
                  <a16:creationId xmlns:a16="http://schemas.microsoft.com/office/drawing/2014/main" id="{0C53457B-990F-3680-B645-4F7044617C1B}"/>
                </a:ext>
              </a:extLst>
            </p:cNvPr>
            <p:cNvSpPr/>
            <p:nvPr/>
          </p:nvSpPr>
          <p:spPr>
            <a:xfrm>
              <a:off x="641350" y="2161963"/>
              <a:ext cx="485617" cy="68580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grpSp>
      <p:grpSp>
        <p:nvGrpSpPr>
          <p:cNvPr id="11" name="Group 10">
            <a:extLst>
              <a:ext uri="{FF2B5EF4-FFF2-40B4-BE49-F238E27FC236}">
                <a16:creationId xmlns:a16="http://schemas.microsoft.com/office/drawing/2014/main" id="{56C07A6E-6AB5-2FC6-1041-82EDC7DB29AB}"/>
              </a:ext>
            </a:extLst>
          </p:cNvPr>
          <p:cNvGrpSpPr/>
          <p:nvPr/>
        </p:nvGrpSpPr>
        <p:grpSpPr>
          <a:xfrm>
            <a:off x="472963" y="3114165"/>
            <a:ext cx="6604112" cy="1188720"/>
            <a:chOff x="641350" y="2883181"/>
            <a:chExt cx="7359969" cy="872837"/>
          </a:xfrm>
        </p:grpSpPr>
        <p:sp>
          <p:nvSpPr>
            <p:cNvPr id="12" name="Rectangle 11">
              <a:extLst>
                <a:ext uri="{FF2B5EF4-FFF2-40B4-BE49-F238E27FC236}">
                  <a16:creationId xmlns:a16="http://schemas.microsoft.com/office/drawing/2014/main" id="{3FDADBA6-4AEC-8C9B-C2C4-129D415213F0}"/>
                </a:ext>
              </a:extLst>
            </p:cNvPr>
            <p:cNvSpPr/>
            <p:nvPr/>
          </p:nvSpPr>
          <p:spPr>
            <a:xfrm>
              <a:off x="2403454" y="2883181"/>
              <a:ext cx="5597865" cy="872837"/>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Is there a reasonable expectation that country-specific data is available that is current, representative and credible?</a:t>
              </a:r>
            </a:p>
            <a:p>
              <a:pPr marL="171450" indent="-171450">
                <a:buFont typeface="Arial" panose="020B0604020202020204" pitchFamily="34" charset="0"/>
                <a:buChar char="•"/>
              </a:pPr>
              <a:r>
                <a:rPr lang="en-US" sz="1200" dirty="0">
                  <a:solidFill>
                    <a:schemeClr val="tx1"/>
                  </a:solidFill>
                </a:rPr>
                <a:t>Is there regional or global data that exists and is made available?</a:t>
              </a:r>
            </a:p>
            <a:p>
              <a:pPr marL="171450" indent="-171450">
                <a:buFont typeface="Arial" panose="020B0604020202020204" pitchFamily="34" charset="0"/>
                <a:buChar char="•"/>
              </a:pPr>
              <a:r>
                <a:rPr lang="en-US" sz="1200" dirty="0">
                  <a:solidFill>
                    <a:schemeClr val="tx1"/>
                  </a:solidFill>
                </a:rPr>
                <a:t>If no published evidence is expected to be available, are there experts that can provide advice and considerations?</a:t>
              </a:r>
            </a:p>
          </p:txBody>
        </p:sp>
        <p:sp>
          <p:nvSpPr>
            <p:cNvPr id="13" name="Arrow: Pentagon 12">
              <a:extLst>
                <a:ext uri="{FF2B5EF4-FFF2-40B4-BE49-F238E27FC236}">
                  <a16:creationId xmlns:a16="http://schemas.microsoft.com/office/drawing/2014/main" id="{4B41CFAA-43FC-F608-DB7E-2DAD7FB151B3}"/>
                </a:ext>
              </a:extLst>
            </p:cNvPr>
            <p:cNvSpPr/>
            <p:nvPr/>
          </p:nvSpPr>
          <p:spPr>
            <a:xfrm>
              <a:off x="1048389" y="2883182"/>
              <a:ext cx="2123033" cy="872836"/>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Expected availability of data</a:t>
              </a:r>
              <a:endParaRPr lang="en-US" sz="1400" b="1" dirty="0"/>
            </a:p>
          </p:txBody>
        </p:sp>
        <p:sp>
          <p:nvSpPr>
            <p:cNvPr id="14" name="Rectangle 13">
              <a:extLst>
                <a:ext uri="{FF2B5EF4-FFF2-40B4-BE49-F238E27FC236}">
                  <a16:creationId xmlns:a16="http://schemas.microsoft.com/office/drawing/2014/main" id="{9433F197-A3DC-84ED-FE9F-1FD59D3A7B53}"/>
                </a:ext>
              </a:extLst>
            </p:cNvPr>
            <p:cNvSpPr/>
            <p:nvPr/>
          </p:nvSpPr>
          <p:spPr>
            <a:xfrm>
              <a:off x="641350" y="2883182"/>
              <a:ext cx="485617" cy="872836"/>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grpSp>
      <p:grpSp>
        <p:nvGrpSpPr>
          <p:cNvPr id="15" name="Group 14">
            <a:extLst>
              <a:ext uri="{FF2B5EF4-FFF2-40B4-BE49-F238E27FC236}">
                <a16:creationId xmlns:a16="http://schemas.microsoft.com/office/drawing/2014/main" id="{7BF400F4-CBA3-4AAA-F946-87D3CDA6D108}"/>
              </a:ext>
            </a:extLst>
          </p:cNvPr>
          <p:cNvGrpSpPr/>
          <p:nvPr/>
        </p:nvGrpSpPr>
        <p:grpSpPr>
          <a:xfrm>
            <a:off x="472962" y="4380703"/>
            <a:ext cx="6604111" cy="1188720"/>
            <a:chOff x="641350" y="3626341"/>
            <a:chExt cx="7359967" cy="685800"/>
          </a:xfrm>
        </p:grpSpPr>
        <p:sp>
          <p:nvSpPr>
            <p:cNvPr id="16" name="Rectangle 15">
              <a:extLst>
                <a:ext uri="{FF2B5EF4-FFF2-40B4-BE49-F238E27FC236}">
                  <a16:creationId xmlns:a16="http://schemas.microsoft.com/office/drawing/2014/main" id="{57DF855A-38DF-E51A-CF7D-3F85794114A4}"/>
                </a:ext>
              </a:extLst>
            </p:cNvPr>
            <p:cNvSpPr/>
            <p:nvPr/>
          </p:nvSpPr>
          <p:spPr>
            <a:xfrm>
              <a:off x="2403453" y="3626341"/>
              <a:ext cx="5597864" cy="68580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Will the data vary sufficiently to differentiate between vaccines, or are all vaccines expected to have similar results?</a:t>
              </a:r>
            </a:p>
          </p:txBody>
        </p:sp>
        <p:sp>
          <p:nvSpPr>
            <p:cNvPr id="17" name="Arrow: Pentagon 16">
              <a:extLst>
                <a:ext uri="{FF2B5EF4-FFF2-40B4-BE49-F238E27FC236}">
                  <a16:creationId xmlns:a16="http://schemas.microsoft.com/office/drawing/2014/main" id="{364613EF-EC6F-39BA-53EC-BC4D5FEE97FF}"/>
                </a:ext>
              </a:extLst>
            </p:cNvPr>
            <p:cNvSpPr/>
            <p:nvPr/>
          </p:nvSpPr>
          <p:spPr>
            <a:xfrm>
              <a:off x="1048390" y="3626341"/>
              <a:ext cx="2123033" cy="68580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Ability to easily differentiate among vaccines</a:t>
              </a:r>
            </a:p>
          </p:txBody>
        </p:sp>
        <p:sp>
          <p:nvSpPr>
            <p:cNvPr id="18" name="Rectangle 17">
              <a:extLst>
                <a:ext uri="{FF2B5EF4-FFF2-40B4-BE49-F238E27FC236}">
                  <a16:creationId xmlns:a16="http://schemas.microsoft.com/office/drawing/2014/main" id="{D247E6CF-8AB0-6AD9-4A54-432D30B7A37A}"/>
                </a:ext>
              </a:extLst>
            </p:cNvPr>
            <p:cNvSpPr/>
            <p:nvPr/>
          </p:nvSpPr>
          <p:spPr>
            <a:xfrm>
              <a:off x="641350" y="3626341"/>
              <a:ext cx="485616" cy="68580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grpSp>
      <p:sp>
        <p:nvSpPr>
          <p:cNvPr id="27" name="Rectangle 26">
            <a:extLst>
              <a:ext uri="{FF2B5EF4-FFF2-40B4-BE49-F238E27FC236}">
                <a16:creationId xmlns:a16="http://schemas.microsoft.com/office/drawing/2014/main" id="{3106AD58-978E-E9A3-D919-FBCC8566B693}"/>
              </a:ext>
            </a:extLst>
          </p:cNvPr>
          <p:cNvSpPr/>
          <p:nvPr/>
        </p:nvSpPr>
        <p:spPr>
          <a:xfrm>
            <a:off x="-9525" y="5757626"/>
            <a:ext cx="12201525" cy="879103"/>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n-US" dirty="0"/>
              <a:t>The pre-classification presented in the following slides is only a starting point for discussion. </a:t>
            </a:r>
            <a:r>
              <a:rPr lang="en-US" b="1" dirty="0"/>
              <a:t>The NITAG will have the final say on the criteria selected, including a 4</a:t>
            </a:r>
            <a:r>
              <a:rPr lang="en-US" b="1" baseline="30000" dirty="0"/>
              <a:t>th</a:t>
            </a:r>
            <a:r>
              <a:rPr lang="en-US" b="1" dirty="0"/>
              <a:t> consideration for selection: applicability to the country’s context.</a:t>
            </a:r>
            <a:endParaRPr lang="fr-FR" b="1" dirty="0"/>
          </a:p>
        </p:txBody>
      </p:sp>
      <p:sp>
        <p:nvSpPr>
          <p:cNvPr id="2" name="TextBox 1">
            <a:extLst>
              <a:ext uri="{FF2B5EF4-FFF2-40B4-BE49-F238E27FC236}">
                <a16:creationId xmlns:a16="http://schemas.microsoft.com/office/drawing/2014/main" id="{D631A15B-A581-C0C6-3971-A6F35B64DDF3}"/>
              </a:ext>
            </a:extLst>
          </p:cNvPr>
          <p:cNvSpPr txBox="1"/>
          <p:nvPr/>
        </p:nvSpPr>
        <p:spPr>
          <a:xfrm>
            <a:off x="7729791" y="1390840"/>
            <a:ext cx="3841894" cy="215444"/>
          </a:xfrm>
          <a:prstGeom prst="rect">
            <a:avLst/>
          </a:prstGeom>
          <a:noFill/>
        </p:spPr>
        <p:txBody>
          <a:bodyPr vert="horz" wrap="square" lIns="0" tIns="0" rIns="0" bIns="0" rtlCol="0" anchor="t" anchorCtr="0">
            <a:spAutoFit/>
          </a:bodyPr>
          <a:lstStyle/>
          <a:p>
            <a:pPr algn="ctr"/>
            <a:r>
              <a:rPr lang="en-GB" sz="1400" b="1" kern="0" dirty="0">
                <a:solidFill>
                  <a:srgbClr val="0F5D61"/>
                </a:solidFill>
                <a:latin typeface="+mj-lt"/>
              </a:rPr>
              <a:t>Criteria classifications</a:t>
            </a:r>
          </a:p>
        </p:txBody>
      </p:sp>
      <p:sp>
        <p:nvSpPr>
          <p:cNvPr id="3" name="Rectangle 2">
            <a:extLst>
              <a:ext uri="{FF2B5EF4-FFF2-40B4-BE49-F238E27FC236}">
                <a16:creationId xmlns:a16="http://schemas.microsoft.com/office/drawing/2014/main" id="{9AA30934-5346-11C4-A0B0-52605D47E277}"/>
              </a:ext>
            </a:extLst>
          </p:cNvPr>
          <p:cNvSpPr/>
          <p:nvPr/>
        </p:nvSpPr>
        <p:spPr>
          <a:xfrm>
            <a:off x="7567494" y="3170554"/>
            <a:ext cx="4207354" cy="602507"/>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Essential criteria </a:t>
            </a:r>
            <a:r>
              <a:rPr lang="en-US" sz="1600" dirty="0">
                <a:solidFill>
                  <a:schemeClr val="tx1"/>
                </a:solidFill>
              </a:rPr>
              <a:t>will have a higher weight and are globally relevant</a:t>
            </a:r>
            <a:endParaRPr lang="en-US" sz="1600" b="1" dirty="0">
              <a:solidFill>
                <a:schemeClr val="tx1"/>
              </a:solidFill>
            </a:endParaRPr>
          </a:p>
        </p:txBody>
      </p:sp>
      <p:sp>
        <p:nvSpPr>
          <p:cNvPr id="19" name="Rectangle 18">
            <a:extLst>
              <a:ext uri="{FF2B5EF4-FFF2-40B4-BE49-F238E27FC236}">
                <a16:creationId xmlns:a16="http://schemas.microsoft.com/office/drawing/2014/main" id="{4FB9BBC5-27DC-1580-9236-EE98D4CE5B22}"/>
              </a:ext>
            </a:extLst>
          </p:cNvPr>
          <p:cNvSpPr/>
          <p:nvPr/>
        </p:nvSpPr>
        <p:spPr>
          <a:xfrm>
            <a:off x="7568608" y="3896410"/>
            <a:ext cx="4206240" cy="868933"/>
          </a:xfrm>
          <a:prstGeom prst="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Important criteria </a:t>
            </a:r>
            <a:r>
              <a:rPr lang="en-US" sz="1600" dirty="0">
                <a:solidFill>
                  <a:schemeClr val="tx1"/>
                </a:solidFill>
              </a:rPr>
              <a:t>will have a lower weight and should be chosen based on country-specific relevancy and priorities</a:t>
            </a:r>
          </a:p>
        </p:txBody>
      </p:sp>
      <p:sp>
        <p:nvSpPr>
          <p:cNvPr id="20" name="Rectangle 19">
            <a:extLst>
              <a:ext uri="{FF2B5EF4-FFF2-40B4-BE49-F238E27FC236}">
                <a16:creationId xmlns:a16="http://schemas.microsoft.com/office/drawing/2014/main" id="{D15F5588-83AB-BD06-2934-9B550068A706}"/>
              </a:ext>
            </a:extLst>
          </p:cNvPr>
          <p:cNvSpPr/>
          <p:nvPr/>
        </p:nvSpPr>
        <p:spPr>
          <a:xfrm>
            <a:off x="7568608" y="4901319"/>
            <a:ext cx="4206240" cy="775582"/>
          </a:xfrm>
          <a:prstGeom prst="rect">
            <a:avLst/>
          </a:prstGeom>
          <a:no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Other</a:t>
            </a:r>
            <a:r>
              <a:rPr lang="en-US" sz="1600" dirty="0">
                <a:solidFill>
                  <a:schemeClr val="tx1"/>
                </a:solidFill>
              </a:rPr>
              <a:t> </a:t>
            </a:r>
            <a:r>
              <a:rPr lang="en-US" sz="1600" b="1" dirty="0">
                <a:solidFill>
                  <a:schemeClr val="tx1"/>
                </a:solidFill>
              </a:rPr>
              <a:t>criteria</a:t>
            </a:r>
            <a:r>
              <a:rPr lang="en-US" sz="1600" dirty="0">
                <a:solidFill>
                  <a:schemeClr val="tx1"/>
                </a:solidFill>
              </a:rPr>
              <a:t> will have the lowest weight and are chosen based on country-specific relevancy and priorities.</a:t>
            </a:r>
            <a:endParaRPr lang="en-US" sz="1600" b="1" dirty="0">
              <a:solidFill>
                <a:schemeClr val="tx1"/>
              </a:solidFill>
            </a:endParaRPr>
          </a:p>
        </p:txBody>
      </p:sp>
      <p:grpSp>
        <p:nvGrpSpPr>
          <p:cNvPr id="21" name="Group 20">
            <a:extLst>
              <a:ext uri="{FF2B5EF4-FFF2-40B4-BE49-F238E27FC236}">
                <a16:creationId xmlns:a16="http://schemas.microsoft.com/office/drawing/2014/main" id="{368FB4FD-6EC1-DE90-4E70-81032FB6E077}"/>
              </a:ext>
            </a:extLst>
          </p:cNvPr>
          <p:cNvGrpSpPr/>
          <p:nvPr/>
        </p:nvGrpSpPr>
        <p:grpSpPr>
          <a:xfrm rot="10800000">
            <a:off x="8120510" y="331397"/>
            <a:ext cx="3101321" cy="2667939"/>
            <a:chOff x="5750049" y="1759219"/>
            <a:chExt cx="3492214" cy="3492214"/>
          </a:xfrm>
        </p:grpSpPr>
        <p:sp>
          <p:nvSpPr>
            <p:cNvPr id="22" name="Partial Circle 48">
              <a:extLst>
                <a:ext uri="{FF2B5EF4-FFF2-40B4-BE49-F238E27FC236}">
                  <a16:creationId xmlns:a16="http://schemas.microsoft.com/office/drawing/2014/main" id="{BBB70A36-0237-E5BA-5983-9EAEFD77D167}"/>
                </a:ext>
              </a:extLst>
            </p:cNvPr>
            <p:cNvSpPr/>
            <p:nvPr/>
          </p:nvSpPr>
          <p:spPr>
            <a:xfrm rot="16200000">
              <a:off x="6280534" y="2298328"/>
              <a:ext cx="2385229" cy="2385229"/>
            </a:xfrm>
            <a:prstGeom prst="pie">
              <a:avLst>
                <a:gd name="adj1" fmla="val 16205912"/>
                <a:gd name="adj2" fmla="val 5427780"/>
              </a:avLst>
            </a:prstGeom>
            <a:solidFill>
              <a:srgbClr val="FFFF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grpSp>
          <p:nvGrpSpPr>
            <p:cNvPr id="23" name="Group 22">
              <a:extLst>
                <a:ext uri="{FF2B5EF4-FFF2-40B4-BE49-F238E27FC236}">
                  <a16:creationId xmlns:a16="http://schemas.microsoft.com/office/drawing/2014/main" id="{4901C121-7033-F7EA-7E51-A3E7F4333728}"/>
                </a:ext>
              </a:extLst>
            </p:cNvPr>
            <p:cNvGrpSpPr/>
            <p:nvPr/>
          </p:nvGrpSpPr>
          <p:grpSpPr>
            <a:xfrm rot="16200000">
              <a:off x="5750049" y="1759219"/>
              <a:ext cx="3492214" cy="3492214"/>
              <a:chOff x="5750048" y="1759218"/>
              <a:chExt cx="3492214" cy="3492214"/>
            </a:xfrm>
          </p:grpSpPr>
          <p:sp>
            <p:nvSpPr>
              <p:cNvPr id="24" name="Partial Circle 49">
                <a:extLst>
                  <a:ext uri="{FF2B5EF4-FFF2-40B4-BE49-F238E27FC236}">
                    <a16:creationId xmlns:a16="http://schemas.microsoft.com/office/drawing/2014/main" id="{B07BB4A0-1BBB-01EF-D152-269E86D9F87D}"/>
                  </a:ext>
                </a:extLst>
              </p:cNvPr>
              <p:cNvSpPr/>
              <p:nvPr/>
            </p:nvSpPr>
            <p:spPr>
              <a:xfrm>
                <a:off x="5750048" y="1759218"/>
                <a:ext cx="3492214" cy="3492214"/>
              </a:xfrm>
              <a:prstGeom prst="pie">
                <a:avLst>
                  <a:gd name="adj1" fmla="val 16205912"/>
                  <a:gd name="adj2" fmla="val 5427780"/>
                </a:avLst>
              </a:prstGeom>
              <a:noFill/>
              <a:ln w="952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5" name="Partial Circle 50">
                <a:extLst>
                  <a:ext uri="{FF2B5EF4-FFF2-40B4-BE49-F238E27FC236}">
                    <a16:creationId xmlns:a16="http://schemas.microsoft.com/office/drawing/2014/main" id="{CCAA0632-8033-251F-6DF7-6E2BEFA50DF9}"/>
                  </a:ext>
                </a:extLst>
              </p:cNvPr>
              <p:cNvSpPr/>
              <p:nvPr/>
            </p:nvSpPr>
            <p:spPr>
              <a:xfrm>
                <a:off x="6861148" y="2869926"/>
                <a:ext cx="1224000" cy="1224000"/>
              </a:xfrm>
              <a:prstGeom prst="pie">
                <a:avLst>
                  <a:gd name="adj1" fmla="val 16205912"/>
                  <a:gd name="adj2" fmla="val 5427780"/>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endParaRPr lang="fr-FR" sz="1200" b="1" dirty="0">
                  <a:solidFill>
                    <a:srgbClr val="FFFFFF"/>
                  </a:solidFill>
                </a:endParaRPr>
              </a:p>
            </p:txBody>
          </p:sp>
          <p:sp>
            <p:nvSpPr>
              <p:cNvPr id="26" name="TextBox 25">
                <a:extLst>
                  <a:ext uri="{FF2B5EF4-FFF2-40B4-BE49-F238E27FC236}">
                    <a16:creationId xmlns:a16="http://schemas.microsoft.com/office/drawing/2014/main" id="{24EEBBA7-FD7D-3DF2-B324-AF8954F9B511}"/>
                  </a:ext>
                </a:extLst>
              </p:cNvPr>
              <p:cNvSpPr txBox="1"/>
              <p:nvPr/>
            </p:nvSpPr>
            <p:spPr>
              <a:xfrm rot="16200000">
                <a:off x="7928341" y="3182163"/>
                <a:ext cx="1444641" cy="646326"/>
              </a:xfrm>
              <a:prstGeom prst="rect">
                <a:avLst/>
              </a:prstGeom>
              <a:noFill/>
            </p:spPr>
            <p:txBody>
              <a:bodyPr wrap="square" rtlCol="0">
                <a:prstTxWarp prst="textArchDown">
                  <a:avLst/>
                </a:prstTxWarp>
                <a:spAutoFit/>
              </a:bodyPr>
              <a:lstStyle/>
              <a:p>
                <a:pPr algn="ctr" rtl="0"/>
                <a:r>
                  <a:rPr lang="fr-FR" sz="1600" b="1" dirty="0" err="1">
                    <a:solidFill>
                      <a:schemeClr val="tx1">
                        <a:lumMod val="50000"/>
                      </a:schemeClr>
                    </a:solidFill>
                  </a:rPr>
                  <a:t>Other</a:t>
                </a:r>
                <a:endParaRPr lang="fr-FR" sz="1600" b="1" dirty="0">
                  <a:solidFill>
                    <a:schemeClr val="tx1">
                      <a:lumMod val="50000"/>
                    </a:schemeClr>
                  </a:solidFill>
                </a:endParaRPr>
              </a:p>
            </p:txBody>
          </p:sp>
          <p:sp>
            <p:nvSpPr>
              <p:cNvPr id="28" name="TextBox 27">
                <a:extLst>
                  <a:ext uri="{FF2B5EF4-FFF2-40B4-BE49-F238E27FC236}">
                    <a16:creationId xmlns:a16="http://schemas.microsoft.com/office/drawing/2014/main" id="{2D5DCC9A-7CC3-54C8-14F5-3AB7C0FD6A72}"/>
                  </a:ext>
                </a:extLst>
              </p:cNvPr>
              <p:cNvSpPr txBox="1"/>
              <p:nvPr/>
            </p:nvSpPr>
            <p:spPr>
              <a:xfrm rot="16200000">
                <a:off x="7332928" y="3171184"/>
                <a:ext cx="1444641" cy="646326"/>
              </a:xfrm>
              <a:prstGeom prst="rect">
                <a:avLst/>
              </a:prstGeom>
              <a:noFill/>
            </p:spPr>
            <p:txBody>
              <a:bodyPr wrap="square" rtlCol="0">
                <a:prstTxWarp prst="textArchDown">
                  <a:avLst/>
                </a:prstTxWarp>
                <a:spAutoFit/>
              </a:bodyPr>
              <a:lstStyle/>
              <a:p>
                <a:pPr algn="ctr" rtl="0"/>
                <a:r>
                  <a:rPr lang="fr-FR" sz="1600" b="1" dirty="0">
                    <a:solidFill>
                      <a:schemeClr val="tx1">
                        <a:lumMod val="50000"/>
                      </a:schemeClr>
                    </a:solidFill>
                  </a:rPr>
                  <a:t>Important</a:t>
                </a:r>
              </a:p>
            </p:txBody>
          </p:sp>
          <p:sp>
            <p:nvSpPr>
              <p:cNvPr id="29" name="TextBox 28">
                <a:extLst>
                  <a:ext uri="{FF2B5EF4-FFF2-40B4-BE49-F238E27FC236}">
                    <a16:creationId xmlns:a16="http://schemas.microsoft.com/office/drawing/2014/main" id="{F88FCB14-3ED5-C37D-DD5E-7409C1008989}"/>
                  </a:ext>
                </a:extLst>
              </p:cNvPr>
              <p:cNvSpPr txBox="1"/>
              <p:nvPr/>
            </p:nvSpPr>
            <p:spPr>
              <a:xfrm rot="16200000">
                <a:off x="6970365" y="3307298"/>
                <a:ext cx="1444641" cy="369433"/>
              </a:xfrm>
              <a:prstGeom prst="rect">
                <a:avLst/>
              </a:prstGeom>
              <a:noFill/>
            </p:spPr>
            <p:txBody>
              <a:bodyPr wrap="square" rtlCol="0">
                <a:spAutoFit/>
              </a:bodyPr>
              <a:lstStyle/>
              <a:p>
                <a:pPr algn="ctr" rtl="0"/>
                <a:r>
                  <a:rPr lang="fr-FR" sz="1600" b="1" dirty="0">
                    <a:solidFill>
                      <a:schemeClr val="bg1"/>
                    </a:solidFill>
                  </a:rPr>
                  <a:t>Essential</a:t>
                </a:r>
              </a:p>
            </p:txBody>
          </p:sp>
        </p:grpSp>
      </p:grpSp>
    </p:spTree>
    <p:extLst>
      <p:ext uri="{BB962C8B-B14F-4D97-AF65-F5344CB8AC3E}">
        <p14:creationId xmlns:p14="http://schemas.microsoft.com/office/powerpoint/2010/main" val="3862906500"/>
      </p:ext>
    </p:extLst>
  </p:cSld>
  <p:clrMapOvr>
    <a:masterClrMapping/>
  </p:clrMapOvr>
  <p:extLst>
    <p:ext uri="{6950BFC3-D8DA-4A85-94F7-54DA5524770B}">
      <p188:commentRel xmlns:p188="http://schemas.microsoft.com/office/powerpoint/2018/8/main" r:id="rId3"/>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Burden &amp; epidemiology of the disease</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22</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4387754"/>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238155">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294636"/>
                  </a:ext>
                </a:extLst>
              </a:tr>
              <a:tr h="251620">
                <a:tc rowSpan="4">
                  <a:txBody>
                    <a:bodyPr/>
                    <a:lstStyle/>
                    <a:p>
                      <a:pPr algn="l" fontAlgn="b"/>
                      <a:r>
                        <a:rPr lang="fr-FR" sz="1200" b="0" i="0" u="none" strike="noStrike" noProof="0" dirty="0" err="1">
                          <a:solidFill>
                            <a:srgbClr val="000000"/>
                          </a:solidFill>
                          <a:effectLst/>
                          <a:latin typeface="+mj-lt"/>
                        </a:rPr>
                        <a:t>Epidemiology</a:t>
                      </a:r>
                      <a:endParaRPr lang="fr-FR" sz="1200" b="0" i="0" u="none" strike="noStrike" noProof="0" dirty="0">
                        <a:solidFill>
                          <a:srgbClr val="000000"/>
                        </a:solidFill>
                        <a:effectLst/>
                        <a:latin typeface="+mj-lt"/>
                      </a:endParaRPr>
                    </a:p>
                  </a:txBody>
                  <a:tcPr marL="8626" marR="8626" marT="8626" marB="0">
                    <a:lnL>
                      <a:noFill/>
                    </a:lnL>
                    <a:lnR>
                      <a:noFill/>
                    </a:lnR>
                    <a:lnT w="19050" cap="flat" cmpd="sng" algn="ctr">
                      <a:solidFill>
                        <a:schemeClr val="tx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Burden inequity (highest prevalence in poorer / at risk populations / gender inequity)</a:t>
                      </a:r>
                      <a:endParaRPr lang="fr-FR" sz="1200" b="0" i="0" u="none" strike="noStrike" noProof="0" dirty="0">
                        <a:solidFill>
                          <a:schemeClr val="tx1"/>
                        </a:solidFill>
                        <a:effectLst/>
                        <a:latin typeface="+mj-lt"/>
                      </a:endParaRP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Importance</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Qualitative</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cap="none" noProof="0" dirty="0" err="1">
                          <a:solidFill>
                            <a:schemeClr val="tx1"/>
                          </a:solidFill>
                          <a:effectLst/>
                          <a:latin typeface="+mn-lt"/>
                          <a:ea typeface="+mn-ea"/>
                          <a:cs typeface="+mn-cs"/>
                          <a:sym typeface="Arial"/>
                        </a:rPr>
                        <a:t>Primary</a:t>
                      </a:r>
                      <a:r>
                        <a:rPr lang="fr-FR" sz="1200" b="0" i="0" u="none" strike="noStrike" cap="none" noProof="0" dirty="0">
                          <a:solidFill>
                            <a:schemeClr val="tx1"/>
                          </a:solidFill>
                          <a:effectLst/>
                          <a:latin typeface="+mn-lt"/>
                          <a:ea typeface="+mn-ea"/>
                          <a:cs typeface="+mn-cs"/>
                          <a:sym typeface="Arial"/>
                        </a:rPr>
                        <a:t> / </a:t>
                      </a:r>
                      <a:r>
                        <a:rPr lang="fr-FR" sz="1200" b="0" i="0" u="none" strike="noStrike" cap="none" noProof="0" dirty="0" err="1">
                          <a:solidFill>
                            <a:schemeClr val="tx1"/>
                          </a:solidFill>
                          <a:effectLst/>
                          <a:latin typeface="+mn-lt"/>
                          <a:ea typeface="+mn-ea"/>
                          <a:cs typeface="+mn-cs"/>
                          <a:sym typeface="Arial"/>
                        </a:rPr>
                        <a:t>Modeled</a:t>
                      </a:r>
                      <a:endParaRPr lang="fr-FR" sz="1200" b="0" i="0" u="none" strike="noStrike" cap="none" noProof="0" dirty="0">
                        <a:solidFill>
                          <a:schemeClr val="tx1"/>
                        </a:solidFill>
                        <a:effectLst/>
                        <a:latin typeface="+mn-lt"/>
                        <a:ea typeface="+mn-ea"/>
                        <a:cs typeface="+mn-cs"/>
                        <a:sym typeface="Arial"/>
                      </a:endParaRP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998650814"/>
                  </a:ext>
                </a:extLst>
              </a:tr>
              <a:tr h="25162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en-US" sz="1200" b="0" i="0" u="none" strike="noStrike" noProof="0" dirty="0">
                          <a:solidFill>
                            <a:schemeClr val="bg1"/>
                          </a:solidFill>
                          <a:effectLst/>
                          <a:latin typeface="+mj-lt"/>
                        </a:rPr>
                        <a:t>Incidence including in different sociodemographic and age groups</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err="1">
                          <a:solidFill>
                            <a:schemeClr val="bg1"/>
                          </a:solidFill>
                          <a:effectLst/>
                          <a:latin typeface="+mj-lt"/>
                        </a:rPr>
                        <a:t>Primary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251620">
                <a:tc vMerge="1">
                  <a:txBody>
                    <a:bodyPr/>
                    <a:lstStyle/>
                    <a:p>
                      <a:endParaRPr lang="en-US"/>
                    </a:p>
                  </a:txBody>
                  <a:tcPr>
                    <a:lnT w="6350" cap="flat" cmpd="sng" algn="ctr">
                      <a:solidFill>
                        <a:srgbClr val="0F5D61"/>
                      </a:solidFill>
                      <a:prstDash val="sysDash"/>
                      <a:round/>
                      <a:headEnd type="none" w="med" len="med"/>
                      <a:tailEnd type="none" w="med" len="med"/>
                    </a:lnT>
                  </a:tcPr>
                </a:tc>
                <a:tc>
                  <a:txBody>
                    <a:bodyPr/>
                    <a:lstStyle/>
                    <a:p>
                      <a:pPr algn="l" fontAlgn="b"/>
                      <a:r>
                        <a:rPr lang="en-US" sz="1200" b="0" i="0" u="none" strike="noStrike" noProof="0" dirty="0">
                          <a:solidFill>
                            <a:schemeClr val="bg1"/>
                          </a:solidFill>
                          <a:effectLst/>
                          <a:latin typeface="+mj-lt"/>
                        </a:rPr>
                        <a:t>Prevalence including in different sociodemographic and age groups</a:t>
                      </a:r>
                      <a:endParaRPr lang="fr-FR" sz="1200" b="0" i="0" u="none" strike="noStrike" noProof="0" dirty="0">
                        <a:solidFill>
                          <a:schemeClr val="bg1"/>
                        </a:solidFill>
                        <a:effectLst/>
                        <a:latin typeface="+mj-lt"/>
                      </a:endParaRPr>
                    </a:p>
                  </a:txBody>
                  <a:tcPr marL="8626" marR="8626" marT="8626" marB="0" anchor="ctr">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cap="none" noProof="0" dirty="0" err="1">
                          <a:solidFill>
                            <a:schemeClr val="bg1"/>
                          </a:solidFill>
                          <a:effectLst/>
                          <a:latin typeface="+mn-lt"/>
                          <a:ea typeface="+mn-ea"/>
                          <a:cs typeface="+mn-cs"/>
                          <a:sym typeface="Arial"/>
                        </a:rPr>
                        <a:t>Primary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1429559571"/>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a:noFill/>
                    </a:lnT>
                    <a:lnB>
                      <a:noFill/>
                    </a:lnB>
                  </a:tcPr>
                </a:tc>
                <a:tc>
                  <a:txBody>
                    <a:bodyPr/>
                    <a:lstStyle/>
                    <a:p>
                      <a:pPr algn="l" fontAlgn="b"/>
                      <a:r>
                        <a:rPr lang="en-US" sz="1200" b="0" i="0" u="none" strike="noStrike" cap="none" noProof="0" dirty="0">
                          <a:solidFill>
                            <a:schemeClr val="tx1"/>
                          </a:solidFill>
                          <a:effectLst/>
                          <a:latin typeface="+mn-lt"/>
                          <a:ea typeface="+mn-ea"/>
                          <a:cs typeface="+mn-cs"/>
                          <a:sym typeface="Arial"/>
                        </a:rPr>
                        <a:t>Outbreak potential incl. past occurrence of outbreaks and potential for international spread, and epidemic and pandemic risk</a:t>
                      </a:r>
                      <a:endParaRPr lang="fr-FR" sz="1200" b="0" i="0" u="none" strike="noStrike" cap="none" noProof="0" dirty="0">
                        <a:solidFill>
                          <a:schemeClr val="tx1"/>
                        </a:solidFill>
                        <a:effectLst/>
                        <a:latin typeface="+mn-lt"/>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lumMod val="50000"/>
                            </a:schemeClr>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lumMod val="50000"/>
                            </a:schemeClr>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fr-FR" sz="1200" b="0" i="0" u="none" strike="noStrike" noProof="0" dirty="0" err="1">
                          <a:solidFill>
                            <a:schemeClr val="tx1">
                              <a:lumMod val="50000"/>
                            </a:schemeClr>
                          </a:solidFill>
                          <a:effectLst/>
                          <a:latin typeface="+mj-lt"/>
                        </a:rPr>
                        <a:t>Primary</a:t>
                      </a:r>
                      <a:endParaRPr lang="fr-FR" sz="1200" b="0" i="0" u="none" strike="noStrike" noProof="0" dirty="0">
                        <a:solidFill>
                          <a:schemeClr val="tx1">
                            <a:lumMod val="50000"/>
                          </a:schemeClr>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extLst>
                  <a:ext uri="{0D108BD9-81ED-4DB2-BD59-A6C34878D82A}">
                    <a16:rowId xmlns:a16="http://schemas.microsoft.com/office/drawing/2014/main" val="2536029949"/>
                  </a:ext>
                </a:extLst>
              </a:tr>
              <a:tr h="251620">
                <a:tc rowSpan="2">
                  <a:txBody>
                    <a:bodyPr/>
                    <a:lstStyle/>
                    <a:p>
                      <a:pPr algn="l" fontAlgn="b"/>
                      <a:r>
                        <a:rPr lang="fr-FR" sz="1200" b="0" i="0" u="none" strike="noStrike" noProof="0" dirty="0" err="1">
                          <a:solidFill>
                            <a:srgbClr val="000000"/>
                          </a:solidFill>
                          <a:effectLst/>
                          <a:latin typeface="+mj-lt"/>
                        </a:rPr>
                        <a:t>Health</a:t>
                      </a:r>
                      <a:r>
                        <a:rPr lang="fr-FR" sz="1200" b="0" i="0" u="none" strike="noStrike" noProof="0" dirty="0">
                          <a:solidFill>
                            <a:srgbClr val="000000"/>
                          </a:solidFill>
                          <a:effectLst/>
                          <a:latin typeface="+mj-lt"/>
                        </a:rPr>
                        <a:t> impact</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noProof="0" dirty="0" err="1">
                          <a:solidFill>
                            <a:sysClr val="windowText" lastClr="000000"/>
                          </a:solidFill>
                          <a:effectLst/>
                          <a:latin typeface="+mj-lt"/>
                        </a:rPr>
                        <a:t>Hospitalization</a:t>
                      </a:r>
                      <a:r>
                        <a:rPr lang="fr-FR" sz="1200" b="0" i="0" u="none" strike="noStrike" noProof="0" dirty="0">
                          <a:solidFill>
                            <a:sysClr val="windowText" lastClr="000000"/>
                          </a:solidFill>
                          <a:effectLst/>
                          <a:latin typeface="+mj-lt"/>
                        </a:rPr>
                        <a:t> rate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ysClr val="windowText" lastClr="000000"/>
                          </a:solidFill>
                          <a:effectLst/>
                          <a:latin typeface="+mj-lt"/>
                        </a:rPr>
                        <a:t>Quantitative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err="1">
                          <a:solidFill>
                            <a:sysClr val="windowText" lastClr="000000"/>
                          </a:solidFill>
                          <a:effectLst/>
                          <a:latin typeface="+mj-lt"/>
                        </a:rPr>
                        <a:t>Primary</a:t>
                      </a:r>
                      <a:endParaRPr lang="fr-FR" sz="1200" b="0" i="0" u="none" strike="noStrike" noProof="0" dirty="0">
                        <a:solidFill>
                          <a:sysClr val="windowText" lastClr="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675895508"/>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solidFill>
                          <a:effectLst/>
                          <a:latin typeface="+mj-lt"/>
                        </a:rPr>
                        <a:t>Mortality and lethality including in different sociodemographic and age groups</a:t>
                      </a:r>
                      <a:endParaRPr lang="fr-FR" sz="1200" b="0" i="0" u="none" strike="noStrike" noProof="0" dirty="0">
                        <a:solidFill>
                          <a:schemeClr val="bg1"/>
                        </a:solidFill>
                        <a:effectLst/>
                        <a:latin typeface="+mj-lt"/>
                      </a:endParaRPr>
                    </a:p>
                  </a:txBody>
                  <a:tcPr marL="8626" marR="8626" marT="8626" marB="0" anchor="b">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err="1">
                          <a:solidFill>
                            <a:schemeClr val="bg1"/>
                          </a:solidFill>
                          <a:effectLst/>
                          <a:latin typeface="+mj-lt"/>
                        </a:rPr>
                        <a:t>Primary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2700359656"/>
                  </a:ext>
                </a:extLst>
              </a:tr>
              <a:tr h="251620">
                <a:tc rowSpan="4">
                  <a:txBody>
                    <a:bodyPr/>
                    <a:lstStyle/>
                    <a:p>
                      <a:pPr algn="l" fontAlgn="b"/>
                      <a:r>
                        <a:rPr lang="fr-FR" sz="1200" b="0" i="0" u="none" strike="noStrike" noProof="0" dirty="0">
                          <a:solidFill>
                            <a:srgbClr val="000000"/>
                          </a:solidFill>
                          <a:effectLst/>
                          <a:latin typeface="+mj-lt"/>
                        </a:rPr>
                        <a:t>Social impact</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Intensity of suffering/severity of disease symptoms </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fr-FR" sz="1200" b="0" i="0" u="none" strike="noStrike" noProof="0" dirty="0">
                          <a:solidFill>
                            <a:schemeClr val="bg1">
                              <a:lumMod val="50000"/>
                            </a:schemeClr>
                          </a:solidFill>
                          <a:effectLst/>
                          <a:latin typeface="+mj-lt"/>
                        </a:rPr>
                        <a:t>Quantitative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fr-FR" sz="1200" b="0" i="0" u="none" strike="noStrike" noProof="0" dirty="0" err="1">
                          <a:solidFill>
                            <a:schemeClr val="bg1">
                              <a:lumMod val="50000"/>
                            </a:schemeClr>
                          </a:solidFill>
                          <a:effectLst/>
                          <a:latin typeface="+mj-lt"/>
                        </a:rPr>
                        <a:t>Modeled</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300708171"/>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noProof="0" dirty="0">
                          <a:solidFill>
                            <a:schemeClr val="bg1">
                              <a:lumMod val="50000"/>
                            </a:schemeClr>
                          </a:solidFill>
                          <a:effectLst/>
                          <a:latin typeface="+mj-lt"/>
                        </a:rPr>
                        <a:t>Long-</a:t>
                      </a:r>
                      <a:r>
                        <a:rPr lang="fr-FR" sz="1200" b="0" i="0" u="none" strike="noStrike" noProof="0" dirty="0" err="1">
                          <a:solidFill>
                            <a:schemeClr val="bg1">
                              <a:lumMod val="50000"/>
                            </a:schemeClr>
                          </a:solidFill>
                          <a:effectLst/>
                          <a:latin typeface="+mj-lt"/>
                        </a:rPr>
                        <a:t>term</a:t>
                      </a:r>
                      <a:r>
                        <a:rPr lang="fr-FR" sz="1200" b="0" i="0" u="none" strike="noStrike" noProof="0" dirty="0">
                          <a:solidFill>
                            <a:schemeClr val="bg1">
                              <a:lumMod val="50000"/>
                            </a:schemeClr>
                          </a:solidFill>
                          <a:effectLst/>
                          <a:latin typeface="+mj-lt"/>
                        </a:rPr>
                        <a:t> complications of </a:t>
                      </a:r>
                      <a:r>
                        <a:rPr lang="fr-FR" sz="1200" b="0" i="0" u="none" strike="noStrike" noProof="0" dirty="0" err="1">
                          <a:solidFill>
                            <a:schemeClr val="bg1">
                              <a:lumMod val="50000"/>
                            </a:schemeClr>
                          </a:solidFill>
                          <a:effectLst/>
                          <a:latin typeface="+mj-lt"/>
                        </a:rPr>
                        <a:t>disease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Quantitative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noProof="0" dirty="0" err="1">
                          <a:solidFill>
                            <a:schemeClr val="bg1">
                              <a:lumMod val="50000"/>
                            </a:schemeClr>
                          </a:solidFill>
                          <a:effectLst/>
                          <a:latin typeface="+mj-lt"/>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extLst>
                  <a:ext uri="{0D108BD9-81ED-4DB2-BD59-A6C34878D82A}">
                    <a16:rowId xmlns:a16="http://schemas.microsoft.com/office/drawing/2014/main" val="1540026163"/>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tx1"/>
                          </a:solidFill>
                          <a:effectLst/>
                          <a:latin typeface="+mj-lt"/>
                          <a:ea typeface="+mn-ea"/>
                          <a:cs typeface="+mn-cs"/>
                          <a:sym typeface="Arial"/>
                        </a:rPr>
                        <a:t>Disability-adjusted</a:t>
                      </a:r>
                      <a:r>
                        <a:rPr lang="fr-FR" sz="1200" b="0" i="0" u="none" strike="noStrike" cap="none" noProof="0" dirty="0">
                          <a:solidFill>
                            <a:schemeClr val="tx1"/>
                          </a:solidFill>
                          <a:effectLst/>
                          <a:latin typeface="+mj-lt"/>
                          <a:ea typeface="+mn-ea"/>
                          <a:cs typeface="+mn-cs"/>
                          <a:sym typeface="Arial"/>
                        </a:rPr>
                        <a:t> life </a:t>
                      </a:r>
                      <a:r>
                        <a:rPr lang="fr-FR" sz="1200" b="0" i="0" u="none" strike="noStrike" cap="none" noProof="0" dirty="0" err="1">
                          <a:solidFill>
                            <a:schemeClr val="tx1"/>
                          </a:solidFill>
                          <a:effectLst/>
                          <a:latin typeface="+mj-lt"/>
                          <a:ea typeface="+mn-ea"/>
                          <a:cs typeface="+mn-cs"/>
                          <a:sym typeface="Arial"/>
                        </a:rPr>
                        <a:t>years</a:t>
                      </a:r>
                      <a:r>
                        <a:rPr lang="fr-FR" sz="1200" b="0" i="0" u="none" strike="noStrike" cap="none" noProof="0" dirty="0">
                          <a:solidFill>
                            <a:schemeClr val="tx1"/>
                          </a:solidFill>
                          <a:effectLst/>
                          <a:latin typeface="+mj-lt"/>
                          <a:ea typeface="+mn-ea"/>
                          <a:cs typeface="+mn-cs"/>
                          <a:sym typeface="Arial"/>
                        </a:rPr>
                        <a:t> (</a:t>
                      </a:r>
                      <a:r>
                        <a:rPr lang="fr-FR" sz="1200" b="0" i="0" u="none" strike="noStrike" cap="none" noProof="0" dirty="0" err="1">
                          <a:solidFill>
                            <a:schemeClr val="tx1"/>
                          </a:solidFill>
                          <a:effectLst/>
                          <a:latin typeface="+mj-lt"/>
                          <a:ea typeface="+mn-ea"/>
                          <a:cs typeface="+mn-cs"/>
                          <a:sym typeface="Arial"/>
                        </a:rPr>
                        <a:t>DALYs</a:t>
                      </a:r>
                      <a:r>
                        <a:rPr lang="fr-FR" sz="1200" b="0" i="0" u="none" strike="noStrike" cap="none" noProof="0" dirty="0">
                          <a:solidFill>
                            <a:schemeClr val="tx1"/>
                          </a:solidFill>
                          <a:effectLst/>
                          <a:latin typeface="+mj-lt"/>
                          <a:ea typeface="+mn-ea"/>
                          <a:cs typeface="+mn-cs"/>
                          <a:sym typeface="Arial"/>
                        </a:rPr>
                        <a:t>)</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tx1"/>
                          </a:solidFill>
                          <a:effectLst/>
                          <a:latin typeface="+mj-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tx1">
                              <a:lumMod val="50000"/>
                            </a:schemeClr>
                          </a:solidFill>
                          <a:effectLst/>
                          <a:latin typeface="+mn-lt"/>
                          <a:ea typeface="+mn-ea"/>
                          <a:cs typeface="+mn-cs"/>
                          <a:sym typeface="Arial"/>
                        </a:rPr>
                        <a:t>Quantitative</a:t>
                      </a:r>
                      <a:endParaRPr lang="fr-FR" sz="1200" b="0" i="0" u="none" strike="noStrike" cap="none" noProof="0" dirty="0">
                        <a:solidFill>
                          <a:schemeClr val="tx1"/>
                        </a:solidFill>
                        <a:effectLst/>
                        <a:latin typeface="+mj-lt"/>
                        <a:ea typeface="+mn-ea"/>
                        <a:cs typeface="+mn-cs"/>
                        <a:sym typeface="Arial"/>
                      </a:endParaRP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tx1"/>
                          </a:solidFill>
                          <a:effectLst/>
                          <a:latin typeface="+mj-lt"/>
                          <a:ea typeface="+mn-ea"/>
                          <a:cs typeface="+mn-cs"/>
                          <a:sym typeface="Arial"/>
                        </a:rPr>
                        <a:t>Modeled</a:t>
                      </a:r>
                      <a:endParaRPr lang="fr-FR" sz="1200" b="0" i="0" u="none" strike="noStrike" cap="none" noProof="0" dirty="0">
                        <a:solidFill>
                          <a:schemeClr val="tx1"/>
                        </a:solidFill>
                        <a:effectLst/>
                        <a:latin typeface="+mj-lt"/>
                        <a:ea typeface="+mn-ea"/>
                        <a:cs typeface="+mn-cs"/>
                        <a:sym typeface="Arial"/>
                      </a:endParaRP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3518607578"/>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j-lt"/>
                          <a:ea typeface="+mn-ea"/>
                          <a:cs typeface="+mn-cs"/>
                          <a:sym typeface="Arial"/>
                        </a:rPr>
                        <a:t>Loss of quality-adjusted life years (QALYs)</a:t>
                      </a:r>
                      <a:endParaRPr lang="fr-FR" sz="1200" b="0" i="0" u="none" strike="noStrike" cap="none" noProof="0" dirty="0">
                        <a:solidFill>
                          <a:schemeClr val="bg1">
                            <a:lumMod val="50000"/>
                          </a:schemeClr>
                        </a:solidFill>
                        <a:effectLst/>
                        <a:latin typeface="+mj-lt"/>
                        <a:ea typeface="+mn-ea"/>
                        <a:cs typeface="+mn-cs"/>
                        <a:sym typeface="Arial"/>
                      </a:endParaRP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j-lt"/>
                          <a:ea typeface="+mn-ea"/>
                          <a:cs typeface="+mn-cs"/>
                          <a:sym typeface="Arial"/>
                        </a:rPr>
                        <a:t>Importance</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n-lt"/>
                          <a:ea typeface="+mn-ea"/>
                          <a:cs typeface="+mn-cs"/>
                          <a:sym typeface="Arial"/>
                        </a:rPr>
                        <a:t>Quantitative</a:t>
                      </a:r>
                      <a:endParaRPr lang="fr-FR" sz="1200" b="0" i="0" u="none" strike="noStrike" cap="none" noProof="0" dirty="0">
                        <a:solidFill>
                          <a:schemeClr val="bg1">
                            <a:lumMod val="50000"/>
                          </a:schemeClr>
                        </a:solidFill>
                        <a:effectLst/>
                        <a:latin typeface="+mj-lt"/>
                        <a:ea typeface="+mn-ea"/>
                        <a:cs typeface="+mn-cs"/>
                        <a:sym typeface="Arial"/>
                      </a:endParaRP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bg1">
                              <a:lumMod val="50000"/>
                            </a:schemeClr>
                          </a:solidFill>
                          <a:effectLst/>
                          <a:latin typeface="+mj-lt"/>
                          <a:ea typeface="+mn-ea"/>
                          <a:cs typeface="+mn-cs"/>
                          <a:sym typeface="Arial"/>
                        </a:rPr>
                        <a:t>Modeled</a:t>
                      </a:r>
                      <a:endParaRPr lang="fr-FR" sz="1200" b="0" i="0" u="none" strike="noStrike" cap="none" noProof="0" dirty="0">
                        <a:solidFill>
                          <a:schemeClr val="bg1">
                            <a:lumMod val="50000"/>
                          </a:schemeClr>
                        </a:solidFill>
                        <a:effectLst/>
                        <a:latin typeface="+mj-lt"/>
                        <a:ea typeface="+mn-ea"/>
                        <a:cs typeface="+mn-cs"/>
                        <a:sym typeface="Arial"/>
                      </a:endParaRP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2558786248"/>
                  </a:ext>
                </a:extLst>
              </a:tr>
              <a:tr h="251620">
                <a:tc rowSpan="4">
                  <a:txBody>
                    <a:bodyPr/>
                    <a:lstStyle/>
                    <a:p>
                      <a:pPr algn="l" fontAlgn="b"/>
                      <a:r>
                        <a:rPr lang="en-US" sz="1200" b="0" i="0" u="none" strike="noStrike" noProof="0" dirty="0">
                          <a:solidFill>
                            <a:srgbClr val="000000"/>
                          </a:solidFill>
                          <a:effectLst/>
                          <a:latin typeface="+mj-lt"/>
                        </a:rPr>
                        <a:t>Economic impact of the disease</a:t>
                      </a:r>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Cost of the disease to the health system</a:t>
                      </a:r>
                      <a:endParaRPr lang="fr-FR" sz="1200" b="0" i="0" u="none" strike="noStrike" noProof="0" dirty="0">
                        <a:solidFill>
                          <a:schemeClr val="tx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err="1">
                          <a:solidFill>
                            <a:schemeClr val="tx1"/>
                          </a:solidFill>
                          <a:effectLst/>
                          <a:latin typeface="+mj-lt"/>
                        </a:rPr>
                        <a:t>Primary</a:t>
                      </a:r>
                      <a:r>
                        <a:rPr lang="fr-FR" sz="1200" b="0" i="0" u="none" strike="noStrike" noProof="0" dirty="0">
                          <a:solidFill>
                            <a:schemeClr val="tx1"/>
                          </a:solidFill>
                          <a:effectLst/>
                          <a:latin typeface="+mj-lt"/>
                        </a:rPr>
                        <a:t> / </a:t>
                      </a:r>
                      <a:r>
                        <a:rPr lang="fr-FR" sz="1200" b="0" i="0" u="none" strike="noStrike" noProof="0" dirty="0" err="1">
                          <a:solidFill>
                            <a:schemeClr val="tx1"/>
                          </a:solidFill>
                          <a:effectLst/>
                          <a:latin typeface="+mj-lt"/>
                        </a:rPr>
                        <a:t>Modeled</a:t>
                      </a:r>
                      <a:endParaRPr lang="fr-FR" sz="1200" b="0" i="0" u="none" strike="noStrike" noProof="0" dirty="0">
                        <a:solidFill>
                          <a:schemeClr val="tx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85269493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ysClr val="windowText" lastClr="000000"/>
                          </a:solidFill>
                          <a:effectLst/>
                          <a:latin typeface="+mj-lt"/>
                        </a:rPr>
                        <a:t>Direct &amp; indirect costs to patient &amp; families</a:t>
                      </a:r>
                      <a:endParaRPr lang="fr-FR" sz="1200" b="0" i="0" u="none" strike="noStrike" noProof="0" dirty="0">
                        <a:solidFill>
                          <a:sysClr val="windowText" lastClr="000000"/>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fr-FR" sz="1200" b="0" i="0" u="none" strike="noStrike" cap="none" noProof="0" dirty="0">
                          <a:solidFill>
                            <a:sysClr val="windowText" lastClr="000000"/>
                          </a:solidFill>
                          <a:effectLst/>
                          <a:latin typeface="+mn-lt"/>
                          <a:ea typeface="+mn-ea"/>
                          <a:cs typeface="+mn-cs"/>
                          <a:sym typeface="Arial"/>
                        </a:rPr>
                        <a:t>Quantitative</a:t>
                      </a:r>
                      <a:endParaRPr lang="fr-FR" sz="1200" b="0" i="0" u="none" strike="noStrike" noProof="0" dirty="0">
                        <a:solidFill>
                          <a:sysClr val="windowText" lastClr="000000"/>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fr-FR" sz="1200" b="0" i="0" u="none" strike="noStrike" noProof="0" dirty="0" err="1">
                          <a:solidFill>
                            <a:sysClr val="windowText" lastClr="000000"/>
                          </a:solidFill>
                          <a:effectLst/>
                          <a:latin typeface="+mj-lt"/>
                        </a:rPr>
                        <a:t>Modeled</a:t>
                      </a:r>
                      <a:endParaRPr lang="fr-FR" sz="1200" b="0" i="0" u="none" strike="noStrike" noProof="0" dirty="0">
                        <a:solidFill>
                          <a:sysClr val="windowText" lastClr="000000"/>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55778519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Short- and long-term use of health care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Quantitative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Primary</a:t>
                      </a:r>
                      <a:r>
                        <a:rPr lang="fr-FR" sz="1200" b="0" i="0" u="none" strike="noStrike" cap="none" noProof="0" dirty="0">
                          <a:solidFill>
                            <a:schemeClr val="bg1">
                              <a:lumMod val="50000"/>
                            </a:schemeClr>
                          </a:solidFill>
                          <a:effectLst/>
                          <a:latin typeface="+mn-lt"/>
                          <a:ea typeface="+mn-ea"/>
                          <a:cs typeface="+mn-cs"/>
                          <a:sym typeface="Arial"/>
                        </a:rPr>
                        <a:t> / </a:t>
                      </a:r>
                      <a:r>
                        <a:rPr lang="fr-FR" sz="1200" b="0" i="0" u="none" strike="noStrike" cap="none" noProof="0" dirty="0" err="1">
                          <a:solidFill>
                            <a:schemeClr val="bg1">
                              <a:lumMod val="50000"/>
                            </a:schemeClr>
                          </a:solidFill>
                          <a:effectLst/>
                          <a:latin typeface="+mn-lt"/>
                          <a:ea typeface="+mn-ea"/>
                          <a:cs typeface="+mn-cs"/>
                          <a:sym typeface="Arial"/>
                        </a:rPr>
                        <a:t>Modeled</a:t>
                      </a:r>
                      <a:endParaRPr lang="fr-FR" sz="1200" b="0" i="0" u="none" strike="noStrike" cap="none" noProof="0" dirty="0">
                        <a:solidFill>
                          <a:schemeClr val="bg1">
                            <a:lumMod val="50000"/>
                          </a:schemeClr>
                        </a:solidFill>
                        <a:effectLst/>
                        <a:latin typeface="+mn-lt"/>
                        <a:ea typeface="+mn-ea"/>
                        <a:cs typeface="+mn-cs"/>
                        <a:sym typeface="Arial"/>
                      </a:endParaRPr>
                    </a:p>
                  </a:txBody>
                  <a:tcPr marL="8626" marR="8626" marT="8626" marB="0" anchor="ctr">
                    <a:lnL>
                      <a:noFill/>
                    </a:lnL>
                    <a:lnR>
                      <a:noFill/>
                    </a:lnR>
                    <a:lnT>
                      <a:noFill/>
                    </a:lnT>
                    <a:lnB>
                      <a:noFill/>
                    </a:lnB>
                  </a:tcPr>
                </a:tc>
                <a:extLst>
                  <a:ext uri="{0D108BD9-81ED-4DB2-BD59-A6C34878D82A}">
                    <a16:rowId xmlns:a16="http://schemas.microsoft.com/office/drawing/2014/main" val="2492647256"/>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noProof="0" dirty="0" err="1">
                          <a:solidFill>
                            <a:schemeClr val="bg1">
                              <a:lumMod val="50000"/>
                            </a:schemeClr>
                          </a:solidFill>
                          <a:effectLst/>
                          <a:latin typeface="+mj-lt"/>
                        </a:rPr>
                        <a:t>Productivity</a:t>
                      </a:r>
                      <a:r>
                        <a:rPr lang="fr-FR" sz="1200" b="0" i="0" u="none" strike="noStrike" noProof="0" dirty="0">
                          <a:solidFill>
                            <a:schemeClr val="bg1">
                              <a:lumMod val="50000"/>
                            </a:schemeClr>
                          </a:solidFill>
                          <a:effectLst/>
                          <a:latin typeface="+mj-lt"/>
                        </a:rPr>
                        <a:t> </a:t>
                      </a:r>
                      <a:r>
                        <a:rPr lang="fr-FR" sz="1200" b="0" i="0" u="none" strike="noStrike" noProof="0" dirty="0" err="1">
                          <a:solidFill>
                            <a:schemeClr val="bg1">
                              <a:lumMod val="50000"/>
                            </a:schemeClr>
                          </a:solidFill>
                          <a:effectLst/>
                          <a:latin typeface="+mj-lt"/>
                        </a:rPr>
                        <a:t>losses</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Quantitative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noProof="0" dirty="0" err="1">
                          <a:solidFill>
                            <a:schemeClr val="bg1">
                              <a:lumMod val="50000"/>
                            </a:schemeClr>
                          </a:solidFill>
                          <a:effectLst/>
                          <a:latin typeface="+mj-lt"/>
                        </a:rPr>
                        <a:t>Modeled</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extLst>
                  <a:ext uri="{0D108BD9-81ED-4DB2-BD59-A6C34878D82A}">
                    <a16:rowId xmlns:a16="http://schemas.microsoft.com/office/drawing/2014/main" val="2185337268"/>
                  </a:ext>
                </a:extLst>
              </a:tr>
              <a:tr h="258621">
                <a:tc>
                  <a:txBody>
                    <a:bodyPr/>
                    <a:lstStyle/>
                    <a:p>
                      <a:pPr algn="l" fontAlgn="b"/>
                      <a:r>
                        <a:rPr lang="fr-FR" sz="1200" b="0" i="0" u="none" strike="noStrike" noProof="0" dirty="0">
                          <a:solidFill>
                            <a:srgbClr val="000000"/>
                          </a:solidFill>
                          <a:effectLst/>
                          <a:latin typeface="+mj-lt"/>
                        </a:rPr>
                        <a:t>Alternatives</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en-US" sz="1200" b="0" i="0" u="none" strike="noStrike" noProof="0" dirty="0">
                          <a:solidFill>
                            <a:schemeClr val="bg1"/>
                          </a:solidFill>
                          <a:effectLst/>
                          <a:latin typeface="+mj-lt"/>
                        </a:rPr>
                        <a:t>Absence of satisfactory alternatives to prevent/treat the disease</a:t>
                      </a:r>
                      <a:endParaRPr lang="fr-FR" sz="1200" b="0" i="0" u="none" strike="noStrike" noProof="0" dirty="0">
                        <a:solidFill>
                          <a:schemeClr val="bg1"/>
                        </a:solidFill>
                        <a:effectLst/>
                        <a:latin typeface="+mj-lt"/>
                      </a:endParaRPr>
                    </a:p>
                  </a:txBody>
                  <a:tcPr marL="8626" marR="8626" marT="8626"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a:solidFill>
                            <a:schemeClr val="bg1"/>
                          </a:solidFill>
                          <a:effectLst/>
                          <a:latin typeface="+mj-lt"/>
                        </a:rPr>
                        <a:t>Qualitative</a:t>
                      </a: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err="1">
                          <a:solidFill>
                            <a:schemeClr val="bg1"/>
                          </a:solidFill>
                          <a:effectLst/>
                          <a:latin typeface="+mj-lt"/>
                        </a:rPr>
                        <a:t>Primary</a:t>
                      </a:r>
                      <a:endParaRPr lang="fr-FR" sz="1200" b="0" i="0" u="none" strike="noStrike" noProof="0" dirty="0">
                        <a:solidFill>
                          <a:schemeClr val="bg1"/>
                        </a:solidFill>
                        <a:effectLst/>
                        <a:latin typeface="+mj-lt"/>
                      </a:endParaRP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922556132"/>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2103256812"/>
      </p:ext>
    </p:extLst>
  </p:cSld>
  <p:clrMapOvr>
    <a:masterClrMapping/>
  </p:clrMapOvr>
  <p:extLst>
    <p:ext uri="{6950BFC3-D8DA-4A85-94F7-54DA5524770B}">
      <p188:commentRel xmlns:p188="http://schemas.microsoft.com/office/powerpoint/2018/8/main" r:id="rId2"/>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Benefits of the vaccine</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23</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4289675"/>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238155">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06440">
                <a:tc rowSpan="5">
                  <a:txBody>
                    <a:bodyPr/>
                    <a:lstStyle/>
                    <a:p>
                      <a:pPr algn="l" rtl="0" fontAlgn="b"/>
                      <a:r>
                        <a:rPr lang="fr-FR" sz="1200" b="0" i="0" u="none" strike="noStrike" noProof="0" dirty="0">
                          <a:solidFill>
                            <a:schemeClr val="tx1">
                              <a:lumMod val="50000"/>
                            </a:schemeClr>
                          </a:solidFill>
                          <a:effectLst/>
                          <a:latin typeface="+mj-lt"/>
                        </a:rPr>
                        <a:t>Direct impact</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rgbClr val="FFFFFF"/>
                          </a:solidFill>
                          <a:effectLst/>
                          <a:latin typeface="+mj-lt"/>
                        </a:rPr>
                        <a:t>Coverage of active serogroups or serotypes in the country (for serogroup- or serotype-specific vaccines)</a:t>
                      </a:r>
                      <a:endParaRPr lang="fr-FR" sz="1200" b="0" i="0" u="none" strike="noStrike" noProof="0" dirty="0">
                        <a:solidFill>
                          <a:srgbClr val="FFFFFF"/>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Quantitative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err="1">
                          <a:solidFill>
                            <a:srgbClr val="FFFFFF"/>
                          </a:solidFill>
                          <a:effectLst/>
                          <a:latin typeface="+mj-lt"/>
                        </a:rPr>
                        <a:t>Primary</a:t>
                      </a:r>
                      <a:r>
                        <a:rPr lang="fr-FR" sz="1200" b="0" i="0" u="none" strike="noStrike" noProof="0" dirty="0">
                          <a:solidFill>
                            <a:srgbClr val="FFFFFF"/>
                          </a:solidFill>
                          <a:effectLst/>
                          <a:latin typeface="+mj-lt"/>
                        </a:rPr>
                        <a:t> / </a:t>
                      </a:r>
                      <a:r>
                        <a:rPr lang="fr-FR" sz="1200" b="0" i="0" u="none" strike="noStrike" noProof="0" dirty="0" err="1">
                          <a:solidFill>
                            <a:srgbClr val="FFFFFF"/>
                          </a:solidFill>
                          <a:effectLst/>
                          <a:latin typeface="+mj-lt"/>
                        </a:rPr>
                        <a:t>Modeled</a:t>
                      </a:r>
                      <a:endParaRPr lang="fr-FR" sz="1200" b="0" i="0" u="none" strike="noStrike" noProof="0" dirty="0">
                        <a:solidFill>
                          <a:srgbClr val="FFFFFF"/>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50644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solidFill>
                          <a:effectLst/>
                          <a:latin typeface="+mj-lt"/>
                        </a:rPr>
                        <a:t>Effectiveness of the vaccine including in different populations/age groups/cohorts</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solidFill>
                          <a:effectLst/>
                          <a:latin typeface="+mn-lt"/>
                          <a:ea typeface="+mn-ea"/>
                          <a:cs typeface="+mn-cs"/>
                          <a:sym typeface="Arial"/>
                        </a:rPr>
                        <a:t>Importance</a:t>
                      </a:r>
                      <a:endParaRPr kumimoji="0" lang="fr-FR"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fr-FR"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fr-FR" sz="1200" b="0" i="0" u="none" strike="noStrike" noProof="0" dirty="0" err="1">
                          <a:solidFill>
                            <a:schemeClr val="bg1"/>
                          </a:solidFill>
                          <a:effectLst/>
                          <a:latin typeface="+mj-lt"/>
                        </a:rPr>
                        <a:t>Primary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50644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tx1"/>
                          </a:solidFill>
                          <a:effectLst/>
                          <a:latin typeface="+mj-lt"/>
                        </a:rPr>
                        <a:t>Efficacy and immunogenicity of the vaccine in target population</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fr-FR" sz="1200" b="0" i="0" u="none" strike="noStrike" noProof="0" dirty="0">
                          <a:solidFill>
                            <a:schemeClr val="tx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fr-FR" sz="1200" b="0" i="0" u="none" strike="noStrike" noProof="0" dirty="0" err="1">
                          <a:solidFill>
                            <a:schemeClr val="tx1"/>
                          </a:solidFill>
                          <a:effectLst/>
                          <a:latin typeface="+mj-lt"/>
                        </a:rPr>
                        <a:t>Primary</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2339350145"/>
                  </a:ext>
                </a:extLst>
              </a:tr>
              <a:tr h="506440">
                <a:tc vMerge="1">
                  <a:txBody>
                    <a:bodyPr/>
                    <a:lstStyle/>
                    <a:p>
                      <a:endParaRPr lang="en-US"/>
                    </a:p>
                  </a:txBody>
                  <a:tcPr/>
                </a:tc>
                <a:tc>
                  <a:txBody>
                    <a:bodyPr/>
                    <a:lstStyle/>
                    <a:p>
                      <a:pPr algn="l" rtl="0" fontAlgn="b"/>
                      <a:r>
                        <a:rPr lang="en-US" sz="1200" b="0" i="0" u="none" strike="noStrike" noProof="0" dirty="0">
                          <a:solidFill>
                            <a:schemeClr val="bg1"/>
                          </a:solidFill>
                          <a:effectLst/>
                          <a:latin typeface="+mj-lt"/>
                        </a:rPr>
                        <a:t>Duration of protection and waning of immunity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chemeClr val="bg1"/>
                        </a:solidFill>
                        <a:effectLst/>
                        <a:uLnTx/>
                        <a:uFillTx/>
                        <a:latin typeface="Lato"/>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fr-FR"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fr-FR" sz="1200" b="0" i="0" u="none" strike="noStrike" cap="none" noProof="0" dirty="0" err="1">
                          <a:solidFill>
                            <a:schemeClr val="bg1"/>
                          </a:solidFill>
                          <a:effectLst/>
                          <a:latin typeface="+mn-lt"/>
                          <a:ea typeface="+mn-ea"/>
                          <a:cs typeface="+mn-cs"/>
                          <a:sym typeface="Arial"/>
                        </a:rPr>
                        <a:t>Primary</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extLst>
                  <a:ext uri="{0D108BD9-81ED-4DB2-BD59-A6C34878D82A}">
                    <a16:rowId xmlns:a16="http://schemas.microsoft.com/office/drawing/2014/main" val="1429559571"/>
                  </a:ext>
                </a:extLst>
              </a:tr>
              <a:tr h="506440">
                <a:tc vMerge="1">
                  <a:txBody>
                    <a:bodyPr/>
                    <a:lstStyle/>
                    <a:p>
                      <a:pPr algn="l" rtl="0" fontAlgn="b"/>
                      <a:endParaRPr lang="en-US" sz="1200" b="0" i="0" u="none" strike="noStrike"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Number needed to vaccinate to prevent a case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rgbClr val="FFFFFF">
                            <a:lumMod val="50000"/>
                          </a:srgbClr>
                        </a:solidFill>
                        <a:effectLst/>
                        <a:uLnTx/>
                        <a:uFillTx/>
                        <a:latin typeface="Lato"/>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noProof="0" dirty="0">
                          <a:solidFill>
                            <a:schemeClr val="bg1">
                              <a:lumMod val="50000"/>
                            </a:schemeClr>
                          </a:solidFill>
                          <a:effectLst/>
                          <a:latin typeface="+mj-lt"/>
                        </a:rPr>
                        <a:t>Quantitative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cap="none" noProof="0" dirty="0" err="1">
                          <a:solidFill>
                            <a:schemeClr val="bg1">
                              <a:lumMod val="50000"/>
                            </a:schemeClr>
                          </a:solidFill>
                          <a:effectLst/>
                          <a:latin typeface="+mn-lt"/>
                          <a:ea typeface="+mn-ea"/>
                          <a:cs typeface="+mn-cs"/>
                          <a:sym typeface="Arial"/>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1557785190"/>
                  </a:ext>
                </a:extLst>
              </a:tr>
              <a:tr h="506440">
                <a:tc rowSpan="3">
                  <a:txBody>
                    <a:bodyPr/>
                    <a:lstStyle/>
                    <a:p>
                      <a:pPr algn="l" rtl="0" fontAlgn="b"/>
                      <a:r>
                        <a:rPr lang="fr-FR" sz="1200" b="0" i="0" u="none" strike="noStrike" noProof="0" dirty="0">
                          <a:solidFill>
                            <a:schemeClr val="tx1">
                              <a:lumMod val="50000"/>
                            </a:schemeClr>
                          </a:solidFill>
                          <a:effectLst/>
                          <a:latin typeface="+mj-lt"/>
                        </a:rPr>
                        <a:t>Indirect impact</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noProof="0" dirty="0">
                          <a:solidFill>
                            <a:schemeClr val="bg1">
                              <a:lumMod val="50000"/>
                            </a:schemeClr>
                          </a:solidFill>
                          <a:effectLst/>
                          <a:latin typeface="+mj-lt"/>
                        </a:rPr>
                        <a:t>Impact on resistance to antibiotics &amp; antivirals</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rgbClr val="FFFFFF">
                            <a:lumMod val="50000"/>
                          </a:srgbClr>
                        </a:solidFill>
                        <a:effectLst/>
                        <a:uLnTx/>
                        <a:uFillTx/>
                        <a:latin typeface="+mn-lt"/>
                        <a:ea typeface="+mn-ea"/>
                        <a:cs typeface="+mn-cs"/>
                        <a:sym typeface="Arial"/>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fr-FR" sz="1200" b="0" i="0" u="none" strike="noStrike" noProof="0" dirty="0">
                          <a:solidFill>
                            <a:schemeClr val="bg1">
                              <a:lumMod val="50000"/>
                            </a:schemeClr>
                          </a:solidFill>
                          <a:effectLst/>
                          <a:latin typeface="+mj-lt"/>
                        </a:rPr>
                        <a:t>Quantitative / Qualitative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fr-FR" sz="1200" b="0" i="0" u="none" strike="noStrike" noProof="0" dirty="0" err="1">
                          <a:solidFill>
                            <a:schemeClr val="bg1">
                              <a:lumMod val="50000"/>
                            </a:schemeClr>
                          </a:solidFill>
                          <a:effectLst/>
                          <a:latin typeface="+mj-lt"/>
                        </a:rPr>
                        <a:t>Primary</a:t>
                      </a:r>
                      <a:r>
                        <a:rPr lang="fr-FR" sz="1200" b="0" i="0" u="none" strike="noStrike" noProof="0" dirty="0">
                          <a:solidFill>
                            <a:schemeClr val="bg1">
                              <a:lumMod val="50000"/>
                            </a:schemeClr>
                          </a:solidFill>
                          <a:effectLst/>
                          <a:latin typeface="+mj-lt"/>
                        </a:rPr>
                        <a:t> / </a:t>
                      </a:r>
                      <a:r>
                        <a:rPr lang="fr-FR" sz="1200" b="0" i="0" u="none" strike="noStrike" noProof="0" dirty="0" err="1">
                          <a:solidFill>
                            <a:schemeClr val="bg1">
                              <a:lumMod val="50000"/>
                            </a:schemeClr>
                          </a:solidFill>
                          <a:effectLst/>
                          <a:latin typeface="+mj-lt"/>
                        </a:rPr>
                        <a:t>Modeled</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054148659"/>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6350" cap="flat" cmpd="sng" algn="ctr">
                      <a:solidFill>
                        <a:schemeClr val="tx1">
                          <a:lumMod val="50000"/>
                        </a:schemeClr>
                      </a:solidFill>
                      <a:prstDash val="sysDash"/>
                      <a:round/>
                      <a:headEnd type="none" w="med" len="med"/>
                      <a:tailEnd type="none" w="med" len="med"/>
                    </a:lnB>
                  </a:tcPr>
                </a:tc>
                <a:tc>
                  <a:txBody>
                    <a:bodyPr/>
                    <a:lstStyle/>
                    <a:p>
                      <a:pPr algn="l" rtl="0" fontAlgn="b"/>
                      <a:r>
                        <a:rPr lang="fr-FR" sz="1200" b="0" i="0" u="none" strike="noStrike" noProof="0" dirty="0" err="1">
                          <a:solidFill>
                            <a:schemeClr val="tx1"/>
                          </a:solidFill>
                          <a:effectLst/>
                          <a:latin typeface="+mj-lt"/>
                        </a:rPr>
                        <a:t>Herd</a:t>
                      </a:r>
                      <a:r>
                        <a:rPr lang="fr-FR" sz="1200" b="0" i="0" u="none" strike="noStrike" noProof="0" dirty="0">
                          <a:solidFill>
                            <a:schemeClr val="tx1"/>
                          </a:solidFill>
                          <a:effectLst/>
                          <a:latin typeface="+mj-lt"/>
                        </a:rPr>
                        <a:t> </a:t>
                      </a:r>
                      <a:r>
                        <a:rPr lang="fr-FR" sz="1200" b="0" i="0" u="none" strike="noStrike" noProof="0" dirty="0" err="1">
                          <a:solidFill>
                            <a:schemeClr val="tx1"/>
                          </a:solidFill>
                          <a:effectLst/>
                          <a:latin typeface="+mj-lt"/>
                        </a:rPr>
                        <a:t>immunity</a:t>
                      </a:r>
                      <a:r>
                        <a:rPr lang="fr-FR" sz="1200" b="0" i="0" u="none" strike="noStrike" noProof="0" dirty="0">
                          <a:solidFill>
                            <a:schemeClr val="tx1"/>
                          </a:solidFill>
                          <a:effectLst/>
                          <a:latin typeface="+mj-lt"/>
                        </a:rPr>
                        <a:t> / protection</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n-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algn="l" rtl="0" fontAlgn="b"/>
                      <a:r>
                        <a:rPr lang="fr-FR" sz="1200" b="0" i="0" u="none" strike="noStrike" noProof="0" dirty="0">
                          <a:solidFill>
                            <a:schemeClr val="tx1"/>
                          </a:solidFill>
                          <a:effectLst/>
                          <a:latin typeface="+mj-lt"/>
                        </a:rPr>
                        <a:t>Quantitative</a:t>
                      </a:r>
                    </a:p>
                  </a:txBody>
                  <a:tcPr marL="8626" marR="8626" marT="8626" marB="0" anchor="ctr">
                    <a:lnL>
                      <a:noFill/>
                    </a:lnL>
                    <a:lnR>
                      <a:noFill/>
                    </a:lnR>
                    <a:lnT>
                      <a:noFill/>
                    </a:lnT>
                    <a:lnB>
                      <a:noFill/>
                    </a:lnB>
                    <a:solidFill>
                      <a:srgbClr val="FFFF00"/>
                    </a:solidFill>
                  </a:tcPr>
                </a:tc>
                <a:tc>
                  <a:txBody>
                    <a:bodyPr/>
                    <a:lstStyle/>
                    <a:p>
                      <a:pPr algn="l" rtl="0" fontAlgn="b"/>
                      <a:r>
                        <a:rPr lang="fr-FR" sz="1200" b="0" i="0" u="none" strike="noStrike" cap="none" noProof="0" dirty="0" err="1">
                          <a:solidFill>
                            <a:schemeClr val="tx1"/>
                          </a:solidFill>
                          <a:effectLst/>
                          <a:latin typeface="+mn-lt"/>
                          <a:ea typeface="+mn-ea"/>
                          <a:cs typeface="+mn-cs"/>
                          <a:sym typeface="Arial"/>
                        </a:rPr>
                        <a:t>Primary</a:t>
                      </a:r>
                      <a:endParaRPr lang="fr-FR" sz="1200" b="0" i="0" u="none" strike="noStrike" noProof="0" dirty="0">
                        <a:solidFill>
                          <a:schemeClr val="tx1"/>
                        </a:solidFill>
                        <a:effectLst/>
                        <a:latin typeface="+mj-lt"/>
                      </a:endParaRP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1271121368"/>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Effect of the vaccine on transmission</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rgbClr val="FFFFFF">
                            <a:lumMod val="50000"/>
                          </a:srgbClr>
                        </a:solidFill>
                        <a:effectLst/>
                        <a:uLnTx/>
                        <a:uFillTx/>
                        <a:latin typeface="+mn-lt"/>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noProof="0" dirty="0">
                          <a:solidFill>
                            <a:schemeClr val="bg1">
                              <a:lumMod val="50000"/>
                            </a:schemeClr>
                          </a:solidFill>
                          <a:effectLst/>
                          <a:latin typeface="+mj-lt"/>
                        </a:rPr>
                        <a:t>Quantitative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cap="none" noProof="0" dirty="0" err="1">
                          <a:solidFill>
                            <a:schemeClr val="bg1">
                              <a:lumMod val="50000"/>
                            </a:schemeClr>
                          </a:solidFill>
                          <a:effectLst/>
                          <a:latin typeface="+mn-lt"/>
                          <a:ea typeface="+mn-ea"/>
                          <a:cs typeface="+mn-cs"/>
                          <a:sym typeface="Arial"/>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337673378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3016913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Vaccine safety</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24</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2945841"/>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36441">
                <a:tc rowSpan="5">
                  <a:txBody>
                    <a:bodyPr/>
                    <a:lstStyle/>
                    <a:p>
                      <a:pPr algn="l" fontAlgn="b"/>
                      <a:r>
                        <a:rPr lang="fr-FR" sz="1200" b="0" i="0" u="none" strike="noStrike" noProof="0" dirty="0" err="1">
                          <a:solidFill>
                            <a:schemeClr val="tx1">
                              <a:lumMod val="50000"/>
                            </a:schemeClr>
                          </a:solidFill>
                          <a:effectLst/>
                          <a:latin typeface="+mj-lt"/>
                        </a:rPr>
                        <a:t>Safety</a:t>
                      </a:r>
                      <a:endParaRPr lang="fr-FR" sz="1200" b="0" i="0" u="none" strike="noStrike" noProof="0" dirty="0">
                        <a:solidFill>
                          <a:schemeClr val="tx1">
                            <a:lumMod val="50000"/>
                          </a:schemeClr>
                        </a:solidFill>
                        <a:effectLst/>
                        <a:latin typeface="+mj-lt"/>
                      </a:endParaRP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Safety issues related to the product being similar to an existing vaccines or drugs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Primary</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536441">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noFill/>
                      <a:prstDash val="sysDash"/>
                      <a:round/>
                      <a:headEnd type="none" w="med" len="med"/>
                      <a:tailEnd type="none" w="med" len="med"/>
                    </a:lnT>
                    <a:lnB>
                      <a:noFill/>
                    </a:lnB>
                  </a:tcPr>
                </a:tc>
                <a:tc>
                  <a:txBody>
                    <a:bodyPr/>
                    <a:lstStyle/>
                    <a:p>
                      <a:pPr algn="l" fontAlgn="b"/>
                      <a:r>
                        <a:rPr lang="en-US" sz="1200" b="0" i="0" u="none" strike="noStrike" dirty="0">
                          <a:solidFill>
                            <a:schemeClr val="bg1">
                              <a:lumMod val="50000"/>
                            </a:schemeClr>
                          </a:solidFill>
                          <a:effectLst/>
                          <a:latin typeface="+mj-lt"/>
                        </a:rPr>
                        <a:t>Risk at population level (e.g. risk of displacement of average age of infection, potential impact of strain selection or emergence of non-vaccine serotypes)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bg1">
                              <a:lumMod val="50000"/>
                            </a:schemeClr>
                          </a:solidFill>
                          <a:effectLst/>
                          <a:latin typeface="+mn-lt"/>
                          <a:ea typeface="+mn-ea"/>
                          <a:cs typeface="+mn-cs"/>
                          <a:sym typeface="Arial"/>
                        </a:rPr>
                        <a:t>Feasibility</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en-US" sz="1200" b="0" i="0" u="none" strike="noStrike" dirty="0">
                          <a:solidFill>
                            <a:schemeClr val="bg1">
                              <a:lumMod val="50000"/>
                            </a:schemeClr>
                          </a:solidFill>
                          <a:effectLst/>
                          <a:latin typeface="+mj-lt"/>
                        </a:rPr>
                        <a:t>Modeled</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extLst>
                  <a:ext uri="{0D108BD9-81ED-4DB2-BD59-A6C34878D82A}">
                    <a16:rowId xmlns:a16="http://schemas.microsoft.com/office/drawing/2014/main" val="2339350145"/>
                  </a:ext>
                </a:extLst>
              </a:tr>
              <a:tr h="536441">
                <a:tc vMerge="1">
                  <a:txBody>
                    <a:bodyPr/>
                    <a:lstStyle/>
                    <a:p>
                      <a:endParaRPr lang="en-US"/>
                    </a:p>
                  </a:txBody>
                  <a:tcPr/>
                </a:tc>
                <a:tc>
                  <a:txBody>
                    <a:bodyPr/>
                    <a:lstStyle/>
                    <a:p>
                      <a:pPr algn="l" fontAlgn="b"/>
                      <a:r>
                        <a:rPr lang="en-US" sz="1200" b="0" i="0" u="none" strike="noStrike" dirty="0">
                          <a:solidFill>
                            <a:srgbClr val="FFFFFF"/>
                          </a:solidFill>
                          <a:effectLst/>
                          <a:latin typeface="+mj-lt"/>
                        </a:rPr>
                        <a:t>Risk at individual level incl. Type, severity, consequences and frequency of AEFI, including reactogenicity profile &amp; capacity to mitigate known adverse events</a:t>
                      </a:r>
                      <a:endParaRPr lang="fr-FR" sz="1200" b="0" i="0" u="none" strike="noStrike" dirty="0">
                        <a:solidFill>
                          <a:srgbClr val="FFFFFF"/>
                        </a:solidFill>
                        <a:effectLst/>
                        <a:latin typeface="+mj-lt"/>
                      </a:endParaRPr>
                    </a:p>
                  </a:txBody>
                  <a:tcPr marL="8626" marR="8626" marT="8626"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bg1"/>
                          </a:solidFill>
                          <a:effectLst/>
                          <a:latin typeface="+mn-lt"/>
                          <a:ea typeface="+mn-ea"/>
                          <a:cs typeface="+mn-cs"/>
                          <a:sym typeface="Arial"/>
                        </a:rPr>
                        <a:t>Feasibility</a:t>
                      </a:r>
                      <a:endParaRPr kumimoji="0" lang="fr-FR"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dirty="0">
                          <a:solidFill>
                            <a:srgbClr val="FFFFFF"/>
                          </a:solidFill>
                          <a:effectLst/>
                          <a:latin typeface="+mj-lt"/>
                        </a:rPr>
                        <a:t>Quantitative</a:t>
                      </a: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dirty="0">
                          <a:solidFill>
                            <a:srgbClr val="FFFFFF"/>
                          </a:solidFill>
                          <a:effectLst/>
                          <a:latin typeface="+mj-lt"/>
                        </a:rPr>
                        <a:t>Primary</a:t>
                      </a: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429559571"/>
                  </a:ext>
                </a:extLst>
              </a:tr>
              <a:tr h="536441">
                <a:tc vMerge="1">
                  <a:txBody>
                    <a:bodyPr/>
                    <a:lstStyle/>
                    <a:p>
                      <a:pPr algn="l" fontAlgn="b"/>
                      <a:r>
                        <a:rPr lang="fr-FR" sz="1200" b="0" i="0" u="none" strike="noStrike" noProof="0" dirty="0">
                          <a:solidFill>
                            <a:srgbClr val="000000"/>
                          </a:solidFill>
                          <a:effectLst/>
                          <a:latin typeface="+mj-lt"/>
                        </a:rPr>
                        <a:t>Impact indirect</a:t>
                      </a:r>
                    </a:p>
                  </a:txBody>
                  <a:tcPr marL="8626" marR="8626" marT="8626" marB="0">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Contraindications and precautions for vaccination (e.g. requirement to check background especially factoring risk groups or risk factors)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bg1">
                              <a:lumMod val="50000"/>
                            </a:schemeClr>
                          </a:solidFill>
                          <a:effectLst/>
                          <a:latin typeface="+mn-lt"/>
                          <a:ea typeface="+mn-ea"/>
                          <a:cs typeface="+mn-cs"/>
                          <a:sym typeface="Arial"/>
                        </a:rPr>
                        <a:t>Feasibility</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extLst>
                  <a:ext uri="{0D108BD9-81ED-4DB2-BD59-A6C34878D82A}">
                    <a16:rowId xmlns:a16="http://schemas.microsoft.com/office/drawing/2014/main" val="1675895508"/>
                  </a:ext>
                </a:extLst>
              </a:tr>
              <a:tr h="536441">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en-US" sz="1200" b="0" i="0" u="none" strike="noStrike" dirty="0">
                          <a:solidFill>
                            <a:schemeClr val="bg1">
                              <a:lumMod val="50000"/>
                            </a:schemeClr>
                          </a:solidFill>
                          <a:effectLst/>
                          <a:latin typeface="+mj-lt"/>
                        </a:rPr>
                        <a:t>Interference with other vaccines regarding immunity/protection</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err="1">
                          <a:solidFill>
                            <a:schemeClr val="bg1">
                              <a:lumMod val="50000"/>
                            </a:schemeClr>
                          </a:solidFill>
                          <a:effectLst/>
                          <a:latin typeface="+mn-lt"/>
                          <a:ea typeface="+mn-ea"/>
                          <a:cs typeface="+mn-cs"/>
                          <a:sym typeface="Arial"/>
                        </a:rPr>
                        <a:t>Feasibility</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575934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Market availability</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25</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08966" cy="1615690"/>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extLst>
                  <a:ext uri="{0D108BD9-81ED-4DB2-BD59-A6C34878D82A}">
                    <a16:rowId xmlns:a16="http://schemas.microsoft.com/office/drawing/2014/main" val="2709294636"/>
                  </a:ext>
                </a:extLst>
              </a:tr>
              <a:tr h="464568">
                <a:tc rowSpan="2">
                  <a:txBody>
                    <a:bodyPr/>
                    <a:lstStyle/>
                    <a:p>
                      <a:pPr algn="l" fontAlgn="b"/>
                      <a:r>
                        <a:rPr lang="fr-FR" sz="1200" b="0" i="0" u="none" strike="noStrike" noProof="0" dirty="0">
                          <a:solidFill>
                            <a:srgbClr val="000000"/>
                          </a:solidFill>
                          <a:effectLst/>
                          <a:latin typeface="+mj-lt"/>
                        </a:rPr>
                        <a:t>Availability</a:t>
                      </a: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rgbClr val="FFFFFF"/>
                          </a:solidFill>
                          <a:effectLst/>
                          <a:latin typeface="+mj-lt"/>
                        </a:rPr>
                        <a:t>Market availability of the vaccine and supplies over the selected time period</a:t>
                      </a:r>
                      <a:endParaRPr lang="fr-FR" sz="1200" b="0" i="0" u="none" strike="noStrike" noProof="0" dirty="0">
                        <a:solidFill>
                          <a:srgbClr val="FFFFFF"/>
                        </a:solidFill>
                        <a:effectLst/>
                        <a:latin typeface="+mj-lt"/>
                      </a:endParaRP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err="1">
                          <a:solidFill>
                            <a:srgbClr val="FFFFFF"/>
                          </a:solidFill>
                          <a:effectLst/>
                          <a:latin typeface="+mj-lt"/>
                        </a:rPr>
                        <a:t>Feasibility</a:t>
                      </a:r>
                      <a:endParaRPr lang="fr-FR" sz="1200" b="0" i="0" u="none" strike="noStrike" noProof="0" dirty="0">
                        <a:solidFill>
                          <a:srgbClr val="FFFFFF"/>
                        </a:solidFill>
                        <a:effectLst/>
                        <a:latin typeface="+mj-lt"/>
                      </a:endParaRP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Quantitative</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err="1">
                          <a:solidFill>
                            <a:srgbClr val="FFFFFF"/>
                          </a:solidFill>
                          <a:effectLst/>
                          <a:latin typeface="+mj-lt"/>
                        </a:rPr>
                        <a:t>Primary</a:t>
                      </a:r>
                      <a:endParaRPr lang="fr-FR" sz="1200" b="0" i="0" u="none" strike="noStrike" noProof="0" dirty="0">
                        <a:solidFill>
                          <a:srgbClr val="FFFFFF"/>
                        </a:solidFill>
                        <a:effectLst/>
                        <a:latin typeface="+mj-lt"/>
                      </a:endParaRP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464568">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Sustainability of the market availability of the vaccine and supplies in the longer term</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cap="none" noProof="0" dirty="0" err="1">
                          <a:solidFill>
                            <a:schemeClr val="tx1"/>
                          </a:solidFill>
                          <a:effectLst/>
                          <a:latin typeface="+mn-lt"/>
                          <a:ea typeface="+mn-ea"/>
                          <a:cs typeface="+mn-cs"/>
                          <a:sym typeface="Arial"/>
                        </a:rPr>
                        <a:t>Feasibility</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cap="none" noProof="0" dirty="0">
                          <a:solidFill>
                            <a:schemeClr val="tx1"/>
                          </a:solidFill>
                          <a:effectLst/>
                          <a:latin typeface="+mn-lt"/>
                          <a:ea typeface="+mn-ea"/>
                          <a:cs typeface="+mn-cs"/>
                          <a:sym typeface="Arial"/>
                        </a:rPr>
                        <a:t>Quantitative</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noProof="0" dirty="0" err="1">
                          <a:solidFill>
                            <a:schemeClr val="tx1"/>
                          </a:solidFill>
                          <a:effectLst/>
                          <a:latin typeface="+mj-lt"/>
                        </a:rPr>
                        <a:t>Primary</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extLst>
                  <a:ext uri="{0D108BD9-81ED-4DB2-BD59-A6C34878D82A}">
                    <a16:rowId xmlns:a16="http://schemas.microsoft.com/office/drawing/2014/main" val="723327065"/>
                  </a:ext>
                </a:extLst>
              </a:tr>
              <a:tr h="464568">
                <a:tc>
                  <a:txBody>
                    <a:bodyPr/>
                    <a:lstStyle/>
                    <a:p>
                      <a:pPr algn="l" fontAlgn="b"/>
                      <a:r>
                        <a:rPr lang="fr-FR" sz="1200" b="0" i="0" u="none" strike="noStrike" noProof="0" dirty="0" err="1">
                          <a:solidFill>
                            <a:srgbClr val="000000"/>
                          </a:solidFill>
                          <a:effectLst/>
                          <a:latin typeface="+mj-lt"/>
                        </a:rPr>
                        <a:t>Procurement</a:t>
                      </a:r>
                      <a:endParaRPr lang="fr-FR" sz="1200" b="0" i="0" u="none" strike="noStrike" noProof="0" dirty="0">
                        <a:solidFill>
                          <a:srgbClr val="000000"/>
                        </a:solidFill>
                        <a:effectLst/>
                        <a:latin typeface="+mj-lt"/>
                      </a:endParaRP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Ease of procurement of the vaccine (e.g. ability to procure through UNICEF, procurement timeline, delivery speed)</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1789028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Finances and economics</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26</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275667"/>
          <a:ext cx="11208966" cy="3663099"/>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40146">
                <a:tc rowSpan="2">
                  <a:txBody>
                    <a:bodyPr/>
                    <a:lstStyle/>
                    <a:p>
                      <a:pPr algn="l" fontAlgn="b"/>
                      <a:r>
                        <a:rPr lang="fr-FR" sz="1200" b="0" i="0" u="none" strike="noStrike" noProof="0" dirty="0" err="1">
                          <a:solidFill>
                            <a:srgbClr val="000000"/>
                          </a:solidFill>
                          <a:effectLst/>
                          <a:latin typeface="+mj-lt"/>
                        </a:rPr>
                        <a:t>Benefits</a:t>
                      </a:r>
                      <a:endParaRPr lang="fr-FR" sz="1200" b="0" i="0" u="none" strike="noStrike" noProof="0" dirty="0">
                        <a:solidFill>
                          <a:srgbClr val="000000"/>
                        </a:solidFill>
                        <a:effectLst/>
                        <a:latin typeface="+mj-lt"/>
                      </a:endParaRP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Social and economic benefits including reduction in health care costs, improvement in life expectancy, in quality of life for individuals, families, caregivers and communities, productivity gains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Quantitative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Modeled</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Indirect benefits (i.e. reduced antimicrobial resistance, reduced emergency room overcrowding)</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Qualitative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Modeled</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668611637"/>
                  </a:ext>
                </a:extLst>
              </a:tr>
              <a:tr h="387555">
                <a:tc rowSpan="4">
                  <a:txBody>
                    <a:bodyPr/>
                    <a:lstStyle/>
                    <a:p>
                      <a:pPr algn="l" fontAlgn="b"/>
                      <a:r>
                        <a:rPr lang="fr-FR" sz="1200" b="0" i="0" u="none" strike="noStrike" noProof="0" dirty="0" err="1">
                          <a:solidFill>
                            <a:srgbClr val="000000"/>
                          </a:solidFill>
                          <a:effectLst/>
                          <a:latin typeface="+mj-lt"/>
                        </a:rPr>
                        <a:t>Cost</a:t>
                      </a:r>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chemeClr val="bg1"/>
                          </a:solidFill>
                          <a:effectLst/>
                          <a:latin typeface="+mj-lt"/>
                        </a:rPr>
                        <a:t>Direct costs (cost of vaccine, materials, vaccinators, delivery)</a:t>
                      </a:r>
                      <a:endParaRPr lang="fr-FR" sz="1200" b="0" i="0" u="none" strike="noStrike"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dirty="0">
                          <a:solidFill>
                            <a:schemeClr val="bg1"/>
                          </a:solidFill>
                          <a:effectLst/>
                          <a:latin typeface="+mn-lt"/>
                          <a:ea typeface="+mn-ea"/>
                          <a:cs typeface="+mn-cs"/>
                          <a:sym typeface="Arial"/>
                        </a:rPr>
                        <a:t>Quantitative</a:t>
                      </a:r>
                      <a:endParaRPr lang="en-US" sz="1200" b="0" i="0" u="none" strike="noStrike"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dirty="0">
                          <a:solidFill>
                            <a:schemeClr val="bg1"/>
                          </a:solidFill>
                          <a:effectLst/>
                          <a:latin typeface="+mn-lt"/>
                          <a:ea typeface="+mn-ea"/>
                          <a:cs typeface="+mn-cs"/>
                          <a:sym typeface="Arial"/>
                        </a:rPr>
                        <a:t>Modeled</a:t>
                      </a:r>
                      <a:endParaRPr lang="en-US" sz="1200" b="0" i="0" u="none" strike="noStrike"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654516255"/>
                  </a:ext>
                </a:extLst>
              </a:tr>
              <a:tr h="0">
                <a:tc vMerge="1">
                  <a:txBody>
                    <a:bodyPr/>
                    <a:lstStyle/>
                    <a:p>
                      <a:endParaRPr lang="en-US"/>
                    </a:p>
                  </a:txBody>
                  <a:tcPr/>
                </a:tc>
                <a:tc>
                  <a:txBody>
                    <a:bodyPr/>
                    <a:lstStyle/>
                    <a:p>
                      <a:pPr algn="l" fontAlgn="b"/>
                      <a:r>
                        <a:rPr lang="en-US" sz="1200" b="0" i="0" u="none" strike="noStrike" dirty="0">
                          <a:solidFill>
                            <a:schemeClr val="bg1">
                              <a:lumMod val="50000"/>
                            </a:schemeClr>
                          </a:solidFill>
                          <a:effectLst/>
                          <a:latin typeface="+mj-lt"/>
                        </a:rPr>
                        <a:t>Indirect costs (e.g. training of health-care workers, supply chain expenses)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Modeled</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extLst>
                  <a:ext uri="{0D108BD9-81ED-4DB2-BD59-A6C34878D82A}">
                    <a16:rowId xmlns:a16="http://schemas.microsoft.com/office/drawing/2014/main" val="4264832865"/>
                  </a:ext>
                </a:extLst>
              </a:tr>
              <a:tr h="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Perspective on vaccine price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dirty="0">
                          <a:solidFill>
                            <a:schemeClr val="bg1">
                              <a:lumMod val="50000"/>
                            </a:schemeClr>
                          </a:solidFill>
                          <a:effectLst/>
                          <a:latin typeface="+mj-lt"/>
                        </a:rPr>
                        <a:t>Expert opinion</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3072329934"/>
                  </a:ext>
                </a:extLst>
              </a:tr>
              <a:tr h="450108">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rgbClr val="FFFFFF"/>
                          </a:solidFill>
                          <a:effectLst/>
                          <a:latin typeface="+mj-lt"/>
                        </a:rPr>
                        <a:t>Availability and sustainability of funding to cover the total cost of the program (incl. GAVI eligibility)</a:t>
                      </a:r>
                      <a:endParaRPr lang="fr-FR" sz="1200" b="0" i="0" u="none" strike="noStrike" dirty="0">
                        <a:solidFill>
                          <a:srgbClr val="FFFFFF"/>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dirty="0">
                          <a:solidFill>
                            <a:srgbClr val="FFFFFF"/>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dirty="0">
                          <a:solidFill>
                            <a:srgbClr val="FFFFFF"/>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dirty="0">
                          <a:solidFill>
                            <a:srgbClr val="FFFFFF"/>
                          </a:solidFill>
                          <a:effectLst/>
                          <a:latin typeface="+mj-lt"/>
                        </a:rPr>
                        <a:t>Primary</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extLst>
                  <a:ext uri="{0D108BD9-81ED-4DB2-BD59-A6C34878D82A}">
                    <a16:rowId xmlns:a16="http://schemas.microsoft.com/office/drawing/2014/main" val="2335497066"/>
                  </a:ext>
                </a:extLst>
              </a:tr>
              <a:tr h="740146">
                <a:tc>
                  <a:txBody>
                    <a:bodyPr/>
                    <a:lstStyle/>
                    <a:p>
                      <a:pPr algn="l" fontAlgn="b"/>
                      <a:r>
                        <a:rPr lang="fr-FR"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dirty="0">
                          <a:solidFill>
                            <a:schemeClr val="bg1">
                              <a:lumMod val="50000"/>
                            </a:schemeClr>
                          </a:solidFill>
                          <a:effectLst/>
                          <a:latin typeface="+mj-lt"/>
                        </a:rPr>
                        <a:t>Net present cost benefit ratios (from health care and societal perspectives) of vaccine vs. alternative strategies (per life saved, case prevented, life year gained, quality-adjusted life year gained)</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Importance</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Quantitative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Modeled</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1775223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Legal and ethics</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27</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4662862"/>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40146">
                <a:tc rowSpan="4">
                  <a:txBody>
                    <a:bodyPr/>
                    <a:lstStyle/>
                    <a:p>
                      <a:pPr algn="l" fontAlgn="b"/>
                      <a:r>
                        <a:rPr lang="fr-FR" sz="1200" b="0" i="0" u="none" strike="noStrike" noProof="0" dirty="0">
                          <a:solidFill>
                            <a:srgbClr val="000000"/>
                          </a:solidFill>
                          <a:effectLst/>
                          <a:latin typeface="+mj-lt"/>
                        </a:rPr>
                        <a:t>Legal</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noProof="0" dirty="0">
                          <a:solidFill>
                            <a:schemeClr val="bg2"/>
                          </a:solidFill>
                          <a:effectLst/>
                          <a:latin typeface="+mj-lt"/>
                        </a:rPr>
                        <a:t>Absence of </a:t>
                      </a:r>
                      <a:r>
                        <a:rPr lang="fr-FR" sz="1200" b="0" i="0" u="none" strike="noStrike" noProof="0" dirty="0" err="1">
                          <a:solidFill>
                            <a:schemeClr val="bg2"/>
                          </a:solidFill>
                          <a:effectLst/>
                          <a:latin typeface="+mj-lt"/>
                        </a:rPr>
                        <a:t>legal</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constraints</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concerning</a:t>
                      </a:r>
                      <a:r>
                        <a:rPr lang="fr-FR" sz="1200" b="0" i="0" u="none" strike="noStrike" noProof="0" dirty="0">
                          <a:solidFill>
                            <a:schemeClr val="bg2"/>
                          </a:solidFill>
                          <a:effectLst/>
                          <a:latin typeface="+mj-lt"/>
                        </a:rPr>
                        <a:t> use of vaccine (i.e. </a:t>
                      </a:r>
                      <a:r>
                        <a:rPr lang="fr-FR" sz="1200" b="0" i="0" u="none" strike="noStrike" noProof="0" dirty="0" err="1">
                          <a:solidFill>
                            <a:schemeClr val="bg2"/>
                          </a:solidFill>
                          <a:effectLst/>
                          <a:latin typeface="+mj-lt"/>
                        </a:rPr>
                        <a:t>departure</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from</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manufacturers</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recommendations</a:t>
                      </a:r>
                      <a:r>
                        <a:rPr lang="fr-FR" sz="1200" b="0" i="0" u="none" strike="noStrike" noProof="0" dirty="0">
                          <a:solidFill>
                            <a:schemeClr val="bg2"/>
                          </a:solidFill>
                          <a:effectLst/>
                          <a:latin typeface="+mj-lt"/>
                        </a:rPr>
                        <a:t>/off </a:t>
                      </a:r>
                      <a:r>
                        <a:rPr lang="fr-FR" sz="1200" b="0" i="0" u="none" strike="noStrike" noProof="0" dirty="0" err="1">
                          <a:solidFill>
                            <a:schemeClr val="bg2"/>
                          </a:solidFill>
                          <a:effectLst/>
                          <a:latin typeface="+mj-lt"/>
                        </a:rPr>
                        <a:t>license</a:t>
                      </a:r>
                      <a:r>
                        <a:rPr lang="fr-FR" sz="1200" b="0" i="0" u="none" strike="noStrike" noProof="0" dirty="0">
                          <a:solidFill>
                            <a:schemeClr val="bg2"/>
                          </a:solidFill>
                          <a:effectLst/>
                          <a:latin typeface="+mj-lt"/>
                        </a:rPr>
                        <a:t> use of the vaccine, </a:t>
                      </a:r>
                      <a:r>
                        <a:rPr lang="fr-FR" sz="1200" b="0" i="0" u="none" strike="noStrike" noProof="0" dirty="0" err="1">
                          <a:solidFill>
                            <a:schemeClr val="bg2"/>
                          </a:solidFill>
                          <a:effectLst/>
                          <a:latin typeface="+mj-lt"/>
                        </a:rPr>
                        <a:t>mandatory</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recording</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potential</a:t>
                      </a:r>
                      <a:r>
                        <a:rPr lang="fr-FR" sz="1200" b="0" i="0" u="none" strike="noStrike" noProof="0" dirty="0">
                          <a:solidFill>
                            <a:schemeClr val="bg2"/>
                          </a:solidFill>
                          <a:effectLst/>
                          <a:latin typeface="+mj-lt"/>
                        </a:rPr>
                        <a:t> compensation for adverse </a:t>
                      </a:r>
                      <a:r>
                        <a:rPr lang="fr-FR" sz="1200" b="0" i="0" u="none" strike="noStrike" noProof="0" dirty="0" err="1">
                          <a:solidFill>
                            <a:schemeClr val="bg2"/>
                          </a:solidFill>
                          <a:effectLst/>
                          <a:latin typeface="+mj-lt"/>
                        </a:rPr>
                        <a:t>events</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incentives</a:t>
                      </a:r>
                      <a:r>
                        <a:rPr lang="fr-FR" sz="1200" b="0" i="0" u="none" strike="noStrike" noProof="0" dirty="0">
                          <a:solidFill>
                            <a:schemeClr val="bg2"/>
                          </a:solidFill>
                          <a:effectLst/>
                          <a:latin typeface="+mj-lt"/>
                        </a:rPr>
                        <a:t>) </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err="1">
                          <a:solidFill>
                            <a:schemeClr val="bg2"/>
                          </a:solidFill>
                          <a:effectLst/>
                          <a:latin typeface="+mj-lt"/>
                        </a:rPr>
                        <a:t>Preselection</a:t>
                      </a:r>
                      <a:endParaRPr lang="fr-FR" sz="1200" b="0" i="0" u="none" strike="noStrike" noProof="0" dirty="0">
                        <a:solidFill>
                          <a:schemeClr val="bg2"/>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2"/>
                          </a:solidFill>
                          <a:effectLst/>
                          <a:latin typeface="+mj-lt"/>
                        </a:rPr>
                        <a:t>Yes/no</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err="1">
                          <a:solidFill>
                            <a:schemeClr val="bg2"/>
                          </a:solidFill>
                          <a:effectLst/>
                          <a:latin typeface="+mj-lt"/>
                        </a:rPr>
                        <a:t>Primary</a:t>
                      </a:r>
                      <a:endParaRPr lang="fr-FR" sz="1200" b="0" i="0" u="none" strike="noStrike" noProof="0" dirty="0">
                        <a:solidFill>
                          <a:schemeClr val="bg2"/>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998650814"/>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Licensing</a:t>
                      </a:r>
                      <a:r>
                        <a:rPr lang="fr-FR" sz="1200" b="0" i="0" u="none" strike="noStrike" noProof="0" dirty="0">
                          <a:solidFill>
                            <a:schemeClr val="bg1">
                              <a:lumMod val="50000"/>
                            </a:schemeClr>
                          </a:solidFill>
                          <a:effectLst/>
                          <a:latin typeface="+mj-lt"/>
                        </a:rPr>
                        <a:t> by </a:t>
                      </a:r>
                      <a:r>
                        <a:rPr lang="fr-FR" sz="1200" b="0" i="0" u="none" strike="noStrike" noProof="0" dirty="0" err="1">
                          <a:solidFill>
                            <a:schemeClr val="bg1">
                              <a:lumMod val="50000"/>
                            </a:schemeClr>
                          </a:solidFill>
                          <a:effectLst/>
                          <a:latin typeface="+mj-lt"/>
                        </a:rPr>
                        <a:t>foreign</a:t>
                      </a:r>
                      <a:r>
                        <a:rPr lang="fr-FR" sz="1200" b="0" i="0" u="none" strike="noStrike" noProof="0" dirty="0">
                          <a:solidFill>
                            <a:schemeClr val="bg1">
                              <a:lumMod val="50000"/>
                            </a:schemeClr>
                          </a:solidFill>
                          <a:effectLst/>
                          <a:latin typeface="+mj-lt"/>
                        </a:rPr>
                        <a:t> NRA</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2"/>
                          </a:solidFill>
                          <a:effectLst/>
                          <a:latin typeface="+mn-lt"/>
                          <a:ea typeface="+mn-ea"/>
                          <a:cs typeface="+mn-cs"/>
                          <a:sym typeface="Arial"/>
                        </a:rPr>
                        <a:t>Preselection</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2"/>
                          </a:solidFill>
                          <a:effectLst/>
                          <a:latin typeface="+mj-lt"/>
                        </a:rPr>
                        <a:t>Primary</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668611637"/>
                  </a:ext>
                </a:extLst>
              </a:tr>
              <a:tr h="740146">
                <a:tc vMerge="1">
                  <a:txBody>
                    <a:bodyPr/>
                    <a:lstStyle/>
                    <a:p>
                      <a:pPr algn="l" fontAlgn="b"/>
                      <a:r>
                        <a:rPr lang="fr-FR" sz="1200" b="0" i="0" u="none" strike="noStrike" noProof="0" dirty="0">
                          <a:solidFill>
                            <a:srgbClr val="000000"/>
                          </a:solidFill>
                          <a:effectLst/>
                          <a:latin typeface="+mj-lt"/>
                        </a:rPr>
                        <a:t>Coût</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Prequalified</a:t>
                      </a:r>
                      <a:r>
                        <a:rPr lang="fr-FR" sz="1200" b="0" i="0" u="none" strike="noStrike" noProof="0" dirty="0">
                          <a:solidFill>
                            <a:schemeClr val="bg1">
                              <a:lumMod val="50000"/>
                            </a:schemeClr>
                          </a:solidFill>
                          <a:effectLst/>
                          <a:latin typeface="+mj-lt"/>
                        </a:rPr>
                        <a:t> by WHO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2"/>
                          </a:solidFill>
                          <a:effectLst/>
                          <a:latin typeface="+mn-lt"/>
                          <a:ea typeface="+mn-ea"/>
                          <a:cs typeface="+mn-cs"/>
                          <a:sym typeface="Arial"/>
                        </a:rPr>
                        <a:t>Preselection</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2"/>
                          </a:solidFill>
                          <a:effectLst/>
                          <a:latin typeface="+mj-lt"/>
                        </a:rPr>
                        <a:t>Primary</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Licensing</a:t>
                      </a:r>
                      <a:r>
                        <a:rPr lang="fr-FR" sz="1200" b="0" i="0" u="none" strike="noStrike" noProof="0" dirty="0">
                          <a:solidFill>
                            <a:schemeClr val="bg1">
                              <a:lumMod val="50000"/>
                            </a:schemeClr>
                          </a:solidFill>
                          <a:effectLst/>
                          <a:latin typeface="+mj-lt"/>
                        </a:rPr>
                        <a:t> by national RA</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2"/>
                          </a:solidFill>
                          <a:effectLst/>
                          <a:latin typeface="+mn-lt"/>
                          <a:ea typeface="+mn-ea"/>
                          <a:cs typeface="+mn-cs"/>
                          <a:sym typeface="Arial"/>
                        </a:rPr>
                        <a:t>Preselection</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err="1">
                          <a:solidFill>
                            <a:schemeClr val="bg2"/>
                          </a:solidFill>
                          <a:effectLst/>
                          <a:latin typeface="+mj-lt"/>
                        </a:rPr>
                        <a:t>Primary</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3072329934"/>
                  </a:ext>
                </a:extLst>
              </a:tr>
              <a:tr h="740146">
                <a:tc rowSpan="2">
                  <a:txBody>
                    <a:bodyPr/>
                    <a:lstStyle/>
                    <a:p>
                      <a:pPr algn="l" fontAlgn="b"/>
                      <a:r>
                        <a:rPr lang="fr-FR" sz="1200" b="0" i="0" u="none" strike="noStrike" noProof="0" dirty="0" err="1">
                          <a:solidFill>
                            <a:srgbClr val="000000"/>
                          </a:solidFill>
                          <a:effectLst/>
                          <a:latin typeface="+mj-lt"/>
                        </a:rPr>
                        <a:t>Ethical</a:t>
                      </a:r>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Accessibility</a:t>
                      </a:r>
                      <a:r>
                        <a:rPr lang="fr-FR" sz="1200" b="0" i="0" u="none" strike="noStrike" noProof="0" dirty="0">
                          <a:solidFill>
                            <a:schemeClr val="bg1">
                              <a:lumMod val="50000"/>
                            </a:schemeClr>
                          </a:solidFill>
                          <a:effectLst/>
                          <a:latin typeface="+mj-lt"/>
                        </a:rPr>
                        <a:t> and </a:t>
                      </a:r>
                      <a:r>
                        <a:rPr lang="fr-FR" sz="1200" b="0" i="0" u="none" strike="noStrike" noProof="0" dirty="0" err="1">
                          <a:solidFill>
                            <a:schemeClr val="bg1">
                              <a:lumMod val="50000"/>
                            </a:schemeClr>
                          </a:solidFill>
                          <a:effectLst/>
                          <a:latin typeface="+mj-lt"/>
                        </a:rPr>
                        <a:t>equity</a:t>
                      </a:r>
                      <a:r>
                        <a:rPr lang="fr-FR" sz="1200" b="0" i="0" u="none" strike="noStrike" noProof="0" dirty="0">
                          <a:solidFill>
                            <a:schemeClr val="bg1">
                              <a:lumMod val="50000"/>
                            </a:schemeClr>
                          </a:solidFill>
                          <a:effectLst/>
                          <a:latin typeface="+mj-lt"/>
                        </a:rPr>
                        <a:t> of vaccination for the </a:t>
                      </a:r>
                      <a:r>
                        <a:rPr lang="fr-FR" sz="1200" b="0" i="0" u="none" strike="noStrike" noProof="0" dirty="0" err="1">
                          <a:solidFill>
                            <a:schemeClr val="bg1">
                              <a:lumMod val="50000"/>
                            </a:schemeClr>
                          </a:solidFill>
                          <a:effectLst/>
                          <a:latin typeface="+mj-lt"/>
                        </a:rPr>
                        <a:t>target</a:t>
                      </a:r>
                      <a:r>
                        <a:rPr lang="fr-FR" sz="1200" b="0" i="0" u="none" strike="noStrike" noProof="0" dirty="0">
                          <a:solidFill>
                            <a:schemeClr val="bg1">
                              <a:lumMod val="50000"/>
                            </a:schemeClr>
                          </a:solidFill>
                          <a:effectLst/>
                          <a:latin typeface="+mj-lt"/>
                        </a:rPr>
                        <a:t> population</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Expert opinion</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266503516"/>
                  </a:ext>
                </a:extLst>
              </a:tr>
              <a:tr h="740146">
                <a:tc vMerge="1">
                  <a:txBody>
                    <a:bodyPr/>
                    <a:lstStyle/>
                    <a:p>
                      <a:pPr algn="l" fontAlgn="b"/>
                      <a:r>
                        <a:rPr lang="fr-FR"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Ethical</a:t>
                      </a:r>
                      <a:r>
                        <a:rPr lang="fr-FR" sz="1200" b="0" i="0" u="none" strike="noStrike" noProof="0" dirty="0">
                          <a:solidFill>
                            <a:schemeClr val="bg1">
                              <a:lumMod val="50000"/>
                            </a:schemeClr>
                          </a:solidFill>
                          <a:effectLst/>
                          <a:latin typeface="+mj-lt"/>
                        </a:rPr>
                        <a:t>, </a:t>
                      </a:r>
                      <a:r>
                        <a:rPr lang="fr-FR" sz="1200" b="0" i="0" u="none" strike="noStrike" noProof="0" dirty="0" err="1">
                          <a:solidFill>
                            <a:schemeClr val="bg1">
                              <a:lumMod val="50000"/>
                            </a:schemeClr>
                          </a:solidFill>
                          <a:effectLst/>
                          <a:latin typeface="+mj-lt"/>
                        </a:rPr>
                        <a:t>market</a:t>
                      </a:r>
                      <a:r>
                        <a:rPr lang="fr-FR" sz="1200" b="0" i="0" u="none" strike="noStrike" noProof="0" dirty="0">
                          <a:solidFill>
                            <a:schemeClr val="bg1">
                              <a:lumMod val="50000"/>
                            </a:schemeClr>
                          </a:solidFill>
                          <a:effectLst/>
                          <a:latin typeface="+mj-lt"/>
                        </a:rPr>
                        <a:t> and </a:t>
                      </a:r>
                      <a:r>
                        <a:rPr lang="fr-FR" sz="1200" b="0" i="0" u="none" strike="noStrike" noProof="0" dirty="0" err="1">
                          <a:solidFill>
                            <a:schemeClr val="bg1">
                              <a:lumMod val="50000"/>
                            </a:schemeClr>
                          </a:solidFill>
                          <a:effectLst/>
                          <a:latin typeface="+mj-lt"/>
                        </a:rPr>
                        <a:t>diplomatic</a:t>
                      </a:r>
                      <a:r>
                        <a:rPr lang="fr-FR" sz="1200" b="0" i="0" u="none" strike="noStrike" noProof="0" dirty="0">
                          <a:solidFill>
                            <a:schemeClr val="bg1">
                              <a:lumMod val="50000"/>
                            </a:schemeClr>
                          </a:solidFill>
                          <a:effectLst/>
                          <a:latin typeface="+mj-lt"/>
                        </a:rPr>
                        <a:t> issues </a:t>
                      </a:r>
                      <a:r>
                        <a:rPr lang="fr-FR" sz="1200" b="0" i="0" u="none" strike="noStrike" noProof="0" dirty="0" err="1">
                          <a:solidFill>
                            <a:schemeClr val="bg1">
                              <a:lumMod val="50000"/>
                            </a:schemeClr>
                          </a:solidFill>
                          <a:effectLst/>
                          <a:latin typeface="+mj-lt"/>
                        </a:rPr>
                        <a:t>that</a:t>
                      </a:r>
                      <a:r>
                        <a:rPr lang="fr-FR" sz="1200" b="0" i="0" u="none" strike="noStrike" noProof="0" dirty="0">
                          <a:solidFill>
                            <a:schemeClr val="bg1">
                              <a:lumMod val="50000"/>
                            </a:schemeClr>
                          </a:solidFill>
                          <a:effectLst/>
                          <a:latin typeface="+mj-lt"/>
                        </a:rPr>
                        <a:t> </a:t>
                      </a:r>
                      <a:r>
                        <a:rPr lang="fr-FR" sz="1200" b="0" i="0" u="none" strike="noStrike" noProof="0" dirty="0" err="1">
                          <a:solidFill>
                            <a:schemeClr val="bg1">
                              <a:lumMod val="50000"/>
                            </a:schemeClr>
                          </a:solidFill>
                          <a:effectLst/>
                          <a:latin typeface="+mj-lt"/>
                        </a:rPr>
                        <a:t>may</a:t>
                      </a:r>
                      <a:r>
                        <a:rPr lang="fr-FR" sz="1200" b="0" i="0" u="none" strike="noStrike" noProof="0" dirty="0">
                          <a:solidFill>
                            <a:schemeClr val="bg1">
                              <a:lumMod val="50000"/>
                            </a:schemeClr>
                          </a:solidFill>
                          <a:effectLst/>
                          <a:latin typeface="+mj-lt"/>
                        </a:rPr>
                        <a:t> affect </a:t>
                      </a:r>
                      <a:r>
                        <a:rPr lang="fr-FR" sz="1200" b="0" i="0" u="none" strike="noStrike" noProof="0" dirty="0" err="1">
                          <a:solidFill>
                            <a:schemeClr val="bg1">
                              <a:lumMod val="50000"/>
                            </a:schemeClr>
                          </a:solidFill>
                          <a:effectLst/>
                          <a:latin typeface="+mj-lt"/>
                        </a:rPr>
                        <a:t>acceptability</a:t>
                      </a:r>
                      <a:r>
                        <a:rPr lang="fr-FR" sz="1200" b="0" i="0" u="none" strike="noStrike" noProof="0" dirty="0">
                          <a:solidFill>
                            <a:schemeClr val="bg1">
                              <a:lumMod val="50000"/>
                            </a:schemeClr>
                          </a:solidFill>
                          <a:effectLst/>
                          <a:latin typeface="+mj-lt"/>
                        </a:rPr>
                        <a:t> of the vaccine to stakeholders</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2"/>
                          </a:solidFill>
                          <a:effectLst/>
                          <a:latin typeface="+mn-lt"/>
                          <a:ea typeface="+mn-ea"/>
                          <a:cs typeface="+mn-cs"/>
                          <a:sym typeface="Arial"/>
                        </a:rPr>
                        <a:t>Preselection</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err="1">
                          <a:solidFill>
                            <a:schemeClr val="bg2"/>
                          </a:solidFill>
                          <a:effectLst/>
                          <a:latin typeface="+mj-lt"/>
                        </a:rPr>
                        <a:t>Primary</a:t>
                      </a:r>
                      <a:endParaRPr lang="fr-FR"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3386265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Strategy</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28</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3823844"/>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428840">
                <a:tc rowSpan="4">
                  <a:txBody>
                    <a:bodyPr/>
                    <a:lstStyle/>
                    <a:p>
                      <a:pPr algn="l" fontAlgn="b"/>
                      <a:r>
                        <a:rPr lang="fr-FR" sz="1200" b="0" i="0" u="none" strike="noStrike" noProof="0" dirty="0" err="1">
                          <a:solidFill>
                            <a:srgbClr val="000000"/>
                          </a:solidFill>
                          <a:effectLst/>
                          <a:latin typeface="+mj-lt"/>
                        </a:rPr>
                        <a:t>Opportunities</a:t>
                      </a:r>
                      <a:endParaRPr lang="fr-FR" sz="1200" b="0" i="0" u="none" strike="noStrike" noProof="0" dirty="0">
                        <a:solidFill>
                          <a:srgbClr val="000000"/>
                        </a:solidFill>
                        <a:effectLst/>
                        <a:latin typeface="+mj-lt"/>
                      </a:endParaRP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Interchangeability</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with</a:t>
                      </a:r>
                      <a:r>
                        <a:rPr lang="fr-FR" sz="1200" b="0" i="0" u="none" strike="noStrike" dirty="0">
                          <a:solidFill>
                            <a:schemeClr val="bg1">
                              <a:lumMod val="50000"/>
                            </a:schemeClr>
                          </a:solidFill>
                          <a:effectLst/>
                          <a:latin typeface="+mj-lt"/>
                        </a:rPr>
                        <a:t> alternative or future </a:t>
                      </a:r>
                      <a:r>
                        <a:rPr lang="fr-FR" sz="1200" b="0" i="0" u="none" strike="noStrike" dirty="0" err="1">
                          <a:solidFill>
                            <a:schemeClr val="bg1">
                              <a:lumMod val="50000"/>
                            </a:schemeClr>
                          </a:solidFill>
                          <a:effectLst/>
                          <a:latin typeface="+mj-lt"/>
                        </a:rPr>
                        <a:t>products</a:t>
                      </a:r>
                      <a:r>
                        <a:rPr lang="fr-FR" sz="1200" b="0" i="0" u="none" strike="noStrike" dirty="0">
                          <a:solidFill>
                            <a:schemeClr val="bg1">
                              <a:lumMod val="50000"/>
                            </a:schemeClr>
                          </a:solidFill>
                          <a:effectLst/>
                          <a:latin typeface="+mj-lt"/>
                        </a:rPr>
                        <a:t>/</a:t>
                      </a:r>
                      <a:r>
                        <a:rPr lang="fr-FR" sz="1200" b="0" i="0" u="none" strike="noStrike" dirty="0" err="1">
                          <a:solidFill>
                            <a:schemeClr val="bg1">
                              <a:lumMod val="50000"/>
                            </a:schemeClr>
                          </a:solidFill>
                          <a:effectLst/>
                          <a:latin typeface="+mj-lt"/>
                        </a:rPr>
                        <a:t>presentations</a:t>
                      </a:r>
                      <a:endParaRPr lang="fr-FR" sz="1200" b="0" i="0" u="none" strike="noStrike"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dirty="0">
                          <a:solidFill>
                            <a:schemeClr val="bg1">
                              <a:lumMod val="50000"/>
                            </a:schemeClr>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dirty="0">
                          <a:solidFill>
                            <a:schemeClr val="bg1">
                              <a:lumMod val="50000"/>
                            </a:schemeClr>
                          </a:solidFill>
                          <a:effectLst/>
                          <a:latin typeface="+mj-lt"/>
                        </a:rPr>
                        <a:t>Primary</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98650814"/>
                  </a:ext>
                </a:extLst>
              </a:tr>
              <a:tr h="428840">
                <a:tc vMerge="1">
                  <a:txBody>
                    <a:bodyPr/>
                    <a:lstStyle/>
                    <a:p>
                      <a:endParaRPr lang="en-US"/>
                    </a:p>
                  </a:txBody>
                  <a:tcPr/>
                </a:tc>
                <a:tc>
                  <a:txBody>
                    <a:bodyPr/>
                    <a:lstStyle/>
                    <a:p>
                      <a:pPr algn="l" fontAlgn="b"/>
                      <a:r>
                        <a:rPr lang="fr-FR" sz="1200" b="0" i="0" u="none" strike="noStrike" dirty="0">
                          <a:solidFill>
                            <a:schemeClr val="tx1"/>
                          </a:solidFill>
                          <a:effectLst/>
                          <a:latin typeface="+mj-lt"/>
                        </a:rPr>
                        <a:t>Contribution to national/</a:t>
                      </a:r>
                      <a:r>
                        <a:rPr lang="fr-FR" sz="1200" b="0" i="0" u="none" strike="noStrike" dirty="0" err="1">
                          <a:solidFill>
                            <a:schemeClr val="tx1"/>
                          </a:solidFill>
                          <a:effectLst/>
                          <a:latin typeface="+mj-lt"/>
                        </a:rPr>
                        <a:t>regional</a:t>
                      </a:r>
                      <a:r>
                        <a:rPr lang="fr-FR" sz="1200" b="0" i="0" u="none" strike="noStrike" dirty="0">
                          <a:solidFill>
                            <a:schemeClr val="tx1"/>
                          </a:solidFill>
                          <a:effectLst/>
                          <a:latin typeface="+mj-lt"/>
                        </a:rPr>
                        <a:t>/global goals (e.g., </a:t>
                      </a:r>
                      <a:r>
                        <a:rPr lang="fr-FR" sz="1200" b="0" i="0" u="none" strike="noStrike" dirty="0" err="1">
                          <a:solidFill>
                            <a:schemeClr val="tx1"/>
                          </a:solidFill>
                          <a:effectLst/>
                          <a:latin typeface="+mj-lt"/>
                        </a:rPr>
                        <a:t>eradication</a:t>
                      </a:r>
                      <a:r>
                        <a:rPr lang="fr-FR" sz="1200" b="0" i="0" u="none" strike="noStrike" dirty="0">
                          <a:solidFill>
                            <a:schemeClr val="tx1"/>
                          </a:solidFill>
                          <a:effectLst/>
                          <a:latin typeface="+mj-lt"/>
                        </a:rPr>
                        <a:t>, control, </a:t>
                      </a:r>
                      <a:r>
                        <a:rPr lang="fr-FR" sz="1200" b="0" i="0" u="none" strike="noStrike" dirty="0" err="1">
                          <a:solidFill>
                            <a:schemeClr val="tx1"/>
                          </a:solidFill>
                          <a:effectLst/>
                          <a:latin typeface="+mj-lt"/>
                        </a:rPr>
                        <a:t>elimination</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reduction</a:t>
                      </a:r>
                      <a:r>
                        <a:rPr lang="fr-FR" sz="1200" b="0" i="0" u="none" strike="noStrike" dirty="0">
                          <a:solidFill>
                            <a:schemeClr val="tx1"/>
                          </a:solidFill>
                          <a:effectLst/>
                          <a:latin typeface="+mj-lt"/>
                        </a:rPr>
                        <a:t>)</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dirty="0">
                          <a:solidFill>
                            <a:schemeClr val="tx1"/>
                          </a:solidFill>
                          <a:effectLst/>
                          <a:latin typeface="+mj-lt"/>
                        </a:rPr>
                        <a:t>Importance</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dirty="0">
                          <a:solidFill>
                            <a:schemeClr val="tx1"/>
                          </a:solidFill>
                          <a:effectLst/>
                          <a:latin typeface="+mj-lt"/>
                        </a:rPr>
                        <a:t>Quantitative/ </a:t>
                      </a:r>
                      <a:r>
                        <a:rPr lang="en-US" sz="1200" b="0" i="0" u="none" strike="noStrike" dirty="0" err="1">
                          <a:solidFill>
                            <a:schemeClr val="tx1"/>
                          </a:solidFill>
                          <a:effectLst/>
                          <a:latin typeface="+mj-lt"/>
                        </a:rPr>
                        <a:t>qualititative</a:t>
                      </a:r>
                      <a:endParaRPr lang="en-US" sz="1200" b="0" i="0" u="none" strike="noStrike" dirty="0">
                        <a:solidFill>
                          <a:schemeClr val="tx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dirty="0">
                          <a:solidFill>
                            <a:schemeClr val="tx1"/>
                          </a:solidFill>
                          <a:effectLst/>
                          <a:latin typeface="+mj-lt"/>
                        </a:rPr>
                        <a:t>Primary</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extLst>
                  <a:ext uri="{0D108BD9-81ED-4DB2-BD59-A6C34878D82A}">
                    <a16:rowId xmlns:a16="http://schemas.microsoft.com/office/drawing/2014/main" val="2856362167"/>
                  </a:ext>
                </a:extLst>
              </a:tr>
              <a:tr h="51440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Opportunity to pair introduction </a:t>
                      </a:r>
                      <a:r>
                        <a:rPr lang="fr-FR" sz="1200" b="0" i="0" u="none" strike="noStrike" dirty="0" err="1">
                          <a:solidFill>
                            <a:schemeClr val="bg1">
                              <a:lumMod val="50000"/>
                            </a:schemeClr>
                          </a:solidFill>
                          <a:effectLst/>
                          <a:latin typeface="+mj-lt"/>
                        </a:rPr>
                        <a:t>with</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other</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planned</a:t>
                      </a:r>
                      <a:r>
                        <a:rPr lang="fr-FR" sz="1200" b="0" i="0" u="none" strike="noStrike" dirty="0">
                          <a:solidFill>
                            <a:schemeClr val="bg1">
                              <a:lumMod val="50000"/>
                            </a:schemeClr>
                          </a:solidFill>
                          <a:effectLst/>
                          <a:latin typeface="+mj-lt"/>
                        </a:rPr>
                        <a:t> program (e.g. </a:t>
                      </a:r>
                      <a:r>
                        <a:rPr lang="fr-FR" sz="1200" b="0" i="0" u="none" strike="noStrike" dirty="0" err="1">
                          <a:solidFill>
                            <a:schemeClr val="bg1">
                              <a:lumMod val="50000"/>
                            </a:schemeClr>
                          </a:solidFill>
                          <a:effectLst/>
                          <a:latin typeface="+mj-lt"/>
                        </a:rPr>
                        <a:t>other</a:t>
                      </a:r>
                      <a:r>
                        <a:rPr lang="fr-FR" sz="1200" b="0" i="0" u="none" strike="noStrike" dirty="0">
                          <a:solidFill>
                            <a:schemeClr val="bg1">
                              <a:lumMod val="50000"/>
                            </a:schemeClr>
                          </a:solidFill>
                          <a:effectLst/>
                          <a:latin typeface="+mj-lt"/>
                        </a:rPr>
                        <a:t> vaccine introduction or switch </a:t>
                      </a:r>
                      <a:r>
                        <a:rPr lang="fr-FR" sz="1200" b="0" i="0" u="none" strike="noStrike" dirty="0" err="1">
                          <a:solidFill>
                            <a:schemeClr val="bg1">
                              <a:lumMod val="50000"/>
                            </a:schemeClr>
                          </a:solidFill>
                          <a:effectLst/>
                          <a:latin typeface="+mj-lt"/>
                        </a:rPr>
                        <a:t>with</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same</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target</a:t>
                      </a:r>
                      <a:r>
                        <a:rPr lang="fr-FR" sz="1200" b="0" i="0" u="none" strike="noStrike" dirty="0">
                          <a:solidFill>
                            <a:schemeClr val="bg1">
                              <a:lumMod val="50000"/>
                            </a:schemeClr>
                          </a:solidFill>
                          <a:effectLst/>
                          <a:latin typeface="+mj-lt"/>
                        </a:rPr>
                        <a:t> population)</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Yes/no</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028338728"/>
                  </a:ext>
                </a:extLst>
              </a:tr>
              <a:tr h="42884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Existing</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recommendations</a:t>
                      </a:r>
                      <a:r>
                        <a:rPr lang="fr-FR" sz="1200" b="0" i="0" u="none" strike="noStrike" dirty="0">
                          <a:solidFill>
                            <a:schemeClr val="bg1">
                              <a:lumMod val="50000"/>
                            </a:schemeClr>
                          </a:solidFill>
                          <a:effectLst/>
                          <a:latin typeface="+mj-lt"/>
                        </a:rPr>
                        <a:t> / guidelines for use (e.g. SAGE, </a:t>
                      </a:r>
                      <a:r>
                        <a:rPr lang="fr-FR" sz="1200" b="0" i="0" u="none" strike="noStrike" dirty="0" err="1">
                          <a:solidFill>
                            <a:schemeClr val="bg1">
                              <a:lumMod val="50000"/>
                            </a:schemeClr>
                          </a:solidFill>
                          <a:effectLst/>
                          <a:latin typeface="+mj-lt"/>
                        </a:rPr>
                        <a:t>professional</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organizations</a:t>
                      </a:r>
                      <a:r>
                        <a:rPr lang="fr-FR" sz="1200" b="0" i="0" u="none" strike="noStrike" dirty="0">
                          <a:solidFill>
                            <a:schemeClr val="bg1">
                              <a:lumMod val="50000"/>
                            </a:schemeClr>
                          </a:solidFill>
                          <a:effectLst/>
                          <a:latin typeface="+mj-lt"/>
                        </a:rPr>
                        <a:t>)</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597863244"/>
                  </a:ext>
                </a:extLst>
              </a:tr>
              <a:tr h="428840">
                <a:tc>
                  <a:txBody>
                    <a:bodyPr/>
                    <a:lstStyle/>
                    <a:p>
                      <a:pPr algn="l" fontAlgn="b"/>
                      <a:r>
                        <a:rPr lang="fr-FR" sz="1200" b="0" i="0" u="none" strike="noStrike" noProof="0" dirty="0">
                          <a:solidFill>
                            <a:srgbClr val="000000"/>
                          </a:solidFill>
                          <a:effectLst/>
                          <a:latin typeface="+mj-lt"/>
                        </a:rPr>
                        <a:t>Target</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err="1">
                          <a:solidFill>
                            <a:schemeClr val="bg1"/>
                          </a:solidFill>
                          <a:effectLst/>
                          <a:latin typeface="+mj-lt"/>
                        </a:rPr>
                        <a:t>Accessibility</a:t>
                      </a:r>
                      <a:r>
                        <a:rPr lang="fr-FR" sz="1200" b="0" i="0" u="none" strike="noStrike" dirty="0">
                          <a:solidFill>
                            <a:schemeClr val="bg1"/>
                          </a:solidFill>
                          <a:effectLst/>
                          <a:latin typeface="+mj-lt"/>
                        </a:rPr>
                        <a:t> of the </a:t>
                      </a:r>
                      <a:r>
                        <a:rPr lang="fr-FR" sz="1200" b="0" i="0" u="none" strike="noStrike" dirty="0" err="1">
                          <a:solidFill>
                            <a:schemeClr val="bg1"/>
                          </a:solidFill>
                          <a:effectLst/>
                          <a:latin typeface="+mj-lt"/>
                        </a:rPr>
                        <a:t>target</a:t>
                      </a:r>
                      <a:r>
                        <a:rPr lang="fr-FR" sz="1200" b="0" i="0" u="none" strike="noStrike" dirty="0">
                          <a:solidFill>
                            <a:schemeClr val="bg1"/>
                          </a:solidFill>
                          <a:effectLst/>
                          <a:latin typeface="+mj-lt"/>
                        </a:rPr>
                        <a:t> population (</a:t>
                      </a:r>
                      <a:r>
                        <a:rPr lang="fr-FR" sz="1200" b="0" i="0" u="none" strike="noStrike" dirty="0" err="1">
                          <a:solidFill>
                            <a:schemeClr val="bg1"/>
                          </a:solidFill>
                          <a:effectLst/>
                          <a:latin typeface="+mj-lt"/>
                        </a:rPr>
                        <a:t>age</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gender</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special</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risk</a:t>
                      </a:r>
                      <a:r>
                        <a:rPr lang="fr-FR" sz="1200" b="0" i="0" u="none" strike="noStrike" dirty="0">
                          <a:solidFill>
                            <a:schemeClr val="bg1"/>
                          </a:solidFill>
                          <a:effectLst/>
                          <a:latin typeface="+mj-lt"/>
                        </a:rPr>
                        <a:t>)</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Primary / Modeled</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561101107"/>
                  </a:ext>
                </a:extLst>
              </a:tr>
              <a:tr h="428840">
                <a:tc>
                  <a:txBody>
                    <a:bodyPr/>
                    <a:lstStyle/>
                    <a:p>
                      <a:pPr algn="l" fontAlgn="b"/>
                      <a:r>
                        <a:rPr lang="fr-FR" sz="1200" b="0" i="0" u="none" strike="noStrike" noProof="0" dirty="0">
                          <a:solidFill>
                            <a:srgbClr val="000000"/>
                          </a:solidFill>
                          <a:effectLst/>
                          <a:latin typeface="+mj-lt"/>
                        </a:rPr>
                        <a:t>Introduction</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Ease</a:t>
                      </a:r>
                      <a:r>
                        <a:rPr lang="fr-FR" sz="1200" b="0" i="0" u="none" strike="noStrike" dirty="0">
                          <a:solidFill>
                            <a:schemeClr val="bg1">
                              <a:lumMod val="50000"/>
                            </a:schemeClr>
                          </a:solidFill>
                          <a:effectLst/>
                          <a:latin typeface="+mj-lt"/>
                        </a:rPr>
                        <a:t> of the </a:t>
                      </a:r>
                      <a:r>
                        <a:rPr lang="fr-FR" sz="1200" b="0" i="0" u="none" strike="noStrike" dirty="0" err="1">
                          <a:solidFill>
                            <a:schemeClr val="bg1">
                              <a:lumMod val="50000"/>
                            </a:schemeClr>
                          </a:solidFill>
                          <a:effectLst/>
                          <a:latin typeface="+mj-lt"/>
                        </a:rPr>
                        <a:t>considered</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immunization</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strategies</a:t>
                      </a:r>
                      <a:r>
                        <a:rPr lang="fr-FR" sz="1200" b="0" i="0" u="none" strike="noStrike" dirty="0">
                          <a:solidFill>
                            <a:schemeClr val="bg1">
                              <a:lumMod val="50000"/>
                            </a:schemeClr>
                          </a:solidFill>
                          <a:effectLst/>
                          <a:latin typeface="+mj-lt"/>
                        </a:rPr>
                        <a:t> - incl. </a:t>
                      </a:r>
                      <a:r>
                        <a:rPr lang="fr-FR" sz="1200" b="0" i="0" u="none" strike="noStrike" dirty="0" err="1">
                          <a:solidFill>
                            <a:schemeClr val="bg1">
                              <a:lumMod val="50000"/>
                            </a:schemeClr>
                          </a:solidFill>
                          <a:effectLst/>
                          <a:latin typeface="+mj-lt"/>
                        </a:rPr>
                        <a:t>geographic</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stepwise</a:t>
                      </a:r>
                      <a:r>
                        <a:rPr lang="fr-FR" sz="1200" b="0" i="0" u="none" strike="noStrike" dirty="0">
                          <a:solidFill>
                            <a:schemeClr val="bg1">
                              <a:lumMod val="50000"/>
                            </a:schemeClr>
                          </a:solidFill>
                          <a:effectLst/>
                          <a:latin typeface="+mj-lt"/>
                        </a:rPr>
                        <a:t> or </a:t>
                      </a:r>
                      <a:r>
                        <a:rPr lang="fr-FR" sz="1200" b="0" i="0" u="none" strike="noStrike" dirty="0" err="1">
                          <a:solidFill>
                            <a:schemeClr val="bg1">
                              <a:lumMod val="50000"/>
                            </a:schemeClr>
                          </a:solidFill>
                          <a:effectLst/>
                          <a:latin typeface="+mj-lt"/>
                        </a:rPr>
                        <a:t>nationwide</a:t>
                      </a:r>
                      <a:r>
                        <a:rPr lang="fr-FR" sz="1200" b="0" i="0" u="none" strike="noStrike" dirty="0">
                          <a:solidFill>
                            <a:schemeClr val="bg1">
                              <a:lumMod val="50000"/>
                            </a:schemeClr>
                          </a:solidFill>
                          <a:effectLst/>
                          <a:latin typeface="+mj-lt"/>
                        </a:rPr>
                        <a:t>) and </a:t>
                      </a:r>
                      <a:r>
                        <a:rPr lang="fr-FR" sz="1200" b="0" i="0" u="none" strike="noStrike" dirty="0" err="1">
                          <a:solidFill>
                            <a:schemeClr val="bg1">
                              <a:lumMod val="50000"/>
                            </a:schemeClr>
                          </a:solidFill>
                          <a:effectLst/>
                          <a:latin typeface="+mj-lt"/>
                        </a:rPr>
                        <a:t>target</a:t>
                      </a:r>
                      <a:r>
                        <a:rPr lang="fr-FR" sz="1200" b="0" i="0" u="none" strike="noStrike" dirty="0">
                          <a:solidFill>
                            <a:schemeClr val="bg1">
                              <a:lumMod val="50000"/>
                            </a:schemeClr>
                          </a:solidFill>
                          <a:effectLst/>
                          <a:latin typeface="+mj-lt"/>
                        </a:rPr>
                        <a:t> populations (</a:t>
                      </a:r>
                      <a:r>
                        <a:rPr lang="fr-FR" sz="1200" b="0" i="0" u="none" strike="noStrike" dirty="0" err="1">
                          <a:solidFill>
                            <a:schemeClr val="bg1">
                              <a:lumMod val="50000"/>
                            </a:schemeClr>
                          </a:solidFill>
                          <a:effectLst/>
                          <a:latin typeface="+mj-lt"/>
                        </a:rPr>
                        <a:t>selective</a:t>
                      </a:r>
                      <a:r>
                        <a:rPr lang="fr-FR" sz="1200" b="0" i="0" u="none" strike="noStrike" dirty="0">
                          <a:solidFill>
                            <a:schemeClr val="bg1">
                              <a:lumMod val="50000"/>
                            </a:schemeClr>
                          </a:solidFill>
                          <a:effectLst/>
                          <a:latin typeface="+mj-lt"/>
                        </a:rPr>
                        <a:t>/</a:t>
                      </a:r>
                      <a:r>
                        <a:rPr lang="fr-FR" sz="1200" b="0" i="0" u="none" strike="noStrike" dirty="0" err="1">
                          <a:solidFill>
                            <a:schemeClr val="bg1">
                              <a:lumMod val="50000"/>
                            </a:schemeClr>
                          </a:solidFill>
                          <a:effectLst/>
                          <a:latin typeface="+mj-lt"/>
                        </a:rPr>
                        <a:t>stepwise</a:t>
                      </a:r>
                      <a:r>
                        <a:rPr lang="fr-FR" sz="1200" b="0" i="0" u="none" strike="noStrike" dirty="0">
                          <a:solidFill>
                            <a:schemeClr val="bg1">
                              <a:lumMod val="50000"/>
                            </a:schemeClr>
                          </a:solidFill>
                          <a:effectLst/>
                          <a:latin typeface="+mj-lt"/>
                        </a:rPr>
                        <a:t> or </a:t>
                      </a:r>
                      <a:r>
                        <a:rPr lang="fr-FR" sz="1200" b="0" i="0" u="none" strike="noStrike" dirty="0" err="1">
                          <a:solidFill>
                            <a:schemeClr val="bg1">
                              <a:lumMod val="50000"/>
                            </a:schemeClr>
                          </a:solidFill>
                          <a:effectLst/>
                          <a:latin typeface="+mj-lt"/>
                        </a:rPr>
                        <a:t>universal</a:t>
                      </a:r>
                      <a:r>
                        <a:rPr lang="fr-FR" sz="1200" b="0" i="0" u="none" strike="noStrike" dirty="0">
                          <a:solidFill>
                            <a:schemeClr val="bg1">
                              <a:lumMod val="50000"/>
                            </a:schemeClr>
                          </a:solidFill>
                          <a:effectLst/>
                          <a:latin typeface="+mj-lt"/>
                        </a:rPr>
                        <a:t>)</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Feasibility</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428840">
                <a:tc rowSpan="2">
                  <a:txBody>
                    <a:bodyPr/>
                    <a:lstStyle/>
                    <a:p>
                      <a:pPr algn="l" rtl="0" fontAlgn="b"/>
                      <a:r>
                        <a:rPr lang="fr-FR" sz="1200" b="0" i="0" u="none" strike="noStrike" noProof="0" dirty="0">
                          <a:solidFill>
                            <a:srgbClr val="000000"/>
                          </a:solidFill>
                          <a:effectLst/>
                          <a:latin typeface="+mj-lt"/>
                        </a:rPr>
                        <a:t>Administration</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Administration </a:t>
                      </a:r>
                      <a:r>
                        <a:rPr lang="fr-FR" sz="1200" b="0" i="0" u="none" strike="noStrike" dirty="0" err="1">
                          <a:solidFill>
                            <a:schemeClr val="bg1">
                              <a:lumMod val="50000"/>
                            </a:schemeClr>
                          </a:solidFill>
                          <a:effectLst/>
                          <a:latin typeface="+mj-lt"/>
                        </a:rPr>
                        <a:t>strategy</a:t>
                      </a:r>
                      <a:r>
                        <a:rPr lang="fr-FR" sz="1200" b="0" i="0" u="none" strike="noStrike" dirty="0">
                          <a:solidFill>
                            <a:schemeClr val="bg1">
                              <a:lumMod val="50000"/>
                            </a:schemeClr>
                          </a:solidFill>
                          <a:effectLst/>
                          <a:latin typeface="+mj-lt"/>
                        </a:rPr>
                        <a:t> (single dose, routine </a:t>
                      </a:r>
                      <a:r>
                        <a:rPr lang="fr-FR" sz="1200" b="0" i="0" u="none" strike="noStrike" dirty="0" err="1">
                          <a:solidFill>
                            <a:schemeClr val="bg1">
                              <a:lumMod val="50000"/>
                            </a:schemeClr>
                          </a:solidFill>
                          <a:effectLst/>
                          <a:latin typeface="+mj-lt"/>
                        </a:rPr>
                        <a:t>primary</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series</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only</a:t>
                      </a:r>
                      <a:r>
                        <a:rPr lang="fr-FR" sz="1200" b="0" i="0" u="none" strike="noStrike" dirty="0">
                          <a:solidFill>
                            <a:schemeClr val="bg1">
                              <a:lumMod val="50000"/>
                            </a:schemeClr>
                          </a:solidFill>
                          <a:effectLst/>
                          <a:latin typeface="+mj-lt"/>
                        </a:rPr>
                        <a:t>, booster, </a:t>
                      </a:r>
                      <a:r>
                        <a:rPr lang="fr-FR" sz="1200" b="0" i="0" u="none" strike="noStrike" dirty="0" err="1">
                          <a:solidFill>
                            <a:schemeClr val="bg1">
                              <a:lumMod val="50000"/>
                            </a:schemeClr>
                          </a:solidFill>
                          <a:effectLst/>
                          <a:latin typeface="+mj-lt"/>
                        </a:rPr>
                        <a:t>campaigns</a:t>
                      </a:r>
                      <a:r>
                        <a:rPr lang="fr-FR" sz="1200" b="0" i="0" u="none" strike="noStrike" dirty="0">
                          <a:solidFill>
                            <a:schemeClr val="bg1">
                              <a:lumMod val="50000"/>
                            </a:schemeClr>
                          </a:solidFill>
                          <a:effectLst/>
                          <a:latin typeface="+mj-lt"/>
                        </a:rPr>
                        <a:t>)</a:t>
                      </a: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675895508"/>
                  </a:ext>
                </a:extLst>
              </a:tr>
              <a:tr h="514409">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fr-FR" sz="1200" b="0" i="0" u="none" strike="noStrike" dirty="0" err="1">
                          <a:solidFill>
                            <a:schemeClr val="bg1">
                              <a:lumMod val="50000"/>
                            </a:schemeClr>
                          </a:solidFill>
                          <a:effectLst/>
                          <a:latin typeface="+mj-lt"/>
                        </a:rPr>
                        <a:t>Feasibility</a:t>
                      </a:r>
                      <a:r>
                        <a:rPr lang="fr-FR" sz="1200" b="0" i="0" u="none" strike="noStrike" dirty="0">
                          <a:solidFill>
                            <a:schemeClr val="bg1">
                              <a:lumMod val="50000"/>
                            </a:schemeClr>
                          </a:solidFill>
                          <a:effectLst/>
                          <a:latin typeface="+mj-lt"/>
                        </a:rPr>
                        <a:t> of the program </a:t>
                      </a:r>
                      <a:r>
                        <a:rPr lang="fr-FR" sz="1200" b="0" i="0" u="none" strike="noStrike" dirty="0" err="1">
                          <a:solidFill>
                            <a:schemeClr val="bg1">
                              <a:lumMod val="50000"/>
                            </a:schemeClr>
                          </a:solidFill>
                          <a:effectLst/>
                          <a:latin typeface="+mj-lt"/>
                        </a:rPr>
                        <a:t>delivery</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strategy</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physicians</a:t>
                      </a:r>
                      <a:r>
                        <a:rPr lang="fr-FR" sz="1200" b="0" i="0" u="none" strike="noStrike" dirty="0">
                          <a:solidFill>
                            <a:schemeClr val="bg1">
                              <a:lumMod val="50000"/>
                            </a:schemeClr>
                          </a:solidFill>
                          <a:effectLst/>
                          <a:latin typeface="+mj-lt"/>
                        </a:rPr>
                        <a:t>, CHW, nurses, </a:t>
                      </a:r>
                      <a:r>
                        <a:rPr lang="fr-FR" sz="1200" b="0" i="0" u="none" strike="noStrike" dirty="0" err="1">
                          <a:solidFill>
                            <a:schemeClr val="bg1">
                              <a:lumMod val="50000"/>
                            </a:schemeClr>
                          </a:solidFill>
                          <a:effectLst/>
                          <a:latin typeface="+mj-lt"/>
                        </a:rPr>
                        <a:t>pharmacists</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school-based</a:t>
                      </a:r>
                      <a:r>
                        <a:rPr lang="fr-FR" sz="1200" b="0" i="0" u="none" strike="noStrike" dirty="0">
                          <a:solidFill>
                            <a:schemeClr val="bg1">
                              <a:lumMod val="50000"/>
                            </a:schemeClr>
                          </a:solidFill>
                          <a:effectLst/>
                          <a:latin typeface="+mj-lt"/>
                        </a:rPr>
                        <a:t>)</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Expert opinion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1679668212"/>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Logistics</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29</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5237380"/>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57266">
                <a:tc rowSpan="3">
                  <a:txBody>
                    <a:bodyPr/>
                    <a:lstStyle/>
                    <a:p>
                      <a:pPr algn="l" fontAlgn="b"/>
                      <a:r>
                        <a:rPr lang="fr-FR" sz="1200" b="0" i="0" u="none" strike="noStrike" noProof="0" dirty="0">
                          <a:solidFill>
                            <a:srgbClr val="000000"/>
                          </a:solidFill>
                          <a:effectLst/>
                          <a:latin typeface="+mj-lt"/>
                        </a:rPr>
                        <a:t>Cold </a:t>
                      </a:r>
                      <a:r>
                        <a:rPr lang="fr-FR" sz="1200" b="0" i="0" u="none" strike="noStrike" noProof="0" dirty="0" err="1">
                          <a:solidFill>
                            <a:srgbClr val="000000"/>
                          </a:solidFill>
                          <a:effectLst/>
                          <a:latin typeface="+mj-lt"/>
                        </a:rPr>
                        <a:t>chain</a:t>
                      </a:r>
                      <a:endParaRPr lang="fr-FR" sz="1200" b="0" i="0" u="none" strike="noStrike" noProof="0" dirty="0">
                        <a:solidFill>
                          <a:srgbClr val="000000"/>
                        </a:solidFill>
                        <a:effectLst/>
                        <a:latin typeface="+mj-lt"/>
                      </a:endParaRP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2"/>
                          </a:solidFill>
                          <a:effectLst/>
                          <a:latin typeface="+mj-lt"/>
                        </a:rPr>
                        <a:t>Ease</a:t>
                      </a:r>
                      <a:r>
                        <a:rPr lang="fr-FR" sz="1200" b="0" i="0" u="none" strike="noStrike" noProof="0" dirty="0">
                          <a:solidFill>
                            <a:schemeClr val="bg2"/>
                          </a:solidFill>
                          <a:effectLst/>
                          <a:latin typeface="+mj-lt"/>
                        </a:rPr>
                        <a:t> of conservation (volume &amp; cold </a:t>
                      </a:r>
                      <a:r>
                        <a:rPr lang="fr-FR" sz="1200" b="0" i="0" u="none" strike="noStrike" noProof="0" dirty="0" err="1">
                          <a:solidFill>
                            <a:schemeClr val="bg2"/>
                          </a:solidFill>
                          <a:effectLst/>
                          <a:latin typeface="+mj-lt"/>
                        </a:rPr>
                        <a:t>chain</a:t>
                      </a:r>
                      <a:r>
                        <a:rPr lang="fr-FR" sz="1200" b="0" i="0" u="none" strike="noStrike" noProof="0" dirty="0">
                          <a:solidFill>
                            <a:schemeClr val="bg2"/>
                          </a:solidFill>
                          <a:effectLst/>
                          <a:latin typeface="+mj-lt"/>
                        </a:rPr>
                        <a:t> </a:t>
                      </a:r>
                      <a:r>
                        <a:rPr lang="fr-FR" sz="1200" b="0" i="0" u="none" strike="noStrike" noProof="0" dirty="0" err="1">
                          <a:solidFill>
                            <a:schemeClr val="bg2"/>
                          </a:solidFill>
                          <a:effectLst/>
                          <a:latin typeface="+mj-lt"/>
                        </a:rPr>
                        <a:t>requirements</a:t>
                      </a:r>
                      <a:r>
                        <a:rPr lang="fr-FR" sz="1200" b="0" i="0" u="none" strike="noStrike" noProof="0" dirty="0">
                          <a:solidFill>
                            <a:schemeClr val="bg2"/>
                          </a:solidFill>
                          <a:effectLst/>
                          <a:latin typeface="+mj-lt"/>
                        </a:rPr>
                        <a:t>)</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err="1">
                          <a:solidFill>
                            <a:schemeClr val="bg1">
                              <a:lumMod val="50000"/>
                            </a:schemeClr>
                          </a:solidFill>
                          <a:effectLst/>
                          <a:latin typeface="+mj-lt"/>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159786324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a:solidFill>
                            <a:schemeClr val="bg2"/>
                          </a:solidFill>
                          <a:effectLst/>
                          <a:latin typeface="+mj-lt"/>
                        </a:rPr>
                        <a:t>Shelf life of the vaccine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Qualitative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err="1">
                          <a:solidFill>
                            <a:schemeClr val="bg1">
                              <a:lumMod val="50000"/>
                            </a:schemeClr>
                          </a:solidFill>
                          <a:effectLst/>
                          <a:latin typeface="+mj-lt"/>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399861559"/>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solidFill>
                          <a:effectLst/>
                          <a:latin typeface="+mj-lt"/>
                        </a:rPr>
                        <a:t>Availability</a:t>
                      </a:r>
                      <a:r>
                        <a:rPr lang="fr-FR" sz="1200" b="0" i="0" u="none" strike="noStrike" noProof="0" dirty="0">
                          <a:solidFill>
                            <a:schemeClr val="bg1"/>
                          </a:solidFill>
                          <a:effectLst/>
                          <a:latin typeface="+mj-lt"/>
                        </a:rPr>
                        <a:t> of </a:t>
                      </a:r>
                      <a:r>
                        <a:rPr lang="fr-FR" sz="1200" b="0" i="0" u="none" strike="noStrike" noProof="0" dirty="0" err="1">
                          <a:solidFill>
                            <a:schemeClr val="bg1"/>
                          </a:solidFill>
                          <a:effectLst/>
                          <a:latin typeface="+mj-lt"/>
                        </a:rPr>
                        <a:t>adequate</a:t>
                      </a:r>
                      <a:r>
                        <a:rPr lang="fr-FR" sz="1200" b="0" i="0" u="none" strike="noStrike" noProof="0" dirty="0">
                          <a:solidFill>
                            <a:schemeClr val="bg1"/>
                          </a:solidFill>
                          <a:effectLst/>
                          <a:latin typeface="+mj-lt"/>
                        </a:rPr>
                        <a:t> cold </a:t>
                      </a:r>
                      <a:r>
                        <a:rPr lang="fr-FR" sz="1200" b="0" i="0" u="none" strike="noStrike" noProof="0" dirty="0" err="1">
                          <a:solidFill>
                            <a:schemeClr val="bg1"/>
                          </a:solidFill>
                          <a:effectLst/>
                          <a:latin typeface="+mj-lt"/>
                        </a:rPr>
                        <a:t>chain</a:t>
                      </a:r>
                      <a:r>
                        <a:rPr lang="fr-FR" sz="1200" b="0" i="0" u="none" strike="noStrike" noProof="0" dirty="0">
                          <a:solidFill>
                            <a:schemeClr val="bg1"/>
                          </a:solidFill>
                          <a:effectLst/>
                          <a:latin typeface="+mj-lt"/>
                        </a:rPr>
                        <a:t> </a:t>
                      </a:r>
                      <a:r>
                        <a:rPr lang="fr-FR" sz="1200" b="0" i="0" u="none" strike="noStrike" noProof="0" dirty="0" err="1">
                          <a:solidFill>
                            <a:schemeClr val="bg1"/>
                          </a:solidFill>
                          <a:effectLst/>
                          <a:latin typeface="+mj-lt"/>
                        </a:rPr>
                        <a:t>equipment</a:t>
                      </a:r>
                      <a:r>
                        <a:rPr lang="fr-FR" sz="1200" b="0" i="0" u="none" strike="noStrike" noProof="0" dirty="0">
                          <a:solidFill>
                            <a:schemeClr val="bg1"/>
                          </a:solidFill>
                          <a:effectLst/>
                          <a:latin typeface="+mj-lt"/>
                        </a:rPr>
                        <a:t> at all </a:t>
                      </a:r>
                      <a:r>
                        <a:rPr lang="fr-FR" sz="1200" b="0" i="0" u="none" strike="noStrike" noProof="0" dirty="0" err="1">
                          <a:solidFill>
                            <a:schemeClr val="bg1"/>
                          </a:solidFill>
                          <a:effectLst/>
                          <a:latin typeface="+mj-lt"/>
                        </a:rPr>
                        <a:t>levels</a:t>
                      </a:r>
                      <a:r>
                        <a:rPr lang="fr-FR" sz="1200" b="0" i="0" u="none" strike="noStrike" noProof="0" dirty="0">
                          <a:solidFill>
                            <a:schemeClr val="bg1"/>
                          </a:solidFill>
                          <a:effectLst/>
                          <a:latin typeface="+mj-lt"/>
                        </a:rPr>
                        <a:t> or </a:t>
                      </a:r>
                      <a:r>
                        <a:rPr lang="fr-FR" sz="1200" b="0" i="0" u="none" strike="noStrike" noProof="0" dirty="0" err="1">
                          <a:solidFill>
                            <a:schemeClr val="bg1"/>
                          </a:solidFill>
                          <a:effectLst/>
                          <a:latin typeface="+mj-lt"/>
                        </a:rPr>
                        <a:t>ability</a:t>
                      </a:r>
                      <a:r>
                        <a:rPr lang="fr-FR" sz="1200" b="0" i="0" u="none" strike="noStrike" noProof="0" dirty="0">
                          <a:solidFill>
                            <a:schemeClr val="bg1"/>
                          </a:solidFill>
                          <a:effectLst/>
                          <a:latin typeface="+mj-lt"/>
                        </a:rPr>
                        <a:t> to procure CCE </a:t>
                      </a:r>
                      <a:r>
                        <a:rPr lang="fr-FR" sz="1200" b="0" i="0" u="none" strike="noStrike" noProof="0" dirty="0" err="1">
                          <a:solidFill>
                            <a:schemeClr val="bg1"/>
                          </a:solidFill>
                          <a:effectLst/>
                          <a:latin typeface="+mj-lt"/>
                        </a:rPr>
                        <a:t>required</a:t>
                      </a:r>
                      <a:r>
                        <a:rPr lang="fr-FR" sz="1200" b="0" i="0" u="none" strike="noStrike" noProof="0" dirty="0">
                          <a:solidFill>
                            <a:schemeClr val="bg1"/>
                          </a:solidFill>
                          <a:effectLst/>
                          <a:latin typeface="+mj-lt"/>
                        </a:rPr>
                        <a:t> to store the vaccine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err="1">
                          <a:solidFill>
                            <a:schemeClr val="bg1"/>
                          </a:solidFill>
                          <a:effectLst/>
                          <a:latin typeface="+mj-lt"/>
                        </a:rPr>
                        <a:t>Feasibility</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err="1">
                          <a:solidFill>
                            <a:schemeClr val="bg1"/>
                          </a:solidFill>
                          <a:effectLst/>
                          <a:latin typeface="+mj-lt"/>
                        </a:rPr>
                        <a:t>Primary</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extLst>
                  <a:ext uri="{0D108BD9-81ED-4DB2-BD59-A6C34878D82A}">
                    <a16:rowId xmlns:a16="http://schemas.microsoft.com/office/drawing/2014/main" val="1679582188"/>
                  </a:ext>
                </a:extLst>
              </a:tr>
              <a:tr h="557266">
                <a:tc>
                  <a:txBody>
                    <a:bodyPr/>
                    <a:lstStyle/>
                    <a:p>
                      <a:pPr algn="l" fontAlgn="b"/>
                      <a:r>
                        <a:rPr lang="fr-FR" sz="1200" b="0" i="0" u="none" strike="noStrike" noProof="0" dirty="0">
                          <a:solidFill>
                            <a:srgbClr val="000000"/>
                          </a:solidFill>
                          <a:effectLst/>
                          <a:latin typeface="+mj-lt"/>
                        </a:rPr>
                        <a:t>Distribution</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rgbClr val="000000"/>
                          </a:solidFill>
                          <a:effectLst/>
                          <a:latin typeface="+mj-lt"/>
                        </a:rPr>
                        <a:t>Readiness</a:t>
                      </a:r>
                      <a:r>
                        <a:rPr lang="fr-FR" sz="1200" b="0" i="0" u="none" strike="noStrike" noProof="0" dirty="0">
                          <a:solidFill>
                            <a:srgbClr val="000000"/>
                          </a:solidFill>
                          <a:effectLst/>
                          <a:latin typeface="+mj-lt"/>
                        </a:rPr>
                        <a:t> of the </a:t>
                      </a:r>
                      <a:r>
                        <a:rPr lang="fr-FR" sz="1200" b="0" i="0" u="none" strike="noStrike" noProof="0" dirty="0" err="1">
                          <a:solidFill>
                            <a:srgbClr val="000000"/>
                          </a:solidFill>
                          <a:effectLst/>
                          <a:latin typeface="+mj-lt"/>
                        </a:rPr>
                        <a:t>existing</a:t>
                      </a:r>
                      <a:r>
                        <a:rPr lang="fr-FR" sz="1200" b="0" i="0" u="none" strike="noStrike" noProof="0" dirty="0">
                          <a:solidFill>
                            <a:srgbClr val="000000"/>
                          </a:solidFill>
                          <a:effectLst/>
                          <a:latin typeface="+mj-lt"/>
                        </a:rPr>
                        <a:t> distribution channels in the country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err="1">
                          <a:solidFill>
                            <a:srgbClr val="000000"/>
                          </a:solidFill>
                          <a:effectLst/>
                          <a:latin typeface="+mj-lt"/>
                        </a:rPr>
                        <a:t>Feasibliity</a:t>
                      </a:r>
                      <a:endParaRPr lang="fr-FR" sz="1200" b="0" i="0" u="none" strike="noStrike" noProof="0" dirty="0">
                        <a:solidFill>
                          <a:srgbClr val="000000"/>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rgbClr val="000000"/>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err="1">
                          <a:solidFill>
                            <a:srgbClr val="000000"/>
                          </a:solidFill>
                          <a:effectLst/>
                          <a:latin typeface="+mj-lt"/>
                        </a:rPr>
                        <a:t>Modeled</a:t>
                      </a:r>
                      <a:r>
                        <a:rPr lang="fr-FR" sz="1200" b="0" i="0" u="none" strike="noStrike" noProof="0" dirty="0">
                          <a:solidFill>
                            <a:srgbClr val="000000"/>
                          </a:solidFill>
                          <a:effectLst/>
                          <a:latin typeface="+mj-lt"/>
                        </a:rPr>
                        <a:t> / expert opinion</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4214903690"/>
                  </a:ext>
                </a:extLst>
              </a:tr>
              <a:tr h="557266">
                <a:tc rowSpan="3">
                  <a:txBody>
                    <a:bodyPr/>
                    <a:lstStyle/>
                    <a:p>
                      <a:pPr algn="l" fontAlgn="b"/>
                      <a:r>
                        <a:rPr lang="fr-FR" sz="1200" b="0" i="0" u="none" strike="noStrike" noProof="0" dirty="0" err="1">
                          <a:solidFill>
                            <a:srgbClr val="000000"/>
                          </a:solidFill>
                          <a:effectLst/>
                          <a:latin typeface="+mj-lt"/>
                        </a:rPr>
                        <a:t>Wastage</a:t>
                      </a:r>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a:solidFill>
                            <a:schemeClr val="bg1">
                              <a:lumMod val="50000"/>
                            </a:schemeClr>
                          </a:solidFill>
                          <a:effectLst/>
                          <a:latin typeface="+mj-lt"/>
                        </a:rPr>
                        <a:t>Indicative </a:t>
                      </a:r>
                      <a:r>
                        <a:rPr lang="fr-FR" sz="1200" b="0" i="0" u="none" strike="noStrike" noProof="0" dirty="0" err="1">
                          <a:solidFill>
                            <a:schemeClr val="bg1">
                              <a:lumMod val="50000"/>
                            </a:schemeClr>
                          </a:solidFill>
                          <a:effectLst/>
                          <a:latin typeface="+mj-lt"/>
                        </a:rPr>
                        <a:t>wastage</a:t>
                      </a:r>
                      <a:r>
                        <a:rPr lang="fr-FR" sz="1200" b="0" i="0" u="none" strike="noStrike" noProof="0" dirty="0">
                          <a:solidFill>
                            <a:schemeClr val="bg1">
                              <a:lumMod val="50000"/>
                            </a:schemeClr>
                          </a:solidFill>
                          <a:effectLst/>
                          <a:latin typeface="+mj-lt"/>
                        </a:rPr>
                        <a:t> rate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561101107"/>
                  </a:ext>
                </a:extLst>
              </a:tr>
              <a:tr h="557266">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Ability</a:t>
                      </a:r>
                      <a:r>
                        <a:rPr lang="fr-FR" sz="1200" b="0" i="0" u="none" strike="noStrike" noProof="0" dirty="0">
                          <a:solidFill>
                            <a:schemeClr val="bg1">
                              <a:lumMod val="50000"/>
                            </a:schemeClr>
                          </a:solidFill>
                          <a:effectLst/>
                          <a:latin typeface="+mj-lt"/>
                        </a:rPr>
                        <a:t> to </a:t>
                      </a:r>
                      <a:r>
                        <a:rPr lang="fr-FR" sz="1200" b="0" i="0" u="none" strike="noStrike" noProof="0" dirty="0" err="1">
                          <a:solidFill>
                            <a:schemeClr val="bg1">
                              <a:lumMod val="50000"/>
                            </a:schemeClr>
                          </a:solidFill>
                          <a:effectLst/>
                          <a:latin typeface="+mj-lt"/>
                        </a:rPr>
                        <a:t>maintain</a:t>
                      </a:r>
                      <a:r>
                        <a:rPr lang="fr-FR" sz="1200" b="0" i="0" u="none" strike="noStrike" noProof="0" dirty="0">
                          <a:solidFill>
                            <a:schemeClr val="bg1">
                              <a:lumMod val="50000"/>
                            </a:schemeClr>
                          </a:solidFill>
                          <a:effectLst/>
                          <a:latin typeface="+mj-lt"/>
                        </a:rPr>
                        <a:t> </a:t>
                      </a:r>
                      <a:r>
                        <a:rPr lang="fr-FR" sz="1200" b="0" i="0" u="none" strike="noStrike" noProof="0" dirty="0" err="1">
                          <a:solidFill>
                            <a:schemeClr val="bg1">
                              <a:lumMod val="50000"/>
                            </a:schemeClr>
                          </a:solidFill>
                          <a:effectLst/>
                          <a:latin typeface="+mj-lt"/>
                        </a:rPr>
                        <a:t>wastage</a:t>
                      </a:r>
                      <a:r>
                        <a:rPr lang="fr-FR" sz="1200" b="0" i="0" u="none" strike="noStrike" noProof="0" dirty="0">
                          <a:solidFill>
                            <a:schemeClr val="bg1">
                              <a:lumMod val="50000"/>
                            </a:schemeClr>
                          </a:solidFill>
                          <a:effectLst/>
                          <a:latin typeface="+mj-lt"/>
                        </a:rPr>
                        <a:t> at </a:t>
                      </a:r>
                      <a:r>
                        <a:rPr lang="fr-FR" sz="1200" b="0" i="0" u="none" strike="noStrike" noProof="0" dirty="0" err="1">
                          <a:solidFill>
                            <a:schemeClr val="bg1">
                              <a:lumMod val="50000"/>
                            </a:schemeClr>
                          </a:solidFill>
                          <a:effectLst/>
                          <a:latin typeface="+mj-lt"/>
                        </a:rPr>
                        <a:t>expected</a:t>
                      </a:r>
                      <a:r>
                        <a:rPr lang="fr-FR" sz="1200" b="0" i="0" u="none" strike="noStrike" noProof="0" dirty="0">
                          <a:solidFill>
                            <a:schemeClr val="bg1">
                              <a:lumMod val="50000"/>
                            </a:schemeClr>
                          </a:solidFill>
                          <a:effectLst/>
                          <a:latin typeface="+mj-lt"/>
                        </a:rPr>
                        <a:t> </a:t>
                      </a:r>
                      <a:r>
                        <a:rPr lang="fr-FR" sz="1200" b="0" i="0" u="none" strike="noStrike" noProof="0" dirty="0" err="1">
                          <a:solidFill>
                            <a:schemeClr val="bg1">
                              <a:lumMod val="50000"/>
                            </a:schemeClr>
                          </a:solidFill>
                          <a:effectLst/>
                          <a:latin typeface="+mj-lt"/>
                        </a:rPr>
                        <a:t>levels</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Qualitative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Expert opinion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Ability</a:t>
                      </a:r>
                      <a:r>
                        <a:rPr lang="fr-FR" sz="1200" b="0" i="0" u="none" strike="noStrike" noProof="0" dirty="0">
                          <a:solidFill>
                            <a:schemeClr val="bg1">
                              <a:lumMod val="50000"/>
                            </a:schemeClr>
                          </a:solidFill>
                          <a:effectLst/>
                          <a:latin typeface="+mj-lt"/>
                        </a:rPr>
                        <a:t> to manage </a:t>
                      </a:r>
                      <a:r>
                        <a:rPr lang="fr-FR" sz="1200" b="0" i="0" u="none" strike="noStrike" noProof="0" dirty="0" err="1">
                          <a:solidFill>
                            <a:schemeClr val="bg1">
                              <a:lumMod val="50000"/>
                            </a:schemeClr>
                          </a:solidFill>
                          <a:effectLst/>
                          <a:latin typeface="+mj-lt"/>
                        </a:rPr>
                        <a:t>waste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Qualitative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3072329934"/>
                  </a:ext>
                </a:extLst>
              </a:tr>
              <a:tr h="557266">
                <a:tc rowSpan="2">
                  <a:txBody>
                    <a:bodyPr/>
                    <a:lstStyle/>
                    <a:p>
                      <a:pPr algn="l" fontAlgn="b"/>
                      <a:r>
                        <a:rPr lang="fr-FR" sz="1200" b="0" i="0" u="none" strike="noStrike" noProof="0" dirty="0">
                          <a:solidFill>
                            <a:srgbClr val="000000"/>
                          </a:solidFill>
                          <a:effectLst/>
                          <a:latin typeface="+mj-lt"/>
                        </a:rPr>
                        <a:t>Product aspect</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noProof="0" dirty="0">
                          <a:solidFill>
                            <a:schemeClr val="bg1">
                              <a:lumMod val="50000"/>
                            </a:schemeClr>
                          </a:solidFill>
                          <a:effectLst/>
                          <a:latin typeface="+mj-lt"/>
                        </a:rPr>
                        <a:t>Compatibility of the </a:t>
                      </a:r>
                      <a:r>
                        <a:rPr lang="fr-FR" sz="1200" b="0" i="0" u="none" strike="noStrike" noProof="0" dirty="0" err="1">
                          <a:solidFill>
                            <a:schemeClr val="bg1">
                              <a:lumMod val="50000"/>
                            </a:schemeClr>
                          </a:solidFill>
                          <a:effectLst/>
                          <a:latin typeface="+mj-lt"/>
                        </a:rPr>
                        <a:t>presentation</a:t>
                      </a:r>
                      <a:r>
                        <a:rPr lang="fr-FR" sz="1200" b="0" i="0" u="none" strike="noStrike" noProof="0" dirty="0">
                          <a:solidFill>
                            <a:schemeClr val="bg1">
                              <a:lumMod val="50000"/>
                            </a:schemeClr>
                          </a:solidFill>
                          <a:effectLst/>
                          <a:latin typeface="+mj-lt"/>
                        </a:rPr>
                        <a:t> of the vaccines </a:t>
                      </a:r>
                      <a:r>
                        <a:rPr lang="fr-FR" sz="1200" b="0" i="0" u="none" strike="noStrike" noProof="0" dirty="0" err="1">
                          <a:solidFill>
                            <a:schemeClr val="bg1">
                              <a:lumMod val="50000"/>
                            </a:schemeClr>
                          </a:solidFill>
                          <a:effectLst/>
                          <a:latin typeface="+mj-lt"/>
                        </a:rPr>
                        <a:t>with</a:t>
                      </a:r>
                      <a:r>
                        <a:rPr lang="fr-FR" sz="1200" b="0" i="0" u="none" strike="noStrike" noProof="0" dirty="0">
                          <a:solidFill>
                            <a:schemeClr val="bg1">
                              <a:lumMod val="50000"/>
                            </a:schemeClr>
                          </a:solidFill>
                          <a:effectLst/>
                          <a:latin typeface="+mj-lt"/>
                        </a:rPr>
                        <a:t> the </a:t>
                      </a:r>
                      <a:r>
                        <a:rPr lang="fr-FR" sz="1200" b="0" i="0" u="none" strike="noStrike" noProof="0" dirty="0" err="1">
                          <a:solidFill>
                            <a:schemeClr val="bg1">
                              <a:lumMod val="50000"/>
                            </a:schemeClr>
                          </a:solidFill>
                          <a:effectLst/>
                          <a:latin typeface="+mj-lt"/>
                        </a:rPr>
                        <a:t>expected</a:t>
                      </a:r>
                      <a:r>
                        <a:rPr lang="fr-FR" sz="1200" b="0" i="0" u="none" strike="noStrike" noProof="0" dirty="0">
                          <a:solidFill>
                            <a:schemeClr val="bg1">
                              <a:lumMod val="50000"/>
                            </a:schemeClr>
                          </a:solidFill>
                          <a:effectLst/>
                          <a:latin typeface="+mj-lt"/>
                        </a:rPr>
                        <a:t> uses in the country (e.g. to population spread in the country)</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err="1">
                          <a:solidFill>
                            <a:schemeClr val="bg1">
                              <a:lumMod val="50000"/>
                            </a:schemeClr>
                          </a:solidFill>
                          <a:effectLst/>
                          <a:latin typeface="+mn-lt"/>
                          <a:ea typeface="+mn-ea"/>
                          <a:cs typeface="+mn-cs"/>
                          <a:sym typeface="Arial"/>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noProof="0" dirty="0" err="1">
                          <a:solidFill>
                            <a:schemeClr val="bg1">
                              <a:lumMod val="50000"/>
                            </a:schemeClr>
                          </a:solidFill>
                          <a:effectLst/>
                          <a:latin typeface="+mj-lt"/>
                        </a:rPr>
                        <a:t>Adequacy</a:t>
                      </a:r>
                      <a:r>
                        <a:rPr lang="fr-FR" sz="1200" b="0" i="0" u="none" strike="noStrike" noProof="0" dirty="0">
                          <a:solidFill>
                            <a:schemeClr val="bg1">
                              <a:lumMod val="50000"/>
                            </a:schemeClr>
                          </a:solidFill>
                          <a:effectLst/>
                          <a:latin typeface="+mj-lt"/>
                        </a:rPr>
                        <a:t> of the labels to the local </a:t>
                      </a:r>
                      <a:r>
                        <a:rPr lang="fr-FR" sz="1200" b="0" i="0" u="none" strike="noStrike" noProof="0" dirty="0" err="1">
                          <a:solidFill>
                            <a:schemeClr val="bg1">
                              <a:lumMod val="50000"/>
                            </a:schemeClr>
                          </a:solidFill>
                          <a:effectLst/>
                          <a:latin typeface="+mj-lt"/>
                        </a:rPr>
                        <a:t>language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Feasibility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err="1">
                          <a:solidFill>
                            <a:schemeClr val="bg1">
                              <a:lumMod val="50000"/>
                            </a:schemeClr>
                          </a:solidFill>
                          <a:effectLst/>
                          <a:latin typeface="+mj-lt"/>
                        </a:rPr>
                        <a:t>Primary</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515421165"/>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903344" y="6530904"/>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917885" y="6530904"/>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205434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6"/>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08340" y="1465446"/>
            <a:ext cx="4856287" cy="369332"/>
          </a:xfrm>
          <a:prstGeom prst="rect">
            <a:avLst/>
          </a:prstGeom>
          <a:noFill/>
        </p:spPr>
        <p:txBody>
          <a:bodyPr wrap="square" rtlCol="0">
            <a:spAutoFit/>
          </a:bodyPr>
          <a:lstStyle/>
          <a:p>
            <a:pPr>
              <a:defRPr/>
            </a:pPr>
            <a:r>
              <a:rPr lang="en-US" dirty="0">
                <a:solidFill>
                  <a:schemeClr val="bg1"/>
                </a:solidFill>
                <a:latin typeface="Lato" panose="020F0502020204030203" pitchFamily="34" charset="0"/>
                <a:cs typeface="Times New Roman" panose="02020603050405020304" pitchFamily="18" charset="0"/>
              </a:rPr>
              <a:t>Introductions and Objectives</a:t>
            </a:r>
            <a:endParaRPr lang="en-US" sz="1800" dirty="0">
              <a:solidFill>
                <a:schemeClr val="bg1"/>
              </a:solidFill>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19" name="Rounded Rectangle 40">
            <a:extLst>
              <a:ext uri="{FF2B5EF4-FFF2-40B4-BE49-F238E27FC236}">
                <a16:creationId xmlns:a16="http://schemas.microsoft.com/office/drawing/2014/main" id="{F2EB39F0-FBE9-10A9-A796-8BCB507436EF}"/>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6A5EAE8-8932-F6A8-0D9F-D0579EFAF19C}"/>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21" name="TextBox 20">
            <a:extLst>
              <a:ext uri="{FF2B5EF4-FFF2-40B4-BE49-F238E27FC236}">
                <a16:creationId xmlns:a16="http://schemas.microsoft.com/office/drawing/2014/main" id="{A71ABD81-E876-9785-BB03-D93DC6AFBDE4}"/>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22" name="Rounded Rectangle 40">
            <a:extLst>
              <a:ext uri="{FF2B5EF4-FFF2-40B4-BE49-F238E27FC236}">
                <a16:creationId xmlns:a16="http://schemas.microsoft.com/office/drawing/2014/main" id="{43BC3079-E69F-74DB-B2C5-A6D34AA24C8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71763887-75B3-2471-291C-E444FD6A960E}"/>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24" name="TextBox 23">
            <a:extLst>
              <a:ext uri="{FF2B5EF4-FFF2-40B4-BE49-F238E27FC236}">
                <a16:creationId xmlns:a16="http://schemas.microsoft.com/office/drawing/2014/main" id="{72BE7B24-BEB3-92E3-9435-48E95DEF75D5}"/>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088201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Service delivery</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30</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2119157853"/>
              </p:ext>
            </p:extLst>
          </p:nvPr>
        </p:nvGraphicFramePr>
        <p:xfrm>
          <a:off x="472961" y="1199400"/>
          <a:ext cx="11218296" cy="2633930"/>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57266">
                <a:tc rowSpan="3">
                  <a:txBody>
                    <a:bodyPr/>
                    <a:lstStyle/>
                    <a:p>
                      <a:pPr algn="l" fontAlgn="b"/>
                      <a:r>
                        <a:rPr lang="fr-FR" sz="1200" b="0" i="0" u="none" strike="noStrike" noProof="0" dirty="0">
                          <a:solidFill>
                            <a:srgbClr val="000000"/>
                          </a:solidFill>
                          <a:effectLst/>
                          <a:latin typeface="+mj-lt"/>
                        </a:rPr>
                        <a:t>Human </a:t>
                      </a:r>
                      <a:r>
                        <a:rPr lang="fr-FR" sz="1200" b="0" i="0" u="none" strike="noStrike" noProof="0" dirty="0" err="1">
                          <a:solidFill>
                            <a:srgbClr val="000000"/>
                          </a:solidFill>
                          <a:effectLst/>
                          <a:latin typeface="+mj-lt"/>
                        </a:rPr>
                        <a:t>resources</a:t>
                      </a:r>
                      <a:endParaRPr lang="fr-FR" sz="1200" b="0" i="0" u="none" strike="noStrike" noProof="0" dirty="0">
                        <a:solidFill>
                          <a:srgbClr val="000000"/>
                        </a:solidFill>
                        <a:effectLst/>
                        <a:latin typeface="+mj-lt"/>
                      </a:endParaRP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tx1"/>
                          </a:solidFill>
                          <a:effectLst/>
                          <a:latin typeface="+mj-lt"/>
                        </a:rPr>
                        <a:t>Ease</a:t>
                      </a:r>
                      <a:r>
                        <a:rPr lang="fr-FR" sz="1200" b="0" i="0" u="none" strike="noStrike" dirty="0">
                          <a:solidFill>
                            <a:schemeClr val="tx1"/>
                          </a:solidFill>
                          <a:effectLst/>
                          <a:latin typeface="+mj-lt"/>
                        </a:rPr>
                        <a:t> of </a:t>
                      </a:r>
                      <a:r>
                        <a:rPr lang="fr-FR" sz="1200" b="0" i="0" u="none" strike="noStrike" dirty="0" err="1">
                          <a:solidFill>
                            <a:schemeClr val="tx1"/>
                          </a:solidFill>
                          <a:effectLst/>
                          <a:latin typeface="+mj-lt"/>
                        </a:rPr>
                        <a:t>preparation</a:t>
                      </a:r>
                      <a:r>
                        <a:rPr lang="fr-FR" sz="1200" b="0" i="0" u="none" strike="noStrike" dirty="0">
                          <a:solidFill>
                            <a:schemeClr val="tx1"/>
                          </a:solidFill>
                          <a:effectLst/>
                          <a:latin typeface="+mj-lt"/>
                        </a:rPr>
                        <a:t>, reconstitution &amp; administration (open-</a:t>
                      </a:r>
                      <a:r>
                        <a:rPr lang="fr-FR" sz="1200" b="0" i="0" u="none" strike="noStrike" dirty="0" err="1">
                          <a:solidFill>
                            <a:schemeClr val="tx1"/>
                          </a:solidFill>
                          <a:effectLst/>
                          <a:latin typeface="+mj-lt"/>
                        </a:rPr>
                        <a:t>vial</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policy</a:t>
                      </a:r>
                      <a:r>
                        <a:rPr lang="fr-FR" sz="1200" b="0" i="0" u="none" strike="noStrike" dirty="0">
                          <a:solidFill>
                            <a:schemeClr val="tx1"/>
                          </a:solidFill>
                          <a:effectLst/>
                          <a:latin typeface="+mj-lt"/>
                        </a:rPr>
                        <a:t>, CTC)</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Modeled / expert opinion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561101107"/>
                  </a:ext>
                </a:extLst>
              </a:tr>
              <a:tr h="557266">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bg1"/>
                          </a:solidFill>
                          <a:effectLst/>
                          <a:latin typeface="+mj-lt"/>
                        </a:rPr>
                        <a:t>Expected</a:t>
                      </a:r>
                      <a:r>
                        <a:rPr lang="fr-FR" sz="1200" b="0" i="0" u="none" strike="noStrike" dirty="0">
                          <a:solidFill>
                            <a:schemeClr val="bg1"/>
                          </a:solidFill>
                          <a:effectLst/>
                          <a:latin typeface="+mj-lt"/>
                        </a:rPr>
                        <a:t> impact of the introduction on the </a:t>
                      </a:r>
                      <a:r>
                        <a:rPr lang="fr-FR" sz="1200" b="0" i="0" u="none" strike="noStrike" dirty="0" err="1">
                          <a:solidFill>
                            <a:schemeClr val="bg1"/>
                          </a:solidFill>
                          <a:effectLst/>
                          <a:latin typeface="+mj-lt"/>
                        </a:rPr>
                        <a:t>human</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resources</a:t>
                      </a:r>
                      <a:r>
                        <a:rPr lang="fr-FR" sz="1200" b="0" i="0" u="none" strike="noStrike" dirty="0">
                          <a:solidFill>
                            <a:schemeClr val="bg1"/>
                          </a:solidFill>
                          <a:effectLst/>
                          <a:latin typeface="+mj-lt"/>
                        </a:rPr>
                        <a:t> (e.g. </a:t>
                      </a:r>
                      <a:r>
                        <a:rPr lang="fr-FR" sz="1200" b="0" i="0" u="none" strike="noStrike" dirty="0" err="1">
                          <a:solidFill>
                            <a:schemeClr val="bg1"/>
                          </a:solidFill>
                          <a:effectLst/>
                          <a:latin typeface="+mj-lt"/>
                        </a:rPr>
                        <a:t>additional</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workload</a:t>
                      </a:r>
                      <a:r>
                        <a:rPr lang="fr-FR" sz="1200" b="0" i="0" u="none" strike="noStrike" dirty="0">
                          <a:solidFill>
                            <a:schemeClr val="bg1"/>
                          </a:solidFill>
                          <a:effectLst/>
                          <a:latin typeface="+mj-lt"/>
                        </a:rPr>
                        <a:t> due to the </a:t>
                      </a:r>
                      <a:r>
                        <a:rPr lang="fr-FR" sz="1200" b="0" i="0" u="none" strike="noStrike" dirty="0" err="1">
                          <a:solidFill>
                            <a:schemeClr val="bg1"/>
                          </a:solidFill>
                          <a:effectLst/>
                          <a:latin typeface="+mj-lt"/>
                        </a:rPr>
                        <a:t>schedule</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complexity</a:t>
                      </a:r>
                      <a:r>
                        <a:rPr lang="fr-FR" sz="1200" b="0" i="0" u="none" strike="noStrike" dirty="0">
                          <a:solidFill>
                            <a:schemeClr val="bg1"/>
                          </a:solidFill>
                          <a:effectLst/>
                          <a:latin typeface="+mj-lt"/>
                        </a:rPr>
                        <a:t> of the administration, </a:t>
                      </a:r>
                      <a:r>
                        <a:rPr lang="fr-FR" sz="1200" b="0" i="0" u="none" strike="noStrike" dirty="0" err="1">
                          <a:solidFill>
                            <a:schemeClr val="bg1"/>
                          </a:solidFill>
                          <a:effectLst/>
                          <a:latin typeface="+mj-lt"/>
                        </a:rPr>
                        <a:t>flexibility</a:t>
                      </a:r>
                      <a:r>
                        <a:rPr lang="fr-FR" sz="1200" b="0" i="0" u="none" strike="noStrike" dirty="0">
                          <a:solidFill>
                            <a:schemeClr val="bg1"/>
                          </a:solidFill>
                          <a:effectLst/>
                          <a:latin typeface="+mj-lt"/>
                        </a:rPr>
                        <a:t> of the </a:t>
                      </a:r>
                      <a:r>
                        <a:rPr lang="fr-FR" sz="1200" b="0" i="0" u="none" strike="noStrike" dirty="0" err="1">
                          <a:solidFill>
                            <a:schemeClr val="bg1"/>
                          </a:solidFill>
                          <a:effectLst/>
                          <a:latin typeface="+mj-lt"/>
                        </a:rPr>
                        <a:t>schedule</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level</a:t>
                      </a:r>
                      <a:r>
                        <a:rPr lang="fr-FR" sz="1200" b="0" i="0" u="none" strike="noStrike" dirty="0">
                          <a:solidFill>
                            <a:schemeClr val="bg1"/>
                          </a:solidFill>
                          <a:effectLst/>
                          <a:latin typeface="+mj-lt"/>
                        </a:rPr>
                        <a:t> of training </a:t>
                      </a:r>
                      <a:r>
                        <a:rPr lang="fr-FR" sz="1200" b="0" i="0" u="none" strike="noStrike" dirty="0" err="1">
                          <a:solidFill>
                            <a:schemeClr val="bg1"/>
                          </a:solidFill>
                          <a:effectLst/>
                          <a:latin typeface="+mj-lt"/>
                        </a:rPr>
                        <a:t>requirements</a:t>
                      </a:r>
                      <a:r>
                        <a:rPr lang="fr-FR" sz="1200" b="0" i="0" u="none" strike="noStrike" dirty="0">
                          <a:solidFill>
                            <a:schemeClr val="bg1"/>
                          </a:solidFill>
                          <a:effectLst/>
                          <a:latin typeface="+mj-lt"/>
                        </a:rPr>
                        <a:t> for </a:t>
                      </a:r>
                      <a:r>
                        <a:rPr lang="fr-FR" sz="1200" b="0" i="0" u="none" strike="noStrike" dirty="0" err="1">
                          <a:solidFill>
                            <a:schemeClr val="bg1"/>
                          </a:solidFill>
                          <a:effectLst/>
                          <a:latin typeface="+mj-lt"/>
                        </a:rPr>
                        <a:t>human</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resources</a:t>
                      </a:r>
                      <a:r>
                        <a:rPr lang="fr-FR" sz="1200" b="0" i="0" u="none" strike="noStrike" dirty="0">
                          <a:solidFill>
                            <a:schemeClr val="bg1"/>
                          </a:solidFill>
                          <a:effectLst/>
                          <a:latin typeface="+mj-lt"/>
                        </a:rPr>
                        <a:t>)</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Feasibility</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Qualitative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Modeled / expert opinion</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654516255"/>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tx1"/>
                          </a:solidFill>
                          <a:effectLst/>
                          <a:latin typeface="+mj-lt"/>
                        </a:rPr>
                        <a:t>Impact on </a:t>
                      </a:r>
                      <a:r>
                        <a:rPr lang="fr-FR" sz="1200" b="0" i="0" u="none" strike="noStrike" dirty="0" err="1">
                          <a:solidFill>
                            <a:schemeClr val="tx1"/>
                          </a:solidFill>
                          <a:effectLst/>
                          <a:latin typeface="+mj-lt"/>
                        </a:rPr>
                        <a:t>existing</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immunization</a:t>
                      </a:r>
                      <a:r>
                        <a:rPr lang="fr-FR" sz="1200" b="0" i="0" u="none" strike="noStrike" dirty="0">
                          <a:solidFill>
                            <a:schemeClr val="tx1"/>
                          </a:solidFill>
                          <a:effectLst/>
                          <a:latin typeface="+mj-lt"/>
                        </a:rPr>
                        <a:t> services or </a:t>
                      </a:r>
                      <a:r>
                        <a:rPr lang="fr-FR" sz="1200" b="0" i="0" u="none" strike="noStrike" dirty="0" err="1">
                          <a:solidFill>
                            <a:schemeClr val="tx1"/>
                          </a:solidFill>
                          <a:effectLst/>
                          <a:latin typeface="+mj-lt"/>
                        </a:rPr>
                        <a:t>other</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health</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sectors</a:t>
                      </a:r>
                      <a:r>
                        <a:rPr lang="fr-FR" sz="1200" b="0" i="0" u="none" strike="noStrike" dirty="0">
                          <a:solidFill>
                            <a:schemeClr val="tx1"/>
                          </a:solidFill>
                          <a:effectLst/>
                          <a:latin typeface="+mj-lt"/>
                        </a:rPr>
                        <a:t> - </a:t>
                      </a:r>
                      <a:r>
                        <a:rPr lang="fr-FR" sz="1200" b="0" i="0" u="none" strike="noStrike" dirty="0" err="1">
                          <a:solidFill>
                            <a:schemeClr val="tx1"/>
                          </a:solidFill>
                          <a:effectLst/>
                          <a:latin typeface="+mj-lt"/>
                        </a:rPr>
                        <a:t>risk</a:t>
                      </a:r>
                      <a:r>
                        <a:rPr lang="fr-FR" sz="1200" b="0" i="0" u="none" strike="noStrike" dirty="0">
                          <a:solidFill>
                            <a:schemeClr val="tx1"/>
                          </a:solidFill>
                          <a:effectLst/>
                          <a:latin typeface="+mj-lt"/>
                        </a:rPr>
                        <a:t> of </a:t>
                      </a:r>
                      <a:r>
                        <a:rPr lang="fr-FR" sz="1200" b="0" i="0" u="none" strike="noStrike" dirty="0" err="1">
                          <a:solidFill>
                            <a:schemeClr val="tx1"/>
                          </a:solidFill>
                          <a:effectLst/>
                          <a:latin typeface="+mj-lt"/>
                        </a:rPr>
                        <a:t>overload</a:t>
                      </a:r>
                      <a:endParaRPr lang="fr-FR" sz="1200" b="0" i="0" u="none" strike="noStrike"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Feasibility</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Qualitative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Expert opinion</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3072329934"/>
                  </a:ext>
                </a:extLst>
              </a:tr>
              <a:tr h="557266">
                <a:tc>
                  <a:txBody>
                    <a:bodyPr/>
                    <a:lstStyle/>
                    <a:p>
                      <a:pPr algn="l" fontAlgn="b"/>
                      <a:r>
                        <a:rPr lang="fr-FR" sz="1200" b="0" i="0" u="none" strike="noStrike" noProof="0" dirty="0" err="1">
                          <a:solidFill>
                            <a:srgbClr val="000000"/>
                          </a:solidFill>
                          <a:effectLst/>
                          <a:latin typeface="+mj-lt"/>
                        </a:rPr>
                        <a:t>Systems</a:t>
                      </a:r>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Availability</a:t>
                      </a:r>
                      <a:r>
                        <a:rPr lang="fr-FR" sz="1200" b="0" i="0" u="none" strike="noStrike" dirty="0">
                          <a:solidFill>
                            <a:schemeClr val="bg1">
                              <a:lumMod val="50000"/>
                            </a:schemeClr>
                          </a:solidFill>
                          <a:effectLst/>
                          <a:latin typeface="+mj-lt"/>
                        </a:rPr>
                        <a:t> of information </a:t>
                      </a:r>
                      <a:r>
                        <a:rPr lang="fr-FR" sz="1200" b="0" i="0" u="none" strike="noStrike" dirty="0" err="1">
                          <a:solidFill>
                            <a:schemeClr val="bg1">
                              <a:lumMod val="50000"/>
                            </a:schemeClr>
                          </a:solidFill>
                          <a:effectLst/>
                          <a:latin typeface="+mj-lt"/>
                        </a:rPr>
                        <a:t>systems</a:t>
                      </a:r>
                      <a:r>
                        <a:rPr lang="fr-FR" sz="1200" b="0" i="0" u="none" strike="noStrike" dirty="0">
                          <a:solidFill>
                            <a:schemeClr val="bg1">
                              <a:lumMod val="50000"/>
                            </a:schemeClr>
                          </a:solidFill>
                          <a:effectLst/>
                          <a:latin typeface="+mj-lt"/>
                        </a:rPr>
                        <a:t> to manage the vaccine </a:t>
                      </a:r>
                      <a:r>
                        <a:rPr lang="fr-FR" sz="1200" b="0" i="0" u="none" strike="noStrike" dirty="0" err="1">
                          <a:solidFill>
                            <a:schemeClr val="bg1">
                              <a:lumMod val="50000"/>
                            </a:schemeClr>
                          </a:solidFill>
                          <a:effectLst/>
                          <a:latin typeface="+mj-lt"/>
                        </a:rPr>
                        <a:t>supply</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chain</a:t>
                      </a:r>
                      <a:r>
                        <a:rPr lang="fr-FR" sz="1200" b="0" i="0" u="none" strike="noStrike" dirty="0">
                          <a:solidFill>
                            <a:schemeClr val="bg1">
                              <a:lumMod val="50000"/>
                            </a:schemeClr>
                          </a:solidFill>
                          <a:effectLst/>
                          <a:latin typeface="+mj-lt"/>
                        </a:rPr>
                        <a:t> and </a:t>
                      </a:r>
                      <a:r>
                        <a:rPr lang="fr-FR" sz="1200" b="0" i="0" u="none" strike="noStrike" dirty="0" err="1">
                          <a:solidFill>
                            <a:schemeClr val="bg1">
                              <a:lumMod val="50000"/>
                            </a:schemeClr>
                          </a:solidFill>
                          <a:effectLst/>
                          <a:latin typeface="+mj-lt"/>
                        </a:rPr>
                        <a:t>measure</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related</a:t>
                      </a:r>
                      <a:r>
                        <a:rPr lang="fr-FR" sz="1200" b="0" i="0" u="none" strike="noStrike" dirty="0">
                          <a:solidFill>
                            <a:schemeClr val="bg1">
                              <a:lumMod val="50000"/>
                            </a:schemeClr>
                          </a:solidFill>
                          <a:effectLst/>
                          <a:latin typeface="+mj-lt"/>
                        </a:rPr>
                        <a:t> performance </a:t>
                      </a:r>
                      <a:r>
                        <a:rPr lang="fr-FR" sz="1200" b="0" i="0" u="none" strike="noStrike" dirty="0" err="1">
                          <a:solidFill>
                            <a:schemeClr val="bg1">
                              <a:lumMod val="50000"/>
                            </a:schemeClr>
                          </a:solidFill>
                          <a:effectLst/>
                          <a:latin typeface="+mj-lt"/>
                        </a:rPr>
                        <a:t>metrics</a:t>
                      </a:r>
                      <a:r>
                        <a:rPr lang="fr-FR" sz="1200" b="0" i="0" u="none" strike="noStrike" dirty="0">
                          <a:solidFill>
                            <a:schemeClr val="bg1">
                              <a:lumMod val="50000"/>
                            </a:schemeClr>
                          </a:solidFill>
                          <a:effectLst/>
                          <a:latin typeface="+mj-lt"/>
                        </a:rPr>
                        <a:t> (i.e. </a:t>
                      </a:r>
                      <a:r>
                        <a:rPr lang="fr-FR" sz="1200" b="0" i="0" u="none" strike="noStrike" dirty="0" err="1">
                          <a:solidFill>
                            <a:schemeClr val="bg1">
                              <a:lumMod val="50000"/>
                            </a:schemeClr>
                          </a:solidFill>
                          <a:effectLst/>
                          <a:latin typeface="+mj-lt"/>
                        </a:rPr>
                        <a:t>coverage</a:t>
                      </a:r>
                      <a:r>
                        <a:rPr lang="fr-FR" sz="1200" b="0" i="0" u="none" strike="noStrike" dirty="0">
                          <a:solidFill>
                            <a:schemeClr val="bg1">
                              <a:lumMod val="50000"/>
                            </a:schemeClr>
                          </a:solidFill>
                          <a:effectLst/>
                          <a:latin typeface="+mj-lt"/>
                        </a:rPr>
                        <a:t> and vaccine </a:t>
                      </a:r>
                      <a:r>
                        <a:rPr lang="fr-FR" sz="1200" b="0" i="0" u="none" strike="noStrike" dirty="0" err="1">
                          <a:solidFill>
                            <a:schemeClr val="bg1">
                              <a:lumMod val="50000"/>
                            </a:schemeClr>
                          </a:solidFill>
                          <a:effectLst/>
                          <a:latin typeface="+mj-lt"/>
                        </a:rPr>
                        <a:t>utilization</a:t>
                      </a:r>
                      <a:r>
                        <a:rPr lang="fr-FR" sz="1200" b="0" i="0" u="none" strike="noStrike" dirty="0">
                          <a:solidFill>
                            <a:schemeClr val="bg1">
                              <a:lumMod val="50000"/>
                            </a:schemeClr>
                          </a:solidFill>
                          <a:effectLst/>
                          <a:latin typeface="+mj-lt"/>
                        </a:rPr>
                        <a:t>)</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Yes/no</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dirty="0">
                          <a:solidFill>
                            <a:schemeClr val="bg1">
                              <a:lumMod val="50000"/>
                            </a:schemeClr>
                          </a:solidFill>
                          <a:effectLst/>
                          <a:latin typeface="+mj-lt"/>
                        </a:rPr>
                        <a:t>Primary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4197284330"/>
      </p:ext>
    </p:extLst>
  </p:cSld>
  <p:clrMapOvr>
    <a:masterClrMapping/>
  </p:clrMapOvr>
  <p:extLst>
    <p:ext uri="{6950BFC3-D8DA-4A85-94F7-54DA5524770B}">
      <p188:commentRel xmlns:p188="http://schemas.microsoft.com/office/powerpoint/2018/8/main" r:id="rId2"/>
    </p:ext>
  </p:extLs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Acceptability of the vaccine</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31</a:t>
            </a:fld>
            <a:endParaRPr lang="fr-FR"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2725120806"/>
              </p:ext>
            </p:extLst>
          </p:nvPr>
        </p:nvGraphicFramePr>
        <p:xfrm>
          <a:off x="472961" y="1199400"/>
          <a:ext cx="11218296" cy="3457097"/>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67412">
                <a:tc>
                  <a:txBody>
                    <a:bodyPr/>
                    <a:lstStyle/>
                    <a:p>
                      <a:pPr algn="l" fontAlgn="b"/>
                      <a:r>
                        <a:rPr lang="fr-FR" sz="1400" b="1" i="0" u="none" strike="noStrike" noProof="0" dirty="0" err="1">
                          <a:solidFill>
                            <a:srgbClr val="000000"/>
                          </a:solidFill>
                          <a:effectLst/>
                          <a:latin typeface="+mj-lt"/>
                        </a:rPr>
                        <a:t>Sub-category</a:t>
                      </a:r>
                      <a:endParaRPr lang="fr-FR" sz="1400" b="1" i="0" u="none" strike="noStrike" noProof="0" dirty="0">
                        <a:solidFill>
                          <a:srgbClr val="000000"/>
                        </a:solidFill>
                        <a:effectLst/>
                        <a:latin typeface="+mj-lt"/>
                      </a:endParaRP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Criteria</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35569">
                <a:tc rowSpan="5">
                  <a:txBody>
                    <a:bodyPr/>
                    <a:lstStyle/>
                    <a:p>
                      <a:pPr algn="l" fontAlgn="b"/>
                      <a:r>
                        <a:rPr lang="fr-FR" sz="1200" b="0" i="0" u="none" strike="noStrike" noProof="0" dirty="0">
                          <a:solidFill>
                            <a:srgbClr val="000000"/>
                          </a:solidFill>
                          <a:effectLst/>
                          <a:latin typeface="+mj-lt"/>
                        </a:rPr>
                        <a:t>Perception of </a:t>
                      </a:r>
                      <a:r>
                        <a:rPr lang="fr-FR" sz="1200" b="0" i="0" u="none" strike="noStrike" noProof="0" dirty="0" err="1">
                          <a:solidFill>
                            <a:srgbClr val="000000"/>
                          </a:solidFill>
                          <a:effectLst/>
                          <a:latin typeface="+mj-lt"/>
                        </a:rPr>
                        <a:t>target</a:t>
                      </a:r>
                      <a:r>
                        <a:rPr lang="fr-FR" sz="1200" b="0" i="0" u="none" strike="noStrike" noProof="0" dirty="0">
                          <a:solidFill>
                            <a:srgbClr val="000000"/>
                          </a:solidFill>
                          <a:effectLst/>
                          <a:latin typeface="+mj-lt"/>
                        </a:rPr>
                        <a:t> population of the vaccine</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err="1">
                          <a:solidFill>
                            <a:schemeClr val="tx1"/>
                          </a:solidFill>
                          <a:effectLst/>
                          <a:latin typeface="+mj-lt"/>
                        </a:rPr>
                        <a:t>Ethical</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reputational</a:t>
                      </a:r>
                      <a:r>
                        <a:rPr lang="fr-FR" sz="1200" b="0" i="0" u="none" strike="noStrike" dirty="0">
                          <a:solidFill>
                            <a:schemeClr val="tx1"/>
                          </a:solidFill>
                          <a:effectLst/>
                          <a:latin typeface="+mj-lt"/>
                        </a:rPr>
                        <a:t> or social issues </a:t>
                      </a:r>
                      <a:r>
                        <a:rPr lang="fr-FR" sz="1200" b="0" i="0" u="none" strike="noStrike" dirty="0" err="1">
                          <a:solidFill>
                            <a:schemeClr val="tx1"/>
                          </a:solidFill>
                          <a:effectLst/>
                          <a:latin typeface="+mj-lt"/>
                        </a:rPr>
                        <a:t>that</a:t>
                      </a:r>
                      <a:r>
                        <a:rPr lang="fr-FR" sz="1200" b="0" i="0" u="none" strike="noStrike" dirty="0">
                          <a:solidFill>
                            <a:schemeClr val="tx1"/>
                          </a:solidFill>
                          <a:effectLst/>
                          <a:latin typeface="+mj-lt"/>
                        </a:rPr>
                        <a:t> </a:t>
                      </a:r>
                      <a:r>
                        <a:rPr lang="fr-FR" sz="1200" b="0" i="0" u="none" strike="noStrike" dirty="0" err="1">
                          <a:solidFill>
                            <a:schemeClr val="tx1"/>
                          </a:solidFill>
                          <a:effectLst/>
                          <a:latin typeface="+mj-lt"/>
                        </a:rPr>
                        <a:t>may</a:t>
                      </a:r>
                      <a:r>
                        <a:rPr lang="fr-FR" sz="1200" b="0" i="0" u="none" strike="noStrike" dirty="0">
                          <a:solidFill>
                            <a:schemeClr val="tx1"/>
                          </a:solidFill>
                          <a:effectLst/>
                          <a:latin typeface="+mj-lt"/>
                        </a:rPr>
                        <a:t> affect </a:t>
                      </a:r>
                      <a:r>
                        <a:rPr lang="fr-FR" sz="1200" b="0" i="0" u="none" strike="noStrike" dirty="0" err="1">
                          <a:solidFill>
                            <a:schemeClr val="tx1"/>
                          </a:solidFill>
                          <a:effectLst/>
                          <a:latin typeface="+mj-lt"/>
                        </a:rPr>
                        <a:t>acceptability</a:t>
                      </a:r>
                      <a:r>
                        <a:rPr lang="fr-FR" sz="1200" b="0" i="0" u="none" strike="noStrike" dirty="0">
                          <a:solidFill>
                            <a:schemeClr val="tx1"/>
                          </a:solidFill>
                          <a:effectLst/>
                          <a:latin typeface="+mj-lt"/>
                        </a:rPr>
                        <a:t> of the vaccine to the </a:t>
                      </a:r>
                      <a:r>
                        <a:rPr lang="fr-FR" sz="1200" b="0" i="0" u="none" strike="noStrike" dirty="0" err="1">
                          <a:solidFill>
                            <a:schemeClr val="tx1"/>
                          </a:solidFill>
                          <a:effectLst/>
                          <a:latin typeface="+mj-lt"/>
                        </a:rPr>
                        <a:t>target</a:t>
                      </a:r>
                      <a:r>
                        <a:rPr lang="fr-FR" sz="1200" b="0" i="0" u="none" strike="noStrike" dirty="0">
                          <a:solidFill>
                            <a:schemeClr val="tx1"/>
                          </a:solidFill>
                          <a:effectLst/>
                          <a:latin typeface="+mj-lt"/>
                        </a:rPr>
                        <a:t> population (e.g. </a:t>
                      </a:r>
                      <a:r>
                        <a:rPr lang="fr-FR" sz="1200" b="0" i="0" u="none" strike="noStrike" dirty="0" err="1">
                          <a:solidFill>
                            <a:schemeClr val="tx1"/>
                          </a:solidFill>
                          <a:effectLst/>
                          <a:latin typeface="+mj-lt"/>
                        </a:rPr>
                        <a:t>reputation</a:t>
                      </a:r>
                      <a:r>
                        <a:rPr lang="fr-FR" sz="1200" b="0" i="0" u="none" strike="noStrike" dirty="0">
                          <a:solidFill>
                            <a:schemeClr val="tx1"/>
                          </a:solidFill>
                          <a:effectLst/>
                          <a:latin typeface="+mj-lt"/>
                        </a:rPr>
                        <a:t> of the country </a:t>
                      </a:r>
                      <a:r>
                        <a:rPr lang="fr-FR" sz="1200" b="0" i="0" u="none" strike="noStrike" dirty="0" err="1">
                          <a:solidFill>
                            <a:schemeClr val="tx1"/>
                          </a:solidFill>
                          <a:effectLst/>
                          <a:latin typeface="+mj-lt"/>
                        </a:rPr>
                        <a:t>producer</a:t>
                      </a:r>
                      <a:r>
                        <a:rPr lang="fr-FR" sz="1200" b="0" i="0" u="none" strike="noStrike" dirty="0">
                          <a:solidFill>
                            <a:schemeClr val="tx1"/>
                          </a:solidFill>
                          <a:effectLst/>
                          <a:latin typeface="+mj-lt"/>
                        </a:rPr>
                        <a:t>, halal)</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Yes/no</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dirty="0">
                          <a:solidFill>
                            <a:schemeClr val="tx1"/>
                          </a:solidFill>
                          <a:effectLst/>
                          <a:latin typeface="+mj-lt"/>
                        </a:rPr>
                        <a:t>Primary</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extLst>
                  <a:ext uri="{0D108BD9-81ED-4DB2-BD59-A6C34878D82A}">
                    <a16:rowId xmlns:a16="http://schemas.microsoft.com/office/drawing/2014/main" val="1117970767"/>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Level</a:t>
                      </a:r>
                      <a:r>
                        <a:rPr lang="fr-FR" sz="1200" b="0" i="0" u="none" strike="noStrike" dirty="0">
                          <a:solidFill>
                            <a:schemeClr val="bg1">
                              <a:lumMod val="50000"/>
                            </a:schemeClr>
                          </a:solidFill>
                          <a:effectLst/>
                          <a:latin typeface="+mj-lt"/>
                        </a:rPr>
                        <a:t> of use in </a:t>
                      </a:r>
                      <a:r>
                        <a:rPr lang="fr-FR" sz="1200" b="0" i="0" u="none" strike="noStrike" dirty="0" err="1">
                          <a:solidFill>
                            <a:schemeClr val="bg1">
                              <a:lumMod val="50000"/>
                            </a:schemeClr>
                          </a:solidFill>
                          <a:effectLst/>
                          <a:latin typeface="+mj-lt"/>
                        </a:rPr>
                        <a:t>HICs</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thought</a:t>
                      </a:r>
                      <a:r>
                        <a:rPr lang="fr-FR" sz="1200" b="0" i="0" u="none" strike="noStrike" dirty="0">
                          <a:solidFill>
                            <a:schemeClr val="bg1">
                              <a:lumMod val="50000"/>
                            </a:schemeClr>
                          </a:solidFill>
                          <a:effectLst/>
                          <a:latin typeface="+mj-lt"/>
                        </a:rPr>
                        <a:t>-leader or </a:t>
                      </a:r>
                      <a:r>
                        <a:rPr lang="fr-FR" sz="1200" b="0" i="0" u="none" strike="noStrike" dirty="0" err="1">
                          <a:solidFill>
                            <a:schemeClr val="bg1">
                              <a:lumMod val="50000"/>
                            </a:schemeClr>
                          </a:solidFill>
                          <a:effectLst/>
                          <a:latin typeface="+mj-lt"/>
                        </a:rPr>
                        <a:t>neighbouring</a:t>
                      </a:r>
                      <a:r>
                        <a:rPr lang="fr-FR" sz="1200" b="0" i="0" u="none" strike="noStrike" dirty="0">
                          <a:solidFill>
                            <a:schemeClr val="bg1">
                              <a:lumMod val="50000"/>
                            </a:schemeClr>
                          </a:solidFill>
                          <a:effectLst/>
                          <a:latin typeface="+mj-lt"/>
                        </a:rPr>
                        <a:t> countries (e.g. </a:t>
                      </a:r>
                      <a:r>
                        <a:rPr lang="fr-FR" sz="1200" b="0" i="0" u="none" strike="noStrike" dirty="0" err="1">
                          <a:solidFill>
                            <a:schemeClr val="bg1">
                              <a:lumMod val="50000"/>
                            </a:schemeClr>
                          </a:solidFill>
                          <a:effectLst/>
                          <a:latin typeface="+mj-lt"/>
                        </a:rPr>
                        <a:t>related</a:t>
                      </a:r>
                      <a:r>
                        <a:rPr lang="fr-FR" sz="1200" b="0" i="0" u="none" strike="noStrike" dirty="0">
                          <a:solidFill>
                            <a:schemeClr val="bg1">
                              <a:lumMod val="50000"/>
                            </a:schemeClr>
                          </a:solidFill>
                          <a:effectLst/>
                          <a:latin typeface="+mj-lt"/>
                        </a:rPr>
                        <a:t> to </a:t>
                      </a:r>
                      <a:r>
                        <a:rPr lang="fr-FR" sz="1200" b="0" i="0" u="none" strike="noStrike" dirty="0" err="1">
                          <a:solidFill>
                            <a:schemeClr val="bg1">
                              <a:lumMod val="50000"/>
                            </a:schemeClr>
                          </a:solidFill>
                          <a:effectLst/>
                          <a:latin typeface="+mj-lt"/>
                        </a:rPr>
                        <a:t>safety</a:t>
                      </a:r>
                      <a:r>
                        <a:rPr lang="fr-FR" sz="1200" b="0" i="0" u="none" strike="noStrike" dirty="0">
                          <a:solidFill>
                            <a:schemeClr val="bg1">
                              <a:lumMod val="50000"/>
                            </a:schemeClr>
                          </a:solidFill>
                          <a:effectLst/>
                          <a:latin typeface="+mj-lt"/>
                        </a:rPr>
                        <a:t>)</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 / Modeled</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830699950"/>
                  </a:ext>
                </a:extLst>
              </a:tr>
              <a:tr h="535569">
                <a:tc vMerge="1">
                  <a:txBody>
                    <a:bodyPr/>
                    <a:lstStyle/>
                    <a:p>
                      <a:endParaRPr lang="en-US"/>
                    </a:p>
                  </a:txBody>
                  <a:tcPr/>
                </a:tc>
                <a:tc>
                  <a:txBody>
                    <a:bodyPr/>
                    <a:lstStyle/>
                    <a:p>
                      <a:pPr algn="l" fontAlgn="b"/>
                      <a:r>
                        <a:rPr lang="fr-FR" sz="1200" b="0" i="0" u="none" strike="noStrike" dirty="0">
                          <a:solidFill>
                            <a:schemeClr val="bg1"/>
                          </a:solidFill>
                          <a:effectLst/>
                          <a:latin typeface="+mj-lt"/>
                        </a:rPr>
                        <a:t>Perception of the </a:t>
                      </a:r>
                      <a:r>
                        <a:rPr lang="fr-FR" sz="1200" b="0" i="0" u="none" strike="noStrike" dirty="0" err="1">
                          <a:solidFill>
                            <a:schemeClr val="bg1"/>
                          </a:solidFill>
                          <a:effectLst/>
                          <a:latin typeface="+mj-lt"/>
                        </a:rPr>
                        <a:t>target</a:t>
                      </a:r>
                      <a:r>
                        <a:rPr lang="fr-FR" sz="1200" b="0" i="0" u="none" strike="noStrike" dirty="0">
                          <a:solidFill>
                            <a:schemeClr val="bg1"/>
                          </a:solidFill>
                          <a:effectLst/>
                          <a:latin typeface="+mj-lt"/>
                        </a:rPr>
                        <a:t> population of the </a:t>
                      </a:r>
                      <a:r>
                        <a:rPr lang="fr-FR" sz="1200" b="0" i="0" u="none" strike="noStrike" dirty="0" err="1">
                          <a:solidFill>
                            <a:schemeClr val="bg1"/>
                          </a:solidFill>
                          <a:effectLst/>
                          <a:latin typeface="+mj-lt"/>
                        </a:rPr>
                        <a:t>disease</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risk</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severity</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fear</a:t>
                      </a:r>
                      <a:r>
                        <a:rPr lang="fr-FR" sz="1200" b="0" i="0" u="none" strike="noStrike" dirty="0">
                          <a:solidFill>
                            <a:schemeClr val="bg1"/>
                          </a:solidFill>
                          <a:effectLst/>
                          <a:latin typeface="+mj-lt"/>
                        </a:rPr>
                        <a:t> and </a:t>
                      </a:r>
                      <a:r>
                        <a:rPr lang="fr-FR" sz="1200" b="0" i="0" u="none" strike="noStrike" dirty="0" err="1">
                          <a:solidFill>
                            <a:schemeClr val="bg1"/>
                          </a:solidFill>
                          <a:effectLst/>
                          <a:latin typeface="+mj-lt"/>
                        </a:rPr>
                        <a:t>demand</a:t>
                      </a:r>
                      <a:r>
                        <a:rPr lang="fr-FR" sz="1200" b="0" i="0" u="none" strike="noStrike" dirty="0">
                          <a:solidFill>
                            <a:schemeClr val="bg1"/>
                          </a:solidFill>
                          <a:effectLst/>
                          <a:latin typeface="+mj-lt"/>
                        </a:rPr>
                        <a:t> for </a:t>
                      </a:r>
                      <a:r>
                        <a:rPr lang="fr-FR" sz="1200" b="0" i="0" u="none" strike="noStrike" dirty="0" err="1">
                          <a:solidFill>
                            <a:schemeClr val="bg1"/>
                          </a:solidFill>
                          <a:effectLst/>
                          <a:latin typeface="+mj-lt"/>
                        </a:rPr>
                        <a:t>disease</a:t>
                      </a:r>
                      <a:r>
                        <a:rPr lang="fr-FR" sz="1200" b="0" i="0" u="none" strike="noStrike" dirty="0">
                          <a:solidFill>
                            <a:schemeClr val="bg1"/>
                          </a:solidFill>
                          <a:effectLst/>
                          <a:latin typeface="+mj-lt"/>
                        </a:rPr>
                        <a:t> control</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dirty="0">
                          <a:solidFill>
                            <a:schemeClr val="bg1"/>
                          </a:solidFill>
                          <a:effectLst/>
                          <a:latin typeface="+mn-lt"/>
                          <a:ea typeface="+mn-ea"/>
                          <a:cs typeface="+mn-cs"/>
                          <a:sym typeface="Arial"/>
                        </a:rPr>
                        <a:t>Importance</a:t>
                      </a:r>
                      <a:endParaRPr lang="en-US" sz="1200" b="0" i="0" u="none" strike="noStrike"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Qualitative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dirty="0">
                          <a:solidFill>
                            <a:schemeClr val="bg1"/>
                          </a:solidFill>
                          <a:effectLst/>
                          <a:latin typeface="+mj-lt"/>
                        </a:rPr>
                        <a:t>Expert opinion</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531144677"/>
                  </a:ext>
                </a:extLst>
              </a:tr>
              <a:tr h="535569">
                <a:tc vMerge="1">
                  <a:txBody>
                    <a:bodyPr/>
                    <a:lstStyle/>
                    <a:p>
                      <a:endParaRPr lang="en-US"/>
                    </a:p>
                  </a:txBody>
                  <a:tcPr/>
                </a:tc>
                <a:tc>
                  <a:txBody>
                    <a:bodyPr/>
                    <a:lstStyle/>
                    <a:p>
                      <a:pPr algn="l" fontAlgn="b"/>
                      <a:r>
                        <a:rPr lang="fr-FR" sz="1200" b="0" i="0" u="none" strike="noStrike" dirty="0">
                          <a:solidFill>
                            <a:schemeClr val="bg1">
                              <a:lumMod val="50000"/>
                            </a:schemeClr>
                          </a:solidFill>
                          <a:effectLst/>
                          <a:latin typeface="+mj-lt"/>
                        </a:rPr>
                        <a:t>Perception of the </a:t>
                      </a:r>
                      <a:r>
                        <a:rPr lang="fr-FR" sz="1200" b="0" i="0" u="none" strike="noStrike" dirty="0" err="1">
                          <a:solidFill>
                            <a:schemeClr val="bg1">
                              <a:lumMod val="50000"/>
                            </a:schemeClr>
                          </a:solidFill>
                          <a:effectLst/>
                          <a:latin typeface="+mj-lt"/>
                        </a:rPr>
                        <a:t>target</a:t>
                      </a:r>
                      <a:r>
                        <a:rPr lang="fr-FR" sz="1200" b="0" i="0" u="none" strike="noStrike" dirty="0">
                          <a:solidFill>
                            <a:schemeClr val="bg1">
                              <a:lumMod val="50000"/>
                            </a:schemeClr>
                          </a:solidFill>
                          <a:effectLst/>
                          <a:latin typeface="+mj-lt"/>
                        </a:rPr>
                        <a:t> population on the </a:t>
                      </a:r>
                      <a:r>
                        <a:rPr lang="fr-FR" sz="1200" b="0" i="0" u="none" strike="noStrike" dirty="0" err="1">
                          <a:solidFill>
                            <a:schemeClr val="bg1">
                              <a:lumMod val="50000"/>
                            </a:schemeClr>
                          </a:solidFill>
                          <a:effectLst/>
                          <a:latin typeface="+mj-lt"/>
                        </a:rPr>
                        <a:t>desirable</a:t>
                      </a:r>
                      <a:r>
                        <a:rPr lang="fr-FR" sz="1200" b="0" i="0" u="none" strike="noStrike" dirty="0">
                          <a:solidFill>
                            <a:schemeClr val="bg1">
                              <a:lumMod val="50000"/>
                            </a:schemeClr>
                          </a:solidFill>
                          <a:effectLst/>
                          <a:latin typeface="+mj-lt"/>
                        </a:rPr>
                        <a:t> and </a:t>
                      </a:r>
                      <a:r>
                        <a:rPr lang="fr-FR" sz="1200" b="0" i="0" u="none" strike="noStrike" dirty="0" err="1">
                          <a:solidFill>
                            <a:schemeClr val="bg1">
                              <a:lumMod val="50000"/>
                            </a:schemeClr>
                          </a:solidFill>
                          <a:effectLst/>
                          <a:latin typeface="+mj-lt"/>
                        </a:rPr>
                        <a:t>undesirable</a:t>
                      </a:r>
                      <a:r>
                        <a:rPr lang="fr-FR" sz="1200" b="0" i="0" u="none" strike="noStrike" dirty="0">
                          <a:solidFill>
                            <a:schemeClr val="bg1">
                              <a:lumMod val="50000"/>
                            </a:schemeClr>
                          </a:solidFill>
                          <a:effectLst/>
                          <a:latin typeface="+mj-lt"/>
                        </a:rPr>
                        <a:t> </a:t>
                      </a:r>
                      <a:r>
                        <a:rPr lang="fr-FR" sz="1200" b="0" i="0" u="none" strike="noStrike" dirty="0" err="1">
                          <a:solidFill>
                            <a:schemeClr val="bg1">
                              <a:lumMod val="50000"/>
                            </a:schemeClr>
                          </a:solidFill>
                          <a:effectLst/>
                          <a:latin typeface="+mj-lt"/>
                        </a:rPr>
                        <a:t>effects</a:t>
                      </a:r>
                      <a:r>
                        <a:rPr lang="fr-FR" sz="1200" b="0" i="0" u="none" strike="noStrike" dirty="0">
                          <a:solidFill>
                            <a:schemeClr val="bg1">
                              <a:lumMod val="50000"/>
                            </a:schemeClr>
                          </a:solidFill>
                          <a:effectLst/>
                          <a:latin typeface="+mj-lt"/>
                        </a:rPr>
                        <a:t> of the vaccine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2176476135"/>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err="1">
                          <a:solidFill>
                            <a:schemeClr val="bg1"/>
                          </a:solidFill>
                          <a:effectLst/>
                          <a:latin typeface="+mj-lt"/>
                        </a:rPr>
                        <a:t>Acceptability</a:t>
                      </a:r>
                      <a:r>
                        <a:rPr lang="fr-FR" sz="1200" b="0" i="0" u="none" strike="noStrike" dirty="0">
                          <a:solidFill>
                            <a:schemeClr val="bg1"/>
                          </a:solidFill>
                          <a:effectLst/>
                          <a:latin typeface="+mj-lt"/>
                        </a:rPr>
                        <a:t> of </a:t>
                      </a:r>
                      <a:r>
                        <a:rPr lang="fr-FR" sz="1200" b="0" i="0" u="none" strike="noStrike" dirty="0" err="1">
                          <a:solidFill>
                            <a:schemeClr val="bg1"/>
                          </a:solidFill>
                          <a:effectLst/>
                          <a:latin typeface="+mj-lt"/>
                        </a:rPr>
                        <a:t>schedule</a:t>
                      </a:r>
                      <a:r>
                        <a:rPr lang="fr-FR" sz="1200" b="0" i="0" u="none" strike="noStrike" dirty="0">
                          <a:solidFill>
                            <a:schemeClr val="bg1"/>
                          </a:solidFill>
                          <a:effectLst/>
                          <a:latin typeface="+mj-lt"/>
                        </a:rPr>
                        <a:t> (e.g. multiple injections, </a:t>
                      </a:r>
                      <a:r>
                        <a:rPr lang="fr-FR" sz="1200" b="0" i="0" u="none" strike="noStrike" dirty="0" err="1">
                          <a:solidFill>
                            <a:schemeClr val="bg1"/>
                          </a:solidFill>
                          <a:effectLst/>
                          <a:latin typeface="+mj-lt"/>
                        </a:rPr>
                        <a:t>additional</a:t>
                      </a:r>
                      <a:r>
                        <a:rPr lang="fr-FR" sz="1200" b="0" i="0" u="none" strike="noStrike" dirty="0">
                          <a:solidFill>
                            <a:schemeClr val="bg1"/>
                          </a:solidFill>
                          <a:effectLst/>
                          <a:latin typeface="+mj-lt"/>
                        </a:rPr>
                        <a:t> </a:t>
                      </a:r>
                      <a:r>
                        <a:rPr lang="fr-FR" sz="1200" b="0" i="0" u="none" strike="noStrike" dirty="0" err="1">
                          <a:solidFill>
                            <a:schemeClr val="bg1"/>
                          </a:solidFill>
                          <a:effectLst/>
                          <a:latin typeface="+mj-lt"/>
                        </a:rPr>
                        <a:t>visits</a:t>
                      </a:r>
                      <a:r>
                        <a:rPr lang="fr-FR" sz="1200" b="0" i="0" u="none" strike="noStrike" dirty="0">
                          <a:solidFill>
                            <a:schemeClr val="bg1"/>
                          </a:solidFill>
                          <a:effectLst/>
                          <a:latin typeface="+mj-lt"/>
                        </a:rPr>
                        <a:t>)</a:t>
                      </a: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cap="none" dirty="0">
                          <a:solidFill>
                            <a:schemeClr val="bg1"/>
                          </a:solidFill>
                          <a:effectLst/>
                          <a:latin typeface="+mn-lt"/>
                          <a:ea typeface="+mn-ea"/>
                          <a:cs typeface="+mn-cs"/>
                          <a:sym typeface="Arial"/>
                        </a:rPr>
                        <a:t>Feasibility</a:t>
                      </a:r>
                      <a:endParaRPr lang="en-US" sz="1200" b="0" i="0" u="none" strike="noStrike"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cap="none" dirty="0">
                          <a:solidFill>
                            <a:schemeClr val="bg1"/>
                          </a:solidFill>
                          <a:effectLst/>
                          <a:latin typeface="+mn-lt"/>
                          <a:ea typeface="+mn-ea"/>
                          <a:cs typeface="+mn-cs"/>
                          <a:sym typeface="Arial"/>
                        </a:rPr>
                        <a:t>Qualitative</a:t>
                      </a:r>
                      <a:endParaRPr lang="en-US" sz="1200" b="0" i="0" u="none" strike="noStrike"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bg1"/>
                          </a:solidFill>
                          <a:effectLst/>
                          <a:latin typeface="+mn-lt"/>
                          <a:ea typeface="+mn-ea"/>
                          <a:cs typeface="+mn-cs"/>
                          <a:sym typeface="Arial"/>
                        </a:rPr>
                        <a:t>Primary / Modeled</a:t>
                      </a: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895081923"/>
                  </a:ext>
                </a:extLst>
              </a:tr>
              <a:tr h="535569">
                <a:tc>
                  <a:txBody>
                    <a:bodyPr/>
                    <a:lstStyle/>
                    <a:p>
                      <a:pPr algn="l" fontAlgn="b"/>
                      <a:r>
                        <a:rPr lang="fr-FR" sz="1200" b="0" i="0" u="none" strike="noStrike" noProof="0" dirty="0" err="1">
                          <a:solidFill>
                            <a:srgbClr val="000000"/>
                          </a:solidFill>
                          <a:effectLst/>
                          <a:latin typeface="+mj-lt"/>
                        </a:rPr>
                        <a:t>Demand</a:t>
                      </a:r>
                      <a:r>
                        <a:rPr lang="fr-FR" sz="1200" b="0" i="0" u="none" strike="noStrike" noProof="0" dirty="0">
                          <a:solidFill>
                            <a:srgbClr val="000000"/>
                          </a:solidFill>
                          <a:effectLst/>
                          <a:latin typeface="+mj-lt"/>
                        </a:rPr>
                        <a:t> </a:t>
                      </a:r>
                      <a:r>
                        <a:rPr lang="fr-FR" sz="1200" b="0" i="0" u="none" strike="noStrike" noProof="0" dirty="0" err="1">
                          <a:solidFill>
                            <a:srgbClr val="000000"/>
                          </a:solidFill>
                          <a:effectLst/>
                          <a:latin typeface="+mj-lt"/>
                        </a:rPr>
                        <a:t>generation</a:t>
                      </a:r>
                      <a:endParaRPr lang="fr-FR" sz="1200" b="0" i="0" u="none" strike="noStrike" noProof="0" dirty="0">
                        <a:solidFill>
                          <a:srgbClr val="000000"/>
                        </a:solidFill>
                        <a:effectLst/>
                        <a:latin typeface="+mj-lt"/>
                      </a:endParaRP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err="1">
                          <a:solidFill>
                            <a:schemeClr val="bg1">
                              <a:lumMod val="50000"/>
                            </a:schemeClr>
                          </a:solidFill>
                          <a:effectLst/>
                          <a:latin typeface="+mj-lt"/>
                        </a:rPr>
                        <a:t>Availability</a:t>
                      </a:r>
                      <a:r>
                        <a:rPr lang="fr-FR" sz="1200" b="0" i="0" u="none" strike="noStrike" dirty="0">
                          <a:solidFill>
                            <a:schemeClr val="bg1">
                              <a:lumMod val="50000"/>
                            </a:schemeClr>
                          </a:solidFill>
                          <a:effectLst/>
                          <a:latin typeface="+mj-lt"/>
                        </a:rPr>
                        <a:t> of </a:t>
                      </a:r>
                      <a:r>
                        <a:rPr lang="fr-FR" sz="1200" b="0" i="0" u="none" strike="noStrike" dirty="0" err="1">
                          <a:solidFill>
                            <a:schemeClr val="bg1">
                              <a:lumMod val="50000"/>
                            </a:schemeClr>
                          </a:solidFill>
                          <a:effectLst/>
                          <a:latin typeface="+mj-lt"/>
                        </a:rPr>
                        <a:t>resources</a:t>
                      </a:r>
                      <a:r>
                        <a:rPr lang="fr-FR" sz="1200" b="0" i="0" u="none" strike="noStrike" dirty="0">
                          <a:solidFill>
                            <a:schemeClr val="bg1">
                              <a:lumMod val="50000"/>
                            </a:schemeClr>
                          </a:solidFill>
                          <a:effectLst/>
                          <a:latin typeface="+mj-lt"/>
                        </a:rPr>
                        <a:t> for marketing and communication</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Feasibility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Qualitative</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dirty="0">
                          <a:solidFill>
                            <a:schemeClr val="bg1">
                              <a:lumMod val="50000"/>
                            </a:schemeClr>
                          </a:solidFill>
                          <a:effectLst/>
                          <a:latin typeface="+mn-lt"/>
                          <a:ea typeface="+mn-ea"/>
                          <a:cs typeface="+mn-cs"/>
                          <a:sym typeface="Arial"/>
                        </a:rPr>
                        <a:t>Primary</a:t>
                      </a:r>
                      <a:endParaRPr lang="en-US" sz="1200" b="0" i="0" u="none" strike="noStrike"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extLst>
                  <a:ext uri="{0D108BD9-81ED-4DB2-BD59-A6C34878D82A}">
                    <a16:rowId xmlns:a16="http://schemas.microsoft.com/office/drawing/2014/main" val="1561101107"/>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lumMod val="50000"/>
                  </a:schemeClr>
                </a:solidFill>
              </a:rPr>
              <a:t>Important</a:t>
            </a:r>
          </a:p>
        </p:txBody>
      </p:sp>
    </p:spTree>
    <p:extLst>
      <p:ext uri="{BB962C8B-B14F-4D97-AF65-F5344CB8AC3E}">
        <p14:creationId xmlns:p14="http://schemas.microsoft.com/office/powerpoint/2010/main" val="3607830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err="1">
                <a:solidFill>
                  <a:srgbClr val="0F5D61"/>
                </a:solidFill>
                <a:latin typeface="Lato" panose="020F0502020204030203" pitchFamily="34" charset="0"/>
                <a:cs typeface="Times New Roman" panose="02020603050405020304" pitchFamily="18" charset="0"/>
                <a:sym typeface="Lato"/>
              </a:rPr>
              <a:t>Summary</a:t>
            </a:r>
            <a:r>
              <a:rPr lang="fr-FR" sz="2400" kern="0" dirty="0">
                <a:solidFill>
                  <a:srgbClr val="0F5D61"/>
                </a:solidFill>
                <a:latin typeface="Lato" panose="020F0502020204030203" pitchFamily="34" charset="0"/>
                <a:cs typeface="Times New Roman" panose="02020603050405020304" pitchFamily="18" charset="0"/>
                <a:sym typeface="Lato"/>
              </a:rPr>
              <a:t> – Essential and Important </a:t>
            </a:r>
            <a:r>
              <a:rPr lang="fr-FR" sz="2400" kern="0" dirty="0" err="1">
                <a:solidFill>
                  <a:srgbClr val="0F5D61"/>
                </a:solidFill>
                <a:latin typeface="Lato" panose="020F0502020204030203" pitchFamily="34" charset="0"/>
                <a:cs typeface="Times New Roman" panose="02020603050405020304" pitchFamily="18" charset="0"/>
                <a:sym typeface="Lato"/>
              </a:rPr>
              <a:t>criteria</a:t>
            </a:r>
            <a:endParaRPr lang="fr-FR" sz="2400" kern="0" dirty="0">
              <a:solidFill>
                <a:srgbClr val="0F5D61"/>
              </a:solidFill>
              <a:latin typeface="Lato" panose="020F0502020204030203" pitchFamily="34" charset="0"/>
              <a:cs typeface="Times New Roman" panose="02020603050405020304" pitchFamily="18" charset="0"/>
              <a:sym typeface="Lato"/>
            </a:endParaRPr>
          </a:p>
        </p:txBody>
      </p:sp>
      <p:sp>
        <p:nvSpPr>
          <p:cNvPr id="8" name="Rectangle: Rounded Corners 7">
            <a:extLst>
              <a:ext uri="{FF2B5EF4-FFF2-40B4-BE49-F238E27FC236}">
                <a16:creationId xmlns:a16="http://schemas.microsoft.com/office/drawing/2014/main" id="{AEB33988-1A71-C6A3-BE03-8C2AC4C42660}"/>
              </a:ext>
            </a:extLst>
          </p:cNvPr>
          <p:cNvSpPr/>
          <p:nvPr/>
        </p:nvSpPr>
        <p:spPr>
          <a:xfrm>
            <a:off x="11342717" y="104775"/>
            <a:ext cx="681594" cy="154596"/>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solidFill>
                  <a:srgbClr val="C00000"/>
                </a:solidFill>
              </a:rPr>
              <a:t>DRAFT</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70825" y="6098354"/>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32</a:t>
            </a:fld>
            <a:endParaRPr lang="fr-FR" dirty="0">
              <a:latin typeface="+mj-lt"/>
            </a:endParaRPr>
          </a:p>
        </p:txBody>
      </p:sp>
      <p:grpSp>
        <p:nvGrpSpPr>
          <p:cNvPr id="111" name="Group 110">
            <a:extLst>
              <a:ext uri="{FF2B5EF4-FFF2-40B4-BE49-F238E27FC236}">
                <a16:creationId xmlns:a16="http://schemas.microsoft.com/office/drawing/2014/main" id="{252BC611-F0BB-A3F3-5888-4AFC6C796C9E}"/>
              </a:ext>
            </a:extLst>
          </p:cNvPr>
          <p:cNvGrpSpPr/>
          <p:nvPr/>
        </p:nvGrpSpPr>
        <p:grpSpPr>
          <a:xfrm>
            <a:off x="136576" y="931181"/>
            <a:ext cx="5932920" cy="317700"/>
            <a:chOff x="3399318" y="1020952"/>
            <a:chExt cx="4013925" cy="317700"/>
          </a:xfrm>
        </p:grpSpPr>
        <p:sp>
          <p:nvSpPr>
            <p:cNvPr id="13" name="Rectangle 12">
              <a:extLst>
                <a:ext uri="{FF2B5EF4-FFF2-40B4-BE49-F238E27FC236}">
                  <a16:creationId xmlns:a16="http://schemas.microsoft.com/office/drawing/2014/main" id="{B51F70A0-EE11-3886-4089-7C8939B8A4E3}"/>
                </a:ext>
              </a:extLst>
            </p:cNvPr>
            <p:cNvSpPr/>
            <p:nvPr/>
          </p:nvSpPr>
          <p:spPr>
            <a:xfrm>
              <a:off x="3399320" y="1021398"/>
              <a:ext cx="4013923" cy="31725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algn="l" defTabSz="914400" rtl="0" eaLnBrk="1" fontAlgn="auto" latinLnBrk="0" hangingPunct="1">
                <a:lnSpc>
                  <a:spcPct val="100000"/>
                </a:lnSpc>
                <a:spcBef>
                  <a:spcPts val="600"/>
                </a:spcBef>
                <a:spcAft>
                  <a:spcPts val="0"/>
                </a:spcAft>
                <a:buClrTx/>
                <a:buSzPct val="100000"/>
                <a:tabLst/>
                <a:defRPr/>
              </a:pPr>
              <a:r>
                <a:rPr kumimoji="0" lang="fr-FR" sz="1200" b="1" i="0" u="none" strike="noStrike" kern="0" cap="none" spc="0" normalizeH="0" baseline="0" noProof="0" dirty="0">
                  <a:ln>
                    <a:noFill/>
                  </a:ln>
                  <a:solidFill>
                    <a:srgbClr val="414141"/>
                  </a:solidFill>
                  <a:effectLst/>
                  <a:uLnTx/>
                  <a:uFillTx/>
                  <a:latin typeface="Lato"/>
                  <a:ea typeface="+mn-ea"/>
                  <a:cs typeface="+mn-cs"/>
                </a:rPr>
                <a:t>IMPORTANCE: </a:t>
              </a:r>
              <a:r>
                <a:rPr lang="en-US" sz="1200" kern="0" dirty="0">
                  <a:solidFill>
                    <a:schemeClr val="tx1"/>
                  </a:solidFill>
                </a:rPr>
                <a:t>Which vaccines are the most important to introduce?</a:t>
              </a:r>
              <a:endParaRPr kumimoji="0" lang="fr-FR" sz="1050" b="0" i="0" u="none" strike="noStrike" kern="0" cap="none" spc="0" normalizeH="0" baseline="0" noProof="0" dirty="0">
                <a:ln>
                  <a:noFill/>
                </a:ln>
                <a:solidFill>
                  <a:srgbClr val="414141"/>
                </a:solidFill>
                <a:effectLst/>
                <a:uLnTx/>
                <a:uFillTx/>
                <a:latin typeface="Lato"/>
                <a:ea typeface="+mn-ea"/>
                <a:cs typeface="+mn-cs"/>
              </a:endParaRPr>
            </a:p>
          </p:txBody>
        </p:sp>
        <p:cxnSp>
          <p:nvCxnSpPr>
            <p:cNvPr id="14" name="Straight Connector 13">
              <a:extLst>
                <a:ext uri="{FF2B5EF4-FFF2-40B4-BE49-F238E27FC236}">
                  <a16:creationId xmlns:a16="http://schemas.microsoft.com/office/drawing/2014/main" id="{FE150174-2ECF-A547-0471-0101AF259177}"/>
                </a:ext>
              </a:extLst>
            </p:cNvPr>
            <p:cNvCxnSpPr>
              <a:cxnSpLocks/>
            </p:cNvCxnSpPr>
            <p:nvPr/>
          </p:nvCxnSpPr>
          <p:spPr>
            <a:xfrm>
              <a:off x="3399318" y="1020952"/>
              <a:ext cx="4013925" cy="0"/>
            </a:xfrm>
            <a:prstGeom prst="line">
              <a:avLst/>
            </a:prstGeom>
            <a:ln w="38100">
              <a:solidFill>
                <a:srgbClr val="C2D6D7"/>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12" name="Group 111">
            <a:extLst>
              <a:ext uri="{FF2B5EF4-FFF2-40B4-BE49-F238E27FC236}">
                <a16:creationId xmlns:a16="http://schemas.microsoft.com/office/drawing/2014/main" id="{11419BE8-8E45-279C-8C7B-5999F306A7B8}"/>
              </a:ext>
            </a:extLst>
          </p:cNvPr>
          <p:cNvGrpSpPr/>
          <p:nvPr/>
        </p:nvGrpSpPr>
        <p:grpSpPr>
          <a:xfrm>
            <a:off x="6151695" y="929852"/>
            <a:ext cx="5934456" cy="313003"/>
            <a:chOff x="7769945" y="956939"/>
            <a:chExt cx="4014593" cy="313003"/>
          </a:xfrm>
        </p:grpSpPr>
        <p:sp>
          <p:nvSpPr>
            <p:cNvPr id="15" name="Rectangle 14">
              <a:extLst>
                <a:ext uri="{FF2B5EF4-FFF2-40B4-BE49-F238E27FC236}">
                  <a16:creationId xmlns:a16="http://schemas.microsoft.com/office/drawing/2014/main" id="{0B29EC36-174E-01E2-FD62-214A73953CCC}"/>
                </a:ext>
              </a:extLst>
            </p:cNvPr>
            <p:cNvSpPr/>
            <p:nvPr/>
          </p:nvSpPr>
          <p:spPr>
            <a:xfrm>
              <a:off x="7770615" y="956940"/>
              <a:ext cx="4013923" cy="313002"/>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dirty="0">
                  <a:solidFill>
                    <a:schemeClr val="tx1"/>
                  </a:solidFill>
                </a:rPr>
                <a:t>FEASIBILITY: </a:t>
              </a:r>
              <a:r>
                <a:rPr lang="en-US" sz="1200" kern="0" dirty="0">
                  <a:solidFill>
                    <a:schemeClr val="tx1"/>
                  </a:solidFill>
                </a:rPr>
                <a:t>Which vaccines are the easiest to introduce?</a:t>
              </a:r>
              <a:endParaRPr lang="fr-FR" sz="1050" kern="0" dirty="0">
                <a:solidFill>
                  <a:schemeClr val="tx1"/>
                </a:solidFill>
              </a:endParaRPr>
            </a:p>
          </p:txBody>
        </p:sp>
        <p:cxnSp>
          <p:nvCxnSpPr>
            <p:cNvPr id="16" name="Straight Connector 15">
              <a:extLst>
                <a:ext uri="{FF2B5EF4-FFF2-40B4-BE49-F238E27FC236}">
                  <a16:creationId xmlns:a16="http://schemas.microsoft.com/office/drawing/2014/main" id="{AF9992D0-DA28-49B2-D26B-6EE5B5A3ACE7}"/>
                </a:ext>
              </a:extLst>
            </p:cNvPr>
            <p:cNvCxnSpPr>
              <a:cxnSpLocks/>
            </p:cNvCxnSpPr>
            <p:nvPr/>
          </p:nvCxnSpPr>
          <p:spPr>
            <a:xfrm>
              <a:off x="7769945" y="956939"/>
              <a:ext cx="4013923" cy="0"/>
            </a:xfrm>
            <a:prstGeom prst="line">
              <a:avLst/>
            </a:prstGeom>
            <a:ln w="38100">
              <a:solidFill>
                <a:srgbClr val="68999B"/>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7" name="Rectangle 36">
            <a:extLst>
              <a:ext uri="{FF2B5EF4-FFF2-40B4-BE49-F238E27FC236}">
                <a16:creationId xmlns:a16="http://schemas.microsoft.com/office/drawing/2014/main" id="{0458753D-5125-E4BB-411C-6BB66E654675}"/>
              </a:ext>
            </a:extLst>
          </p:cNvPr>
          <p:cNvSpPr/>
          <p:nvPr/>
        </p:nvSpPr>
        <p:spPr>
          <a:xfrm>
            <a:off x="0" y="6290490"/>
            <a:ext cx="12201525" cy="56751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err="1"/>
              <a:t>Reminder</a:t>
            </a:r>
            <a:r>
              <a:rPr lang="fr-FR" sz="1600" b="1" dirty="0"/>
              <a:t>: </a:t>
            </a:r>
            <a:r>
              <a:rPr lang="en-US" sz="1600" dirty="0"/>
              <a:t>This pre-classification was completed at a global level and is only a starting point for discussion. </a:t>
            </a:r>
          </a:p>
          <a:p>
            <a:pPr algn="ctr"/>
            <a:r>
              <a:rPr lang="fr-FR" sz="1600" b="1" dirty="0"/>
              <a:t>The NITAG </a:t>
            </a:r>
            <a:r>
              <a:rPr lang="fr-FR" sz="1600" b="1" dirty="0" err="1"/>
              <a:t>will</a:t>
            </a:r>
            <a:r>
              <a:rPr lang="fr-FR" sz="1600" b="1" dirty="0"/>
              <a:t> </a:t>
            </a:r>
            <a:r>
              <a:rPr lang="fr-FR" sz="1600" b="1" dirty="0" err="1"/>
              <a:t>review</a:t>
            </a:r>
            <a:r>
              <a:rPr lang="fr-FR" sz="1600" b="1" dirty="0"/>
              <a:t>, </a:t>
            </a:r>
            <a:r>
              <a:rPr lang="fr-FR" sz="1600" b="1" dirty="0" err="1"/>
              <a:t>discuss</a:t>
            </a:r>
            <a:r>
              <a:rPr lang="fr-FR" sz="1600" b="1" dirty="0"/>
              <a:t> and amend </a:t>
            </a:r>
            <a:r>
              <a:rPr lang="fr-FR" sz="1600" b="1" dirty="0" err="1"/>
              <a:t>this</a:t>
            </a:r>
            <a:r>
              <a:rPr lang="fr-FR" sz="1600" b="1" dirty="0"/>
              <a:t> </a:t>
            </a:r>
            <a:r>
              <a:rPr lang="fr-FR" sz="1600" b="1" dirty="0" err="1"/>
              <a:t>list</a:t>
            </a:r>
            <a:r>
              <a:rPr lang="fr-FR" sz="1600" b="1" dirty="0"/>
              <a:t> as </a:t>
            </a:r>
            <a:r>
              <a:rPr lang="fr-FR" sz="1600" b="1" dirty="0" err="1"/>
              <a:t>appropriate</a:t>
            </a:r>
            <a:r>
              <a:rPr lang="fr-FR" sz="1600" b="1" dirty="0"/>
              <a:t> for country </a:t>
            </a:r>
            <a:r>
              <a:rPr lang="fr-FR" sz="1600" b="1" dirty="0" err="1"/>
              <a:t>context</a:t>
            </a:r>
            <a:r>
              <a:rPr lang="fr-FR" sz="1600" b="1" dirty="0"/>
              <a:t> and </a:t>
            </a:r>
            <a:r>
              <a:rPr lang="fr-FR" sz="1600" b="1" dirty="0" err="1"/>
              <a:t>needs</a:t>
            </a:r>
            <a:r>
              <a:rPr lang="fr-FR" sz="1600" b="1" dirty="0"/>
              <a:t>.</a:t>
            </a:r>
            <a:endParaRPr lang="fr-FR" sz="1600" dirty="0">
              <a:solidFill>
                <a:schemeClr val="bg1"/>
              </a:solidFill>
            </a:endParaRPr>
          </a:p>
        </p:txBody>
      </p:sp>
      <p:grpSp>
        <p:nvGrpSpPr>
          <p:cNvPr id="114" name="Group 113">
            <a:extLst>
              <a:ext uri="{FF2B5EF4-FFF2-40B4-BE49-F238E27FC236}">
                <a16:creationId xmlns:a16="http://schemas.microsoft.com/office/drawing/2014/main" id="{36F5A15E-16D5-C944-2D0F-694D244354F4}"/>
              </a:ext>
            </a:extLst>
          </p:cNvPr>
          <p:cNvGrpSpPr/>
          <p:nvPr/>
        </p:nvGrpSpPr>
        <p:grpSpPr>
          <a:xfrm>
            <a:off x="623479" y="5996776"/>
            <a:ext cx="4582792" cy="154905"/>
            <a:chOff x="676347" y="5521629"/>
            <a:chExt cx="4582792" cy="154905"/>
          </a:xfrm>
        </p:grpSpPr>
        <p:sp>
          <p:nvSpPr>
            <p:cNvPr id="39" name="Rectangle 38">
              <a:extLst>
                <a:ext uri="{FF2B5EF4-FFF2-40B4-BE49-F238E27FC236}">
                  <a16:creationId xmlns:a16="http://schemas.microsoft.com/office/drawing/2014/main" id="{9BC904E6-4D18-8A54-3118-7B186FF98958}"/>
                </a:ext>
              </a:extLst>
            </p:cNvPr>
            <p:cNvSpPr/>
            <p:nvPr/>
          </p:nvSpPr>
          <p:spPr>
            <a:xfrm>
              <a:off x="676347" y="5529068"/>
              <a:ext cx="225113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Essential </a:t>
              </a:r>
              <a:r>
                <a:rPr lang="fr-FR" sz="1050" dirty="0" err="1">
                  <a:solidFill>
                    <a:schemeClr val="tx1">
                      <a:lumMod val="50000"/>
                    </a:schemeClr>
                  </a:solidFill>
                </a:rPr>
                <a:t>criteria</a:t>
              </a:r>
              <a:endParaRPr lang="fr-FR" sz="1050" dirty="0">
                <a:solidFill>
                  <a:schemeClr val="tx1">
                    <a:lumMod val="50000"/>
                  </a:schemeClr>
                </a:solidFill>
              </a:endParaRPr>
            </a:p>
          </p:txBody>
        </p:sp>
        <p:sp>
          <p:nvSpPr>
            <p:cNvPr id="40" name="Rectangle 39">
              <a:extLst>
                <a:ext uri="{FF2B5EF4-FFF2-40B4-BE49-F238E27FC236}">
                  <a16:creationId xmlns:a16="http://schemas.microsoft.com/office/drawing/2014/main" id="{53F993C4-289C-2F02-82AA-2C368130108F}"/>
                </a:ext>
              </a:extLst>
            </p:cNvPr>
            <p:cNvSpPr/>
            <p:nvPr/>
          </p:nvSpPr>
          <p:spPr>
            <a:xfrm>
              <a:off x="3008000" y="5521629"/>
              <a:ext cx="225113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Important </a:t>
              </a:r>
              <a:r>
                <a:rPr lang="fr-FR" sz="1050" dirty="0" err="1">
                  <a:solidFill>
                    <a:schemeClr val="tx1">
                      <a:lumMod val="50000"/>
                    </a:schemeClr>
                  </a:solidFill>
                </a:rPr>
                <a:t>criteria</a:t>
              </a:r>
              <a:endParaRPr lang="fr-FR" sz="1050" dirty="0">
                <a:solidFill>
                  <a:schemeClr val="tx1">
                    <a:lumMod val="50000"/>
                  </a:schemeClr>
                </a:solidFill>
              </a:endParaRPr>
            </a:p>
          </p:txBody>
        </p:sp>
      </p:grpSp>
      <p:grpSp>
        <p:nvGrpSpPr>
          <p:cNvPr id="35" name="Group 34">
            <a:extLst>
              <a:ext uri="{FF2B5EF4-FFF2-40B4-BE49-F238E27FC236}">
                <a16:creationId xmlns:a16="http://schemas.microsoft.com/office/drawing/2014/main" id="{6FF5F4BD-F862-3E3F-EF98-1473164987C1}"/>
              </a:ext>
            </a:extLst>
          </p:cNvPr>
          <p:cNvGrpSpPr/>
          <p:nvPr/>
        </p:nvGrpSpPr>
        <p:grpSpPr>
          <a:xfrm>
            <a:off x="6150779" y="2671575"/>
            <a:ext cx="5934456" cy="956585"/>
            <a:chOff x="7770615" y="3922862"/>
            <a:chExt cx="4013923" cy="956585"/>
          </a:xfrm>
        </p:grpSpPr>
        <p:sp>
          <p:nvSpPr>
            <p:cNvPr id="17" name="Rectangle 16">
              <a:extLst>
                <a:ext uri="{FF2B5EF4-FFF2-40B4-BE49-F238E27FC236}">
                  <a16:creationId xmlns:a16="http://schemas.microsoft.com/office/drawing/2014/main" id="{963F1306-5C56-EEB1-5C4D-D084CA299ED1}"/>
                </a:ext>
              </a:extLst>
            </p:cNvPr>
            <p:cNvSpPr/>
            <p:nvPr/>
          </p:nvSpPr>
          <p:spPr>
            <a:xfrm>
              <a:off x="7770615" y="3922862"/>
              <a:ext cx="4013923" cy="956585"/>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Acceptability</a:t>
              </a:r>
              <a:r>
                <a:rPr lang="fr-FR" sz="1200" b="1" dirty="0">
                  <a:solidFill>
                    <a:schemeClr val="tx1"/>
                  </a:solidFill>
                </a:rPr>
                <a:t> of the vaccine</a:t>
              </a:r>
            </a:p>
          </p:txBody>
        </p:sp>
        <p:sp>
          <p:nvSpPr>
            <p:cNvPr id="23" name="Rectangle 22">
              <a:extLst>
                <a:ext uri="{FF2B5EF4-FFF2-40B4-BE49-F238E27FC236}">
                  <a16:creationId xmlns:a16="http://schemas.microsoft.com/office/drawing/2014/main" id="{28D259C7-9956-9BA6-4697-FE5416C5CFED}"/>
                </a:ext>
              </a:extLst>
            </p:cNvPr>
            <p:cNvSpPr/>
            <p:nvPr/>
          </p:nvSpPr>
          <p:spPr>
            <a:xfrm>
              <a:off x="7947091" y="4191477"/>
              <a:ext cx="3643418" cy="432157"/>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Ethical</a:t>
              </a:r>
              <a:r>
                <a:rPr lang="fr-FR" sz="1050" dirty="0">
                  <a:solidFill>
                    <a:schemeClr val="tx1">
                      <a:lumMod val="50000"/>
                    </a:schemeClr>
                  </a:solidFill>
                </a:rPr>
                <a:t>, </a:t>
              </a:r>
              <a:r>
                <a:rPr lang="fr-FR" sz="1050" dirty="0" err="1">
                  <a:solidFill>
                    <a:schemeClr val="tx1">
                      <a:lumMod val="50000"/>
                    </a:schemeClr>
                  </a:solidFill>
                </a:rPr>
                <a:t>reputational</a:t>
              </a:r>
              <a:r>
                <a:rPr lang="fr-FR" sz="1050" dirty="0">
                  <a:solidFill>
                    <a:schemeClr val="tx1">
                      <a:lumMod val="50000"/>
                    </a:schemeClr>
                  </a:solidFill>
                </a:rPr>
                <a:t> or social issues </a:t>
              </a:r>
              <a:r>
                <a:rPr lang="fr-FR" sz="1050" dirty="0" err="1">
                  <a:solidFill>
                    <a:schemeClr val="tx1">
                      <a:lumMod val="50000"/>
                    </a:schemeClr>
                  </a:solidFill>
                </a:rPr>
                <a:t>that</a:t>
              </a:r>
              <a:r>
                <a:rPr lang="fr-FR" sz="1050" dirty="0">
                  <a:solidFill>
                    <a:schemeClr val="tx1">
                      <a:lumMod val="50000"/>
                    </a:schemeClr>
                  </a:solidFill>
                </a:rPr>
                <a:t> </a:t>
              </a:r>
              <a:r>
                <a:rPr lang="fr-FR" sz="1050" dirty="0" err="1">
                  <a:solidFill>
                    <a:schemeClr val="tx1">
                      <a:lumMod val="50000"/>
                    </a:schemeClr>
                  </a:solidFill>
                </a:rPr>
                <a:t>may</a:t>
              </a:r>
              <a:r>
                <a:rPr lang="fr-FR" sz="1050" dirty="0">
                  <a:solidFill>
                    <a:schemeClr val="tx1">
                      <a:lumMod val="50000"/>
                    </a:schemeClr>
                  </a:solidFill>
                </a:rPr>
                <a:t> affect </a:t>
              </a:r>
              <a:r>
                <a:rPr lang="fr-FR" sz="1050" dirty="0" err="1">
                  <a:solidFill>
                    <a:schemeClr val="tx1">
                      <a:lumMod val="50000"/>
                    </a:schemeClr>
                  </a:solidFill>
                </a:rPr>
                <a:t>acceptability</a:t>
              </a:r>
              <a:r>
                <a:rPr lang="fr-FR" sz="1050" dirty="0">
                  <a:solidFill>
                    <a:schemeClr val="tx1">
                      <a:lumMod val="50000"/>
                    </a:schemeClr>
                  </a:solidFill>
                </a:rPr>
                <a:t> of the vaccine to the </a:t>
              </a:r>
              <a:r>
                <a:rPr lang="fr-FR" sz="1050" dirty="0" err="1">
                  <a:solidFill>
                    <a:schemeClr val="tx1">
                      <a:lumMod val="50000"/>
                    </a:schemeClr>
                  </a:solidFill>
                </a:rPr>
                <a:t>target</a:t>
              </a:r>
              <a:r>
                <a:rPr lang="fr-FR" sz="1050" dirty="0">
                  <a:solidFill>
                    <a:schemeClr val="tx1">
                      <a:lumMod val="50000"/>
                    </a:schemeClr>
                  </a:solidFill>
                </a:rPr>
                <a:t> population</a:t>
              </a:r>
            </a:p>
          </p:txBody>
        </p:sp>
        <p:sp>
          <p:nvSpPr>
            <p:cNvPr id="28" name="Rectangle 27">
              <a:extLst>
                <a:ext uri="{FF2B5EF4-FFF2-40B4-BE49-F238E27FC236}">
                  <a16:creationId xmlns:a16="http://schemas.microsoft.com/office/drawing/2014/main" id="{83A3D8C5-D7B5-EBC6-54FB-8C30D078ADAC}"/>
                </a:ext>
              </a:extLst>
            </p:cNvPr>
            <p:cNvSpPr/>
            <p:nvPr/>
          </p:nvSpPr>
          <p:spPr>
            <a:xfrm>
              <a:off x="7947091" y="4675676"/>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Acceptability</a:t>
              </a:r>
              <a:r>
                <a:rPr lang="fr-FR" sz="1050" dirty="0">
                  <a:solidFill>
                    <a:schemeClr val="tx1">
                      <a:lumMod val="50000"/>
                    </a:schemeClr>
                  </a:solidFill>
                </a:rPr>
                <a:t> of </a:t>
              </a:r>
              <a:r>
                <a:rPr lang="fr-FR" sz="1050" dirty="0" err="1">
                  <a:solidFill>
                    <a:schemeClr val="tx1">
                      <a:lumMod val="50000"/>
                    </a:schemeClr>
                  </a:solidFill>
                </a:rPr>
                <a:t>schedule</a:t>
              </a:r>
              <a:endParaRPr lang="fr-FR" sz="1050" dirty="0">
                <a:solidFill>
                  <a:schemeClr val="tx1">
                    <a:lumMod val="50000"/>
                  </a:schemeClr>
                </a:solidFill>
              </a:endParaRPr>
            </a:p>
          </p:txBody>
        </p:sp>
      </p:grpSp>
      <p:grpSp>
        <p:nvGrpSpPr>
          <p:cNvPr id="60" name="Group 59">
            <a:extLst>
              <a:ext uri="{FF2B5EF4-FFF2-40B4-BE49-F238E27FC236}">
                <a16:creationId xmlns:a16="http://schemas.microsoft.com/office/drawing/2014/main" id="{00C399AE-1B82-330A-2F4D-F5CBA1BCF465}"/>
              </a:ext>
            </a:extLst>
          </p:cNvPr>
          <p:cNvGrpSpPr/>
          <p:nvPr/>
        </p:nvGrpSpPr>
        <p:grpSpPr>
          <a:xfrm>
            <a:off x="147594" y="4900633"/>
            <a:ext cx="5932917" cy="452357"/>
            <a:chOff x="3399320" y="3676819"/>
            <a:chExt cx="4013923" cy="452357"/>
          </a:xfrm>
        </p:grpSpPr>
        <p:sp>
          <p:nvSpPr>
            <p:cNvPr id="33" name="Rectangle 32">
              <a:extLst>
                <a:ext uri="{FF2B5EF4-FFF2-40B4-BE49-F238E27FC236}">
                  <a16:creationId xmlns:a16="http://schemas.microsoft.com/office/drawing/2014/main" id="{3AC38662-F8BC-5191-1A17-909A89C3830C}"/>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Acceptability</a:t>
              </a:r>
              <a:r>
                <a:rPr lang="fr-FR" sz="1200" b="1" dirty="0">
                  <a:solidFill>
                    <a:schemeClr val="tx1"/>
                  </a:solidFill>
                </a:rPr>
                <a:t> of the vaccine</a:t>
              </a:r>
            </a:p>
          </p:txBody>
        </p:sp>
        <p:sp>
          <p:nvSpPr>
            <p:cNvPr id="18" name="Rectangle 17">
              <a:extLst>
                <a:ext uri="{FF2B5EF4-FFF2-40B4-BE49-F238E27FC236}">
                  <a16:creationId xmlns:a16="http://schemas.microsoft.com/office/drawing/2014/main" id="{4EDB9E4A-893F-EC30-B1A2-93C82569B410}"/>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Perception of the </a:t>
              </a:r>
              <a:r>
                <a:rPr lang="fr-FR" sz="1050" dirty="0" err="1">
                  <a:solidFill>
                    <a:schemeClr val="tx1">
                      <a:lumMod val="50000"/>
                    </a:schemeClr>
                  </a:solidFill>
                </a:rPr>
                <a:t>target</a:t>
              </a:r>
              <a:r>
                <a:rPr lang="fr-FR" sz="1050" dirty="0">
                  <a:solidFill>
                    <a:schemeClr val="tx1">
                      <a:lumMod val="50000"/>
                    </a:schemeClr>
                  </a:solidFill>
                </a:rPr>
                <a:t> population of the </a:t>
              </a:r>
              <a:r>
                <a:rPr lang="fr-FR" sz="1050" dirty="0" err="1">
                  <a:solidFill>
                    <a:schemeClr val="tx1">
                      <a:lumMod val="50000"/>
                    </a:schemeClr>
                  </a:solidFill>
                </a:rPr>
                <a:t>disease</a:t>
              </a:r>
              <a:endParaRPr lang="fr-FR" sz="1050" dirty="0">
                <a:solidFill>
                  <a:schemeClr val="tx1">
                    <a:lumMod val="50000"/>
                  </a:schemeClr>
                </a:solidFill>
              </a:endParaRPr>
            </a:p>
          </p:txBody>
        </p:sp>
      </p:grpSp>
      <p:grpSp>
        <p:nvGrpSpPr>
          <p:cNvPr id="115" name="Group 114">
            <a:extLst>
              <a:ext uri="{FF2B5EF4-FFF2-40B4-BE49-F238E27FC236}">
                <a16:creationId xmlns:a16="http://schemas.microsoft.com/office/drawing/2014/main" id="{9B6690C4-67B1-54F9-8BE0-009DACCB3687}"/>
              </a:ext>
            </a:extLst>
          </p:cNvPr>
          <p:cNvGrpSpPr/>
          <p:nvPr/>
        </p:nvGrpSpPr>
        <p:grpSpPr>
          <a:xfrm>
            <a:off x="136576" y="3562033"/>
            <a:ext cx="5932917" cy="1258410"/>
            <a:chOff x="163080" y="3879840"/>
            <a:chExt cx="5932917" cy="1258410"/>
          </a:xfrm>
        </p:grpSpPr>
        <p:sp>
          <p:nvSpPr>
            <p:cNvPr id="63" name="Rectangle 62">
              <a:extLst>
                <a:ext uri="{FF2B5EF4-FFF2-40B4-BE49-F238E27FC236}">
                  <a16:creationId xmlns:a16="http://schemas.microsoft.com/office/drawing/2014/main" id="{864797D7-23E0-F428-04C4-4CEC8A580C89}"/>
                </a:ext>
              </a:extLst>
            </p:cNvPr>
            <p:cNvSpPr/>
            <p:nvPr/>
          </p:nvSpPr>
          <p:spPr>
            <a:xfrm>
              <a:off x="163080" y="3879840"/>
              <a:ext cx="5932917" cy="1258410"/>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Benefits</a:t>
              </a:r>
              <a:r>
                <a:rPr lang="fr-FR" sz="1200" b="1" dirty="0">
                  <a:solidFill>
                    <a:schemeClr val="tx1"/>
                  </a:solidFill>
                </a:rPr>
                <a:t> of the vaccine</a:t>
              </a:r>
            </a:p>
          </p:txBody>
        </p:sp>
        <p:sp>
          <p:nvSpPr>
            <p:cNvPr id="66" name="Rectangle 65">
              <a:extLst>
                <a:ext uri="{FF2B5EF4-FFF2-40B4-BE49-F238E27FC236}">
                  <a16:creationId xmlns:a16="http://schemas.microsoft.com/office/drawing/2014/main" id="{B36753DC-2F46-BC34-9F67-C312612B0819}"/>
                </a:ext>
              </a:extLst>
            </p:cNvPr>
            <p:cNvSpPr/>
            <p:nvPr/>
          </p:nvSpPr>
          <p:spPr>
            <a:xfrm>
              <a:off x="436900" y="4180979"/>
              <a:ext cx="5385279"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Effectiveness</a:t>
              </a:r>
              <a:r>
                <a:rPr lang="fr-FR" sz="1050" dirty="0">
                  <a:solidFill>
                    <a:schemeClr val="tx1">
                      <a:lumMod val="50000"/>
                    </a:schemeClr>
                  </a:solidFill>
                </a:rPr>
                <a:t> of the vaccine </a:t>
              </a:r>
              <a:r>
                <a:rPr lang="fr-FR" sz="1050" dirty="0" err="1">
                  <a:solidFill>
                    <a:schemeClr val="tx1">
                      <a:lumMod val="50000"/>
                    </a:schemeClr>
                  </a:solidFill>
                </a:rPr>
                <a:t>including</a:t>
              </a:r>
              <a:r>
                <a:rPr lang="fr-FR" sz="1050" dirty="0">
                  <a:solidFill>
                    <a:schemeClr val="tx1">
                      <a:lumMod val="50000"/>
                    </a:schemeClr>
                  </a:solidFill>
                </a:rPr>
                <a:t> in </a:t>
              </a:r>
              <a:r>
                <a:rPr lang="fr-FR" sz="1050" dirty="0" err="1">
                  <a:solidFill>
                    <a:schemeClr val="tx1">
                      <a:lumMod val="50000"/>
                    </a:schemeClr>
                  </a:solidFill>
                </a:rPr>
                <a:t>different</a:t>
              </a:r>
              <a:r>
                <a:rPr lang="fr-FR" sz="1050" dirty="0">
                  <a:solidFill>
                    <a:schemeClr val="tx1">
                      <a:lumMod val="50000"/>
                    </a:schemeClr>
                  </a:solidFill>
                </a:rPr>
                <a:t> populations/</a:t>
              </a:r>
              <a:r>
                <a:rPr lang="fr-FR" sz="1050" dirty="0" err="1">
                  <a:solidFill>
                    <a:schemeClr val="tx1">
                      <a:lumMod val="50000"/>
                    </a:schemeClr>
                  </a:solidFill>
                </a:rPr>
                <a:t>age</a:t>
              </a:r>
              <a:r>
                <a:rPr lang="fr-FR" sz="1050" dirty="0">
                  <a:solidFill>
                    <a:schemeClr val="tx1">
                      <a:lumMod val="50000"/>
                    </a:schemeClr>
                  </a:solidFill>
                </a:rPr>
                <a:t> groups/</a:t>
              </a:r>
              <a:r>
                <a:rPr lang="fr-FR" sz="1050" dirty="0" err="1">
                  <a:solidFill>
                    <a:schemeClr val="tx1">
                      <a:lumMod val="50000"/>
                    </a:schemeClr>
                  </a:solidFill>
                </a:rPr>
                <a:t>cohorts</a:t>
              </a:r>
              <a:endParaRPr lang="fr-FR" sz="1050" dirty="0">
                <a:solidFill>
                  <a:schemeClr val="tx1">
                    <a:lumMod val="50000"/>
                  </a:schemeClr>
                </a:solidFill>
              </a:endParaRPr>
            </a:p>
          </p:txBody>
        </p:sp>
        <p:sp>
          <p:nvSpPr>
            <p:cNvPr id="67" name="Rectangle 66">
              <a:extLst>
                <a:ext uri="{FF2B5EF4-FFF2-40B4-BE49-F238E27FC236}">
                  <a16:creationId xmlns:a16="http://schemas.microsoft.com/office/drawing/2014/main" id="{570130DC-27E6-91D4-964F-DE79B7334CEA}"/>
                </a:ext>
              </a:extLst>
            </p:cNvPr>
            <p:cNvSpPr/>
            <p:nvPr/>
          </p:nvSpPr>
          <p:spPr>
            <a:xfrm>
              <a:off x="436894" y="4374945"/>
              <a:ext cx="5385279"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Efficacy</a:t>
              </a:r>
              <a:r>
                <a:rPr lang="fr-FR" sz="1050" dirty="0">
                  <a:solidFill>
                    <a:schemeClr val="tx1">
                      <a:lumMod val="50000"/>
                    </a:schemeClr>
                  </a:solidFill>
                </a:rPr>
                <a:t> and </a:t>
              </a:r>
              <a:r>
                <a:rPr lang="fr-FR" sz="1050" dirty="0" err="1">
                  <a:solidFill>
                    <a:schemeClr val="tx1">
                      <a:lumMod val="50000"/>
                    </a:schemeClr>
                  </a:solidFill>
                </a:rPr>
                <a:t>immunogenicity</a:t>
              </a:r>
              <a:r>
                <a:rPr lang="fr-FR" sz="1050" dirty="0">
                  <a:solidFill>
                    <a:schemeClr val="tx1">
                      <a:lumMod val="50000"/>
                    </a:schemeClr>
                  </a:solidFill>
                </a:rPr>
                <a:t> of the vaccine in </a:t>
              </a:r>
              <a:r>
                <a:rPr lang="fr-FR" sz="1050" dirty="0" err="1">
                  <a:solidFill>
                    <a:schemeClr val="tx1">
                      <a:lumMod val="50000"/>
                    </a:schemeClr>
                  </a:solidFill>
                </a:rPr>
                <a:t>target</a:t>
              </a:r>
              <a:r>
                <a:rPr lang="fr-FR" sz="1050" dirty="0">
                  <a:solidFill>
                    <a:schemeClr val="tx1">
                      <a:lumMod val="50000"/>
                    </a:schemeClr>
                  </a:solidFill>
                </a:rPr>
                <a:t> population</a:t>
              </a:r>
            </a:p>
          </p:txBody>
        </p:sp>
        <p:sp>
          <p:nvSpPr>
            <p:cNvPr id="68" name="Rectangle 67">
              <a:extLst>
                <a:ext uri="{FF2B5EF4-FFF2-40B4-BE49-F238E27FC236}">
                  <a16:creationId xmlns:a16="http://schemas.microsoft.com/office/drawing/2014/main" id="{D3F779F4-F5EF-10F0-E30A-D4FB79090943}"/>
                </a:ext>
              </a:extLst>
            </p:cNvPr>
            <p:cNvSpPr/>
            <p:nvPr/>
          </p:nvSpPr>
          <p:spPr>
            <a:xfrm>
              <a:off x="436891" y="456567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Duration of protection and </a:t>
              </a:r>
              <a:r>
                <a:rPr lang="fr-FR" sz="1050" dirty="0" err="1">
                  <a:solidFill>
                    <a:schemeClr val="tx1">
                      <a:lumMod val="50000"/>
                    </a:schemeClr>
                  </a:solidFill>
                </a:rPr>
                <a:t>waning</a:t>
              </a:r>
              <a:r>
                <a:rPr lang="fr-FR" sz="1050" dirty="0">
                  <a:solidFill>
                    <a:schemeClr val="tx1">
                      <a:lumMod val="50000"/>
                    </a:schemeClr>
                  </a:solidFill>
                </a:rPr>
                <a:t> of </a:t>
              </a:r>
              <a:r>
                <a:rPr lang="fr-FR" sz="1050" dirty="0" err="1">
                  <a:solidFill>
                    <a:schemeClr val="tx1">
                      <a:lumMod val="50000"/>
                    </a:schemeClr>
                  </a:solidFill>
                </a:rPr>
                <a:t>immunity</a:t>
              </a:r>
              <a:endParaRPr lang="fr-FR" sz="1050" dirty="0">
                <a:solidFill>
                  <a:schemeClr val="tx1">
                    <a:lumMod val="50000"/>
                  </a:schemeClr>
                </a:solidFill>
              </a:endParaRPr>
            </a:p>
          </p:txBody>
        </p:sp>
        <p:sp>
          <p:nvSpPr>
            <p:cNvPr id="69" name="Rectangle 68">
              <a:extLst>
                <a:ext uri="{FF2B5EF4-FFF2-40B4-BE49-F238E27FC236}">
                  <a16:creationId xmlns:a16="http://schemas.microsoft.com/office/drawing/2014/main" id="{B9902D0F-38E0-769E-1EA6-889C089F9917}"/>
                </a:ext>
              </a:extLst>
            </p:cNvPr>
            <p:cNvSpPr/>
            <p:nvPr/>
          </p:nvSpPr>
          <p:spPr>
            <a:xfrm>
              <a:off x="436891" y="4751606"/>
              <a:ext cx="538527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Herd</a:t>
              </a:r>
              <a:r>
                <a:rPr lang="fr-FR" sz="1050" dirty="0">
                  <a:solidFill>
                    <a:schemeClr val="tx1">
                      <a:lumMod val="50000"/>
                    </a:schemeClr>
                  </a:solidFill>
                </a:rPr>
                <a:t> </a:t>
              </a:r>
              <a:r>
                <a:rPr lang="fr-FR" sz="1050" dirty="0" err="1">
                  <a:solidFill>
                    <a:schemeClr val="tx1">
                      <a:lumMod val="50000"/>
                    </a:schemeClr>
                  </a:solidFill>
                </a:rPr>
                <a:t>immunity</a:t>
              </a:r>
              <a:r>
                <a:rPr lang="fr-FR" sz="1050" dirty="0">
                  <a:solidFill>
                    <a:schemeClr val="tx1">
                      <a:lumMod val="50000"/>
                    </a:schemeClr>
                  </a:solidFill>
                </a:rPr>
                <a:t> / protection</a:t>
              </a:r>
            </a:p>
          </p:txBody>
        </p:sp>
        <p:sp>
          <p:nvSpPr>
            <p:cNvPr id="70" name="Rectangle 69">
              <a:extLst>
                <a:ext uri="{FF2B5EF4-FFF2-40B4-BE49-F238E27FC236}">
                  <a16:creationId xmlns:a16="http://schemas.microsoft.com/office/drawing/2014/main" id="{4B395401-A60F-2F08-6B2A-CE8D36F3A9A7}"/>
                </a:ext>
              </a:extLst>
            </p:cNvPr>
            <p:cNvSpPr/>
            <p:nvPr/>
          </p:nvSpPr>
          <p:spPr>
            <a:xfrm>
              <a:off x="436891" y="493753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Coverage</a:t>
              </a:r>
              <a:r>
                <a:rPr lang="fr-FR" sz="1050" dirty="0">
                  <a:solidFill>
                    <a:schemeClr val="tx1">
                      <a:lumMod val="50000"/>
                    </a:schemeClr>
                  </a:solidFill>
                </a:rPr>
                <a:t> of active </a:t>
              </a:r>
              <a:r>
                <a:rPr lang="fr-FR" sz="1050" dirty="0" err="1">
                  <a:solidFill>
                    <a:schemeClr val="tx1">
                      <a:lumMod val="50000"/>
                    </a:schemeClr>
                  </a:solidFill>
                </a:rPr>
                <a:t>serogroups</a:t>
              </a:r>
              <a:r>
                <a:rPr lang="fr-FR" sz="1050" dirty="0">
                  <a:solidFill>
                    <a:schemeClr val="tx1">
                      <a:lumMod val="50000"/>
                    </a:schemeClr>
                  </a:solidFill>
                </a:rPr>
                <a:t> or </a:t>
              </a:r>
              <a:r>
                <a:rPr lang="fr-FR" sz="1050" dirty="0" err="1">
                  <a:solidFill>
                    <a:schemeClr val="tx1">
                      <a:lumMod val="50000"/>
                    </a:schemeClr>
                  </a:solidFill>
                </a:rPr>
                <a:t>serotypes</a:t>
              </a:r>
              <a:r>
                <a:rPr lang="fr-FR" sz="1050" dirty="0">
                  <a:solidFill>
                    <a:schemeClr val="tx1">
                      <a:lumMod val="50000"/>
                    </a:schemeClr>
                  </a:solidFill>
                </a:rPr>
                <a:t> in the country</a:t>
              </a:r>
            </a:p>
          </p:txBody>
        </p:sp>
      </p:grpSp>
      <p:grpSp>
        <p:nvGrpSpPr>
          <p:cNvPr id="113" name="Group 112">
            <a:extLst>
              <a:ext uri="{FF2B5EF4-FFF2-40B4-BE49-F238E27FC236}">
                <a16:creationId xmlns:a16="http://schemas.microsoft.com/office/drawing/2014/main" id="{1466DE03-FCDE-2E1A-7BA1-8DA2401BACF3}"/>
              </a:ext>
            </a:extLst>
          </p:cNvPr>
          <p:cNvGrpSpPr/>
          <p:nvPr/>
        </p:nvGrpSpPr>
        <p:grpSpPr>
          <a:xfrm>
            <a:off x="136576" y="1318538"/>
            <a:ext cx="5932917" cy="2166716"/>
            <a:chOff x="609600" y="1869063"/>
            <a:chExt cx="5486397" cy="2166716"/>
          </a:xfrm>
        </p:grpSpPr>
        <p:sp>
          <p:nvSpPr>
            <p:cNvPr id="43" name="Rectangle 42">
              <a:extLst>
                <a:ext uri="{FF2B5EF4-FFF2-40B4-BE49-F238E27FC236}">
                  <a16:creationId xmlns:a16="http://schemas.microsoft.com/office/drawing/2014/main" id="{8EE18B4E-BFA1-108F-7F6A-5B084DDC5F10}"/>
                </a:ext>
              </a:extLst>
            </p:cNvPr>
            <p:cNvSpPr/>
            <p:nvPr/>
          </p:nvSpPr>
          <p:spPr>
            <a:xfrm>
              <a:off x="609600" y="1869063"/>
              <a:ext cx="5486397" cy="2166716"/>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Burden</a:t>
              </a:r>
              <a:r>
                <a:rPr lang="fr-FR" sz="1200" b="1" dirty="0">
                  <a:solidFill>
                    <a:schemeClr val="tx1"/>
                  </a:solidFill>
                </a:rPr>
                <a:t> &amp; </a:t>
              </a:r>
              <a:r>
                <a:rPr lang="fr-FR" sz="1200" b="1" dirty="0" err="1">
                  <a:solidFill>
                    <a:schemeClr val="tx1"/>
                  </a:solidFill>
                </a:rPr>
                <a:t>epidemiology</a:t>
              </a:r>
              <a:r>
                <a:rPr lang="fr-FR" sz="1200" b="1" dirty="0">
                  <a:solidFill>
                    <a:schemeClr val="tx1"/>
                  </a:solidFill>
                </a:rPr>
                <a:t> of the </a:t>
              </a:r>
              <a:r>
                <a:rPr lang="fr-FR" sz="1200" b="1" dirty="0" err="1">
                  <a:solidFill>
                    <a:schemeClr val="tx1"/>
                  </a:solidFill>
                </a:rPr>
                <a:t>disease</a:t>
              </a:r>
              <a:endParaRPr lang="fr-FR" sz="1200" b="1" dirty="0">
                <a:solidFill>
                  <a:schemeClr val="tx1"/>
                </a:solidFill>
              </a:endParaRPr>
            </a:p>
          </p:txBody>
        </p:sp>
        <p:sp>
          <p:nvSpPr>
            <p:cNvPr id="46" name="Rectangle 45">
              <a:extLst>
                <a:ext uri="{FF2B5EF4-FFF2-40B4-BE49-F238E27FC236}">
                  <a16:creationId xmlns:a16="http://schemas.microsoft.com/office/drawing/2014/main" id="{28F4DFB2-DC6C-0DAA-EE16-3C983671AE05}"/>
                </a:ext>
              </a:extLst>
            </p:cNvPr>
            <p:cNvSpPr/>
            <p:nvPr/>
          </p:nvSpPr>
          <p:spPr>
            <a:xfrm>
              <a:off x="862809" y="2161004"/>
              <a:ext cx="4979975" cy="14197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Cost</a:t>
              </a:r>
              <a:r>
                <a:rPr lang="fr-FR" sz="1050" dirty="0">
                  <a:solidFill>
                    <a:schemeClr val="tx1">
                      <a:lumMod val="50000"/>
                    </a:schemeClr>
                  </a:solidFill>
                </a:rPr>
                <a:t> of the </a:t>
              </a:r>
              <a:r>
                <a:rPr lang="fr-FR" sz="1050" dirty="0" err="1">
                  <a:solidFill>
                    <a:schemeClr val="tx1">
                      <a:lumMod val="50000"/>
                    </a:schemeClr>
                  </a:solidFill>
                </a:rPr>
                <a:t>disease</a:t>
              </a:r>
              <a:r>
                <a:rPr lang="fr-FR" sz="1050" dirty="0">
                  <a:solidFill>
                    <a:schemeClr val="tx1">
                      <a:lumMod val="50000"/>
                    </a:schemeClr>
                  </a:solidFill>
                </a:rPr>
                <a:t> to the </a:t>
              </a:r>
              <a:r>
                <a:rPr lang="fr-FR" sz="1050" dirty="0" err="1">
                  <a:solidFill>
                    <a:schemeClr val="tx1">
                      <a:lumMod val="50000"/>
                    </a:schemeClr>
                  </a:solidFill>
                </a:rPr>
                <a:t>health</a:t>
              </a:r>
              <a:r>
                <a:rPr lang="fr-FR" sz="1050" dirty="0">
                  <a:solidFill>
                    <a:schemeClr val="tx1">
                      <a:lumMod val="50000"/>
                    </a:schemeClr>
                  </a:solidFill>
                </a:rPr>
                <a:t> system</a:t>
              </a:r>
            </a:p>
          </p:txBody>
        </p:sp>
        <p:sp>
          <p:nvSpPr>
            <p:cNvPr id="47" name="Rectangle 46">
              <a:extLst>
                <a:ext uri="{FF2B5EF4-FFF2-40B4-BE49-F238E27FC236}">
                  <a16:creationId xmlns:a16="http://schemas.microsoft.com/office/drawing/2014/main" id="{C03D0143-68D3-AB35-C0E9-840647376306}"/>
                </a:ext>
              </a:extLst>
            </p:cNvPr>
            <p:cNvSpPr/>
            <p:nvPr/>
          </p:nvSpPr>
          <p:spPr>
            <a:xfrm>
              <a:off x="862809" y="2345055"/>
              <a:ext cx="4979975"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Direct &amp; indirect </a:t>
              </a:r>
              <a:r>
                <a:rPr lang="fr-FR" sz="1050" dirty="0" err="1">
                  <a:solidFill>
                    <a:schemeClr val="tx1">
                      <a:lumMod val="50000"/>
                    </a:schemeClr>
                  </a:solidFill>
                </a:rPr>
                <a:t>costs</a:t>
              </a:r>
              <a:r>
                <a:rPr lang="fr-FR" sz="1050" dirty="0">
                  <a:solidFill>
                    <a:schemeClr val="tx1">
                      <a:lumMod val="50000"/>
                    </a:schemeClr>
                  </a:solidFill>
                </a:rPr>
                <a:t> to patient &amp; </a:t>
              </a:r>
              <a:r>
                <a:rPr lang="fr-FR" sz="1050" dirty="0" err="1">
                  <a:solidFill>
                    <a:schemeClr val="tx1">
                      <a:lumMod val="50000"/>
                    </a:schemeClr>
                  </a:solidFill>
                </a:rPr>
                <a:t>families</a:t>
              </a:r>
              <a:endParaRPr lang="fr-FR" sz="1050" dirty="0">
                <a:solidFill>
                  <a:schemeClr val="tx1">
                    <a:lumMod val="50000"/>
                  </a:schemeClr>
                </a:solidFill>
              </a:endParaRPr>
            </a:p>
          </p:txBody>
        </p:sp>
        <p:sp>
          <p:nvSpPr>
            <p:cNvPr id="48" name="Rectangle 47">
              <a:extLst>
                <a:ext uri="{FF2B5EF4-FFF2-40B4-BE49-F238E27FC236}">
                  <a16:creationId xmlns:a16="http://schemas.microsoft.com/office/drawing/2014/main" id="{CFE54160-20C8-6CAE-FB0B-19BDB41BE01F}"/>
                </a:ext>
              </a:extLst>
            </p:cNvPr>
            <p:cNvSpPr/>
            <p:nvPr/>
          </p:nvSpPr>
          <p:spPr>
            <a:xfrm>
              <a:off x="862810" y="2535879"/>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Burden</a:t>
              </a:r>
              <a:r>
                <a:rPr lang="fr-FR" sz="1050" dirty="0">
                  <a:solidFill>
                    <a:schemeClr val="tx1">
                      <a:lumMod val="50000"/>
                    </a:schemeClr>
                  </a:solidFill>
                </a:rPr>
                <a:t> </a:t>
              </a:r>
              <a:r>
                <a:rPr lang="fr-FR" sz="1050" dirty="0" err="1">
                  <a:solidFill>
                    <a:schemeClr val="tx1">
                      <a:lumMod val="50000"/>
                    </a:schemeClr>
                  </a:solidFill>
                </a:rPr>
                <a:t>inequity</a:t>
              </a:r>
              <a:endParaRPr lang="fr-FR" sz="1050" dirty="0">
                <a:solidFill>
                  <a:schemeClr val="tx1">
                    <a:lumMod val="50000"/>
                  </a:schemeClr>
                </a:solidFill>
              </a:endParaRPr>
            </a:p>
          </p:txBody>
        </p:sp>
        <p:sp>
          <p:nvSpPr>
            <p:cNvPr id="50" name="Rectangle 49">
              <a:extLst>
                <a:ext uri="{FF2B5EF4-FFF2-40B4-BE49-F238E27FC236}">
                  <a16:creationId xmlns:a16="http://schemas.microsoft.com/office/drawing/2014/main" id="{E827C6D7-51DB-FB93-1296-293E28D38CF2}"/>
                </a:ext>
              </a:extLst>
            </p:cNvPr>
            <p:cNvSpPr/>
            <p:nvPr/>
          </p:nvSpPr>
          <p:spPr>
            <a:xfrm>
              <a:off x="862810" y="272180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Incidence</a:t>
              </a:r>
            </a:p>
          </p:txBody>
        </p:sp>
        <p:sp>
          <p:nvSpPr>
            <p:cNvPr id="51" name="Rectangle 50">
              <a:extLst>
                <a:ext uri="{FF2B5EF4-FFF2-40B4-BE49-F238E27FC236}">
                  <a16:creationId xmlns:a16="http://schemas.microsoft.com/office/drawing/2014/main" id="{CFECE116-0C2E-8BEB-A1DF-A400F8382BAB}"/>
                </a:ext>
              </a:extLst>
            </p:cNvPr>
            <p:cNvSpPr/>
            <p:nvPr/>
          </p:nvSpPr>
          <p:spPr>
            <a:xfrm>
              <a:off x="862810" y="290773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Prevalence</a:t>
              </a:r>
              <a:endParaRPr lang="fr-FR" sz="1050" dirty="0">
                <a:solidFill>
                  <a:schemeClr val="tx1">
                    <a:lumMod val="50000"/>
                  </a:schemeClr>
                </a:solidFill>
              </a:endParaRPr>
            </a:p>
          </p:txBody>
        </p:sp>
        <p:sp>
          <p:nvSpPr>
            <p:cNvPr id="71" name="Rectangle 70">
              <a:extLst>
                <a:ext uri="{FF2B5EF4-FFF2-40B4-BE49-F238E27FC236}">
                  <a16:creationId xmlns:a16="http://schemas.microsoft.com/office/drawing/2014/main" id="{64ED081B-324D-15BA-34CF-D8006F31A2D3}"/>
                </a:ext>
              </a:extLst>
            </p:cNvPr>
            <p:cNvSpPr/>
            <p:nvPr/>
          </p:nvSpPr>
          <p:spPr>
            <a:xfrm>
              <a:off x="862809" y="3098568"/>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Outbreak</a:t>
              </a:r>
              <a:r>
                <a:rPr lang="fr-FR" sz="1050" dirty="0">
                  <a:solidFill>
                    <a:schemeClr val="tx1">
                      <a:lumMod val="50000"/>
                    </a:schemeClr>
                  </a:solidFill>
                </a:rPr>
                <a:t> </a:t>
              </a:r>
              <a:r>
                <a:rPr lang="fr-FR" sz="1050" dirty="0" err="1">
                  <a:solidFill>
                    <a:schemeClr val="tx1">
                      <a:lumMod val="50000"/>
                    </a:schemeClr>
                  </a:solidFill>
                </a:rPr>
                <a:t>potential</a:t>
              </a:r>
              <a:endParaRPr lang="fr-FR" sz="1050" dirty="0">
                <a:solidFill>
                  <a:schemeClr val="tx1">
                    <a:lumMod val="50000"/>
                  </a:schemeClr>
                </a:solidFill>
              </a:endParaRPr>
            </a:p>
          </p:txBody>
        </p:sp>
        <p:sp>
          <p:nvSpPr>
            <p:cNvPr id="72" name="Rectangle 71">
              <a:extLst>
                <a:ext uri="{FF2B5EF4-FFF2-40B4-BE49-F238E27FC236}">
                  <a16:creationId xmlns:a16="http://schemas.microsoft.com/office/drawing/2014/main" id="{6A9E14C9-542F-A35D-C4C1-290B726CCAE0}"/>
                </a:ext>
              </a:extLst>
            </p:cNvPr>
            <p:cNvSpPr/>
            <p:nvPr/>
          </p:nvSpPr>
          <p:spPr>
            <a:xfrm>
              <a:off x="862809" y="3290564"/>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Hospitalization</a:t>
              </a:r>
              <a:r>
                <a:rPr lang="fr-FR" sz="1050" dirty="0">
                  <a:solidFill>
                    <a:schemeClr val="tx1">
                      <a:lumMod val="50000"/>
                    </a:schemeClr>
                  </a:solidFill>
                </a:rPr>
                <a:t> rate</a:t>
              </a:r>
            </a:p>
          </p:txBody>
        </p:sp>
        <p:sp>
          <p:nvSpPr>
            <p:cNvPr id="76" name="Rectangle 75">
              <a:extLst>
                <a:ext uri="{FF2B5EF4-FFF2-40B4-BE49-F238E27FC236}">
                  <a16:creationId xmlns:a16="http://schemas.microsoft.com/office/drawing/2014/main" id="{C2627A6F-DA01-D17A-CC57-B84CCCE615EE}"/>
                </a:ext>
              </a:extLst>
            </p:cNvPr>
            <p:cNvSpPr/>
            <p:nvPr/>
          </p:nvSpPr>
          <p:spPr>
            <a:xfrm>
              <a:off x="862809" y="3477025"/>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Mortality</a:t>
              </a:r>
              <a:r>
                <a:rPr lang="fr-FR" sz="1050" dirty="0">
                  <a:solidFill>
                    <a:schemeClr val="tx1">
                      <a:lumMod val="50000"/>
                    </a:schemeClr>
                  </a:solidFill>
                </a:rPr>
                <a:t> and </a:t>
              </a:r>
              <a:r>
                <a:rPr lang="fr-FR" sz="1050" dirty="0" err="1">
                  <a:solidFill>
                    <a:schemeClr val="tx1">
                      <a:lumMod val="50000"/>
                    </a:schemeClr>
                  </a:solidFill>
                </a:rPr>
                <a:t>lethality</a:t>
              </a:r>
              <a:endParaRPr lang="fr-FR" sz="1050" dirty="0">
                <a:solidFill>
                  <a:schemeClr val="tx1">
                    <a:lumMod val="50000"/>
                  </a:schemeClr>
                </a:solidFill>
              </a:endParaRPr>
            </a:p>
          </p:txBody>
        </p:sp>
        <p:sp>
          <p:nvSpPr>
            <p:cNvPr id="78" name="Rectangle 77">
              <a:extLst>
                <a:ext uri="{FF2B5EF4-FFF2-40B4-BE49-F238E27FC236}">
                  <a16:creationId xmlns:a16="http://schemas.microsoft.com/office/drawing/2014/main" id="{C3E4F303-8B6E-B81F-0A3C-4D935A926709}"/>
                </a:ext>
              </a:extLst>
            </p:cNvPr>
            <p:cNvSpPr/>
            <p:nvPr/>
          </p:nvSpPr>
          <p:spPr>
            <a:xfrm>
              <a:off x="862809" y="3661257"/>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Disability-adjusted</a:t>
              </a:r>
              <a:r>
                <a:rPr lang="fr-FR" sz="1050" dirty="0">
                  <a:solidFill>
                    <a:schemeClr val="tx1">
                      <a:lumMod val="50000"/>
                    </a:schemeClr>
                  </a:solidFill>
                </a:rPr>
                <a:t> life </a:t>
              </a:r>
              <a:r>
                <a:rPr lang="fr-FR" sz="1050" dirty="0" err="1">
                  <a:solidFill>
                    <a:schemeClr val="tx1">
                      <a:lumMod val="50000"/>
                    </a:schemeClr>
                  </a:solidFill>
                </a:rPr>
                <a:t>years</a:t>
              </a:r>
              <a:r>
                <a:rPr lang="fr-FR" sz="1050" dirty="0">
                  <a:solidFill>
                    <a:schemeClr val="tx1">
                      <a:lumMod val="50000"/>
                    </a:schemeClr>
                  </a:solidFill>
                </a:rPr>
                <a:t> (</a:t>
              </a:r>
              <a:r>
                <a:rPr lang="fr-FR" sz="1050" dirty="0" err="1">
                  <a:solidFill>
                    <a:schemeClr val="tx1">
                      <a:lumMod val="50000"/>
                    </a:schemeClr>
                  </a:solidFill>
                </a:rPr>
                <a:t>DALYs</a:t>
              </a:r>
              <a:r>
                <a:rPr lang="fr-FR" sz="1050" dirty="0">
                  <a:solidFill>
                    <a:schemeClr val="tx1">
                      <a:lumMod val="50000"/>
                    </a:schemeClr>
                  </a:solidFill>
                </a:rPr>
                <a:t>)</a:t>
              </a:r>
            </a:p>
          </p:txBody>
        </p:sp>
        <p:sp>
          <p:nvSpPr>
            <p:cNvPr id="80" name="Rectangle 79">
              <a:extLst>
                <a:ext uri="{FF2B5EF4-FFF2-40B4-BE49-F238E27FC236}">
                  <a16:creationId xmlns:a16="http://schemas.microsoft.com/office/drawing/2014/main" id="{DC1A881F-F981-7E45-F62A-45388C062A7C}"/>
                </a:ext>
              </a:extLst>
            </p:cNvPr>
            <p:cNvSpPr/>
            <p:nvPr/>
          </p:nvSpPr>
          <p:spPr>
            <a:xfrm>
              <a:off x="862809" y="3846841"/>
              <a:ext cx="4979975"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Absence of </a:t>
              </a:r>
              <a:r>
                <a:rPr lang="fr-FR" sz="1050" dirty="0" err="1">
                  <a:solidFill>
                    <a:schemeClr val="tx1">
                      <a:lumMod val="50000"/>
                    </a:schemeClr>
                  </a:solidFill>
                </a:rPr>
                <a:t>satisfactory</a:t>
              </a:r>
              <a:r>
                <a:rPr lang="fr-FR" sz="1050" dirty="0">
                  <a:solidFill>
                    <a:schemeClr val="tx1">
                      <a:lumMod val="50000"/>
                    </a:schemeClr>
                  </a:solidFill>
                </a:rPr>
                <a:t> alternatives to </a:t>
              </a:r>
              <a:r>
                <a:rPr lang="fr-FR" sz="1050" dirty="0" err="1">
                  <a:solidFill>
                    <a:schemeClr val="tx1">
                      <a:lumMod val="50000"/>
                    </a:schemeClr>
                  </a:solidFill>
                </a:rPr>
                <a:t>prevent</a:t>
              </a:r>
              <a:r>
                <a:rPr lang="fr-FR" sz="1050" dirty="0">
                  <a:solidFill>
                    <a:schemeClr val="tx1">
                      <a:lumMod val="50000"/>
                    </a:schemeClr>
                  </a:solidFill>
                </a:rPr>
                <a:t>/</a:t>
              </a:r>
              <a:r>
                <a:rPr lang="fr-FR" sz="1050" dirty="0" err="1">
                  <a:solidFill>
                    <a:schemeClr val="tx1">
                      <a:lumMod val="50000"/>
                    </a:schemeClr>
                  </a:solidFill>
                </a:rPr>
                <a:t>treat</a:t>
              </a:r>
              <a:r>
                <a:rPr lang="fr-FR" sz="1050" dirty="0">
                  <a:solidFill>
                    <a:schemeClr val="tx1">
                      <a:lumMod val="50000"/>
                    </a:schemeClr>
                  </a:solidFill>
                </a:rPr>
                <a:t> the </a:t>
              </a:r>
              <a:r>
                <a:rPr lang="fr-FR" sz="1050" dirty="0" err="1">
                  <a:solidFill>
                    <a:schemeClr val="tx1">
                      <a:lumMod val="50000"/>
                    </a:schemeClr>
                  </a:solidFill>
                </a:rPr>
                <a:t>disease</a:t>
              </a:r>
              <a:endParaRPr lang="fr-FR" sz="1050" dirty="0">
                <a:solidFill>
                  <a:schemeClr val="tx1">
                    <a:lumMod val="50000"/>
                  </a:schemeClr>
                </a:solidFill>
              </a:endParaRPr>
            </a:p>
          </p:txBody>
        </p:sp>
      </p:grpSp>
      <p:grpSp>
        <p:nvGrpSpPr>
          <p:cNvPr id="85" name="Group 84">
            <a:extLst>
              <a:ext uri="{FF2B5EF4-FFF2-40B4-BE49-F238E27FC236}">
                <a16:creationId xmlns:a16="http://schemas.microsoft.com/office/drawing/2014/main" id="{344DBEEA-6C16-FF1D-B310-3E3ED34E6666}"/>
              </a:ext>
            </a:extLst>
          </p:cNvPr>
          <p:cNvGrpSpPr/>
          <p:nvPr/>
        </p:nvGrpSpPr>
        <p:grpSpPr>
          <a:xfrm>
            <a:off x="6150779" y="2004490"/>
            <a:ext cx="5934456" cy="606402"/>
            <a:chOff x="7769945" y="1816425"/>
            <a:chExt cx="4013923" cy="606402"/>
          </a:xfrm>
        </p:grpSpPr>
        <p:sp>
          <p:nvSpPr>
            <p:cNvPr id="82" name="Rectangle 81">
              <a:extLst>
                <a:ext uri="{FF2B5EF4-FFF2-40B4-BE49-F238E27FC236}">
                  <a16:creationId xmlns:a16="http://schemas.microsoft.com/office/drawing/2014/main" id="{187EDBAD-A446-3EE3-F52F-C560C516451D}"/>
                </a:ext>
              </a:extLst>
            </p:cNvPr>
            <p:cNvSpPr/>
            <p:nvPr/>
          </p:nvSpPr>
          <p:spPr>
            <a:xfrm>
              <a:off x="7769945" y="1816425"/>
              <a:ext cx="4013923" cy="60640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a:solidFill>
                    <a:schemeClr val="tx1"/>
                  </a:solidFill>
                </a:rPr>
                <a:t>Finances and </a:t>
              </a:r>
              <a:r>
                <a:rPr lang="fr-FR" sz="1200" b="1" dirty="0" err="1">
                  <a:solidFill>
                    <a:schemeClr val="tx1"/>
                  </a:solidFill>
                </a:rPr>
                <a:t>Economics</a:t>
              </a:r>
              <a:endParaRPr lang="fr-FR" sz="1200" b="1" dirty="0">
                <a:solidFill>
                  <a:schemeClr val="tx1"/>
                </a:solidFill>
              </a:endParaRPr>
            </a:p>
          </p:txBody>
        </p:sp>
        <p:sp>
          <p:nvSpPr>
            <p:cNvPr id="83" name="Rectangle 82">
              <a:extLst>
                <a:ext uri="{FF2B5EF4-FFF2-40B4-BE49-F238E27FC236}">
                  <a16:creationId xmlns:a16="http://schemas.microsoft.com/office/drawing/2014/main" id="{9B6BACAC-FE3B-CB79-A585-0CD5E826B1DB}"/>
                </a:ext>
              </a:extLst>
            </p:cNvPr>
            <p:cNvSpPr/>
            <p:nvPr/>
          </p:nvSpPr>
          <p:spPr>
            <a:xfrm>
              <a:off x="7956279" y="2046793"/>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Direct </a:t>
              </a:r>
              <a:r>
                <a:rPr lang="fr-FR" sz="1050" dirty="0" err="1">
                  <a:solidFill>
                    <a:schemeClr val="tx1">
                      <a:lumMod val="50000"/>
                    </a:schemeClr>
                  </a:solidFill>
                </a:rPr>
                <a:t>costs</a:t>
              </a:r>
              <a:endParaRPr lang="fr-FR" sz="1050" dirty="0">
                <a:solidFill>
                  <a:schemeClr val="tx1">
                    <a:lumMod val="50000"/>
                  </a:schemeClr>
                </a:solidFill>
              </a:endParaRPr>
            </a:p>
          </p:txBody>
        </p:sp>
        <p:sp>
          <p:nvSpPr>
            <p:cNvPr id="84" name="Rectangle 83">
              <a:extLst>
                <a:ext uri="{FF2B5EF4-FFF2-40B4-BE49-F238E27FC236}">
                  <a16:creationId xmlns:a16="http://schemas.microsoft.com/office/drawing/2014/main" id="{E23E5F4E-ADFE-5738-37EB-7F6F88C14327}"/>
                </a:ext>
              </a:extLst>
            </p:cNvPr>
            <p:cNvSpPr/>
            <p:nvPr/>
          </p:nvSpPr>
          <p:spPr>
            <a:xfrm>
              <a:off x="7956279" y="2223212"/>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Availability</a:t>
              </a:r>
              <a:r>
                <a:rPr lang="fr-FR" sz="1050" dirty="0">
                  <a:solidFill>
                    <a:schemeClr val="tx1">
                      <a:lumMod val="50000"/>
                    </a:schemeClr>
                  </a:solidFill>
                </a:rPr>
                <a:t> and </a:t>
              </a:r>
              <a:r>
                <a:rPr lang="fr-FR" sz="1050" dirty="0" err="1">
                  <a:solidFill>
                    <a:schemeClr val="tx1">
                      <a:lumMod val="50000"/>
                    </a:schemeClr>
                  </a:solidFill>
                </a:rPr>
                <a:t>sustainability</a:t>
              </a:r>
              <a:r>
                <a:rPr lang="fr-FR" sz="1050" dirty="0">
                  <a:solidFill>
                    <a:schemeClr val="tx1">
                      <a:lumMod val="50000"/>
                    </a:schemeClr>
                  </a:solidFill>
                </a:rPr>
                <a:t> of </a:t>
              </a:r>
              <a:r>
                <a:rPr lang="fr-FR" sz="1050" dirty="0" err="1">
                  <a:solidFill>
                    <a:schemeClr val="tx1">
                      <a:lumMod val="50000"/>
                    </a:schemeClr>
                  </a:solidFill>
                </a:rPr>
                <a:t>funding</a:t>
              </a:r>
              <a:endParaRPr lang="fr-FR" sz="1050" dirty="0">
                <a:solidFill>
                  <a:schemeClr val="tx1">
                    <a:lumMod val="50000"/>
                  </a:schemeClr>
                </a:solidFill>
              </a:endParaRPr>
            </a:p>
          </p:txBody>
        </p:sp>
      </p:grpSp>
      <p:grpSp>
        <p:nvGrpSpPr>
          <p:cNvPr id="89" name="Group 88">
            <a:extLst>
              <a:ext uri="{FF2B5EF4-FFF2-40B4-BE49-F238E27FC236}">
                <a16:creationId xmlns:a16="http://schemas.microsoft.com/office/drawing/2014/main" id="{A01591DD-1E34-2521-CE6D-E403D2009858}"/>
              </a:ext>
            </a:extLst>
          </p:cNvPr>
          <p:cNvGrpSpPr/>
          <p:nvPr/>
        </p:nvGrpSpPr>
        <p:grpSpPr>
          <a:xfrm>
            <a:off x="6150779" y="5077657"/>
            <a:ext cx="5934456" cy="601349"/>
            <a:chOff x="7771028" y="3114969"/>
            <a:chExt cx="4013923" cy="601349"/>
          </a:xfrm>
        </p:grpSpPr>
        <p:sp>
          <p:nvSpPr>
            <p:cNvPr id="86" name="Rectangle 85">
              <a:extLst>
                <a:ext uri="{FF2B5EF4-FFF2-40B4-BE49-F238E27FC236}">
                  <a16:creationId xmlns:a16="http://schemas.microsoft.com/office/drawing/2014/main" id="{57EB5AF3-6BF0-2344-3E04-D3356EBD395A}"/>
                </a:ext>
              </a:extLst>
            </p:cNvPr>
            <p:cNvSpPr/>
            <p:nvPr/>
          </p:nvSpPr>
          <p:spPr>
            <a:xfrm>
              <a:off x="7771028" y="3114969"/>
              <a:ext cx="4013923" cy="601349"/>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Logistics</a:t>
              </a:r>
              <a:endParaRPr lang="fr-FR" sz="1200" b="1" dirty="0">
                <a:solidFill>
                  <a:schemeClr val="tx1"/>
                </a:solidFill>
              </a:endParaRPr>
            </a:p>
          </p:txBody>
        </p:sp>
        <p:sp>
          <p:nvSpPr>
            <p:cNvPr id="87" name="Rectangle 86">
              <a:extLst>
                <a:ext uri="{FF2B5EF4-FFF2-40B4-BE49-F238E27FC236}">
                  <a16:creationId xmlns:a16="http://schemas.microsoft.com/office/drawing/2014/main" id="{86052EBD-D68C-211C-E6A5-1D8196202C67}"/>
                </a:ext>
              </a:extLst>
            </p:cNvPr>
            <p:cNvSpPr/>
            <p:nvPr/>
          </p:nvSpPr>
          <p:spPr>
            <a:xfrm>
              <a:off x="7956279" y="3326181"/>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Availability</a:t>
              </a:r>
              <a:r>
                <a:rPr lang="fr-FR" sz="1050" dirty="0">
                  <a:solidFill>
                    <a:schemeClr val="tx1">
                      <a:lumMod val="50000"/>
                    </a:schemeClr>
                  </a:solidFill>
                </a:rPr>
                <a:t> of </a:t>
              </a:r>
              <a:r>
                <a:rPr lang="fr-FR" sz="1050" dirty="0" err="1">
                  <a:solidFill>
                    <a:schemeClr val="tx1">
                      <a:lumMod val="50000"/>
                    </a:schemeClr>
                  </a:solidFill>
                </a:rPr>
                <a:t>adequate</a:t>
              </a:r>
              <a:r>
                <a:rPr lang="fr-FR" sz="1050" dirty="0">
                  <a:solidFill>
                    <a:schemeClr val="tx1">
                      <a:lumMod val="50000"/>
                    </a:schemeClr>
                  </a:solidFill>
                </a:rPr>
                <a:t> cold </a:t>
              </a:r>
              <a:r>
                <a:rPr lang="fr-FR" sz="1050" dirty="0" err="1">
                  <a:solidFill>
                    <a:schemeClr val="tx1">
                      <a:lumMod val="50000"/>
                    </a:schemeClr>
                  </a:solidFill>
                </a:rPr>
                <a:t>chain</a:t>
              </a:r>
              <a:r>
                <a:rPr lang="fr-FR" sz="1050" dirty="0">
                  <a:solidFill>
                    <a:schemeClr val="tx1">
                      <a:lumMod val="50000"/>
                    </a:schemeClr>
                  </a:solidFill>
                </a:rPr>
                <a:t> </a:t>
              </a:r>
              <a:r>
                <a:rPr lang="fr-FR" sz="1050" dirty="0" err="1">
                  <a:solidFill>
                    <a:schemeClr val="tx1">
                      <a:lumMod val="50000"/>
                    </a:schemeClr>
                  </a:solidFill>
                </a:rPr>
                <a:t>equipment</a:t>
              </a:r>
              <a:r>
                <a:rPr lang="fr-FR" sz="1050" dirty="0">
                  <a:solidFill>
                    <a:schemeClr val="tx1">
                      <a:lumMod val="50000"/>
                    </a:schemeClr>
                  </a:solidFill>
                </a:rPr>
                <a:t> at all </a:t>
              </a:r>
              <a:r>
                <a:rPr lang="fr-FR" sz="1050" dirty="0" err="1">
                  <a:solidFill>
                    <a:schemeClr val="tx1">
                      <a:lumMod val="50000"/>
                    </a:schemeClr>
                  </a:solidFill>
                </a:rPr>
                <a:t>levels</a:t>
              </a:r>
              <a:endParaRPr lang="fr-FR" sz="1050" dirty="0">
                <a:solidFill>
                  <a:schemeClr val="tx1">
                    <a:lumMod val="50000"/>
                  </a:schemeClr>
                </a:solidFill>
              </a:endParaRPr>
            </a:p>
          </p:txBody>
        </p:sp>
        <p:sp>
          <p:nvSpPr>
            <p:cNvPr id="88" name="Rectangle 87">
              <a:extLst>
                <a:ext uri="{FF2B5EF4-FFF2-40B4-BE49-F238E27FC236}">
                  <a16:creationId xmlns:a16="http://schemas.microsoft.com/office/drawing/2014/main" id="{24F07F78-3DAF-7BD6-E874-7F5CE710AEF9}"/>
                </a:ext>
              </a:extLst>
            </p:cNvPr>
            <p:cNvSpPr/>
            <p:nvPr/>
          </p:nvSpPr>
          <p:spPr>
            <a:xfrm>
              <a:off x="7956279" y="3495075"/>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Readiness</a:t>
              </a:r>
              <a:r>
                <a:rPr lang="fr-FR" sz="1050" dirty="0">
                  <a:solidFill>
                    <a:schemeClr val="tx1">
                      <a:lumMod val="50000"/>
                    </a:schemeClr>
                  </a:solidFill>
                </a:rPr>
                <a:t> of the </a:t>
              </a:r>
              <a:r>
                <a:rPr lang="fr-FR" sz="1050" dirty="0" err="1">
                  <a:solidFill>
                    <a:schemeClr val="tx1">
                      <a:lumMod val="50000"/>
                    </a:schemeClr>
                  </a:solidFill>
                </a:rPr>
                <a:t>existing</a:t>
              </a:r>
              <a:r>
                <a:rPr lang="fr-FR" sz="1050" dirty="0">
                  <a:solidFill>
                    <a:schemeClr val="tx1">
                      <a:lumMod val="50000"/>
                    </a:schemeClr>
                  </a:solidFill>
                </a:rPr>
                <a:t> distribution channels in the country</a:t>
              </a:r>
            </a:p>
          </p:txBody>
        </p:sp>
      </p:grpSp>
      <p:grpSp>
        <p:nvGrpSpPr>
          <p:cNvPr id="93" name="Group 92">
            <a:extLst>
              <a:ext uri="{FF2B5EF4-FFF2-40B4-BE49-F238E27FC236}">
                <a16:creationId xmlns:a16="http://schemas.microsoft.com/office/drawing/2014/main" id="{40D7E2AD-8509-6AAB-F558-C8960332C4E6}"/>
              </a:ext>
            </a:extLst>
          </p:cNvPr>
          <p:cNvGrpSpPr/>
          <p:nvPr/>
        </p:nvGrpSpPr>
        <p:grpSpPr>
          <a:xfrm>
            <a:off x="6151695" y="1297192"/>
            <a:ext cx="5934456" cy="643642"/>
            <a:chOff x="7769945" y="3375873"/>
            <a:chExt cx="4013923" cy="643642"/>
          </a:xfrm>
        </p:grpSpPr>
        <p:sp>
          <p:nvSpPr>
            <p:cNvPr id="90" name="Rectangle 89">
              <a:extLst>
                <a:ext uri="{FF2B5EF4-FFF2-40B4-BE49-F238E27FC236}">
                  <a16:creationId xmlns:a16="http://schemas.microsoft.com/office/drawing/2014/main" id="{ACF93AA5-CA79-D784-5EA5-F429AA57B25C}"/>
                </a:ext>
              </a:extLst>
            </p:cNvPr>
            <p:cNvSpPr/>
            <p:nvPr/>
          </p:nvSpPr>
          <p:spPr>
            <a:xfrm>
              <a:off x="7769945" y="3375873"/>
              <a:ext cx="4013923" cy="64364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Market</a:t>
              </a:r>
              <a:r>
                <a:rPr lang="fr-FR" sz="1200" b="1" dirty="0">
                  <a:solidFill>
                    <a:schemeClr val="tx1"/>
                  </a:solidFill>
                </a:rPr>
                <a:t> </a:t>
              </a:r>
              <a:r>
                <a:rPr lang="fr-FR" sz="1200" b="1" dirty="0" err="1">
                  <a:solidFill>
                    <a:schemeClr val="tx1"/>
                  </a:solidFill>
                </a:rPr>
                <a:t>Availability</a:t>
              </a:r>
              <a:endParaRPr lang="fr-FR" sz="1200" b="1" dirty="0">
                <a:solidFill>
                  <a:schemeClr val="tx1"/>
                </a:solidFill>
              </a:endParaRPr>
            </a:p>
          </p:txBody>
        </p:sp>
        <p:sp>
          <p:nvSpPr>
            <p:cNvPr id="91" name="Rectangle 90">
              <a:extLst>
                <a:ext uri="{FF2B5EF4-FFF2-40B4-BE49-F238E27FC236}">
                  <a16:creationId xmlns:a16="http://schemas.microsoft.com/office/drawing/2014/main" id="{C300FF49-B6C9-E091-8838-87AD6A0D4322}"/>
                </a:ext>
              </a:extLst>
            </p:cNvPr>
            <p:cNvSpPr/>
            <p:nvPr/>
          </p:nvSpPr>
          <p:spPr>
            <a:xfrm>
              <a:off x="7956279" y="3606241"/>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Market</a:t>
              </a:r>
              <a:r>
                <a:rPr lang="fr-FR" sz="1050" dirty="0">
                  <a:solidFill>
                    <a:schemeClr val="tx1">
                      <a:lumMod val="50000"/>
                    </a:schemeClr>
                  </a:solidFill>
                </a:rPr>
                <a:t> </a:t>
              </a:r>
              <a:r>
                <a:rPr lang="fr-FR" sz="1050" dirty="0" err="1">
                  <a:solidFill>
                    <a:schemeClr val="tx1">
                      <a:lumMod val="50000"/>
                    </a:schemeClr>
                  </a:solidFill>
                </a:rPr>
                <a:t>availability</a:t>
              </a:r>
              <a:r>
                <a:rPr lang="fr-FR" sz="1050" dirty="0">
                  <a:solidFill>
                    <a:schemeClr val="tx1">
                      <a:lumMod val="50000"/>
                    </a:schemeClr>
                  </a:solidFill>
                </a:rPr>
                <a:t> of the vaccine and supplies over the </a:t>
              </a:r>
              <a:r>
                <a:rPr lang="fr-FR" sz="1050" dirty="0" err="1">
                  <a:solidFill>
                    <a:schemeClr val="tx1">
                      <a:lumMod val="50000"/>
                    </a:schemeClr>
                  </a:solidFill>
                </a:rPr>
                <a:t>selected</a:t>
              </a:r>
              <a:r>
                <a:rPr lang="fr-FR" sz="1050" dirty="0">
                  <a:solidFill>
                    <a:schemeClr val="tx1">
                      <a:lumMod val="50000"/>
                    </a:schemeClr>
                  </a:solidFill>
                </a:rPr>
                <a:t> time </a:t>
              </a:r>
              <a:r>
                <a:rPr lang="fr-FR" sz="1050" dirty="0" err="1">
                  <a:solidFill>
                    <a:schemeClr val="tx1">
                      <a:lumMod val="50000"/>
                    </a:schemeClr>
                  </a:solidFill>
                </a:rPr>
                <a:t>period</a:t>
              </a:r>
              <a:endParaRPr lang="fr-FR" sz="1050" dirty="0">
                <a:solidFill>
                  <a:schemeClr val="tx1">
                    <a:lumMod val="50000"/>
                  </a:schemeClr>
                </a:solidFill>
              </a:endParaRPr>
            </a:p>
          </p:txBody>
        </p:sp>
        <p:sp>
          <p:nvSpPr>
            <p:cNvPr id="92" name="Rectangle 91">
              <a:extLst>
                <a:ext uri="{FF2B5EF4-FFF2-40B4-BE49-F238E27FC236}">
                  <a16:creationId xmlns:a16="http://schemas.microsoft.com/office/drawing/2014/main" id="{92C683C4-BC10-1C43-E703-E6A2ABE570DA}"/>
                </a:ext>
              </a:extLst>
            </p:cNvPr>
            <p:cNvSpPr/>
            <p:nvPr/>
          </p:nvSpPr>
          <p:spPr>
            <a:xfrm>
              <a:off x="7946421" y="3798407"/>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Sustainability</a:t>
              </a:r>
              <a:r>
                <a:rPr lang="fr-FR" sz="1050" dirty="0">
                  <a:solidFill>
                    <a:schemeClr val="tx1">
                      <a:lumMod val="50000"/>
                    </a:schemeClr>
                  </a:solidFill>
                </a:rPr>
                <a:t> of the </a:t>
              </a:r>
              <a:r>
                <a:rPr lang="fr-FR" sz="1050" dirty="0" err="1">
                  <a:solidFill>
                    <a:schemeClr val="tx1">
                      <a:lumMod val="50000"/>
                    </a:schemeClr>
                  </a:solidFill>
                </a:rPr>
                <a:t>market</a:t>
              </a:r>
              <a:r>
                <a:rPr lang="fr-FR" sz="1050" dirty="0">
                  <a:solidFill>
                    <a:schemeClr val="tx1">
                      <a:lumMod val="50000"/>
                    </a:schemeClr>
                  </a:solidFill>
                </a:rPr>
                <a:t> </a:t>
              </a:r>
              <a:r>
                <a:rPr lang="fr-FR" sz="1050" dirty="0" err="1">
                  <a:solidFill>
                    <a:schemeClr val="tx1">
                      <a:lumMod val="50000"/>
                    </a:schemeClr>
                  </a:solidFill>
                </a:rPr>
                <a:t>availability</a:t>
              </a:r>
              <a:r>
                <a:rPr lang="fr-FR" sz="1050" dirty="0">
                  <a:solidFill>
                    <a:schemeClr val="tx1">
                      <a:lumMod val="50000"/>
                    </a:schemeClr>
                  </a:solidFill>
                </a:rPr>
                <a:t> of the vaccine and supplies in the longer </a:t>
              </a:r>
              <a:r>
                <a:rPr lang="fr-FR" sz="1050" dirty="0" err="1">
                  <a:solidFill>
                    <a:schemeClr val="tx1">
                      <a:lumMod val="50000"/>
                    </a:schemeClr>
                  </a:solidFill>
                </a:rPr>
                <a:t>term</a:t>
              </a:r>
              <a:endParaRPr lang="fr-FR" sz="1050" dirty="0">
                <a:solidFill>
                  <a:schemeClr val="tx1">
                    <a:lumMod val="50000"/>
                  </a:schemeClr>
                </a:solidFill>
              </a:endParaRPr>
            </a:p>
          </p:txBody>
        </p:sp>
      </p:grpSp>
      <p:grpSp>
        <p:nvGrpSpPr>
          <p:cNvPr id="99" name="Group 98">
            <a:extLst>
              <a:ext uri="{FF2B5EF4-FFF2-40B4-BE49-F238E27FC236}">
                <a16:creationId xmlns:a16="http://schemas.microsoft.com/office/drawing/2014/main" id="{695109DC-FD5E-F259-4860-D95F014B6042}"/>
              </a:ext>
            </a:extLst>
          </p:cNvPr>
          <p:cNvGrpSpPr/>
          <p:nvPr/>
        </p:nvGrpSpPr>
        <p:grpSpPr>
          <a:xfrm>
            <a:off x="6150779" y="4200492"/>
            <a:ext cx="5934456" cy="805968"/>
            <a:chOff x="7769945" y="4411947"/>
            <a:chExt cx="4013923" cy="805968"/>
          </a:xfrm>
        </p:grpSpPr>
        <p:sp>
          <p:nvSpPr>
            <p:cNvPr id="95" name="Rectangle 94">
              <a:extLst>
                <a:ext uri="{FF2B5EF4-FFF2-40B4-BE49-F238E27FC236}">
                  <a16:creationId xmlns:a16="http://schemas.microsoft.com/office/drawing/2014/main" id="{16A2AFC7-396C-BA77-D6AF-F0B96F13EB61}"/>
                </a:ext>
              </a:extLst>
            </p:cNvPr>
            <p:cNvSpPr/>
            <p:nvPr/>
          </p:nvSpPr>
          <p:spPr>
            <a:xfrm>
              <a:off x="7769945" y="4411947"/>
              <a:ext cx="4013923" cy="805968"/>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a:solidFill>
                    <a:schemeClr val="tx1"/>
                  </a:solidFill>
                </a:rPr>
                <a:t>Service Delivery</a:t>
              </a:r>
            </a:p>
          </p:txBody>
        </p:sp>
        <p:sp>
          <p:nvSpPr>
            <p:cNvPr id="96" name="Rectangle 95">
              <a:extLst>
                <a:ext uri="{FF2B5EF4-FFF2-40B4-BE49-F238E27FC236}">
                  <a16:creationId xmlns:a16="http://schemas.microsoft.com/office/drawing/2014/main" id="{288F072A-F715-D62F-2CD9-2F8706BF830D}"/>
                </a:ext>
              </a:extLst>
            </p:cNvPr>
            <p:cNvSpPr/>
            <p:nvPr/>
          </p:nvSpPr>
          <p:spPr>
            <a:xfrm>
              <a:off x="7956279" y="4642315"/>
              <a:ext cx="3643418" cy="13892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Ease</a:t>
              </a:r>
              <a:r>
                <a:rPr lang="fr-FR" sz="1050" dirty="0">
                  <a:solidFill>
                    <a:schemeClr val="tx1">
                      <a:lumMod val="50000"/>
                    </a:schemeClr>
                  </a:solidFill>
                </a:rPr>
                <a:t> of </a:t>
              </a:r>
              <a:r>
                <a:rPr lang="fr-FR" sz="1050" dirty="0" err="1">
                  <a:solidFill>
                    <a:schemeClr val="tx1">
                      <a:lumMod val="50000"/>
                    </a:schemeClr>
                  </a:solidFill>
                </a:rPr>
                <a:t>preparation</a:t>
              </a:r>
              <a:r>
                <a:rPr lang="fr-FR" sz="1050" dirty="0">
                  <a:solidFill>
                    <a:schemeClr val="tx1">
                      <a:lumMod val="50000"/>
                    </a:schemeClr>
                  </a:solidFill>
                </a:rPr>
                <a:t>, reconstitution &amp; administration</a:t>
              </a:r>
            </a:p>
          </p:txBody>
        </p:sp>
        <p:sp>
          <p:nvSpPr>
            <p:cNvPr id="97" name="Rectangle 96">
              <a:extLst>
                <a:ext uri="{FF2B5EF4-FFF2-40B4-BE49-F238E27FC236}">
                  <a16:creationId xmlns:a16="http://schemas.microsoft.com/office/drawing/2014/main" id="{4C5D41C4-3C14-89BE-4473-E290F981F98D}"/>
                </a:ext>
              </a:extLst>
            </p:cNvPr>
            <p:cNvSpPr/>
            <p:nvPr/>
          </p:nvSpPr>
          <p:spPr>
            <a:xfrm>
              <a:off x="7956279" y="4818734"/>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Expected</a:t>
              </a:r>
              <a:r>
                <a:rPr lang="fr-FR" sz="1050" dirty="0">
                  <a:solidFill>
                    <a:schemeClr val="tx1">
                      <a:lumMod val="50000"/>
                    </a:schemeClr>
                  </a:solidFill>
                </a:rPr>
                <a:t> impact of the introduction on the </a:t>
              </a:r>
              <a:r>
                <a:rPr lang="fr-FR" sz="1050" dirty="0" err="1">
                  <a:solidFill>
                    <a:schemeClr val="tx1">
                      <a:lumMod val="50000"/>
                    </a:schemeClr>
                  </a:solidFill>
                </a:rPr>
                <a:t>human</a:t>
              </a:r>
              <a:r>
                <a:rPr lang="fr-FR" sz="1050" dirty="0">
                  <a:solidFill>
                    <a:schemeClr val="tx1">
                      <a:lumMod val="50000"/>
                    </a:schemeClr>
                  </a:solidFill>
                </a:rPr>
                <a:t> </a:t>
              </a:r>
              <a:r>
                <a:rPr lang="fr-FR" sz="1050" dirty="0" err="1">
                  <a:solidFill>
                    <a:schemeClr val="tx1">
                      <a:lumMod val="50000"/>
                    </a:schemeClr>
                  </a:solidFill>
                </a:rPr>
                <a:t>resources</a:t>
              </a:r>
              <a:endParaRPr lang="fr-FR" sz="1050" dirty="0">
                <a:solidFill>
                  <a:schemeClr val="tx1">
                    <a:lumMod val="50000"/>
                  </a:schemeClr>
                </a:solidFill>
              </a:endParaRPr>
            </a:p>
          </p:txBody>
        </p:sp>
        <p:sp>
          <p:nvSpPr>
            <p:cNvPr id="98" name="Rectangle 97">
              <a:extLst>
                <a:ext uri="{FF2B5EF4-FFF2-40B4-BE49-F238E27FC236}">
                  <a16:creationId xmlns:a16="http://schemas.microsoft.com/office/drawing/2014/main" id="{5EA31323-C1CE-A79B-9E0B-3E6DB6EF929D}"/>
                </a:ext>
              </a:extLst>
            </p:cNvPr>
            <p:cNvSpPr/>
            <p:nvPr/>
          </p:nvSpPr>
          <p:spPr>
            <a:xfrm>
              <a:off x="7946420" y="5011603"/>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Impact on </a:t>
              </a:r>
              <a:r>
                <a:rPr lang="fr-FR" sz="1050" dirty="0" err="1">
                  <a:solidFill>
                    <a:schemeClr val="tx1">
                      <a:lumMod val="50000"/>
                    </a:schemeClr>
                  </a:solidFill>
                </a:rPr>
                <a:t>existing</a:t>
              </a:r>
              <a:r>
                <a:rPr lang="fr-FR" sz="1050" dirty="0">
                  <a:solidFill>
                    <a:schemeClr val="tx1">
                      <a:lumMod val="50000"/>
                    </a:schemeClr>
                  </a:solidFill>
                </a:rPr>
                <a:t> </a:t>
              </a:r>
              <a:r>
                <a:rPr lang="fr-FR" sz="1050" dirty="0" err="1">
                  <a:solidFill>
                    <a:schemeClr val="tx1">
                      <a:lumMod val="50000"/>
                    </a:schemeClr>
                  </a:solidFill>
                </a:rPr>
                <a:t>immunization</a:t>
              </a:r>
              <a:r>
                <a:rPr lang="fr-FR" sz="1050" dirty="0">
                  <a:solidFill>
                    <a:schemeClr val="tx1">
                      <a:lumMod val="50000"/>
                    </a:schemeClr>
                  </a:solidFill>
                </a:rPr>
                <a:t> services or </a:t>
              </a:r>
              <a:r>
                <a:rPr lang="fr-FR" sz="1050" dirty="0" err="1">
                  <a:solidFill>
                    <a:schemeClr val="tx1">
                      <a:lumMod val="50000"/>
                    </a:schemeClr>
                  </a:solidFill>
                </a:rPr>
                <a:t>other</a:t>
              </a:r>
              <a:r>
                <a:rPr lang="fr-FR" sz="1050" dirty="0">
                  <a:solidFill>
                    <a:schemeClr val="tx1">
                      <a:lumMod val="50000"/>
                    </a:schemeClr>
                  </a:solidFill>
                </a:rPr>
                <a:t> </a:t>
              </a:r>
              <a:r>
                <a:rPr lang="fr-FR" sz="1050" dirty="0" err="1">
                  <a:solidFill>
                    <a:schemeClr val="tx1">
                      <a:lumMod val="50000"/>
                    </a:schemeClr>
                  </a:solidFill>
                </a:rPr>
                <a:t>health</a:t>
              </a:r>
              <a:r>
                <a:rPr lang="fr-FR" sz="1050" dirty="0">
                  <a:solidFill>
                    <a:schemeClr val="tx1">
                      <a:lumMod val="50000"/>
                    </a:schemeClr>
                  </a:solidFill>
                </a:rPr>
                <a:t> </a:t>
              </a:r>
              <a:r>
                <a:rPr lang="fr-FR" sz="1050" dirty="0" err="1">
                  <a:solidFill>
                    <a:schemeClr val="tx1">
                      <a:lumMod val="50000"/>
                    </a:schemeClr>
                  </a:solidFill>
                </a:rPr>
                <a:t>sectors</a:t>
              </a:r>
              <a:endParaRPr lang="fr-FR" sz="1050" dirty="0">
                <a:solidFill>
                  <a:schemeClr val="tx1">
                    <a:lumMod val="50000"/>
                  </a:schemeClr>
                </a:solidFill>
              </a:endParaRPr>
            </a:p>
          </p:txBody>
        </p:sp>
      </p:grpSp>
      <p:grpSp>
        <p:nvGrpSpPr>
          <p:cNvPr id="100" name="Group 99">
            <a:extLst>
              <a:ext uri="{FF2B5EF4-FFF2-40B4-BE49-F238E27FC236}">
                <a16:creationId xmlns:a16="http://schemas.microsoft.com/office/drawing/2014/main" id="{6DF588E3-5E9B-39AF-8349-D8291EB9BF43}"/>
              </a:ext>
            </a:extLst>
          </p:cNvPr>
          <p:cNvGrpSpPr/>
          <p:nvPr/>
        </p:nvGrpSpPr>
        <p:grpSpPr>
          <a:xfrm>
            <a:off x="136576" y="5433259"/>
            <a:ext cx="5932917" cy="452357"/>
            <a:chOff x="3399320" y="3676819"/>
            <a:chExt cx="4013923" cy="452357"/>
          </a:xfrm>
        </p:grpSpPr>
        <p:sp>
          <p:nvSpPr>
            <p:cNvPr id="101" name="Rectangle 100">
              <a:extLst>
                <a:ext uri="{FF2B5EF4-FFF2-40B4-BE49-F238E27FC236}">
                  <a16:creationId xmlns:a16="http://schemas.microsoft.com/office/drawing/2014/main" id="{7D8DD950-4CB2-D5BE-15D5-ADF7BE5CFD23}"/>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Strategy</a:t>
              </a:r>
              <a:endParaRPr lang="fr-FR" sz="1200" b="1" dirty="0">
                <a:solidFill>
                  <a:schemeClr val="tx1"/>
                </a:solidFill>
              </a:endParaRPr>
            </a:p>
          </p:txBody>
        </p:sp>
        <p:sp>
          <p:nvSpPr>
            <p:cNvPr id="102" name="Rectangle 101">
              <a:extLst>
                <a:ext uri="{FF2B5EF4-FFF2-40B4-BE49-F238E27FC236}">
                  <a16:creationId xmlns:a16="http://schemas.microsoft.com/office/drawing/2014/main" id="{338127C5-F639-BD9D-7F59-5EE0B026B298}"/>
                </a:ext>
              </a:extLst>
            </p:cNvPr>
            <p:cNvSpPr/>
            <p:nvPr/>
          </p:nvSpPr>
          <p:spPr>
            <a:xfrm>
              <a:off x="3584571" y="3937040"/>
              <a:ext cx="3643418" cy="151488"/>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Contribution to national/</a:t>
              </a:r>
              <a:r>
                <a:rPr lang="fr-FR" sz="1050" dirty="0" err="1">
                  <a:solidFill>
                    <a:schemeClr val="tx1">
                      <a:lumMod val="50000"/>
                    </a:schemeClr>
                  </a:solidFill>
                </a:rPr>
                <a:t>regional</a:t>
              </a:r>
              <a:r>
                <a:rPr lang="fr-FR" sz="1050" dirty="0">
                  <a:solidFill>
                    <a:schemeClr val="tx1">
                      <a:lumMod val="50000"/>
                    </a:schemeClr>
                  </a:solidFill>
                </a:rPr>
                <a:t>/global goals</a:t>
              </a:r>
            </a:p>
          </p:txBody>
        </p:sp>
      </p:grpSp>
      <p:grpSp>
        <p:nvGrpSpPr>
          <p:cNvPr id="103" name="Group 102">
            <a:extLst>
              <a:ext uri="{FF2B5EF4-FFF2-40B4-BE49-F238E27FC236}">
                <a16:creationId xmlns:a16="http://schemas.microsoft.com/office/drawing/2014/main" id="{6FDC26EB-C706-FBF2-8190-68E44E062DFC}"/>
              </a:ext>
            </a:extLst>
          </p:cNvPr>
          <p:cNvGrpSpPr/>
          <p:nvPr/>
        </p:nvGrpSpPr>
        <p:grpSpPr>
          <a:xfrm>
            <a:off x="6150007" y="5748858"/>
            <a:ext cx="5934456" cy="452357"/>
            <a:chOff x="3399320" y="3676819"/>
            <a:chExt cx="4013923" cy="452357"/>
          </a:xfrm>
        </p:grpSpPr>
        <p:sp>
          <p:nvSpPr>
            <p:cNvPr id="104" name="Rectangle 103">
              <a:extLst>
                <a:ext uri="{FF2B5EF4-FFF2-40B4-BE49-F238E27FC236}">
                  <a16:creationId xmlns:a16="http://schemas.microsoft.com/office/drawing/2014/main" id="{600BD871-75A0-AE2E-450D-B2157290CCEB}"/>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err="1">
                  <a:solidFill>
                    <a:schemeClr val="tx1"/>
                  </a:solidFill>
                </a:rPr>
                <a:t>Strategy</a:t>
              </a:r>
              <a:endParaRPr lang="fr-FR" sz="1200" b="1" dirty="0">
                <a:solidFill>
                  <a:schemeClr val="tx1"/>
                </a:solidFill>
              </a:endParaRPr>
            </a:p>
          </p:txBody>
        </p:sp>
        <p:sp>
          <p:nvSpPr>
            <p:cNvPr id="105" name="Rectangle 104">
              <a:extLst>
                <a:ext uri="{FF2B5EF4-FFF2-40B4-BE49-F238E27FC236}">
                  <a16:creationId xmlns:a16="http://schemas.microsoft.com/office/drawing/2014/main" id="{EA1E1583-01B2-74E3-01CD-896079013AB4}"/>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Accessibility</a:t>
              </a:r>
              <a:r>
                <a:rPr lang="fr-FR" sz="1050" dirty="0">
                  <a:solidFill>
                    <a:schemeClr val="tx1">
                      <a:lumMod val="50000"/>
                    </a:schemeClr>
                  </a:solidFill>
                </a:rPr>
                <a:t> of the </a:t>
              </a:r>
              <a:r>
                <a:rPr lang="fr-FR" sz="1050" dirty="0" err="1">
                  <a:solidFill>
                    <a:schemeClr val="tx1">
                      <a:lumMod val="50000"/>
                    </a:schemeClr>
                  </a:solidFill>
                </a:rPr>
                <a:t>target</a:t>
              </a:r>
              <a:r>
                <a:rPr lang="fr-FR" sz="1050" dirty="0">
                  <a:solidFill>
                    <a:schemeClr val="tx1">
                      <a:lumMod val="50000"/>
                    </a:schemeClr>
                  </a:solidFill>
                </a:rPr>
                <a:t> population</a:t>
              </a:r>
            </a:p>
          </p:txBody>
        </p:sp>
      </p:grpSp>
      <p:grpSp>
        <p:nvGrpSpPr>
          <p:cNvPr id="106" name="Group 105">
            <a:extLst>
              <a:ext uri="{FF2B5EF4-FFF2-40B4-BE49-F238E27FC236}">
                <a16:creationId xmlns:a16="http://schemas.microsoft.com/office/drawing/2014/main" id="{2ED81257-3D32-77BA-DAF2-F04DCA54D604}"/>
              </a:ext>
            </a:extLst>
          </p:cNvPr>
          <p:cNvGrpSpPr/>
          <p:nvPr/>
        </p:nvGrpSpPr>
        <p:grpSpPr>
          <a:xfrm>
            <a:off x="6150779" y="3689049"/>
            <a:ext cx="5932916" cy="452357"/>
            <a:chOff x="3399320" y="3676819"/>
            <a:chExt cx="4013923" cy="452357"/>
          </a:xfrm>
        </p:grpSpPr>
        <p:sp>
          <p:nvSpPr>
            <p:cNvPr id="107" name="Rectangle 106">
              <a:extLst>
                <a:ext uri="{FF2B5EF4-FFF2-40B4-BE49-F238E27FC236}">
                  <a16:creationId xmlns:a16="http://schemas.microsoft.com/office/drawing/2014/main" id="{2F7ACAE6-B800-70CB-B3D9-43E03FAABCC3}"/>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a:solidFill>
                    <a:schemeClr val="tx1"/>
                  </a:solidFill>
                </a:rPr>
                <a:t>Vaccine </a:t>
              </a:r>
              <a:r>
                <a:rPr lang="fr-FR" sz="1200" b="1" dirty="0" err="1">
                  <a:solidFill>
                    <a:schemeClr val="tx1"/>
                  </a:solidFill>
                </a:rPr>
                <a:t>Safety</a:t>
              </a:r>
              <a:endParaRPr lang="fr-FR" sz="1200" b="1" dirty="0">
                <a:solidFill>
                  <a:schemeClr val="tx1"/>
                </a:solidFill>
              </a:endParaRPr>
            </a:p>
          </p:txBody>
        </p:sp>
        <p:sp>
          <p:nvSpPr>
            <p:cNvPr id="108" name="Rectangle 107">
              <a:extLst>
                <a:ext uri="{FF2B5EF4-FFF2-40B4-BE49-F238E27FC236}">
                  <a16:creationId xmlns:a16="http://schemas.microsoft.com/office/drawing/2014/main" id="{2BFED89F-78C2-89A5-90AA-C9F21A3457E1}"/>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Vaccine </a:t>
              </a:r>
              <a:r>
                <a:rPr lang="fr-FR" sz="1050" dirty="0" err="1">
                  <a:solidFill>
                    <a:schemeClr val="tx1">
                      <a:lumMod val="50000"/>
                    </a:schemeClr>
                  </a:solidFill>
                </a:rPr>
                <a:t>safety</a:t>
              </a:r>
              <a:endParaRPr lang="fr-FR" sz="1050" dirty="0">
                <a:solidFill>
                  <a:schemeClr val="tx1">
                    <a:lumMod val="50000"/>
                  </a:schemeClr>
                </a:solidFill>
              </a:endParaRPr>
            </a:p>
          </p:txBody>
        </p:sp>
      </p:grpSp>
    </p:spTree>
    <p:extLst>
      <p:ext uri="{BB962C8B-B14F-4D97-AF65-F5344CB8AC3E}">
        <p14:creationId xmlns:p14="http://schemas.microsoft.com/office/powerpoint/2010/main" val="274131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97805143-FF1F-30C4-469D-06F529943E40}"/>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5" name="Google Shape;126;p14">
            <a:extLst>
              <a:ext uri="{FF2B5EF4-FFF2-40B4-BE49-F238E27FC236}">
                <a16:creationId xmlns:a16="http://schemas.microsoft.com/office/drawing/2014/main" id="{FD603DCE-0988-CA51-A009-867994374495}"/>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The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will</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now select essential, important and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other</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be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used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for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prioritization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exercise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applying</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4th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selection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benchmark: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applicability</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the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country’s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context</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2" name="Rectangle 11">
            <a:extLst>
              <a:ext uri="{FF2B5EF4-FFF2-40B4-BE49-F238E27FC236}">
                <a16:creationId xmlns:a16="http://schemas.microsoft.com/office/drawing/2014/main" id="{29B1BCCD-4FC4-DD47-AC08-D1CD95EAEC60}"/>
              </a:ext>
            </a:extLst>
          </p:cNvPr>
          <p:cNvSpPr/>
          <p:nvPr/>
        </p:nvSpPr>
        <p:spPr>
          <a:xfrm>
            <a:off x="2937578" y="1539924"/>
            <a:ext cx="8178913"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this criteria more important for decision-making than other criteria? </a:t>
            </a:r>
          </a:p>
          <a:p>
            <a:pPr marL="171450" indent="-171450">
              <a:buFont typeface="Arial" panose="020B0604020202020204" pitchFamily="34" charset="0"/>
              <a:buChar char="•"/>
            </a:pPr>
            <a:r>
              <a:rPr lang="en-US" sz="1400" dirty="0">
                <a:solidFill>
                  <a:schemeClr val="tx1"/>
                </a:solidFill>
              </a:rPr>
              <a:t>Is there potential for the data to singularly impact decision-making?</a:t>
            </a:r>
          </a:p>
          <a:p>
            <a:endParaRPr lang="en-US" sz="700" dirty="0">
              <a:solidFill>
                <a:schemeClr val="tx1"/>
              </a:solidFill>
            </a:endParaRPr>
          </a:p>
          <a:p>
            <a:r>
              <a:rPr lang="en-US" sz="1400" i="1" dirty="0">
                <a:solidFill>
                  <a:schemeClr val="tx1"/>
                </a:solidFill>
              </a:rPr>
              <a:t>Example: If there is no prevalence or incidence of a disease in a country, there may not be need to consider a vaccine.</a:t>
            </a:r>
          </a:p>
        </p:txBody>
      </p:sp>
      <p:sp>
        <p:nvSpPr>
          <p:cNvPr id="13" name="Arrow: Pentagon 8">
            <a:extLst>
              <a:ext uri="{FF2B5EF4-FFF2-40B4-BE49-F238E27FC236}">
                <a16:creationId xmlns:a16="http://schemas.microsoft.com/office/drawing/2014/main" id="{33864F8D-F0EC-53FB-64D9-BEE35BEAF08B}"/>
              </a:ext>
            </a:extLst>
          </p:cNvPr>
          <p:cNvSpPr/>
          <p:nvPr/>
        </p:nvSpPr>
        <p:spPr>
          <a:xfrm>
            <a:off x="1689224" y="1539924"/>
            <a:ext cx="1934155" cy="118872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Relative importance of criteria</a:t>
            </a:r>
            <a:endParaRPr lang="en-US" sz="1500" b="1" dirty="0"/>
          </a:p>
        </p:txBody>
      </p:sp>
      <p:sp>
        <p:nvSpPr>
          <p:cNvPr id="14" name="Rectangle 13">
            <a:extLst>
              <a:ext uri="{FF2B5EF4-FFF2-40B4-BE49-F238E27FC236}">
                <a16:creationId xmlns:a16="http://schemas.microsoft.com/office/drawing/2014/main" id="{39A79B42-9B7B-D21E-D6AE-72F53B859BED}"/>
              </a:ext>
            </a:extLst>
          </p:cNvPr>
          <p:cNvSpPr/>
          <p:nvPr/>
        </p:nvSpPr>
        <p:spPr>
          <a:xfrm>
            <a:off x="1073855" y="1539924"/>
            <a:ext cx="615369" cy="118872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16" name="Rectangle 15">
            <a:extLst>
              <a:ext uri="{FF2B5EF4-FFF2-40B4-BE49-F238E27FC236}">
                <a16:creationId xmlns:a16="http://schemas.microsoft.com/office/drawing/2014/main" id="{A255CB71-8C84-A904-1CBD-4E3FFF7751B9}"/>
              </a:ext>
            </a:extLst>
          </p:cNvPr>
          <p:cNvSpPr/>
          <p:nvPr/>
        </p:nvSpPr>
        <p:spPr>
          <a:xfrm>
            <a:off x="2937579" y="2806462"/>
            <a:ext cx="8178912"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there a reasonable expectation that country-specific data is available that is current, representative and credible?</a:t>
            </a:r>
          </a:p>
          <a:p>
            <a:pPr marL="171450" indent="-171450">
              <a:buFont typeface="Arial" panose="020B0604020202020204" pitchFamily="34" charset="0"/>
              <a:buChar char="•"/>
            </a:pPr>
            <a:r>
              <a:rPr lang="en-US" sz="1400" dirty="0">
                <a:solidFill>
                  <a:schemeClr val="tx1"/>
                </a:solidFill>
              </a:rPr>
              <a:t>Is there regional or global data that exists and is made available?</a:t>
            </a:r>
          </a:p>
          <a:p>
            <a:pPr marL="171450" indent="-171450">
              <a:buFont typeface="Arial" panose="020B0604020202020204" pitchFamily="34" charset="0"/>
              <a:buChar char="•"/>
            </a:pPr>
            <a:r>
              <a:rPr lang="en-US" sz="1400" dirty="0">
                <a:solidFill>
                  <a:schemeClr val="tx1"/>
                </a:solidFill>
              </a:rPr>
              <a:t>If no published evidence is expected to be available, are there experts that can provide advice and considerations?</a:t>
            </a:r>
          </a:p>
        </p:txBody>
      </p:sp>
      <p:sp>
        <p:nvSpPr>
          <p:cNvPr id="17" name="Arrow: Pentagon 12">
            <a:extLst>
              <a:ext uri="{FF2B5EF4-FFF2-40B4-BE49-F238E27FC236}">
                <a16:creationId xmlns:a16="http://schemas.microsoft.com/office/drawing/2014/main" id="{8CB24EBB-D7E7-F600-B5DF-499D43B2D3CD}"/>
              </a:ext>
            </a:extLst>
          </p:cNvPr>
          <p:cNvSpPr/>
          <p:nvPr/>
        </p:nvSpPr>
        <p:spPr>
          <a:xfrm>
            <a:off x="1689224" y="2806463"/>
            <a:ext cx="1934155" cy="1188719"/>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Expected availability of data</a:t>
            </a:r>
            <a:endParaRPr lang="en-US" sz="1500" b="1" dirty="0"/>
          </a:p>
        </p:txBody>
      </p:sp>
      <p:sp>
        <p:nvSpPr>
          <p:cNvPr id="18" name="Rectangle 17">
            <a:extLst>
              <a:ext uri="{FF2B5EF4-FFF2-40B4-BE49-F238E27FC236}">
                <a16:creationId xmlns:a16="http://schemas.microsoft.com/office/drawing/2014/main" id="{53F23FDC-9E34-0ADB-6B3B-7EF2355B3803}"/>
              </a:ext>
            </a:extLst>
          </p:cNvPr>
          <p:cNvSpPr/>
          <p:nvPr/>
        </p:nvSpPr>
        <p:spPr>
          <a:xfrm>
            <a:off x="1073855" y="2806463"/>
            <a:ext cx="615369" cy="1188719"/>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0" name="Rectangle 19">
            <a:extLst>
              <a:ext uri="{FF2B5EF4-FFF2-40B4-BE49-F238E27FC236}">
                <a16:creationId xmlns:a16="http://schemas.microsoft.com/office/drawing/2014/main" id="{9B55703D-8E05-0613-F89C-E548940C196A}"/>
              </a:ext>
            </a:extLst>
          </p:cNvPr>
          <p:cNvSpPr/>
          <p:nvPr/>
        </p:nvSpPr>
        <p:spPr>
          <a:xfrm>
            <a:off x="2937578" y="4073000"/>
            <a:ext cx="8178911"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Will the data vary sufficiently to differentiate between vaccines, or are all vaccines expected to have similar results?</a:t>
            </a:r>
          </a:p>
          <a:p>
            <a:endParaRPr lang="en-US" sz="700" dirty="0">
              <a:solidFill>
                <a:schemeClr val="tx1"/>
              </a:solidFill>
            </a:endParaRPr>
          </a:p>
          <a:p>
            <a:r>
              <a:rPr lang="en-US" sz="1400" i="1" dirty="0">
                <a:solidFill>
                  <a:schemeClr val="tx1"/>
                </a:solidFill>
              </a:rPr>
              <a:t>Example: There may be sufficient availability (current and future) across all selected vaccines. </a:t>
            </a:r>
          </a:p>
        </p:txBody>
      </p:sp>
      <p:sp>
        <p:nvSpPr>
          <p:cNvPr id="21" name="Arrow: Pentagon 16">
            <a:extLst>
              <a:ext uri="{FF2B5EF4-FFF2-40B4-BE49-F238E27FC236}">
                <a16:creationId xmlns:a16="http://schemas.microsoft.com/office/drawing/2014/main" id="{6E8DCDE6-8FEF-9FF6-B0BB-F8EE331145FD}"/>
              </a:ext>
            </a:extLst>
          </p:cNvPr>
          <p:cNvSpPr/>
          <p:nvPr/>
        </p:nvSpPr>
        <p:spPr>
          <a:xfrm>
            <a:off x="1689222" y="4073000"/>
            <a:ext cx="1934155" cy="118872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Ability to easily differentiate among vaccines</a:t>
            </a:r>
          </a:p>
        </p:txBody>
      </p:sp>
      <p:sp>
        <p:nvSpPr>
          <p:cNvPr id="22" name="Rectangle 21">
            <a:extLst>
              <a:ext uri="{FF2B5EF4-FFF2-40B4-BE49-F238E27FC236}">
                <a16:creationId xmlns:a16="http://schemas.microsoft.com/office/drawing/2014/main" id="{B3C9327C-B1AA-867A-0C42-2C9441CDA3D5}"/>
              </a:ext>
            </a:extLst>
          </p:cNvPr>
          <p:cNvSpPr/>
          <p:nvPr/>
        </p:nvSpPr>
        <p:spPr>
          <a:xfrm>
            <a:off x="1073854" y="4073000"/>
            <a:ext cx="615369" cy="118872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24" name="Rectangle 23">
            <a:extLst>
              <a:ext uri="{FF2B5EF4-FFF2-40B4-BE49-F238E27FC236}">
                <a16:creationId xmlns:a16="http://schemas.microsoft.com/office/drawing/2014/main" id="{0EE9D4B2-3FE9-A0F8-8027-A7B7D81B55FF}"/>
              </a:ext>
            </a:extLst>
          </p:cNvPr>
          <p:cNvSpPr/>
          <p:nvPr/>
        </p:nvSpPr>
        <p:spPr>
          <a:xfrm>
            <a:off x="2937579" y="5339538"/>
            <a:ext cx="8178910"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the criteria relevant to the country profile? (e.g., Gavi status)</a:t>
            </a:r>
          </a:p>
          <a:p>
            <a:pPr marL="171450" indent="-171450">
              <a:buFont typeface="Arial" panose="020B0604020202020204" pitchFamily="34" charset="0"/>
              <a:buChar char="•"/>
            </a:pPr>
            <a:r>
              <a:rPr lang="en-US" sz="1400" dirty="0">
                <a:solidFill>
                  <a:schemeClr val="tx1"/>
                </a:solidFill>
              </a:rPr>
              <a:t>Does the criteria focus on issues or questions that are directly relevant to country context?</a:t>
            </a:r>
          </a:p>
          <a:p>
            <a:pPr marL="171450" indent="-171450">
              <a:buFont typeface="Arial" panose="020B0604020202020204" pitchFamily="34" charset="0"/>
              <a:buChar char="•"/>
            </a:pPr>
            <a:r>
              <a:rPr lang="en-US" sz="1400" dirty="0">
                <a:solidFill>
                  <a:schemeClr val="tx1"/>
                </a:solidFill>
              </a:rPr>
              <a:t>Does the criteria address country priorities?</a:t>
            </a:r>
          </a:p>
          <a:p>
            <a:endParaRPr lang="en-US" sz="700" dirty="0">
              <a:solidFill>
                <a:schemeClr val="tx1"/>
              </a:solidFill>
            </a:endParaRPr>
          </a:p>
          <a:p>
            <a:r>
              <a:rPr lang="en-US" sz="1400" i="1" dirty="0">
                <a:solidFill>
                  <a:schemeClr val="tx1"/>
                </a:solidFill>
              </a:rPr>
              <a:t>Example: Gavi eligibility will be critically important to some countries, but not at all important to high-income countries.</a:t>
            </a:r>
          </a:p>
        </p:txBody>
      </p:sp>
      <p:sp>
        <p:nvSpPr>
          <p:cNvPr id="25" name="Arrow: Pentagon 20">
            <a:extLst>
              <a:ext uri="{FF2B5EF4-FFF2-40B4-BE49-F238E27FC236}">
                <a16:creationId xmlns:a16="http://schemas.microsoft.com/office/drawing/2014/main" id="{B4F43490-6644-0B80-BCD5-B968CDB47C31}"/>
              </a:ext>
            </a:extLst>
          </p:cNvPr>
          <p:cNvSpPr/>
          <p:nvPr/>
        </p:nvSpPr>
        <p:spPr>
          <a:xfrm>
            <a:off x="1689224" y="5339538"/>
            <a:ext cx="1934154" cy="1188720"/>
          </a:xfrm>
          <a:prstGeom prst="homePlat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solidFill>
              </a:rPr>
              <a:t>Applicability to the country context</a:t>
            </a:r>
          </a:p>
        </p:txBody>
      </p:sp>
      <p:sp>
        <p:nvSpPr>
          <p:cNvPr id="26" name="Rectangle 25">
            <a:extLst>
              <a:ext uri="{FF2B5EF4-FFF2-40B4-BE49-F238E27FC236}">
                <a16:creationId xmlns:a16="http://schemas.microsoft.com/office/drawing/2014/main" id="{A7B078E1-4EFA-F173-9785-B4C701C779BE}"/>
              </a:ext>
            </a:extLst>
          </p:cNvPr>
          <p:cNvSpPr/>
          <p:nvPr/>
        </p:nvSpPr>
        <p:spPr>
          <a:xfrm>
            <a:off x="1073855" y="5339538"/>
            <a:ext cx="615369" cy="118872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28" name="Rectangle 27">
            <a:extLst>
              <a:ext uri="{FF2B5EF4-FFF2-40B4-BE49-F238E27FC236}">
                <a16:creationId xmlns:a16="http://schemas.microsoft.com/office/drawing/2014/main" id="{02BA0344-799C-0D64-F86E-0D96ACED80B6}"/>
              </a:ext>
            </a:extLst>
          </p:cNvPr>
          <p:cNvSpPr/>
          <p:nvPr/>
        </p:nvSpPr>
        <p:spPr>
          <a:xfrm>
            <a:off x="1073854" y="5315939"/>
            <a:ext cx="10042635" cy="1212319"/>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845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Essential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50%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34</a:t>
            </a:fld>
            <a:endParaRPr lang="fr-FR" dirty="0">
              <a:latin typeface="+mj-lt"/>
            </a:endParaRPr>
          </a:p>
        </p:txBody>
      </p:sp>
      <p:graphicFrame>
        <p:nvGraphicFramePr>
          <p:cNvPr id="9" name="Chart 8">
            <a:extLst>
              <a:ext uri="{FF2B5EF4-FFF2-40B4-BE49-F238E27FC236}">
                <a16:creationId xmlns:a16="http://schemas.microsoft.com/office/drawing/2014/main" id="{5E48FEB8-470E-4A99-CEA0-5FD26A21E1B6}"/>
              </a:ext>
            </a:extLst>
          </p:cNvPr>
          <p:cNvGraphicFramePr/>
          <p:nvPr>
            <p:extLst>
              <p:ext uri="{D42A27DB-BD31-4B8C-83A1-F6EECF244321}">
                <p14:modId xmlns:p14="http://schemas.microsoft.com/office/powerpoint/2010/main" val="724089402"/>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8A47FCA2-5602-1A5A-4F05-39C7CDE89FC8}"/>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essential </a:t>
            </a:r>
            <a:r>
              <a:rPr lang="fr-FR" sz="1400" b="1" dirty="0" err="1"/>
              <a:t>criteria</a:t>
            </a:r>
            <a:endParaRPr lang="fr-FR" sz="1400" b="1" dirty="0"/>
          </a:p>
          <a:p>
            <a:r>
              <a:rPr lang="fr-FR" sz="1050" dirty="0"/>
              <a:t>Source : online questionnaire, Nbr, N = X</a:t>
            </a:r>
          </a:p>
        </p:txBody>
      </p:sp>
      <p:sp>
        <p:nvSpPr>
          <p:cNvPr id="2" name="Star: 10 Points 17">
            <a:extLst>
              <a:ext uri="{FF2B5EF4-FFF2-40B4-BE49-F238E27FC236}">
                <a16:creationId xmlns:a16="http://schemas.microsoft.com/office/drawing/2014/main" id="{E84BDCAD-BE93-E34F-2D69-CE4F2E3C9F36}"/>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Tree>
    <p:extLst>
      <p:ext uri="{BB962C8B-B14F-4D97-AF65-F5344CB8AC3E}">
        <p14:creationId xmlns:p14="http://schemas.microsoft.com/office/powerpoint/2010/main" val="1152438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Important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third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35</a:t>
            </a:fld>
            <a:endParaRPr lang="fr-FR" dirty="0">
              <a:latin typeface="+mj-lt"/>
            </a:endParaRPr>
          </a:p>
        </p:txBody>
      </p:sp>
      <p:sp>
        <p:nvSpPr>
          <p:cNvPr id="12" name="TextBox 11">
            <a:extLst>
              <a:ext uri="{FF2B5EF4-FFF2-40B4-BE49-F238E27FC236}">
                <a16:creationId xmlns:a16="http://schemas.microsoft.com/office/drawing/2014/main" id="{8A47FCA2-5602-1A5A-4F05-39C7CDE89FC8}"/>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important </a:t>
            </a:r>
            <a:r>
              <a:rPr lang="fr-FR" sz="1400" b="1" dirty="0" err="1"/>
              <a:t>criteria</a:t>
            </a:r>
            <a:endParaRPr lang="fr-FR" sz="1400" b="1" dirty="0"/>
          </a:p>
          <a:p>
            <a:r>
              <a:rPr lang="fr-FR" sz="1050" dirty="0"/>
              <a:t>Source : online questionnaire, Nbr, N = X</a:t>
            </a:r>
          </a:p>
        </p:txBody>
      </p:sp>
      <p:graphicFrame>
        <p:nvGraphicFramePr>
          <p:cNvPr id="2" name="Chart 1">
            <a:extLst>
              <a:ext uri="{FF2B5EF4-FFF2-40B4-BE49-F238E27FC236}">
                <a16:creationId xmlns:a16="http://schemas.microsoft.com/office/drawing/2014/main" id="{0659CB37-B44B-ED27-BB66-55C5FF17FCEE}"/>
              </a:ext>
            </a:extLst>
          </p:cNvPr>
          <p:cNvGraphicFramePr/>
          <p:nvPr>
            <p:extLst>
              <p:ext uri="{D42A27DB-BD31-4B8C-83A1-F6EECF244321}">
                <p14:modId xmlns:p14="http://schemas.microsoft.com/office/powerpoint/2010/main" val="414978818"/>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4" name="Star: 10 Points 17">
            <a:extLst>
              <a:ext uri="{FF2B5EF4-FFF2-40B4-BE49-F238E27FC236}">
                <a16:creationId xmlns:a16="http://schemas.microsoft.com/office/drawing/2014/main" id="{834D470C-E318-9783-4C9A-D8AE0141FFA0}"/>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Tree>
    <p:extLst>
      <p:ext uri="{BB962C8B-B14F-4D97-AF65-F5344CB8AC3E}">
        <p14:creationId xmlns:p14="http://schemas.microsoft.com/office/powerpoint/2010/main" val="1295436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Other</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third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36</a:t>
            </a:fld>
            <a:endParaRPr lang="fr-FR" dirty="0">
              <a:latin typeface="+mj-lt"/>
            </a:endParaRPr>
          </a:p>
        </p:txBody>
      </p:sp>
      <p:graphicFrame>
        <p:nvGraphicFramePr>
          <p:cNvPr id="2" name="Chart 1">
            <a:extLst>
              <a:ext uri="{FF2B5EF4-FFF2-40B4-BE49-F238E27FC236}">
                <a16:creationId xmlns:a16="http://schemas.microsoft.com/office/drawing/2014/main" id="{765BF225-27E5-3F4D-CFDD-73772580DFF1}"/>
              </a:ext>
            </a:extLst>
          </p:cNvPr>
          <p:cNvGraphicFramePr/>
          <p:nvPr>
            <p:extLst>
              <p:ext uri="{D42A27DB-BD31-4B8C-83A1-F6EECF244321}">
                <p14:modId xmlns:p14="http://schemas.microsoft.com/office/powerpoint/2010/main" val="1073177764"/>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4" name="Star: 10 Points 17">
            <a:extLst>
              <a:ext uri="{FF2B5EF4-FFF2-40B4-BE49-F238E27FC236}">
                <a16:creationId xmlns:a16="http://schemas.microsoft.com/office/drawing/2014/main" id="{9DC0943F-4A3F-4846-6C0A-B17B9E491E0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
        <p:nvSpPr>
          <p:cNvPr id="5" name="TextBox 4">
            <a:extLst>
              <a:ext uri="{FF2B5EF4-FFF2-40B4-BE49-F238E27FC236}">
                <a16:creationId xmlns:a16="http://schemas.microsoft.com/office/drawing/2014/main" id="{C19E689A-7F80-8F21-086C-53BD3AD2A68B}"/>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a:t>
            </a:r>
            <a:r>
              <a:rPr lang="fr-FR" sz="1400" b="1" dirty="0" err="1"/>
              <a:t>other</a:t>
            </a:r>
            <a:r>
              <a:rPr lang="fr-FR" sz="1400" b="1" dirty="0"/>
              <a:t> </a:t>
            </a:r>
            <a:r>
              <a:rPr lang="fr-FR" sz="1400" b="1" dirty="0" err="1"/>
              <a:t>criteria</a:t>
            </a:r>
            <a:endParaRPr lang="fr-FR" sz="1400" b="1" dirty="0"/>
          </a:p>
          <a:p>
            <a:r>
              <a:rPr lang="fr-FR" sz="1050" dirty="0"/>
              <a:t>Source : online questionnaire, Nbr, N = X</a:t>
            </a:r>
          </a:p>
        </p:txBody>
      </p:sp>
    </p:spTree>
    <p:extLst>
      <p:ext uri="{BB962C8B-B14F-4D97-AF65-F5344CB8AC3E}">
        <p14:creationId xmlns:p14="http://schemas.microsoft.com/office/powerpoint/2010/main" val="750067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54582" y="30167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err="1">
                <a:solidFill>
                  <a:srgbClr val="0F5D61"/>
                </a:solidFill>
                <a:latin typeface="Lato" panose="020F0502020204030203" pitchFamily="34" charset="0"/>
                <a:cs typeface="Times New Roman" panose="02020603050405020304" pitchFamily="18" charset="0"/>
                <a:sym typeface="Lato"/>
              </a:rPr>
              <a:t>Summary</a:t>
            </a:r>
            <a:r>
              <a:rPr lang="fr-FR" sz="2400" kern="0" dirty="0">
                <a:solidFill>
                  <a:srgbClr val="0F5D61"/>
                </a:solidFill>
                <a:latin typeface="Lato" panose="020F0502020204030203" pitchFamily="34" charset="0"/>
                <a:cs typeface="Times New Roman" panose="02020603050405020304" pitchFamily="18" charset="0"/>
                <a:sym typeface="Lato"/>
              </a:rPr>
              <a:t> – X </a:t>
            </a:r>
            <a:r>
              <a:rPr lang="fr-FR" sz="2400" kern="0" dirty="0" err="1">
                <a:solidFill>
                  <a:srgbClr val="0F5D61"/>
                </a:solidFill>
                <a:latin typeface="Lato" panose="020F0502020204030203" pitchFamily="34" charset="0"/>
                <a:cs typeface="Times New Roman" panose="02020603050405020304" pitchFamily="18" charset="0"/>
                <a:sym typeface="Lato"/>
              </a:rPr>
              <a:t>criteria</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retained</a:t>
            </a:r>
            <a:r>
              <a:rPr lang="fr-FR" sz="2400" kern="0" dirty="0">
                <a:solidFill>
                  <a:srgbClr val="0F5D61"/>
                </a:solidFill>
                <a:latin typeface="Lato" panose="020F0502020204030203" pitchFamily="34" charset="0"/>
                <a:cs typeface="Times New Roman" panose="02020603050405020304" pitchFamily="18" charset="0"/>
                <a:sym typeface="Lato"/>
              </a:rPr>
              <a:t> (X essential, X important, X </a:t>
            </a:r>
            <a:r>
              <a:rPr lang="fr-FR" sz="2400" kern="0" dirty="0" err="1">
                <a:solidFill>
                  <a:srgbClr val="0F5D61"/>
                </a:solidFill>
                <a:latin typeface="Lato" panose="020F0502020204030203" pitchFamily="34" charset="0"/>
                <a:cs typeface="Times New Roman" panose="02020603050405020304" pitchFamily="18" charset="0"/>
                <a:sym typeface="Lato"/>
              </a:rPr>
              <a:t>other</a:t>
            </a:r>
            <a:r>
              <a:rPr lang="fr-FR" sz="2400" kern="0" dirty="0">
                <a:solidFill>
                  <a:srgbClr val="0F5D61"/>
                </a:solidFill>
                <a:latin typeface="Lato" panose="020F0502020204030203" pitchFamily="34" charset="0"/>
                <a:cs typeface="Times New Roman" panose="02020603050405020304" pitchFamily="18" charset="0"/>
                <a:sym typeface="Lato"/>
              </a:rPr>
              <a:t>)</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37</a:t>
            </a:fld>
            <a:endParaRPr lang="fr-FR" dirty="0">
              <a:latin typeface="+mj-lt"/>
            </a:endParaRPr>
          </a:p>
        </p:txBody>
      </p:sp>
      <p:grpSp>
        <p:nvGrpSpPr>
          <p:cNvPr id="31" name="Group 30">
            <a:extLst>
              <a:ext uri="{FF2B5EF4-FFF2-40B4-BE49-F238E27FC236}">
                <a16:creationId xmlns:a16="http://schemas.microsoft.com/office/drawing/2014/main" id="{2C9CA485-F180-6CAC-F550-294C6C2FDD4B}"/>
              </a:ext>
            </a:extLst>
          </p:cNvPr>
          <p:cNvGrpSpPr/>
          <p:nvPr/>
        </p:nvGrpSpPr>
        <p:grpSpPr>
          <a:xfrm>
            <a:off x="794675" y="1469526"/>
            <a:ext cx="3196777" cy="702295"/>
            <a:chOff x="561887" y="1469526"/>
            <a:chExt cx="3196777" cy="702295"/>
          </a:xfrm>
        </p:grpSpPr>
        <p:sp>
          <p:nvSpPr>
            <p:cNvPr id="9" name="Rectangle 8">
              <a:extLst>
                <a:ext uri="{FF2B5EF4-FFF2-40B4-BE49-F238E27FC236}">
                  <a16:creationId xmlns:a16="http://schemas.microsoft.com/office/drawing/2014/main" id="{31E44568-226C-D7E1-0985-E553578E3243}"/>
                </a:ext>
              </a:extLst>
            </p:cNvPr>
            <p:cNvSpPr/>
            <p:nvPr/>
          </p:nvSpPr>
          <p:spPr>
            <a:xfrm>
              <a:off x="561887" y="1469971"/>
              <a:ext cx="3196777" cy="701850"/>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dirty="0">
                  <a:solidFill>
                    <a:schemeClr val="tx1"/>
                  </a:solidFill>
                </a:rPr>
                <a:t>PRESELECTION</a:t>
              </a:r>
            </a:p>
            <a:p>
              <a:pPr>
                <a:spcBef>
                  <a:spcPts val="600"/>
                </a:spcBef>
                <a:buSzPct val="100000"/>
              </a:pPr>
              <a:r>
                <a:rPr lang="en-US" sz="1200" kern="0" dirty="0">
                  <a:solidFill>
                    <a:schemeClr val="tx1"/>
                  </a:solidFill>
                </a:rPr>
                <a:t>Which vaccines should be considered for introduction?</a:t>
              </a:r>
              <a:endParaRPr lang="en-US" sz="1050" kern="0" dirty="0">
                <a:solidFill>
                  <a:schemeClr val="tx1"/>
                </a:solidFill>
              </a:endParaRPr>
            </a:p>
          </p:txBody>
        </p:sp>
        <p:cxnSp>
          <p:nvCxnSpPr>
            <p:cNvPr id="12" name="Straight Connector 11">
              <a:extLst>
                <a:ext uri="{FF2B5EF4-FFF2-40B4-BE49-F238E27FC236}">
                  <a16:creationId xmlns:a16="http://schemas.microsoft.com/office/drawing/2014/main" id="{3CCF8B2D-7A23-30A2-6427-DFEB453322DE}"/>
                </a:ext>
              </a:extLst>
            </p:cNvPr>
            <p:cNvCxnSpPr>
              <a:cxnSpLocks/>
            </p:cNvCxnSpPr>
            <p:nvPr/>
          </p:nvCxnSpPr>
          <p:spPr>
            <a:xfrm flipH="1">
              <a:off x="561887" y="1469526"/>
              <a:ext cx="3196777" cy="0"/>
            </a:xfrm>
            <a:prstGeom prst="line">
              <a:avLst/>
            </a:prstGeom>
            <a:ln w="38100">
              <a:solidFill>
                <a:srgbClr val="F1F5F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832FEA67-7566-84A5-B13F-D9E94321FDFA}"/>
              </a:ext>
            </a:extLst>
          </p:cNvPr>
          <p:cNvGrpSpPr/>
          <p:nvPr/>
        </p:nvGrpSpPr>
        <p:grpSpPr>
          <a:xfrm>
            <a:off x="4328892" y="1469526"/>
            <a:ext cx="3196777" cy="702295"/>
            <a:chOff x="3399320" y="1469526"/>
            <a:chExt cx="2480061" cy="702295"/>
          </a:xfrm>
        </p:grpSpPr>
        <p:sp>
          <p:nvSpPr>
            <p:cNvPr id="13" name="Rectangle 12">
              <a:extLst>
                <a:ext uri="{FF2B5EF4-FFF2-40B4-BE49-F238E27FC236}">
                  <a16:creationId xmlns:a16="http://schemas.microsoft.com/office/drawing/2014/main" id="{B51F70A0-EE11-3886-4089-7C8939B8A4E3}"/>
                </a:ext>
              </a:extLst>
            </p:cNvPr>
            <p:cNvSpPr/>
            <p:nvPr/>
          </p:nvSpPr>
          <p:spPr>
            <a:xfrm>
              <a:off x="3399320" y="1469971"/>
              <a:ext cx="2480061" cy="701850"/>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algn="l" defTabSz="914400" rtl="0" eaLnBrk="1" fontAlgn="auto" latinLnBrk="0" hangingPunct="1">
                <a:lnSpc>
                  <a:spcPct val="100000"/>
                </a:lnSpc>
                <a:spcBef>
                  <a:spcPts val="600"/>
                </a:spcBef>
                <a:spcAft>
                  <a:spcPts val="0"/>
                </a:spcAft>
                <a:buClrTx/>
                <a:buSzPct val="100000"/>
                <a:tabLst/>
                <a:defRPr/>
              </a:pPr>
              <a:r>
                <a:rPr kumimoji="0" lang="fr-FR" sz="1200" b="1" i="0" u="none" strike="noStrike" kern="0" cap="none" spc="0" normalizeH="0" baseline="0" noProof="0" dirty="0">
                  <a:ln>
                    <a:noFill/>
                  </a:ln>
                  <a:solidFill>
                    <a:srgbClr val="414141"/>
                  </a:solidFill>
                  <a:effectLst/>
                  <a:uLnTx/>
                  <a:uFillTx/>
                  <a:latin typeface="Lato"/>
                  <a:ea typeface="+mn-ea"/>
                  <a:cs typeface="+mn-cs"/>
                </a:rPr>
                <a:t>IMPORTANCE</a:t>
              </a:r>
            </a:p>
            <a:p>
              <a:pPr marR="0" lvl="0" fontAlgn="auto">
                <a:lnSpc>
                  <a:spcPct val="100000"/>
                </a:lnSpc>
                <a:spcBef>
                  <a:spcPts val="600"/>
                </a:spcBef>
                <a:spcAft>
                  <a:spcPts val="0"/>
                </a:spcAft>
                <a:buClrTx/>
                <a:buSzPct val="100000"/>
                <a:tabLst/>
                <a:defRPr/>
              </a:pPr>
              <a:r>
                <a:rPr lang="en-US" sz="1200" kern="0" dirty="0">
                  <a:solidFill>
                    <a:schemeClr val="tx1"/>
                  </a:solidFill>
                </a:rPr>
                <a:t>Which vaccines are the most important to introduce? </a:t>
              </a:r>
            </a:p>
          </p:txBody>
        </p:sp>
        <p:cxnSp>
          <p:nvCxnSpPr>
            <p:cNvPr id="14" name="Straight Connector 13">
              <a:extLst>
                <a:ext uri="{FF2B5EF4-FFF2-40B4-BE49-F238E27FC236}">
                  <a16:creationId xmlns:a16="http://schemas.microsoft.com/office/drawing/2014/main" id="{FE150174-2ECF-A547-0471-0101AF259177}"/>
                </a:ext>
              </a:extLst>
            </p:cNvPr>
            <p:cNvCxnSpPr>
              <a:cxnSpLocks/>
            </p:cNvCxnSpPr>
            <p:nvPr/>
          </p:nvCxnSpPr>
          <p:spPr>
            <a:xfrm flipH="1">
              <a:off x="3399320" y="1469526"/>
              <a:ext cx="2480061" cy="0"/>
            </a:xfrm>
            <a:prstGeom prst="line">
              <a:avLst/>
            </a:prstGeom>
            <a:ln w="38100">
              <a:solidFill>
                <a:srgbClr val="C2D6D7"/>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BECE7DD0-5580-1037-E6AA-B38A862E8DD3}"/>
              </a:ext>
            </a:extLst>
          </p:cNvPr>
          <p:cNvGrpSpPr/>
          <p:nvPr/>
        </p:nvGrpSpPr>
        <p:grpSpPr>
          <a:xfrm>
            <a:off x="7863109" y="1469526"/>
            <a:ext cx="3196777" cy="702295"/>
            <a:chOff x="6193966" y="1469526"/>
            <a:chExt cx="3196777" cy="702295"/>
          </a:xfrm>
        </p:grpSpPr>
        <p:sp>
          <p:nvSpPr>
            <p:cNvPr id="15" name="Rectangle 14">
              <a:extLst>
                <a:ext uri="{FF2B5EF4-FFF2-40B4-BE49-F238E27FC236}">
                  <a16:creationId xmlns:a16="http://schemas.microsoft.com/office/drawing/2014/main" id="{0B29EC36-174E-01E2-FD62-214A73953CCC}"/>
                </a:ext>
              </a:extLst>
            </p:cNvPr>
            <p:cNvSpPr/>
            <p:nvPr/>
          </p:nvSpPr>
          <p:spPr>
            <a:xfrm>
              <a:off x="6193966" y="1469971"/>
              <a:ext cx="3196777" cy="701850"/>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dirty="0">
                  <a:solidFill>
                    <a:schemeClr val="tx1"/>
                  </a:solidFill>
                </a:rPr>
                <a:t>FEASIBILITY</a:t>
              </a:r>
            </a:p>
            <a:p>
              <a:pPr>
                <a:spcBef>
                  <a:spcPts val="600"/>
                </a:spcBef>
                <a:buSzPct val="100000"/>
              </a:pPr>
              <a:r>
                <a:rPr lang="en-US" sz="1200" kern="0" dirty="0">
                  <a:solidFill>
                    <a:schemeClr val="tx1"/>
                  </a:solidFill>
                </a:rPr>
                <a:t>Which vaccines are the easiest to introduce?</a:t>
              </a:r>
              <a:endParaRPr lang="fr-FR" sz="1050" kern="0" dirty="0">
                <a:solidFill>
                  <a:schemeClr val="tx1"/>
                </a:solidFill>
              </a:endParaRPr>
            </a:p>
          </p:txBody>
        </p:sp>
        <p:cxnSp>
          <p:nvCxnSpPr>
            <p:cNvPr id="16" name="Straight Connector 15">
              <a:extLst>
                <a:ext uri="{FF2B5EF4-FFF2-40B4-BE49-F238E27FC236}">
                  <a16:creationId xmlns:a16="http://schemas.microsoft.com/office/drawing/2014/main" id="{AF9992D0-DA28-49B2-D26B-6EE5B5A3ACE7}"/>
                </a:ext>
              </a:extLst>
            </p:cNvPr>
            <p:cNvCxnSpPr>
              <a:cxnSpLocks/>
            </p:cNvCxnSpPr>
            <p:nvPr/>
          </p:nvCxnSpPr>
          <p:spPr>
            <a:xfrm>
              <a:off x="6193966" y="1469526"/>
              <a:ext cx="3196777" cy="0"/>
            </a:xfrm>
            <a:prstGeom prst="line">
              <a:avLst/>
            </a:prstGeom>
            <a:ln w="38100">
              <a:solidFill>
                <a:srgbClr val="68999B"/>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 name="Rectangle 2">
            <a:extLst>
              <a:ext uri="{FF2B5EF4-FFF2-40B4-BE49-F238E27FC236}">
                <a16:creationId xmlns:a16="http://schemas.microsoft.com/office/drawing/2014/main" id="{20969A74-5ED6-52C4-0F96-E325DFD9623C}"/>
              </a:ext>
            </a:extLst>
          </p:cNvPr>
          <p:cNvSpPr/>
          <p:nvPr/>
        </p:nvSpPr>
        <p:spPr>
          <a:xfrm>
            <a:off x="366387" y="5852276"/>
            <a:ext cx="2251139" cy="244965"/>
          </a:xfrm>
          <a:prstGeom prst="rect">
            <a:avLst/>
          </a:prstGeom>
          <a:solidFill>
            <a:srgbClr val="C00000"/>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bg1"/>
                </a:solidFill>
              </a:rPr>
              <a:t>Essential </a:t>
            </a:r>
            <a:r>
              <a:rPr lang="fr-FR" sz="1050" dirty="0" err="1">
                <a:solidFill>
                  <a:schemeClr val="bg1"/>
                </a:solidFill>
              </a:rPr>
              <a:t>criteria</a:t>
            </a:r>
            <a:endParaRPr lang="fr-FR" sz="1050" dirty="0">
              <a:solidFill>
                <a:schemeClr val="bg1"/>
              </a:solidFill>
            </a:endParaRPr>
          </a:p>
        </p:txBody>
      </p:sp>
      <p:sp>
        <p:nvSpPr>
          <p:cNvPr id="26" name="Rectangle 25">
            <a:extLst>
              <a:ext uri="{FF2B5EF4-FFF2-40B4-BE49-F238E27FC236}">
                <a16:creationId xmlns:a16="http://schemas.microsoft.com/office/drawing/2014/main" id="{31136BFB-BA4F-E76C-971C-45591A998A9B}"/>
              </a:ext>
            </a:extLst>
          </p:cNvPr>
          <p:cNvSpPr/>
          <p:nvPr/>
        </p:nvSpPr>
        <p:spPr>
          <a:xfrm>
            <a:off x="366387" y="6169676"/>
            <a:ext cx="2251139" cy="237496"/>
          </a:xfrm>
          <a:prstGeom prst="rect">
            <a:avLst/>
          </a:prstGeom>
          <a:solidFill>
            <a:srgbClr val="FFFF00"/>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Important </a:t>
            </a:r>
            <a:r>
              <a:rPr lang="fr-FR" sz="1050" dirty="0" err="1">
                <a:solidFill>
                  <a:schemeClr val="tx1">
                    <a:lumMod val="50000"/>
                  </a:schemeClr>
                </a:solidFill>
              </a:rPr>
              <a:t>criteria</a:t>
            </a:r>
            <a:endParaRPr lang="fr-FR" sz="1050" dirty="0">
              <a:solidFill>
                <a:schemeClr val="tx1">
                  <a:lumMod val="50000"/>
                </a:schemeClr>
              </a:solidFill>
            </a:endParaRPr>
          </a:p>
        </p:txBody>
      </p:sp>
      <p:sp>
        <p:nvSpPr>
          <p:cNvPr id="4" name="Rectangle 3">
            <a:extLst>
              <a:ext uri="{FF2B5EF4-FFF2-40B4-BE49-F238E27FC236}">
                <a16:creationId xmlns:a16="http://schemas.microsoft.com/office/drawing/2014/main" id="{200C1132-A456-585B-B1AE-EE504EA951B9}"/>
              </a:ext>
            </a:extLst>
          </p:cNvPr>
          <p:cNvSpPr/>
          <p:nvPr/>
        </p:nvSpPr>
        <p:spPr>
          <a:xfrm>
            <a:off x="366387" y="6479607"/>
            <a:ext cx="2251139" cy="237496"/>
          </a:xfrm>
          <a:prstGeom prst="rect">
            <a:avLst/>
          </a:prstGeom>
          <a:solidFill>
            <a:schemeClr val="accent6">
              <a:lumMod val="95000"/>
            </a:schemeClr>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Other</a:t>
            </a:r>
            <a:r>
              <a:rPr lang="fr-FR" sz="1050" dirty="0">
                <a:solidFill>
                  <a:schemeClr val="tx1">
                    <a:lumMod val="50000"/>
                  </a:schemeClr>
                </a:solidFill>
              </a:rPr>
              <a:t> </a:t>
            </a:r>
            <a:r>
              <a:rPr lang="fr-FR" sz="1050" dirty="0" err="1">
                <a:solidFill>
                  <a:schemeClr val="tx1">
                    <a:lumMod val="50000"/>
                  </a:schemeClr>
                </a:solidFill>
              </a:rPr>
              <a:t>criteria</a:t>
            </a:r>
            <a:endParaRPr lang="fr-FR" sz="1050" dirty="0">
              <a:solidFill>
                <a:schemeClr val="tx1">
                  <a:lumMod val="50000"/>
                </a:schemeClr>
              </a:solidFill>
            </a:endParaRPr>
          </a:p>
        </p:txBody>
      </p:sp>
      <p:sp>
        <p:nvSpPr>
          <p:cNvPr id="32" name="Star: 10 Points 17">
            <a:extLst>
              <a:ext uri="{FF2B5EF4-FFF2-40B4-BE49-F238E27FC236}">
                <a16:creationId xmlns:a16="http://schemas.microsoft.com/office/drawing/2014/main" id="{9E570A23-EF6B-F01F-9B8F-15C92090BA10}"/>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 based on discussion results</a:t>
            </a:r>
          </a:p>
        </p:txBody>
      </p:sp>
    </p:spTree>
    <p:extLst>
      <p:ext uri="{BB962C8B-B14F-4D97-AF65-F5344CB8AC3E}">
        <p14:creationId xmlns:p14="http://schemas.microsoft.com/office/powerpoint/2010/main" val="1339322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To guide </a:t>
            </a:r>
            <a:r>
              <a:rPr lang="fr-FR" sz="2400" kern="0" dirty="0" err="1">
                <a:solidFill>
                  <a:srgbClr val="0F5D61"/>
                </a:solidFill>
                <a:latin typeface="+mj-lt"/>
                <a:cs typeface="Times New Roman" panose="02020603050405020304" pitchFamily="18" charset="0"/>
                <a:sym typeface="Lato"/>
              </a:rPr>
              <a:t>decision-making</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differentiated</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weighting</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will</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be</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applied</a:t>
            </a:r>
            <a:r>
              <a:rPr lang="fr-FR" sz="2400" kern="0" dirty="0">
                <a:solidFill>
                  <a:srgbClr val="0F5D61"/>
                </a:solidFill>
                <a:latin typeface="+mj-lt"/>
                <a:cs typeface="Times New Roman" panose="02020603050405020304" pitchFamily="18" charset="0"/>
                <a:sym typeface="Lato"/>
              </a:rPr>
              <a:t> to </a:t>
            </a:r>
            <a:r>
              <a:rPr lang="fr-FR" sz="2400" kern="0" dirty="0" err="1">
                <a:solidFill>
                  <a:srgbClr val="0F5D61"/>
                </a:solidFill>
                <a:latin typeface="+mj-lt"/>
                <a:cs typeface="Times New Roman" panose="02020603050405020304" pitchFamily="18" charset="0"/>
                <a:sym typeface="Lato"/>
              </a:rPr>
              <a:t>each</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category</a:t>
            </a:r>
            <a:r>
              <a:rPr lang="fr-FR" sz="2400" kern="0" dirty="0">
                <a:solidFill>
                  <a:srgbClr val="0F5D61"/>
                </a:solidFill>
                <a:latin typeface="+mj-lt"/>
                <a:cs typeface="Times New Roman" panose="02020603050405020304" pitchFamily="18" charset="0"/>
                <a:sym typeface="Lato"/>
              </a:rPr>
              <a:t> of </a:t>
            </a:r>
            <a:r>
              <a:rPr lang="fr-FR" sz="2400" kern="0" dirty="0" err="1">
                <a:solidFill>
                  <a:srgbClr val="0F5D61"/>
                </a:solidFill>
                <a:latin typeface="+mj-lt"/>
                <a:cs typeface="Times New Roman" panose="02020603050405020304" pitchFamily="18" charset="0"/>
                <a:sym typeface="Lato"/>
              </a:rPr>
              <a:t>criteria</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38</a:t>
            </a:fld>
            <a:endParaRPr lang="fr-FR" dirty="0">
              <a:latin typeface="+mj-lt"/>
            </a:endParaRPr>
          </a:p>
        </p:txBody>
      </p:sp>
      <p:grpSp>
        <p:nvGrpSpPr>
          <p:cNvPr id="4" name="Group 3">
            <a:extLst>
              <a:ext uri="{FF2B5EF4-FFF2-40B4-BE49-F238E27FC236}">
                <a16:creationId xmlns:a16="http://schemas.microsoft.com/office/drawing/2014/main" id="{BDAB5DFE-211F-4A0D-9EFA-C5720A7754F6}"/>
              </a:ext>
            </a:extLst>
          </p:cNvPr>
          <p:cNvGrpSpPr/>
          <p:nvPr/>
        </p:nvGrpSpPr>
        <p:grpSpPr>
          <a:xfrm>
            <a:off x="-691863" y="1877368"/>
            <a:ext cx="3492214" cy="3492214"/>
            <a:chOff x="1096184" y="1575342"/>
            <a:chExt cx="3492214" cy="3492214"/>
          </a:xfrm>
        </p:grpSpPr>
        <p:sp>
          <p:nvSpPr>
            <p:cNvPr id="5" name="Partial Circle 4">
              <a:extLst>
                <a:ext uri="{FF2B5EF4-FFF2-40B4-BE49-F238E27FC236}">
                  <a16:creationId xmlns:a16="http://schemas.microsoft.com/office/drawing/2014/main" id="{294D1B12-2DD7-49A0-D705-47985025B367}"/>
                </a:ext>
              </a:extLst>
            </p:cNvPr>
            <p:cNvSpPr/>
            <p:nvPr/>
          </p:nvSpPr>
          <p:spPr>
            <a:xfrm>
              <a:off x="1626670" y="2114452"/>
              <a:ext cx="2385229" cy="2385229"/>
            </a:xfrm>
            <a:prstGeom prst="pie">
              <a:avLst>
                <a:gd name="adj1" fmla="val 16205912"/>
                <a:gd name="adj2" fmla="val 5427780"/>
              </a:avLst>
            </a:prstGeom>
            <a:solidFill>
              <a:srgbClr val="FFFF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6" name="Partial Circle 5">
              <a:extLst>
                <a:ext uri="{FF2B5EF4-FFF2-40B4-BE49-F238E27FC236}">
                  <a16:creationId xmlns:a16="http://schemas.microsoft.com/office/drawing/2014/main" id="{C61C0D05-5AE4-3407-0B91-278CA7BBFF1E}"/>
                </a:ext>
              </a:extLst>
            </p:cNvPr>
            <p:cNvSpPr/>
            <p:nvPr/>
          </p:nvSpPr>
          <p:spPr>
            <a:xfrm>
              <a:off x="1096184" y="1575342"/>
              <a:ext cx="3492214" cy="3492214"/>
            </a:xfrm>
            <a:prstGeom prst="pie">
              <a:avLst>
                <a:gd name="adj1" fmla="val 16205912"/>
                <a:gd name="adj2" fmla="val 5427780"/>
              </a:avLst>
            </a:prstGeom>
            <a:noFill/>
            <a:ln w="952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7" name="Partial Circle 6">
              <a:extLst>
                <a:ext uri="{FF2B5EF4-FFF2-40B4-BE49-F238E27FC236}">
                  <a16:creationId xmlns:a16="http://schemas.microsoft.com/office/drawing/2014/main" id="{6FABFB2E-8660-7FE6-9406-EB5420C0B262}"/>
                </a:ext>
              </a:extLst>
            </p:cNvPr>
            <p:cNvSpPr/>
            <p:nvPr/>
          </p:nvSpPr>
          <p:spPr>
            <a:xfrm>
              <a:off x="2207284" y="2686050"/>
              <a:ext cx="1224000" cy="1224000"/>
            </a:xfrm>
            <a:prstGeom prst="pie">
              <a:avLst>
                <a:gd name="adj1" fmla="val 16205912"/>
                <a:gd name="adj2" fmla="val 5427780"/>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sz="1200" b="1" dirty="0">
                  <a:solidFill>
                    <a:schemeClr val="tx1">
                      <a:lumMod val="50000"/>
                    </a:schemeClr>
                  </a:solidFill>
                </a:rPr>
                <a:t>  </a:t>
              </a:r>
              <a:r>
                <a:rPr lang="fr-FR" sz="1200" b="1" dirty="0">
                  <a:solidFill>
                    <a:schemeClr val="tx1"/>
                  </a:solidFill>
                </a:rPr>
                <a:t>Esse</a:t>
              </a:r>
              <a:r>
                <a:rPr lang="fr-FR" sz="1200" b="1" dirty="0">
                  <a:solidFill>
                    <a:srgbClr val="FFFFFF"/>
                  </a:solidFill>
                </a:rPr>
                <a:t>ntial</a:t>
              </a:r>
            </a:p>
          </p:txBody>
        </p:sp>
        <p:sp>
          <p:nvSpPr>
            <p:cNvPr id="9" name="TextBox 8">
              <a:extLst>
                <a:ext uri="{FF2B5EF4-FFF2-40B4-BE49-F238E27FC236}">
                  <a16:creationId xmlns:a16="http://schemas.microsoft.com/office/drawing/2014/main" id="{2BA41F2D-DCE6-14CE-D429-412DEE10E357}"/>
                </a:ext>
              </a:extLst>
            </p:cNvPr>
            <p:cNvSpPr txBox="1"/>
            <p:nvPr/>
          </p:nvSpPr>
          <p:spPr>
            <a:xfrm>
              <a:off x="2206403" y="2341333"/>
              <a:ext cx="1372344" cy="276999"/>
            </a:xfrm>
            <a:prstGeom prst="rect">
              <a:avLst/>
            </a:prstGeom>
            <a:noFill/>
          </p:spPr>
          <p:txBody>
            <a:bodyPr wrap="square" rtlCol="0">
              <a:spAutoFit/>
            </a:bodyPr>
            <a:lstStyle/>
            <a:p>
              <a:pPr algn="ctr" rtl="0"/>
              <a:r>
                <a:rPr lang="fr-FR" sz="1200" b="1" dirty="0">
                  <a:solidFill>
                    <a:schemeClr val="tx1">
                      <a:lumMod val="50000"/>
                    </a:schemeClr>
                  </a:solidFill>
                </a:rPr>
                <a:t>Important</a:t>
              </a:r>
            </a:p>
          </p:txBody>
        </p:sp>
        <p:sp>
          <p:nvSpPr>
            <p:cNvPr id="12" name="TextBox 11">
              <a:extLst>
                <a:ext uri="{FF2B5EF4-FFF2-40B4-BE49-F238E27FC236}">
                  <a16:creationId xmlns:a16="http://schemas.microsoft.com/office/drawing/2014/main" id="{06365414-B380-0864-970D-1631CAA7B835}"/>
                </a:ext>
              </a:extLst>
            </p:cNvPr>
            <p:cNvSpPr txBox="1"/>
            <p:nvPr/>
          </p:nvSpPr>
          <p:spPr>
            <a:xfrm>
              <a:off x="2364539" y="1772165"/>
              <a:ext cx="955503" cy="276999"/>
            </a:xfrm>
            <a:prstGeom prst="rect">
              <a:avLst/>
            </a:prstGeom>
            <a:noFill/>
          </p:spPr>
          <p:txBody>
            <a:bodyPr wrap="square" rtlCol="0">
              <a:spAutoFit/>
            </a:bodyPr>
            <a:lstStyle/>
            <a:p>
              <a:pPr algn="ctr" rtl="0"/>
              <a:r>
                <a:rPr lang="fr-FR" sz="1200" b="1" dirty="0" err="1">
                  <a:solidFill>
                    <a:schemeClr val="tx1">
                      <a:lumMod val="50000"/>
                    </a:schemeClr>
                  </a:solidFill>
                </a:rPr>
                <a:t>Other</a:t>
              </a:r>
              <a:endParaRPr lang="fr-FR" sz="1200" b="1" dirty="0">
                <a:solidFill>
                  <a:schemeClr val="tx1">
                    <a:lumMod val="50000"/>
                  </a:schemeClr>
                </a:solidFill>
              </a:endParaRPr>
            </a:p>
          </p:txBody>
        </p:sp>
      </p:grpSp>
      <p:sp>
        <p:nvSpPr>
          <p:cNvPr id="13" name="Rectangle 12">
            <a:extLst>
              <a:ext uri="{FF2B5EF4-FFF2-40B4-BE49-F238E27FC236}">
                <a16:creationId xmlns:a16="http://schemas.microsoft.com/office/drawing/2014/main" id="{A0DD9CE5-D503-627A-F929-8E6086F8DB56}"/>
              </a:ext>
            </a:extLst>
          </p:cNvPr>
          <p:cNvSpPr/>
          <p:nvPr/>
        </p:nvSpPr>
        <p:spPr>
          <a:xfrm>
            <a:off x="3295650" y="2150477"/>
            <a:ext cx="8416925" cy="726532"/>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b="1" dirty="0">
                <a:solidFill>
                  <a:schemeClr val="tx1"/>
                </a:solidFill>
              </a:rPr>
              <a:t>Essential </a:t>
            </a:r>
            <a:r>
              <a:rPr lang="fr-FR" b="1" dirty="0" err="1">
                <a:solidFill>
                  <a:schemeClr val="tx1"/>
                </a:solidFill>
              </a:rPr>
              <a:t>criteria</a:t>
            </a:r>
            <a:r>
              <a:rPr lang="fr-FR" b="1" dirty="0">
                <a:solidFill>
                  <a:schemeClr val="tx1"/>
                </a:solidFill>
              </a:rPr>
              <a:t> </a:t>
            </a:r>
            <a:r>
              <a:rPr lang="fr-FR" sz="1800" dirty="0" err="1">
                <a:solidFill>
                  <a:schemeClr val="tx1"/>
                </a:solidFill>
              </a:rPr>
              <a:t>should</a:t>
            </a:r>
            <a:r>
              <a:rPr lang="fr-FR" sz="1800" dirty="0">
                <a:solidFill>
                  <a:schemeClr val="tx1"/>
                </a:solidFill>
              </a:rPr>
              <a:t> </a:t>
            </a:r>
            <a:r>
              <a:rPr lang="fr-FR" sz="1800" dirty="0" err="1">
                <a:solidFill>
                  <a:schemeClr val="tx1"/>
                </a:solidFill>
              </a:rPr>
              <a:t>be</a:t>
            </a:r>
            <a:r>
              <a:rPr lang="fr-FR" sz="1800" dirty="0">
                <a:solidFill>
                  <a:schemeClr val="tx1"/>
                </a:solidFill>
              </a:rPr>
              <a:t> </a:t>
            </a:r>
            <a:r>
              <a:rPr lang="fr-FR" sz="1800" dirty="0" err="1">
                <a:solidFill>
                  <a:schemeClr val="tx1"/>
                </a:solidFill>
              </a:rPr>
              <a:t>assigned</a:t>
            </a:r>
            <a:r>
              <a:rPr lang="fr-FR" sz="1800" dirty="0">
                <a:solidFill>
                  <a:schemeClr val="tx1"/>
                </a:solidFill>
              </a:rPr>
              <a:t> the </a:t>
            </a:r>
            <a:r>
              <a:rPr lang="fr-FR" sz="1800" dirty="0" err="1">
                <a:solidFill>
                  <a:schemeClr val="tx1"/>
                </a:solidFill>
              </a:rPr>
              <a:t>highest</a:t>
            </a:r>
            <a:r>
              <a:rPr lang="fr-FR" sz="1800" dirty="0">
                <a:solidFill>
                  <a:schemeClr val="tx1"/>
                </a:solidFill>
              </a:rPr>
              <a:t> </a:t>
            </a:r>
            <a:r>
              <a:rPr lang="fr-FR" sz="1800" dirty="0" err="1">
                <a:solidFill>
                  <a:schemeClr val="tx1"/>
                </a:solidFill>
              </a:rPr>
              <a:t>weight</a:t>
            </a:r>
            <a:endParaRPr lang="fr-FR" b="1" dirty="0">
              <a:solidFill>
                <a:schemeClr val="tx1"/>
              </a:solidFill>
            </a:endParaRPr>
          </a:p>
        </p:txBody>
      </p:sp>
      <p:sp>
        <p:nvSpPr>
          <p:cNvPr id="14" name="Rectangle 13">
            <a:extLst>
              <a:ext uri="{FF2B5EF4-FFF2-40B4-BE49-F238E27FC236}">
                <a16:creationId xmlns:a16="http://schemas.microsoft.com/office/drawing/2014/main" id="{D8109CF3-F828-2A26-D02D-2CB44F0B5AE6}"/>
              </a:ext>
            </a:extLst>
          </p:cNvPr>
          <p:cNvSpPr/>
          <p:nvPr/>
        </p:nvSpPr>
        <p:spPr>
          <a:xfrm>
            <a:off x="3295650" y="3261728"/>
            <a:ext cx="8416925" cy="726532"/>
          </a:xfrm>
          <a:prstGeom prst="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b="1" dirty="0">
                <a:solidFill>
                  <a:schemeClr val="tx1"/>
                </a:solidFill>
              </a:rPr>
              <a:t>Important </a:t>
            </a:r>
            <a:r>
              <a:rPr lang="fr-FR" b="1" dirty="0" err="1">
                <a:solidFill>
                  <a:schemeClr val="tx1"/>
                </a:solidFill>
              </a:rPr>
              <a:t>criteria</a:t>
            </a:r>
            <a:r>
              <a:rPr lang="fr-FR" b="1" dirty="0">
                <a:solidFill>
                  <a:schemeClr val="tx1"/>
                </a:solidFill>
              </a:rPr>
              <a:t> </a:t>
            </a:r>
            <a:r>
              <a:rPr lang="fr-FR" dirty="0" err="1">
                <a:solidFill>
                  <a:schemeClr val="tx1"/>
                </a:solidFill>
              </a:rPr>
              <a:t>should</a:t>
            </a:r>
            <a:r>
              <a:rPr lang="fr-FR" dirty="0">
                <a:solidFill>
                  <a:schemeClr val="tx1"/>
                </a:solidFill>
              </a:rPr>
              <a:t> </a:t>
            </a:r>
            <a:r>
              <a:rPr lang="fr-FR" dirty="0" err="1">
                <a:solidFill>
                  <a:schemeClr val="tx1"/>
                </a:solidFill>
              </a:rPr>
              <a:t>be</a:t>
            </a:r>
            <a:r>
              <a:rPr lang="fr-FR" dirty="0">
                <a:solidFill>
                  <a:schemeClr val="tx1"/>
                </a:solidFill>
              </a:rPr>
              <a:t> </a:t>
            </a:r>
            <a:r>
              <a:rPr lang="fr-FR" dirty="0" err="1">
                <a:solidFill>
                  <a:schemeClr val="tx1"/>
                </a:solidFill>
              </a:rPr>
              <a:t>assigned</a:t>
            </a:r>
            <a:r>
              <a:rPr lang="fr-FR" dirty="0">
                <a:solidFill>
                  <a:schemeClr val="tx1"/>
                </a:solidFill>
              </a:rPr>
              <a:t> an </a:t>
            </a:r>
            <a:r>
              <a:rPr lang="fr-FR" dirty="0" err="1">
                <a:solidFill>
                  <a:schemeClr val="tx1"/>
                </a:solidFill>
              </a:rPr>
              <a:t>intermediate</a:t>
            </a:r>
            <a:r>
              <a:rPr lang="fr-FR" dirty="0">
                <a:solidFill>
                  <a:schemeClr val="tx1"/>
                </a:solidFill>
              </a:rPr>
              <a:t> </a:t>
            </a:r>
            <a:r>
              <a:rPr lang="fr-FR" dirty="0" err="1">
                <a:solidFill>
                  <a:schemeClr val="tx1"/>
                </a:solidFill>
              </a:rPr>
              <a:t>weight</a:t>
            </a:r>
            <a:endParaRPr lang="fr-FR" b="1" dirty="0">
              <a:solidFill>
                <a:schemeClr val="tx1"/>
              </a:solidFill>
            </a:endParaRPr>
          </a:p>
        </p:txBody>
      </p:sp>
      <p:sp>
        <p:nvSpPr>
          <p:cNvPr id="15" name="Rectangle 14">
            <a:extLst>
              <a:ext uri="{FF2B5EF4-FFF2-40B4-BE49-F238E27FC236}">
                <a16:creationId xmlns:a16="http://schemas.microsoft.com/office/drawing/2014/main" id="{00127F3A-1DF2-D61A-5A93-9A95D71C9136}"/>
              </a:ext>
            </a:extLst>
          </p:cNvPr>
          <p:cNvSpPr/>
          <p:nvPr/>
        </p:nvSpPr>
        <p:spPr>
          <a:xfrm>
            <a:off x="3295650" y="4372978"/>
            <a:ext cx="8416925" cy="726532"/>
          </a:xfrm>
          <a:prstGeom prst="rect">
            <a:avLst/>
          </a:prstGeom>
          <a:noFill/>
          <a:ln w="19050">
            <a:solidFill>
              <a:schemeClr val="bg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err="1">
                <a:solidFill>
                  <a:schemeClr val="tx1"/>
                </a:solidFill>
              </a:rPr>
              <a:t>Other</a:t>
            </a:r>
            <a:r>
              <a:rPr lang="fr-FR" b="1" dirty="0">
                <a:solidFill>
                  <a:schemeClr val="tx1"/>
                </a:solidFill>
              </a:rPr>
              <a:t> </a:t>
            </a:r>
            <a:r>
              <a:rPr lang="fr-FR" b="1" dirty="0" err="1">
                <a:solidFill>
                  <a:schemeClr val="tx1"/>
                </a:solidFill>
              </a:rPr>
              <a:t>criteria</a:t>
            </a:r>
            <a:r>
              <a:rPr lang="fr-FR" b="1" dirty="0">
                <a:solidFill>
                  <a:schemeClr val="tx1"/>
                </a:solidFill>
              </a:rPr>
              <a:t> </a:t>
            </a:r>
            <a:r>
              <a:rPr lang="fr-FR" dirty="0" err="1">
                <a:solidFill>
                  <a:schemeClr val="tx1"/>
                </a:solidFill>
              </a:rPr>
              <a:t>should</a:t>
            </a:r>
            <a:r>
              <a:rPr lang="fr-FR" dirty="0">
                <a:solidFill>
                  <a:schemeClr val="tx1"/>
                </a:solidFill>
              </a:rPr>
              <a:t> </a:t>
            </a:r>
            <a:r>
              <a:rPr lang="fr-FR" dirty="0" err="1">
                <a:solidFill>
                  <a:schemeClr val="tx1"/>
                </a:solidFill>
              </a:rPr>
              <a:t>be</a:t>
            </a:r>
            <a:r>
              <a:rPr lang="fr-FR" dirty="0">
                <a:solidFill>
                  <a:schemeClr val="tx1"/>
                </a:solidFill>
              </a:rPr>
              <a:t> </a:t>
            </a:r>
            <a:r>
              <a:rPr lang="fr-FR" dirty="0" err="1">
                <a:solidFill>
                  <a:schemeClr val="tx1"/>
                </a:solidFill>
              </a:rPr>
              <a:t>assigned</a:t>
            </a:r>
            <a:r>
              <a:rPr lang="fr-FR" dirty="0">
                <a:solidFill>
                  <a:schemeClr val="tx1"/>
                </a:solidFill>
              </a:rPr>
              <a:t> the </a:t>
            </a:r>
            <a:r>
              <a:rPr lang="fr-FR" dirty="0" err="1">
                <a:solidFill>
                  <a:schemeClr val="tx1"/>
                </a:solidFill>
              </a:rPr>
              <a:t>lowest</a:t>
            </a:r>
            <a:r>
              <a:rPr lang="fr-FR" dirty="0">
                <a:solidFill>
                  <a:schemeClr val="tx1"/>
                </a:solidFill>
              </a:rPr>
              <a:t> </a:t>
            </a:r>
            <a:r>
              <a:rPr lang="fr-FR" dirty="0" err="1">
                <a:solidFill>
                  <a:schemeClr val="tx1"/>
                </a:solidFill>
              </a:rPr>
              <a:t>weight</a:t>
            </a:r>
            <a:endParaRPr lang="fr-FR" b="1" dirty="0">
              <a:solidFill>
                <a:schemeClr val="tx1"/>
              </a:solidFill>
            </a:endParaRPr>
          </a:p>
        </p:txBody>
      </p:sp>
      <p:sp>
        <p:nvSpPr>
          <p:cNvPr id="23" name="Rectangle 22">
            <a:extLst>
              <a:ext uri="{FF2B5EF4-FFF2-40B4-BE49-F238E27FC236}">
                <a16:creationId xmlns:a16="http://schemas.microsoft.com/office/drawing/2014/main" id="{E24D7FA3-3215-2C3E-FDE1-9380574E63B0}"/>
              </a:ext>
            </a:extLst>
          </p:cNvPr>
          <p:cNvSpPr/>
          <p:nvPr/>
        </p:nvSpPr>
        <p:spPr>
          <a:xfrm>
            <a:off x="-9525" y="5718145"/>
            <a:ext cx="12201525" cy="844975"/>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000" b="1" dirty="0" err="1"/>
              <a:t>Discuss</a:t>
            </a:r>
            <a:r>
              <a:rPr lang="fr-FR" sz="2000" b="1" dirty="0"/>
              <a:t> and select a </a:t>
            </a:r>
            <a:r>
              <a:rPr lang="fr-FR" sz="2000" b="1" dirty="0" err="1"/>
              <a:t>weighting</a:t>
            </a:r>
            <a:r>
              <a:rPr lang="fr-FR" sz="2000" b="1" dirty="0"/>
              <a:t> </a:t>
            </a:r>
            <a:r>
              <a:rPr lang="fr-FR" sz="2000" b="1" dirty="0" err="1"/>
              <a:t>scheme</a:t>
            </a:r>
            <a:r>
              <a:rPr lang="fr-FR" sz="2000" b="1" dirty="0"/>
              <a:t> to </a:t>
            </a:r>
            <a:r>
              <a:rPr lang="fr-FR" sz="2000" b="1" dirty="0" err="1"/>
              <a:t>be</a:t>
            </a:r>
            <a:r>
              <a:rPr lang="fr-FR" sz="2000" b="1" dirty="0"/>
              <a:t> </a:t>
            </a:r>
            <a:r>
              <a:rPr lang="fr-FR" sz="2000" b="1" dirty="0" err="1"/>
              <a:t>applied</a:t>
            </a:r>
            <a:r>
              <a:rPr lang="fr-FR" sz="2000" b="1" dirty="0"/>
              <a:t> for </a:t>
            </a:r>
            <a:r>
              <a:rPr lang="fr-FR" sz="2000" b="1" dirty="0" err="1"/>
              <a:t>this</a:t>
            </a:r>
            <a:r>
              <a:rPr lang="fr-FR" sz="2000" b="1" dirty="0"/>
              <a:t> </a:t>
            </a:r>
            <a:r>
              <a:rPr lang="fr-FR" sz="2000" b="1" dirty="0" err="1"/>
              <a:t>prioritization</a:t>
            </a:r>
            <a:r>
              <a:rPr lang="fr-FR" sz="2000" b="1" dirty="0"/>
              <a:t> </a:t>
            </a:r>
            <a:r>
              <a:rPr lang="fr-FR" sz="2000" b="1" dirty="0" err="1"/>
              <a:t>exercise</a:t>
            </a:r>
            <a:r>
              <a:rPr lang="fr-FR" sz="2000" b="1" dirty="0"/>
              <a:t> </a:t>
            </a:r>
          </a:p>
          <a:p>
            <a:pPr algn="ctr"/>
            <a:r>
              <a:rPr lang="fr-FR" sz="2000" b="1" dirty="0"/>
              <a:t>(e.g., 2.0 essential, 1.5 important, and 1.0 </a:t>
            </a:r>
            <a:r>
              <a:rPr lang="fr-FR" sz="2000" b="1" dirty="0" err="1"/>
              <a:t>other</a:t>
            </a:r>
            <a:r>
              <a:rPr lang="fr-FR" sz="2000" b="1" dirty="0"/>
              <a:t>)</a:t>
            </a:r>
            <a:endParaRPr lang="fr-FR" sz="2000" dirty="0">
              <a:solidFill>
                <a:schemeClr val="bg1"/>
              </a:solidFill>
            </a:endParaRPr>
          </a:p>
        </p:txBody>
      </p:sp>
    </p:spTree>
    <p:extLst>
      <p:ext uri="{BB962C8B-B14F-4D97-AF65-F5344CB8AC3E}">
        <p14:creationId xmlns:p14="http://schemas.microsoft.com/office/powerpoint/2010/main" val="41823507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0F5D61"/>
          </a:solidFill>
          <a:ln>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solidFill>
                  <a:schemeClr val="bg1"/>
                </a:solidFill>
              </a:rPr>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1606726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02D4D43-519C-BED9-6FDA-EEB6A695CD44}"/>
              </a:ext>
            </a:extLst>
          </p:cNvPr>
          <p:cNvSpPr/>
          <p:nvPr/>
        </p:nvSpPr>
        <p:spPr>
          <a:xfrm>
            <a:off x="4501586" y="3120661"/>
            <a:ext cx="3338478" cy="256359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Context: Countries are pushed to introduce more and more vaccines, potentially resulting in the entire EPI being overwhelmed and unable to deliver</a:t>
            </a:r>
          </a:p>
        </p:txBody>
      </p:sp>
      <p:sp>
        <p:nvSpPr>
          <p:cNvPr id="2" name="Isosceles Triangle 1">
            <a:extLst>
              <a:ext uri="{FF2B5EF4-FFF2-40B4-BE49-F238E27FC236}">
                <a16:creationId xmlns:a16="http://schemas.microsoft.com/office/drawing/2014/main" id="{117BECDF-7DA1-F39A-BE38-83CE26C0FBAF}"/>
              </a:ext>
            </a:extLst>
          </p:cNvPr>
          <p:cNvSpPr/>
          <p:nvPr/>
        </p:nvSpPr>
        <p:spPr>
          <a:xfrm rot="5400000">
            <a:off x="2998520"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sosceles Triangle 2">
            <a:extLst>
              <a:ext uri="{FF2B5EF4-FFF2-40B4-BE49-F238E27FC236}">
                <a16:creationId xmlns:a16="http://schemas.microsoft.com/office/drawing/2014/main" id="{D68856E1-8A6E-7855-C71E-BA45F00D90F3}"/>
              </a:ext>
            </a:extLst>
          </p:cNvPr>
          <p:cNvSpPr/>
          <p:nvPr/>
        </p:nvSpPr>
        <p:spPr>
          <a:xfrm rot="5400000">
            <a:off x="7072726"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B282FF3-6E21-22CA-4477-7ED06DFE0876}"/>
              </a:ext>
            </a:extLst>
          </p:cNvPr>
          <p:cNvSpPr/>
          <p:nvPr/>
        </p:nvSpPr>
        <p:spPr>
          <a:xfrm>
            <a:off x="609600" y="1619250"/>
            <a:ext cx="3434453" cy="731700"/>
          </a:xfrm>
          <a:prstGeom prst="rect">
            <a:avLst/>
          </a:prstGeom>
          <a:solidFill>
            <a:srgbClr val="1AA3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bg1"/>
                </a:solidFill>
                <a:latin typeface="Lato" panose="020F0502020204030203" pitchFamily="34" charset="0"/>
              </a:rPr>
              <a:t>Countries &amp; NITAGs are facing increased pressure to introduce new vaccines and NVI recommendations are often siloed…</a:t>
            </a:r>
          </a:p>
        </p:txBody>
      </p:sp>
      <p:sp>
        <p:nvSpPr>
          <p:cNvPr id="13" name="Rectangle 12">
            <a:extLst>
              <a:ext uri="{FF2B5EF4-FFF2-40B4-BE49-F238E27FC236}">
                <a16:creationId xmlns:a16="http://schemas.microsoft.com/office/drawing/2014/main" id="{532AEC08-024C-892E-F5FC-CC09C6833D81}"/>
              </a:ext>
            </a:extLst>
          </p:cNvPr>
          <p:cNvSpPr/>
          <p:nvPr/>
        </p:nvSpPr>
        <p:spPr>
          <a:xfrm>
            <a:off x="4310788" y="1619250"/>
            <a:ext cx="3529276" cy="7317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tx1">
                    <a:lumMod val="50000"/>
                  </a:schemeClr>
                </a:solidFill>
                <a:latin typeface="Lato" panose="020F0502020204030203" pitchFamily="34" charset="0"/>
              </a:rPr>
              <a:t>…resulting in the adoption of ambitious new vaccine introduction roadmaps built without an adequate process…</a:t>
            </a:r>
          </a:p>
        </p:txBody>
      </p:sp>
      <p:sp>
        <p:nvSpPr>
          <p:cNvPr id="14" name="Rectangle 13">
            <a:extLst>
              <a:ext uri="{FF2B5EF4-FFF2-40B4-BE49-F238E27FC236}">
                <a16:creationId xmlns:a16="http://schemas.microsoft.com/office/drawing/2014/main" id="{B83F2F56-6A64-F0CD-5A82-957B2180701F}"/>
              </a:ext>
            </a:extLst>
          </p:cNvPr>
          <p:cNvSpPr/>
          <p:nvPr/>
        </p:nvSpPr>
        <p:spPr>
          <a:xfrm>
            <a:off x="8118260" y="1619250"/>
            <a:ext cx="3409035" cy="7317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bg1"/>
                </a:solidFill>
                <a:latin typeface="Lato" panose="020F0502020204030203" pitchFamily="34" charset="0"/>
              </a:rPr>
              <a:t>… which bears risks on the immunization programs</a:t>
            </a:r>
          </a:p>
        </p:txBody>
      </p:sp>
      <p:sp>
        <p:nvSpPr>
          <p:cNvPr id="15" name="TextBox 14">
            <a:extLst>
              <a:ext uri="{FF2B5EF4-FFF2-40B4-BE49-F238E27FC236}">
                <a16:creationId xmlns:a16="http://schemas.microsoft.com/office/drawing/2014/main" id="{5E76FD4E-E4B5-9DE2-EA5C-385011D9F6C2}"/>
              </a:ext>
            </a:extLst>
          </p:cNvPr>
          <p:cNvSpPr txBox="1"/>
          <p:nvPr/>
        </p:nvSpPr>
        <p:spPr>
          <a:xfrm>
            <a:off x="609600" y="2619374"/>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Political agenda</a:t>
            </a:r>
          </a:p>
        </p:txBody>
      </p:sp>
      <p:sp>
        <p:nvSpPr>
          <p:cNvPr id="16" name="TextBox 15">
            <a:extLst>
              <a:ext uri="{FF2B5EF4-FFF2-40B4-BE49-F238E27FC236}">
                <a16:creationId xmlns:a16="http://schemas.microsoft.com/office/drawing/2014/main" id="{5CAAC040-C410-55F4-1FFA-192F150CEF4D}"/>
              </a:ext>
            </a:extLst>
          </p:cNvPr>
          <p:cNvSpPr txBox="1"/>
          <p:nvPr/>
        </p:nvSpPr>
        <p:spPr>
          <a:xfrm>
            <a:off x="609600" y="3349006"/>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Donors’ agenda</a:t>
            </a:r>
          </a:p>
        </p:txBody>
      </p:sp>
      <p:sp>
        <p:nvSpPr>
          <p:cNvPr id="17" name="TextBox 16">
            <a:extLst>
              <a:ext uri="{FF2B5EF4-FFF2-40B4-BE49-F238E27FC236}">
                <a16:creationId xmlns:a16="http://schemas.microsoft.com/office/drawing/2014/main" id="{4DC30A82-1310-189F-F4DF-EA814069DF89}"/>
              </a:ext>
            </a:extLst>
          </p:cNvPr>
          <p:cNvSpPr txBox="1"/>
          <p:nvPr/>
        </p:nvSpPr>
        <p:spPr>
          <a:xfrm>
            <a:off x="609600" y="4808270"/>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Public and media </a:t>
            </a:r>
          </a:p>
          <a:p>
            <a:pPr algn="ctr"/>
            <a:r>
              <a:rPr lang="en-US" sz="1400" b="1" dirty="0">
                <a:solidFill>
                  <a:srgbClr val="0F5D61"/>
                </a:solidFill>
              </a:rPr>
              <a:t>pressure</a:t>
            </a:r>
          </a:p>
        </p:txBody>
      </p:sp>
      <p:sp>
        <p:nvSpPr>
          <p:cNvPr id="18" name="TextBox 17">
            <a:extLst>
              <a:ext uri="{FF2B5EF4-FFF2-40B4-BE49-F238E27FC236}">
                <a16:creationId xmlns:a16="http://schemas.microsoft.com/office/drawing/2014/main" id="{41DCAA8A-4A47-E195-59C1-518D8E21EB4B}"/>
              </a:ext>
            </a:extLst>
          </p:cNvPr>
          <p:cNvSpPr txBox="1"/>
          <p:nvPr/>
        </p:nvSpPr>
        <p:spPr>
          <a:xfrm>
            <a:off x="8647295" y="2619374"/>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Absence of financial sustainability</a:t>
            </a:r>
          </a:p>
        </p:txBody>
      </p:sp>
      <p:sp>
        <p:nvSpPr>
          <p:cNvPr id="19" name="TextBox 18">
            <a:extLst>
              <a:ext uri="{FF2B5EF4-FFF2-40B4-BE49-F238E27FC236}">
                <a16:creationId xmlns:a16="http://schemas.microsoft.com/office/drawing/2014/main" id="{51F88D64-0267-F705-8924-3A70AA67D9E9}"/>
              </a:ext>
            </a:extLst>
          </p:cNvPr>
          <p:cNvSpPr txBox="1"/>
          <p:nvPr/>
        </p:nvSpPr>
        <p:spPr>
          <a:xfrm>
            <a:off x="8647295" y="3349006"/>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Inability for the program to deliver</a:t>
            </a:r>
          </a:p>
        </p:txBody>
      </p:sp>
      <p:sp>
        <p:nvSpPr>
          <p:cNvPr id="20" name="TextBox 19">
            <a:extLst>
              <a:ext uri="{FF2B5EF4-FFF2-40B4-BE49-F238E27FC236}">
                <a16:creationId xmlns:a16="http://schemas.microsoft.com/office/drawing/2014/main" id="{BE26CA66-5D84-9217-5741-41A9860267A4}"/>
              </a:ext>
            </a:extLst>
          </p:cNvPr>
          <p:cNvSpPr txBox="1"/>
          <p:nvPr/>
        </p:nvSpPr>
        <p:spPr>
          <a:xfrm>
            <a:off x="8647295" y="4078638"/>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Competition for resources between vaccine programs</a:t>
            </a:r>
          </a:p>
        </p:txBody>
      </p:sp>
      <p:sp>
        <p:nvSpPr>
          <p:cNvPr id="21" name="TextBox 20">
            <a:extLst>
              <a:ext uri="{FF2B5EF4-FFF2-40B4-BE49-F238E27FC236}">
                <a16:creationId xmlns:a16="http://schemas.microsoft.com/office/drawing/2014/main" id="{CBD6BED4-3E6D-E326-5EE0-CA12E5911A39}"/>
              </a:ext>
            </a:extLst>
          </p:cNvPr>
          <p:cNvSpPr txBox="1"/>
          <p:nvPr/>
        </p:nvSpPr>
        <p:spPr>
          <a:xfrm>
            <a:off x="8647295" y="4808270"/>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Competition for resources with other health </a:t>
            </a:r>
            <a:r>
              <a:rPr lang="en-US" sz="1400" b="1" dirty="0" err="1">
                <a:solidFill>
                  <a:srgbClr val="B80000"/>
                </a:solidFill>
              </a:rPr>
              <a:t>programmes</a:t>
            </a:r>
            <a:endParaRPr lang="en-US" sz="1400" b="1" dirty="0">
              <a:solidFill>
                <a:srgbClr val="B80000"/>
              </a:solidFill>
            </a:endParaRPr>
          </a:p>
        </p:txBody>
      </p:sp>
      <p:sp>
        <p:nvSpPr>
          <p:cNvPr id="22" name="TextBox 21">
            <a:extLst>
              <a:ext uri="{FF2B5EF4-FFF2-40B4-BE49-F238E27FC236}">
                <a16:creationId xmlns:a16="http://schemas.microsoft.com/office/drawing/2014/main" id="{28273E51-82A3-B7D4-5CA2-852486A9F00D}"/>
              </a:ext>
            </a:extLst>
          </p:cNvPr>
          <p:cNvSpPr txBox="1"/>
          <p:nvPr/>
        </p:nvSpPr>
        <p:spPr>
          <a:xfrm>
            <a:off x="4407681" y="2571411"/>
            <a:ext cx="3915573" cy="276999"/>
          </a:xfrm>
          <a:prstGeom prst="rect">
            <a:avLst/>
          </a:prstGeom>
          <a:noFill/>
        </p:spPr>
        <p:txBody>
          <a:bodyPr wrap="square" rtlCol="0">
            <a:spAutoFit/>
          </a:bodyPr>
          <a:lstStyle/>
          <a:p>
            <a:r>
              <a:rPr lang="en-US" sz="1200" i="1" dirty="0"/>
              <a:t>Example</a:t>
            </a:r>
          </a:p>
        </p:txBody>
      </p:sp>
      <p:sp>
        <p:nvSpPr>
          <p:cNvPr id="23" name="TextBox 22">
            <a:extLst>
              <a:ext uri="{FF2B5EF4-FFF2-40B4-BE49-F238E27FC236}">
                <a16:creationId xmlns:a16="http://schemas.microsoft.com/office/drawing/2014/main" id="{8F14D641-23FD-F4DD-0E39-C51B47856A3D}"/>
              </a:ext>
            </a:extLst>
          </p:cNvPr>
          <p:cNvSpPr txBox="1"/>
          <p:nvPr/>
        </p:nvSpPr>
        <p:spPr>
          <a:xfrm>
            <a:off x="8647295" y="5537903"/>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Lower acceptability &amp; demand</a:t>
            </a:r>
          </a:p>
        </p:txBody>
      </p:sp>
      <p:sp>
        <p:nvSpPr>
          <p:cNvPr id="24" name="TextBox 23">
            <a:extLst>
              <a:ext uri="{FF2B5EF4-FFF2-40B4-BE49-F238E27FC236}">
                <a16:creationId xmlns:a16="http://schemas.microsoft.com/office/drawing/2014/main" id="{236B3842-8B2D-FF92-C1FF-DC5F916EC80D}"/>
              </a:ext>
            </a:extLst>
          </p:cNvPr>
          <p:cNvSpPr txBox="1"/>
          <p:nvPr/>
        </p:nvSpPr>
        <p:spPr>
          <a:xfrm>
            <a:off x="609600" y="4078638"/>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Recommendations from experts</a:t>
            </a:r>
          </a:p>
        </p:txBody>
      </p:sp>
      <p:graphicFrame>
        <p:nvGraphicFramePr>
          <p:cNvPr id="36" name="Table 35">
            <a:extLst>
              <a:ext uri="{FF2B5EF4-FFF2-40B4-BE49-F238E27FC236}">
                <a16:creationId xmlns:a16="http://schemas.microsoft.com/office/drawing/2014/main" id="{3FBFFCFB-FFC0-8B85-C953-1CB59F6984E2}"/>
              </a:ext>
            </a:extLst>
          </p:cNvPr>
          <p:cNvGraphicFramePr>
            <a:graphicFrameLocks noGrp="1"/>
          </p:cNvGraphicFramePr>
          <p:nvPr>
            <p:extLst>
              <p:ext uri="{D42A27DB-BD31-4B8C-83A1-F6EECF244321}">
                <p14:modId xmlns:p14="http://schemas.microsoft.com/office/powerpoint/2010/main" val="2119131461"/>
              </p:ext>
            </p:extLst>
          </p:nvPr>
        </p:nvGraphicFramePr>
        <p:xfrm>
          <a:off x="4616449" y="3146788"/>
          <a:ext cx="3223615" cy="2409428"/>
        </p:xfrm>
        <a:graphic>
          <a:graphicData uri="http://schemas.openxmlformats.org/drawingml/2006/table">
            <a:tbl>
              <a:tblPr/>
              <a:tblGrid>
                <a:gridCol w="1272844">
                  <a:extLst>
                    <a:ext uri="{9D8B030D-6E8A-4147-A177-3AD203B41FA5}">
                      <a16:colId xmlns:a16="http://schemas.microsoft.com/office/drawing/2014/main" val="3565192111"/>
                    </a:ext>
                  </a:extLst>
                </a:gridCol>
                <a:gridCol w="1231338">
                  <a:extLst>
                    <a:ext uri="{9D8B030D-6E8A-4147-A177-3AD203B41FA5}">
                      <a16:colId xmlns:a16="http://schemas.microsoft.com/office/drawing/2014/main" val="2698093845"/>
                    </a:ext>
                  </a:extLst>
                </a:gridCol>
                <a:gridCol w="719433">
                  <a:extLst>
                    <a:ext uri="{9D8B030D-6E8A-4147-A177-3AD203B41FA5}">
                      <a16:colId xmlns:a16="http://schemas.microsoft.com/office/drawing/2014/main" val="305177378"/>
                    </a:ext>
                  </a:extLst>
                </a:gridCol>
              </a:tblGrid>
              <a:tr h="216324">
                <a:tc>
                  <a:txBody>
                    <a:bodyPr/>
                    <a:lstStyle/>
                    <a:p>
                      <a:pPr algn="l" fontAlgn="b"/>
                      <a:r>
                        <a:rPr lang="fr-FR" sz="1200" b="1" i="0" u="none" strike="noStrike" dirty="0">
                          <a:solidFill>
                            <a:srgbClr val="000000"/>
                          </a:solidFill>
                          <a:effectLst/>
                          <a:latin typeface="Calibri" panose="020F0502020204030204" pitchFamily="34" charset="0"/>
                        </a:rPr>
                        <a:t>Vaccine</a:t>
                      </a:r>
                    </a:p>
                  </a:txBody>
                  <a:tcPr marL="8626" marR="8626" marT="10275" marB="0" anchor="b">
                    <a:lnL>
                      <a:noFill/>
                    </a:lnL>
                    <a:lnR>
                      <a:noFill/>
                    </a:lnR>
                    <a:lnT>
                      <a:noFill/>
                    </a:lnT>
                    <a:lnB>
                      <a:noFill/>
                    </a:lnB>
                  </a:tcPr>
                </a:tc>
                <a:tc>
                  <a:txBody>
                    <a:bodyPr/>
                    <a:lstStyle/>
                    <a:p>
                      <a:pPr algn="l" fontAlgn="b"/>
                      <a:r>
                        <a:rPr lang="fr-FR" sz="1200" b="1" i="0" u="none" strike="noStrike" dirty="0">
                          <a:solidFill>
                            <a:srgbClr val="000000"/>
                          </a:solidFill>
                          <a:effectLst/>
                          <a:latin typeface="Calibri" panose="020F0502020204030204" pitchFamily="34" charset="0"/>
                        </a:rPr>
                        <a:t>Disease</a:t>
                      </a:r>
                    </a:p>
                  </a:txBody>
                  <a:tcPr marL="8626" marR="8626" marT="10275" marB="0" anchor="b">
                    <a:lnL>
                      <a:noFill/>
                    </a:lnL>
                    <a:lnR>
                      <a:noFill/>
                    </a:lnR>
                    <a:lnT>
                      <a:noFill/>
                    </a:lnT>
                    <a:lnB>
                      <a:noFill/>
                    </a:lnB>
                  </a:tcPr>
                </a:tc>
                <a:tc>
                  <a:txBody>
                    <a:bodyPr/>
                    <a:lstStyle/>
                    <a:p>
                      <a:pPr algn="l" fontAlgn="b"/>
                      <a:r>
                        <a:rPr lang="fr-FR" sz="1200" b="1" i="0" u="none" strike="noStrike" dirty="0">
                          <a:solidFill>
                            <a:srgbClr val="000000"/>
                          </a:solidFill>
                          <a:effectLst/>
                          <a:latin typeface="Calibri" panose="020F0502020204030204" pitchFamily="34" charset="0"/>
                        </a:rPr>
                        <a:t>Year</a:t>
                      </a:r>
                    </a:p>
                  </a:txBody>
                  <a:tcPr marL="8626" marR="8626" marT="10275" marB="0" anchor="b">
                    <a:lnL>
                      <a:noFill/>
                    </a:lnL>
                    <a:lnR>
                      <a:noFill/>
                    </a:lnR>
                    <a:lnT>
                      <a:noFill/>
                    </a:lnT>
                    <a:lnB>
                      <a:noFill/>
                    </a:lnB>
                  </a:tcPr>
                </a:tc>
                <a:extLst>
                  <a:ext uri="{0D108BD9-81ED-4DB2-BD59-A6C34878D82A}">
                    <a16:rowId xmlns:a16="http://schemas.microsoft.com/office/drawing/2014/main" val="1738978942"/>
                  </a:ext>
                </a:extLst>
              </a:tr>
              <a:tr h="274138">
                <a:tc>
                  <a:txBody>
                    <a:bodyPr/>
                    <a:lstStyle/>
                    <a:p>
                      <a:pPr algn="l" fontAlgn="b"/>
                      <a:r>
                        <a:rPr lang="fr-FR" sz="1200" b="0" i="0" u="none" strike="noStrike" dirty="0">
                          <a:solidFill>
                            <a:srgbClr val="000000"/>
                          </a:solidFill>
                          <a:effectLst/>
                          <a:latin typeface="Calibri" panose="020F0502020204030204" pitchFamily="34" charset="0"/>
                        </a:rPr>
                        <a:t>RTS, S/AS 01</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Malaria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1517238281"/>
                  </a:ext>
                </a:extLst>
              </a:tr>
              <a:tr h="274138">
                <a:tc>
                  <a:txBody>
                    <a:bodyPr/>
                    <a:lstStyle/>
                    <a:p>
                      <a:pPr algn="l" fontAlgn="b"/>
                      <a:r>
                        <a:rPr lang="fr-FR" sz="1200" b="0" i="0" u="none" strike="noStrike" dirty="0">
                          <a:solidFill>
                            <a:srgbClr val="000000"/>
                          </a:solidFill>
                          <a:effectLst/>
                          <a:latin typeface="Calibri" panose="020F0502020204030204" pitchFamily="34" charset="0"/>
                        </a:rPr>
                        <a:t>RR</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Measles &amp; Rubella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391923769"/>
                  </a:ext>
                </a:extLst>
              </a:tr>
              <a:tr h="274138">
                <a:tc>
                  <a:txBody>
                    <a:bodyPr/>
                    <a:lstStyle/>
                    <a:p>
                      <a:pPr algn="l" fontAlgn="b"/>
                      <a:r>
                        <a:rPr lang="fr-FR" sz="1200" b="0" i="1" u="none" strike="noStrike" dirty="0">
                          <a:solidFill>
                            <a:srgbClr val="000000"/>
                          </a:solidFill>
                          <a:effectLst/>
                          <a:latin typeface="Calibri" panose="020F0502020204030204" pitchFamily="34" charset="0"/>
                        </a:rPr>
                        <a:t>Rotarix</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Rotavirus</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602588892"/>
                  </a:ext>
                </a:extLst>
              </a:tr>
              <a:tr h="274138">
                <a:tc>
                  <a:txBody>
                    <a:bodyPr/>
                    <a:lstStyle/>
                    <a:p>
                      <a:pPr algn="l" fontAlgn="b"/>
                      <a:r>
                        <a:rPr lang="fr-FR" sz="1200" b="0" i="1" u="none" strike="noStrike" dirty="0">
                          <a:solidFill>
                            <a:srgbClr val="000000"/>
                          </a:solidFill>
                          <a:effectLst/>
                          <a:latin typeface="Calibri" panose="020F0502020204030204" pitchFamily="34" charset="0"/>
                        </a:rPr>
                        <a:t>R21-Matrix-M</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Malaria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296059840"/>
                  </a:ext>
                </a:extLst>
              </a:tr>
              <a:tr h="274138">
                <a:tc>
                  <a:txBody>
                    <a:bodyPr/>
                    <a:lstStyle/>
                    <a:p>
                      <a:pPr algn="l" fontAlgn="b"/>
                      <a:r>
                        <a:rPr lang="fr-FR" sz="1200" b="0" i="0" u="none" strike="noStrike" dirty="0">
                          <a:solidFill>
                            <a:srgbClr val="000000"/>
                          </a:solidFill>
                          <a:effectLst/>
                          <a:latin typeface="Calibri" panose="020F0502020204030204" pitchFamily="34" charset="0"/>
                        </a:rPr>
                        <a:t>Gardasil</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HPV</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916516125"/>
                  </a:ext>
                </a:extLst>
              </a:tr>
              <a:tr h="274138">
                <a:tc>
                  <a:txBody>
                    <a:bodyPr/>
                    <a:lstStyle/>
                    <a:p>
                      <a:pPr algn="l" fontAlgn="b"/>
                      <a:r>
                        <a:rPr lang="fr-FR" sz="1200" b="0" i="0" u="none" strike="noStrike" dirty="0">
                          <a:solidFill>
                            <a:srgbClr val="000000"/>
                          </a:solidFill>
                          <a:effectLst/>
                          <a:latin typeface="Calibri" panose="020F0502020204030204" pitchFamily="34" charset="0"/>
                        </a:rPr>
                        <a:t>Shanchol/Euvichol</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Cholera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2483327051"/>
                  </a:ext>
                </a:extLst>
              </a:tr>
              <a:tr h="274138">
                <a:tc>
                  <a:txBody>
                    <a:bodyPr/>
                    <a:lstStyle/>
                    <a:p>
                      <a:pPr algn="l" fontAlgn="b"/>
                      <a:r>
                        <a:rPr lang="fr-FR" sz="1200" b="0" i="0" u="none" strike="noStrike" dirty="0">
                          <a:solidFill>
                            <a:srgbClr val="000000"/>
                          </a:solidFill>
                          <a:effectLst/>
                          <a:latin typeface="Calibri" panose="020F0502020204030204" pitchFamily="34" charset="0"/>
                        </a:rPr>
                        <a:t>HepB</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Hepatitis B</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2027</a:t>
                      </a:r>
                    </a:p>
                  </a:txBody>
                  <a:tcPr marL="8626" marR="8626" marT="10275" marB="0" anchor="b">
                    <a:lnL>
                      <a:noFill/>
                    </a:lnL>
                    <a:lnR>
                      <a:noFill/>
                    </a:lnR>
                    <a:lnT>
                      <a:noFill/>
                    </a:lnT>
                    <a:lnB>
                      <a:noFill/>
                    </a:lnB>
                  </a:tcPr>
                </a:tc>
                <a:extLst>
                  <a:ext uri="{0D108BD9-81ED-4DB2-BD59-A6C34878D82A}">
                    <a16:rowId xmlns:a16="http://schemas.microsoft.com/office/drawing/2014/main" val="3619391040"/>
                  </a:ext>
                </a:extLst>
              </a:tr>
              <a:tr h="274138">
                <a:tc>
                  <a:txBody>
                    <a:bodyPr/>
                    <a:lstStyle/>
                    <a:p>
                      <a:pPr algn="l" fontAlgn="b"/>
                      <a:r>
                        <a:rPr lang="fr-FR" sz="1200" b="0" i="0" u="none" strike="noStrike" dirty="0">
                          <a:solidFill>
                            <a:srgbClr val="000000"/>
                          </a:solidFill>
                          <a:effectLst/>
                          <a:latin typeface="Calibri" panose="020F0502020204030204" pitchFamily="34" charset="0"/>
                        </a:rPr>
                        <a:t>TCV</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Typhoid</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2028</a:t>
                      </a:r>
                    </a:p>
                  </a:txBody>
                  <a:tcPr marL="8626" marR="8626" marT="10275" marB="0" anchor="b">
                    <a:lnL>
                      <a:noFill/>
                    </a:lnL>
                    <a:lnR>
                      <a:noFill/>
                    </a:lnR>
                    <a:lnT>
                      <a:noFill/>
                    </a:lnT>
                    <a:lnB>
                      <a:noFill/>
                    </a:lnB>
                  </a:tcPr>
                </a:tc>
                <a:extLst>
                  <a:ext uri="{0D108BD9-81ED-4DB2-BD59-A6C34878D82A}">
                    <a16:rowId xmlns:a16="http://schemas.microsoft.com/office/drawing/2014/main" val="3597360983"/>
                  </a:ext>
                </a:extLst>
              </a:tr>
            </a:tbl>
          </a:graphicData>
        </a:graphic>
      </p:graphicFrame>
      <p:sp>
        <p:nvSpPr>
          <p:cNvPr id="4" name="TextBox 3">
            <a:extLst>
              <a:ext uri="{FF2B5EF4-FFF2-40B4-BE49-F238E27FC236}">
                <a16:creationId xmlns:a16="http://schemas.microsoft.com/office/drawing/2014/main" id="{BB283D5A-E75C-95F5-A58B-81A454CF5CCD}"/>
              </a:ext>
            </a:extLst>
          </p:cNvPr>
          <p:cNvSpPr txBox="1"/>
          <p:nvPr/>
        </p:nvSpPr>
        <p:spPr>
          <a:xfrm>
            <a:off x="609600" y="5537903"/>
            <a:ext cx="2990850" cy="540000"/>
          </a:xfrm>
          <a:prstGeom prst="rect">
            <a:avLst/>
          </a:prstGeom>
          <a:solidFill>
            <a:srgbClr val="D7F7F9"/>
          </a:solidFill>
        </p:spPr>
        <p:txBody>
          <a:bodyPr wrap="square" rtlCol="0" anchor="ctr">
            <a:noAutofit/>
          </a:bodyPr>
          <a:lstStyle/>
          <a:p>
            <a:pPr algn="ctr"/>
            <a:r>
              <a:rPr lang="en-US" sz="1400" b="1" dirty="0">
                <a:solidFill>
                  <a:srgbClr val="0F5D61"/>
                </a:solidFill>
              </a:rPr>
              <a:t>Regional &amp; neighboring countries expectations</a:t>
            </a:r>
          </a:p>
        </p:txBody>
      </p:sp>
      <p:sp>
        <p:nvSpPr>
          <p:cNvPr id="7" name="Google Shape;12;p19">
            <a:extLst>
              <a:ext uri="{FF2B5EF4-FFF2-40B4-BE49-F238E27FC236}">
                <a16:creationId xmlns:a16="http://schemas.microsoft.com/office/drawing/2014/main" id="{31228298-BC78-4B96-9796-7CCDC8A96D6C}"/>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4</a:t>
            </a:fld>
            <a:endParaRPr lang="en-US" dirty="0">
              <a:latin typeface="+mj-lt"/>
            </a:endParaRPr>
          </a:p>
        </p:txBody>
      </p:sp>
    </p:spTree>
    <p:extLst>
      <p:ext uri="{BB962C8B-B14F-4D97-AF65-F5344CB8AC3E}">
        <p14:creationId xmlns:p14="http://schemas.microsoft.com/office/powerpoint/2010/main" val="704145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FAEC92-D1D2-6721-A2FC-577C5C98A070}"/>
              </a:ext>
            </a:extLst>
          </p:cNvPr>
          <p:cNvSpPr txBox="1"/>
          <p:nvPr/>
        </p:nvSpPr>
        <p:spPr>
          <a:xfrm>
            <a:off x="440501" y="1101466"/>
            <a:ext cx="11310999" cy="5387824"/>
          </a:xfrm>
          <a:prstGeom prst="rect">
            <a:avLst/>
          </a:prstGeom>
          <a:solidFill>
            <a:schemeClr val="bg1">
              <a:lumMod val="95000"/>
            </a:schemeClr>
          </a:solidFill>
        </p:spPr>
        <p:txBody>
          <a:bodyPr wrap="square" numCol="1" anchor="t">
            <a:noAutofit/>
          </a:bodyPr>
          <a:lstStyle/>
          <a:p>
            <a:pPr marL="285750"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Thorough evidence collection is vital for comprehensive and evidence-based prioritization and sequencing decisions.</a:t>
            </a:r>
          </a:p>
          <a:p>
            <a:pPr>
              <a:lnSpc>
                <a:spcPct val="107000"/>
              </a:lnSpc>
            </a:pPr>
            <a:endParaRPr lang="en-US" dirty="0">
              <a:ea typeface="Calibri" panose="020F0502020204030204" pitchFamily="34" charset="0"/>
              <a:cs typeface="Times New Roman" panose="02020603050405020304" pitchFamily="18" charset="0"/>
            </a:endParaRPr>
          </a:p>
          <a:p>
            <a:pPr marL="285750"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We will work together to complete an evidence collection plan, including the following: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Selecting indicators for each criteria</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Identifying whether data is expected to be global or country-specific, </a:t>
            </a:r>
            <a:r>
              <a:rPr lang="en-US" dirty="0" err="1">
                <a:ea typeface="Calibri" panose="020F0502020204030204" pitchFamily="34" charset="0"/>
                <a:cs typeface="Times New Roman" panose="02020603050405020304" pitchFamily="18" charset="0"/>
              </a:rPr>
              <a:t>e,g</a:t>
            </a:r>
            <a:r>
              <a:rPr lang="en-US" dirty="0">
                <a:ea typeface="Calibri" panose="020F0502020204030204" pitchFamily="34" charset="0"/>
                <a:cs typeface="Times New Roman" panose="02020603050405020304" pitchFamily="18" charset="0"/>
              </a:rPr>
              <a:t>.:</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Global: duration of protection, vaccine safety</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Country-specific: perception of the target population of the disease risk, expected availability of funding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Clearly assigning leads based on how data is expected to be available, e.g.:</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By vaccine: information on the benefits of the vaccine, vaccine safety</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By criteria: burden of disease, expected availability of funding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Identifying known resources for each data point to support the assigned lead.</a:t>
            </a:r>
          </a:p>
          <a:p>
            <a:pPr>
              <a:lnSpc>
                <a:spcPct val="107000"/>
              </a:lnSpc>
            </a:pPr>
            <a:endParaRPr lang="en-US" dirty="0">
              <a:effectLst/>
              <a:ea typeface="Calibri" panose="020F0502020204030204" pitchFamily="34" charset="0"/>
              <a:cs typeface="Times New Roman" panose="02020603050405020304" pitchFamily="18" charset="0"/>
            </a:endParaRPr>
          </a:p>
          <a:p>
            <a:pPr marL="285750" indent="-285750">
              <a:lnSpc>
                <a:spcPct val="107000"/>
              </a:lnSpc>
              <a:buFont typeface="Arial" panose="020B0604020202020204" pitchFamily="34" charset="0"/>
              <a:buChar char="•"/>
            </a:pPr>
            <a:r>
              <a:rPr lang="en-US" i="1" dirty="0">
                <a:solidFill>
                  <a:srgbClr val="FF0000"/>
                </a:solidFill>
                <a:effectLst/>
                <a:ea typeface="Calibri" panose="020F0502020204030204" pitchFamily="34" charset="0"/>
                <a:cs typeface="Times New Roman" panose="02020603050405020304" pitchFamily="18" charset="0"/>
              </a:rPr>
              <a:t>Add additional information as relevant, such as: timeline for evidence collection, how to collect and assess evidence, how to submit results to Evidence Collection Lead</a:t>
            </a:r>
          </a:p>
        </p:txBody>
      </p:sp>
      <p:sp>
        <p:nvSpPr>
          <p:cNvPr id="5" name="Google Shape;427;p16">
            <a:extLst>
              <a:ext uri="{FF2B5EF4-FFF2-40B4-BE49-F238E27FC236}">
                <a16:creationId xmlns:a16="http://schemas.microsoft.com/office/drawing/2014/main" id="{468DC45C-B8C3-261C-A190-167701684008}"/>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6" name="Google Shape;126;p14">
            <a:extLst>
              <a:ext uri="{FF2B5EF4-FFF2-40B4-BE49-F238E27FC236}">
                <a16:creationId xmlns:a16="http://schemas.microsoft.com/office/drawing/2014/main" id="{29C180FE-BB3B-E5E3-4093-E1B3D91B9F8F}"/>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Plan for Evidence Collection</a:t>
            </a:r>
          </a:p>
        </p:txBody>
      </p:sp>
      <p:sp>
        <p:nvSpPr>
          <p:cNvPr id="10" name="Star: 10 Points 17">
            <a:extLst>
              <a:ext uri="{FF2B5EF4-FFF2-40B4-BE49-F238E27FC236}">
                <a16:creationId xmlns:a16="http://schemas.microsoft.com/office/drawing/2014/main" id="{CC6E4CE7-2137-050E-8394-5BDED3EA33EE}"/>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28287505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solidFill>
                  <a:schemeClr val="bg1"/>
                </a:solidFill>
              </a:rPr>
              <a:t>Workplan</a:t>
            </a:r>
            <a:r>
              <a:rPr lang="fr-FR" noProof="0" dirty="0">
                <a:solidFill>
                  <a:schemeClr val="bg1"/>
                </a:solidFill>
              </a:rPr>
              <a:t> and Conclusion</a:t>
            </a:r>
          </a:p>
        </p:txBody>
      </p:sp>
    </p:spTree>
    <p:extLst>
      <p:ext uri="{BB962C8B-B14F-4D97-AF65-F5344CB8AC3E}">
        <p14:creationId xmlns:p14="http://schemas.microsoft.com/office/powerpoint/2010/main" val="7138478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NVI Prioritization and Sequencing Workplan</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87055"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42</a:t>
            </a:fld>
            <a:endParaRPr lang="fr-FR" dirty="0">
              <a:latin typeface="+mj-lt"/>
            </a:endParaRPr>
          </a:p>
        </p:txBody>
      </p:sp>
      <p:graphicFrame>
        <p:nvGraphicFramePr>
          <p:cNvPr id="2" name="Table 1">
            <a:extLst>
              <a:ext uri="{FF2B5EF4-FFF2-40B4-BE49-F238E27FC236}">
                <a16:creationId xmlns:a16="http://schemas.microsoft.com/office/drawing/2014/main" id="{009C9FC4-1875-CC6F-72D8-EFB5A2C797F9}"/>
              </a:ext>
            </a:extLst>
          </p:cNvPr>
          <p:cNvGraphicFramePr>
            <a:graphicFrameLocks noGrp="1"/>
          </p:cNvGraphicFramePr>
          <p:nvPr/>
        </p:nvGraphicFramePr>
        <p:xfrm>
          <a:off x="463534" y="1318520"/>
          <a:ext cx="11255503" cy="4656965"/>
        </p:xfrm>
        <a:graphic>
          <a:graphicData uri="http://schemas.openxmlformats.org/drawingml/2006/table">
            <a:tbl>
              <a:tblPr firstRow="1" bandRow="1">
                <a:tableStyleId>{93296810-A885-4BE3-A3E7-6D5BEEA58F35}</a:tableStyleId>
              </a:tblPr>
              <a:tblGrid>
                <a:gridCol w="1582845">
                  <a:extLst>
                    <a:ext uri="{9D8B030D-6E8A-4147-A177-3AD203B41FA5}">
                      <a16:colId xmlns:a16="http://schemas.microsoft.com/office/drawing/2014/main" val="2852991007"/>
                    </a:ext>
                  </a:extLst>
                </a:gridCol>
                <a:gridCol w="1395008">
                  <a:extLst>
                    <a:ext uri="{9D8B030D-6E8A-4147-A177-3AD203B41FA5}">
                      <a16:colId xmlns:a16="http://schemas.microsoft.com/office/drawing/2014/main" val="2102729401"/>
                    </a:ext>
                  </a:extLst>
                </a:gridCol>
                <a:gridCol w="331106">
                  <a:extLst>
                    <a:ext uri="{9D8B030D-6E8A-4147-A177-3AD203B41FA5}">
                      <a16:colId xmlns:a16="http://schemas.microsoft.com/office/drawing/2014/main" val="3201100285"/>
                    </a:ext>
                  </a:extLst>
                </a:gridCol>
                <a:gridCol w="331106">
                  <a:extLst>
                    <a:ext uri="{9D8B030D-6E8A-4147-A177-3AD203B41FA5}">
                      <a16:colId xmlns:a16="http://schemas.microsoft.com/office/drawing/2014/main" val="3453118161"/>
                    </a:ext>
                  </a:extLst>
                </a:gridCol>
                <a:gridCol w="331106">
                  <a:extLst>
                    <a:ext uri="{9D8B030D-6E8A-4147-A177-3AD203B41FA5}">
                      <a16:colId xmlns:a16="http://schemas.microsoft.com/office/drawing/2014/main" val="1293851346"/>
                    </a:ext>
                  </a:extLst>
                </a:gridCol>
                <a:gridCol w="331106">
                  <a:extLst>
                    <a:ext uri="{9D8B030D-6E8A-4147-A177-3AD203B41FA5}">
                      <a16:colId xmlns:a16="http://schemas.microsoft.com/office/drawing/2014/main" val="1390491633"/>
                    </a:ext>
                  </a:extLst>
                </a:gridCol>
                <a:gridCol w="331106">
                  <a:extLst>
                    <a:ext uri="{9D8B030D-6E8A-4147-A177-3AD203B41FA5}">
                      <a16:colId xmlns:a16="http://schemas.microsoft.com/office/drawing/2014/main" val="904498445"/>
                    </a:ext>
                  </a:extLst>
                </a:gridCol>
                <a:gridCol w="331106">
                  <a:extLst>
                    <a:ext uri="{9D8B030D-6E8A-4147-A177-3AD203B41FA5}">
                      <a16:colId xmlns:a16="http://schemas.microsoft.com/office/drawing/2014/main" val="1831564775"/>
                    </a:ext>
                  </a:extLst>
                </a:gridCol>
                <a:gridCol w="331106">
                  <a:extLst>
                    <a:ext uri="{9D8B030D-6E8A-4147-A177-3AD203B41FA5}">
                      <a16:colId xmlns:a16="http://schemas.microsoft.com/office/drawing/2014/main" val="2526367477"/>
                    </a:ext>
                  </a:extLst>
                </a:gridCol>
                <a:gridCol w="331106">
                  <a:extLst>
                    <a:ext uri="{9D8B030D-6E8A-4147-A177-3AD203B41FA5}">
                      <a16:colId xmlns:a16="http://schemas.microsoft.com/office/drawing/2014/main" val="2325246120"/>
                    </a:ext>
                  </a:extLst>
                </a:gridCol>
                <a:gridCol w="331106">
                  <a:extLst>
                    <a:ext uri="{9D8B030D-6E8A-4147-A177-3AD203B41FA5}">
                      <a16:colId xmlns:a16="http://schemas.microsoft.com/office/drawing/2014/main" val="1083043920"/>
                    </a:ext>
                  </a:extLst>
                </a:gridCol>
                <a:gridCol w="331106">
                  <a:extLst>
                    <a:ext uri="{9D8B030D-6E8A-4147-A177-3AD203B41FA5}">
                      <a16:colId xmlns:a16="http://schemas.microsoft.com/office/drawing/2014/main" val="3380370654"/>
                    </a:ext>
                  </a:extLst>
                </a:gridCol>
                <a:gridCol w="331106">
                  <a:extLst>
                    <a:ext uri="{9D8B030D-6E8A-4147-A177-3AD203B41FA5}">
                      <a16:colId xmlns:a16="http://schemas.microsoft.com/office/drawing/2014/main" val="2171924039"/>
                    </a:ext>
                  </a:extLst>
                </a:gridCol>
                <a:gridCol w="331106">
                  <a:extLst>
                    <a:ext uri="{9D8B030D-6E8A-4147-A177-3AD203B41FA5}">
                      <a16:colId xmlns:a16="http://schemas.microsoft.com/office/drawing/2014/main" val="3510142256"/>
                    </a:ext>
                  </a:extLst>
                </a:gridCol>
                <a:gridCol w="331106">
                  <a:extLst>
                    <a:ext uri="{9D8B030D-6E8A-4147-A177-3AD203B41FA5}">
                      <a16:colId xmlns:a16="http://schemas.microsoft.com/office/drawing/2014/main" val="2253547616"/>
                    </a:ext>
                  </a:extLst>
                </a:gridCol>
                <a:gridCol w="331106">
                  <a:extLst>
                    <a:ext uri="{9D8B030D-6E8A-4147-A177-3AD203B41FA5}">
                      <a16:colId xmlns:a16="http://schemas.microsoft.com/office/drawing/2014/main" val="2170026812"/>
                    </a:ext>
                  </a:extLst>
                </a:gridCol>
                <a:gridCol w="331106">
                  <a:extLst>
                    <a:ext uri="{9D8B030D-6E8A-4147-A177-3AD203B41FA5}">
                      <a16:colId xmlns:a16="http://schemas.microsoft.com/office/drawing/2014/main" val="1478635558"/>
                    </a:ext>
                  </a:extLst>
                </a:gridCol>
                <a:gridCol w="331106">
                  <a:extLst>
                    <a:ext uri="{9D8B030D-6E8A-4147-A177-3AD203B41FA5}">
                      <a16:colId xmlns:a16="http://schemas.microsoft.com/office/drawing/2014/main" val="3209940614"/>
                    </a:ext>
                  </a:extLst>
                </a:gridCol>
                <a:gridCol w="331106">
                  <a:extLst>
                    <a:ext uri="{9D8B030D-6E8A-4147-A177-3AD203B41FA5}">
                      <a16:colId xmlns:a16="http://schemas.microsoft.com/office/drawing/2014/main" val="3357135109"/>
                    </a:ext>
                  </a:extLst>
                </a:gridCol>
                <a:gridCol w="331106">
                  <a:extLst>
                    <a:ext uri="{9D8B030D-6E8A-4147-A177-3AD203B41FA5}">
                      <a16:colId xmlns:a16="http://schemas.microsoft.com/office/drawing/2014/main" val="3550068438"/>
                    </a:ext>
                  </a:extLst>
                </a:gridCol>
                <a:gridCol w="331106">
                  <a:extLst>
                    <a:ext uri="{9D8B030D-6E8A-4147-A177-3AD203B41FA5}">
                      <a16:colId xmlns:a16="http://schemas.microsoft.com/office/drawing/2014/main" val="4074655526"/>
                    </a:ext>
                  </a:extLst>
                </a:gridCol>
                <a:gridCol w="331106">
                  <a:extLst>
                    <a:ext uri="{9D8B030D-6E8A-4147-A177-3AD203B41FA5}">
                      <a16:colId xmlns:a16="http://schemas.microsoft.com/office/drawing/2014/main" val="833241861"/>
                    </a:ext>
                  </a:extLst>
                </a:gridCol>
                <a:gridCol w="331106">
                  <a:extLst>
                    <a:ext uri="{9D8B030D-6E8A-4147-A177-3AD203B41FA5}">
                      <a16:colId xmlns:a16="http://schemas.microsoft.com/office/drawing/2014/main" val="698448374"/>
                    </a:ext>
                  </a:extLst>
                </a:gridCol>
                <a:gridCol w="331106">
                  <a:extLst>
                    <a:ext uri="{9D8B030D-6E8A-4147-A177-3AD203B41FA5}">
                      <a16:colId xmlns:a16="http://schemas.microsoft.com/office/drawing/2014/main" val="3858650559"/>
                    </a:ext>
                  </a:extLst>
                </a:gridCol>
                <a:gridCol w="331106">
                  <a:extLst>
                    <a:ext uri="{9D8B030D-6E8A-4147-A177-3AD203B41FA5}">
                      <a16:colId xmlns:a16="http://schemas.microsoft.com/office/drawing/2014/main" val="2417416854"/>
                    </a:ext>
                  </a:extLst>
                </a:gridCol>
                <a:gridCol w="331106">
                  <a:extLst>
                    <a:ext uri="{9D8B030D-6E8A-4147-A177-3AD203B41FA5}">
                      <a16:colId xmlns:a16="http://schemas.microsoft.com/office/drawing/2014/main" val="590159376"/>
                    </a:ext>
                  </a:extLst>
                </a:gridCol>
                <a:gridCol w="331106">
                  <a:extLst>
                    <a:ext uri="{9D8B030D-6E8A-4147-A177-3AD203B41FA5}">
                      <a16:colId xmlns:a16="http://schemas.microsoft.com/office/drawing/2014/main" val="1355377297"/>
                    </a:ext>
                  </a:extLst>
                </a:gridCol>
              </a:tblGrid>
              <a:tr h="275984">
                <a:tc gridSpan="2">
                  <a:txBody>
                    <a:bodyPr/>
                    <a:lstStyle/>
                    <a:p>
                      <a:r>
                        <a:rPr lang="fr-FR" noProof="0" dirty="0">
                          <a:solidFill>
                            <a:schemeClr val="tx1"/>
                          </a:solidFill>
                          <a:latin typeface="+mj-lt"/>
                        </a:rPr>
                        <a:t>  </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fr-FR"/>
                    </a:p>
                  </a:txBody>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47544011"/>
                  </a:ext>
                </a:extLst>
              </a:tr>
              <a:tr h="275984">
                <a:tc>
                  <a:txBody>
                    <a:bodyPr/>
                    <a:lstStyle/>
                    <a:p>
                      <a:r>
                        <a:rPr lang="fr-FR" b="1" noProof="0">
                          <a:solidFill>
                            <a:schemeClr val="tx1"/>
                          </a:solidFill>
                          <a:latin typeface="+mj-lt"/>
                        </a:rPr>
                        <a:t>Activities</a:t>
                      </a:r>
                      <a:endParaRPr lang="fr-FR" b="1" noProof="0" dirty="0">
                        <a:solidFill>
                          <a:schemeClr val="tx1"/>
                        </a:solidFill>
                        <a:latin typeface="+mj-lt"/>
                      </a:endParaRP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fr-FR" b="1" noProof="0" dirty="0">
                          <a:solidFill>
                            <a:schemeClr val="tx1"/>
                          </a:solidFill>
                          <a:latin typeface="+mj-lt"/>
                        </a:rPr>
                        <a:t>Lead / Support</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noProof="0" dirty="0">
                          <a:solidFill>
                            <a:srgbClr val="000000"/>
                          </a:solidFill>
                          <a:effectLst/>
                          <a:latin typeface="+mj-lt"/>
                        </a:rPr>
                        <a:t>Week</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chemeClr val="tx1">
                            <a:lumMod val="50000"/>
                          </a:schemeClr>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chemeClr val="tx1">
                            <a:lumMod val="50000"/>
                          </a:schemeClr>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4774503"/>
                  </a:ext>
                </a:extLst>
              </a:tr>
              <a:tr h="230784">
                <a:tc>
                  <a:txBody>
                    <a:bodyPr/>
                    <a:lstStyle/>
                    <a:p>
                      <a:r>
                        <a:rPr lang="fr-FR" sz="1100" b="1" noProof="0" dirty="0">
                          <a:latin typeface="+mj-lt"/>
                        </a:rPr>
                        <a:t>Phases</a:t>
                      </a: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0182126"/>
                  </a:ext>
                </a:extLst>
              </a:tr>
              <a:tr h="199450">
                <a:tc>
                  <a:txBody>
                    <a:bodyPr/>
                    <a:lstStyle/>
                    <a:p>
                      <a:r>
                        <a:rPr lang="fr-FR" sz="1100" b="1" noProof="0" dirty="0" err="1">
                          <a:latin typeface="+mj-lt"/>
                        </a:rPr>
                        <a:t>Methodology</a:t>
                      </a:r>
                      <a:endParaRPr lang="fr-FR" sz="1100" b="1"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1752680416"/>
                  </a:ext>
                </a:extLst>
              </a:tr>
              <a:tr h="199450">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Review</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2640215311"/>
                  </a:ext>
                </a:extLst>
              </a:tr>
              <a:tr h="199450">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Validation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14056315"/>
                  </a:ext>
                </a:extLst>
              </a:tr>
              <a:tr h="199450">
                <a:tc>
                  <a:txBody>
                    <a:bodyPr/>
                    <a:lstStyle/>
                    <a:p>
                      <a:r>
                        <a:rPr lang="fr-FR" sz="1100" b="1" noProof="0" dirty="0">
                          <a:latin typeface="+mj-lt"/>
                        </a:rPr>
                        <a:t>Workshops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076433366"/>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Date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76981492"/>
                  </a:ext>
                </a:extLst>
              </a:tr>
              <a:tr h="21247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ToR</a:t>
                      </a:r>
                      <a:r>
                        <a:rPr lang="fr-FR" sz="1100" b="0" i="0" u="none" strike="noStrike" cap="none" noProof="0" dirty="0">
                          <a:solidFill>
                            <a:schemeClr val="dk1"/>
                          </a:solidFill>
                          <a:latin typeface="+mn-lt"/>
                          <a:ea typeface="+mn-ea"/>
                          <a:cs typeface="+mn-cs"/>
                          <a:sym typeface="Arial"/>
                        </a:rPr>
                        <a:t> &amp; </a:t>
                      </a:r>
                      <a:r>
                        <a:rPr lang="fr-FR" sz="1100" b="0" i="0" u="none" strike="noStrike" cap="none" noProof="0" dirty="0" err="1">
                          <a:solidFill>
                            <a:schemeClr val="dk1"/>
                          </a:solidFill>
                          <a:latin typeface="+mn-lt"/>
                          <a:ea typeface="+mn-ea"/>
                          <a:cs typeface="+mn-cs"/>
                          <a:sym typeface="Arial"/>
                        </a:rPr>
                        <a:t>Budgeting</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124763100"/>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Logistics</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59933873"/>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Agenda &amp; invite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404190456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Documents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93486260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Facilitation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61800677"/>
                  </a:ext>
                </a:extLst>
              </a:tr>
              <a:tr h="199450">
                <a:tc>
                  <a:txBody>
                    <a:bodyPr/>
                    <a:lstStyle/>
                    <a:p>
                      <a:r>
                        <a:rPr lang="fr-FR" sz="1100" b="1" noProof="0" dirty="0">
                          <a:latin typeface="+mj-lt"/>
                        </a:rPr>
                        <a:t>Data</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3730407363"/>
                  </a:ext>
                </a:extLst>
              </a:tr>
              <a:tr h="165591">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Retrieval</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240647035"/>
                  </a:ext>
                </a:extLst>
              </a:tr>
              <a:tr h="205562">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Iterations</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942215154"/>
                  </a:ext>
                </a:extLst>
              </a:tr>
              <a:tr h="205483">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Analysis</a:t>
                      </a:r>
                      <a:r>
                        <a:rPr lang="fr-FR" sz="1100" b="0" i="0" u="none" strike="noStrike" cap="none" noProof="0" dirty="0">
                          <a:solidFill>
                            <a:schemeClr val="dk1"/>
                          </a:solidFill>
                          <a:latin typeface="+mn-lt"/>
                          <a:ea typeface="+mn-ea"/>
                          <a:cs typeface="+mn-cs"/>
                          <a:sym typeface="Arial"/>
                        </a:rPr>
                        <a:t> / </a:t>
                      </a:r>
                      <a:r>
                        <a:rPr lang="fr-FR" sz="1100" b="0" i="0" u="none" strike="noStrike" cap="none" noProof="0" dirty="0" err="1">
                          <a:solidFill>
                            <a:schemeClr val="dk1"/>
                          </a:solidFill>
                          <a:latin typeface="+mn-lt"/>
                          <a:ea typeface="+mn-ea"/>
                          <a:cs typeface="+mn-cs"/>
                          <a:sym typeface="Arial"/>
                        </a:rPr>
                        <a:t>presentation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835404811"/>
                  </a:ext>
                </a:extLst>
              </a:tr>
              <a:tr h="199450">
                <a:tc>
                  <a:txBody>
                    <a:bodyPr/>
                    <a:lstStyle/>
                    <a:p>
                      <a:r>
                        <a:rPr lang="fr-FR" sz="1100" b="1" noProof="0" dirty="0">
                          <a:latin typeface="+mj-lt"/>
                        </a:rPr>
                        <a:t>Recommandations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extLst>
                  <a:ext uri="{0D108BD9-81ED-4DB2-BD59-A6C34878D82A}">
                    <a16:rowId xmlns:a16="http://schemas.microsoft.com/office/drawing/2014/main" val="1608783637"/>
                  </a:ext>
                </a:extLst>
              </a:tr>
              <a:tr h="186298">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Finalization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3492009106"/>
                  </a:ext>
                </a:extLst>
              </a:tr>
              <a:tr h="186298">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Review</a:t>
                      </a:r>
                      <a:r>
                        <a:rPr lang="fr-FR" sz="1100" b="0" i="0" u="none" strike="noStrike" cap="none" noProof="0" dirty="0">
                          <a:solidFill>
                            <a:schemeClr val="dk1"/>
                          </a:solidFill>
                          <a:latin typeface="+mn-lt"/>
                          <a:ea typeface="+mn-ea"/>
                          <a:cs typeface="+mn-cs"/>
                          <a:sym typeface="Arial"/>
                        </a:rPr>
                        <a:t> </a:t>
                      </a:r>
                      <a:r>
                        <a:rPr lang="fr-FR" sz="1100" b="0" i="0" u="none" strike="noStrike" cap="none" noProof="0" dirty="0" err="1">
                          <a:solidFill>
                            <a:schemeClr val="dk1"/>
                          </a:solidFill>
                          <a:latin typeface="+mn-lt"/>
                          <a:ea typeface="+mn-ea"/>
                          <a:cs typeface="+mn-cs"/>
                          <a:sym typeface="Arial"/>
                        </a:rPr>
                        <a:t>with</a:t>
                      </a:r>
                      <a:r>
                        <a:rPr lang="fr-FR" sz="1100" b="0" i="0" u="none" strike="noStrike" cap="none" noProof="0" dirty="0">
                          <a:solidFill>
                            <a:schemeClr val="dk1"/>
                          </a:solidFill>
                          <a:latin typeface="+mn-lt"/>
                          <a:ea typeface="+mn-ea"/>
                          <a:cs typeface="+mn-cs"/>
                          <a:sym typeface="Arial"/>
                        </a:rPr>
                        <a:t> EPI</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430407914"/>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ICC</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579489097"/>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NIS </a:t>
                      </a:r>
                      <a:r>
                        <a:rPr lang="fr-FR" sz="1100" b="0" i="0" u="none" strike="noStrike" cap="none" noProof="0" dirty="0" err="1">
                          <a:solidFill>
                            <a:schemeClr val="dk1"/>
                          </a:solidFill>
                          <a:latin typeface="+mn-lt"/>
                          <a:ea typeface="+mn-ea"/>
                          <a:cs typeface="+mn-cs"/>
                          <a:sym typeface="Arial"/>
                        </a:rPr>
                        <a:t>integration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738737002"/>
                  </a:ext>
                </a:extLst>
              </a:tr>
            </a:tbl>
          </a:graphicData>
        </a:graphic>
      </p:graphicFrame>
      <p:sp>
        <p:nvSpPr>
          <p:cNvPr id="4" name="Arrow: Pentagon 3">
            <a:extLst>
              <a:ext uri="{FF2B5EF4-FFF2-40B4-BE49-F238E27FC236}">
                <a16:creationId xmlns:a16="http://schemas.microsoft.com/office/drawing/2014/main" id="{86236F7F-FEE1-3DCA-5AE6-2D610C6B02B7}"/>
              </a:ext>
            </a:extLst>
          </p:cNvPr>
          <p:cNvSpPr/>
          <p:nvPr/>
        </p:nvSpPr>
        <p:spPr>
          <a:xfrm>
            <a:off x="3438461" y="1969214"/>
            <a:ext cx="1338954"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en-US" sz="800" dirty="0"/>
              <a:t>Phase I</a:t>
            </a:r>
          </a:p>
        </p:txBody>
      </p:sp>
      <p:sp>
        <p:nvSpPr>
          <p:cNvPr id="6" name="Arrow: Pentagon 5">
            <a:extLst>
              <a:ext uri="{FF2B5EF4-FFF2-40B4-BE49-F238E27FC236}">
                <a16:creationId xmlns:a16="http://schemas.microsoft.com/office/drawing/2014/main" id="{44438C03-5311-F80B-8B07-0C82C40D1143}"/>
              </a:ext>
            </a:extLst>
          </p:cNvPr>
          <p:cNvSpPr/>
          <p:nvPr/>
        </p:nvSpPr>
        <p:spPr>
          <a:xfrm>
            <a:off x="8773938" y="1969213"/>
            <a:ext cx="2924518"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Phase III</a:t>
            </a:r>
          </a:p>
        </p:txBody>
      </p:sp>
      <p:sp>
        <p:nvSpPr>
          <p:cNvPr id="7" name="7-point Star 38">
            <a:extLst>
              <a:ext uri="{FF2B5EF4-FFF2-40B4-BE49-F238E27FC236}">
                <a16:creationId xmlns:a16="http://schemas.microsoft.com/office/drawing/2014/main" id="{33485A8F-623A-EE02-E004-6A9F6CDDC1ED}"/>
              </a:ext>
            </a:extLst>
          </p:cNvPr>
          <p:cNvSpPr/>
          <p:nvPr/>
        </p:nvSpPr>
        <p:spPr>
          <a:xfrm>
            <a:off x="4529359" y="2783887"/>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4F648C-61F4-9CE5-934D-EE6524EAF2D5}"/>
              </a:ext>
            </a:extLst>
          </p:cNvPr>
          <p:cNvSpPr/>
          <p:nvPr/>
        </p:nvSpPr>
        <p:spPr>
          <a:xfrm>
            <a:off x="4713591" y="2766565"/>
            <a:ext cx="1115376"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Workshop 1</a:t>
            </a:r>
          </a:p>
        </p:txBody>
      </p:sp>
      <p:sp>
        <p:nvSpPr>
          <p:cNvPr id="12" name="7-point Star 38">
            <a:extLst>
              <a:ext uri="{FF2B5EF4-FFF2-40B4-BE49-F238E27FC236}">
                <a16:creationId xmlns:a16="http://schemas.microsoft.com/office/drawing/2014/main" id="{9424BF25-2619-ADD5-DEBA-D467ADAE27D4}"/>
              </a:ext>
            </a:extLst>
          </p:cNvPr>
          <p:cNvSpPr/>
          <p:nvPr/>
        </p:nvSpPr>
        <p:spPr>
          <a:xfrm>
            <a:off x="8486085" y="2783888"/>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45F491C-0A0E-4BB0-DF6C-30E95B5CBC43}"/>
              </a:ext>
            </a:extLst>
          </p:cNvPr>
          <p:cNvSpPr/>
          <p:nvPr/>
        </p:nvSpPr>
        <p:spPr>
          <a:xfrm>
            <a:off x="8660792" y="2766565"/>
            <a:ext cx="1094315"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Workshop 2</a:t>
            </a:r>
          </a:p>
        </p:txBody>
      </p:sp>
      <p:sp>
        <p:nvSpPr>
          <p:cNvPr id="3" name="7-point Star 38">
            <a:extLst>
              <a:ext uri="{FF2B5EF4-FFF2-40B4-BE49-F238E27FC236}">
                <a16:creationId xmlns:a16="http://schemas.microsoft.com/office/drawing/2014/main" id="{3212AEC0-2535-F708-F385-F942D25667A2}"/>
              </a:ext>
            </a:extLst>
          </p:cNvPr>
          <p:cNvSpPr/>
          <p:nvPr/>
        </p:nvSpPr>
        <p:spPr>
          <a:xfrm>
            <a:off x="3805583" y="2783888"/>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D59B8C-FE98-9058-9FE7-E132B2B3D66E}"/>
              </a:ext>
            </a:extLst>
          </p:cNvPr>
          <p:cNvSpPr/>
          <p:nvPr/>
        </p:nvSpPr>
        <p:spPr>
          <a:xfrm>
            <a:off x="3476159" y="2973233"/>
            <a:ext cx="1377383"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Online session</a:t>
            </a:r>
          </a:p>
        </p:txBody>
      </p:sp>
      <p:sp>
        <p:nvSpPr>
          <p:cNvPr id="16" name="Arrow: Pentagon 15">
            <a:extLst>
              <a:ext uri="{FF2B5EF4-FFF2-40B4-BE49-F238E27FC236}">
                <a16:creationId xmlns:a16="http://schemas.microsoft.com/office/drawing/2014/main" id="{C40E1F51-AEE6-9FD7-EB55-A1AAB1D926A3}"/>
              </a:ext>
            </a:extLst>
          </p:cNvPr>
          <p:cNvSpPr/>
          <p:nvPr/>
        </p:nvSpPr>
        <p:spPr>
          <a:xfrm>
            <a:off x="4797996" y="1969213"/>
            <a:ext cx="3941787"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en-US" sz="800" dirty="0"/>
              <a:t>Phase II</a:t>
            </a:r>
          </a:p>
        </p:txBody>
      </p:sp>
      <p:sp>
        <p:nvSpPr>
          <p:cNvPr id="8" name="Star: 10 Points 17">
            <a:extLst>
              <a:ext uri="{FF2B5EF4-FFF2-40B4-BE49-F238E27FC236}">
                <a16:creationId xmlns:a16="http://schemas.microsoft.com/office/drawing/2014/main" id="{12E50598-58CB-4C7A-01A4-E8340CFADF22}"/>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128567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en-US" sz="2400" kern="0" dirty="0">
                <a:solidFill>
                  <a:srgbClr val="0F5D61"/>
                </a:solidFill>
                <a:latin typeface="Lato" panose="020F0502020204030203" pitchFamily="34" charset="0"/>
                <a:cs typeface="Times New Roman" panose="02020603050405020304" pitchFamily="18" charset="0"/>
                <a:sym typeface="Lato"/>
              </a:rPr>
              <a:t>The NITAG will adapt and apply the NVI Prioritization Framework to prioritize new vaccine introductions and produce sequencing recommendations</a:t>
            </a: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5</a:t>
            </a:fld>
            <a:endParaRPr lang="en-US" dirty="0">
              <a:latin typeface="+mj-lt"/>
            </a:endParaRPr>
          </a:p>
        </p:txBody>
      </p:sp>
      <p:sp>
        <p:nvSpPr>
          <p:cNvPr id="4" name="Rectangle 3">
            <a:extLst>
              <a:ext uri="{FF2B5EF4-FFF2-40B4-BE49-F238E27FC236}">
                <a16:creationId xmlns:a16="http://schemas.microsoft.com/office/drawing/2014/main" id="{876B9C4C-875B-72D2-0E01-E195614F480A}"/>
              </a:ext>
            </a:extLst>
          </p:cNvPr>
          <p:cNvSpPr/>
          <p:nvPr/>
        </p:nvSpPr>
        <p:spPr>
          <a:xfrm>
            <a:off x="472962" y="1284475"/>
            <a:ext cx="11099278" cy="1092965"/>
          </a:xfrm>
          <a:prstGeom prst="rect">
            <a:avLst/>
          </a:prstGeom>
          <a:noFill/>
          <a:ln w="28575">
            <a:solidFill>
              <a:srgbClr val="0F5D6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fontAlgn="auto">
              <a:lnSpc>
                <a:spcPct val="100000"/>
              </a:lnSpc>
              <a:spcBef>
                <a:spcPts val="600"/>
              </a:spcBef>
              <a:spcAft>
                <a:spcPts val="0"/>
              </a:spcAft>
              <a:buClrTx/>
              <a:buSzTx/>
              <a:tabLst/>
              <a:defRPr/>
            </a:pPr>
            <a:r>
              <a:rPr lang="en-US" sz="1600" dirty="0">
                <a:solidFill>
                  <a:schemeClr val="tx1"/>
                </a:solidFill>
              </a:rPr>
              <a:t>The NVI Prioritization Framework is a proven NITAG-driven framework supporting the prioritization of new vaccine introductions. It leverages a simple, evidence-based and comprehensive approach to support the preparation of NVI sequencing scenarios based on a pre-hierarchized list of potential criteria. It was developed in alignment with existing tools (VIS, </a:t>
            </a:r>
            <a:r>
              <a:rPr lang="en-US" sz="1600" dirty="0" err="1">
                <a:solidFill>
                  <a:schemeClr val="tx1"/>
                </a:solidFill>
              </a:rPr>
              <a:t>EtR</a:t>
            </a:r>
            <a:r>
              <a:rPr lang="en-US" sz="1600" dirty="0">
                <a:solidFill>
                  <a:schemeClr val="tx1"/>
                </a:solidFill>
              </a:rPr>
              <a:t>) to ensure the consistency of the process</a:t>
            </a:r>
          </a:p>
        </p:txBody>
      </p:sp>
      <p:pic>
        <p:nvPicPr>
          <p:cNvPr id="5" name="Picture 4">
            <a:extLst>
              <a:ext uri="{FF2B5EF4-FFF2-40B4-BE49-F238E27FC236}">
                <a16:creationId xmlns:a16="http://schemas.microsoft.com/office/drawing/2014/main" id="{5214C5FB-0E98-8921-4BE3-FD540858855F}"/>
              </a:ext>
            </a:extLst>
          </p:cNvPr>
          <p:cNvPicPr>
            <a:picLocks noChangeAspect="1"/>
          </p:cNvPicPr>
          <p:nvPr/>
        </p:nvPicPr>
        <p:blipFill>
          <a:blip r:embed="rId3"/>
          <a:stretch>
            <a:fillRect/>
          </a:stretch>
        </p:blipFill>
        <p:spPr>
          <a:xfrm>
            <a:off x="2342402" y="2548735"/>
            <a:ext cx="5018873" cy="2283469"/>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pic>
        <p:nvPicPr>
          <p:cNvPr id="16" name="Picture 15">
            <a:extLst>
              <a:ext uri="{FF2B5EF4-FFF2-40B4-BE49-F238E27FC236}">
                <a16:creationId xmlns:a16="http://schemas.microsoft.com/office/drawing/2014/main" id="{2018A343-E4D2-D20E-DCBE-C4AC1AB1ABB9}"/>
              </a:ext>
            </a:extLst>
          </p:cNvPr>
          <p:cNvPicPr>
            <a:picLocks noChangeAspect="1"/>
          </p:cNvPicPr>
          <p:nvPr/>
        </p:nvPicPr>
        <p:blipFill>
          <a:blip r:embed="rId4"/>
          <a:stretch>
            <a:fillRect/>
          </a:stretch>
        </p:blipFill>
        <p:spPr>
          <a:xfrm>
            <a:off x="5299648" y="2822259"/>
            <a:ext cx="4549950" cy="2231572"/>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23" name="TextBox 22">
            <a:extLst>
              <a:ext uri="{FF2B5EF4-FFF2-40B4-BE49-F238E27FC236}">
                <a16:creationId xmlns:a16="http://schemas.microsoft.com/office/drawing/2014/main" id="{DBDF80FB-1B84-1487-BB49-E67F56EC5699}"/>
              </a:ext>
            </a:extLst>
          </p:cNvPr>
          <p:cNvSpPr txBox="1"/>
          <p:nvPr/>
        </p:nvSpPr>
        <p:spPr>
          <a:xfrm>
            <a:off x="3116657" y="5300173"/>
            <a:ext cx="8289884" cy="1232708"/>
          </a:xfrm>
          <a:prstGeom prst="rect">
            <a:avLst/>
          </a:prstGeom>
          <a:noFill/>
          <a:ln>
            <a:solidFill>
              <a:schemeClr val="bg1">
                <a:lumMod val="75000"/>
              </a:schemeClr>
            </a:solidFill>
          </a:ln>
        </p:spPr>
        <p:txBody>
          <a:bodyPr wrap="square" lIns="182880" rIns="36000" rtlCol="0">
            <a:noAutofit/>
          </a:bodyPr>
          <a:lstStyle/>
          <a:p>
            <a:pPr marL="342900" indent="-342900">
              <a:spcBef>
                <a:spcPts val="600"/>
              </a:spcBef>
              <a:buFont typeface="+mj-lt"/>
              <a:buAutoNum type="arabicPeriod"/>
            </a:pPr>
            <a:r>
              <a:rPr lang="fr-FR" sz="1400" dirty="0" err="1"/>
              <a:t>Review</a:t>
            </a:r>
            <a:r>
              <a:rPr lang="fr-FR" sz="1400" dirty="0"/>
              <a:t> the NVI </a:t>
            </a:r>
            <a:r>
              <a:rPr lang="fr-FR" sz="1400" dirty="0" err="1"/>
              <a:t>Prioritization</a:t>
            </a:r>
            <a:r>
              <a:rPr lang="fr-FR" sz="1400" dirty="0"/>
              <a:t> Framework </a:t>
            </a:r>
            <a:r>
              <a:rPr lang="fr-FR" sz="1400" dirty="0" err="1"/>
              <a:t>methodology</a:t>
            </a:r>
            <a:endParaRPr lang="fr-FR" sz="1400" dirty="0"/>
          </a:p>
          <a:p>
            <a:pPr marL="342900" indent="-342900">
              <a:spcBef>
                <a:spcPts val="600"/>
              </a:spcBef>
              <a:buFont typeface="+mj-lt"/>
              <a:buAutoNum type="arabicPeriod"/>
            </a:pPr>
            <a:r>
              <a:rPr lang="fr-FR" sz="1400" dirty="0" err="1"/>
              <a:t>Discuss</a:t>
            </a:r>
            <a:r>
              <a:rPr lang="fr-FR" sz="1400" dirty="0"/>
              <a:t> the </a:t>
            </a:r>
            <a:r>
              <a:rPr lang="fr-FR" sz="1400" dirty="0" err="1"/>
              <a:t>expected</a:t>
            </a:r>
            <a:r>
              <a:rPr lang="fr-FR" sz="1400" dirty="0"/>
              <a:t> process and timeline</a:t>
            </a:r>
          </a:p>
          <a:p>
            <a:pPr marL="342900" indent="-342900">
              <a:spcBef>
                <a:spcPts val="600"/>
              </a:spcBef>
              <a:buFont typeface="+mj-lt"/>
              <a:buAutoNum type="arabicPeriod"/>
            </a:pPr>
            <a:r>
              <a:rPr lang="fr-FR" sz="1400" dirty="0" err="1"/>
              <a:t>Review</a:t>
            </a:r>
            <a:r>
              <a:rPr lang="fr-FR" sz="1400" dirty="0"/>
              <a:t> the </a:t>
            </a:r>
            <a:r>
              <a:rPr lang="fr-FR" sz="1400" dirty="0" err="1"/>
              <a:t>comprehensive</a:t>
            </a:r>
            <a:r>
              <a:rPr lang="fr-FR" sz="1400" dirty="0"/>
              <a:t> </a:t>
            </a:r>
            <a:r>
              <a:rPr lang="fr-FR" sz="1400" dirty="0" err="1"/>
              <a:t>criteria</a:t>
            </a:r>
            <a:r>
              <a:rPr lang="fr-FR" sz="1400" dirty="0"/>
              <a:t> </a:t>
            </a:r>
            <a:r>
              <a:rPr lang="fr-FR" sz="1400" dirty="0" err="1"/>
              <a:t>list</a:t>
            </a:r>
            <a:endParaRPr lang="fr-FR" sz="1400" dirty="0"/>
          </a:p>
          <a:p>
            <a:pPr marL="342900" indent="-342900">
              <a:spcBef>
                <a:spcPts val="600"/>
              </a:spcBef>
              <a:buFont typeface="+mj-lt"/>
              <a:buAutoNum type="arabicPeriod"/>
            </a:pPr>
            <a:r>
              <a:rPr lang="fr-FR" sz="1400" dirty="0" err="1"/>
              <a:t>Distribute</a:t>
            </a:r>
            <a:r>
              <a:rPr lang="fr-FR" sz="1400" dirty="0"/>
              <a:t> online questionnaire to </a:t>
            </a:r>
            <a:r>
              <a:rPr lang="fr-FR" sz="1400" dirty="0" err="1"/>
              <a:t>inform</a:t>
            </a:r>
            <a:r>
              <a:rPr lang="fr-FR" sz="1400" dirty="0"/>
              <a:t> </a:t>
            </a:r>
            <a:r>
              <a:rPr lang="fr-FR" sz="1400" dirty="0" err="1"/>
              <a:t>critical</a:t>
            </a:r>
            <a:r>
              <a:rPr lang="fr-FR" sz="1400" dirty="0"/>
              <a:t> </a:t>
            </a:r>
            <a:r>
              <a:rPr lang="fr-FR" sz="1400" dirty="0" err="1"/>
              <a:t>decision</a:t>
            </a:r>
            <a:r>
              <a:rPr lang="fr-FR" sz="1400" dirty="0"/>
              <a:t> points for </a:t>
            </a:r>
            <a:r>
              <a:rPr lang="fr-FR" sz="1400" dirty="0" err="1"/>
              <a:t>adapting</a:t>
            </a:r>
            <a:r>
              <a:rPr lang="fr-FR" sz="1400" dirty="0"/>
              <a:t> the </a:t>
            </a:r>
            <a:r>
              <a:rPr lang="fr-FR" sz="1400" dirty="0" err="1"/>
              <a:t>framework</a:t>
            </a:r>
            <a:endParaRPr lang="fr-FR" sz="1400" dirty="0"/>
          </a:p>
        </p:txBody>
      </p:sp>
      <p:sp>
        <p:nvSpPr>
          <p:cNvPr id="24" name="Rectangle 23">
            <a:extLst>
              <a:ext uri="{FF2B5EF4-FFF2-40B4-BE49-F238E27FC236}">
                <a16:creationId xmlns:a16="http://schemas.microsoft.com/office/drawing/2014/main" id="{B64DF32E-E931-DD5D-D414-53B668133E39}"/>
              </a:ext>
            </a:extLst>
          </p:cNvPr>
          <p:cNvSpPr/>
          <p:nvPr/>
        </p:nvSpPr>
        <p:spPr>
          <a:xfrm>
            <a:off x="785459" y="5300172"/>
            <a:ext cx="2331198" cy="1232708"/>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Today’s objectives</a:t>
            </a:r>
          </a:p>
        </p:txBody>
      </p:sp>
      <p:sp>
        <p:nvSpPr>
          <p:cNvPr id="3" name="Star: 10 Points 17">
            <a:extLst>
              <a:ext uri="{FF2B5EF4-FFF2-40B4-BE49-F238E27FC236}">
                <a16:creationId xmlns:a16="http://schemas.microsoft.com/office/drawing/2014/main" id="{A9488DE4-C788-8F47-9D28-FD71299FD20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Objectives to be updated by country (if needed)</a:t>
            </a:r>
          </a:p>
        </p:txBody>
      </p:sp>
    </p:spTree>
    <p:extLst>
      <p:ext uri="{BB962C8B-B14F-4D97-AF65-F5344CB8AC3E}">
        <p14:creationId xmlns:p14="http://schemas.microsoft.com/office/powerpoint/2010/main" val="38562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60E2FC83-C288-2BF4-33C6-916EA2CCDD12}"/>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BA06502A-2194-6119-BD17-B1B7F49F0E02}"/>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2BB4596C-7897-91CA-9AB1-E5113CE549F9}"/>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7FB03DE4-3123-AEF7-E52A-ED76632B8363}"/>
              </a:ext>
            </a:extLst>
          </p:cNvPr>
          <p:cNvSpPr/>
          <p:nvPr/>
        </p:nvSpPr>
        <p:spPr>
          <a:xfrm>
            <a:off x="2178943" y="2072965"/>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5E9172F1-8497-491C-BF0F-3750FCBA3BCF}"/>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965D7148-5851-9884-D375-B30B4BA3C20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B6DCFAC6-F642-DB86-8B25-0B9678A030FE}"/>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C8E94339-E516-7B5D-8B04-EF09E78CDF1D}"/>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D5DA80C7-7177-7631-EFA9-0848B7340DFB}"/>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9B1CC8BB-0404-58DF-FE51-A4C62B971771}"/>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DBD93DC1-97C3-2ED3-74FA-85A979C7C67C}"/>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90DAABB1-E572-DDFC-84DD-7DECCF690CA4}"/>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47D112D1-E952-DB31-F019-10F71C8E1A35}"/>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594855C7-0B02-6615-982D-FD087964547B}"/>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20F4BB0A-137B-0D99-D524-6C742ED758BB}"/>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6CFCE4C3-D51F-5E03-5A53-2B37B21EF581}"/>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86F3BB-A944-6D6C-07C0-7802AB2B910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BEDE2E12-51F3-1450-8085-117D29EE2D14}"/>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82FD659E-9C27-E320-37C5-05E9C7066B6C}"/>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EA2A08F9-76B7-8607-E767-79257EABE8AA}"/>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F5BE8E8-E59E-3D82-0A1A-AAC0A1D1CE1F}"/>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81451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3DD7F1-8689-C8B5-12A9-BC93C83BD6FD}"/>
              </a:ext>
            </a:extLst>
          </p:cNvPr>
          <p:cNvSpPr/>
          <p:nvPr/>
        </p:nvSpPr>
        <p:spPr>
          <a:xfrm>
            <a:off x="600075" y="3411645"/>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Comprehensive</a:t>
            </a:r>
          </a:p>
        </p:txBody>
      </p:sp>
      <p:sp>
        <p:nvSpPr>
          <p:cNvPr id="13" name="TextBox 12">
            <a:extLst>
              <a:ext uri="{FF2B5EF4-FFF2-40B4-BE49-F238E27FC236}">
                <a16:creationId xmlns:a16="http://schemas.microsoft.com/office/drawing/2014/main" id="{DA718325-0DB0-2FCC-CCF4-9AB31AB05D3D}"/>
              </a:ext>
            </a:extLst>
          </p:cNvPr>
          <p:cNvSpPr txBox="1"/>
          <p:nvPr/>
        </p:nvSpPr>
        <p:spPr>
          <a:xfrm>
            <a:off x="3200399" y="3497336"/>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Decisions regarding vaccine introductions are often taken independently and with different processes based on the nature of the decision</a:t>
            </a:r>
          </a:p>
          <a:p>
            <a:pPr marL="171450" indent="-171450" algn="just">
              <a:spcBef>
                <a:spcPts val="200"/>
              </a:spcBef>
              <a:buFont typeface="Arial" panose="020B0604020202020204" pitchFamily="34" charset="0"/>
              <a:buChar char="•"/>
            </a:pPr>
            <a:r>
              <a:rPr lang="en-US" sz="1300" dirty="0"/>
              <a:t>This framework is designed to </a:t>
            </a:r>
            <a:r>
              <a:rPr lang="en-US" sz="1300" b="1" dirty="0"/>
              <a:t>be comprehensive in terms of vaccines </a:t>
            </a:r>
            <a:r>
              <a:rPr lang="en-US" sz="1300" dirty="0"/>
              <a:t>and </a:t>
            </a:r>
            <a:r>
              <a:rPr lang="en-US" sz="1300" b="1" dirty="0"/>
              <a:t>type of country</a:t>
            </a:r>
            <a:endParaRPr lang="en-US" sz="1300"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The NVI Prioritization Framework has been built to be evidence-based, simple yet comprehensive, iterative and to allow for tweaks based on countries own priorities</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2" name="Rectangle 1">
            <a:extLst>
              <a:ext uri="{FF2B5EF4-FFF2-40B4-BE49-F238E27FC236}">
                <a16:creationId xmlns:a16="http://schemas.microsoft.com/office/drawing/2014/main" id="{03B59F25-78A0-D197-5A8B-47742E0AC73B}"/>
              </a:ext>
            </a:extLst>
          </p:cNvPr>
          <p:cNvSpPr/>
          <p:nvPr/>
        </p:nvSpPr>
        <p:spPr>
          <a:xfrm>
            <a:off x="600075" y="1350699"/>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Evidence-based</a:t>
            </a:r>
          </a:p>
        </p:txBody>
      </p:sp>
      <p:sp>
        <p:nvSpPr>
          <p:cNvPr id="3" name="Rectangle 2">
            <a:extLst>
              <a:ext uri="{FF2B5EF4-FFF2-40B4-BE49-F238E27FC236}">
                <a16:creationId xmlns:a16="http://schemas.microsoft.com/office/drawing/2014/main" id="{0ECB3B41-635A-8807-5828-3B5E90F87894}"/>
              </a:ext>
            </a:extLst>
          </p:cNvPr>
          <p:cNvSpPr/>
          <p:nvPr/>
        </p:nvSpPr>
        <p:spPr>
          <a:xfrm>
            <a:off x="600075" y="2381172"/>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Simple</a:t>
            </a:r>
          </a:p>
        </p:txBody>
      </p:sp>
      <p:sp>
        <p:nvSpPr>
          <p:cNvPr id="4" name="Rectangle 3">
            <a:extLst>
              <a:ext uri="{FF2B5EF4-FFF2-40B4-BE49-F238E27FC236}">
                <a16:creationId xmlns:a16="http://schemas.microsoft.com/office/drawing/2014/main" id="{1D84F1B8-B624-0FF5-58AD-297D2F24EEB7}"/>
              </a:ext>
            </a:extLst>
          </p:cNvPr>
          <p:cNvSpPr/>
          <p:nvPr/>
        </p:nvSpPr>
        <p:spPr>
          <a:xfrm>
            <a:off x="600075" y="4442118"/>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Adaptative</a:t>
            </a:r>
          </a:p>
        </p:txBody>
      </p:sp>
      <p:sp>
        <p:nvSpPr>
          <p:cNvPr id="5" name="TextBox 4">
            <a:extLst>
              <a:ext uri="{FF2B5EF4-FFF2-40B4-BE49-F238E27FC236}">
                <a16:creationId xmlns:a16="http://schemas.microsoft.com/office/drawing/2014/main" id="{2031F2DA-7C4E-59B0-8094-740805AAC81A}"/>
              </a:ext>
            </a:extLst>
          </p:cNvPr>
          <p:cNvSpPr txBox="1"/>
          <p:nvPr/>
        </p:nvSpPr>
        <p:spPr>
          <a:xfrm>
            <a:off x="3198574" y="1436390"/>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Decisions on sequencing are often influenced by national and international agenda and rely on opinions rather than facts</a:t>
            </a:r>
          </a:p>
          <a:p>
            <a:pPr marL="171450" indent="-171450" algn="just">
              <a:spcBef>
                <a:spcPts val="200"/>
              </a:spcBef>
              <a:buFont typeface="Arial" panose="020B0604020202020204" pitchFamily="34" charset="0"/>
              <a:buChar char="•"/>
            </a:pPr>
            <a:r>
              <a:rPr lang="en-US" sz="1300" dirty="0"/>
              <a:t>This framework relies on </a:t>
            </a:r>
            <a:r>
              <a:rPr lang="en-US" sz="1300" b="1" dirty="0"/>
              <a:t>measurable evidence </a:t>
            </a:r>
            <a:r>
              <a:rPr lang="en-US" sz="1300" dirty="0"/>
              <a:t>to ensure consistency of decision-making through time</a:t>
            </a:r>
          </a:p>
        </p:txBody>
      </p:sp>
      <p:sp>
        <p:nvSpPr>
          <p:cNvPr id="6" name="TextBox 5">
            <a:extLst>
              <a:ext uri="{FF2B5EF4-FFF2-40B4-BE49-F238E27FC236}">
                <a16:creationId xmlns:a16="http://schemas.microsoft.com/office/drawing/2014/main" id="{D37C1D2A-98A0-8C8A-4A80-7DDD4417B313}"/>
              </a:ext>
            </a:extLst>
          </p:cNvPr>
          <p:cNvSpPr txBox="1"/>
          <p:nvPr/>
        </p:nvSpPr>
        <p:spPr>
          <a:xfrm>
            <a:off x="3200399" y="2455792"/>
            <a:ext cx="8512175" cy="743793"/>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Existing tools and processes either refer to overabundant criteria or to no criteria at all</a:t>
            </a:r>
          </a:p>
          <a:p>
            <a:pPr marL="171450" indent="-171450" algn="just">
              <a:spcBef>
                <a:spcPts val="200"/>
              </a:spcBef>
              <a:buFont typeface="Arial" panose="020B0604020202020204" pitchFamily="34" charset="0"/>
              <a:buChar char="•"/>
            </a:pPr>
            <a:r>
              <a:rPr lang="en-US" sz="1300" dirty="0"/>
              <a:t>This framework refers to </a:t>
            </a:r>
            <a:r>
              <a:rPr lang="en-US" sz="1300" b="1" dirty="0"/>
              <a:t>a limited number of criteria </a:t>
            </a:r>
            <a:r>
              <a:rPr lang="en-US" sz="1300" dirty="0"/>
              <a:t>which will be selected by the NITAG</a:t>
            </a:r>
          </a:p>
          <a:p>
            <a:pPr marL="171450" indent="-171450" algn="just">
              <a:spcBef>
                <a:spcPts val="200"/>
              </a:spcBef>
              <a:buFont typeface="Arial" panose="020B0604020202020204" pitchFamily="34" charset="0"/>
              <a:buChar char="•"/>
            </a:pPr>
            <a:r>
              <a:rPr lang="en-US" sz="1300" dirty="0"/>
              <a:t>The selected criteria should allow the NITAG to answer simple but crucial questions.</a:t>
            </a:r>
          </a:p>
        </p:txBody>
      </p:sp>
      <p:sp>
        <p:nvSpPr>
          <p:cNvPr id="8" name="Rectangle 7">
            <a:extLst>
              <a:ext uri="{FF2B5EF4-FFF2-40B4-BE49-F238E27FC236}">
                <a16:creationId xmlns:a16="http://schemas.microsoft.com/office/drawing/2014/main" id="{1736A2B4-8A19-986F-1953-ACE5680A79DC}"/>
              </a:ext>
            </a:extLst>
          </p:cNvPr>
          <p:cNvSpPr/>
          <p:nvPr/>
        </p:nvSpPr>
        <p:spPr>
          <a:xfrm>
            <a:off x="600075" y="5472591"/>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Iterative</a:t>
            </a:r>
          </a:p>
        </p:txBody>
      </p:sp>
      <p:sp>
        <p:nvSpPr>
          <p:cNvPr id="9" name="TextBox 8">
            <a:extLst>
              <a:ext uri="{FF2B5EF4-FFF2-40B4-BE49-F238E27FC236}">
                <a16:creationId xmlns:a16="http://schemas.microsoft.com/office/drawing/2014/main" id="{8DDA8D7C-B8FE-BB98-C129-DA1D22E7B41C}"/>
              </a:ext>
            </a:extLst>
          </p:cNvPr>
          <p:cNvSpPr txBox="1"/>
          <p:nvPr/>
        </p:nvSpPr>
        <p:spPr>
          <a:xfrm>
            <a:off x="3200399" y="5473068"/>
            <a:ext cx="8512175" cy="918200"/>
          </a:xfrm>
          <a:prstGeom prst="rect">
            <a:avLst/>
          </a:prstGeom>
          <a:noFill/>
        </p:spPr>
        <p:txBody>
          <a:bodyPr wrap="square" rtlCol="0">
            <a:spAutoFit/>
          </a:bodyPr>
          <a:lstStyle/>
          <a:p>
            <a:pPr marL="171450" indent="-171450">
              <a:spcBef>
                <a:spcPts val="200"/>
              </a:spcBef>
              <a:buFont typeface="Arial" panose="020B0604020202020204" pitchFamily="34" charset="0"/>
              <a:buChar char="•"/>
            </a:pPr>
            <a:r>
              <a:rPr lang="en-US" sz="1300" dirty="0"/>
              <a:t>Current decision-making on NVI sequencing is done on a reactive basis, often to answer requests from technical partners or submit grant applications to donors</a:t>
            </a:r>
          </a:p>
          <a:p>
            <a:pPr marL="171450" indent="-171450">
              <a:spcBef>
                <a:spcPts val="200"/>
              </a:spcBef>
              <a:buFont typeface="Arial" panose="020B0604020202020204" pitchFamily="34" charset="0"/>
              <a:buChar char="•"/>
            </a:pPr>
            <a:r>
              <a:rPr lang="en-US" sz="1300" dirty="0"/>
              <a:t>This exercise can be conducted by the NITAGs on a </a:t>
            </a:r>
            <a:r>
              <a:rPr lang="en-US" sz="1300" b="1" dirty="0"/>
              <a:t>recurring basis </a:t>
            </a:r>
            <a:r>
              <a:rPr lang="en-US" sz="1300" dirty="0"/>
              <a:t>to ensure </a:t>
            </a:r>
            <a:r>
              <a:rPr lang="en-US" sz="1300" b="1" dirty="0"/>
              <a:t>adaptation to evolving research and markets</a:t>
            </a:r>
            <a:endParaRPr lang="en-US" sz="1300" dirty="0"/>
          </a:p>
        </p:txBody>
      </p:sp>
      <p:sp>
        <p:nvSpPr>
          <p:cNvPr id="12" name="TextBox 11">
            <a:extLst>
              <a:ext uri="{FF2B5EF4-FFF2-40B4-BE49-F238E27FC236}">
                <a16:creationId xmlns:a16="http://schemas.microsoft.com/office/drawing/2014/main" id="{91EF66D1-7B32-AF96-8A35-A5C7E94A3A70}"/>
              </a:ext>
            </a:extLst>
          </p:cNvPr>
          <p:cNvSpPr txBox="1"/>
          <p:nvPr/>
        </p:nvSpPr>
        <p:spPr>
          <a:xfrm>
            <a:off x="3200399" y="4540633"/>
            <a:ext cx="8512175" cy="692497"/>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To allow for better appropriation by countries, the prioritization framework will be </a:t>
            </a:r>
            <a:r>
              <a:rPr lang="en-US" sz="1300" b="1" dirty="0"/>
              <a:t>discussed and adapted by the NITAG</a:t>
            </a:r>
            <a:r>
              <a:rPr lang="en-US" sz="1300" dirty="0"/>
              <a:t>, which will be done mainly through the </a:t>
            </a:r>
            <a:r>
              <a:rPr lang="en-US" sz="1300" b="1" dirty="0"/>
              <a:t>addition or removal of secondary criteria</a:t>
            </a:r>
            <a:r>
              <a:rPr lang="en-US" sz="1300" dirty="0"/>
              <a:t> and the selection of </a:t>
            </a:r>
            <a:r>
              <a:rPr lang="en-US" sz="1300" b="1" dirty="0"/>
              <a:t>candidate vaccines</a:t>
            </a:r>
          </a:p>
        </p:txBody>
      </p:sp>
      <p:sp>
        <p:nvSpPr>
          <p:cNvPr id="15" name="Google Shape;12;p19">
            <a:extLst>
              <a:ext uri="{FF2B5EF4-FFF2-40B4-BE49-F238E27FC236}">
                <a16:creationId xmlns:a16="http://schemas.microsoft.com/office/drawing/2014/main" id="{00559526-B7A9-A165-BE82-0651B15A744A}"/>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7</a:t>
            </a:fld>
            <a:endParaRPr lang="fr-FR" dirty="0">
              <a:latin typeface="+mj-lt"/>
            </a:endParaRPr>
          </a:p>
        </p:txBody>
      </p:sp>
      <p:sp>
        <p:nvSpPr>
          <p:cNvPr id="16" name="TextBox 15">
            <a:extLst>
              <a:ext uri="{FF2B5EF4-FFF2-40B4-BE49-F238E27FC236}">
                <a16:creationId xmlns:a16="http://schemas.microsoft.com/office/drawing/2014/main" id="{E2ABDE79-2303-0CAF-C3FF-2BAA01F5C19E}"/>
              </a:ext>
            </a:extLst>
          </p:cNvPr>
          <p:cNvSpPr txBox="1"/>
          <p:nvPr/>
        </p:nvSpPr>
        <p:spPr>
          <a:xfrm>
            <a:off x="400049" y="6460083"/>
            <a:ext cx="11078072" cy="200055"/>
          </a:xfrm>
          <a:prstGeom prst="rect">
            <a:avLst/>
          </a:prstGeom>
          <a:noFill/>
        </p:spPr>
        <p:txBody>
          <a:bodyPr wrap="square" rtlCol="0">
            <a:spAutoFit/>
          </a:bodyPr>
          <a:lstStyle/>
          <a:p>
            <a:r>
              <a:rPr lang="en-US" sz="700" dirty="0"/>
              <a:t>Sources: discussions with WHO/GAVI, </a:t>
            </a:r>
            <a:r>
              <a:rPr lang="en-US" sz="700" dirty="0" err="1"/>
              <a:t>Capaciti</a:t>
            </a:r>
            <a:r>
              <a:rPr lang="en-US" sz="700" dirty="0"/>
              <a:t> manual</a:t>
            </a:r>
          </a:p>
        </p:txBody>
      </p:sp>
    </p:spTree>
    <p:extLst>
      <p:ext uri="{BB962C8B-B14F-4D97-AF65-F5344CB8AC3E}">
        <p14:creationId xmlns:p14="http://schemas.microsoft.com/office/powerpoint/2010/main" val="256583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427;p16">
            <a:extLst>
              <a:ext uri="{FF2B5EF4-FFF2-40B4-BE49-F238E27FC236}">
                <a16:creationId xmlns:a16="http://schemas.microsoft.com/office/drawing/2014/main" id="{5A1DFA1B-5815-2157-FF6E-B9A9E7480B26}"/>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fr-FR" sz="1800" b="0" i="0" u="none" strike="noStrike" kern="1200" cap="none" spc="0" normalizeH="0" baseline="0" noProof="0">
              <a:ln>
                <a:noFill/>
              </a:ln>
              <a:solidFill>
                <a:srgbClr val="414141"/>
              </a:solidFill>
              <a:effectLst/>
              <a:uLnTx/>
              <a:uFillTx/>
              <a:latin typeface="Lato" panose="020F0502020204030203" pitchFamily="34" charset="0"/>
              <a:ea typeface="+mn-ea"/>
              <a:cs typeface="Times New Roman" panose="02020603050405020304" pitchFamily="18" charset="0"/>
            </a:endParaRPr>
          </a:p>
        </p:txBody>
      </p:sp>
      <p:sp>
        <p:nvSpPr>
          <p:cNvPr id="211" name="Google Shape;126;p14">
            <a:extLst>
              <a:ext uri="{FF2B5EF4-FFF2-40B4-BE49-F238E27FC236}">
                <a16:creationId xmlns:a16="http://schemas.microsoft.com/office/drawing/2014/main" id="{CB4F2A60-9179-FD63-7F59-BF4AFB42A499}"/>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The vaccine introduction prioritization funnel relies on a series of assessments and decisions based on a sub-set of pre-selected criteria</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4" name="AutoShape 8">
            <a:extLst>
              <a:ext uri="{FF2B5EF4-FFF2-40B4-BE49-F238E27FC236}">
                <a16:creationId xmlns:a16="http://schemas.microsoft.com/office/drawing/2014/main" id="{B0DB970D-355F-D1CC-2EFC-F140B53C9126}"/>
              </a:ext>
            </a:extLst>
          </p:cNvPr>
          <p:cNvSpPr>
            <a:spLocks noChangeArrowheads="1"/>
          </p:cNvSpPr>
          <p:nvPr/>
        </p:nvSpPr>
        <p:spPr bwMode="gray">
          <a:xfrm rot="5400000">
            <a:off x="5022858" y="-284477"/>
            <a:ext cx="1646468" cy="8199763"/>
          </a:xfrm>
          <a:prstGeom prst="triangle">
            <a:avLst>
              <a:gd name="adj" fmla="val 50000"/>
            </a:avLst>
          </a:prstGeom>
          <a:gradFill rotWithShape="0">
            <a:gsLst>
              <a:gs pos="0">
                <a:srgbClr val="FFFFFF"/>
              </a:gs>
              <a:gs pos="100000">
                <a:srgbClr val="0F5D61"/>
              </a:gs>
            </a:gsLst>
            <a:lin ang="0" scaled="1"/>
          </a:gradFill>
          <a:ln w="9525">
            <a:solidFill>
              <a:srgbClr val="0B4649"/>
            </a:solidFill>
            <a:miter lim="800000"/>
            <a:headEnd type="none" w="sm" len="sm"/>
            <a:tailEnd type="none" w="sm" len="sm"/>
          </a:ln>
          <a:effectLst/>
        </p:spPr>
        <p:txBody>
          <a:bodyPr rot="10800000" vert="eaVert" wrap="none" anchor="ctr"/>
          <a:lstStyle/>
          <a:p>
            <a:pPr algn="ctr">
              <a:lnSpc>
                <a:spcPct val="100000"/>
              </a:lnSpc>
              <a:buFont typeface="Times" pitchFamily="18" charset="0"/>
              <a:buNone/>
            </a:pPr>
            <a:endParaRPr lang="en-US" sz="1000" dirty="0">
              <a:gradFill>
                <a:gsLst>
                  <a:gs pos="0">
                    <a:schemeClr val="accent1">
                      <a:lumMod val="5000"/>
                      <a:lumOff val="95000"/>
                    </a:schemeClr>
                  </a:gs>
                  <a:gs pos="100000">
                    <a:schemeClr val="accent1">
                      <a:lumMod val="45000"/>
                      <a:lumOff val="55000"/>
                    </a:schemeClr>
                  </a:gs>
                </a:gsLst>
                <a:lin ang="5400000" scaled="1"/>
              </a:gradFill>
            </a:endParaRPr>
          </a:p>
        </p:txBody>
      </p:sp>
      <p:cxnSp>
        <p:nvCxnSpPr>
          <p:cNvPr id="5" name="Connector: Elbow 1">
            <a:extLst>
              <a:ext uri="{FF2B5EF4-FFF2-40B4-BE49-F238E27FC236}">
                <a16:creationId xmlns:a16="http://schemas.microsoft.com/office/drawing/2014/main" id="{F40D2E31-EAFD-4207-C09E-D3F06440638D}"/>
              </a:ext>
            </a:extLst>
          </p:cNvPr>
          <p:cNvCxnSpPr>
            <a:cxnSpLocks/>
          </p:cNvCxnSpPr>
          <p:nvPr/>
        </p:nvCxnSpPr>
        <p:spPr>
          <a:xfrm rot="16200000" flipV="1">
            <a:off x="8234285" y="4395203"/>
            <a:ext cx="1066066" cy="824597"/>
          </a:xfrm>
          <a:prstGeom prst="bentConnector3">
            <a:avLst>
              <a:gd name="adj1" fmla="val 20542"/>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Line 7">
            <a:extLst>
              <a:ext uri="{FF2B5EF4-FFF2-40B4-BE49-F238E27FC236}">
                <a16:creationId xmlns:a16="http://schemas.microsoft.com/office/drawing/2014/main" id="{FD79F4E4-A590-4F21-1D2C-8EB5684160C6}"/>
              </a:ext>
            </a:extLst>
          </p:cNvPr>
          <p:cNvSpPr>
            <a:spLocks noChangeShapeType="1"/>
          </p:cNvSpPr>
          <p:nvPr/>
        </p:nvSpPr>
        <p:spPr bwMode="gray">
          <a:xfrm>
            <a:off x="3010190" y="4243306"/>
            <a:ext cx="0" cy="1440000"/>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dirty="0"/>
          </a:p>
        </p:txBody>
      </p:sp>
      <p:sp>
        <p:nvSpPr>
          <p:cNvPr id="7" name="Line 4">
            <a:extLst>
              <a:ext uri="{FF2B5EF4-FFF2-40B4-BE49-F238E27FC236}">
                <a16:creationId xmlns:a16="http://schemas.microsoft.com/office/drawing/2014/main" id="{3133FC55-C286-04AA-4FCB-40BC74818240}"/>
              </a:ext>
            </a:extLst>
          </p:cNvPr>
          <p:cNvSpPr>
            <a:spLocks noChangeShapeType="1"/>
          </p:cNvSpPr>
          <p:nvPr/>
        </p:nvSpPr>
        <p:spPr bwMode="gray">
          <a:xfrm flipH="1">
            <a:off x="6246285" y="4453853"/>
            <a:ext cx="5354" cy="972524"/>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dirty="0"/>
          </a:p>
        </p:txBody>
      </p:sp>
      <p:sp>
        <p:nvSpPr>
          <p:cNvPr id="8" name="Oval 9">
            <a:extLst>
              <a:ext uri="{FF2B5EF4-FFF2-40B4-BE49-F238E27FC236}">
                <a16:creationId xmlns:a16="http://schemas.microsoft.com/office/drawing/2014/main" id="{F041AF6D-6A82-44A5-255E-5497D7EBFC90}"/>
              </a:ext>
            </a:extLst>
          </p:cNvPr>
          <p:cNvSpPr>
            <a:spLocks noChangeArrowheads="1"/>
          </p:cNvSpPr>
          <p:nvPr/>
        </p:nvSpPr>
        <p:spPr bwMode="gray">
          <a:xfrm>
            <a:off x="967567" y="2992810"/>
            <a:ext cx="1627680" cy="1645829"/>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en-US" sz="1000" dirty="0"/>
          </a:p>
        </p:txBody>
      </p:sp>
      <p:sp>
        <p:nvSpPr>
          <p:cNvPr id="9" name="Oval 11">
            <a:extLst>
              <a:ext uri="{FF2B5EF4-FFF2-40B4-BE49-F238E27FC236}">
                <a16:creationId xmlns:a16="http://schemas.microsoft.com/office/drawing/2014/main" id="{401111D1-8A50-A6E3-E424-C94D370D2432}"/>
              </a:ext>
            </a:extLst>
          </p:cNvPr>
          <p:cNvSpPr>
            <a:spLocks noChangeArrowheads="1"/>
          </p:cNvSpPr>
          <p:nvPr/>
        </p:nvSpPr>
        <p:spPr bwMode="gray">
          <a:xfrm>
            <a:off x="2069458" y="425060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 name="Oval 12">
            <a:extLst>
              <a:ext uri="{FF2B5EF4-FFF2-40B4-BE49-F238E27FC236}">
                <a16:creationId xmlns:a16="http://schemas.microsoft.com/office/drawing/2014/main" id="{85501C1C-57C3-65E5-83E6-BF40B7FAF5B2}"/>
              </a:ext>
            </a:extLst>
          </p:cNvPr>
          <p:cNvSpPr>
            <a:spLocks noChangeArrowheads="1"/>
          </p:cNvSpPr>
          <p:nvPr/>
        </p:nvSpPr>
        <p:spPr bwMode="gray">
          <a:xfrm>
            <a:off x="1239777" y="330609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1" name="Oval 13">
            <a:extLst>
              <a:ext uri="{FF2B5EF4-FFF2-40B4-BE49-F238E27FC236}">
                <a16:creationId xmlns:a16="http://schemas.microsoft.com/office/drawing/2014/main" id="{D8E77CC5-FFE2-6F04-981C-93A636A6345E}"/>
              </a:ext>
            </a:extLst>
          </p:cNvPr>
          <p:cNvSpPr>
            <a:spLocks noChangeArrowheads="1"/>
          </p:cNvSpPr>
          <p:nvPr/>
        </p:nvSpPr>
        <p:spPr bwMode="gray">
          <a:xfrm>
            <a:off x="2011930" y="31918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 name="Oval 14">
            <a:extLst>
              <a:ext uri="{FF2B5EF4-FFF2-40B4-BE49-F238E27FC236}">
                <a16:creationId xmlns:a16="http://schemas.microsoft.com/office/drawing/2014/main" id="{1DC90626-7EEB-69CA-C23B-E966B8C337D3}"/>
              </a:ext>
            </a:extLst>
          </p:cNvPr>
          <p:cNvSpPr>
            <a:spLocks noChangeArrowheads="1"/>
          </p:cNvSpPr>
          <p:nvPr/>
        </p:nvSpPr>
        <p:spPr bwMode="gray">
          <a:xfrm>
            <a:off x="2130678" y="372579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3" name="Oval 15">
            <a:extLst>
              <a:ext uri="{FF2B5EF4-FFF2-40B4-BE49-F238E27FC236}">
                <a16:creationId xmlns:a16="http://schemas.microsoft.com/office/drawing/2014/main" id="{E12FD687-6D9E-4EBD-75BD-68EE4138D917}"/>
              </a:ext>
            </a:extLst>
          </p:cNvPr>
          <p:cNvSpPr>
            <a:spLocks noChangeArrowheads="1"/>
          </p:cNvSpPr>
          <p:nvPr/>
        </p:nvSpPr>
        <p:spPr bwMode="gray">
          <a:xfrm>
            <a:off x="1372359" y="36138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4" name="Oval 16">
            <a:extLst>
              <a:ext uri="{FF2B5EF4-FFF2-40B4-BE49-F238E27FC236}">
                <a16:creationId xmlns:a16="http://schemas.microsoft.com/office/drawing/2014/main" id="{8B33C500-0C42-5911-92E7-8DCE724AE2F9}"/>
              </a:ext>
            </a:extLst>
          </p:cNvPr>
          <p:cNvSpPr>
            <a:spLocks noChangeArrowheads="1"/>
          </p:cNvSpPr>
          <p:nvPr/>
        </p:nvSpPr>
        <p:spPr bwMode="gray">
          <a:xfrm>
            <a:off x="1118461" y="365687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5" name="Oval 17">
            <a:extLst>
              <a:ext uri="{FF2B5EF4-FFF2-40B4-BE49-F238E27FC236}">
                <a16:creationId xmlns:a16="http://schemas.microsoft.com/office/drawing/2014/main" id="{F3727083-A008-5267-0FB5-4D812F3B3D65}"/>
              </a:ext>
            </a:extLst>
          </p:cNvPr>
          <p:cNvSpPr>
            <a:spLocks noChangeArrowheads="1"/>
          </p:cNvSpPr>
          <p:nvPr/>
        </p:nvSpPr>
        <p:spPr bwMode="gray">
          <a:xfrm>
            <a:off x="1726619" y="422046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6" name="Oval 18">
            <a:extLst>
              <a:ext uri="{FF2B5EF4-FFF2-40B4-BE49-F238E27FC236}">
                <a16:creationId xmlns:a16="http://schemas.microsoft.com/office/drawing/2014/main" id="{0EC61382-B553-83F4-6315-772CAF03B673}"/>
              </a:ext>
            </a:extLst>
          </p:cNvPr>
          <p:cNvSpPr>
            <a:spLocks noChangeArrowheads="1"/>
          </p:cNvSpPr>
          <p:nvPr/>
        </p:nvSpPr>
        <p:spPr bwMode="gray">
          <a:xfrm>
            <a:off x="2351290" y="374417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7" name="Oval 19">
            <a:extLst>
              <a:ext uri="{FF2B5EF4-FFF2-40B4-BE49-F238E27FC236}">
                <a16:creationId xmlns:a16="http://schemas.microsoft.com/office/drawing/2014/main" id="{6E5D4DD2-54FB-3ED6-34B6-099BF4F5CAC4}"/>
              </a:ext>
            </a:extLst>
          </p:cNvPr>
          <p:cNvSpPr>
            <a:spLocks noChangeArrowheads="1"/>
          </p:cNvSpPr>
          <p:nvPr/>
        </p:nvSpPr>
        <p:spPr bwMode="gray">
          <a:xfrm>
            <a:off x="1366000" y="3989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8" name="Oval 22">
            <a:extLst>
              <a:ext uri="{FF2B5EF4-FFF2-40B4-BE49-F238E27FC236}">
                <a16:creationId xmlns:a16="http://schemas.microsoft.com/office/drawing/2014/main" id="{75D0BBC9-E478-5A9F-2C81-46EA258ECEB1}"/>
              </a:ext>
            </a:extLst>
          </p:cNvPr>
          <p:cNvSpPr>
            <a:spLocks noChangeArrowheads="1"/>
          </p:cNvSpPr>
          <p:nvPr/>
        </p:nvSpPr>
        <p:spPr bwMode="gray">
          <a:xfrm>
            <a:off x="2170199" y="392249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9" name="Rectangle 58">
            <a:extLst>
              <a:ext uri="{FF2B5EF4-FFF2-40B4-BE49-F238E27FC236}">
                <a16:creationId xmlns:a16="http://schemas.microsoft.com/office/drawing/2014/main" id="{7C3C30D6-49E9-5EB8-0B8F-F7243F463C72}"/>
              </a:ext>
            </a:extLst>
          </p:cNvPr>
          <p:cNvSpPr>
            <a:spLocks noChangeArrowheads="1"/>
          </p:cNvSpPr>
          <p:nvPr/>
        </p:nvSpPr>
        <p:spPr bwMode="gray">
          <a:xfrm>
            <a:off x="835659" y="2557811"/>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pitchFamily="34" charset="0"/>
              </a:rPr>
              <a:t>Candidate vaccines</a:t>
            </a:r>
          </a:p>
        </p:txBody>
      </p:sp>
      <p:sp>
        <p:nvSpPr>
          <p:cNvPr id="20" name="Rectangle 60">
            <a:extLst>
              <a:ext uri="{FF2B5EF4-FFF2-40B4-BE49-F238E27FC236}">
                <a16:creationId xmlns:a16="http://schemas.microsoft.com/office/drawing/2014/main" id="{7DB67FA3-3BDB-68A2-9E9E-9C92F93AC0DD}"/>
              </a:ext>
            </a:extLst>
          </p:cNvPr>
          <p:cNvSpPr>
            <a:spLocks noChangeArrowheads="1"/>
          </p:cNvSpPr>
          <p:nvPr/>
        </p:nvSpPr>
        <p:spPr bwMode="gray">
          <a:xfrm>
            <a:off x="6362114" y="256308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pitchFamily="34" charset="0"/>
              </a:rPr>
              <a:t>Prioritized vaccines</a:t>
            </a:r>
          </a:p>
        </p:txBody>
      </p:sp>
      <p:grpSp>
        <p:nvGrpSpPr>
          <p:cNvPr id="21" name="Group 13">
            <a:extLst>
              <a:ext uri="{FF2B5EF4-FFF2-40B4-BE49-F238E27FC236}">
                <a16:creationId xmlns:a16="http://schemas.microsoft.com/office/drawing/2014/main" id="{B266A676-48D5-DFD6-EFCE-02320A3ABF82}"/>
              </a:ext>
            </a:extLst>
          </p:cNvPr>
          <p:cNvGrpSpPr>
            <a:grpSpLocks/>
          </p:cNvGrpSpPr>
          <p:nvPr/>
        </p:nvGrpSpPr>
        <p:grpSpPr bwMode="auto">
          <a:xfrm rot="10800000">
            <a:off x="2864646" y="2823560"/>
            <a:ext cx="263831" cy="1848842"/>
            <a:chOff x="3421" y="1257"/>
            <a:chExt cx="624" cy="1152"/>
          </a:xfrm>
        </p:grpSpPr>
        <p:sp>
          <p:nvSpPr>
            <p:cNvPr id="22" name="Rectangle 14" descr="90%">
              <a:extLst>
                <a:ext uri="{FF2B5EF4-FFF2-40B4-BE49-F238E27FC236}">
                  <a16:creationId xmlns:a16="http://schemas.microsoft.com/office/drawing/2014/main" id="{0CE705C6-B12D-2179-A470-58F5D5189C27}"/>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23" name="Freeform 15" descr="90%">
              <a:extLst>
                <a:ext uri="{FF2B5EF4-FFF2-40B4-BE49-F238E27FC236}">
                  <a16:creationId xmlns:a16="http://schemas.microsoft.com/office/drawing/2014/main" id="{B935FF11-AAAD-80DF-84C6-A78B04A0983A}"/>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24" name="Freeform 16">
              <a:extLst>
                <a:ext uri="{FF2B5EF4-FFF2-40B4-BE49-F238E27FC236}">
                  <a16:creationId xmlns:a16="http://schemas.microsoft.com/office/drawing/2014/main" id="{779BA318-E27E-213F-EC50-8590D54A2E05}"/>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25" name="Freeform 17" descr="Outlined diamond">
              <a:extLst>
                <a:ext uri="{FF2B5EF4-FFF2-40B4-BE49-F238E27FC236}">
                  <a16:creationId xmlns:a16="http://schemas.microsoft.com/office/drawing/2014/main" id="{1BFC2C63-199E-098C-8B32-EC34C1C3A15F}"/>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26" name="Line 18">
              <a:extLst>
                <a:ext uri="{FF2B5EF4-FFF2-40B4-BE49-F238E27FC236}">
                  <a16:creationId xmlns:a16="http://schemas.microsoft.com/office/drawing/2014/main" id="{DFB1D5EC-570C-300B-66D4-58D202249781}"/>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27" name="Line 19">
              <a:extLst>
                <a:ext uri="{FF2B5EF4-FFF2-40B4-BE49-F238E27FC236}">
                  <a16:creationId xmlns:a16="http://schemas.microsoft.com/office/drawing/2014/main" id="{1A26FEFC-FA66-BF51-567C-310C3A9F890A}"/>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28" name="Oval 11">
            <a:extLst>
              <a:ext uri="{FF2B5EF4-FFF2-40B4-BE49-F238E27FC236}">
                <a16:creationId xmlns:a16="http://schemas.microsoft.com/office/drawing/2014/main" id="{31C0E041-FF9F-9787-4517-5D3F1B8C3402}"/>
              </a:ext>
            </a:extLst>
          </p:cNvPr>
          <p:cNvSpPr>
            <a:spLocks noChangeArrowheads="1"/>
          </p:cNvSpPr>
          <p:nvPr/>
        </p:nvSpPr>
        <p:spPr bwMode="gray">
          <a:xfrm>
            <a:off x="1726619" y="31950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29" name="Oval 12">
            <a:extLst>
              <a:ext uri="{FF2B5EF4-FFF2-40B4-BE49-F238E27FC236}">
                <a16:creationId xmlns:a16="http://schemas.microsoft.com/office/drawing/2014/main" id="{904E41EA-DE53-50BD-76B8-38A96BAFC17A}"/>
              </a:ext>
            </a:extLst>
          </p:cNvPr>
          <p:cNvSpPr>
            <a:spLocks noChangeArrowheads="1"/>
          </p:cNvSpPr>
          <p:nvPr/>
        </p:nvSpPr>
        <p:spPr bwMode="gray">
          <a:xfrm>
            <a:off x="2011335" y="351594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0" name="Oval 13">
            <a:extLst>
              <a:ext uri="{FF2B5EF4-FFF2-40B4-BE49-F238E27FC236}">
                <a16:creationId xmlns:a16="http://schemas.microsoft.com/office/drawing/2014/main" id="{938FD94C-1145-3BD3-C38C-0220EA5840D1}"/>
              </a:ext>
            </a:extLst>
          </p:cNvPr>
          <p:cNvSpPr>
            <a:spLocks noChangeArrowheads="1"/>
          </p:cNvSpPr>
          <p:nvPr/>
        </p:nvSpPr>
        <p:spPr bwMode="gray">
          <a:xfrm>
            <a:off x="2164330" y="33442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1" name="Oval 14">
            <a:extLst>
              <a:ext uri="{FF2B5EF4-FFF2-40B4-BE49-F238E27FC236}">
                <a16:creationId xmlns:a16="http://schemas.microsoft.com/office/drawing/2014/main" id="{14543CF1-CB3D-8FA9-DA44-06F59E1D506D}"/>
              </a:ext>
            </a:extLst>
          </p:cNvPr>
          <p:cNvSpPr>
            <a:spLocks noChangeArrowheads="1"/>
          </p:cNvSpPr>
          <p:nvPr/>
        </p:nvSpPr>
        <p:spPr bwMode="gray">
          <a:xfrm>
            <a:off x="2420079" y="35632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2" name="Oval 15">
            <a:extLst>
              <a:ext uri="{FF2B5EF4-FFF2-40B4-BE49-F238E27FC236}">
                <a16:creationId xmlns:a16="http://schemas.microsoft.com/office/drawing/2014/main" id="{B8BCF61A-6EE9-9086-D729-C90C7F2EDCA9}"/>
              </a:ext>
            </a:extLst>
          </p:cNvPr>
          <p:cNvSpPr>
            <a:spLocks noChangeArrowheads="1"/>
          </p:cNvSpPr>
          <p:nvPr/>
        </p:nvSpPr>
        <p:spPr bwMode="gray">
          <a:xfrm>
            <a:off x="1790557" y="36489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3" name="Oval 16">
            <a:extLst>
              <a:ext uri="{FF2B5EF4-FFF2-40B4-BE49-F238E27FC236}">
                <a16:creationId xmlns:a16="http://schemas.microsoft.com/office/drawing/2014/main" id="{F9C1019C-CDAD-CF9B-60A2-90AA07D6933A}"/>
              </a:ext>
            </a:extLst>
          </p:cNvPr>
          <p:cNvSpPr>
            <a:spLocks noChangeArrowheads="1"/>
          </p:cNvSpPr>
          <p:nvPr/>
        </p:nvSpPr>
        <p:spPr bwMode="gray">
          <a:xfrm>
            <a:off x="1270861" y="3779776"/>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4" name="Oval 17">
            <a:extLst>
              <a:ext uri="{FF2B5EF4-FFF2-40B4-BE49-F238E27FC236}">
                <a16:creationId xmlns:a16="http://schemas.microsoft.com/office/drawing/2014/main" id="{F402A4C4-31F4-97FC-9259-4A8E7C6AD8F8}"/>
              </a:ext>
            </a:extLst>
          </p:cNvPr>
          <p:cNvSpPr>
            <a:spLocks noChangeArrowheads="1"/>
          </p:cNvSpPr>
          <p:nvPr/>
        </p:nvSpPr>
        <p:spPr bwMode="gray">
          <a:xfrm>
            <a:off x="1906942" y="394643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5" name="Oval 18">
            <a:extLst>
              <a:ext uri="{FF2B5EF4-FFF2-40B4-BE49-F238E27FC236}">
                <a16:creationId xmlns:a16="http://schemas.microsoft.com/office/drawing/2014/main" id="{E98D68C6-0CA3-0B06-B6C2-B6D1FA97B5ED}"/>
              </a:ext>
            </a:extLst>
          </p:cNvPr>
          <p:cNvSpPr>
            <a:spLocks noChangeArrowheads="1"/>
          </p:cNvSpPr>
          <p:nvPr/>
        </p:nvSpPr>
        <p:spPr bwMode="gray">
          <a:xfrm>
            <a:off x="1655682" y="3384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6" name="Oval 15">
            <a:extLst>
              <a:ext uri="{FF2B5EF4-FFF2-40B4-BE49-F238E27FC236}">
                <a16:creationId xmlns:a16="http://schemas.microsoft.com/office/drawing/2014/main" id="{549DB08B-366B-5689-1831-3DC224220782}"/>
              </a:ext>
            </a:extLst>
          </p:cNvPr>
          <p:cNvSpPr>
            <a:spLocks noChangeArrowheads="1"/>
          </p:cNvSpPr>
          <p:nvPr/>
        </p:nvSpPr>
        <p:spPr bwMode="gray">
          <a:xfrm>
            <a:off x="2381733" y="40410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7" name="Oval 19">
            <a:extLst>
              <a:ext uri="{FF2B5EF4-FFF2-40B4-BE49-F238E27FC236}">
                <a16:creationId xmlns:a16="http://schemas.microsoft.com/office/drawing/2014/main" id="{EE74890B-8704-FD02-3915-1EC9E3043AB7}"/>
              </a:ext>
            </a:extLst>
          </p:cNvPr>
          <p:cNvSpPr>
            <a:spLocks noChangeArrowheads="1"/>
          </p:cNvSpPr>
          <p:nvPr/>
        </p:nvSpPr>
        <p:spPr bwMode="gray">
          <a:xfrm>
            <a:off x="1357802" y="344299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8" name="Oval 19">
            <a:extLst>
              <a:ext uri="{FF2B5EF4-FFF2-40B4-BE49-F238E27FC236}">
                <a16:creationId xmlns:a16="http://schemas.microsoft.com/office/drawing/2014/main" id="{C64A1158-44F9-B604-B032-1D8B396EFE4A}"/>
              </a:ext>
            </a:extLst>
          </p:cNvPr>
          <p:cNvSpPr>
            <a:spLocks noChangeArrowheads="1"/>
          </p:cNvSpPr>
          <p:nvPr/>
        </p:nvSpPr>
        <p:spPr bwMode="gray">
          <a:xfrm>
            <a:off x="1656100" y="39543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39" name="Oval 12">
            <a:extLst>
              <a:ext uri="{FF2B5EF4-FFF2-40B4-BE49-F238E27FC236}">
                <a16:creationId xmlns:a16="http://schemas.microsoft.com/office/drawing/2014/main" id="{A46B62AA-E4EB-032C-6B2D-B8EDB3B0E9F7}"/>
              </a:ext>
            </a:extLst>
          </p:cNvPr>
          <p:cNvSpPr>
            <a:spLocks noChangeArrowheads="1"/>
          </p:cNvSpPr>
          <p:nvPr/>
        </p:nvSpPr>
        <p:spPr bwMode="gray">
          <a:xfrm>
            <a:off x="1191934" y="41416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40" name="Oval 12">
            <a:extLst>
              <a:ext uri="{FF2B5EF4-FFF2-40B4-BE49-F238E27FC236}">
                <a16:creationId xmlns:a16="http://schemas.microsoft.com/office/drawing/2014/main" id="{77145DC9-5257-EBE1-DD3F-8C5CCB815FC9}"/>
              </a:ext>
            </a:extLst>
          </p:cNvPr>
          <p:cNvSpPr>
            <a:spLocks noChangeArrowheads="1"/>
          </p:cNvSpPr>
          <p:nvPr/>
        </p:nvSpPr>
        <p:spPr bwMode="gray">
          <a:xfrm>
            <a:off x="1624535" y="35526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41" name="Rectangle 58">
            <a:extLst>
              <a:ext uri="{FF2B5EF4-FFF2-40B4-BE49-F238E27FC236}">
                <a16:creationId xmlns:a16="http://schemas.microsoft.com/office/drawing/2014/main" id="{7C44A360-8DC2-1F75-94C9-528FDA766550}"/>
              </a:ext>
            </a:extLst>
          </p:cNvPr>
          <p:cNvSpPr>
            <a:spLocks noChangeArrowheads="1"/>
          </p:cNvSpPr>
          <p:nvPr/>
        </p:nvSpPr>
        <p:spPr bwMode="gray">
          <a:xfrm>
            <a:off x="3435292" y="2541313"/>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pitchFamily="34" charset="0"/>
              </a:rPr>
              <a:t>Selected vaccines</a:t>
            </a:r>
          </a:p>
        </p:txBody>
      </p:sp>
      <p:grpSp>
        <p:nvGrpSpPr>
          <p:cNvPr id="42" name="Group 13">
            <a:extLst>
              <a:ext uri="{FF2B5EF4-FFF2-40B4-BE49-F238E27FC236}">
                <a16:creationId xmlns:a16="http://schemas.microsoft.com/office/drawing/2014/main" id="{96CE5396-52DB-0E47-7460-125D605FDC5B}"/>
              </a:ext>
            </a:extLst>
          </p:cNvPr>
          <p:cNvGrpSpPr>
            <a:grpSpLocks/>
          </p:cNvGrpSpPr>
          <p:nvPr/>
        </p:nvGrpSpPr>
        <p:grpSpPr bwMode="auto">
          <a:xfrm rot="10800000">
            <a:off x="6126264" y="3006632"/>
            <a:ext cx="350456" cy="1550217"/>
            <a:chOff x="3421" y="1257"/>
            <a:chExt cx="624" cy="1152"/>
          </a:xfrm>
        </p:grpSpPr>
        <p:sp>
          <p:nvSpPr>
            <p:cNvPr id="43" name="Rectangle 14" descr="90%">
              <a:extLst>
                <a:ext uri="{FF2B5EF4-FFF2-40B4-BE49-F238E27FC236}">
                  <a16:creationId xmlns:a16="http://schemas.microsoft.com/office/drawing/2014/main" id="{6E70BCBD-F04B-8B6F-2F31-25D7F4AD3A88}"/>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44" name="Freeform 15" descr="90%">
              <a:extLst>
                <a:ext uri="{FF2B5EF4-FFF2-40B4-BE49-F238E27FC236}">
                  <a16:creationId xmlns:a16="http://schemas.microsoft.com/office/drawing/2014/main" id="{C881518D-0EF4-3AA9-B173-4D4E1843E226}"/>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45" name="Freeform 16">
              <a:extLst>
                <a:ext uri="{FF2B5EF4-FFF2-40B4-BE49-F238E27FC236}">
                  <a16:creationId xmlns:a16="http://schemas.microsoft.com/office/drawing/2014/main" id="{00FEEBEA-C8DD-AD64-4C72-80A1D035C086}"/>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46" name="Freeform 17" descr="Outlined diamond">
              <a:extLst>
                <a:ext uri="{FF2B5EF4-FFF2-40B4-BE49-F238E27FC236}">
                  <a16:creationId xmlns:a16="http://schemas.microsoft.com/office/drawing/2014/main" id="{4CE863FC-2A82-216A-BC90-E86346FC33FC}"/>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47" name="Line 18">
              <a:extLst>
                <a:ext uri="{FF2B5EF4-FFF2-40B4-BE49-F238E27FC236}">
                  <a16:creationId xmlns:a16="http://schemas.microsoft.com/office/drawing/2014/main" id="{5BCDE09E-F7D8-15E3-8DA5-0F7D801CED56}"/>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48" name="Line 19">
              <a:extLst>
                <a:ext uri="{FF2B5EF4-FFF2-40B4-BE49-F238E27FC236}">
                  <a16:creationId xmlns:a16="http://schemas.microsoft.com/office/drawing/2014/main" id="{2121F15B-692D-CBE1-B7A6-270E01878DC7}"/>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49" name="Rectangle 48">
            <a:extLst>
              <a:ext uri="{FF2B5EF4-FFF2-40B4-BE49-F238E27FC236}">
                <a16:creationId xmlns:a16="http://schemas.microsoft.com/office/drawing/2014/main" id="{5F32F5DB-1FA5-8785-5057-D71BF95C8B21}"/>
              </a:ext>
            </a:extLst>
          </p:cNvPr>
          <p:cNvSpPr/>
          <p:nvPr/>
        </p:nvSpPr>
        <p:spPr>
          <a:xfrm>
            <a:off x="8806160"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en-US" sz="1200" dirty="0">
                <a:solidFill>
                  <a:schemeClr val="tx1"/>
                </a:solidFill>
              </a:rPr>
              <a:t>202X </a:t>
            </a:r>
          </a:p>
          <a:p>
            <a:r>
              <a:rPr lang="en-US" sz="1200" dirty="0">
                <a:solidFill>
                  <a:schemeClr val="tx1"/>
                </a:solidFill>
              </a:rPr>
              <a:t>202Y</a:t>
            </a:r>
          </a:p>
          <a:p>
            <a:r>
              <a:rPr lang="en-US" sz="1200" dirty="0"/>
              <a:t>202Z</a:t>
            </a:r>
          </a:p>
          <a:p>
            <a:r>
              <a:rPr lang="en-US" sz="1200" dirty="0"/>
              <a:t>202A</a:t>
            </a:r>
            <a:endParaRPr lang="en-US" sz="1200" dirty="0">
              <a:solidFill>
                <a:schemeClr val="tx1"/>
              </a:solidFill>
            </a:endParaRPr>
          </a:p>
        </p:txBody>
      </p:sp>
      <p:sp>
        <p:nvSpPr>
          <p:cNvPr id="50" name="Oval 12">
            <a:extLst>
              <a:ext uri="{FF2B5EF4-FFF2-40B4-BE49-F238E27FC236}">
                <a16:creationId xmlns:a16="http://schemas.microsoft.com/office/drawing/2014/main" id="{6A5637C3-DDAE-EDB3-F7FA-E98ECC3915F7}"/>
              </a:ext>
            </a:extLst>
          </p:cNvPr>
          <p:cNvSpPr>
            <a:spLocks noChangeArrowheads="1"/>
          </p:cNvSpPr>
          <p:nvPr/>
        </p:nvSpPr>
        <p:spPr bwMode="gray">
          <a:xfrm>
            <a:off x="9500626" y="371912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51" name="Oval 12">
            <a:extLst>
              <a:ext uri="{FF2B5EF4-FFF2-40B4-BE49-F238E27FC236}">
                <a16:creationId xmlns:a16="http://schemas.microsoft.com/office/drawing/2014/main" id="{53FD54C0-CA03-B288-0958-6CD78D964907}"/>
              </a:ext>
            </a:extLst>
          </p:cNvPr>
          <p:cNvSpPr>
            <a:spLocks noChangeArrowheads="1"/>
          </p:cNvSpPr>
          <p:nvPr/>
        </p:nvSpPr>
        <p:spPr bwMode="gray">
          <a:xfrm>
            <a:off x="9500626" y="38984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52" name="Oval 12">
            <a:extLst>
              <a:ext uri="{FF2B5EF4-FFF2-40B4-BE49-F238E27FC236}">
                <a16:creationId xmlns:a16="http://schemas.microsoft.com/office/drawing/2014/main" id="{771DD2DE-1675-5F8D-58B2-373CC34F493B}"/>
              </a:ext>
            </a:extLst>
          </p:cNvPr>
          <p:cNvSpPr>
            <a:spLocks noChangeArrowheads="1"/>
          </p:cNvSpPr>
          <p:nvPr/>
        </p:nvSpPr>
        <p:spPr bwMode="gray">
          <a:xfrm>
            <a:off x="9500626"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53" name="Oval 12">
            <a:extLst>
              <a:ext uri="{FF2B5EF4-FFF2-40B4-BE49-F238E27FC236}">
                <a16:creationId xmlns:a16="http://schemas.microsoft.com/office/drawing/2014/main" id="{71C70C22-2159-F756-45B6-5035F440C9E6}"/>
              </a:ext>
            </a:extLst>
          </p:cNvPr>
          <p:cNvSpPr>
            <a:spLocks noChangeArrowheads="1"/>
          </p:cNvSpPr>
          <p:nvPr/>
        </p:nvSpPr>
        <p:spPr bwMode="gray">
          <a:xfrm>
            <a:off x="9500626" y="407903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54" name="Rectangle 53">
            <a:extLst>
              <a:ext uri="{FF2B5EF4-FFF2-40B4-BE49-F238E27FC236}">
                <a16:creationId xmlns:a16="http://schemas.microsoft.com/office/drawing/2014/main" id="{4146CC79-DFFE-2B07-BC08-58162BF1996D}"/>
              </a:ext>
            </a:extLst>
          </p:cNvPr>
          <p:cNvSpPr/>
          <p:nvPr/>
        </p:nvSpPr>
        <p:spPr>
          <a:xfrm>
            <a:off x="9801872"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en-US" sz="1200" dirty="0">
                <a:solidFill>
                  <a:schemeClr val="tx1"/>
                </a:solidFill>
              </a:rPr>
              <a:t>202X </a:t>
            </a:r>
          </a:p>
          <a:p>
            <a:r>
              <a:rPr lang="en-US" sz="1200" dirty="0">
                <a:solidFill>
                  <a:schemeClr val="tx1"/>
                </a:solidFill>
              </a:rPr>
              <a:t>202Y</a:t>
            </a:r>
          </a:p>
          <a:p>
            <a:r>
              <a:rPr lang="en-US" sz="1200" dirty="0"/>
              <a:t>202Z</a:t>
            </a:r>
          </a:p>
          <a:p>
            <a:r>
              <a:rPr lang="en-US" sz="1200" dirty="0"/>
              <a:t>202A</a:t>
            </a:r>
            <a:endParaRPr lang="en-US" sz="1200" dirty="0">
              <a:solidFill>
                <a:schemeClr val="tx1"/>
              </a:solidFill>
            </a:endParaRPr>
          </a:p>
        </p:txBody>
      </p:sp>
      <p:sp>
        <p:nvSpPr>
          <p:cNvPr id="55" name="Oval 12">
            <a:extLst>
              <a:ext uri="{FF2B5EF4-FFF2-40B4-BE49-F238E27FC236}">
                <a16:creationId xmlns:a16="http://schemas.microsoft.com/office/drawing/2014/main" id="{A616A901-81AF-E1B8-8307-BBC4CE927E17}"/>
              </a:ext>
            </a:extLst>
          </p:cNvPr>
          <p:cNvSpPr>
            <a:spLocks noChangeArrowheads="1"/>
          </p:cNvSpPr>
          <p:nvPr/>
        </p:nvSpPr>
        <p:spPr bwMode="gray">
          <a:xfrm>
            <a:off x="10496338" y="407889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56" name="Oval 12">
            <a:extLst>
              <a:ext uri="{FF2B5EF4-FFF2-40B4-BE49-F238E27FC236}">
                <a16:creationId xmlns:a16="http://schemas.microsoft.com/office/drawing/2014/main" id="{EF4306E9-A80E-E6BC-BBD7-DC8C28C37A2D}"/>
              </a:ext>
            </a:extLst>
          </p:cNvPr>
          <p:cNvSpPr>
            <a:spLocks noChangeArrowheads="1"/>
          </p:cNvSpPr>
          <p:nvPr/>
        </p:nvSpPr>
        <p:spPr bwMode="gray">
          <a:xfrm>
            <a:off x="10496338" y="389920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57" name="Oval 12">
            <a:extLst>
              <a:ext uri="{FF2B5EF4-FFF2-40B4-BE49-F238E27FC236}">
                <a16:creationId xmlns:a16="http://schemas.microsoft.com/office/drawing/2014/main" id="{E93CF048-C63C-6E0D-F420-203A562172A2}"/>
              </a:ext>
            </a:extLst>
          </p:cNvPr>
          <p:cNvSpPr>
            <a:spLocks noChangeArrowheads="1"/>
          </p:cNvSpPr>
          <p:nvPr/>
        </p:nvSpPr>
        <p:spPr bwMode="gray">
          <a:xfrm>
            <a:off x="10496338"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58" name="Oval 12">
            <a:extLst>
              <a:ext uri="{FF2B5EF4-FFF2-40B4-BE49-F238E27FC236}">
                <a16:creationId xmlns:a16="http://schemas.microsoft.com/office/drawing/2014/main" id="{00AE6EBC-7BF0-7C42-6CB4-7FB894FDFE48}"/>
              </a:ext>
            </a:extLst>
          </p:cNvPr>
          <p:cNvSpPr>
            <a:spLocks noChangeArrowheads="1"/>
          </p:cNvSpPr>
          <p:nvPr/>
        </p:nvSpPr>
        <p:spPr bwMode="gray">
          <a:xfrm>
            <a:off x="10496338" y="371952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59" name="Rectangle 60">
            <a:extLst>
              <a:ext uri="{FF2B5EF4-FFF2-40B4-BE49-F238E27FC236}">
                <a16:creationId xmlns:a16="http://schemas.microsoft.com/office/drawing/2014/main" id="{C2A3A063-D5BD-92DD-C65A-AC0421B71140}"/>
              </a:ext>
            </a:extLst>
          </p:cNvPr>
          <p:cNvSpPr>
            <a:spLocks noChangeArrowheads="1"/>
          </p:cNvSpPr>
          <p:nvPr/>
        </p:nvSpPr>
        <p:spPr bwMode="gray">
          <a:xfrm>
            <a:off x="8811074"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dirty="0">
                <a:solidFill>
                  <a:schemeClr val="tx1">
                    <a:lumMod val="50000"/>
                  </a:schemeClr>
                </a:solidFill>
                <a:cs typeface="Arial" pitchFamily="34" charset="0"/>
              </a:rPr>
              <a:t>Scenario I</a:t>
            </a:r>
          </a:p>
        </p:txBody>
      </p:sp>
      <p:sp>
        <p:nvSpPr>
          <p:cNvPr id="60" name="Rectangle 60">
            <a:extLst>
              <a:ext uri="{FF2B5EF4-FFF2-40B4-BE49-F238E27FC236}">
                <a16:creationId xmlns:a16="http://schemas.microsoft.com/office/drawing/2014/main" id="{17044B16-7CF2-4246-C03A-1358DF0E3CAB}"/>
              </a:ext>
            </a:extLst>
          </p:cNvPr>
          <p:cNvSpPr>
            <a:spLocks noChangeArrowheads="1"/>
          </p:cNvSpPr>
          <p:nvPr/>
        </p:nvSpPr>
        <p:spPr bwMode="gray">
          <a:xfrm>
            <a:off x="9851676"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dirty="0">
                <a:solidFill>
                  <a:schemeClr val="tx1">
                    <a:lumMod val="50000"/>
                  </a:schemeClr>
                </a:solidFill>
                <a:cs typeface="Arial" pitchFamily="34" charset="0"/>
              </a:rPr>
              <a:t>Scenario II</a:t>
            </a:r>
          </a:p>
        </p:txBody>
      </p:sp>
      <p:sp>
        <p:nvSpPr>
          <p:cNvPr id="61" name="TextBox 60">
            <a:extLst>
              <a:ext uri="{FF2B5EF4-FFF2-40B4-BE49-F238E27FC236}">
                <a16:creationId xmlns:a16="http://schemas.microsoft.com/office/drawing/2014/main" id="{D0575A98-88B1-3424-1264-400CD2B37CC3}"/>
              </a:ext>
            </a:extLst>
          </p:cNvPr>
          <p:cNvSpPr txBox="1"/>
          <p:nvPr/>
        </p:nvSpPr>
        <p:spPr>
          <a:xfrm rot="5400000">
            <a:off x="1187268" y="5350746"/>
            <a:ext cx="169277" cy="983551"/>
          </a:xfrm>
          <a:prstGeom prst="rect">
            <a:avLst/>
          </a:prstGeom>
          <a:noFill/>
        </p:spPr>
        <p:txBody>
          <a:bodyPr vert="vert270" wrap="square" lIns="0" tIns="0" rIns="0" bIns="0" rtlCol="0">
            <a:spAutoFit/>
          </a:bodyPr>
          <a:lstStyle/>
          <a:p>
            <a:pPr algn="ctr"/>
            <a:r>
              <a:rPr lang="en-US" sz="1100" b="1" kern="0" dirty="0"/>
              <a:t>Main questions</a:t>
            </a:r>
          </a:p>
        </p:txBody>
      </p:sp>
      <p:grpSp>
        <p:nvGrpSpPr>
          <p:cNvPr id="62" name="Group 61">
            <a:extLst>
              <a:ext uri="{FF2B5EF4-FFF2-40B4-BE49-F238E27FC236}">
                <a16:creationId xmlns:a16="http://schemas.microsoft.com/office/drawing/2014/main" id="{4B978A51-A39C-5BCE-C9CC-4ABA1F4FA2DD}"/>
              </a:ext>
            </a:extLst>
          </p:cNvPr>
          <p:cNvGrpSpPr/>
          <p:nvPr/>
        </p:nvGrpSpPr>
        <p:grpSpPr>
          <a:xfrm>
            <a:off x="3551429" y="3214247"/>
            <a:ext cx="2160882" cy="1181899"/>
            <a:chOff x="5601573" y="5057312"/>
            <a:chExt cx="2160882" cy="1181899"/>
          </a:xfrm>
        </p:grpSpPr>
        <p:sp>
          <p:nvSpPr>
            <p:cNvPr id="63" name="Oval 24">
              <a:extLst>
                <a:ext uri="{FF2B5EF4-FFF2-40B4-BE49-F238E27FC236}">
                  <a16:creationId xmlns:a16="http://schemas.microsoft.com/office/drawing/2014/main" id="{46F29742-41C4-50AD-18EE-E8A8150D7A8E}"/>
                </a:ext>
              </a:extLst>
            </p:cNvPr>
            <p:cNvSpPr>
              <a:spLocks noChangeArrowheads="1"/>
            </p:cNvSpPr>
            <p:nvPr/>
          </p:nvSpPr>
          <p:spPr bwMode="gray">
            <a:xfrm>
              <a:off x="5616637" y="5057312"/>
              <a:ext cx="2145818" cy="1181899"/>
            </a:xfrm>
            <a:prstGeom prst="rect">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en-US" sz="1000" dirty="0"/>
            </a:p>
          </p:txBody>
        </p:sp>
        <p:sp>
          <p:nvSpPr>
            <p:cNvPr id="64" name="Rectangle 58">
              <a:extLst>
                <a:ext uri="{FF2B5EF4-FFF2-40B4-BE49-F238E27FC236}">
                  <a16:creationId xmlns:a16="http://schemas.microsoft.com/office/drawing/2014/main" id="{40B550E5-2C09-1536-A394-A160EC94FA01}"/>
                </a:ext>
              </a:extLst>
            </p:cNvPr>
            <p:cNvSpPr>
              <a:spLocks noChangeArrowheads="1"/>
            </p:cNvSpPr>
            <p:nvPr/>
          </p:nvSpPr>
          <p:spPr bwMode="gray">
            <a:xfrm rot="16200000">
              <a:off x="5261431" y="547278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en-US" sz="1000" b="1" dirty="0">
                  <a:solidFill>
                    <a:schemeClr val="tx1">
                      <a:lumMod val="50000"/>
                    </a:schemeClr>
                  </a:solidFill>
                  <a:cs typeface="Arial" pitchFamily="34" charset="0"/>
                </a:rPr>
                <a:t>Importance</a:t>
              </a:r>
            </a:p>
          </p:txBody>
        </p:sp>
        <p:cxnSp>
          <p:nvCxnSpPr>
            <p:cNvPr id="65" name="Straight Arrow Connector 64">
              <a:extLst>
                <a:ext uri="{FF2B5EF4-FFF2-40B4-BE49-F238E27FC236}">
                  <a16:creationId xmlns:a16="http://schemas.microsoft.com/office/drawing/2014/main" id="{3897A4B6-9CA3-3832-20CF-22AC1582822B}"/>
                </a:ext>
              </a:extLst>
            </p:cNvPr>
            <p:cNvCxnSpPr>
              <a:cxnSpLocks/>
            </p:cNvCxnSpPr>
            <p:nvPr/>
          </p:nvCxnSpPr>
          <p:spPr>
            <a:xfrm flipV="1">
              <a:off x="5616637" y="5057312"/>
              <a:ext cx="9034" cy="1170369"/>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66" name="Oval 15">
              <a:extLst>
                <a:ext uri="{FF2B5EF4-FFF2-40B4-BE49-F238E27FC236}">
                  <a16:creationId xmlns:a16="http://schemas.microsoft.com/office/drawing/2014/main" id="{BE75D213-0564-30DC-D40D-D59E04E6E3DB}"/>
                </a:ext>
              </a:extLst>
            </p:cNvPr>
            <p:cNvSpPr>
              <a:spLocks noChangeArrowheads="1"/>
            </p:cNvSpPr>
            <p:nvPr/>
          </p:nvSpPr>
          <p:spPr bwMode="gray">
            <a:xfrm>
              <a:off x="6267023" y="526737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67" name="Oval 16">
              <a:extLst>
                <a:ext uri="{FF2B5EF4-FFF2-40B4-BE49-F238E27FC236}">
                  <a16:creationId xmlns:a16="http://schemas.microsoft.com/office/drawing/2014/main" id="{B2ABBB97-8BBE-6783-D628-355341943586}"/>
                </a:ext>
              </a:extLst>
            </p:cNvPr>
            <p:cNvSpPr>
              <a:spLocks noChangeArrowheads="1"/>
            </p:cNvSpPr>
            <p:nvPr/>
          </p:nvSpPr>
          <p:spPr bwMode="gray">
            <a:xfrm>
              <a:off x="5950096" y="583996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68" name="Oval 12">
              <a:extLst>
                <a:ext uri="{FF2B5EF4-FFF2-40B4-BE49-F238E27FC236}">
                  <a16:creationId xmlns:a16="http://schemas.microsoft.com/office/drawing/2014/main" id="{0505DCD1-C83D-2DD9-9FA8-2A4ECE509117}"/>
                </a:ext>
              </a:extLst>
            </p:cNvPr>
            <p:cNvSpPr>
              <a:spLocks noChangeArrowheads="1"/>
            </p:cNvSpPr>
            <p:nvPr/>
          </p:nvSpPr>
          <p:spPr bwMode="gray">
            <a:xfrm>
              <a:off x="6313479" y="58145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69" name="Oval 12">
              <a:extLst>
                <a:ext uri="{FF2B5EF4-FFF2-40B4-BE49-F238E27FC236}">
                  <a16:creationId xmlns:a16="http://schemas.microsoft.com/office/drawing/2014/main" id="{57724FCA-E88C-659C-FDD9-0F676461E3A7}"/>
                </a:ext>
              </a:extLst>
            </p:cNvPr>
            <p:cNvSpPr>
              <a:spLocks noChangeArrowheads="1"/>
            </p:cNvSpPr>
            <p:nvPr/>
          </p:nvSpPr>
          <p:spPr bwMode="gray">
            <a:xfrm>
              <a:off x="7046802" y="559607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70" name="Oval 15">
              <a:extLst>
                <a:ext uri="{FF2B5EF4-FFF2-40B4-BE49-F238E27FC236}">
                  <a16:creationId xmlns:a16="http://schemas.microsoft.com/office/drawing/2014/main" id="{B461B43B-E13E-EE98-23D9-A2D8907528AA}"/>
                </a:ext>
              </a:extLst>
            </p:cNvPr>
            <p:cNvSpPr>
              <a:spLocks noChangeArrowheads="1"/>
            </p:cNvSpPr>
            <p:nvPr/>
          </p:nvSpPr>
          <p:spPr bwMode="gray">
            <a:xfrm>
              <a:off x="7356240" y="52463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71" name="Oval 16">
              <a:extLst>
                <a:ext uri="{FF2B5EF4-FFF2-40B4-BE49-F238E27FC236}">
                  <a16:creationId xmlns:a16="http://schemas.microsoft.com/office/drawing/2014/main" id="{1382434A-42F1-54C0-69AE-A61990030A3E}"/>
                </a:ext>
              </a:extLst>
            </p:cNvPr>
            <p:cNvSpPr>
              <a:spLocks noChangeArrowheads="1"/>
            </p:cNvSpPr>
            <p:nvPr/>
          </p:nvSpPr>
          <p:spPr bwMode="gray">
            <a:xfrm>
              <a:off x="7005103" y="52777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73" name="Oval 12">
              <a:extLst>
                <a:ext uri="{FF2B5EF4-FFF2-40B4-BE49-F238E27FC236}">
                  <a16:creationId xmlns:a16="http://schemas.microsoft.com/office/drawing/2014/main" id="{7E96DBA2-6358-593B-1134-66E92FB99178}"/>
                </a:ext>
              </a:extLst>
            </p:cNvPr>
            <p:cNvSpPr>
              <a:spLocks noChangeArrowheads="1"/>
            </p:cNvSpPr>
            <p:nvPr/>
          </p:nvSpPr>
          <p:spPr bwMode="gray">
            <a:xfrm>
              <a:off x="6114537" y="551750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cxnSp>
          <p:nvCxnSpPr>
            <p:cNvPr id="74" name="Straight Arrow Connector 73">
              <a:extLst>
                <a:ext uri="{FF2B5EF4-FFF2-40B4-BE49-F238E27FC236}">
                  <a16:creationId xmlns:a16="http://schemas.microsoft.com/office/drawing/2014/main" id="{B6AC376F-74DF-ACB5-2631-E55A3565DB97}"/>
                </a:ext>
              </a:extLst>
            </p:cNvPr>
            <p:cNvCxnSpPr>
              <a:cxnSpLocks/>
            </p:cNvCxnSpPr>
            <p:nvPr/>
          </p:nvCxnSpPr>
          <p:spPr>
            <a:xfrm>
              <a:off x="5601573" y="6227038"/>
              <a:ext cx="2160882" cy="64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75" name="Rectangle 58">
              <a:extLst>
                <a:ext uri="{FF2B5EF4-FFF2-40B4-BE49-F238E27FC236}">
                  <a16:creationId xmlns:a16="http://schemas.microsoft.com/office/drawing/2014/main" id="{69FAE232-396B-7FDE-3301-069FB351CA85}"/>
                </a:ext>
              </a:extLst>
            </p:cNvPr>
            <p:cNvSpPr>
              <a:spLocks noChangeArrowheads="1"/>
            </p:cNvSpPr>
            <p:nvPr/>
          </p:nvSpPr>
          <p:spPr bwMode="gray">
            <a:xfrm>
              <a:off x="6795594" y="603676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en-US" sz="1000" b="1" dirty="0">
                  <a:solidFill>
                    <a:schemeClr val="tx1">
                      <a:lumMod val="50000"/>
                    </a:schemeClr>
                  </a:solidFill>
                  <a:cs typeface="Arial" pitchFamily="34" charset="0"/>
                </a:rPr>
                <a:t>Feasibility</a:t>
              </a:r>
            </a:p>
          </p:txBody>
        </p:sp>
        <p:sp>
          <p:nvSpPr>
            <p:cNvPr id="76" name="Oval 12">
              <a:extLst>
                <a:ext uri="{FF2B5EF4-FFF2-40B4-BE49-F238E27FC236}">
                  <a16:creationId xmlns:a16="http://schemas.microsoft.com/office/drawing/2014/main" id="{61C9CAF3-7393-251D-2076-9C37DAFE6A7A}"/>
                </a:ext>
              </a:extLst>
            </p:cNvPr>
            <p:cNvSpPr>
              <a:spLocks noChangeArrowheads="1"/>
            </p:cNvSpPr>
            <p:nvPr/>
          </p:nvSpPr>
          <p:spPr bwMode="gray">
            <a:xfrm>
              <a:off x="6440764" y="55407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77" name="Oval 12">
              <a:extLst>
                <a:ext uri="{FF2B5EF4-FFF2-40B4-BE49-F238E27FC236}">
                  <a16:creationId xmlns:a16="http://schemas.microsoft.com/office/drawing/2014/main" id="{AD71848A-7A9D-6650-B2E8-443415C7E193}"/>
                </a:ext>
              </a:extLst>
            </p:cNvPr>
            <p:cNvSpPr>
              <a:spLocks noChangeArrowheads="1"/>
            </p:cNvSpPr>
            <p:nvPr/>
          </p:nvSpPr>
          <p:spPr bwMode="gray">
            <a:xfrm>
              <a:off x="6789831" y="574528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78" name="Oval 12">
              <a:extLst>
                <a:ext uri="{FF2B5EF4-FFF2-40B4-BE49-F238E27FC236}">
                  <a16:creationId xmlns:a16="http://schemas.microsoft.com/office/drawing/2014/main" id="{25E7366A-CFF7-732F-A55D-9197CE01C0AC}"/>
                </a:ext>
              </a:extLst>
            </p:cNvPr>
            <p:cNvSpPr>
              <a:spLocks noChangeArrowheads="1"/>
            </p:cNvSpPr>
            <p:nvPr/>
          </p:nvSpPr>
          <p:spPr bwMode="gray">
            <a:xfrm>
              <a:off x="6640063" y="549679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grpSp>
      <p:grpSp>
        <p:nvGrpSpPr>
          <p:cNvPr id="79" name="Group 78">
            <a:extLst>
              <a:ext uri="{FF2B5EF4-FFF2-40B4-BE49-F238E27FC236}">
                <a16:creationId xmlns:a16="http://schemas.microsoft.com/office/drawing/2014/main" id="{17744C09-4879-4BA5-3E25-25C35E21D133}"/>
              </a:ext>
            </a:extLst>
          </p:cNvPr>
          <p:cNvGrpSpPr/>
          <p:nvPr/>
        </p:nvGrpSpPr>
        <p:grpSpPr>
          <a:xfrm>
            <a:off x="4390251" y="5376984"/>
            <a:ext cx="3691217" cy="913200"/>
            <a:chOff x="3182567" y="1692315"/>
            <a:chExt cx="3244730" cy="913200"/>
          </a:xfrm>
        </p:grpSpPr>
        <p:sp>
          <p:nvSpPr>
            <p:cNvPr id="80" name="Rectangle 79">
              <a:extLst>
                <a:ext uri="{FF2B5EF4-FFF2-40B4-BE49-F238E27FC236}">
                  <a16:creationId xmlns:a16="http://schemas.microsoft.com/office/drawing/2014/main" id="{139D3187-A18E-00AF-EB88-35F62D68E989}"/>
                </a:ext>
              </a:extLst>
            </p:cNvPr>
            <p:cNvSpPr/>
            <p:nvPr/>
          </p:nvSpPr>
          <p:spPr>
            <a:xfrm>
              <a:off x="3187204" y="1693731"/>
              <a:ext cx="3232637" cy="91178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fontAlgn="auto">
                <a:lnSpc>
                  <a:spcPct val="100000"/>
                </a:lnSpc>
                <a:spcBef>
                  <a:spcPts val="600"/>
                </a:spcBef>
                <a:spcAft>
                  <a:spcPts val="0"/>
                </a:spcAft>
                <a:buClrTx/>
                <a:buSzPct val="100000"/>
                <a:tabLst/>
                <a:defRPr/>
              </a:pPr>
              <a:r>
                <a:rPr lang="en-US" sz="1200" b="1" kern="0" dirty="0">
                  <a:solidFill>
                    <a:schemeClr val="tx1"/>
                  </a:solidFill>
                </a:rPr>
                <a:t>IMPORTANCE &amp; FEASIBILITY</a:t>
              </a:r>
            </a:p>
            <a:p>
              <a:pPr marR="0" lvl="0" fontAlgn="auto">
                <a:lnSpc>
                  <a:spcPct val="100000"/>
                </a:lnSpc>
                <a:spcBef>
                  <a:spcPts val="600"/>
                </a:spcBef>
                <a:spcAft>
                  <a:spcPts val="0"/>
                </a:spcAft>
                <a:buClrTx/>
                <a:buSzPct val="100000"/>
                <a:tabLst/>
                <a:defRPr/>
              </a:pPr>
              <a:r>
                <a:rPr lang="en-US" sz="1200" kern="0" dirty="0">
                  <a:solidFill>
                    <a:schemeClr val="tx1"/>
                  </a:solidFill>
                </a:rPr>
                <a:t>Which vaccines are the most important to introduce? Which vaccines are the easiest to introduce?</a:t>
              </a:r>
            </a:p>
          </p:txBody>
        </p:sp>
        <p:cxnSp>
          <p:nvCxnSpPr>
            <p:cNvPr id="81" name="Straight Connector 80">
              <a:extLst>
                <a:ext uri="{FF2B5EF4-FFF2-40B4-BE49-F238E27FC236}">
                  <a16:creationId xmlns:a16="http://schemas.microsoft.com/office/drawing/2014/main" id="{F2A9303C-4E74-26D0-C694-3A36F254CD95}"/>
                </a:ext>
              </a:extLst>
            </p:cNvPr>
            <p:cNvCxnSpPr>
              <a:cxnSpLocks/>
            </p:cNvCxnSpPr>
            <p:nvPr/>
          </p:nvCxnSpPr>
          <p:spPr>
            <a:xfrm flipH="1">
              <a:off x="3182567" y="1692315"/>
              <a:ext cx="3244730" cy="0"/>
            </a:xfrm>
            <a:prstGeom prst="line">
              <a:avLst/>
            </a:prstGeom>
            <a:ln w="38100">
              <a:solidFill>
                <a:srgbClr val="89AFB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BE432AD8-9015-79DB-A43F-EE9A1027047B}"/>
              </a:ext>
            </a:extLst>
          </p:cNvPr>
          <p:cNvGrpSpPr/>
          <p:nvPr/>
        </p:nvGrpSpPr>
        <p:grpSpPr>
          <a:xfrm>
            <a:off x="8578681" y="5367496"/>
            <a:ext cx="2545990" cy="911783"/>
            <a:chOff x="6575236" y="1689502"/>
            <a:chExt cx="2545990" cy="911783"/>
          </a:xfrm>
        </p:grpSpPr>
        <p:sp>
          <p:nvSpPr>
            <p:cNvPr id="83" name="Rectangle 82">
              <a:extLst>
                <a:ext uri="{FF2B5EF4-FFF2-40B4-BE49-F238E27FC236}">
                  <a16:creationId xmlns:a16="http://schemas.microsoft.com/office/drawing/2014/main" id="{22DE3C39-CCC8-3DA5-679D-5A7613112362}"/>
                </a:ext>
              </a:extLst>
            </p:cNvPr>
            <p:cNvSpPr/>
            <p:nvPr/>
          </p:nvSpPr>
          <p:spPr>
            <a:xfrm>
              <a:off x="6575236" y="1689502"/>
              <a:ext cx="2545990" cy="91178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en-US" sz="1200" b="1" kern="0" dirty="0">
                  <a:solidFill>
                    <a:schemeClr val="tx1"/>
                  </a:solidFill>
                </a:rPr>
                <a:t>BURDEN OF INTRODUCTION</a:t>
              </a:r>
            </a:p>
            <a:p>
              <a:pPr>
                <a:spcBef>
                  <a:spcPts val="600"/>
                </a:spcBef>
                <a:buSzPct val="100000"/>
              </a:pPr>
              <a:r>
                <a:rPr lang="en-US" sz="1200" kern="0" dirty="0">
                  <a:solidFill>
                    <a:schemeClr val="tx1"/>
                  </a:solidFill>
                </a:rPr>
                <a:t>What programmatic constraints and other uncertainties must be considered for introduction?</a:t>
              </a:r>
              <a:endParaRPr lang="en-US" sz="1050" kern="0" dirty="0">
                <a:solidFill>
                  <a:schemeClr val="tx1"/>
                </a:solidFill>
              </a:endParaRPr>
            </a:p>
          </p:txBody>
        </p:sp>
        <p:cxnSp>
          <p:nvCxnSpPr>
            <p:cNvPr id="85" name="Straight Connector 84">
              <a:extLst>
                <a:ext uri="{FF2B5EF4-FFF2-40B4-BE49-F238E27FC236}">
                  <a16:creationId xmlns:a16="http://schemas.microsoft.com/office/drawing/2014/main" id="{88DCF84F-BB6A-6356-47E4-60110A0B9106}"/>
                </a:ext>
              </a:extLst>
            </p:cNvPr>
            <p:cNvCxnSpPr>
              <a:cxnSpLocks/>
            </p:cNvCxnSpPr>
            <p:nvPr/>
          </p:nvCxnSpPr>
          <p:spPr>
            <a:xfrm flipH="1">
              <a:off x="6575236" y="1711961"/>
              <a:ext cx="2545990" cy="0"/>
            </a:xfrm>
            <a:prstGeom prst="line">
              <a:avLst/>
            </a:prstGeom>
            <a:ln w="38100">
              <a:solidFill>
                <a:srgbClr val="0F5D6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86" name="Group 85">
            <a:extLst>
              <a:ext uri="{FF2B5EF4-FFF2-40B4-BE49-F238E27FC236}">
                <a16:creationId xmlns:a16="http://schemas.microsoft.com/office/drawing/2014/main" id="{EAC0EA3C-15CF-B5A5-954D-1F0833F9BD77}"/>
              </a:ext>
            </a:extLst>
          </p:cNvPr>
          <p:cNvGrpSpPr/>
          <p:nvPr/>
        </p:nvGrpSpPr>
        <p:grpSpPr>
          <a:xfrm>
            <a:off x="1984996" y="5369052"/>
            <a:ext cx="1627632" cy="911783"/>
            <a:chOff x="1017262" y="3292961"/>
            <a:chExt cx="1627632" cy="760003"/>
          </a:xfrm>
        </p:grpSpPr>
        <p:sp>
          <p:nvSpPr>
            <p:cNvPr id="87" name="Rectangle 86">
              <a:extLst>
                <a:ext uri="{FF2B5EF4-FFF2-40B4-BE49-F238E27FC236}">
                  <a16:creationId xmlns:a16="http://schemas.microsoft.com/office/drawing/2014/main" id="{5CF5BEC8-E3CD-7BB1-9E71-8CD8ECC03F63}"/>
                </a:ext>
              </a:extLst>
            </p:cNvPr>
            <p:cNvSpPr/>
            <p:nvPr/>
          </p:nvSpPr>
          <p:spPr>
            <a:xfrm>
              <a:off x="1024395" y="3292961"/>
              <a:ext cx="1615224" cy="76000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en-US" sz="1200" b="1" kern="0" dirty="0">
                  <a:solidFill>
                    <a:schemeClr val="tx1"/>
                  </a:solidFill>
                </a:rPr>
                <a:t>PRESELECTION</a:t>
              </a:r>
            </a:p>
            <a:p>
              <a:pPr>
                <a:spcBef>
                  <a:spcPts val="600"/>
                </a:spcBef>
                <a:buSzPct val="100000"/>
              </a:pPr>
              <a:r>
                <a:rPr lang="en-US" sz="1200" kern="0" dirty="0">
                  <a:solidFill>
                    <a:schemeClr val="tx1"/>
                  </a:solidFill>
                </a:rPr>
                <a:t>Which vaccines should be considered for introduction?</a:t>
              </a:r>
              <a:endParaRPr lang="en-US" sz="1050" kern="0" dirty="0">
                <a:solidFill>
                  <a:schemeClr val="tx1"/>
                </a:solidFill>
              </a:endParaRPr>
            </a:p>
          </p:txBody>
        </p:sp>
        <p:cxnSp>
          <p:nvCxnSpPr>
            <p:cNvPr id="90" name="Straight Connector 89">
              <a:extLst>
                <a:ext uri="{FF2B5EF4-FFF2-40B4-BE49-F238E27FC236}">
                  <a16:creationId xmlns:a16="http://schemas.microsoft.com/office/drawing/2014/main" id="{7319B334-8124-DAA8-ADE6-49152D2AAEAB}"/>
                </a:ext>
              </a:extLst>
            </p:cNvPr>
            <p:cNvCxnSpPr>
              <a:cxnSpLocks/>
            </p:cNvCxnSpPr>
            <p:nvPr/>
          </p:nvCxnSpPr>
          <p:spPr>
            <a:xfrm flipH="1">
              <a:off x="1017262" y="3301175"/>
              <a:ext cx="1627632" cy="0"/>
            </a:xfrm>
            <a:prstGeom prst="line">
              <a:avLst/>
            </a:prstGeom>
            <a:ln w="38100">
              <a:solidFill>
                <a:srgbClr val="E5EEEE"/>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4" name="Group 13">
            <a:extLst>
              <a:ext uri="{FF2B5EF4-FFF2-40B4-BE49-F238E27FC236}">
                <a16:creationId xmlns:a16="http://schemas.microsoft.com/office/drawing/2014/main" id="{9AADA623-EA53-25D6-804F-8662DD57E94E}"/>
              </a:ext>
            </a:extLst>
          </p:cNvPr>
          <p:cNvGrpSpPr>
            <a:grpSpLocks/>
          </p:cNvGrpSpPr>
          <p:nvPr/>
        </p:nvGrpSpPr>
        <p:grpSpPr bwMode="auto">
          <a:xfrm rot="10800000">
            <a:off x="8203062" y="3237167"/>
            <a:ext cx="350456" cy="1134499"/>
            <a:chOff x="3421" y="1257"/>
            <a:chExt cx="624" cy="1152"/>
          </a:xfrm>
        </p:grpSpPr>
        <p:sp>
          <p:nvSpPr>
            <p:cNvPr id="95" name="Rectangle 14" descr="90%">
              <a:extLst>
                <a:ext uri="{FF2B5EF4-FFF2-40B4-BE49-F238E27FC236}">
                  <a16:creationId xmlns:a16="http://schemas.microsoft.com/office/drawing/2014/main" id="{50847286-19F1-4E75-BE73-4F7F0AF362B6}"/>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96" name="Freeform 15" descr="90%">
              <a:extLst>
                <a:ext uri="{FF2B5EF4-FFF2-40B4-BE49-F238E27FC236}">
                  <a16:creationId xmlns:a16="http://schemas.microsoft.com/office/drawing/2014/main" id="{B61FE13F-EC16-995E-1EDD-21672405431C}"/>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98" name="Freeform 16">
              <a:extLst>
                <a:ext uri="{FF2B5EF4-FFF2-40B4-BE49-F238E27FC236}">
                  <a16:creationId xmlns:a16="http://schemas.microsoft.com/office/drawing/2014/main" id="{98DE8F11-E715-22D4-6F11-1DE33E339534}"/>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07" name="Freeform 17" descr="Outlined diamond">
              <a:extLst>
                <a:ext uri="{FF2B5EF4-FFF2-40B4-BE49-F238E27FC236}">
                  <a16:creationId xmlns:a16="http://schemas.microsoft.com/office/drawing/2014/main" id="{958201BB-B9DC-C63A-1CC4-4435CE40B0B0}"/>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42" name="Line 18">
              <a:extLst>
                <a:ext uri="{FF2B5EF4-FFF2-40B4-BE49-F238E27FC236}">
                  <a16:creationId xmlns:a16="http://schemas.microsoft.com/office/drawing/2014/main" id="{E674B4B1-5990-A3AE-684C-FA72924B6647}"/>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46" name="Line 19">
              <a:extLst>
                <a:ext uri="{FF2B5EF4-FFF2-40B4-BE49-F238E27FC236}">
                  <a16:creationId xmlns:a16="http://schemas.microsoft.com/office/drawing/2014/main" id="{594D41EC-0056-CF52-61F0-2F9C2A6015C5}"/>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181" name="Arrow: Pentagon 202">
            <a:extLst>
              <a:ext uri="{FF2B5EF4-FFF2-40B4-BE49-F238E27FC236}">
                <a16:creationId xmlns:a16="http://schemas.microsoft.com/office/drawing/2014/main" id="{3A29F26F-A69C-2598-DB9F-A5BE3596706A}"/>
              </a:ext>
            </a:extLst>
          </p:cNvPr>
          <p:cNvSpPr/>
          <p:nvPr/>
        </p:nvSpPr>
        <p:spPr>
          <a:xfrm>
            <a:off x="782904" y="1823532"/>
            <a:ext cx="2191849" cy="521821"/>
          </a:xfrm>
          <a:prstGeom prst="homePlate">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1: </a:t>
            </a:r>
            <a:r>
              <a:rPr lang="en-GB" sz="1400" b="1" kern="1200" dirty="0">
                <a:solidFill>
                  <a:srgbClr val="0B4649"/>
                </a:solidFill>
                <a:latin typeface="Calibri" panose="020F0502020204030204"/>
                <a:ea typeface="+mn-ea"/>
                <a:cs typeface="+mn-cs"/>
              </a:rPr>
              <a:t>Framework Adaptation</a:t>
            </a:r>
            <a:endParaRPr lang="en-GB" sz="1400" b="1" dirty="0">
              <a:solidFill>
                <a:srgbClr val="0B4649"/>
              </a:solidFill>
              <a:latin typeface="Calibri" panose="020F0502020204030204"/>
            </a:endParaRPr>
          </a:p>
        </p:txBody>
      </p:sp>
      <p:sp>
        <p:nvSpPr>
          <p:cNvPr id="182" name="Arrow: Chevron 203">
            <a:extLst>
              <a:ext uri="{FF2B5EF4-FFF2-40B4-BE49-F238E27FC236}">
                <a16:creationId xmlns:a16="http://schemas.microsoft.com/office/drawing/2014/main" id="{8AC53BD8-638E-4831-8F96-70C5CC63B334}"/>
              </a:ext>
            </a:extLst>
          </p:cNvPr>
          <p:cNvSpPr/>
          <p:nvPr/>
        </p:nvSpPr>
        <p:spPr>
          <a:xfrm>
            <a:off x="2773075" y="1813447"/>
            <a:ext cx="6813041"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2: </a:t>
            </a:r>
            <a:r>
              <a:rPr lang="en-GB" sz="1400" b="1" kern="1200" dirty="0">
                <a:solidFill>
                  <a:srgbClr val="0B4649"/>
                </a:solidFill>
                <a:latin typeface="Calibri" panose="020F0502020204030204"/>
                <a:ea typeface="+mn-ea"/>
                <a:cs typeface="+mn-cs"/>
              </a:rPr>
              <a:t>Assessment, Prioritization and Sequencing</a:t>
            </a:r>
            <a:endParaRPr lang="en-GB" sz="1400" b="1" dirty="0">
              <a:solidFill>
                <a:srgbClr val="0B4649"/>
              </a:solidFill>
              <a:latin typeface="Calibri" panose="020F0502020204030204"/>
            </a:endParaRPr>
          </a:p>
        </p:txBody>
      </p:sp>
      <p:sp>
        <p:nvSpPr>
          <p:cNvPr id="183" name="Arrow: Chevron 206">
            <a:extLst>
              <a:ext uri="{FF2B5EF4-FFF2-40B4-BE49-F238E27FC236}">
                <a16:creationId xmlns:a16="http://schemas.microsoft.com/office/drawing/2014/main" id="{65D6B92D-FE03-5275-4D68-EA114CDA6F84}"/>
              </a:ext>
            </a:extLst>
          </p:cNvPr>
          <p:cNvSpPr/>
          <p:nvPr/>
        </p:nvSpPr>
        <p:spPr>
          <a:xfrm>
            <a:off x="9390876" y="1803706"/>
            <a:ext cx="2262749"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3: Recommendations</a:t>
            </a:r>
          </a:p>
        </p:txBody>
      </p:sp>
      <p:sp>
        <p:nvSpPr>
          <p:cNvPr id="184" name="Rectangle 183">
            <a:extLst>
              <a:ext uri="{FF2B5EF4-FFF2-40B4-BE49-F238E27FC236}">
                <a16:creationId xmlns:a16="http://schemas.microsoft.com/office/drawing/2014/main" id="{A3AC8679-639A-084D-3623-9CE9C3F7E173}"/>
              </a:ext>
            </a:extLst>
          </p:cNvPr>
          <p:cNvSpPr/>
          <p:nvPr/>
        </p:nvSpPr>
        <p:spPr>
          <a:xfrm>
            <a:off x="780132" y="1429242"/>
            <a:ext cx="10631735" cy="388932"/>
          </a:xfrm>
          <a:prstGeom prst="rect">
            <a:avLst/>
          </a:prstGeom>
          <a:solidFill>
            <a:srgbClr val="99B9B8"/>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Framework Implementation Process </a:t>
            </a:r>
          </a:p>
        </p:txBody>
      </p:sp>
      <p:sp>
        <p:nvSpPr>
          <p:cNvPr id="196" name="Rectangle 60">
            <a:extLst>
              <a:ext uri="{FF2B5EF4-FFF2-40B4-BE49-F238E27FC236}">
                <a16:creationId xmlns:a16="http://schemas.microsoft.com/office/drawing/2014/main" id="{A66AC5B0-E9B8-4792-B929-7872C541FF85}"/>
              </a:ext>
            </a:extLst>
          </p:cNvPr>
          <p:cNvSpPr>
            <a:spLocks noChangeArrowheads="1"/>
          </p:cNvSpPr>
          <p:nvPr/>
        </p:nvSpPr>
        <p:spPr bwMode="gray">
          <a:xfrm>
            <a:off x="8756709" y="256124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spcBef>
                <a:spcPct val="50000"/>
              </a:spcBef>
            </a:pPr>
            <a:r>
              <a:rPr lang="en-US" sz="1000" b="1" dirty="0" err="1">
                <a:solidFill>
                  <a:schemeClr val="tx1">
                    <a:lumMod val="50000"/>
                  </a:schemeClr>
                </a:solidFill>
                <a:cs typeface="Arial"/>
              </a:rPr>
              <a:t>Scenarii</a:t>
            </a:r>
            <a:r>
              <a:rPr lang="en-US" sz="1000" b="1" dirty="0">
                <a:solidFill>
                  <a:schemeClr val="tx1">
                    <a:lumMod val="50000"/>
                  </a:schemeClr>
                </a:solidFill>
                <a:cs typeface="Arial"/>
              </a:rPr>
              <a:t> of NVI sequence </a:t>
            </a:r>
          </a:p>
        </p:txBody>
      </p:sp>
      <p:sp>
        <p:nvSpPr>
          <p:cNvPr id="2" name="Oval 10">
            <a:extLst>
              <a:ext uri="{FF2B5EF4-FFF2-40B4-BE49-F238E27FC236}">
                <a16:creationId xmlns:a16="http://schemas.microsoft.com/office/drawing/2014/main" id="{0270E1DD-6075-617D-D935-621D7D7AE043}"/>
              </a:ext>
            </a:extLst>
          </p:cNvPr>
          <p:cNvSpPr>
            <a:spLocks noChangeArrowheads="1"/>
          </p:cNvSpPr>
          <p:nvPr/>
        </p:nvSpPr>
        <p:spPr bwMode="gray">
          <a:xfrm>
            <a:off x="6833338" y="380048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en-US" sz="1000" dirty="0"/>
          </a:p>
        </p:txBody>
      </p:sp>
      <p:sp>
        <p:nvSpPr>
          <p:cNvPr id="3" name="Oval 12">
            <a:extLst>
              <a:ext uri="{FF2B5EF4-FFF2-40B4-BE49-F238E27FC236}">
                <a16:creationId xmlns:a16="http://schemas.microsoft.com/office/drawing/2014/main" id="{84FFE7DA-78E3-284C-BEC8-D685BB74B36C}"/>
              </a:ext>
            </a:extLst>
          </p:cNvPr>
          <p:cNvSpPr>
            <a:spLocks noChangeArrowheads="1"/>
          </p:cNvSpPr>
          <p:nvPr/>
        </p:nvSpPr>
        <p:spPr bwMode="gray">
          <a:xfrm>
            <a:off x="7107166" y="396004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72" name="Oval 11">
            <a:extLst>
              <a:ext uri="{FF2B5EF4-FFF2-40B4-BE49-F238E27FC236}">
                <a16:creationId xmlns:a16="http://schemas.microsoft.com/office/drawing/2014/main" id="{37962020-1E1C-4589-3BA8-B6353A68870A}"/>
              </a:ext>
            </a:extLst>
          </p:cNvPr>
          <p:cNvSpPr>
            <a:spLocks noChangeArrowheads="1"/>
          </p:cNvSpPr>
          <p:nvPr/>
        </p:nvSpPr>
        <p:spPr bwMode="gray">
          <a:xfrm>
            <a:off x="7374619" y="389134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84" name="Oval 10">
            <a:extLst>
              <a:ext uri="{FF2B5EF4-FFF2-40B4-BE49-F238E27FC236}">
                <a16:creationId xmlns:a16="http://schemas.microsoft.com/office/drawing/2014/main" id="{5EF90DF7-1709-D1C2-BA24-0E7C489C95FA}"/>
              </a:ext>
            </a:extLst>
          </p:cNvPr>
          <p:cNvSpPr>
            <a:spLocks noChangeArrowheads="1"/>
          </p:cNvSpPr>
          <p:nvPr/>
        </p:nvSpPr>
        <p:spPr bwMode="gray">
          <a:xfrm>
            <a:off x="6833920" y="347729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en-US" sz="1000" dirty="0"/>
          </a:p>
        </p:txBody>
      </p:sp>
      <p:sp>
        <p:nvSpPr>
          <p:cNvPr id="88" name="Oval 15">
            <a:extLst>
              <a:ext uri="{FF2B5EF4-FFF2-40B4-BE49-F238E27FC236}">
                <a16:creationId xmlns:a16="http://schemas.microsoft.com/office/drawing/2014/main" id="{6D074045-8CFC-998E-114F-F6B4EBB7D9EA}"/>
              </a:ext>
            </a:extLst>
          </p:cNvPr>
          <p:cNvSpPr>
            <a:spLocks noChangeArrowheads="1"/>
          </p:cNvSpPr>
          <p:nvPr/>
        </p:nvSpPr>
        <p:spPr bwMode="gray">
          <a:xfrm>
            <a:off x="7185629" y="362584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1" name="Oval 16">
            <a:extLst>
              <a:ext uri="{FF2B5EF4-FFF2-40B4-BE49-F238E27FC236}">
                <a16:creationId xmlns:a16="http://schemas.microsoft.com/office/drawing/2014/main" id="{4E7BF68C-66F3-2849-2F21-327C591D36AA}"/>
              </a:ext>
            </a:extLst>
          </p:cNvPr>
          <p:cNvSpPr>
            <a:spLocks noChangeArrowheads="1"/>
          </p:cNvSpPr>
          <p:nvPr/>
        </p:nvSpPr>
        <p:spPr bwMode="gray">
          <a:xfrm>
            <a:off x="6989389" y="358958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2" name="Rectangle 60">
            <a:extLst>
              <a:ext uri="{FF2B5EF4-FFF2-40B4-BE49-F238E27FC236}">
                <a16:creationId xmlns:a16="http://schemas.microsoft.com/office/drawing/2014/main" id="{8781BAFD-6B62-A862-716F-A846491AB1F4}"/>
              </a:ext>
            </a:extLst>
          </p:cNvPr>
          <p:cNvSpPr>
            <a:spLocks noChangeArrowheads="1"/>
          </p:cNvSpPr>
          <p:nvPr/>
        </p:nvSpPr>
        <p:spPr bwMode="gray">
          <a:xfrm>
            <a:off x="6315069" y="412710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a:rPr>
              <a:t>Medium Priority vaccines</a:t>
            </a:r>
          </a:p>
        </p:txBody>
      </p:sp>
      <p:sp>
        <p:nvSpPr>
          <p:cNvPr id="93" name="Rectangle 58">
            <a:extLst>
              <a:ext uri="{FF2B5EF4-FFF2-40B4-BE49-F238E27FC236}">
                <a16:creationId xmlns:a16="http://schemas.microsoft.com/office/drawing/2014/main" id="{52C0C77A-6285-9232-615A-AFAE48967ABF}"/>
              </a:ext>
            </a:extLst>
          </p:cNvPr>
          <p:cNvSpPr>
            <a:spLocks noChangeArrowheads="1"/>
          </p:cNvSpPr>
          <p:nvPr/>
        </p:nvSpPr>
        <p:spPr bwMode="gray">
          <a:xfrm>
            <a:off x="6215135" y="3255728"/>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pitchFamily="34" charset="0"/>
              </a:rPr>
              <a:t>High Priority vaccines</a:t>
            </a:r>
          </a:p>
        </p:txBody>
      </p:sp>
    </p:spTree>
    <p:extLst>
      <p:ext uri="{BB962C8B-B14F-4D97-AF65-F5344CB8AC3E}">
        <p14:creationId xmlns:p14="http://schemas.microsoft.com/office/powerpoint/2010/main" val="1568880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427;p16">
            <a:extLst>
              <a:ext uri="{FF2B5EF4-FFF2-40B4-BE49-F238E27FC236}">
                <a16:creationId xmlns:a16="http://schemas.microsoft.com/office/drawing/2014/main" id="{588EEE11-5A40-C30F-393F-808B19F8D089}"/>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solidFill>
                <a:srgbClr val="414141"/>
              </a:solidFill>
              <a:latin typeface="Lato" panose="020F0502020204030203" pitchFamily="34" charset="0"/>
              <a:cs typeface="Times New Roman" panose="02020603050405020304" pitchFamily="18" charset="0"/>
            </a:endParaRPr>
          </a:p>
        </p:txBody>
      </p:sp>
      <p:sp>
        <p:nvSpPr>
          <p:cNvPr id="13" name="Google Shape;126;p14">
            <a:extLst>
              <a:ext uri="{FF2B5EF4-FFF2-40B4-BE49-F238E27FC236}">
                <a16:creationId xmlns:a16="http://schemas.microsoft.com/office/drawing/2014/main" id="{378B8433-DBDA-79F7-5D15-B25AA3E81D9A}"/>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en-US" sz="2400" kern="0" dirty="0">
                <a:solidFill>
                  <a:srgbClr val="0F5D61"/>
                </a:solidFill>
                <a:latin typeface="Lato" panose="020F0502020204030203" pitchFamily="34" charset="0"/>
                <a:cs typeface="Times New Roman" panose="02020603050405020304" pitchFamily="18" charset="0"/>
                <a:sym typeface="Lato"/>
              </a:rPr>
              <a:t>The NITAG will adapt and apply the NVI Prioritization Framework to produce evidence-based prioritization and sequencing recommendations to be disseminated to the authorities.</a:t>
            </a:r>
          </a:p>
          <a:p>
            <a:pPr>
              <a:buClr>
                <a:srgbClr val="000000"/>
              </a:buClr>
              <a:defRPr/>
            </a:pPr>
            <a:endParaRPr kumimoji="0" lang="en-US"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a:p>
            <a:pPr>
              <a:buClr>
                <a:srgbClr val="000000"/>
              </a:buClr>
              <a:defRPr/>
            </a:pPr>
            <a:endParaRPr kumimoji="0" lang="en-US"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p:txBody>
      </p:sp>
      <p:sp>
        <p:nvSpPr>
          <p:cNvPr id="39" name="Rectangle 38">
            <a:extLst>
              <a:ext uri="{FF2B5EF4-FFF2-40B4-BE49-F238E27FC236}">
                <a16:creationId xmlns:a16="http://schemas.microsoft.com/office/drawing/2014/main" id="{60C07676-0255-84F0-F7AA-EC36D32F96C8}"/>
              </a:ext>
            </a:extLst>
          </p:cNvPr>
          <p:cNvSpPr/>
          <p:nvPr/>
        </p:nvSpPr>
        <p:spPr>
          <a:xfrm>
            <a:off x="7683635" y="2056008"/>
            <a:ext cx="2675269" cy="3912643"/>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0" name="Freeform: Shape 28">
            <a:extLst>
              <a:ext uri="{FF2B5EF4-FFF2-40B4-BE49-F238E27FC236}">
                <a16:creationId xmlns:a16="http://schemas.microsoft.com/office/drawing/2014/main" id="{70B20370-ACD2-A805-5494-966F6C5212D7}"/>
              </a:ext>
            </a:extLst>
          </p:cNvPr>
          <p:cNvSpPr/>
          <p:nvPr/>
        </p:nvSpPr>
        <p:spPr>
          <a:xfrm>
            <a:off x="7800434" y="2255530"/>
            <a:ext cx="2453508"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F5D61">
              <a:alpha val="70000"/>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Validation and documentation</a:t>
            </a:r>
          </a:p>
        </p:txBody>
      </p:sp>
      <p:sp>
        <p:nvSpPr>
          <p:cNvPr id="41" name="Rectangle 40">
            <a:extLst>
              <a:ext uri="{FF2B5EF4-FFF2-40B4-BE49-F238E27FC236}">
                <a16:creationId xmlns:a16="http://schemas.microsoft.com/office/drawing/2014/main" id="{9B2BA5B1-1310-9C7C-3F02-921735D1DE88}"/>
              </a:ext>
            </a:extLst>
          </p:cNvPr>
          <p:cNvSpPr/>
          <p:nvPr/>
        </p:nvSpPr>
        <p:spPr>
          <a:xfrm>
            <a:off x="7800434" y="3126715"/>
            <a:ext cx="2453508" cy="1619455"/>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endPar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endParaRP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Document actionable recommendations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Ensure consensus and consistency</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final recommendation materials</a:t>
            </a:r>
          </a:p>
        </p:txBody>
      </p:sp>
      <p:sp>
        <p:nvSpPr>
          <p:cNvPr id="42" name="Rectangle 41">
            <a:extLst>
              <a:ext uri="{FF2B5EF4-FFF2-40B4-BE49-F238E27FC236}">
                <a16:creationId xmlns:a16="http://schemas.microsoft.com/office/drawing/2014/main" id="{5B1508A6-B970-6D4D-0966-5F40E9E60DA0}"/>
              </a:ext>
            </a:extLst>
          </p:cNvPr>
          <p:cNvSpPr/>
          <p:nvPr/>
        </p:nvSpPr>
        <p:spPr>
          <a:xfrm>
            <a:off x="299555" y="2059531"/>
            <a:ext cx="3605046" cy="391264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1">
            <a:extLst>
              <a:ext uri="{FF2B5EF4-FFF2-40B4-BE49-F238E27FC236}">
                <a16:creationId xmlns:a16="http://schemas.microsoft.com/office/drawing/2014/main" id="{976926E5-961E-E743-4D26-7E58D0E65726}"/>
              </a:ext>
            </a:extLst>
          </p:cNvPr>
          <p:cNvSpPr/>
          <p:nvPr/>
        </p:nvSpPr>
        <p:spPr>
          <a:xfrm>
            <a:off x="390629" y="2261502"/>
            <a:ext cx="2209222"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Process design and stakeholder engagement</a:t>
            </a:r>
          </a:p>
        </p:txBody>
      </p:sp>
      <p:sp>
        <p:nvSpPr>
          <p:cNvPr id="44" name="Star: 12 Points 2">
            <a:extLst>
              <a:ext uri="{FF2B5EF4-FFF2-40B4-BE49-F238E27FC236}">
                <a16:creationId xmlns:a16="http://schemas.microsoft.com/office/drawing/2014/main" id="{A7A8FB81-87C3-ACDF-FF56-A988B1230F4E}"/>
              </a:ext>
            </a:extLst>
          </p:cNvPr>
          <p:cNvSpPr/>
          <p:nvPr/>
        </p:nvSpPr>
        <p:spPr>
          <a:xfrm>
            <a:off x="2599851" y="2051582"/>
            <a:ext cx="1183114" cy="1097280"/>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45" name="Rectangle 44">
            <a:extLst>
              <a:ext uri="{FF2B5EF4-FFF2-40B4-BE49-F238E27FC236}">
                <a16:creationId xmlns:a16="http://schemas.microsoft.com/office/drawing/2014/main" id="{02D7EB37-C9DD-08B2-B926-621B17E97F9A}"/>
              </a:ext>
            </a:extLst>
          </p:cNvPr>
          <p:cNvSpPr/>
          <p:nvPr/>
        </p:nvSpPr>
        <p:spPr>
          <a:xfrm>
            <a:off x="411776" y="3107663"/>
            <a:ext cx="3376441" cy="1638507"/>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workplan and timeline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Engage key stakeholders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Define list of vaccines and the timeframe to be considered</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Select criteria for decision-making</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Plan for data collection</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endParaRPr>
          </a:p>
        </p:txBody>
      </p:sp>
      <p:sp>
        <p:nvSpPr>
          <p:cNvPr id="46" name="Rectangle 45">
            <a:extLst>
              <a:ext uri="{FF2B5EF4-FFF2-40B4-BE49-F238E27FC236}">
                <a16:creationId xmlns:a16="http://schemas.microsoft.com/office/drawing/2014/main" id="{75EE334F-5EC3-8A44-D991-47BB4E4DCFE1}"/>
              </a:ext>
            </a:extLst>
          </p:cNvPr>
          <p:cNvSpPr/>
          <p:nvPr/>
        </p:nvSpPr>
        <p:spPr>
          <a:xfrm>
            <a:off x="289076" y="1457360"/>
            <a:ext cx="360212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1: Framework Adaptation</a:t>
            </a:r>
          </a:p>
        </p:txBody>
      </p:sp>
      <p:sp>
        <p:nvSpPr>
          <p:cNvPr id="47" name="Rectangle 46">
            <a:extLst>
              <a:ext uri="{FF2B5EF4-FFF2-40B4-BE49-F238E27FC236}">
                <a16:creationId xmlns:a16="http://schemas.microsoft.com/office/drawing/2014/main" id="{56EBF217-0F5B-A0B4-3794-A72FDE307038}"/>
              </a:ext>
            </a:extLst>
          </p:cNvPr>
          <p:cNvSpPr/>
          <p:nvPr/>
        </p:nvSpPr>
        <p:spPr>
          <a:xfrm>
            <a:off x="3995675" y="2056008"/>
            <a:ext cx="3602125" cy="391264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08B0C08C-D7AE-31ED-E921-C475A22DA773}"/>
              </a:ext>
            </a:extLst>
          </p:cNvPr>
          <p:cNvSpPr/>
          <p:nvPr/>
        </p:nvSpPr>
        <p:spPr>
          <a:xfrm>
            <a:off x="4112061" y="3119060"/>
            <a:ext cx="3372896" cy="1627110"/>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1"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Collect and assess available data</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Translate evidence into prioritizations using vaccine ranking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Explore programmatic constraints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sequencing recommendations</a:t>
            </a:r>
          </a:p>
        </p:txBody>
      </p:sp>
      <p:sp>
        <p:nvSpPr>
          <p:cNvPr id="49" name="Freeform: Shape 22">
            <a:extLst>
              <a:ext uri="{FF2B5EF4-FFF2-40B4-BE49-F238E27FC236}">
                <a16:creationId xmlns:a16="http://schemas.microsoft.com/office/drawing/2014/main" id="{FDBC6D96-601F-DCA4-2FA5-F6DB67B15037}"/>
              </a:ext>
            </a:extLst>
          </p:cNvPr>
          <p:cNvSpPr/>
          <p:nvPr/>
        </p:nvSpPr>
        <p:spPr>
          <a:xfrm>
            <a:off x="4081510" y="2260824"/>
            <a:ext cx="2238741" cy="704911"/>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en-GB"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1" name="Star: 12 Points 18">
            <a:extLst>
              <a:ext uri="{FF2B5EF4-FFF2-40B4-BE49-F238E27FC236}">
                <a16:creationId xmlns:a16="http://schemas.microsoft.com/office/drawing/2014/main" id="{648FC967-5110-E4E2-859E-DD789067BEFF}"/>
              </a:ext>
            </a:extLst>
          </p:cNvPr>
          <p:cNvSpPr/>
          <p:nvPr/>
        </p:nvSpPr>
        <p:spPr>
          <a:xfrm>
            <a:off x="6320251" y="2051582"/>
            <a:ext cx="1183115" cy="1097280"/>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2</a:t>
            </a:r>
          </a:p>
        </p:txBody>
      </p:sp>
      <p:sp>
        <p:nvSpPr>
          <p:cNvPr id="52" name="Rectangle 51">
            <a:extLst>
              <a:ext uri="{FF2B5EF4-FFF2-40B4-BE49-F238E27FC236}">
                <a16:creationId xmlns:a16="http://schemas.microsoft.com/office/drawing/2014/main" id="{E3C82EFF-6371-072B-BEF9-32D96A1366D4}"/>
              </a:ext>
            </a:extLst>
          </p:cNvPr>
          <p:cNvSpPr/>
          <p:nvPr/>
        </p:nvSpPr>
        <p:spPr>
          <a:xfrm>
            <a:off x="3985197" y="1453838"/>
            <a:ext cx="3602125"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2: Assessment, Prioritization and Sequencing</a:t>
            </a:r>
          </a:p>
        </p:txBody>
      </p:sp>
      <p:sp>
        <p:nvSpPr>
          <p:cNvPr id="53" name="Rectangle 52">
            <a:extLst>
              <a:ext uri="{FF2B5EF4-FFF2-40B4-BE49-F238E27FC236}">
                <a16:creationId xmlns:a16="http://schemas.microsoft.com/office/drawing/2014/main" id="{102B7A9D-AB17-D2B2-FA3D-F0F20BE7DA6D}"/>
              </a:ext>
            </a:extLst>
          </p:cNvPr>
          <p:cNvSpPr/>
          <p:nvPr/>
        </p:nvSpPr>
        <p:spPr>
          <a:xfrm>
            <a:off x="7503366" y="1453838"/>
            <a:ext cx="303117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3: Recommendations</a:t>
            </a:r>
          </a:p>
        </p:txBody>
      </p:sp>
      <p:sp>
        <p:nvSpPr>
          <p:cNvPr id="54" name="Arrow: Pentagon 49">
            <a:extLst>
              <a:ext uri="{FF2B5EF4-FFF2-40B4-BE49-F238E27FC236}">
                <a16:creationId xmlns:a16="http://schemas.microsoft.com/office/drawing/2014/main" id="{756788D7-8BC2-A6B5-78F3-489942855A44}"/>
              </a:ext>
            </a:extLst>
          </p:cNvPr>
          <p:cNvSpPr/>
          <p:nvPr/>
        </p:nvSpPr>
        <p:spPr>
          <a:xfrm>
            <a:off x="10461064" y="2056009"/>
            <a:ext cx="1490666" cy="3912642"/>
          </a:xfrm>
          <a:prstGeom prst="homePlate">
            <a:avLst/>
          </a:prstGeom>
          <a:solidFill>
            <a:srgbClr val="0B4649">
              <a:alpha val="85882"/>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91440" tIns="0" rIns="0" bIns="0"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Endorsement by Ministry of Health and integration into national program</a:t>
            </a:r>
            <a:endParaRPr kumimoji="0" lang="en-GB"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E5D74CDF-A460-37EC-68D6-69F04663B2E9}"/>
              </a:ext>
            </a:extLst>
          </p:cNvPr>
          <p:cNvSpPr/>
          <p:nvPr/>
        </p:nvSpPr>
        <p:spPr>
          <a:xfrm>
            <a:off x="409191" y="4846771"/>
            <a:ext cx="3376441" cy="1001991"/>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Prioritized and weighted criteria for decision-making</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Preselection of vaccines to consider for introduction</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Workplan to collect and prepare data for assessment</a:t>
            </a:r>
          </a:p>
        </p:txBody>
      </p:sp>
      <p:sp>
        <p:nvSpPr>
          <p:cNvPr id="56" name="Rectangle 55">
            <a:extLst>
              <a:ext uri="{FF2B5EF4-FFF2-40B4-BE49-F238E27FC236}">
                <a16:creationId xmlns:a16="http://schemas.microsoft.com/office/drawing/2014/main" id="{DB67A595-17D8-3047-B673-EF005AA77DD7}"/>
              </a:ext>
            </a:extLst>
          </p:cNvPr>
          <p:cNvSpPr/>
          <p:nvPr/>
        </p:nvSpPr>
        <p:spPr>
          <a:xfrm>
            <a:off x="4108516" y="4846771"/>
            <a:ext cx="3376441" cy="1001991"/>
          </a:xfrm>
          <a:prstGeom prst="rect">
            <a:avLst/>
          </a:prstGeom>
          <a:solidFill>
            <a:sysClr val="window" lastClr="FFFFFF"/>
          </a:solidFill>
          <a:ln w="9525" cap="flat" cmpd="sng" algn="ctr">
            <a:solidFill>
              <a:srgbClr val="0B4649"/>
            </a:solidFill>
            <a:prstDash val="dash"/>
            <a:miter lim="800000"/>
          </a:ln>
          <a:effectLst/>
        </p:spPr>
        <p:txBody>
          <a:bodyPr lIns="45720" t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Prioritized vaccine lists for introduction (high and medium priority)</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err="1">
                <a:ln>
                  <a:noFill/>
                </a:ln>
                <a:solidFill>
                  <a:prstClr val="black">
                    <a:lumMod val="50000"/>
                  </a:prstClr>
                </a:solidFill>
                <a:effectLst/>
                <a:uLnTx/>
                <a:uFillTx/>
                <a:latin typeface="Aptos" panose="02110004020202020204"/>
                <a:ea typeface="+mn-ea"/>
                <a:cs typeface="+mn-cs"/>
              </a:rPr>
              <a:t>Scenarii</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for sequencing based on known constraints</a:t>
            </a:r>
          </a:p>
        </p:txBody>
      </p:sp>
      <p:sp>
        <p:nvSpPr>
          <p:cNvPr id="57" name="Rectangle 56">
            <a:extLst>
              <a:ext uri="{FF2B5EF4-FFF2-40B4-BE49-F238E27FC236}">
                <a16:creationId xmlns:a16="http://schemas.microsoft.com/office/drawing/2014/main" id="{8A97C6C7-1BB1-2AD5-2BCE-030BA21B1230}"/>
              </a:ext>
            </a:extLst>
          </p:cNvPr>
          <p:cNvSpPr/>
          <p:nvPr/>
        </p:nvSpPr>
        <p:spPr>
          <a:xfrm>
            <a:off x="7800435" y="4846771"/>
            <a:ext cx="2453508" cy="1001991"/>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Finalized recommendation shared with EPI and Ministry of Health</a:t>
            </a:r>
          </a:p>
        </p:txBody>
      </p:sp>
      <p:sp>
        <p:nvSpPr>
          <p:cNvPr id="58" name="Rectangle 57">
            <a:extLst>
              <a:ext uri="{FF2B5EF4-FFF2-40B4-BE49-F238E27FC236}">
                <a16:creationId xmlns:a16="http://schemas.microsoft.com/office/drawing/2014/main" id="{532EB9C2-A9F5-3AFA-489B-4D9964DC9F1D}"/>
              </a:ext>
            </a:extLst>
          </p:cNvPr>
          <p:cNvSpPr/>
          <p:nvPr/>
        </p:nvSpPr>
        <p:spPr>
          <a:xfrm>
            <a:off x="837627" y="1769895"/>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1 month</a:t>
            </a:r>
          </a:p>
        </p:txBody>
      </p:sp>
      <p:sp>
        <p:nvSpPr>
          <p:cNvPr id="59" name="Rectangle 58">
            <a:extLst>
              <a:ext uri="{FF2B5EF4-FFF2-40B4-BE49-F238E27FC236}">
                <a16:creationId xmlns:a16="http://schemas.microsoft.com/office/drawing/2014/main" id="{F5EC4151-5A91-0CDA-CDCB-66A93FBB9143}"/>
              </a:ext>
            </a:extLst>
          </p:cNvPr>
          <p:cNvSpPr/>
          <p:nvPr/>
        </p:nvSpPr>
        <p:spPr>
          <a:xfrm>
            <a:off x="4527080" y="1825311"/>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3 months</a:t>
            </a:r>
          </a:p>
        </p:txBody>
      </p:sp>
      <p:sp>
        <p:nvSpPr>
          <p:cNvPr id="60" name="Rectangle 59">
            <a:extLst>
              <a:ext uri="{FF2B5EF4-FFF2-40B4-BE49-F238E27FC236}">
                <a16:creationId xmlns:a16="http://schemas.microsoft.com/office/drawing/2014/main" id="{83A24886-698A-267E-8D73-25D7A48D6ABC}"/>
              </a:ext>
            </a:extLst>
          </p:cNvPr>
          <p:cNvSpPr/>
          <p:nvPr/>
        </p:nvSpPr>
        <p:spPr>
          <a:xfrm>
            <a:off x="7775795" y="1765976"/>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2 months</a:t>
            </a:r>
          </a:p>
        </p:txBody>
      </p:sp>
    </p:spTree>
    <p:extLst>
      <p:ext uri="{BB962C8B-B14F-4D97-AF65-F5344CB8AC3E}">
        <p14:creationId xmlns:p14="http://schemas.microsoft.com/office/powerpoint/2010/main" val="2184677358"/>
      </p:ext>
    </p:extLst>
  </p:cSld>
  <p:clrMapOvr>
    <a:masterClrMapping/>
  </p:clrMapOvr>
</p:sld>
</file>

<file path=ppt/theme/theme1.xml><?xml version="1.0" encoding="utf-8"?>
<a:theme xmlns:a="http://schemas.openxmlformats.org/drawingml/2006/main" name="Simple Light">
  <a:themeElements>
    <a:clrScheme name="Simple Light">
      <a:dk1>
        <a:srgbClr val="414141"/>
      </a:dk1>
      <a:lt1>
        <a:srgbClr val="FFFFFF"/>
      </a:lt1>
      <a:dk2>
        <a:srgbClr val="595959"/>
      </a:dk2>
      <a:lt2>
        <a:srgbClr val="EEEEEE"/>
      </a:lt2>
      <a:accent1>
        <a:srgbClr val="002878"/>
      </a:accent1>
      <a:accent2>
        <a:srgbClr val="145ABE"/>
      </a:accent2>
      <a:accent3>
        <a:srgbClr val="3C8CF0"/>
      </a:accent3>
      <a:accent4>
        <a:srgbClr val="50AAFA"/>
      </a:accent4>
      <a:accent5>
        <a:srgbClr val="64C8FA"/>
      </a:accent5>
      <a:accent6>
        <a:srgbClr val="FFFFFF"/>
      </a:accent6>
      <a:hlink>
        <a:srgbClr val="64C8FA"/>
      </a:hlink>
      <a:folHlink>
        <a:srgbClr val="0097A7"/>
      </a:folHlink>
    </a:clrScheme>
    <a:fontScheme name="Custom 2">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624A3051011584F950AE2CC6F5E5BE5" ma:contentTypeVersion="18" ma:contentTypeDescription="Create a new document." ma:contentTypeScope="" ma:versionID="430ebc9db689783d456319d673f29f2d">
  <xsd:schema xmlns:xsd="http://www.w3.org/2001/XMLSchema" xmlns:xs="http://www.w3.org/2001/XMLSchema" xmlns:p="http://schemas.microsoft.com/office/2006/metadata/properties" xmlns:ns2="971568fa-a5f5-451f-8b70-f242365aa3a4" xmlns:ns3="72cef56f-da44-488f-8d9e-8b6f3c1d174e" targetNamespace="http://schemas.microsoft.com/office/2006/metadata/properties" ma:root="true" ma:fieldsID="0d4a49a7f24f40f6e2df39c6dc6bc8d1" ns2:_="" ns3:_="">
    <xsd:import namespace="971568fa-a5f5-451f-8b70-f242365aa3a4"/>
    <xsd:import namespace="72cef56f-da44-488f-8d9e-8b6f3c1d174e"/>
    <xsd:element name="properties">
      <xsd:complexType>
        <xsd:sequence>
          <xsd:element name="documentManagement">
            <xsd:complexType>
              <xsd:all>
                <xsd:element ref="ns2:MediaServiceMetadata" minOccurs="0"/>
                <xsd:element ref="ns2:MediaServiceFastMetadata" minOccurs="0"/>
                <xsd:element ref="ns2:Season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1568fa-a5f5-451f-8b70-f242365aa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Seasons" ma:index="10" nillable="true" ma:displayName="Seasons" ma:format="Dropdown" ma:internalName="Seasons">
      <xsd:simpleType>
        <xsd:restriction base="dms:Choice">
          <xsd:enumeration value="Fall"/>
          <xsd:enumeration value="Summer"/>
          <xsd:enumeration value="Winter"/>
        </xsd:restrictio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97590d4-f9cd-4952-aa38-5a1111e36f0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cef56f-da44-488f-8d9e-8b6f3c1d174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59deb003-9a44-4a4e-9d03-aa00ceff5f56}" ma:internalName="TaxCatchAll" ma:showField="CatchAllData" ma:web="72cef56f-da44-488f-8d9e-8b6f3c1d17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cef56f-da44-488f-8d9e-8b6f3c1d174e" xsi:nil="true"/>
    <Seasons xmlns="971568fa-a5f5-451f-8b70-f242365aa3a4" xsi:nil="true"/>
    <lcf76f155ced4ddcb4097134ff3c332f xmlns="971568fa-a5f5-451f-8b70-f242365aa3a4">
      <Terms xmlns="http://schemas.microsoft.com/office/infopath/2007/PartnerControls"/>
    </lcf76f155ced4ddcb4097134ff3c332f>
    <SharedWithUsers xmlns="72cef56f-da44-488f-8d9e-8b6f3c1d174e">
      <UserInfo>
        <DisplayName>Yusuf Yusufari</DisplayName>
        <AccountId>608</AccountId>
        <AccountType/>
      </UserInfo>
      <UserInfo>
        <DisplayName>Emily Nickels</DisplayName>
        <AccountId>47</AccountId>
        <AccountType/>
      </UserInfo>
      <UserInfo>
        <DisplayName>Liya Wondwossen</DisplayName>
        <AccountId>2002</AccountId>
        <AccountType/>
      </UserInfo>
      <UserInfo>
        <DisplayName>Chris Culver</DisplayName>
        <AccountId>541</AccountId>
        <AccountType/>
      </UserInfo>
    </SharedWithUsers>
  </documentManagement>
</p:properties>
</file>

<file path=customXml/itemProps1.xml><?xml version="1.0" encoding="utf-8"?>
<ds:datastoreItem xmlns:ds="http://schemas.openxmlformats.org/officeDocument/2006/customXml" ds:itemID="{1685C6E7-5815-40D1-9021-C0974D8B1BCF}">
  <ds:schemaRefs>
    <ds:schemaRef ds:uri="http://schemas.microsoft.com/sharepoint/v3/contenttype/forms"/>
  </ds:schemaRefs>
</ds:datastoreItem>
</file>

<file path=customXml/itemProps2.xml><?xml version="1.0" encoding="utf-8"?>
<ds:datastoreItem xmlns:ds="http://schemas.openxmlformats.org/officeDocument/2006/customXml" ds:itemID="{419197AF-1B9E-46DD-AC64-3AEF6FEE1A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1568fa-a5f5-451f-8b70-f242365aa3a4"/>
    <ds:schemaRef ds:uri="72cef56f-da44-488f-8d9e-8b6f3c1d1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B374E8-4810-401F-874B-B3DA1F14D2F5}">
  <ds:schemaRefs>
    <ds:schemaRef ds:uri="http://schemas.microsoft.com/office/2006/metadata/properties"/>
    <ds:schemaRef ds:uri="http://schemas.microsoft.com/office/infopath/2007/PartnerControls"/>
    <ds:schemaRef ds:uri="72cef56f-da44-488f-8d9e-8b6f3c1d174e"/>
    <ds:schemaRef ds:uri="971568fa-a5f5-451f-8b70-f242365aa3a4"/>
  </ds:schemaRefs>
</ds:datastoreItem>
</file>

<file path=docProps/app.xml><?xml version="1.0" encoding="utf-8"?>
<Properties xmlns="http://schemas.openxmlformats.org/officeDocument/2006/extended-properties" xmlns:vt="http://schemas.openxmlformats.org/officeDocument/2006/docPropsVTypes">
  <TotalTime>30336</TotalTime>
  <Words>5928</Words>
  <Application>Microsoft Office PowerPoint</Application>
  <PresentationFormat>Widescreen</PresentationFormat>
  <Paragraphs>1266</Paragraphs>
  <Slides>42</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Aptos</vt:lpstr>
      <vt:lpstr>Arial</vt:lpstr>
      <vt:lpstr>Calibri</vt:lpstr>
      <vt:lpstr>Lato</vt:lpstr>
      <vt:lpstr>Times</vt:lpstr>
      <vt:lpstr>Times New Roman</vt:lpstr>
      <vt:lpstr>Wingdings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Florian Guiod</dc:creator>
  <cp:lastModifiedBy>Florian Guiod</cp:lastModifiedBy>
  <cp:revision>944</cp:revision>
  <dcterms:created xsi:type="dcterms:W3CDTF">2022-06-29T11:27:31Z</dcterms:created>
  <dcterms:modified xsi:type="dcterms:W3CDTF">2024-06-11T09:50:31Z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0x0101004624A3051011584F950AE2CC6F5E5BE5</vt:lpwstr>
  </property>
  <property fmtid="{D5CDD505-2E9C-101B-9397-08002B2CF9AE}" pid="3" name="MediaServiceImageTags">
    <vt:lpwstr/>
  </property>
</Properties>
</file>