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44CA4593_641DB3F4.xml" ContentType="application/vnd.ms-powerpoint.comments+xml"/>
  <Override PartName="/ppt/comments/modernComment_44CA4595_FA2D79EA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sldIdLst>
    <p:sldId id="1154106703" r:id="rId5"/>
    <p:sldId id="1154106725" r:id="rId6"/>
    <p:sldId id="1154106710" r:id="rId7"/>
    <p:sldId id="1154106723" r:id="rId8"/>
    <p:sldId id="1154106718" r:id="rId9"/>
    <p:sldId id="1154106817" r:id="rId10"/>
    <p:sldId id="1154106721" r:id="rId11"/>
    <p:sldId id="1154106766" r:id="rId12"/>
    <p:sldId id="1154106764" r:id="rId13"/>
    <p:sldId id="1154106824" r:id="rId14"/>
    <p:sldId id="1154106749" r:id="rId15"/>
    <p:sldId id="1154106818" r:id="rId16"/>
    <p:sldId id="1154106754" r:id="rId17"/>
    <p:sldId id="1154106731" r:id="rId18"/>
    <p:sldId id="1154106729" r:id="rId19"/>
    <p:sldId id="1154106755" r:id="rId20"/>
    <p:sldId id="1154106732" r:id="rId21"/>
    <p:sldId id="1154106820" r:id="rId22"/>
    <p:sldId id="1154106821" r:id="rId23"/>
    <p:sldId id="1154106822" r:id="rId24"/>
    <p:sldId id="1154106769" r:id="rId25"/>
    <p:sldId id="1154106770" r:id="rId26"/>
    <p:sldId id="1154106771" r:id="rId27"/>
    <p:sldId id="1154106772" r:id="rId28"/>
    <p:sldId id="1154106773" r:id="rId29"/>
    <p:sldId id="1154106774" r:id="rId30"/>
    <p:sldId id="1154106831" r:id="rId31"/>
    <p:sldId id="1154106825" r:id="rId32"/>
    <p:sldId id="1154106778" r:id="rId33"/>
    <p:sldId id="1154106829" r:id="rId34"/>
    <p:sldId id="115410677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C68301-502B-4D0B-BC97-E00606A315C9}">
          <p14:sldIdLst>
            <p14:sldId id="1154106703"/>
            <p14:sldId id="1154106725"/>
          </p14:sldIdLst>
        </p14:section>
        <p14:section name="1. Objectives" id="{4E63281C-3A37-4645-9612-979F27A64285}">
          <p14:sldIdLst>
            <p14:sldId id="1154106710"/>
            <p14:sldId id="1154106723"/>
            <p14:sldId id="1154106718"/>
          </p14:sldIdLst>
        </p14:section>
        <p14:section name="2. Approach &amp; methodology" id="{48F8D8FC-5FDF-4225-94A4-A02A24C576BA}">
          <p14:sldIdLst>
            <p14:sldId id="1154106817"/>
            <p14:sldId id="1154106721"/>
            <p14:sldId id="1154106766"/>
            <p14:sldId id="1154106764"/>
          </p14:sldIdLst>
        </p14:section>
        <p14:section name="Workplan" id="{2671A2BF-2AFD-1440-BA44-54D94E578F6D}">
          <p14:sldIdLst>
            <p14:sldId id="1154106824"/>
            <p14:sldId id="1154106749"/>
          </p14:sldIdLst>
        </p14:section>
        <p14:section name="Prioritization Criteria" id="{0D041434-54CA-6740-B134-42586BE87F6B}">
          <p14:sldIdLst>
            <p14:sldId id="1154106818"/>
            <p14:sldId id="1154106754"/>
            <p14:sldId id="1154106731"/>
            <p14:sldId id="1154106729"/>
            <p14:sldId id="1154106755"/>
            <p14:sldId id="1154106732"/>
            <p14:sldId id="1154106820"/>
            <p14:sldId id="1154106821"/>
            <p14:sldId id="1154106822"/>
            <p14:sldId id="1154106769"/>
            <p14:sldId id="1154106770"/>
            <p14:sldId id="1154106771"/>
            <p14:sldId id="1154106772"/>
            <p14:sldId id="1154106773"/>
            <p14:sldId id="1154106774"/>
            <p14:sldId id="1154106831"/>
          </p14:sldIdLst>
        </p14:section>
        <p14:section name="Online Questionnaire" id="{CC28E185-803E-2640-AB4B-35C54A9BC6B6}">
          <p14:sldIdLst>
            <p14:sldId id="1154106825"/>
            <p14:sldId id="1154106778"/>
          </p14:sldIdLst>
        </p14:section>
        <p14:section name="Extra slides" id="{9A823044-0B0D-6A42-83E3-0274D21262B2}">
          <p14:sldIdLst>
            <p14:sldId id="1154106829"/>
            <p14:sldId id="1154106776"/>
          </p14:sldIdLst>
        </p14:section>
      </p14:sectionLst>
    </p:ext>
    <p:ext uri="{EFAFB233-063F-42B5-8137-9DF3F51BA10A}">
      <p15:sldGuideLst xmlns:p15="http://schemas.microsoft.com/office/powerpoint/2012/main">
        <p15:guide id="1" pos="7378" userDrawn="1">
          <p15:clr>
            <a:srgbClr val="A4A3A4"/>
          </p15:clr>
        </p15:guide>
        <p15:guide id="2" pos="6403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106A06-D1F9-E8CB-C379-83E8D8847C42}" name="Philippe Duclos" initials="PD" userId="8ad31b28183b21dc" providerId="Windows Live"/>
  <p188:author id="{96B00E2C-0269-1AE3-FB5E-1CC29E1802F7}" name="Jenna Groman" initials="JG" userId="cccde213d03f6991" providerId="Windows Live"/>
  <p188:author id="{64496C3D-CE5B-3417-0F4B-6F5E8F88795A}" name="Nahad Sadr-Azodi" initials="NS" userId="S::NSadr-Azodi@Sabin.org::ebf4ebee-bee8-4fa8-948c-83bb8cadd255" providerId="AD"/>
  <p188:author id="{FFEA344E-C494-FB95-3A77-9D8678F16C83}" name="Jenna Groman" initials="JG" userId="VlcMPxBHKhNQKtBiUWebHAOp0Pp0aC6N1gkvkaSWVv0=" providerId="None"/>
  <p188:author id="{C16C8E6A-F867-75BE-F84A-36F91CB142D2}" name="Florian Guiod" initials="FG" userId="467a635d1002deb1" providerId="Windows Live"/>
  <p188:author id="{3DF787E7-6AE6-D3C5-21B8-72124DEE5D1C}" name="Florian Guiod" initials="FG" userId="vzbpcdys6dinr02k8i5sfeuqfjbnfarj3pcpk3yfjhs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6D7"/>
    <a:srgbClr val="8ABAF6"/>
    <a:srgbClr val="0F5D61"/>
    <a:srgbClr val="0B4649"/>
    <a:srgbClr val="F2F2F2"/>
    <a:srgbClr val="E6E6E6"/>
    <a:srgbClr val="68999B"/>
    <a:srgbClr val="F9F9F9"/>
    <a:srgbClr val="000A2F"/>
    <a:srgbClr val="0E5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15" autoAdjust="0"/>
    <p:restoredTop sz="93878" autoAdjust="0"/>
  </p:normalViewPr>
  <p:slideViewPr>
    <p:cSldViewPr snapToGrid="0">
      <p:cViewPr varScale="1">
        <p:scale>
          <a:sx n="104" d="100"/>
          <a:sy n="104" d="100"/>
        </p:scale>
        <p:origin x="156" y="96"/>
      </p:cViewPr>
      <p:guideLst>
        <p:guide pos="7378"/>
        <p:guide pos="6403"/>
        <p:guide orient="horz" pos="1525"/>
        <p:guide orient="horz" pos="867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96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omments/modernComment_44CA4593_641DB3F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4AEACF9-7678-41F2-AD1B-589114557057}" authorId="{8B106A06-D1F9-E8CB-C379-83E8D8847C42}" status="resolved" created="2023-11-28T08:37:35.81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79668212" sldId="1154106771"/>
      <ac:graphicFrameMk id="3" creationId="{3525073C-C8E1-EB0C-F962-3FAE6E11624E}"/>
      <ac:tblMk/>
      <ac:tcMk rowId="3072329934" colId="349205669"/>
      <ac:txMk cp="0" len="8">
        <ac:context len="25" hash="2371556318"/>
      </ac:txMk>
    </ac:txMkLst>
    <p188:pos x="8899639" y="2820150"/>
    <p188:txBody>
      <a:bodyPr/>
      <a:lstStyle/>
      <a:p>
        <a:r>
          <a:rPr lang="fr-FR"/>
          <a:t>Plutôt avis d'expert</a:t>
        </a:r>
      </a:p>
    </p188:txBody>
  </p188:cm>
  <p188:cm id="{C623CC9F-FF9E-4E22-8C28-8FDFCF0FD07D}" authorId="{8B106A06-D1F9-E8CB-C379-83E8D8847C42}" status="resolved" created="2023-11-28T08:38:34.42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79668212" sldId="1154106771"/>
      <ac:spMk id="11" creationId="{64F7B79C-4CFB-DD7A-D0CF-62F7335D9A0E}"/>
    </ac:deMkLst>
    <p188:txBody>
      <a:bodyPr/>
      <a:lstStyle/>
      <a:p>
        <a:r>
          <a:rPr lang="fr-FR"/>
          <a:t>Pour plusieurs catégories j'aurais pensé à avis d'expert plutôt que données primaires</a:t>
        </a:r>
      </a:p>
    </p188:txBody>
  </p188:cm>
</p188:cmLst>
</file>

<file path=ppt/comments/modernComment_44CA4595_FA2D79E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AE283FE-6E20-4409-B7E4-D1FEAE37617A}" authorId="{8B106A06-D1F9-E8CB-C379-83E8D8847C42}" status="resolved" created="2023-11-28T08:40:16.088">
    <pc:sldMkLst xmlns:pc="http://schemas.microsoft.com/office/powerpoint/2013/main/command">
      <pc:docMk/>
      <pc:sldMk cId="4197284330" sldId="1154106773"/>
    </pc:sldMkLst>
    <p188:txBody>
      <a:bodyPr/>
      <a:lstStyle/>
      <a:p>
        <a:r>
          <a:rPr lang="fr-FR"/>
          <a:t>Je vois pas comment on peut modéliser?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FD8F4-6785-498F-8D92-B2F6B34A16C4}" type="datetimeFigureOut">
              <a:rPr lang="fr-FR" smtClean="0"/>
              <a:t>21/06/2024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C3418-E3CD-458E-8280-75CFF999240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079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2416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C3418-E3CD-458E-8280-75CFF999240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298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98F89-4323-40BC-BE1A-84953DD8BB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15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C3418-E3CD-458E-8280-75CFF9992402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2946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C3418-E3CD-458E-8280-75CFF9992402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8955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can be included if stakeholders have questions regarding differences between available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C3418-E3CD-458E-8280-75CFF9992402}" type="slidenum">
              <a:rPr lang="fr-FR" smtClean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706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can be included if stakeholders have questions regarding differences between available tools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C3418-E3CD-458E-8280-75CFF9992402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63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ctrTitle"/>
          </p:nvPr>
        </p:nvSpPr>
        <p:spPr>
          <a:xfrm>
            <a:off x="415637" y="992767"/>
            <a:ext cx="11361559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subTitle" idx="1"/>
          </p:nvPr>
        </p:nvSpPr>
        <p:spPr>
          <a:xfrm>
            <a:off x="415626" y="3778833"/>
            <a:ext cx="11361559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4" name="Google Shape;12;p19">
            <a:extLst>
              <a:ext uri="{FF2B5EF4-FFF2-40B4-BE49-F238E27FC236}">
                <a16:creationId xmlns:a16="http://schemas.microsoft.com/office/drawing/2014/main" id="{B11D06FB-8C12-4435-BB1E-CCAAA692A64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068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50F1-7ED3-0BC7-2CCA-ACC195A8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A1691-BA80-743C-B718-9AD5145B1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D9DB0-1F10-10A2-B165-0071375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4A85-F487-4DAE-8832-725338EDF46B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96652-4A90-CAE5-42C6-9C53AC27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7E860-C4EB-E773-C66C-EA1A3779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2F99-6DAD-47CE-BB68-4661152F1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2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title"/>
          </p:nvPr>
        </p:nvSpPr>
        <p:spPr>
          <a:xfrm>
            <a:off x="415626" y="593367"/>
            <a:ext cx="1136155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body" idx="1"/>
          </p:nvPr>
        </p:nvSpPr>
        <p:spPr>
          <a:xfrm>
            <a:off x="415626" y="1536633"/>
            <a:ext cx="1136155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8880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415626" y="593367"/>
            <a:ext cx="1136155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415626" y="1536633"/>
            <a:ext cx="533358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body" idx="2"/>
          </p:nvPr>
        </p:nvSpPr>
        <p:spPr>
          <a:xfrm>
            <a:off x="6443610" y="1536633"/>
            <a:ext cx="533358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41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415626" y="740800"/>
            <a:ext cx="3744375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415626" y="1852800"/>
            <a:ext cx="3744375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09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653708" y="600200"/>
            <a:ext cx="8491011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34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/>
          <p:nvPr/>
        </p:nvSpPr>
        <p:spPr>
          <a:xfrm>
            <a:off x="6096387" y="-167"/>
            <a:ext cx="6096388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354022" y="1644233"/>
            <a:ext cx="5393905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ubTitle" idx="1"/>
          </p:nvPr>
        </p:nvSpPr>
        <p:spPr>
          <a:xfrm>
            <a:off x="354022" y="3737433"/>
            <a:ext cx="5393905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2"/>
          </p:nvPr>
        </p:nvSpPr>
        <p:spPr>
          <a:xfrm>
            <a:off x="6586419" y="965433"/>
            <a:ext cx="5116332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5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body" idx="1"/>
          </p:nvPr>
        </p:nvSpPr>
        <p:spPr>
          <a:xfrm>
            <a:off x="415626" y="5640767"/>
            <a:ext cx="7998883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6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>
            <a:spLocks noGrp="1"/>
          </p:cNvSpPr>
          <p:nvPr>
            <p:ph type="title" hasCustomPrompt="1"/>
          </p:nvPr>
        </p:nvSpPr>
        <p:spPr>
          <a:xfrm>
            <a:off x="415626" y="1474833"/>
            <a:ext cx="11361559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1"/>
          </p:nvPr>
        </p:nvSpPr>
        <p:spPr>
          <a:xfrm>
            <a:off x="415626" y="4202967"/>
            <a:ext cx="11361559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22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42d34dc66_9_10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63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15626" y="593367"/>
            <a:ext cx="1136155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415626" y="1536633"/>
            <a:ext cx="1136155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05248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STXinwei" panose="020B0503020204020204" pitchFamily="2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Lato" panose="020F0502020204030203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44CA4593_641DB3F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44CA4595_FA2D79EA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/>
          <p:nvPr/>
        </p:nvSpPr>
        <p:spPr>
          <a:xfrm>
            <a:off x="2099363" y="1516400"/>
            <a:ext cx="373500" cy="1867200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lang="en-US"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A zebra with text on it&#10;&#10;Description automatically generated">
            <a:extLst>
              <a:ext uri="{FF2B5EF4-FFF2-40B4-BE49-F238E27FC236}">
                <a16:creationId xmlns:a16="http://schemas.microsoft.com/office/drawing/2014/main" id="{9A466B9C-30E9-BBA3-65DF-C22B17730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t="32500" r="24112" b="32500"/>
          <a:stretch/>
        </p:blipFill>
        <p:spPr>
          <a:xfrm>
            <a:off x="9092137" y="5470609"/>
            <a:ext cx="2952250" cy="1231733"/>
          </a:xfrm>
          <a:prstGeom prst="rect">
            <a:avLst/>
          </a:prstGeom>
        </p:spPr>
      </p:pic>
      <p:sp>
        <p:nvSpPr>
          <p:cNvPr id="5" name="Google Shape;47;p1">
            <a:extLst>
              <a:ext uri="{FF2B5EF4-FFF2-40B4-BE49-F238E27FC236}">
                <a16:creationId xmlns:a16="http://schemas.microsoft.com/office/drawing/2014/main" id="{EB2B3FD3-5DE2-0F68-F062-F699B5C84D63}"/>
              </a:ext>
            </a:extLst>
          </p:cNvPr>
          <p:cNvSpPr txBox="1"/>
          <p:nvPr/>
        </p:nvSpPr>
        <p:spPr>
          <a:xfrm>
            <a:off x="2752725" y="1538000"/>
            <a:ext cx="9180963" cy="20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US" sz="3200" b="1" dirty="0">
                <a:solidFill>
                  <a:srgbClr val="0F5D61"/>
                </a:solidFill>
                <a:latin typeface="Lato" panose="020F0502020204030203" pitchFamily="34" charset="0"/>
                <a:ea typeface="Times New Roman"/>
                <a:cs typeface="Times New Roman"/>
                <a:sym typeface="Times New Roman"/>
              </a:rPr>
              <a:t>New vaccines Introduction Prioritization and Sequencing Framework</a:t>
            </a:r>
            <a:endParaRPr lang="en-US" sz="1200" dirty="0">
              <a:solidFill>
                <a:srgbClr val="0F5D61"/>
              </a:solidFill>
              <a:latin typeface="Lato" panose="020F0502020204030203" pitchFamily="34" charset="0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</a:pPr>
            <a:endParaRPr lang="en-US" dirty="0">
              <a:solidFill>
                <a:srgbClr val="0F5D61"/>
              </a:solidFill>
              <a:latin typeface="Lato" panose="020F0502020204030203" pitchFamily="34" charset="0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en-US" sz="2800" b="1" i="1" dirty="0">
                <a:solidFill>
                  <a:srgbClr val="0F5D61"/>
                </a:solidFill>
                <a:latin typeface="Lato" panose="020F0502020204030203" pitchFamily="34" charset="0"/>
                <a:ea typeface="Times New Roman"/>
                <a:cs typeface="Times New Roman"/>
                <a:sym typeface="Times New Roman"/>
              </a:rPr>
              <a:t>Introduction to the approach and methodology</a:t>
            </a:r>
          </a:p>
          <a:p>
            <a:pPr>
              <a:buClr>
                <a:srgbClr val="000000"/>
              </a:buClr>
              <a:buSzPts val="2000"/>
            </a:pPr>
            <a:endParaRPr lang="en-US" sz="1400" dirty="0">
              <a:solidFill>
                <a:srgbClr val="0F5D61"/>
              </a:solidFill>
              <a:latin typeface="Lato" panose="020F0502020204030203" pitchFamily="34" charset="0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en-US" sz="2000" b="1" i="1" dirty="0">
                <a:solidFill>
                  <a:srgbClr val="0F5D61"/>
                </a:solidFill>
                <a:latin typeface="Lato" panose="020F0502020204030203" pitchFamily="34" charset="0"/>
                <a:ea typeface="Times New Roman"/>
                <a:cs typeface="Times New Roman"/>
                <a:sym typeface="Times New Roman"/>
              </a:rPr>
              <a:t>Date of online session</a:t>
            </a:r>
            <a:endParaRPr lang="en-US" sz="2000" i="1" dirty="0">
              <a:solidFill>
                <a:srgbClr val="0F5D61"/>
              </a:solidFill>
              <a:latin typeface="Lato" panose="020F0502020204030203" pitchFamily="34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Agenda</a:t>
            </a:r>
          </a:p>
        </p:txBody>
      </p:sp>
      <p:sp>
        <p:nvSpPr>
          <p:cNvPr id="4" name="Rounded Rectangle 38">
            <a:extLst>
              <a:ext uri="{FF2B5EF4-FFF2-40B4-BE49-F238E27FC236}">
                <a16:creationId xmlns:a16="http://schemas.microsoft.com/office/drawing/2014/main" id="{9A53BEB2-314C-8A5D-4B79-BF0687D44842}"/>
              </a:ext>
            </a:extLst>
          </p:cNvPr>
          <p:cNvSpPr/>
          <p:nvPr/>
        </p:nvSpPr>
        <p:spPr>
          <a:xfrm>
            <a:off x="2178943" y="1378187"/>
            <a:ext cx="7411451" cy="8759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10000"/>
                </a:schemeClr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A0607B-6A86-4E9E-3B98-E20CA4B7EB21}"/>
              </a:ext>
            </a:extLst>
          </p:cNvPr>
          <p:cNvSpPr/>
          <p:nvPr/>
        </p:nvSpPr>
        <p:spPr>
          <a:xfrm>
            <a:off x="2410569" y="1669907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9423D2-C1BC-334B-6848-839FDE53728D}"/>
              </a:ext>
            </a:extLst>
          </p:cNvPr>
          <p:cNvSpPr txBox="1"/>
          <p:nvPr/>
        </p:nvSpPr>
        <p:spPr>
          <a:xfrm>
            <a:off x="2837445" y="1633530"/>
            <a:ext cx="485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latin typeface="Lato" panose="020F0502020204030203" pitchFamily="34" charset="0"/>
                <a:cs typeface="Times New Roman" panose="02020603050405020304" pitchFamily="18" charset="0"/>
              </a:rPr>
              <a:t>Introductions and Objectives</a:t>
            </a:r>
            <a:endParaRPr lang="en-US" sz="1800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40">
            <a:extLst>
              <a:ext uri="{FF2B5EF4-FFF2-40B4-BE49-F238E27FC236}">
                <a16:creationId xmlns:a16="http://schemas.microsoft.com/office/drawing/2014/main" id="{6AA6129F-75F9-A594-0868-0836B0F3BA8F}"/>
              </a:ext>
            </a:extLst>
          </p:cNvPr>
          <p:cNvSpPr/>
          <p:nvPr/>
        </p:nvSpPr>
        <p:spPr>
          <a:xfrm>
            <a:off x="2178943" y="2411735"/>
            <a:ext cx="7411451" cy="8759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10000"/>
                </a:schemeClr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887CCF-81FB-EC24-4972-1F99035BA81A}"/>
              </a:ext>
            </a:extLst>
          </p:cNvPr>
          <p:cNvSpPr/>
          <p:nvPr/>
        </p:nvSpPr>
        <p:spPr>
          <a:xfrm>
            <a:off x="2381464" y="2701543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222668-39E7-1522-DC2F-4CAB11445742}"/>
              </a:ext>
            </a:extLst>
          </p:cNvPr>
          <p:cNvSpPr txBox="1"/>
          <p:nvPr/>
        </p:nvSpPr>
        <p:spPr>
          <a:xfrm>
            <a:off x="2837444" y="2662564"/>
            <a:ext cx="63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latin typeface="Lato" panose="020F0502020204030203" pitchFamily="34" charset="0"/>
                <a:cs typeface="Times New Roman" panose="02020603050405020304" pitchFamily="18" charset="0"/>
              </a:rPr>
              <a:t>Approach and Methodology</a:t>
            </a:r>
          </a:p>
        </p:txBody>
      </p:sp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BBD359D8-B806-5381-B0DD-9F92E3A19050}"/>
              </a:ext>
            </a:extLst>
          </p:cNvPr>
          <p:cNvSpPr/>
          <p:nvPr/>
        </p:nvSpPr>
        <p:spPr>
          <a:xfrm>
            <a:off x="2178943" y="3454808"/>
            <a:ext cx="7411451" cy="875931"/>
          </a:xfrm>
          <a:prstGeom prst="roundRect">
            <a:avLst/>
          </a:prstGeom>
          <a:solidFill>
            <a:srgbClr val="0F5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669B96E-4CF2-3A7F-44BE-1A0BFBC382AD}"/>
              </a:ext>
            </a:extLst>
          </p:cNvPr>
          <p:cNvSpPr/>
          <p:nvPr/>
        </p:nvSpPr>
        <p:spPr>
          <a:xfrm>
            <a:off x="2381464" y="3738615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2BE8A6-E991-1750-E66F-EC29A7BA6B8B}"/>
              </a:ext>
            </a:extLst>
          </p:cNvPr>
          <p:cNvSpPr txBox="1"/>
          <p:nvPr/>
        </p:nvSpPr>
        <p:spPr>
          <a:xfrm>
            <a:off x="2837444" y="3699636"/>
            <a:ext cx="63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Workplan</a:t>
            </a:r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3C256E58-46ED-D901-0484-1E2B9522D3EF}"/>
              </a:ext>
            </a:extLst>
          </p:cNvPr>
          <p:cNvSpPr/>
          <p:nvPr/>
        </p:nvSpPr>
        <p:spPr>
          <a:xfrm>
            <a:off x="2178943" y="4497880"/>
            <a:ext cx="7411451" cy="875931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10000"/>
                </a:schemeClr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0E4C8C-AD65-4642-0033-BF0110E0E7FC}"/>
              </a:ext>
            </a:extLst>
          </p:cNvPr>
          <p:cNvSpPr/>
          <p:nvPr/>
        </p:nvSpPr>
        <p:spPr>
          <a:xfrm>
            <a:off x="2381464" y="4775687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4</a:t>
            </a:r>
            <a:endParaRPr kumimoji="0" lang="en-US" sz="140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5AF5E1-88DB-104F-78DF-EB0C26193D48}"/>
              </a:ext>
            </a:extLst>
          </p:cNvPr>
          <p:cNvSpPr txBox="1"/>
          <p:nvPr/>
        </p:nvSpPr>
        <p:spPr>
          <a:xfrm>
            <a:off x="2837444" y="4736708"/>
            <a:ext cx="63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latin typeface="Lato" panose="020F0502020204030203" pitchFamily="34" charset="0"/>
                <a:cs typeface="Times New Roman" panose="02020603050405020304" pitchFamily="18" charset="0"/>
              </a:rPr>
              <a:t>Prioritization Criteria</a:t>
            </a:r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EE71C63C-1216-9DFD-40C5-B330E079E74B}"/>
              </a:ext>
            </a:extLst>
          </p:cNvPr>
          <p:cNvSpPr/>
          <p:nvPr/>
        </p:nvSpPr>
        <p:spPr>
          <a:xfrm>
            <a:off x="2178943" y="5543159"/>
            <a:ext cx="7411451" cy="8759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10000"/>
                </a:schemeClr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22B528-A37D-F6A1-127D-289ED1264E45}"/>
              </a:ext>
            </a:extLst>
          </p:cNvPr>
          <p:cNvSpPr/>
          <p:nvPr/>
        </p:nvSpPr>
        <p:spPr>
          <a:xfrm>
            <a:off x="2381464" y="5820966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400" kern="0" dirty="0">
                <a:solidFill>
                  <a:srgbClr val="FFFFFF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5</a:t>
            </a:r>
            <a:endParaRPr kumimoji="0" lang="en-US" sz="140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9BE60-556A-C2B1-2EA9-6486DAB2C19A}"/>
              </a:ext>
            </a:extLst>
          </p:cNvPr>
          <p:cNvSpPr txBox="1"/>
          <p:nvPr/>
        </p:nvSpPr>
        <p:spPr>
          <a:xfrm>
            <a:off x="2837444" y="5781987"/>
            <a:ext cx="63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ato" panose="020F05020202040302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Online Questionnaire</a:t>
            </a:r>
          </a:p>
        </p:txBody>
      </p:sp>
    </p:spTree>
    <p:extLst>
      <p:ext uri="{BB962C8B-B14F-4D97-AF65-F5344CB8AC3E}">
        <p14:creationId xmlns:p14="http://schemas.microsoft.com/office/powerpoint/2010/main" val="3464098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NVI Prioritization Workplan</a:t>
            </a:r>
          </a:p>
        </p:txBody>
      </p:sp>
      <p:sp>
        <p:nvSpPr>
          <p:cNvPr id="65" name="Google Shape;12;p19">
            <a:extLst>
              <a:ext uri="{FF2B5EF4-FFF2-40B4-BE49-F238E27FC236}">
                <a16:creationId xmlns:a16="http://schemas.microsoft.com/office/drawing/2014/main" id="{796AB4E6-7EFB-973A-C919-F79C02A22D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87055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>
                <a:latin typeface="+mj-lt"/>
              </a:rPr>
              <a:pPr/>
              <a:t>11</a:t>
            </a:fld>
            <a:endParaRPr lang="fr-FR" dirty="0"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9C9FC4-1875-CC6F-72D8-EFB5A2C79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934919"/>
              </p:ext>
            </p:extLst>
          </p:nvPr>
        </p:nvGraphicFramePr>
        <p:xfrm>
          <a:off x="463534" y="1318520"/>
          <a:ext cx="11255503" cy="46569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2845">
                  <a:extLst>
                    <a:ext uri="{9D8B030D-6E8A-4147-A177-3AD203B41FA5}">
                      <a16:colId xmlns:a16="http://schemas.microsoft.com/office/drawing/2014/main" val="2852991007"/>
                    </a:ext>
                  </a:extLst>
                </a:gridCol>
                <a:gridCol w="1395008">
                  <a:extLst>
                    <a:ext uri="{9D8B030D-6E8A-4147-A177-3AD203B41FA5}">
                      <a16:colId xmlns:a16="http://schemas.microsoft.com/office/drawing/2014/main" val="2102729401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3201100285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3453118161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1293851346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1390491633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904498445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1831564775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2526367477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2325246120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1083043920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3380370654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2171924039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3510142256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2253547616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2170026812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1478635558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3209940614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3357135109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3550068438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4074655526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833241861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698448374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3858650559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2417416854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590159376"/>
                    </a:ext>
                  </a:extLst>
                </a:gridCol>
                <a:gridCol w="331106">
                  <a:extLst>
                    <a:ext uri="{9D8B030D-6E8A-4147-A177-3AD203B41FA5}">
                      <a16:colId xmlns:a16="http://schemas.microsoft.com/office/drawing/2014/main" val="1355377297"/>
                    </a:ext>
                  </a:extLst>
                </a:gridCol>
              </a:tblGrid>
              <a:tr h="275984">
                <a:tc gridSpan="2">
                  <a:txBody>
                    <a:bodyPr/>
                    <a:lstStyle/>
                    <a:p>
                      <a:r>
                        <a:rPr lang="fr-FR" noProof="0" dirty="0">
                          <a:solidFill>
                            <a:schemeClr val="tx1"/>
                          </a:solidFill>
                          <a:latin typeface="+mj-lt"/>
                        </a:rPr>
                        <a:t> 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Month</a:t>
                      </a:r>
                      <a:endParaRPr lang="fr-FR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Month</a:t>
                      </a:r>
                      <a:endParaRPr lang="fr-FR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Month</a:t>
                      </a:r>
                      <a:endParaRPr lang="fr-FR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Month</a:t>
                      </a:r>
                      <a:endParaRPr lang="fr-FR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Month</a:t>
                      </a:r>
                      <a:endParaRPr lang="fr-FR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Month</a:t>
                      </a:r>
                      <a:endParaRPr lang="fr-FR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" marR="1800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544011"/>
                  </a:ext>
                </a:extLst>
              </a:tr>
              <a:tr h="275984">
                <a:tc>
                  <a:txBody>
                    <a:bodyPr/>
                    <a:lstStyle/>
                    <a:p>
                      <a:r>
                        <a:rPr lang="fr-FR" b="1" noProof="0">
                          <a:solidFill>
                            <a:schemeClr val="tx1"/>
                          </a:solidFill>
                          <a:latin typeface="+mj-lt"/>
                        </a:rPr>
                        <a:t>Activities</a:t>
                      </a:r>
                      <a:endParaRPr lang="fr-FR" b="1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noProof="0" dirty="0">
                          <a:solidFill>
                            <a:schemeClr val="tx1"/>
                          </a:solidFill>
                          <a:latin typeface="+mj-lt"/>
                        </a:rPr>
                        <a:t>Lead / Support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Week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Week</a:t>
                      </a:r>
                      <a:endParaRPr lang="fr-FR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774503"/>
                  </a:ext>
                </a:extLst>
              </a:tr>
              <a:tr h="230784">
                <a:tc>
                  <a:txBody>
                    <a:bodyPr/>
                    <a:lstStyle/>
                    <a:p>
                      <a:r>
                        <a:rPr lang="fr-FR" sz="1100" b="1" noProof="0" dirty="0">
                          <a:latin typeface="+mj-lt"/>
                        </a:rPr>
                        <a:t>Phases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182126"/>
                  </a:ext>
                </a:extLst>
              </a:tr>
              <a:tr h="199450">
                <a:tc>
                  <a:txBody>
                    <a:bodyPr/>
                    <a:lstStyle/>
                    <a:p>
                      <a:r>
                        <a:rPr lang="fr-FR" sz="1100" b="1" noProof="0" dirty="0" err="1">
                          <a:latin typeface="+mj-lt"/>
                        </a:rPr>
                        <a:t>Methodology</a:t>
                      </a:r>
                      <a:endParaRPr lang="fr-FR" sz="1100" b="1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680416"/>
                  </a:ext>
                </a:extLst>
              </a:tr>
              <a:tr h="199450">
                <a:tc>
                  <a:txBody>
                    <a:bodyPr/>
                    <a:lstStyle/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i="0" u="none" strike="noStrike" cap="none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Review</a:t>
                      </a:r>
                      <a:endParaRPr lang="fr-FR" sz="1100" b="0" i="0" u="none" strike="noStrike" cap="none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fr-FR" sz="1200" noProof="0" dirty="0">
                        <a:latin typeface="+mj-lt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215311"/>
                  </a:ext>
                </a:extLst>
              </a:tr>
              <a:tr h="199450">
                <a:tc>
                  <a:txBody>
                    <a:bodyPr/>
                    <a:lstStyle/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Validation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056315"/>
                  </a:ext>
                </a:extLst>
              </a:tr>
              <a:tr h="199450">
                <a:tc>
                  <a:txBody>
                    <a:bodyPr/>
                    <a:lstStyle/>
                    <a:p>
                      <a:r>
                        <a:rPr lang="fr-FR" sz="1100" b="1" noProof="0" dirty="0">
                          <a:latin typeface="+mj-lt"/>
                        </a:rPr>
                        <a:t>Workshops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433366"/>
                  </a:ext>
                </a:extLst>
              </a:tr>
              <a:tr h="165591">
                <a:tc>
                  <a:txBody>
                    <a:bodyPr/>
                    <a:lstStyle/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981492"/>
                  </a:ext>
                </a:extLst>
              </a:tr>
              <a:tr h="212471">
                <a:tc>
                  <a:txBody>
                    <a:bodyPr/>
                    <a:lstStyle/>
                    <a:p>
                      <a:pPr marL="180975" marR="0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b="0" i="0" u="none" strike="noStrike" cap="none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ToR</a:t>
                      </a:r>
                      <a:r>
                        <a:rPr lang="fr-FR" sz="11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&amp; </a:t>
                      </a:r>
                      <a:r>
                        <a:rPr lang="fr-FR" sz="1100" b="0" i="0" u="none" strike="noStrike" cap="none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Budgeting</a:t>
                      </a:r>
                      <a:endParaRPr lang="fr-FR" sz="1100" b="0" i="0" u="none" strike="noStrike" cap="none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763100"/>
                  </a:ext>
                </a:extLst>
              </a:tr>
              <a:tr h="165591">
                <a:tc>
                  <a:txBody>
                    <a:bodyPr/>
                    <a:lstStyle/>
                    <a:p>
                      <a:pPr marL="180975" marR="0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b="0" i="0" u="none" strike="noStrike" cap="none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Logistics</a:t>
                      </a:r>
                      <a:endParaRPr lang="fr-FR" sz="1100" b="0" i="0" u="none" strike="noStrike" cap="none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933873"/>
                  </a:ext>
                </a:extLst>
              </a:tr>
              <a:tr h="165591">
                <a:tc>
                  <a:txBody>
                    <a:bodyPr/>
                    <a:lstStyle/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Agenda &amp; invite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904566"/>
                  </a:ext>
                </a:extLst>
              </a:tr>
              <a:tr h="165591">
                <a:tc>
                  <a:txBody>
                    <a:bodyPr/>
                    <a:lstStyle/>
                    <a:p>
                      <a:pPr marL="180975" marR="0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Documents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862606"/>
                  </a:ext>
                </a:extLst>
              </a:tr>
              <a:tr h="165591">
                <a:tc>
                  <a:txBody>
                    <a:bodyPr/>
                    <a:lstStyle/>
                    <a:p>
                      <a:pPr marL="180975" marR="0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Facilitation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800677"/>
                  </a:ext>
                </a:extLst>
              </a:tr>
              <a:tr h="199450">
                <a:tc>
                  <a:txBody>
                    <a:bodyPr/>
                    <a:lstStyle/>
                    <a:p>
                      <a:r>
                        <a:rPr lang="fr-FR" sz="1100" b="1" noProof="0" dirty="0">
                          <a:latin typeface="+mj-lt"/>
                        </a:rPr>
                        <a:t>Data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407363"/>
                  </a:ext>
                </a:extLst>
              </a:tr>
              <a:tr h="165591">
                <a:tc>
                  <a:txBody>
                    <a:bodyPr/>
                    <a:lstStyle/>
                    <a:p>
                      <a:pPr marL="180975" marR="0" indent="-952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i="0" u="none" strike="noStrike" cap="none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Retrieval</a:t>
                      </a:r>
                      <a:endParaRPr lang="fr-FR" sz="1100" b="0" i="0" u="none" strike="noStrike" cap="none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47035"/>
                  </a:ext>
                </a:extLst>
              </a:tr>
              <a:tr h="205562">
                <a:tc>
                  <a:txBody>
                    <a:bodyPr/>
                    <a:lstStyle/>
                    <a:p>
                      <a:pPr marL="180975" marR="0" indent="-952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i="0" u="none" strike="noStrike" cap="none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Iterations</a:t>
                      </a:r>
                      <a:endParaRPr lang="fr-FR" sz="1100" b="0" i="0" u="none" strike="noStrike" cap="none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fr-FR" sz="1200" noProof="0" dirty="0">
                        <a:latin typeface="+mj-lt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215154"/>
                  </a:ext>
                </a:extLst>
              </a:tr>
              <a:tr h="205483">
                <a:tc>
                  <a:txBody>
                    <a:bodyPr/>
                    <a:lstStyle/>
                    <a:p>
                      <a:pPr marL="180975" marR="0" lvl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b="0" i="0" u="none" strike="noStrike" cap="none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Analysis</a:t>
                      </a:r>
                      <a:r>
                        <a:rPr lang="fr-FR" sz="11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/ </a:t>
                      </a:r>
                      <a:r>
                        <a:rPr lang="fr-FR" sz="1100" b="0" i="0" u="none" strike="noStrike" cap="none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presentation</a:t>
                      </a:r>
                      <a:endParaRPr lang="fr-FR" sz="1100" b="0" i="0" u="none" strike="noStrike" cap="none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404811"/>
                  </a:ext>
                </a:extLst>
              </a:tr>
              <a:tr h="199450">
                <a:tc>
                  <a:txBody>
                    <a:bodyPr/>
                    <a:lstStyle/>
                    <a:p>
                      <a:r>
                        <a:rPr lang="fr-FR" sz="1100" b="1" noProof="0" dirty="0">
                          <a:latin typeface="+mj-lt"/>
                        </a:rPr>
                        <a:t>Recommandations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AB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783637"/>
                  </a:ext>
                </a:extLst>
              </a:tr>
              <a:tr h="186298">
                <a:tc>
                  <a:txBody>
                    <a:bodyPr/>
                    <a:lstStyle/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i="0" u="none" strike="noStrike" cap="none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Finalization</a:t>
                      </a:r>
                      <a:endParaRPr lang="fr-FR" sz="1100" b="0" i="0" u="none" strike="noStrike" cap="none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009106"/>
                  </a:ext>
                </a:extLst>
              </a:tr>
              <a:tr h="186298">
                <a:tc>
                  <a:txBody>
                    <a:bodyPr/>
                    <a:lstStyle/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i="0" u="none" strike="noStrike" cap="none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Review</a:t>
                      </a:r>
                      <a:r>
                        <a:rPr lang="fr-FR" sz="11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100" b="0" i="0" u="none" strike="noStrike" cap="none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with</a:t>
                      </a:r>
                      <a:r>
                        <a:rPr lang="fr-FR" sz="11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EPI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407914"/>
                  </a:ext>
                </a:extLst>
              </a:tr>
              <a:tr h="186298">
                <a:tc>
                  <a:txBody>
                    <a:bodyPr/>
                    <a:lstStyle/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ICC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489097"/>
                  </a:ext>
                </a:extLst>
              </a:tr>
              <a:tr h="186298">
                <a:tc>
                  <a:txBody>
                    <a:bodyPr/>
                    <a:lstStyle/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i="0" u="none" strike="noStrike" cap="none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NIS </a:t>
                      </a:r>
                      <a:r>
                        <a:rPr lang="fr-FR" sz="1100" b="0" i="0" u="none" strike="noStrike" cap="none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integration</a:t>
                      </a:r>
                      <a:endParaRPr lang="fr-FR" sz="1100" b="0" i="0" u="none" strike="noStrike" cap="none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3600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latin typeface="+mj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737002"/>
                  </a:ext>
                </a:extLst>
              </a:tr>
            </a:tbl>
          </a:graphicData>
        </a:graphic>
      </p:graphicFrame>
      <p:sp>
        <p:nvSpPr>
          <p:cNvPr id="4" name="Arrow: Pentagon 3">
            <a:extLst>
              <a:ext uri="{FF2B5EF4-FFF2-40B4-BE49-F238E27FC236}">
                <a16:creationId xmlns:a16="http://schemas.microsoft.com/office/drawing/2014/main" id="{86236F7F-FEE1-3DCA-5AE6-2D610C6B02B7}"/>
              </a:ext>
            </a:extLst>
          </p:cNvPr>
          <p:cNvSpPr/>
          <p:nvPr/>
        </p:nvSpPr>
        <p:spPr>
          <a:xfrm>
            <a:off x="3438461" y="1969214"/>
            <a:ext cx="1338954" cy="1755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en-US" sz="800" dirty="0"/>
              <a:t>Phase I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4438C03-5311-F80B-8B07-0C82C40D1143}"/>
              </a:ext>
            </a:extLst>
          </p:cNvPr>
          <p:cNvSpPr/>
          <p:nvPr/>
        </p:nvSpPr>
        <p:spPr>
          <a:xfrm>
            <a:off x="8773938" y="1969213"/>
            <a:ext cx="2924518" cy="1755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Phase III</a:t>
            </a:r>
          </a:p>
        </p:txBody>
      </p:sp>
      <p:sp>
        <p:nvSpPr>
          <p:cNvPr id="7" name="7-point Star 38">
            <a:extLst>
              <a:ext uri="{FF2B5EF4-FFF2-40B4-BE49-F238E27FC236}">
                <a16:creationId xmlns:a16="http://schemas.microsoft.com/office/drawing/2014/main" id="{33485A8F-623A-EE02-E004-6A9F6CDDC1ED}"/>
              </a:ext>
            </a:extLst>
          </p:cNvPr>
          <p:cNvSpPr/>
          <p:nvPr/>
        </p:nvSpPr>
        <p:spPr>
          <a:xfrm>
            <a:off x="4529359" y="2783887"/>
            <a:ext cx="191227" cy="180000"/>
          </a:xfrm>
          <a:prstGeom prst="star7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4F648C-61F4-9CE5-934D-EE6524EAF2D5}"/>
              </a:ext>
            </a:extLst>
          </p:cNvPr>
          <p:cNvSpPr/>
          <p:nvPr/>
        </p:nvSpPr>
        <p:spPr>
          <a:xfrm>
            <a:off x="4713591" y="2766565"/>
            <a:ext cx="1115376" cy="214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rgbClr val="C00000"/>
                </a:solidFill>
              </a:rPr>
              <a:t>Workshop 1</a:t>
            </a:r>
          </a:p>
        </p:txBody>
      </p:sp>
      <p:sp>
        <p:nvSpPr>
          <p:cNvPr id="12" name="7-point Star 38">
            <a:extLst>
              <a:ext uri="{FF2B5EF4-FFF2-40B4-BE49-F238E27FC236}">
                <a16:creationId xmlns:a16="http://schemas.microsoft.com/office/drawing/2014/main" id="{9424BF25-2619-ADD5-DEBA-D467ADAE27D4}"/>
              </a:ext>
            </a:extLst>
          </p:cNvPr>
          <p:cNvSpPr/>
          <p:nvPr/>
        </p:nvSpPr>
        <p:spPr>
          <a:xfrm>
            <a:off x="8486085" y="2783888"/>
            <a:ext cx="191227" cy="180000"/>
          </a:xfrm>
          <a:prstGeom prst="star7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5F491C-0A0E-4BB0-DF6C-30E95B5CBC43}"/>
              </a:ext>
            </a:extLst>
          </p:cNvPr>
          <p:cNvSpPr/>
          <p:nvPr/>
        </p:nvSpPr>
        <p:spPr>
          <a:xfrm>
            <a:off x="8660792" y="2766565"/>
            <a:ext cx="1094315" cy="214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rgbClr val="C00000"/>
                </a:solidFill>
              </a:rPr>
              <a:t>Workshop 2</a:t>
            </a:r>
          </a:p>
        </p:txBody>
      </p:sp>
      <p:sp>
        <p:nvSpPr>
          <p:cNvPr id="3" name="7-point Star 38">
            <a:extLst>
              <a:ext uri="{FF2B5EF4-FFF2-40B4-BE49-F238E27FC236}">
                <a16:creationId xmlns:a16="http://schemas.microsoft.com/office/drawing/2014/main" id="{3212AEC0-2535-F708-F385-F942D25667A2}"/>
              </a:ext>
            </a:extLst>
          </p:cNvPr>
          <p:cNvSpPr/>
          <p:nvPr/>
        </p:nvSpPr>
        <p:spPr>
          <a:xfrm>
            <a:off x="3805583" y="2783888"/>
            <a:ext cx="191227" cy="180000"/>
          </a:xfrm>
          <a:prstGeom prst="star7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D59B8C-FE98-9058-9FE7-E132B2B3D66E}"/>
              </a:ext>
            </a:extLst>
          </p:cNvPr>
          <p:cNvSpPr/>
          <p:nvPr/>
        </p:nvSpPr>
        <p:spPr>
          <a:xfrm>
            <a:off x="3476159" y="3045803"/>
            <a:ext cx="137738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rgbClr val="C00000"/>
                </a:solidFill>
              </a:rPr>
              <a:t>Online session</a:t>
            </a:r>
            <a:br>
              <a:rPr lang="en-US" sz="1100" b="1" dirty="0">
                <a:solidFill>
                  <a:srgbClr val="C00000"/>
                </a:solidFill>
              </a:rPr>
            </a:br>
            <a:r>
              <a:rPr lang="en-US" sz="1100" b="1" dirty="0">
                <a:solidFill>
                  <a:srgbClr val="C00000"/>
                </a:solidFill>
              </a:rPr>
              <a:t>(today)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C40E1F51-AEE6-9FD7-EB55-A1AAB1D926A3}"/>
              </a:ext>
            </a:extLst>
          </p:cNvPr>
          <p:cNvSpPr/>
          <p:nvPr/>
        </p:nvSpPr>
        <p:spPr>
          <a:xfrm>
            <a:off x="4797996" y="1969213"/>
            <a:ext cx="3941787" cy="1755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en-US" sz="800" dirty="0"/>
              <a:t>Phase II</a:t>
            </a:r>
          </a:p>
        </p:txBody>
      </p:sp>
      <p:sp>
        <p:nvSpPr>
          <p:cNvPr id="8" name="Star: 10 Points 17">
            <a:extLst>
              <a:ext uri="{FF2B5EF4-FFF2-40B4-BE49-F238E27FC236}">
                <a16:creationId xmlns:a16="http://schemas.microsoft.com/office/drawing/2014/main" id="{12E50598-58CB-4C7A-01A4-E8340CFADF22}"/>
              </a:ext>
            </a:extLst>
          </p:cNvPr>
          <p:cNvSpPr/>
          <p:nvPr/>
        </p:nvSpPr>
        <p:spPr>
          <a:xfrm>
            <a:off x="10116091" y="259371"/>
            <a:ext cx="1773803" cy="1683864"/>
          </a:xfrm>
          <a:prstGeom prst="oct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 be updated by country</a:t>
            </a:r>
          </a:p>
        </p:txBody>
      </p:sp>
    </p:spTree>
    <p:extLst>
      <p:ext uri="{BB962C8B-B14F-4D97-AF65-F5344CB8AC3E}">
        <p14:creationId xmlns:p14="http://schemas.microsoft.com/office/powerpoint/2010/main" val="1285672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Agenda</a:t>
            </a:r>
          </a:p>
        </p:txBody>
      </p:sp>
      <p:sp>
        <p:nvSpPr>
          <p:cNvPr id="4" name="Rounded Rectangle 38">
            <a:extLst>
              <a:ext uri="{FF2B5EF4-FFF2-40B4-BE49-F238E27FC236}">
                <a16:creationId xmlns:a16="http://schemas.microsoft.com/office/drawing/2014/main" id="{9A53BEB2-314C-8A5D-4B79-BF0687D44842}"/>
              </a:ext>
            </a:extLst>
          </p:cNvPr>
          <p:cNvSpPr/>
          <p:nvPr/>
        </p:nvSpPr>
        <p:spPr>
          <a:xfrm>
            <a:off x="2178943" y="1378187"/>
            <a:ext cx="7411451" cy="8759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10000"/>
                </a:schemeClr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A0607B-6A86-4E9E-3B98-E20CA4B7EB21}"/>
              </a:ext>
            </a:extLst>
          </p:cNvPr>
          <p:cNvSpPr/>
          <p:nvPr/>
        </p:nvSpPr>
        <p:spPr>
          <a:xfrm>
            <a:off x="2410569" y="1669907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9423D2-C1BC-334B-6848-839FDE53728D}"/>
              </a:ext>
            </a:extLst>
          </p:cNvPr>
          <p:cNvSpPr txBox="1"/>
          <p:nvPr/>
        </p:nvSpPr>
        <p:spPr>
          <a:xfrm>
            <a:off x="2837445" y="1633530"/>
            <a:ext cx="485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latin typeface="Lato" panose="020F0502020204030203" pitchFamily="34" charset="0"/>
                <a:cs typeface="Times New Roman" panose="02020603050405020304" pitchFamily="18" charset="0"/>
              </a:rPr>
              <a:t>Introductions and Objectives</a:t>
            </a:r>
            <a:endParaRPr lang="en-US" sz="1800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40">
            <a:extLst>
              <a:ext uri="{FF2B5EF4-FFF2-40B4-BE49-F238E27FC236}">
                <a16:creationId xmlns:a16="http://schemas.microsoft.com/office/drawing/2014/main" id="{6AA6129F-75F9-A594-0868-0836B0F3BA8F}"/>
              </a:ext>
            </a:extLst>
          </p:cNvPr>
          <p:cNvSpPr/>
          <p:nvPr/>
        </p:nvSpPr>
        <p:spPr>
          <a:xfrm>
            <a:off x="2178943" y="2411735"/>
            <a:ext cx="7411451" cy="8759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10000"/>
                </a:schemeClr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887CCF-81FB-EC24-4972-1F99035BA81A}"/>
              </a:ext>
            </a:extLst>
          </p:cNvPr>
          <p:cNvSpPr/>
          <p:nvPr/>
        </p:nvSpPr>
        <p:spPr>
          <a:xfrm>
            <a:off x="2381464" y="2701543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222668-39E7-1522-DC2F-4CAB11445742}"/>
              </a:ext>
            </a:extLst>
          </p:cNvPr>
          <p:cNvSpPr txBox="1"/>
          <p:nvPr/>
        </p:nvSpPr>
        <p:spPr>
          <a:xfrm>
            <a:off x="2837444" y="2662564"/>
            <a:ext cx="63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latin typeface="Lato" panose="020F0502020204030203" pitchFamily="34" charset="0"/>
                <a:cs typeface="Times New Roman" panose="02020603050405020304" pitchFamily="18" charset="0"/>
              </a:rPr>
              <a:t>Approach and Methodology</a:t>
            </a:r>
          </a:p>
        </p:txBody>
      </p:sp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BBD359D8-B806-5381-B0DD-9F92E3A19050}"/>
              </a:ext>
            </a:extLst>
          </p:cNvPr>
          <p:cNvSpPr/>
          <p:nvPr/>
        </p:nvSpPr>
        <p:spPr>
          <a:xfrm>
            <a:off x="2178943" y="3454808"/>
            <a:ext cx="7411451" cy="875931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669B96E-4CF2-3A7F-44BE-1A0BFBC382AD}"/>
              </a:ext>
            </a:extLst>
          </p:cNvPr>
          <p:cNvSpPr/>
          <p:nvPr/>
        </p:nvSpPr>
        <p:spPr>
          <a:xfrm>
            <a:off x="2381464" y="3738615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2BE8A6-E991-1750-E66F-EC29A7BA6B8B}"/>
              </a:ext>
            </a:extLst>
          </p:cNvPr>
          <p:cNvSpPr txBox="1"/>
          <p:nvPr/>
        </p:nvSpPr>
        <p:spPr>
          <a:xfrm>
            <a:off x="2837444" y="3699636"/>
            <a:ext cx="63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latin typeface="Lato" panose="020F0502020204030203" pitchFamily="34" charset="0"/>
                <a:cs typeface="Times New Roman" panose="02020603050405020304" pitchFamily="18" charset="0"/>
              </a:rPr>
              <a:t>Workplan</a:t>
            </a:r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3C256E58-46ED-D901-0484-1E2B9522D3EF}"/>
              </a:ext>
            </a:extLst>
          </p:cNvPr>
          <p:cNvSpPr/>
          <p:nvPr/>
        </p:nvSpPr>
        <p:spPr>
          <a:xfrm>
            <a:off x="2178943" y="4497880"/>
            <a:ext cx="7411451" cy="875931"/>
          </a:xfrm>
          <a:prstGeom prst="roundRect">
            <a:avLst/>
          </a:prstGeom>
          <a:solidFill>
            <a:srgbClr val="0F5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10000"/>
                </a:schemeClr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0E4C8C-AD65-4642-0033-BF0110E0E7FC}"/>
              </a:ext>
            </a:extLst>
          </p:cNvPr>
          <p:cNvSpPr/>
          <p:nvPr/>
        </p:nvSpPr>
        <p:spPr>
          <a:xfrm>
            <a:off x="2381464" y="4775687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4</a:t>
            </a:r>
            <a:endParaRPr kumimoji="0" lang="en-US" sz="140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5AF5E1-88DB-104F-78DF-EB0C26193D48}"/>
              </a:ext>
            </a:extLst>
          </p:cNvPr>
          <p:cNvSpPr txBox="1"/>
          <p:nvPr/>
        </p:nvSpPr>
        <p:spPr>
          <a:xfrm>
            <a:off x="2837444" y="4736708"/>
            <a:ext cx="63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Prioritization Criteria</a:t>
            </a:r>
            <a:endParaRPr lang="en-US" sz="1800" dirty="0">
              <a:solidFill>
                <a:schemeClr val="bg1"/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EE71C63C-1216-9DFD-40C5-B330E079E74B}"/>
              </a:ext>
            </a:extLst>
          </p:cNvPr>
          <p:cNvSpPr/>
          <p:nvPr/>
        </p:nvSpPr>
        <p:spPr>
          <a:xfrm>
            <a:off x="2178943" y="5543159"/>
            <a:ext cx="7411451" cy="8759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10000"/>
                </a:schemeClr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22B528-A37D-F6A1-127D-289ED1264E45}"/>
              </a:ext>
            </a:extLst>
          </p:cNvPr>
          <p:cNvSpPr/>
          <p:nvPr/>
        </p:nvSpPr>
        <p:spPr>
          <a:xfrm>
            <a:off x="2381464" y="5820966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400" kern="0" dirty="0">
                <a:solidFill>
                  <a:srgbClr val="FFFFFF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5</a:t>
            </a:r>
            <a:endParaRPr kumimoji="0" lang="en-US" sz="140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9BE60-556A-C2B1-2EA9-6486DAB2C19A}"/>
              </a:ext>
            </a:extLst>
          </p:cNvPr>
          <p:cNvSpPr txBox="1"/>
          <p:nvPr/>
        </p:nvSpPr>
        <p:spPr>
          <a:xfrm>
            <a:off x="2837444" y="5781987"/>
            <a:ext cx="63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ato" panose="020F05020202040302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Online Questionnaire</a:t>
            </a:r>
          </a:p>
        </p:txBody>
      </p:sp>
    </p:spTree>
    <p:extLst>
      <p:ext uri="{BB962C8B-B14F-4D97-AF65-F5344CB8AC3E}">
        <p14:creationId xmlns:p14="http://schemas.microsoft.com/office/powerpoint/2010/main" val="241080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7;p16">
            <a:extLst>
              <a:ext uri="{FF2B5EF4-FFF2-40B4-BE49-F238E27FC236}">
                <a16:creationId xmlns:a16="http://schemas.microsoft.com/office/drawing/2014/main" id="{B6E5E889-D5CF-C142-CD8A-8E771DC62BD8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26;p14">
            <a:extLst>
              <a:ext uri="{FF2B5EF4-FFF2-40B4-BE49-F238E27FC236}">
                <a16:creationId xmlns:a16="http://schemas.microsoft.com/office/drawing/2014/main" id="{12AB91D8-1EF4-0469-48F1-6348AAC7EFF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An extensive literature review was carried out to create a comprehensive list of criteria</a:t>
            </a:r>
            <a:endParaRPr kumimoji="0" lang="en-US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B1B4AD7-E792-323E-B10F-18F4BAF88E1A}"/>
              </a:ext>
            </a:extLst>
          </p:cNvPr>
          <p:cNvGraphicFramePr>
            <a:graphicFrameLocks noGrp="1"/>
          </p:cNvGraphicFramePr>
          <p:nvPr/>
        </p:nvGraphicFramePr>
        <p:xfrm>
          <a:off x="580537" y="1195916"/>
          <a:ext cx="11132037" cy="55715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18322">
                  <a:extLst>
                    <a:ext uri="{9D8B030D-6E8A-4147-A177-3AD203B41FA5}">
                      <a16:colId xmlns:a16="http://schemas.microsoft.com/office/drawing/2014/main" val="3355488182"/>
                    </a:ext>
                  </a:extLst>
                </a:gridCol>
                <a:gridCol w="865578">
                  <a:extLst>
                    <a:ext uri="{9D8B030D-6E8A-4147-A177-3AD203B41FA5}">
                      <a16:colId xmlns:a16="http://schemas.microsoft.com/office/drawing/2014/main" val="2387253575"/>
                    </a:ext>
                  </a:extLst>
                </a:gridCol>
                <a:gridCol w="4148137">
                  <a:extLst>
                    <a:ext uri="{9D8B030D-6E8A-4147-A177-3AD203B41FA5}">
                      <a16:colId xmlns:a16="http://schemas.microsoft.com/office/drawing/2014/main" val="1901740266"/>
                    </a:ext>
                  </a:extLst>
                </a:gridCol>
              </a:tblGrid>
              <a:tr h="25507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Title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Author(s)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08828"/>
                  </a:ext>
                </a:extLst>
              </a:tr>
              <a:tr h="432756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An analytical framework for immunization programs in Canada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2004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L.J. Erickson, P. De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Wals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L.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Farand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608795"/>
                  </a:ext>
                </a:extLst>
              </a:tr>
              <a:tr h="432756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National decision-making on adopting new vaccines: a systematic review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Burchett et al.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753428"/>
                  </a:ext>
                </a:extLst>
              </a:tr>
              <a:tr h="433632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New vaccine adoption: qualitative study of national decision-making processes in seven low- and middle-income countries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Burchett et al.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629911"/>
                  </a:ext>
                </a:extLst>
              </a:tr>
              <a:tr h="612186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Ranking Vaccines: A Prioritization Framework: Phase I: Demonstration of Concept and a Software Blueprint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Guruprasad Madhavan,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Kinpritma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Sangha, Charles Phelps, Dennis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Fryback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Tracy </a:t>
                      </a:r>
                      <a:r>
                        <a:rPr lang="fr-FR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Lieu, Rose Marie Martinez, and </a:t>
                      </a:r>
                      <a:r>
                        <a:rPr lang="fr-FR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Lonnie</a:t>
                      </a:r>
                      <a:r>
                        <a:rPr lang="fr-FR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King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147290"/>
                  </a:ext>
                </a:extLst>
              </a:tr>
              <a:tr h="4336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SAGE Guidance for the development of evidence-based vaccination- related recommendations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WHO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266074"/>
                  </a:ext>
                </a:extLst>
              </a:tr>
              <a:tr h="433632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National decision-making for the introduction of new vaccines: A systematic review, 2010–2020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Morgane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Donadel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Maria Susana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Panero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Lynnette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Ametewee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Abigail M.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Shefer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536935"/>
                  </a:ext>
                </a:extLst>
              </a:tr>
              <a:tr h="4336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Factors influencing the prioritization of vaccines by policymakers in low- and middle-income countries: a scoping review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Guillaume et al.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71077"/>
                  </a:ext>
                </a:extLst>
              </a:tr>
              <a:tr h="612186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The Use of Multicriteria Decision Analysis to Support Decision Making in</a:t>
                      </a:r>
                    </a:p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Healthcare: An Updated Systematic Literature Review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Pamela Gongora-Salazar, MSc, Stephen Rocks, MSc, Patrick </a:t>
                      </a:r>
                      <a:r>
                        <a:rPr lang="en-US" sz="14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Fahr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DPhil, Oliver Rivero-Arias, DPhil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041603"/>
                  </a:ext>
                </a:extLst>
              </a:tr>
              <a:tr h="432756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CAPACITI Tool &amp; Manual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WHO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198936"/>
                  </a:ext>
                </a:extLst>
              </a:tr>
              <a:tr h="432756">
                <a:tc>
                  <a:txBody>
                    <a:bodyPr/>
                    <a:lstStyle/>
                    <a:p>
                      <a:r>
                        <a:rPr lang="en-US" sz="1400" b="0" i="0" u="none" strike="noStrike" cap="non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Vaccine Investment Strategy 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(VIS) process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GAVI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618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31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These criteria relate to</a:t>
            </a: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 10 topics and are categorized based on the prioritization stage</a:t>
            </a:r>
            <a:endParaRPr kumimoji="0" lang="en-US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65" name="Google Shape;12;p19">
            <a:extLst>
              <a:ext uri="{FF2B5EF4-FFF2-40B4-BE49-F238E27FC236}">
                <a16:creationId xmlns:a16="http://schemas.microsoft.com/office/drawing/2014/main" id="{796AB4E6-7EFB-973A-C919-F79C02A22D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>
                <a:latin typeface="+mj-lt"/>
              </a:rPr>
              <a:pPr/>
              <a:t>14</a:t>
            </a:fld>
            <a:endParaRPr lang="fr-FR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FEB106-8928-0F0C-78EA-B0C309609C7B}"/>
              </a:ext>
            </a:extLst>
          </p:cNvPr>
          <p:cNvSpPr txBox="1"/>
          <p:nvPr/>
        </p:nvSpPr>
        <p:spPr>
          <a:xfrm>
            <a:off x="651882" y="1495518"/>
            <a:ext cx="2389021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Disease and vaccine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F4D11-1EA1-6130-F81C-CD249CDF3820}"/>
              </a:ext>
            </a:extLst>
          </p:cNvPr>
          <p:cNvSpPr txBox="1"/>
          <p:nvPr/>
        </p:nvSpPr>
        <p:spPr>
          <a:xfrm>
            <a:off x="5799986" y="1495518"/>
            <a:ext cx="2389021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 factors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D80B2E-C78E-F336-09D3-60BDC01F9C58}"/>
              </a:ext>
            </a:extLst>
          </p:cNvPr>
          <p:cNvSpPr/>
          <p:nvPr/>
        </p:nvSpPr>
        <p:spPr>
          <a:xfrm>
            <a:off x="651882" y="2215082"/>
            <a:ext cx="2260874" cy="9144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Burden &amp; epidemiology of the disease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BCD44-45B0-4398-6F93-EFB5B9D5EA7C}"/>
              </a:ext>
            </a:extLst>
          </p:cNvPr>
          <p:cNvSpPr/>
          <p:nvPr/>
        </p:nvSpPr>
        <p:spPr>
          <a:xfrm>
            <a:off x="651882" y="3327096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Benefits of the vaccine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014B43-7D22-1957-6BC3-8481FF5B1CBB}"/>
              </a:ext>
            </a:extLst>
          </p:cNvPr>
          <p:cNvSpPr/>
          <p:nvPr/>
        </p:nvSpPr>
        <p:spPr>
          <a:xfrm>
            <a:off x="651882" y="4135367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Vaccine safety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5A3FD2-D1FC-11CA-1377-FFF48A28A975}"/>
              </a:ext>
            </a:extLst>
          </p:cNvPr>
          <p:cNvSpPr/>
          <p:nvPr/>
        </p:nvSpPr>
        <p:spPr>
          <a:xfrm>
            <a:off x="5864061" y="2215082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Strategy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92707A-2FE0-8A39-E263-B7806FCF73C2}"/>
              </a:ext>
            </a:extLst>
          </p:cNvPr>
          <p:cNvSpPr/>
          <p:nvPr/>
        </p:nvSpPr>
        <p:spPr>
          <a:xfrm>
            <a:off x="5864061" y="3023352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Logistics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24353A-8644-CF2C-029F-839CE178A9A5}"/>
              </a:ext>
            </a:extLst>
          </p:cNvPr>
          <p:cNvSpPr/>
          <p:nvPr/>
        </p:nvSpPr>
        <p:spPr>
          <a:xfrm>
            <a:off x="5864061" y="3831623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Service delivery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AF4D50-8104-9544-F763-5EF405070A25}"/>
              </a:ext>
            </a:extLst>
          </p:cNvPr>
          <p:cNvSpPr txBox="1"/>
          <p:nvPr/>
        </p:nvSpPr>
        <p:spPr>
          <a:xfrm>
            <a:off x="3257971" y="1495518"/>
            <a:ext cx="2389021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External factors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91C4AB-2475-1A53-480D-401C03C3D7D7}"/>
              </a:ext>
            </a:extLst>
          </p:cNvPr>
          <p:cNvSpPr/>
          <p:nvPr/>
        </p:nvSpPr>
        <p:spPr>
          <a:xfrm>
            <a:off x="3275728" y="2215082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Market availability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6789B2-7069-0506-86B8-AA09DF1E87C8}"/>
              </a:ext>
            </a:extLst>
          </p:cNvPr>
          <p:cNvSpPr/>
          <p:nvPr/>
        </p:nvSpPr>
        <p:spPr>
          <a:xfrm>
            <a:off x="3275728" y="3023352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Finances &amp; economics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5558037-323A-33D8-505E-66FFB7C2106C}"/>
              </a:ext>
            </a:extLst>
          </p:cNvPr>
          <p:cNvSpPr/>
          <p:nvPr/>
        </p:nvSpPr>
        <p:spPr>
          <a:xfrm>
            <a:off x="3275728" y="3831623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Legal &amp; ethical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C40B10-0FE9-FAA1-5DD7-00AA3E7807B3}"/>
              </a:ext>
            </a:extLst>
          </p:cNvPr>
          <p:cNvSpPr/>
          <p:nvPr/>
        </p:nvSpPr>
        <p:spPr>
          <a:xfrm>
            <a:off x="5864061" y="4639894"/>
            <a:ext cx="2260874" cy="6222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Acceptability of the vaccine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9C4C0E0-0073-DDC8-CB8F-92AE1B9A374D}"/>
              </a:ext>
            </a:extLst>
          </p:cNvPr>
          <p:cNvSpPr txBox="1"/>
          <p:nvPr/>
        </p:nvSpPr>
        <p:spPr>
          <a:xfrm>
            <a:off x="9102220" y="1480044"/>
            <a:ext cx="254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Prioritization stage</a:t>
            </a:r>
          </a:p>
        </p:txBody>
      </p:sp>
      <p:sp>
        <p:nvSpPr>
          <p:cNvPr id="80" name="Multiplication Sign 79">
            <a:extLst>
              <a:ext uri="{FF2B5EF4-FFF2-40B4-BE49-F238E27FC236}">
                <a16:creationId xmlns:a16="http://schemas.microsoft.com/office/drawing/2014/main" id="{76F1640E-3DCA-FCFB-170A-6C279B411B76}"/>
              </a:ext>
            </a:extLst>
          </p:cNvPr>
          <p:cNvSpPr/>
          <p:nvPr/>
        </p:nvSpPr>
        <p:spPr>
          <a:xfrm>
            <a:off x="8342001" y="1321929"/>
            <a:ext cx="677347" cy="668216"/>
          </a:xfrm>
          <a:prstGeom prst="mathMultiply">
            <a:avLst>
              <a:gd name="adj1" fmla="val 17818"/>
            </a:avLst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251B441-FAB6-94E0-1AAE-D867EFCE12A4}"/>
              </a:ext>
            </a:extLst>
          </p:cNvPr>
          <p:cNvSpPr/>
          <p:nvPr/>
        </p:nvSpPr>
        <p:spPr>
          <a:xfrm>
            <a:off x="9387781" y="2215082"/>
            <a:ext cx="2260874" cy="622210"/>
          </a:xfrm>
          <a:prstGeom prst="rect">
            <a:avLst/>
          </a:prstGeom>
          <a:solidFill>
            <a:srgbClr val="68999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Importance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A767CFC-6EA8-3442-865C-B21022FED41F}"/>
              </a:ext>
            </a:extLst>
          </p:cNvPr>
          <p:cNvSpPr/>
          <p:nvPr/>
        </p:nvSpPr>
        <p:spPr>
          <a:xfrm>
            <a:off x="9387781" y="3023353"/>
            <a:ext cx="2260874" cy="622210"/>
          </a:xfrm>
          <a:prstGeom prst="rect">
            <a:avLst/>
          </a:prstGeom>
          <a:solidFill>
            <a:srgbClr val="0F5D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Feasibility</a:t>
            </a:r>
          </a:p>
        </p:txBody>
      </p:sp>
    </p:spTree>
    <p:extLst>
      <p:ext uri="{BB962C8B-B14F-4D97-AF65-F5344CB8AC3E}">
        <p14:creationId xmlns:p14="http://schemas.microsoft.com/office/powerpoint/2010/main" val="3377664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71 criteria have been identified</a:t>
            </a:r>
            <a:endParaRPr kumimoji="0" lang="en-US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C400CE-E208-4C45-21B2-73D9A1D0C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071560"/>
              </p:ext>
            </p:extLst>
          </p:nvPr>
        </p:nvGraphicFramePr>
        <p:xfrm>
          <a:off x="472962" y="956942"/>
          <a:ext cx="5333949" cy="5900353"/>
        </p:xfrm>
        <a:graphic>
          <a:graphicData uri="http://schemas.openxmlformats.org/drawingml/2006/table">
            <a:tbl>
              <a:tblPr/>
              <a:tblGrid>
                <a:gridCol w="2760432">
                  <a:extLst>
                    <a:ext uri="{9D8B030D-6E8A-4147-A177-3AD203B41FA5}">
                      <a16:colId xmlns:a16="http://schemas.microsoft.com/office/drawing/2014/main" val="454814299"/>
                    </a:ext>
                  </a:extLst>
                </a:gridCol>
                <a:gridCol w="1378499">
                  <a:extLst>
                    <a:ext uri="{9D8B030D-6E8A-4147-A177-3AD203B41FA5}">
                      <a16:colId xmlns:a16="http://schemas.microsoft.com/office/drawing/2014/main" val="1045922711"/>
                    </a:ext>
                  </a:extLst>
                </a:gridCol>
                <a:gridCol w="1195018">
                  <a:extLst>
                    <a:ext uri="{9D8B030D-6E8A-4147-A177-3AD203B41FA5}">
                      <a16:colId xmlns:a16="http://schemas.microsoft.com/office/drawing/2014/main" val="271391339"/>
                    </a:ext>
                  </a:extLst>
                </a:gridCol>
              </a:tblGrid>
              <a:tr h="1245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F5D61"/>
                          </a:solidFill>
                          <a:effectLst/>
                          <a:latin typeface="Calibri" panose="020F0502020204030204" pitchFamily="34" charset="0"/>
                        </a:rPr>
                        <a:t>Criterion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F5D61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F5D61"/>
                          </a:solidFill>
                          <a:effectLst/>
                          <a:latin typeface="Calibri" panose="020F0502020204030204" pitchFamily="34" charset="0"/>
                        </a:rPr>
                        <a:t>Sud-category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336633"/>
                  </a:ext>
                </a:extLst>
              </a:tr>
              <a:tr h="27995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Ethical, programmatic, reputational or social issues that may affect acceptability of the vaccine to the target population (e.g. reputation of the country producer, halal)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Acceptability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Perception of target population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38099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Level of use in HICs, thought-leader or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neighbouring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countries (e.g. related to safety)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Acceptability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Perception of target population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8365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Perception of the target population of the disease risk, severity, fear and demand for disease control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Acceptability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Perception of target population of the disease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732596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Perception of the target population on the desirable and undesirable effects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Acceptability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Perception of target population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708530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Acceptability of schedule (e.g. multiple injections, additional visits)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Acceptability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Perception of target population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189759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Availability of resources for marketing and communication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Acceptability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Demand generation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569151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Coverage of active serogroups or serotypes in the country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Benefits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163147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Effectiveness of the vaccine including in different populations/age groups/cohorts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Benefits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82909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Efficacy and immunogenicity of the vaccine in target population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Benefits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882817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Duration of protection and waning of immunity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Benefits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450561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needed to vaccinate to prevent a case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Benefits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50059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Impact on resistance to antibiotics &amp; antivirals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Benefits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695295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Herd immunity / protection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Benefits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599550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Effect of the vaccine on transmission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Benefits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Indirect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622385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 of the disease to the health system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Economic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874787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Direct &amp; indirect costs to patient &amp; families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Economic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338754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Short- and long-term use of health care (e.g. treatments, hospitalization)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Economic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552135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Productivity losses e.g. linked to work &amp; school absenteeism linked to the disease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Economic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915106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Burden inequity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Epidemiology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384142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Incidence including in different sociodemographic and age groups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Epidemiology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018710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Prevalence including in different sociodemographic and age groups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Epidemiology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368600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Outbreak potential incl. past occurrence of outbreaks and potential for international spread, and epidemic and pandemic risk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Epidemiology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787068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Hospitalization</a:t>
                      </a:r>
                      <a:r>
                        <a:rPr lang="fr-FR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rate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Health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056522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Mortality and lethality incl. in different sociodemographic and age groups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Health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406671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Intensity of suffering/severity of disease symptoms 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Social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742825"/>
                  </a:ext>
                </a:extLst>
              </a:tr>
              <a:tr h="10898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Long-term complications of disease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Social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422335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Disability-adjusted</a:t>
                      </a:r>
                      <a:r>
                        <a:rPr lang="fr-FR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life </a:t>
                      </a:r>
                      <a:r>
                        <a:rPr lang="fr-FR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years</a:t>
                      </a:r>
                      <a:r>
                        <a:rPr lang="fr-FR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fr-FR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DALYs</a:t>
                      </a:r>
                      <a:r>
                        <a:rPr lang="fr-FR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Social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533803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Loss of quality-adjusted life years (QALYs)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  <a:endPara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Social impact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312737"/>
                  </a:ext>
                </a:extLst>
              </a:tr>
              <a:tr h="1614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Absence of satisfactory alternatives to prevent/treat the disease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  <a:sym typeface="Arial"/>
                        </a:rPr>
                        <a:t>Burden &amp; epidemiology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Alternatives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508893"/>
                  </a:ext>
                </a:extLst>
              </a:tr>
              <a:tr h="27995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Social and economic benefits including reduction in health care costs, improvement in life expectancy, in quality of life for individuals, families, caregivers and communities, productivity gains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Finances &amp;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economics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Benefits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462972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Indirect benefits (i.e. reduced antimicrobial resistance, reduced emergency room overcrowding)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Finances &amp;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economics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Benefits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29956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Direct costs (cost of vaccine, materials, vaccinators, delivery)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Finances &amp;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economics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362862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Indirect costs (e.g. training of health-care workers, supply chain expenses)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Finances &amp; economics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144343"/>
                  </a:ext>
                </a:extLst>
              </a:tr>
              <a:tr h="97660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Perspective on vaccine price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Finances &amp; economics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312554"/>
                  </a:ext>
                </a:extLst>
              </a:tr>
              <a:tr h="1888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Availability and sustainability of funding to cover the total cost of the program (incl. GAVI eligibility)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Finances &amp; economics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976231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EAC8D3-CB54-C4C5-9153-F2680F1EE1E0}"/>
              </a:ext>
            </a:extLst>
          </p:cNvPr>
          <p:cNvGraphicFramePr>
            <a:graphicFrameLocks noGrp="1"/>
          </p:cNvGraphicFramePr>
          <p:nvPr/>
        </p:nvGraphicFramePr>
        <p:xfrm>
          <a:off x="6212346" y="956941"/>
          <a:ext cx="5580585" cy="5860786"/>
        </p:xfrm>
        <a:graphic>
          <a:graphicData uri="http://schemas.openxmlformats.org/drawingml/2006/table">
            <a:tbl>
              <a:tblPr/>
              <a:tblGrid>
                <a:gridCol w="3247349">
                  <a:extLst>
                    <a:ext uri="{9D8B030D-6E8A-4147-A177-3AD203B41FA5}">
                      <a16:colId xmlns:a16="http://schemas.microsoft.com/office/drawing/2014/main" val="454814299"/>
                    </a:ext>
                  </a:extLst>
                </a:gridCol>
                <a:gridCol w="1082962">
                  <a:extLst>
                    <a:ext uri="{9D8B030D-6E8A-4147-A177-3AD203B41FA5}">
                      <a16:colId xmlns:a16="http://schemas.microsoft.com/office/drawing/2014/main" val="1045922711"/>
                    </a:ext>
                  </a:extLst>
                </a:gridCol>
                <a:gridCol w="1250274">
                  <a:extLst>
                    <a:ext uri="{9D8B030D-6E8A-4147-A177-3AD203B41FA5}">
                      <a16:colId xmlns:a16="http://schemas.microsoft.com/office/drawing/2014/main" val="271391339"/>
                    </a:ext>
                  </a:extLst>
                </a:gridCol>
              </a:tblGrid>
              <a:tr h="1153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F5D61"/>
                          </a:solidFill>
                          <a:effectLst/>
                          <a:latin typeface="Calibri" panose="020F0502020204030204" pitchFamily="34" charset="0"/>
                        </a:rPr>
                        <a:t>Criterion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F5D61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F5D61"/>
                          </a:solidFill>
                          <a:effectLst/>
                          <a:latin typeface="Calibri" panose="020F0502020204030204" pitchFamily="34" charset="0"/>
                        </a:rPr>
                        <a:t>Sub-category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336633"/>
                  </a:ext>
                </a:extLst>
              </a:tr>
              <a:tr h="25924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present cost benefit ratios (from health care and societal perspectives) of vaccine vs. alternative strategies (per life saved, case prevented, life year gained, quality-adjusted life year gained)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Finances &amp; economics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38099"/>
                  </a:ext>
                </a:extLst>
              </a:tr>
              <a:tr h="25924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Absence of legal constraints concerning use of vaccine (i.e. departure from manufacturers’ recommendations/off license use of the vaccine, mandatory, recording, potential compensation for adverse events, incentives) 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&amp; 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8365"/>
                  </a:ext>
                </a:extLst>
              </a:tr>
              <a:tr h="10364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Licensing by foreign NRA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&amp; 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732596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Prequalified by WHO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&amp; 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708530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Licensing by national RA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&amp; 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189759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Accessibility and equity of vaccination for the target population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&amp; 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569151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Ethical, market and diplomatic issues that may affect acceptability of the vaccine to stakeholders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&amp; 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Ethical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163147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Compatibility of the presentation of the vaccines with the expected uses in the country (e.g. to population spread in the country)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 aspect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82909"/>
                  </a:ext>
                </a:extLst>
              </a:tr>
              <a:tr h="10357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Ease of conservation (volume &amp; cold chain requirements)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Cold Chain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882817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Shelf life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Cold Chain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450561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Availability of adequate cold chain equipment at all levels or ability to procure CCE required to store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Cold Chain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50059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Readiness of the existing distribution channels in the country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695295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Indicative wastage rate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Wastage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599550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Ability to maintain wastage at expected levels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Wastage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622385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Ability to manage waste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Wastage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874787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Adequacy of the labels to the local language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 aspect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338754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availability of the vaccine and supplies over the selected time period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availability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Availability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552135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Sustainability of the market availability of the vaccine and supplies in the longer term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availability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Availability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915106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Ease of procurement of the vaccine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availability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Procurement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384142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issues related to the product being similar to an existing vaccines or drugs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 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018710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at population level (e.g. risk of displacement of average age of infection, potential impact of strain selection or emergence of non-vaccine serotypes)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 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368600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at individual level incl. Type, severity, consequences and frequency of AEFI, including reactogenicity profile &amp; capacity to mitigate known adverse events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 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787068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Contraindications and precautions for vaccination (e.g. requirement to check background especially factoring risk groups or risk factors)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 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056522"/>
                  </a:ext>
                </a:extLst>
              </a:tr>
              <a:tr h="10357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Interference with other vaccines regarding immunity/protection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 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406671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Ease of preparation, reconstitution &amp; administration (open-vial policy, CTC)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delivery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Resources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742825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 impact of the introduction on the human resources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delivery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Resources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422335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on existing immunization services or other health sectors - risk of overload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delivery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Resources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533803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Availability of information systems to manage the vaccine supply chain and measure related performance metrics (i.e. coverage and vaccine utilization)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delivery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312737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Interchangeability with alternative or future products/presentations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Opportunities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508893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Contribution to national/regional/global goals (e.g., eradication, control, elimination, reduction)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Opportunities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462972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Opportunity to pair introduction with other planned program (e.g. other vaccine introduction or switch with same target population)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Opportunities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29956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recommendations / guidelines for use (e.g. SAGE, professional organizations)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Opportunities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362862"/>
                  </a:ext>
                </a:extLst>
              </a:tr>
              <a:tr h="9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Accessibility of the target population (age, gender, special risk)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144343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Ease of the considered immunization strategies - incl. geographic (stepwise or nationwide) and target populations (selective/stepwise or universal)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Introduction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312554"/>
                  </a:ext>
                </a:extLst>
              </a:tr>
              <a:tr h="10357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 strategy (single dose, routine primary series only, booster, campaigns)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976231"/>
                  </a:ext>
                </a:extLst>
              </a:tr>
              <a:tr h="17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Feasibility of the program delivery strategy (physicians, CHW, nurses, pharmacists, school-based)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663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961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7;p16">
            <a:extLst>
              <a:ext uri="{FF2B5EF4-FFF2-40B4-BE49-F238E27FC236}">
                <a16:creationId xmlns:a16="http://schemas.microsoft.com/office/drawing/2014/main" id="{A436C083-7193-45CB-E15A-2F71139880E4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26;p14">
            <a:extLst>
              <a:ext uri="{FF2B5EF4-FFF2-40B4-BE49-F238E27FC236}">
                <a16:creationId xmlns:a16="http://schemas.microsoft.com/office/drawing/2014/main" id="{620710FA-3D46-1E11-74A8-97A47980EC03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Criteria have been pre-classified as essential, important or other to ensure simplicity and readability of the framework – </a:t>
            </a: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but the NITAG will finalize these classifications as relevant to their context and priorities.</a:t>
            </a:r>
            <a:endParaRPr kumimoji="0" lang="en-US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27C963-6E8B-2459-5D3C-E4E6FD9DD97F}"/>
              </a:ext>
            </a:extLst>
          </p:cNvPr>
          <p:cNvSpPr txBox="1"/>
          <p:nvPr/>
        </p:nvSpPr>
        <p:spPr>
          <a:xfrm>
            <a:off x="2055407" y="1554364"/>
            <a:ext cx="47910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sz="1400" b="1" kern="0" dirty="0">
                <a:solidFill>
                  <a:srgbClr val="0F5D61"/>
                </a:solidFill>
                <a:latin typeface="+mj-lt"/>
              </a:rPr>
              <a:t>Criteria were pre-classified based on: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1EF817-DACB-D363-6945-A4DE399EE7C2}"/>
              </a:ext>
            </a:extLst>
          </p:cNvPr>
          <p:cNvGrpSpPr/>
          <p:nvPr/>
        </p:nvGrpSpPr>
        <p:grpSpPr>
          <a:xfrm>
            <a:off x="472963" y="1847627"/>
            <a:ext cx="6604112" cy="1188720"/>
            <a:chOff x="641350" y="2161963"/>
            <a:chExt cx="7359969" cy="685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405CF3-0F18-FC34-00A3-8EDAB1ACC44D}"/>
                </a:ext>
              </a:extLst>
            </p:cNvPr>
            <p:cNvSpPr/>
            <p:nvPr/>
          </p:nvSpPr>
          <p:spPr>
            <a:xfrm>
              <a:off x="2404909" y="2161963"/>
              <a:ext cx="5596410" cy="6858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Is this criteria more important for decision-making than other criteria?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Is there potential for the data to singularly impact decision-making?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CFA9306B-406C-9BBA-A3C4-E1C2CD28091B}"/>
                </a:ext>
              </a:extLst>
            </p:cNvPr>
            <p:cNvSpPr/>
            <p:nvPr/>
          </p:nvSpPr>
          <p:spPr>
            <a:xfrm>
              <a:off x="1048389" y="2161963"/>
              <a:ext cx="2123033" cy="685800"/>
            </a:xfrm>
            <a:prstGeom prst="homePlate">
              <a:avLst/>
            </a:prstGeom>
            <a:solidFill>
              <a:srgbClr val="B0CAC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F5D61"/>
                  </a:solidFill>
                </a:rPr>
                <a:t>Relative importance of criteria</a:t>
              </a:r>
              <a:endParaRPr lang="en-US" sz="1400" b="1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53457B-990F-3680-B645-4F7044617C1B}"/>
                </a:ext>
              </a:extLst>
            </p:cNvPr>
            <p:cNvSpPr/>
            <p:nvPr/>
          </p:nvSpPr>
          <p:spPr>
            <a:xfrm>
              <a:off x="641350" y="2161963"/>
              <a:ext cx="485617" cy="685800"/>
            </a:xfrm>
            <a:prstGeom prst="rect">
              <a:avLst/>
            </a:prstGeom>
            <a:solidFill>
              <a:srgbClr val="1C585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C07A6E-6AB5-2FC6-1041-82EDC7DB29AB}"/>
              </a:ext>
            </a:extLst>
          </p:cNvPr>
          <p:cNvGrpSpPr/>
          <p:nvPr/>
        </p:nvGrpSpPr>
        <p:grpSpPr>
          <a:xfrm>
            <a:off x="472963" y="3114165"/>
            <a:ext cx="6604112" cy="1188720"/>
            <a:chOff x="641350" y="2883181"/>
            <a:chExt cx="7359969" cy="8728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DADBA6-4AEC-8C9B-C2C4-129D415213F0}"/>
                </a:ext>
              </a:extLst>
            </p:cNvPr>
            <p:cNvSpPr/>
            <p:nvPr/>
          </p:nvSpPr>
          <p:spPr>
            <a:xfrm>
              <a:off x="2403454" y="2883181"/>
              <a:ext cx="5597865" cy="872837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Is there a reasonable expectation that country-specific data is available that is current, representative and credible?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Is there regional or global data that exists and is made available?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If no published evidence is expected to be available, are there experts that can provide advice and considerations?</a:t>
              </a:r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4B41CFAA-43FC-F608-DB7E-2DAD7FB151B3}"/>
                </a:ext>
              </a:extLst>
            </p:cNvPr>
            <p:cNvSpPr/>
            <p:nvPr/>
          </p:nvSpPr>
          <p:spPr>
            <a:xfrm>
              <a:off x="1048389" y="2883182"/>
              <a:ext cx="2123033" cy="872836"/>
            </a:xfrm>
            <a:prstGeom prst="homePlate">
              <a:avLst/>
            </a:prstGeom>
            <a:solidFill>
              <a:srgbClr val="B0CAC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F5D61"/>
                  </a:solidFill>
                </a:rPr>
                <a:t>Expected availability of data</a:t>
              </a:r>
              <a:endParaRPr lang="en-US" sz="14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33F197-A3DC-84ED-FE9F-1FD59D3A7B53}"/>
                </a:ext>
              </a:extLst>
            </p:cNvPr>
            <p:cNvSpPr/>
            <p:nvPr/>
          </p:nvSpPr>
          <p:spPr>
            <a:xfrm>
              <a:off x="641350" y="2883182"/>
              <a:ext cx="485617" cy="872836"/>
            </a:xfrm>
            <a:prstGeom prst="rect">
              <a:avLst/>
            </a:prstGeom>
            <a:solidFill>
              <a:srgbClr val="1C585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F400F4-CBA3-4AAA-F946-87D3CDA6D108}"/>
              </a:ext>
            </a:extLst>
          </p:cNvPr>
          <p:cNvGrpSpPr/>
          <p:nvPr/>
        </p:nvGrpSpPr>
        <p:grpSpPr>
          <a:xfrm>
            <a:off x="472962" y="4380703"/>
            <a:ext cx="6604111" cy="1188720"/>
            <a:chOff x="641350" y="3626341"/>
            <a:chExt cx="7359967" cy="6858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DF855A-38DF-E51A-CF7D-3F85794114A4}"/>
                </a:ext>
              </a:extLst>
            </p:cNvPr>
            <p:cNvSpPr/>
            <p:nvPr/>
          </p:nvSpPr>
          <p:spPr>
            <a:xfrm>
              <a:off x="2403453" y="3626341"/>
              <a:ext cx="5597864" cy="6858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0"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Will the data vary sufficiently to differentiate between vaccines, or are all vaccines expected to have similar results?</a:t>
              </a: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364613EF-EC6F-39BA-53EC-BC4D5FEE97FF}"/>
                </a:ext>
              </a:extLst>
            </p:cNvPr>
            <p:cNvSpPr/>
            <p:nvPr/>
          </p:nvSpPr>
          <p:spPr>
            <a:xfrm>
              <a:off x="1048390" y="3626341"/>
              <a:ext cx="2123033" cy="685800"/>
            </a:xfrm>
            <a:prstGeom prst="homePlate">
              <a:avLst/>
            </a:prstGeom>
            <a:solidFill>
              <a:srgbClr val="B0CAC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F5D61"/>
                  </a:solidFill>
                </a:rPr>
                <a:t>Ability to easily differentiate among vaccines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247E6CF-8AB0-6AD9-4A54-432D30B7A37A}"/>
                </a:ext>
              </a:extLst>
            </p:cNvPr>
            <p:cNvSpPr/>
            <p:nvPr/>
          </p:nvSpPr>
          <p:spPr>
            <a:xfrm>
              <a:off x="641350" y="3626341"/>
              <a:ext cx="485616" cy="685800"/>
            </a:xfrm>
            <a:prstGeom prst="rect">
              <a:avLst/>
            </a:prstGeom>
            <a:solidFill>
              <a:srgbClr val="1C585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2CDFDB8-0FBB-5168-6F4C-220B6A88A1E4}"/>
              </a:ext>
            </a:extLst>
          </p:cNvPr>
          <p:cNvSpPr txBox="1"/>
          <p:nvPr/>
        </p:nvSpPr>
        <p:spPr>
          <a:xfrm>
            <a:off x="7729791" y="1552204"/>
            <a:ext cx="384189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/>
            <a:r>
              <a:rPr lang="en-GB" sz="1400" b="1" kern="0" dirty="0">
                <a:solidFill>
                  <a:srgbClr val="0F5D61"/>
                </a:solidFill>
                <a:latin typeface="+mj-lt"/>
              </a:rPr>
              <a:t>Criteria classifications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06AD58-978E-E9A3-D919-FBCC8566B693}"/>
              </a:ext>
            </a:extLst>
          </p:cNvPr>
          <p:cNvSpPr/>
          <p:nvPr/>
        </p:nvSpPr>
        <p:spPr>
          <a:xfrm>
            <a:off x="-9525" y="5757626"/>
            <a:ext cx="12201525" cy="879103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The pre-classification presented in the following slides is only a starting point for discussion. </a:t>
            </a:r>
            <a:r>
              <a:rPr lang="en-US" b="1" dirty="0"/>
              <a:t>The NITAG will have the final say on the criteria selected, including a 4</a:t>
            </a:r>
            <a:r>
              <a:rPr lang="en-US" b="1" baseline="30000" dirty="0"/>
              <a:t>th</a:t>
            </a:r>
            <a:r>
              <a:rPr lang="en-US" b="1" dirty="0"/>
              <a:t> consideration for selection: applicability to the country’s context.</a:t>
            </a:r>
            <a:endParaRPr lang="fr-FR" b="1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29198AA-4A67-5455-6F07-69F406B30568}"/>
              </a:ext>
            </a:extLst>
          </p:cNvPr>
          <p:cNvSpPr/>
          <p:nvPr/>
        </p:nvSpPr>
        <p:spPr>
          <a:xfrm>
            <a:off x="7567494" y="3254802"/>
            <a:ext cx="4207354" cy="60250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Essential criteria </a:t>
            </a:r>
            <a:r>
              <a:rPr lang="en-US" sz="1600" dirty="0">
                <a:solidFill>
                  <a:schemeClr val="tx1"/>
                </a:solidFill>
              </a:rPr>
              <a:t>will have a higher weight and are globally relevant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3B3B444-EF44-1EA5-853D-3327ADEC1CBB}"/>
              </a:ext>
            </a:extLst>
          </p:cNvPr>
          <p:cNvSpPr/>
          <p:nvPr/>
        </p:nvSpPr>
        <p:spPr>
          <a:xfrm>
            <a:off x="7568608" y="3938034"/>
            <a:ext cx="4206240" cy="868933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Important criteria </a:t>
            </a:r>
            <a:r>
              <a:rPr lang="en-US" sz="1600" dirty="0">
                <a:solidFill>
                  <a:schemeClr val="tx1"/>
                </a:solidFill>
              </a:rPr>
              <a:t>will have a lower weight and should be chosen based on country-specific relevancy and priorities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7C7BA1E-03B4-F34C-11BD-FCC8D602D54D}"/>
              </a:ext>
            </a:extLst>
          </p:cNvPr>
          <p:cNvSpPr/>
          <p:nvPr/>
        </p:nvSpPr>
        <p:spPr>
          <a:xfrm>
            <a:off x="7568608" y="4901319"/>
            <a:ext cx="4206240" cy="77558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Other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criteria</a:t>
            </a:r>
            <a:r>
              <a:rPr lang="en-US" sz="1600" dirty="0">
                <a:solidFill>
                  <a:schemeClr val="tx1"/>
                </a:solidFill>
              </a:rPr>
              <a:t> will have the lowest weight and are chosen based on country-specific relevancy and priorities.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72067F5-DB74-73AD-EFD7-E7E02410C8E7}"/>
              </a:ext>
            </a:extLst>
          </p:cNvPr>
          <p:cNvGrpSpPr/>
          <p:nvPr/>
        </p:nvGrpSpPr>
        <p:grpSpPr>
          <a:xfrm rot="10800000">
            <a:off x="8120510" y="492761"/>
            <a:ext cx="3101321" cy="2667939"/>
            <a:chOff x="5750049" y="1759219"/>
            <a:chExt cx="3492214" cy="3492214"/>
          </a:xfrm>
        </p:grpSpPr>
        <p:sp>
          <p:nvSpPr>
            <p:cNvPr id="49" name="Partial Circle 48">
              <a:extLst>
                <a:ext uri="{FF2B5EF4-FFF2-40B4-BE49-F238E27FC236}">
                  <a16:creationId xmlns:a16="http://schemas.microsoft.com/office/drawing/2014/main" id="{7FB05794-5AC9-8B0A-B7F2-5EAF3C00AC4A}"/>
                </a:ext>
              </a:extLst>
            </p:cNvPr>
            <p:cNvSpPr/>
            <p:nvPr/>
          </p:nvSpPr>
          <p:spPr>
            <a:xfrm rot="16200000">
              <a:off x="6280534" y="2298328"/>
              <a:ext cx="2385229" cy="2385229"/>
            </a:xfrm>
            <a:prstGeom prst="pie">
              <a:avLst>
                <a:gd name="adj1" fmla="val 16205912"/>
                <a:gd name="adj2" fmla="val 5427780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3CE2743-0B87-185D-B5F1-5FF09F73F2F6}"/>
                </a:ext>
              </a:extLst>
            </p:cNvPr>
            <p:cNvGrpSpPr/>
            <p:nvPr/>
          </p:nvGrpSpPr>
          <p:grpSpPr>
            <a:xfrm rot="16200000">
              <a:off x="5750049" y="1759219"/>
              <a:ext cx="3492214" cy="3492214"/>
              <a:chOff x="5750048" y="1759218"/>
              <a:chExt cx="3492214" cy="3492214"/>
            </a:xfrm>
          </p:grpSpPr>
          <p:sp>
            <p:nvSpPr>
              <p:cNvPr id="50" name="Partial Circle 49">
                <a:extLst>
                  <a:ext uri="{FF2B5EF4-FFF2-40B4-BE49-F238E27FC236}">
                    <a16:creationId xmlns:a16="http://schemas.microsoft.com/office/drawing/2014/main" id="{EE8022F2-22CA-B37F-1D3C-1BF8E653F33B}"/>
                  </a:ext>
                </a:extLst>
              </p:cNvPr>
              <p:cNvSpPr/>
              <p:nvPr/>
            </p:nvSpPr>
            <p:spPr>
              <a:xfrm>
                <a:off x="5750048" y="1759218"/>
                <a:ext cx="3492214" cy="3492214"/>
              </a:xfrm>
              <a:prstGeom prst="pie">
                <a:avLst>
                  <a:gd name="adj1" fmla="val 16205912"/>
                  <a:gd name="adj2" fmla="val 5427780"/>
                </a:avLst>
              </a:prstGeom>
              <a:noFill/>
              <a:ln w="952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dirty="0"/>
              </a:p>
            </p:txBody>
          </p:sp>
          <p:sp>
            <p:nvSpPr>
              <p:cNvPr id="51" name="Partial Circle 50">
                <a:extLst>
                  <a:ext uri="{FF2B5EF4-FFF2-40B4-BE49-F238E27FC236}">
                    <a16:creationId xmlns:a16="http://schemas.microsoft.com/office/drawing/2014/main" id="{5CB21F0A-0741-B6AB-6D7A-66356A5EB157}"/>
                  </a:ext>
                </a:extLst>
              </p:cNvPr>
              <p:cNvSpPr/>
              <p:nvPr/>
            </p:nvSpPr>
            <p:spPr>
              <a:xfrm>
                <a:off x="6861148" y="2869926"/>
                <a:ext cx="1224000" cy="1224000"/>
              </a:xfrm>
              <a:prstGeom prst="pie">
                <a:avLst>
                  <a:gd name="adj1" fmla="val 16205912"/>
                  <a:gd name="adj2" fmla="val 5427780"/>
                </a:avLst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rtl="0"/>
                <a:endParaRPr lang="fr-FR" sz="1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6466C3F-3492-EF23-D764-6C5CB254F3FE}"/>
                  </a:ext>
                </a:extLst>
              </p:cNvPr>
              <p:cNvSpPr txBox="1"/>
              <p:nvPr/>
            </p:nvSpPr>
            <p:spPr>
              <a:xfrm rot="16200000">
                <a:off x="7928341" y="3182163"/>
                <a:ext cx="1444641" cy="64632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 rtl="0"/>
                <a:r>
                  <a:rPr lang="fr-FR" sz="1600" b="1" dirty="0" err="1">
                    <a:solidFill>
                      <a:schemeClr val="tx1">
                        <a:lumMod val="50000"/>
                      </a:schemeClr>
                    </a:solidFill>
                  </a:rPr>
                  <a:t>Other</a:t>
                </a:r>
                <a:endParaRPr lang="fr-FR" sz="16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A2D265B-8D00-C0CD-E304-427B86CAF442}"/>
                  </a:ext>
                </a:extLst>
              </p:cNvPr>
              <p:cNvSpPr txBox="1"/>
              <p:nvPr/>
            </p:nvSpPr>
            <p:spPr>
              <a:xfrm rot="16200000">
                <a:off x="7332928" y="3171184"/>
                <a:ext cx="1444641" cy="64632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 rtl="0"/>
                <a:r>
                  <a:rPr lang="fr-FR" sz="1600" b="1" dirty="0">
                    <a:solidFill>
                      <a:schemeClr val="tx1">
                        <a:lumMod val="50000"/>
                      </a:schemeClr>
                    </a:solidFill>
                  </a:rPr>
                  <a:t>Important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7E976A8-9E65-CAE9-9180-10348C695F01}"/>
                  </a:ext>
                </a:extLst>
              </p:cNvPr>
              <p:cNvSpPr txBox="1"/>
              <p:nvPr/>
            </p:nvSpPr>
            <p:spPr>
              <a:xfrm rot="16200000">
                <a:off x="6970365" y="3307298"/>
                <a:ext cx="1444641" cy="369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fr-FR" sz="1600" b="1" dirty="0">
                    <a:solidFill>
                      <a:schemeClr val="bg1"/>
                    </a:solidFill>
                  </a:rPr>
                  <a:t>Essential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3071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Criteria review: Burden &amp; epidemiology of the disease</a:t>
            </a:r>
            <a:endParaRPr kumimoji="0" lang="fr-FR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65" name="Google Shape;12;p19">
            <a:extLst>
              <a:ext uri="{FF2B5EF4-FFF2-40B4-BE49-F238E27FC236}">
                <a16:creationId xmlns:a16="http://schemas.microsoft.com/office/drawing/2014/main" id="{796AB4E6-7EFB-973A-C919-F79C02A22D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>
                <a:latin typeface="+mj-lt"/>
              </a:rPr>
              <a:pPr/>
              <a:t>17</a:t>
            </a:fld>
            <a:endParaRPr lang="fr-FR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25073C-C8E1-EB0C-F962-3FAE6E116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523603"/>
              </p:ext>
            </p:extLst>
          </p:nvPr>
        </p:nvGraphicFramePr>
        <p:xfrm>
          <a:off x="472961" y="1199400"/>
          <a:ext cx="11227627" cy="4387754"/>
        </p:xfrm>
        <a:graphic>
          <a:graphicData uri="http://schemas.openxmlformats.org/drawingml/2006/table">
            <a:tbl>
              <a:tblPr/>
              <a:tblGrid>
                <a:gridCol w="1685208">
                  <a:extLst>
                    <a:ext uri="{9D8B030D-6E8A-4147-A177-3AD203B41FA5}">
                      <a16:colId xmlns:a16="http://schemas.microsoft.com/office/drawing/2014/main" val="1564478177"/>
                    </a:ext>
                  </a:extLst>
                </a:gridCol>
                <a:gridCol w="5101987">
                  <a:extLst>
                    <a:ext uri="{9D8B030D-6E8A-4147-A177-3AD203B41FA5}">
                      <a16:colId xmlns:a16="http://schemas.microsoft.com/office/drawing/2014/main" val="4176978140"/>
                    </a:ext>
                  </a:extLst>
                </a:gridCol>
                <a:gridCol w="1508190">
                  <a:extLst>
                    <a:ext uri="{9D8B030D-6E8A-4147-A177-3AD203B41FA5}">
                      <a16:colId xmlns:a16="http://schemas.microsoft.com/office/drawing/2014/main" val="1213459350"/>
                    </a:ext>
                  </a:extLst>
                </a:gridCol>
                <a:gridCol w="1180783">
                  <a:extLst>
                    <a:ext uri="{9D8B030D-6E8A-4147-A177-3AD203B41FA5}">
                      <a16:colId xmlns:a16="http://schemas.microsoft.com/office/drawing/2014/main" val="1501533423"/>
                    </a:ext>
                  </a:extLst>
                </a:gridCol>
                <a:gridCol w="1751459">
                  <a:extLst>
                    <a:ext uri="{9D8B030D-6E8A-4147-A177-3AD203B41FA5}">
                      <a16:colId xmlns:a16="http://schemas.microsoft.com/office/drawing/2014/main" val="349205669"/>
                    </a:ext>
                  </a:extLst>
                </a:gridCol>
              </a:tblGrid>
              <a:tr h="23815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Sub-category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Criteria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Group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Source type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294636"/>
                  </a:ext>
                </a:extLst>
              </a:tr>
              <a:tr h="251620">
                <a:tc rowSpan="4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Epidemiology</a:t>
                      </a:r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Burden inequity (highest prevalence in poorer / at risk populations / gender inequity)</a:t>
                      </a:r>
                      <a:endParaRPr lang="fr-FR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Importance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Qualitative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cap="non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Primary</a:t>
                      </a:r>
                      <a:r>
                        <a:rPr lang="fr-FR" sz="12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/ </a:t>
                      </a:r>
                      <a:r>
                        <a:rPr lang="fr-FR" sz="1200" b="0" i="0" u="none" strike="noStrike" cap="non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Modeled</a:t>
                      </a:r>
                      <a:endParaRPr lang="fr-FR" sz="1200" b="0" i="0" u="none" strike="noStrike" cap="none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650814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Epidemiology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Incidence including in different sociodemographic and age groups</a:t>
                      </a:r>
                      <a:endParaRPr lang="fr-FR" sz="1200" b="0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Importance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Quantitative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448308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Prevalence including in different sociodemographic and age groups</a:t>
                      </a:r>
                      <a:endParaRPr lang="fr-FR" sz="1200" b="0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Importance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cap="non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Quantitative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cap="none" noProof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559571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Epidemiology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Outbreak potential incl. past occurrence of outbreaks and potential for international spread, and epidemic and pandemic risk</a:t>
                      </a:r>
                      <a:endParaRPr lang="fr-FR" sz="1200" b="0" i="0" u="none" strike="noStrike" cap="none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Importance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Quantitative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029949"/>
                  </a:ext>
                </a:extLst>
              </a:tr>
              <a:tr h="251620"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Health</a:t>
                      </a:r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impact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Hospitalization</a:t>
                      </a:r>
                      <a:r>
                        <a:rPr lang="fr-FR" sz="1200" b="0" i="0" u="none" strike="noStrike" noProof="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 rate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Importance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Quantitative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895508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impact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Mortality and lethality including in different sociodemographic and age groups</a:t>
                      </a:r>
                      <a:endParaRPr lang="fr-FR" sz="1200" b="0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Importance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Quantitative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359656"/>
                  </a:ext>
                </a:extLst>
              </a:tr>
              <a:tr h="251620">
                <a:tc rowSpan="4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Social impact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Intensity of suffering/severity of disease symptoms 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Importance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Quantitative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Modeled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708171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Long-</a:t>
                      </a:r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term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complications of </a:t>
                      </a:r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disease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Importance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cap="non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Quantitative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026163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0" i="0" u="none" strike="noStrike" cap="none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Disability-adjusted</a:t>
                      </a:r>
                      <a:r>
                        <a:rPr lang="fr-FR" sz="12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 life </a:t>
                      </a:r>
                      <a:r>
                        <a:rPr lang="fr-FR" sz="1200" b="0" i="0" u="none" strike="noStrike" cap="none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years</a:t>
                      </a:r>
                      <a:r>
                        <a:rPr lang="fr-FR" sz="12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 (</a:t>
                      </a:r>
                      <a:r>
                        <a:rPr lang="fr-FR" sz="1200" b="0" i="0" u="none" strike="noStrike" cap="none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DALYs</a:t>
                      </a:r>
                      <a:r>
                        <a:rPr lang="fr-FR" sz="12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Importance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0" i="0" u="none" strike="noStrike" cap="none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Quantitative</a:t>
                      </a:r>
                      <a:endParaRPr lang="fr-FR" sz="1200" b="0" i="0" u="none" strike="noStrike" cap="none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0" i="0" u="none" strike="noStrike" cap="none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Modeled</a:t>
                      </a:r>
                      <a:endParaRPr lang="fr-FR" sz="1200" b="0" i="0" u="none" strike="noStrike" cap="none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607578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Loss of quality-adjusted life years (QALYs)</a:t>
                      </a:r>
                      <a:endParaRPr lang="fr-FR" sz="1200" b="0" i="0" u="none" strike="noStrike" cap="non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0" i="0" u="none" strike="noStrike" cap="non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Importance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0" i="0" u="none" strike="noStrike" cap="non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Quantitative</a:t>
                      </a:r>
                      <a:endParaRPr lang="fr-FR" sz="1200" b="0" i="0" u="none" strike="noStrike" cap="non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0" i="0" u="none" strike="noStrike" cap="non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Modeled</a:t>
                      </a:r>
                      <a:endParaRPr lang="fr-FR" sz="1200" b="0" i="0" u="none" strike="noStrike" cap="non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786248"/>
                  </a:ext>
                </a:extLst>
              </a:tr>
              <a:tr h="251620">
                <a:tc row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Economic impact of the disease</a:t>
                      </a:r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Cost of the disease to the health system</a:t>
                      </a:r>
                      <a:endParaRPr lang="fr-FR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Importance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Quantitative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Primary</a:t>
                      </a:r>
                      <a:r>
                        <a:rPr lang="fr-FR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/ </a:t>
                      </a:r>
                      <a:r>
                        <a:rPr lang="fr-FR" sz="12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Modeled</a:t>
                      </a:r>
                      <a:endParaRPr lang="fr-FR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694930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Direct &amp; indirect costs to patient &amp; families</a:t>
                      </a:r>
                      <a:endParaRPr lang="fr-FR" sz="12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Importance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cap="none" noProof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Quantitative</a:t>
                      </a:r>
                      <a:endParaRPr lang="fr-FR" sz="12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Modeled</a:t>
                      </a:r>
                      <a:endParaRPr lang="fr-FR" sz="12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785190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Short- and long-term use of health care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Importance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cap="non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Quantitative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cap="non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Primary</a:t>
                      </a:r>
                      <a:r>
                        <a:rPr lang="fr-FR" sz="1200" b="0" i="0" u="none" strike="noStrike" cap="non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/ </a:t>
                      </a:r>
                      <a:r>
                        <a:rPr lang="fr-FR" sz="1200" b="0" i="0" u="none" strike="noStrike" cap="non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Modeled</a:t>
                      </a:r>
                      <a:endParaRPr lang="fr-FR" sz="1200" b="0" i="0" u="none" strike="noStrike" cap="non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647256"/>
                  </a:ext>
                </a:extLst>
              </a:tr>
              <a:tr h="251620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Productivity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losses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Importance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cap="non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Quantitative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Modeled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337268"/>
                  </a:ext>
                </a:extLst>
              </a:tr>
              <a:tr h="25862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Alternatives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Absence of satisfactory alternatives to prevent/treat the disease</a:t>
                      </a:r>
                      <a:endParaRPr lang="fr-FR" sz="1200" b="0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Importance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Qualitative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55613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896E550-5EAD-12D7-6FB4-19F0B23A3053}"/>
              </a:ext>
            </a:extLst>
          </p:cNvPr>
          <p:cNvSpPr/>
          <p:nvPr/>
        </p:nvSpPr>
        <p:spPr>
          <a:xfrm>
            <a:off x="3781424" y="5984260"/>
            <a:ext cx="1743075" cy="2114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Essential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ADA12-692B-59E5-D1C6-2892A32CFEFA}"/>
              </a:ext>
            </a:extLst>
          </p:cNvPr>
          <p:cNvSpPr/>
          <p:nvPr/>
        </p:nvSpPr>
        <p:spPr>
          <a:xfrm>
            <a:off x="5795965" y="5984260"/>
            <a:ext cx="1743075" cy="2114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</a:schemeClr>
                </a:solidFill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210325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Criteria review: Benefits of the vaccine</a:t>
            </a:r>
            <a:endParaRPr kumimoji="0" lang="fr-FR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65" name="Google Shape;12;p19">
            <a:extLst>
              <a:ext uri="{FF2B5EF4-FFF2-40B4-BE49-F238E27FC236}">
                <a16:creationId xmlns:a16="http://schemas.microsoft.com/office/drawing/2014/main" id="{796AB4E6-7EFB-973A-C919-F79C02A22D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>
                <a:latin typeface="+mj-lt"/>
              </a:rPr>
              <a:pPr/>
              <a:t>18</a:t>
            </a:fld>
            <a:endParaRPr lang="fr-FR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25073C-C8E1-EB0C-F962-3FAE6E116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815518"/>
              </p:ext>
            </p:extLst>
          </p:nvPr>
        </p:nvGraphicFramePr>
        <p:xfrm>
          <a:off x="472961" y="1199400"/>
          <a:ext cx="11218296" cy="4289675"/>
        </p:xfrm>
        <a:graphic>
          <a:graphicData uri="http://schemas.openxmlformats.org/drawingml/2006/table">
            <a:tbl>
              <a:tblPr/>
              <a:tblGrid>
                <a:gridCol w="1683808">
                  <a:extLst>
                    <a:ext uri="{9D8B030D-6E8A-4147-A177-3AD203B41FA5}">
                      <a16:colId xmlns:a16="http://schemas.microsoft.com/office/drawing/2014/main" val="1564478177"/>
                    </a:ext>
                  </a:extLst>
                </a:gridCol>
                <a:gridCol w="5097746">
                  <a:extLst>
                    <a:ext uri="{9D8B030D-6E8A-4147-A177-3AD203B41FA5}">
                      <a16:colId xmlns:a16="http://schemas.microsoft.com/office/drawing/2014/main" val="4176978140"/>
                    </a:ext>
                  </a:extLst>
                </a:gridCol>
                <a:gridCol w="1506937">
                  <a:extLst>
                    <a:ext uri="{9D8B030D-6E8A-4147-A177-3AD203B41FA5}">
                      <a16:colId xmlns:a16="http://schemas.microsoft.com/office/drawing/2014/main" val="1213459350"/>
                    </a:ext>
                  </a:extLst>
                </a:gridCol>
                <a:gridCol w="1179802">
                  <a:extLst>
                    <a:ext uri="{9D8B030D-6E8A-4147-A177-3AD203B41FA5}">
                      <a16:colId xmlns:a16="http://schemas.microsoft.com/office/drawing/2014/main" val="1501533423"/>
                    </a:ext>
                  </a:extLst>
                </a:gridCol>
                <a:gridCol w="1750003">
                  <a:extLst>
                    <a:ext uri="{9D8B030D-6E8A-4147-A177-3AD203B41FA5}">
                      <a16:colId xmlns:a16="http://schemas.microsoft.com/office/drawing/2014/main" val="349205669"/>
                    </a:ext>
                  </a:extLst>
                </a:gridCol>
              </a:tblGrid>
              <a:tr h="23815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Sub-category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Criteria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Group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Source type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294636"/>
                  </a:ext>
                </a:extLst>
              </a:tr>
              <a:tr h="506440">
                <a:tc rowSpan="5"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Direct impact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Coverage of active serogroups or serotypes in the country (for serogroup- or serotype-specific vaccines)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Importance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Quantitative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Primary</a:t>
                      </a:r>
                      <a:r>
                        <a:rPr lang="fr-FR" sz="12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/ </a:t>
                      </a:r>
                      <a:r>
                        <a:rPr lang="fr-FR" sz="1200" b="0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Modeled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650814"/>
                  </a:ext>
                </a:extLst>
              </a:tr>
              <a:tr h="506440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Epidemiology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Effectiveness of the vaccine including in different populations/age groups/cohorts</a:t>
                      </a:r>
                      <a:endParaRPr lang="fr-FR" sz="1200" b="0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0" i="0" u="none" strike="noStrike" cap="non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Importance</a:t>
                      </a:r>
                      <a:endParaRPr kumimoji="0" lang="fr-F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Quantitative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448308"/>
                  </a:ext>
                </a:extLst>
              </a:tr>
              <a:tr h="506440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Epidemiology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Efficacy and immunogenicity of the vaccine in target population</a:t>
                      </a:r>
                      <a:endParaRPr lang="fr-FR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Importance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Quantitative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350145"/>
                  </a:ext>
                </a:extLst>
              </a:tr>
              <a:tr h="506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Duration of protection and waning of immunity</a:t>
                      </a:r>
                      <a:endParaRPr lang="fr-FR" sz="1200" b="0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Importance</a:t>
                      </a:r>
                      <a:endParaRPr kumimoji="0" lang="fr-F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Quantitative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cap="none" noProof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559571"/>
                  </a:ext>
                </a:extLst>
              </a:tr>
              <a:tr h="506440">
                <a:tc vMerge="1"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Number needed to vaccinate to prevent a case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Importance</a:t>
                      </a:r>
                      <a:endParaRPr kumimoji="0" lang="fr-F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Quantitative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cap="non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785190"/>
                  </a:ext>
                </a:extLst>
              </a:tr>
              <a:tr h="506440">
                <a:tc rowSpan="3"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Indirect impact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Impact on resistance to antibiotics &amp; antivirals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Importance</a:t>
                      </a:r>
                      <a:endParaRPr kumimoji="0" lang="fr-F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Quantitative / Qualitative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Primary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/ </a:t>
                      </a:r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Modeled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148659"/>
                  </a:ext>
                </a:extLst>
              </a:tr>
              <a:tr h="506440">
                <a:tc vMerge="1"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noProof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Herd</a:t>
                      </a:r>
                      <a:r>
                        <a:rPr lang="fr-FR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immunity</a:t>
                      </a:r>
                      <a:r>
                        <a:rPr lang="fr-FR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/ protection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Importance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Quantitative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cap="non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121368"/>
                  </a:ext>
                </a:extLst>
              </a:tr>
              <a:tr h="506440">
                <a:tc vMerge="1">
                  <a:txBody>
                    <a:bodyPr/>
                    <a:lstStyle/>
                    <a:p>
                      <a:pPr algn="l" rtl="0" fontAlgn="b"/>
                      <a:endParaRPr lang="fr-FR" sz="1200" b="0" i="0" u="none" strike="noStrike" noProof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Effect of the vaccine on transmission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Importance</a:t>
                      </a:r>
                      <a:endParaRPr kumimoji="0" lang="fr-F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Quantitative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cap="non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73378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896E550-5EAD-12D7-6FB4-19F0B23A3053}"/>
              </a:ext>
            </a:extLst>
          </p:cNvPr>
          <p:cNvSpPr/>
          <p:nvPr/>
        </p:nvSpPr>
        <p:spPr>
          <a:xfrm>
            <a:off x="3781424" y="5984260"/>
            <a:ext cx="1743075" cy="2114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Essential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ADA12-692B-59E5-D1C6-2892A32CFEFA}"/>
              </a:ext>
            </a:extLst>
          </p:cNvPr>
          <p:cNvSpPr/>
          <p:nvPr/>
        </p:nvSpPr>
        <p:spPr>
          <a:xfrm>
            <a:off x="5795965" y="5984260"/>
            <a:ext cx="1743075" cy="2114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</a:schemeClr>
                </a:solidFill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3016913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Criteria review: Vaccine safety</a:t>
            </a:r>
            <a:endParaRPr kumimoji="0" lang="fr-FR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65" name="Google Shape;12;p19">
            <a:extLst>
              <a:ext uri="{FF2B5EF4-FFF2-40B4-BE49-F238E27FC236}">
                <a16:creationId xmlns:a16="http://schemas.microsoft.com/office/drawing/2014/main" id="{796AB4E6-7EFB-973A-C919-F79C02A22D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>
                <a:latin typeface="+mj-lt"/>
              </a:rPr>
              <a:pPr/>
              <a:t>19</a:t>
            </a:fld>
            <a:endParaRPr lang="fr-FR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25073C-C8E1-EB0C-F962-3FAE6E116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457051"/>
              </p:ext>
            </p:extLst>
          </p:nvPr>
        </p:nvGraphicFramePr>
        <p:xfrm>
          <a:off x="472961" y="1199400"/>
          <a:ext cx="11227627" cy="2945841"/>
        </p:xfrm>
        <a:graphic>
          <a:graphicData uri="http://schemas.openxmlformats.org/drawingml/2006/table">
            <a:tbl>
              <a:tblPr/>
              <a:tblGrid>
                <a:gridCol w="1685208">
                  <a:extLst>
                    <a:ext uri="{9D8B030D-6E8A-4147-A177-3AD203B41FA5}">
                      <a16:colId xmlns:a16="http://schemas.microsoft.com/office/drawing/2014/main" val="1564478177"/>
                    </a:ext>
                  </a:extLst>
                </a:gridCol>
                <a:gridCol w="5101987">
                  <a:extLst>
                    <a:ext uri="{9D8B030D-6E8A-4147-A177-3AD203B41FA5}">
                      <a16:colId xmlns:a16="http://schemas.microsoft.com/office/drawing/2014/main" val="4176978140"/>
                    </a:ext>
                  </a:extLst>
                </a:gridCol>
                <a:gridCol w="1508190">
                  <a:extLst>
                    <a:ext uri="{9D8B030D-6E8A-4147-A177-3AD203B41FA5}">
                      <a16:colId xmlns:a16="http://schemas.microsoft.com/office/drawing/2014/main" val="1213459350"/>
                    </a:ext>
                  </a:extLst>
                </a:gridCol>
                <a:gridCol w="1180783">
                  <a:extLst>
                    <a:ext uri="{9D8B030D-6E8A-4147-A177-3AD203B41FA5}">
                      <a16:colId xmlns:a16="http://schemas.microsoft.com/office/drawing/2014/main" val="1501533423"/>
                    </a:ext>
                  </a:extLst>
                </a:gridCol>
                <a:gridCol w="1751459">
                  <a:extLst>
                    <a:ext uri="{9D8B030D-6E8A-4147-A177-3AD203B41FA5}">
                      <a16:colId xmlns:a16="http://schemas.microsoft.com/office/drawing/2014/main" val="349205669"/>
                    </a:ext>
                  </a:extLst>
                </a:gridCol>
              </a:tblGrid>
              <a:tr h="19853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Sub-category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Criteria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Group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Source type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294636"/>
                  </a:ext>
                </a:extLst>
              </a:tr>
              <a:tr h="536441">
                <a:tc rowSpan="5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Safety</a:t>
                      </a:r>
                      <a:endParaRPr lang="fr-FR" sz="1200" b="0" i="0" u="none" strike="noStrike" noProof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Safety issues related to the product being similar to an existing vaccines or drugs</a:t>
                      </a:r>
                      <a:endParaRPr lang="fr-FR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Feasibility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Qualitative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Primary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650814"/>
                  </a:ext>
                </a:extLst>
              </a:tr>
              <a:tr h="536441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Epidemiology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Risk at population level (e.g. risk of displacement of average age of infection, potential impact of strain selection or emergence of non-vaccine serotypes)</a:t>
                      </a:r>
                      <a:endParaRPr lang="fr-FR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0" i="0" u="none" strike="noStrike" cap="non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Feasibility</a:t>
                      </a:r>
                      <a:endParaRPr kumimoji="0" lang="fr-F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Qualitative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Modeled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350145"/>
                  </a:ext>
                </a:extLst>
              </a:tr>
              <a:tr h="536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Risk at individual level incl. Type, severity, consequences and frequency of AEFI, including reactogenicity profile &amp; capacity to mitigate known adverse events</a:t>
                      </a:r>
                      <a:endParaRPr lang="fr-FR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0" i="0" u="none" strike="noStrike" cap="none" noProof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Feasibility</a:t>
                      </a:r>
                      <a:endParaRPr kumimoji="0" lang="fr-F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Quantitative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Primary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559571"/>
                  </a:ext>
                </a:extLst>
              </a:tr>
              <a:tr h="536441">
                <a:tc vMerge="1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Impact indirect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Contraindications and precautions for vaccination (e.g. requirement to check background especially factoring risk groups or risk factors)</a:t>
                      </a:r>
                      <a:endParaRPr lang="fr-FR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0" i="0" u="none" strike="noStrike" cap="non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Feasibility</a:t>
                      </a:r>
                      <a:endParaRPr kumimoji="0" lang="fr-F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Qualitative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Primary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895508"/>
                  </a:ext>
                </a:extLst>
              </a:tr>
              <a:tr h="536441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impact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Interference with other vaccines regarding immunity/protection</a:t>
                      </a:r>
                      <a:endParaRPr lang="fr-FR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0" i="0" u="none" strike="noStrike" cap="non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Feasibility</a:t>
                      </a:r>
                      <a:endParaRPr kumimoji="0" lang="fr-F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Qualitative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Primary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35965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896E550-5EAD-12D7-6FB4-19F0B23A3053}"/>
              </a:ext>
            </a:extLst>
          </p:cNvPr>
          <p:cNvSpPr/>
          <p:nvPr/>
        </p:nvSpPr>
        <p:spPr>
          <a:xfrm>
            <a:off x="3781424" y="5984260"/>
            <a:ext cx="1743075" cy="2114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Essential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ADA12-692B-59E5-D1C6-2892A32CFEFA}"/>
              </a:ext>
            </a:extLst>
          </p:cNvPr>
          <p:cNvSpPr/>
          <p:nvPr/>
        </p:nvSpPr>
        <p:spPr>
          <a:xfrm>
            <a:off x="5795965" y="5984260"/>
            <a:ext cx="1743075" cy="2114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</a:schemeClr>
                </a:solidFill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57593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46751" y="46161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Agenda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E0885F-D462-11B2-C1DB-C023DC09BE47}"/>
              </a:ext>
            </a:extLst>
          </p:cNvPr>
          <p:cNvGrpSpPr/>
          <p:nvPr/>
        </p:nvGrpSpPr>
        <p:grpSpPr>
          <a:xfrm flipH="1">
            <a:off x="8686162" y="4630090"/>
            <a:ext cx="2536404" cy="1642125"/>
            <a:chOff x="342262" y="3971329"/>
            <a:chExt cx="2536404" cy="1642125"/>
          </a:xfrm>
        </p:grpSpPr>
        <p:pic>
          <p:nvPicPr>
            <p:cNvPr id="20" name="Picture 19" descr="C:\Users\CORINN~1.COL\AppData\Local\Temp\calendar-999172_1920.jpg">
              <a:extLst>
                <a:ext uri="{FF2B5EF4-FFF2-40B4-BE49-F238E27FC236}">
                  <a16:creationId xmlns:a16="http://schemas.microsoft.com/office/drawing/2014/main" id="{0875EA48-BF36-4028-3CE2-78151A8EFF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342262" y="3971329"/>
              <a:ext cx="2536404" cy="164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092B1A-8F61-2D8E-85BD-DEE2DC5467B8}"/>
                </a:ext>
              </a:extLst>
            </p:cNvPr>
            <p:cNvSpPr/>
            <p:nvPr/>
          </p:nvSpPr>
          <p:spPr bwMode="auto">
            <a:xfrm flipH="1">
              <a:off x="1556895" y="4202137"/>
              <a:ext cx="306776" cy="7592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3152" tIns="73152" rIns="73152" bIns="73152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2" name="Google Shape;12;p19">
            <a:extLst>
              <a:ext uri="{FF2B5EF4-FFF2-40B4-BE49-F238E27FC236}">
                <a16:creationId xmlns:a16="http://schemas.microsoft.com/office/drawing/2014/main" id="{4D1DF74C-E407-2033-8B9C-106C680EFA8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>
                <a:latin typeface="+mj-lt"/>
              </a:rPr>
              <a:pPr/>
              <a:t>2</a:t>
            </a:fld>
            <a:endParaRPr lang="fr-FR" dirty="0"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A7EFF77-C330-F4DF-5015-ABB10291C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862097"/>
              </p:ext>
            </p:extLst>
          </p:nvPr>
        </p:nvGraphicFramePr>
        <p:xfrm>
          <a:off x="625114" y="1225080"/>
          <a:ext cx="7690750" cy="2225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462478">
                  <a:extLst>
                    <a:ext uri="{9D8B030D-6E8A-4147-A177-3AD203B41FA5}">
                      <a16:colId xmlns:a16="http://schemas.microsoft.com/office/drawing/2014/main" val="1018617931"/>
                    </a:ext>
                  </a:extLst>
                </a:gridCol>
                <a:gridCol w="3769200">
                  <a:extLst>
                    <a:ext uri="{9D8B030D-6E8A-4147-A177-3AD203B41FA5}">
                      <a16:colId xmlns:a16="http://schemas.microsoft.com/office/drawing/2014/main" val="179288297"/>
                    </a:ext>
                  </a:extLst>
                </a:gridCol>
                <a:gridCol w="2459072">
                  <a:extLst>
                    <a:ext uri="{9D8B030D-6E8A-4147-A177-3AD203B41FA5}">
                      <a16:colId xmlns:a16="http://schemas.microsoft.com/office/drawing/2014/main" val="224133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noProof="0" dirty="0">
                          <a:solidFill>
                            <a:srgbClr val="0F5D61"/>
                          </a:solidFill>
                        </a:rPr>
                        <a:t>Time</a:t>
                      </a:r>
                    </a:p>
                  </a:txBody>
                  <a:tcPr>
                    <a:lnB w="1270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>
                          <a:solidFill>
                            <a:srgbClr val="0F5D61"/>
                          </a:solidFill>
                        </a:rPr>
                        <a:t>Activity</a:t>
                      </a:r>
                    </a:p>
                  </a:txBody>
                  <a:tcPr>
                    <a:lnB w="1270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 err="1">
                          <a:solidFill>
                            <a:srgbClr val="0F5D61"/>
                          </a:solidFill>
                        </a:rPr>
                        <a:t>Responsible</a:t>
                      </a:r>
                      <a:endParaRPr lang="fr-FR" noProof="0" dirty="0">
                        <a:solidFill>
                          <a:srgbClr val="0F5D6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724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dirty="0"/>
                        <a:t>15 minutes</a:t>
                      </a:r>
                    </a:p>
                  </a:txBody>
                  <a:tcPr>
                    <a:lnT w="1270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Introductions and Objectives</a:t>
                      </a:r>
                    </a:p>
                  </a:txBody>
                  <a:tcPr>
                    <a:lnT w="1270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TBD</a:t>
                      </a:r>
                    </a:p>
                  </a:txBody>
                  <a:tcPr>
                    <a:lnT w="1270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63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dirty="0"/>
                        <a:t>30 minutes</a:t>
                      </a:r>
                    </a:p>
                  </a:txBody>
                  <a:tcP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 err="1"/>
                        <a:t>Approach</a:t>
                      </a:r>
                      <a:r>
                        <a:rPr lang="fr-FR" noProof="0" dirty="0"/>
                        <a:t> and </a:t>
                      </a:r>
                      <a:r>
                        <a:rPr lang="fr-FR" noProof="0" dirty="0" err="1"/>
                        <a:t>methodology</a:t>
                      </a:r>
                      <a:endParaRPr lang="fr-FR" noProof="0" dirty="0"/>
                    </a:p>
                  </a:txBody>
                  <a:tcP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noProof="0" dirty="0"/>
                        <a:t>TBD</a:t>
                      </a:r>
                    </a:p>
                  </a:txBody>
                  <a:tcP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330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dirty="0"/>
                        <a:t>45 minutes</a:t>
                      </a:r>
                    </a:p>
                  </a:txBody>
                  <a:tcP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 err="1"/>
                        <a:t>Criteria</a:t>
                      </a:r>
                      <a:endParaRPr lang="fr-FR" noProof="0" dirty="0"/>
                    </a:p>
                  </a:txBody>
                  <a:tcP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TBD</a:t>
                      </a:r>
                    </a:p>
                  </a:txBody>
                  <a:tcPr anchor="b"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54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dirty="0"/>
                        <a:t>15 minutes</a:t>
                      </a:r>
                    </a:p>
                  </a:txBody>
                  <a:tcP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 err="1"/>
                        <a:t>Workplan</a:t>
                      </a:r>
                      <a:endParaRPr lang="fr-FR" noProof="0" dirty="0"/>
                    </a:p>
                  </a:txBody>
                  <a:tcP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TBD</a:t>
                      </a:r>
                    </a:p>
                  </a:txBody>
                  <a:tcPr anchor="b"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33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dirty="0"/>
                        <a:t>15 minutes</a:t>
                      </a:r>
                    </a:p>
                  </a:txBody>
                  <a:tcP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Online questionnaire</a:t>
                      </a:r>
                    </a:p>
                  </a:txBody>
                  <a:tcP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TBD</a:t>
                      </a:r>
                    </a:p>
                  </a:txBody>
                  <a:tcP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25961"/>
                  </a:ext>
                </a:extLst>
              </a:tr>
            </a:tbl>
          </a:graphicData>
        </a:graphic>
      </p:graphicFrame>
      <p:sp>
        <p:nvSpPr>
          <p:cNvPr id="3" name="Star: 10 Points 17">
            <a:extLst>
              <a:ext uri="{FF2B5EF4-FFF2-40B4-BE49-F238E27FC236}">
                <a16:creationId xmlns:a16="http://schemas.microsoft.com/office/drawing/2014/main" id="{469704F0-A7F5-B508-579D-6B1CA08185F1}"/>
              </a:ext>
            </a:extLst>
          </p:cNvPr>
          <p:cNvSpPr/>
          <p:nvPr/>
        </p:nvSpPr>
        <p:spPr>
          <a:xfrm>
            <a:off x="10116091" y="259371"/>
            <a:ext cx="1773803" cy="1683864"/>
          </a:xfrm>
          <a:prstGeom prst="oct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 be updated by country</a:t>
            </a:r>
          </a:p>
        </p:txBody>
      </p:sp>
    </p:spTree>
    <p:extLst>
      <p:ext uri="{BB962C8B-B14F-4D97-AF65-F5344CB8AC3E}">
        <p14:creationId xmlns:p14="http://schemas.microsoft.com/office/powerpoint/2010/main" val="877492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Criteria review: Market availability</a:t>
            </a:r>
            <a:endParaRPr kumimoji="0" lang="fr-FR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65" name="Google Shape;12;p19">
            <a:extLst>
              <a:ext uri="{FF2B5EF4-FFF2-40B4-BE49-F238E27FC236}">
                <a16:creationId xmlns:a16="http://schemas.microsoft.com/office/drawing/2014/main" id="{796AB4E6-7EFB-973A-C919-F79C02A22D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>
                <a:latin typeface="+mj-lt"/>
              </a:rPr>
              <a:pPr/>
              <a:t>20</a:t>
            </a:fld>
            <a:endParaRPr lang="fr-FR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25073C-C8E1-EB0C-F962-3FAE6E116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894775"/>
              </p:ext>
            </p:extLst>
          </p:nvPr>
        </p:nvGraphicFramePr>
        <p:xfrm>
          <a:off x="472961" y="1199400"/>
          <a:ext cx="11208966" cy="1615690"/>
        </p:xfrm>
        <a:graphic>
          <a:graphicData uri="http://schemas.openxmlformats.org/drawingml/2006/table">
            <a:tbl>
              <a:tblPr/>
              <a:tblGrid>
                <a:gridCol w="1682407">
                  <a:extLst>
                    <a:ext uri="{9D8B030D-6E8A-4147-A177-3AD203B41FA5}">
                      <a16:colId xmlns:a16="http://schemas.microsoft.com/office/drawing/2014/main" val="1564478177"/>
                    </a:ext>
                  </a:extLst>
                </a:gridCol>
                <a:gridCol w="5093507">
                  <a:extLst>
                    <a:ext uri="{9D8B030D-6E8A-4147-A177-3AD203B41FA5}">
                      <a16:colId xmlns:a16="http://schemas.microsoft.com/office/drawing/2014/main" val="4176978140"/>
                    </a:ext>
                  </a:extLst>
                </a:gridCol>
                <a:gridCol w="1505684">
                  <a:extLst>
                    <a:ext uri="{9D8B030D-6E8A-4147-A177-3AD203B41FA5}">
                      <a16:colId xmlns:a16="http://schemas.microsoft.com/office/drawing/2014/main" val="1213459350"/>
                    </a:ext>
                  </a:extLst>
                </a:gridCol>
                <a:gridCol w="1178820">
                  <a:extLst>
                    <a:ext uri="{9D8B030D-6E8A-4147-A177-3AD203B41FA5}">
                      <a16:colId xmlns:a16="http://schemas.microsoft.com/office/drawing/2014/main" val="1501533423"/>
                    </a:ext>
                  </a:extLst>
                </a:gridCol>
                <a:gridCol w="1748548">
                  <a:extLst>
                    <a:ext uri="{9D8B030D-6E8A-4147-A177-3AD203B41FA5}">
                      <a16:colId xmlns:a16="http://schemas.microsoft.com/office/drawing/2014/main" val="349205669"/>
                    </a:ext>
                  </a:extLst>
                </a:gridCol>
              </a:tblGrid>
              <a:tr h="19853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Sub-category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Criteria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Group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Source type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294636"/>
                  </a:ext>
                </a:extLst>
              </a:tr>
              <a:tr h="464568"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Availability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Market availability of the vaccine and supplies over the selected time period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Feasibility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Quantitative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650814"/>
                  </a:ext>
                </a:extLst>
              </a:tr>
              <a:tr h="464568">
                <a:tc v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Sustainability of the market availability of the vaccine and supplies in the longer term</a:t>
                      </a:r>
                      <a:endParaRPr lang="fr-FR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cap="non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Feasibility</a:t>
                      </a:r>
                      <a:endParaRPr lang="fr-FR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Quantitative</a:t>
                      </a:r>
                      <a:endParaRPr lang="fr-FR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327065"/>
                  </a:ext>
                </a:extLst>
              </a:tr>
              <a:tr h="464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Procurement</a:t>
                      </a:r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Ease of procurement of the vaccine (e.g. ability to procure through UNICEF, procurement timeline, delivery speed)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Feasibility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Qualitative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1625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896E550-5EAD-12D7-6FB4-19F0B23A3053}"/>
              </a:ext>
            </a:extLst>
          </p:cNvPr>
          <p:cNvSpPr/>
          <p:nvPr/>
        </p:nvSpPr>
        <p:spPr>
          <a:xfrm>
            <a:off x="3781424" y="5984260"/>
            <a:ext cx="1743075" cy="2114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Essential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ADA12-692B-59E5-D1C6-2892A32CFEFA}"/>
              </a:ext>
            </a:extLst>
          </p:cNvPr>
          <p:cNvSpPr/>
          <p:nvPr/>
        </p:nvSpPr>
        <p:spPr>
          <a:xfrm>
            <a:off x="5795965" y="5984260"/>
            <a:ext cx="1743075" cy="2114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</a:schemeClr>
                </a:solidFill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1789028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Criteria review: Finances and economics</a:t>
            </a:r>
            <a:endParaRPr kumimoji="0" lang="fr-FR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65" name="Google Shape;12;p19">
            <a:extLst>
              <a:ext uri="{FF2B5EF4-FFF2-40B4-BE49-F238E27FC236}">
                <a16:creationId xmlns:a16="http://schemas.microsoft.com/office/drawing/2014/main" id="{796AB4E6-7EFB-973A-C919-F79C02A22D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>
                <a:latin typeface="+mj-lt"/>
              </a:rPr>
              <a:pPr/>
              <a:t>21</a:t>
            </a:fld>
            <a:endParaRPr lang="fr-FR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25073C-C8E1-EB0C-F962-3FAE6E116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218979"/>
              </p:ext>
            </p:extLst>
          </p:nvPr>
        </p:nvGraphicFramePr>
        <p:xfrm>
          <a:off x="472961" y="1275667"/>
          <a:ext cx="11208966" cy="3663099"/>
        </p:xfrm>
        <a:graphic>
          <a:graphicData uri="http://schemas.openxmlformats.org/drawingml/2006/table">
            <a:tbl>
              <a:tblPr/>
              <a:tblGrid>
                <a:gridCol w="1682407">
                  <a:extLst>
                    <a:ext uri="{9D8B030D-6E8A-4147-A177-3AD203B41FA5}">
                      <a16:colId xmlns:a16="http://schemas.microsoft.com/office/drawing/2014/main" val="1564478177"/>
                    </a:ext>
                  </a:extLst>
                </a:gridCol>
                <a:gridCol w="5093507">
                  <a:extLst>
                    <a:ext uri="{9D8B030D-6E8A-4147-A177-3AD203B41FA5}">
                      <a16:colId xmlns:a16="http://schemas.microsoft.com/office/drawing/2014/main" val="4176978140"/>
                    </a:ext>
                  </a:extLst>
                </a:gridCol>
                <a:gridCol w="1505684">
                  <a:extLst>
                    <a:ext uri="{9D8B030D-6E8A-4147-A177-3AD203B41FA5}">
                      <a16:colId xmlns:a16="http://schemas.microsoft.com/office/drawing/2014/main" val="1213459350"/>
                    </a:ext>
                  </a:extLst>
                </a:gridCol>
                <a:gridCol w="1178820">
                  <a:extLst>
                    <a:ext uri="{9D8B030D-6E8A-4147-A177-3AD203B41FA5}">
                      <a16:colId xmlns:a16="http://schemas.microsoft.com/office/drawing/2014/main" val="1501533423"/>
                    </a:ext>
                  </a:extLst>
                </a:gridCol>
                <a:gridCol w="1748548">
                  <a:extLst>
                    <a:ext uri="{9D8B030D-6E8A-4147-A177-3AD203B41FA5}">
                      <a16:colId xmlns:a16="http://schemas.microsoft.com/office/drawing/2014/main" val="349205669"/>
                    </a:ext>
                  </a:extLst>
                </a:gridCol>
              </a:tblGrid>
              <a:tr h="19853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Sub-category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Criteria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Group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Source type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294636"/>
                  </a:ext>
                </a:extLst>
              </a:tr>
              <a:tr h="740146"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Benefits</a:t>
                      </a:r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Social and economic benefits including reduction in health care costs, improvement in life expectancy, in quality of life for individuals, families, caregivers and communities, productivity gains</a:t>
                      </a:r>
                      <a:endParaRPr lang="fr-FR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Importance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Quantitative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Modeled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650814"/>
                  </a:ext>
                </a:extLst>
              </a:tr>
              <a:tr h="740146">
                <a:tc v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Indirect benefits (i.e. reduced antimicrobial resistance, reduced emergency room overcrowding)</a:t>
                      </a:r>
                      <a:endParaRPr lang="fr-FR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Importance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Qualitative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Modeled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611637"/>
                  </a:ext>
                </a:extLst>
              </a:tr>
              <a:tr h="387555">
                <a:tc rowSpan="4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</a:t>
                      </a:r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Direct costs (cost of vaccine, materials, vaccinators, delivery)</a:t>
                      </a:r>
                      <a:endParaRPr lang="fr-FR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Feasibility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Quantitative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Modeled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162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Indirect costs (e.g. training of health-care workers, supply chain expenses)</a:t>
                      </a:r>
                      <a:endParaRPr lang="fr-FR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Feasibility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Quantitative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Modeled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8328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Perspective on vaccine price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Feasibility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Quantitative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Expert opinion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329934"/>
                  </a:ext>
                </a:extLst>
              </a:tr>
              <a:tr h="450108">
                <a:tc v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Availability and sustainability of funding to cover the total cost of the program (incl. GAVI eligibility)</a:t>
                      </a:r>
                      <a:endParaRPr lang="fr-FR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Feasibility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Quantitative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Primary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97066"/>
                  </a:ext>
                </a:extLst>
              </a:tr>
              <a:tr h="74014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Ratio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Net present cost benefit ratios (from health care and societal perspectives) of vaccine vs. alternative strategies (per life saved, case prevented, life year gained, quality-adjusted life year gained)</a:t>
                      </a:r>
                      <a:endParaRPr lang="fr-FR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Importance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Quantitative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Modeled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77658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896E550-5EAD-12D7-6FB4-19F0B23A3053}"/>
              </a:ext>
            </a:extLst>
          </p:cNvPr>
          <p:cNvSpPr/>
          <p:nvPr/>
        </p:nvSpPr>
        <p:spPr>
          <a:xfrm>
            <a:off x="3781424" y="5984260"/>
            <a:ext cx="1743075" cy="2114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Essential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ADA12-692B-59E5-D1C6-2892A32CFEFA}"/>
              </a:ext>
            </a:extLst>
          </p:cNvPr>
          <p:cNvSpPr/>
          <p:nvPr/>
        </p:nvSpPr>
        <p:spPr>
          <a:xfrm>
            <a:off x="5795965" y="5984260"/>
            <a:ext cx="1743075" cy="2114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</a:schemeClr>
                </a:solidFill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1775223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Criteria review: Legal and ethics</a:t>
            </a:r>
            <a:endParaRPr kumimoji="0" lang="fr-FR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65" name="Google Shape;12;p19">
            <a:extLst>
              <a:ext uri="{FF2B5EF4-FFF2-40B4-BE49-F238E27FC236}">
                <a16:creationId xmlns:a16="http://schemas.microsoft.com/office/drawing/2014/main" id="{796AB4E6-7EFB-973A-C919-F79C02A22D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>
                <a:latin typeface="+mj-lt"/>
              </a:rPr>
              <a:pPr/>
              <a:t>22</a:t>
            </a:fld>
            <a:endParaRPr lang="fr-FR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25073C-C8E1-EB0C-F962-3FAE6E116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005704"/>
              </p:ext>
            </p:extLst>
          </p:nvPr>
        </p:nvGraphicFramePr>
        <p:xfrm>
          <a:off x="472961" y="1199400"/>
          <a:ext cx="11227627" cy="4662862"/>
        </p:xfrm>
        <a:graphic>
          <a:graphicData uri="http://schemas.openxmlformats.org/drawingml/2006/table">
            <a:tbl>
              <a:tblPr/>
              <a:tblGrid>
                <a:gridCol w="1685208">
                  <a:extLst>
                    <a:ext uri="{9D8B030D-6E8A-4147-A177-3AD203B41FA5}">
                      <a16:colId xmlns:a16="http://schemas.microsoft.com/office/drawing/2014/main" val="1564478177"/>
                    </a:ext>
                  </a:extLst>
                </a:gridCol>
                <a:gridCol w="5101987">
                  <a:extLst>
                    <a:ext uri="{9D8B030D-6E8A-4147-A177-3AD203B41FA5}">
                      <a16:colId xmlns:a16="http://schemas.microsoft.com/office/drawing/2014/main" val="4176978140"/>
                    </a:ext>
                  </a:extLst>
                </a:gridCol>
                <a:gridCol w="1508190">
                  <a:extLst>
                    <a:ext uri="{9D8B030D-6E8A-4147-A177-3AD203B41FA5}">
                      <a16:colId xmlns:a16="http://schemas.microsoft.com/office/drawing/2014/main" val="1213459350"/>
                    </a:ext>
                  </a:extLst>
                </a:gridCol>
                <a:gridCol w="1180783">
                  <a:extLst>
                    <a:ext uri="{9D8B030D-6E8A-4147-A177-3AD203B41FA5}">
                      <a16:colId xmlns:a16="http://schemas.microsoft.com/office/drawing/2014/main" val="1501533423"/>
                    </a:ext>
                  </a:extLst>
                </a:gridCol>
                <a:gridCol w="1751459">
                  <a:extLst>
                    <a:ext uri="{9D8B030D-6E8A-4147-A177-3AD203B41FA5}">
                      <a16:colId xmlns:a16="http://schemas.microsoft.com/office/drawing/2014/main" val="349205669"/>
                    </a:ext>
                  </a:extLst>
                </a:gridCol>
              </a:tblGrid>
              <a:tr h="19853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Sub-category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Criteria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Group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Source type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294636"/>
                  </a:ext>
                </a:extLst>
              </a:tr>
              <a:tr h="740146">
                <a:tc rowSpan="4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Legal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Absence of </a:t>
                      </a:r>
                      <a:r>
                        <a:rPr lang="fr-FR" sz="1200" b="0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legal</a:t>
                      </a:r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constraints</a:t>
                      </a:r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concerning</a:t>
                      </a:r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use of vaccine (i.e. </a:t>
                      </a:r>
                      <a:r>
                        <a:rPr lang="fr-FR" sz="1200" b="0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departure</a:t>
                      </a:r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from</a:t>
                      </a:r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manufacturers</a:t>
                      </a:r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’ </a:t>
                      </a:r>
                      <a:r>
                        <a:rPr lang="fr-FR" sz="1200" b="0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recommendations</a:t>
                      </a:r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/off </a:t>
                      </a:r>
                      <a:r>
                        <a:rPr lang="fr-FR" sz="1200" b="0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license</a:t>
                      </a:r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use of the vaccine, </a:t>
                      </a:r>
                      <a:r>
                        <a:rPr lang="fr-FR" sz="1200" b="0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mandatory</a:t>
                      </a:r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fr-FR" sz="1200" b="0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recording</a:t>
                      </a:r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fr-FR" sz="1200" b="0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potential</a:t>
                      </a:r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compensation for adverse </a:t>
                      </a:r>
                      <a:r>
                        <a:rPr lang="fr-FR" sz="1200" b="0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events</a:t>
                      </a:r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fr-FR" sz="1200" b="0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incentives</a:t>
                      </a:r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) 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Preselection</a:t>
                      </a:r>
                      <a:endParaRPr lang="fr-FR" sz="1200" b="0" i="0" u="none" strike="noStrike" noProof="0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Yes/no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50814"/>
                  </a:ext>
                </a:extLst>
              </a:tr>
              <a:tr h="740146">
                <a:tc v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Licensing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by </a:t>
                      </a:r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foreign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NRA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cap="none" noProof="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Preselection</a:t>
                      </a:r>
                      <a:endParaRPr lang="fr-FR" sz="1200" b="0" i="0" u="none" strike="noStrike" noProof="0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Yes/no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611637"/>
                  </a:ext>
                </a:extLst>
              </a:tr>
              <a:tr h="740146">
                <a:tc vMerge="1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Coût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Prequalified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by WHO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cap="none" noProof="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Preselection</a:t>
                      </a:r>
                      <a:endParaRPr lang="fr-FR" sz="1200" b="0" i="0" u="none" strike="noStrike" noProof="0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Yes/no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16255"/>
                  </a:ext>
                </a:extLst>
              </a:tr>
              <a:tr h="740146">
                <a:tc v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Licensing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by national RA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cap="none" noProof="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Preselection</a:t>
                      </a:r>
                      <a:endParaRPr lang="fr-FR" sz="1200" b="0" i="0" u="none" strike="noStrike" noProof="0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Yes/no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329934"/>
                  </a:ext>
                </a:extLst>
              </a:tr>
              <a:tr h="740146"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Ethical</a:t>
                      </a:r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Accessibility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equity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of vaccination for the </a:t>
                      </a:r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target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population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Feasibiliy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Qualitative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Expert opinion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503516"/>
                  </a:ext>
                </a:extLst>
              </a:tr>
              <a:tr h="740146">
                <a:tc vMerge="1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Ratio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Ethical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market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diplomatic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issues </a:t>
                      </a:r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that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may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affect </a:t>
                      </a:r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acceptability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of the vaccine to stakeholders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cap="none" noProof="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Preselection</a:t>
                      </a:r>
                      <a:endParaRPr lang="fr-FR" sz="1200" b="0" i="0" u="none" strike="noStrike" noProof="0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Yes/no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77658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896E550-5EAD-12D7-6FB4-19F0B23A3053}"/>
              </a:ext>
            </a:extLst>
          </p:cNvPr>
          <p:cNvSpPr/>
          <p:nvPr/>
        </p:nvSpPr>
        <p:spPr>
          <a:xfrm>
            <a:off x="3781424" y="5984260"/>
            <a:ext cx="1743075" cy="2114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Essential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ADA12-692B-59E5-D1C6-2892A32CFEFA}"/>
              </a:ext>
            </a:extLst>
          </p:cNvPr>
          <p:cNvSpPr/>
          <p:nvPr/>
        </p:nvSpPr>
        <p:spPr>
          <a:xfrm>
            <a:off x="5795965" y="5984260"/>
            <a:ext cx="1743075" cy="2114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</a:schemeClr>
                </a:solidFill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3386265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Criteria review: Strategy</a:t>
            </a:r>
            <a:endParaRPr kumimoji="0" lang="fr-FR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65" name="Google Shape;12;p19">
            <a:extLst>
              <a:ext uri="{FF2B5EF4-FFF2-40B4-BE49-F238E27FC236}">
                <a16:creationId xmlns:a16="http://schemas.microsoft.com/office/drawing/2014/main" id="{796AB4E6-7EFB-973A-C919-F79C02A22D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>
                <a:latin typeface="+mj-lt"/>
              </a:rPr>
              <a:pPr/>
              <a:t>23</a:t>
            </a:fld>
            <a:endParaRPr lang="fr-FR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25073C-C8E1-EB0C-F962-3FAE6E116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107210"/>
              </p:ext>
            </p:extLst>
          </p:nvPr>
        </p:nvGraphicFramePr>
        <p:xfrm>
          <a:off x="472961" y="1199400"/>
          <a:ext cx="11218296" cy="3823844"/>
        </p:xfrm>
        <a:graphic>
          <a:graphicData uri="http://schemas.openxmlformats.org/drawingml/2006/table">
            <a:tbl>
              <a:tblPr/>
              <a:tblGrid>
                <a:gridCol w="1683808">
                  <a:extLst>
                    <a:ext uri="{9D8B030D-6E8A-4147-A177-3AD203B41FA5}">
                      <a16:colId xmlns:a16="http://schemas.microsoft.com/office/drawing/2014/main" val="1564478177"/>
                    </a:ext>
                  </a:extLst>
                </a:gridCol>
                <a:gridCol w="5097746">
                  <a:extLst>
                    <a:ext uri="{9D8B030D-6E8A-4147-A177-3AD203B41FA5}">
                      <a16:colId xmlns:a16="http://schemas.microsoft.com/office/drawing/2014/main" val="4176978140"/>
                    </a:ext>
                  </a:extLst>
                </a:gridCol>
                <a:gridCol w="1506937">
                  <a:extLst>
                    <a:ext uri="{9D8B030D-6E8A-4147-A177-3AD203B41FA5}">
                      <a16:colId xmlns:a16="http://schemas.microsoft.com/office/drawing/2014/main" val="1213459350"/>
                    </a:ext>
                  </a:extLst>
                </a:gridCol>
                <a:gridCol w="1179802">
                  <a:extLst>
                    <a:ext uri="{9D8B030D-6E8A-4147-A177-3AD203B41FA5}">
                      <a16:colId xmlns:a16="http://schemas.microsoft.com/office/drawing/2014/main" val="1501533423"/>
                    </a:ext>
                  </a:extLst>
                </a:gridCol>
                <a:gridCol w="1750003">
                  <a:extLst>
                    <a:ext uri="{9D8B030D-6E8A-4147-A177-3AD203B41FA5}">
                      <a16:colId xmlns:a16="http://schemas.microsoft.com/office/drawing/2014/main" val="349205669"/>
                    </a:ext>
                  </a:extLst>
                </a:gridCol>
              </a:tblGrid>
              <a:tr h="1832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Sub-category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Criteria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Group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Source type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294636"/>
                  </a:ext>
                </a:extLst>
              </a:tr>
              <a:tr h="428840">
                <a:tc rowSpan="4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Opportunities</a:t>
                      </a:r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Interchangeability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with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alternative or future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products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presentations</a:t>
                      </a:r>
                      <a:endParaRPr lang="fr-FR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Feasibility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Qualitative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Primary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650814"/>
                  </a:ext>
                </a:extLst>
              </a:tr>
              <a:tr h="428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Contribution to national/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regional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/global goals (e.g., 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eradication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control, 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elimination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reduction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Importance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Quantitative/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qualititative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Primary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62167"/>
                  </a:ext>
                </a:extLst>
              </a:tr>
              <a:tr h="514409">
                <a:tc v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Opportunity to pair introduction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with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other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planned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program (e.g.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other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vaccine introduction or switch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with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same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target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population)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Feasibility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Yes/no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Primary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38728"/>
                  </a:ext>
                </a:extLst>
              </a:tr>
              <a:tr h="428840">
                <a:tc v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Existing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recommendations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/ guidelines for use (e.g. SAGE,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professional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organizations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Importance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Yes/no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Primary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863244"/>
                  </a:ext>
                </a:extLst>
              </a:tr>
              <a:tr h="428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Target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Accessibility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of the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target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population (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age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gender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special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risk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Feasibility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Qualitative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Primary / Modeled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101107"/>
                  </a:ext>
                </a:extLst>
              </a:tr>
              <a:tr h="428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Introduction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Ease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of the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considered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immunization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strategies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- incl.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geographic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stepwise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or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nationwide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 and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target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populations (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selective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stepwise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or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universal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Feasibility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Qualitative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Primary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776584"/>
                  </a:ext>
                </a:extLst>
              </a:tr>
              <a:tr h="428840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Administration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Administration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strategy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(single dose, routine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primary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series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only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, booster,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campaigns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Feasibility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Qualitative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Primary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895508"/>
                  </a:ext>
                </a:extLst>
              </a:tr>
              <a:tr h="514409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impact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Feasibility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of the program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delivery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strategy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physicians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, CHW, nurses,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pharmacists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school-based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Feasibility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Qualitative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Expert opinion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35965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896E550-5EAD-12D7-6FB4-19F0B23A3053}"/>
              </a:ext>
            </a:extLst>
          </p:cNvPr>
          <p:cNvSpPr/>
          <p:nvPr/>
        </p:nvSpPr>
        <p:spPr>
          <a:xfrm>
            <a:off x="3781424" y="5984260"/>
            <a:ext cx="1743075" cy="2114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Essential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ADA12-692B-59E5-D1C6-2892A32CFEFA}"/>
              </a:ext>
            </a:extLst>
          </p:cNvPr>
          <p:cNvSpPr/>
          <p:nvPr/>
        </p:nvSpPr>
        <p:spPr>
          <a:xfrm>
            <a:off x="5795965" y="5984260"/>
            <a:ext cx="1743075" cy="2114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</a:schemeClr>
                </a:solidFill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167966821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Criteria review: Logistics</a:t>
            </a:r>
            <a:endParaRPr kumimoji="0" lang="fr-FR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65" name="Google Shape;12;p19">
            <a:extLst>
              <a:ext uri="{FF2B5EF4-FFF2-40B4-BE49-F238E27FC236}">
                <a16:creationId xmlns:a16="http://schemas.microsoft.com/office/drawing/2014/main" id="{796AB4E6-7EFB-973A-C919-F79C02A22D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>
                <a:latin typeface="+mj-lt"/>
              </a:rPr>
              <a:pPr/>
              <a:t>24</a:t>
            </a:fld>
            <a:endParaRPr lang="fr-FR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25073C-C8E1-EB0C-F962-3FAE6E116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050272"/>
              </p:ext>
            </p:extLst>
          </p:nvPr>
        </p:nvGraphicFramePr>
        <p:xfrm>
          <a:off x="472961" y="1199400"/>
          <a:ext cx="11218296" cy="5237380"/>
        </p:xfrm>
        <a:graphic>
          <a:graphicData uri="http://schemas.openxmlformats.org/drawingml/2006/table">
            <a:tbl>
              <a:tblPr/>
              <a:tblGrid>
                <a:gridCol w="1683808">
                  <a:extLst>
                    <a:ext uri="{9D8B030D-6E8A-4147-A177-3AD203B41FA5}">
                      <a16:colId xmlns:a16="http://schemas.microsoft.com/office/drawing/2014/main" val="1564478177"/>
                    </a:ext>
                  </a:extLst>
                </a:gridCol>
                <a:gridCol w="5097746">
                  <a:extLst>
                    <a:ext uri="{9D8B030D-6E8A-4147-A177-3AD203B41FA5}">
                      <a16:colId xmlns:a16="http://schemas.microsoft.com/office/drawing/2014/main" val="4176978140"/>
                    </a:ext>
                  </a:extLst>
                </a:gridCol>
                <a:gridCol w="1506937">
                  <a:extLst>
                    <a:ext uri="{9D8B030D-6E8A-4147-A177-3AD203B41FA5}">
                      <a16:colId xmlns:a16="http://schemas.microsoft.com/office/drawing/2014/main" val="1213459350"/>
                    </a:ext>
                  </a:extLst>
                </a:gridCol>
                <a:gridCol w="1179802">
                  <a:extLst>
                    <a:ext uri="{9D8B030D-6E8A-4147-A177-3AD203B41FA5}">
                      <a16:colId xmlns:a16="http://schemas.microsoft.com/office/drawing/2014/main" val="1501533423"/>
                    </a:ext>
                  </a:extLst>
                </a:gridCol>
                <a:gridCol w="1750003">
                  <a:extLst>
                    <a:ext uri="{9D8B030D-6E8A-4147-A177-3AD203B41FA5}">
                      <a16:colId xmlns:a16="http://schemas.microsoft.com/office/drawing/2014/main" val="349205669"/>
                    </a:ext>
                  </a:extLst>
                </a:gridCol>
              </a:tblGrid>
              <a:tr h="1832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Sub-category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Criteria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Group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Source type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294636"/>
                  </a:ext>
                </a:extLst>
              </a:tr>
              <a:tr h="557266">
                <a:tc rowSpan="3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Cold </a:t>
                      </a:r>
                      <a:r>
                        <a:rPr lang="fr-FR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chain</a:t>
                      </a:r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Ease</a:t>
                      </a:r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of conservation (volume &amp; cold </a:t>
                      </a:r>
                      <a:r>
                        <a:rPr lang="fr-FR" sz="1200" b="0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chain</a:t>
                      </a:r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noProof="0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requirements</a:t>
                      </a:r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Feasibility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Qualitative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863244"/>
                  </a:ext>
                </a:extLst>
              </a:tr>
              <a:tr h="557266">
                <a:tc v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Shelf life of the vaccine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Feasibility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Qualitative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861559"/>
                  </a:ext>
                </a:extLst>
              </a:tr>
              <a:tr h="557266">
                <a:tc v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Availability</a:t>
                      </a:r>
                      <a:r>
                        <a:rPr lang="fr-FR" sz="12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fr-FR" sz="12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adequate</a:t>
                      </a:r>
                      <a:r>
                        <a:rPr lang="fr-FR" sz="12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cold </a:t>
                      </a:r>
                      <a:r>
                        <a:rPr lang="fr-FR" sz="12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chain</a:t>
                      </a:r>
                      <a:r>
                        <a:rPr lang="fr-FR" sz="12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equipment</a:t>
                      </a:r>
                      <a:r>
                        <a:rPr lang="fr-FR" sz="12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at all </a:t>
                      </a:r>
                      <a:r>
                        <a:rPr lang="fr-FR" sz="12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levels</a:t>
                      </a:r>
                      <a:r>
                        <a:rPr lang="fr-FR" sz="12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or </a:t>
                      </a:r>
                      <a:r>
                        <a:rPr lang="fr-FR" sz="12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ability</a:t>
                      </a:r>
                      <a:r>
                        <a:rPr lang="fr-FR" sz="12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to procure CCE </a:t>
                      </a:r>
                      <a:r>
                        <a:rPr lang="fr-FR" sz="12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required</a:t>
                      </a:r>
                      <a:r>
                        <a:rPr lang="fr-FR" sz="12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to store the vaccine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Feasibility</a:t>
                      </a:r>
                      <a:endParaRPr lang="fr-FR" sz="1200" b="0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Quantitative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582188"/>
                  </a:ext>
                </a:extLst>
              </a:tr>
              <a:tr h="55726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Distribution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Readiness</a:t>
                      </a:r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the </a:t>
                      </a:r>
                      <a:r>
                        <a:rPr lang="fr-FR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existing</a:t>
                      </a:r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distribution channels in the country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Feasibliity</a:t>
                      </a:r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Modeled</a:t>
                      </a:r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expert opinion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903690"/>
                  </a:ext>
                </a:extLst>
              </a:tr>
              <a:tr h="557266">
                <a:tc rowSpan="3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Wastage</a:t>
                      </a:r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Indicative </a:t>
                      </a:r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wastage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rate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Feasibility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Quantitative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cap="non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101107"/>
                  </a:ext>
                </a:extLst>
              </a:tr>
              <a:tr h="557266">
                <a:tc vMerge="1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Disponibilité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Ability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to </a:t>
                      </a:r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maintain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wastage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at </a:t>
                      </a:r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expected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levels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cap="non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Feasibility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cap="non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Qualitative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Expert opinion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16255"/>
                  </a:ext>
                </a:extLst>
              </a:tr>
              <a:tr h="557266">
                <a:tc v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Ability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to manage </a:t>
                      </a:r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waste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cap="non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Feasibility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cap="non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Qualitative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cap="non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329934"/>
                  </a:ext>
                </a:extLst>
              </a:tr>
              <a:tr h="557266"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Product aspect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Compatibility of the </a:t>
                      </a:r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presentation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of the vaccines </a:t>
                      </a:r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with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the </a:t>
                      </a:r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expected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uses in the country (e.g. to population spread in the country)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Feasibility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Qualitative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cap="non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776584"/>
                  </a:ext>
                </a:extLst>
              </a:tr>
              <a:tr h="557266">
                <a:tc v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Adequacy</a:t>
                      </a:r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of the labels to the local </a:t>
                      </a:r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language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Feasibility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Yes/no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Primary</a:t>
                      </a:r>
                      <a:endParaRPr lang="fr-FR" sz="1200" b="0" i="0" u="none" strike="noStrike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42116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896E550-5EAD-12D7-6FB4-19F0B23A3053}"/>
              </a:ext>
            </a:extLst>
          </p:cNvPr>
          <p:cNvSpPr/>
          <p:nvPr/>
        </p:nvSpPr>
        <p:spPr>
          <a:xfrm>
            <a:off x="3903344" y="6530904"/>
            <a:ext cx="1743075" cy="2114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Essential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ADA12-692B-59E5-D1C6-2892A32CFEFA}"/>
              </a:ext>
            </a:extLst>
          </p:cNvPr>
          <p:cNvSpPr/>
          <p:nvPr/>
        </p:nvSpPr>
        <p:spPr>
          <a:xfrm>
            <a:off x="5917885" y="6530904"/>
            <a:ext cx="1743075" cy="2114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</a:schemeClr>
                </a:solidFill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2054349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Criteria review: Service delivery</a:t>
            </a:r>
            <a:endParaRPr kumimoji="0" lang="fr-FR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65" name="Google Shape;12;p19">
            <a:extLst>
              <a:ext uri="{FF2B5EF4-FFF2-40B4-BE49-F238E27FC236}">
                <a16:creationId xmlns:a16="http://schemas.microsoft.com/office/drawing/2014/main" id="{796AB4E6-7EFB-973A-C919-F79C02A22D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>
                <a:latin typeface="+mj-lt"/>
              </a:rPr>
              <a:pPr/>
              <a:t>25</a:t>
            </a:fld>
            <a:endParaRPr lang="fr-FR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25073C-C8E1-EB0C-F962-3FAE6E116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862896"/>
              </p:ext>
            </p:extLst>
          </p:nvPr>
        </p:nvGraphicFramePr>
        <p:xfrm>
          <a:off x="472961" y="1199400"/>
          <a:ext cx="11218296" cy="2633930"/>
        </p:xfrm>
        <a:graphic>
          <a:graphicData uri="http://schemas.openxmlformats.org/drawingml/2006/table">
            <a:tbl>
              <a:tblPr/>
              <a:tblGrid>
                <a:gridCol w="1683808">
                  <a:extLst>
                    <a:ext uri="{9D8B030D-6E8A-4147-A177-3AD203B41FA5}">
                      <a16:colId xmlns:a16="http://schemas.microsoft.com/office/drawing/2014/main" val="1564478177"/>
                    </a:ext>
                  </a:extLst>
                </a:gridCol>
                <a:gridCol w="5097746">
                  <a:extLst>
                    <a:ext uri="{9D8B030D-6E8A-4147-A177-3AD203B41FA5}">
                      <a16:colId xmlns:a16="http://schemas.microsoft.com/office/drawing/2014/main" val="4176978140"/>
                    </a:ext>
                  </a:extLst>
                </a:gridCol>
                <a:gridCol w="1506937">
                  <a:extLst>
                    <a:ext uri="{9D8B030D-6E8A-4147-A177-3AD203B41FA5}">
                      <a16:colId xmlns:a16="http://schemas.microsoft.com/office/drawing/2014/main" val="1213459350"/>
                    </a:ext>
                  </a:extLst>
                </a:gridCol>
                <a:gridCol w="1179802">
                  <a:extLst>
                    <a:ext uri="{9D8B030D-6E8A-4147-A177-3AD203B41FA5}">
                      <a16:colId xmlns:a16="http://schemas.microsoft.com/office/drawing/2014/main" val="1501533423"/>
                    </a:ext>
                  </a:extLst>
                </a:gridCol>
                <a:gridCol w="1750003">
                  <a:extLst>
                    <a:ext uri="{9D8B030D-6E8A-4147-A177-3AD203B41FA5}">
                      <a16:colId xmlns:a16="http://schemas.microsoft.com/office/drawing/2014/main" val="349205669"/>
                    </a:ext>
                  </a:extLst>
                </a:gridCol>
              </a:tblGrid>
              <a:tr h="18327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Sub-category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Criteria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Group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Source type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294636"/>
                  </a:ext>
                </a:extLst>
              </a:tr>
              <a:tr h="557266">
                <a:tc rowSpan="3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Human </a:t>
                      </a:r>
                      <a:r>
                        <a:rPr lang="fr-FR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resources</a:t>
                      </a:r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Ease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preparation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reconstitution &amp; administration (open-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vial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policy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CTC)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Feasibility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Qualitative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Modeled / expert opinion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101107"/>
                  </a:ext>
                </a:extLst>
              </a:tr>
              <a:tr h="557266">
                <a:tc vMerge="1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Disponibilité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Expected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impact of the introduction on the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human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resources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(e.g.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additional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workload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due to the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schedule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complexity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of the administration,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flexibility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of the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schedule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level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of training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requirements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for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human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resources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Feasibility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Qualitative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Modeled / expert opinion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16255"/>
                  </a:ext>
                </a:extLst>
              </a:tr>
              <a:tr h="557266">
                <a:tc v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Impact on 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existing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immunization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services or 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other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health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sectors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- 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risk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overload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Feasibility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Qualitative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Expert opinion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329934"/>
                  </a:ext>
                </a:extLst>
              </a:tr>
              <a:tr h="55726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Systems</a:t>
                      </a:r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Availability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of information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systems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to manage the vaccine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supply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chain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measure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related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performance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metrics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(i.e.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coverage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and vaccine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utilization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Feasibility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Yes/no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Primary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77658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896E550-5EAD-12D7-6FB4-19F0B23A3053}"/>
              </a:ext>
            </a:extLst>
          </p:cNvPr>
          <p:cNvSpPr/>
          <p:nvPr/>
        </p:nvSpPr>
        <p:spPr>
          <a:xfrm>
            <a:off x="3781424" y="5984260"/>
            <a:ext cx="1743075" cy="2114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Essential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ADA12-692B-59E5-D1C6-2892A32CFEFA}"/>
              </a:ext>
            </a:extLst>
          </p:cNvPr>
          <p:cNvSpPr/>
          <p:nvPr/>
        </p:nvSpPr>
        <p:spPr>
          <a:xfrm>
            <a:off x="5795965" y="5984260"/>
            <a:ext cx="1743075" cy="2114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</a:schemeClr>
                </a:solidFill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41972843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Criteria review: Acceptability of the vaccine</a:t>
            </a:r>
            <a:endParaRPr kumimoji="0" lang="fr-FR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65" name="Google Shape;12;p19">
            <a:extLst>
              <a:ext uri="{FF2B5EF4-FFF2-40B4-BE49-F238E27FC236}">
                <a16:creationId xmlns:a16="http://schemas.microsoft.com/office/drawing/2014/main" id="{796AB4E6-7EFB-973A-C919-F79C02A22D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>
                <a:latin typeface="+mj-lt"/>
              </a:rPr>
              <a:pPr/>
              <a:t>26</a:t>
            </a:fld>
            <a:endParaRPr lang="fr-FR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25073C-C8E1-EB0C-F962-3FAE6E116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04520"/>
              </p:ext>
            </p:extLst>
          </p:nvPr>
        </p:nvGraphicFramePr>
        <p:xfrm>
          <a:off x="472961" y="1199400"/>
          <a:ext cx="11218296" cy="3457097"/>
        </p:xfrm>
        <a:graphic>
          <a:graphicData uri="http://schemas.openxmlformats.org/drawingml/2006/table">
            <a:tbl>
              <a:tblPr/>
              <a:tblGrid>
                <a:gridCol w="1683808">
                  <a:extLst>
                    <a:ext uri="{9D8B030D-6E8A-4147-A177-3AD203B41FA5}">
                      <a16:colId xmlns:a16="http://schemas.microsoft.com/office/drawing/2014/main" val="1564478177"/>
                    </a:ext>
                  </a:extLst>
                </a:gridCol>
                <a:gridCol w="5097746">
                  <a:extLst>
                    <a:ext uri="{9D8B030D-6E8A-4147-A177-3AD203B41FA5}">
                      <a16:colId xmlns:a16="http://schemas.microsoft.com/office/drawing/2014/main" val="4176978140"/>
                    </a:ext>
                  </a:extLst>
                </a:gridCol>
                <a:gridCol w="1506937">
                  <a:extLst>
                    <a:ext uri="{9D8B030D-6E8A-4147-A177-3AD203B41FA5}">
                      <a16:colId xmlns:a16="http://schemas.microsoft.com/office/drawing/2014/main" val="1213459350"/>
                    </a:ext>
                  </a:extLst>
                </a:gridCol>
                <a:gridCol w="1179802">
                  <a:extLst>
                    <a:ext uri="{9D8B030D-6E8A-4147-A177-3AD203B41FA5}">
                      <a16:colId xmlns:a16="http://schemas.microsoft.com/office/drawing/2014/main" val="1501533423"/>
                    </a:ext>
                  </a:extLst>
                </a:gridCol>
                <a:gridCol w="1750003">
                  <a:extLst>
                    <a:ext uri="{9D8B030D-6E8A-4147-A177-3AD203B41FA5}">
                      <a16:colId xmlns:a16="http://schemas.microsoft.com/office/drawing/2014/main" val="349205669"/>
                    </a:ext>
                  </a:extLst>
                </a:gridCol>
              </a:tblGrid>
              <a:tr h="16741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Sub-category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Criteria</a:t>
                      </a:r>
                      <a:endParaRPr lang="fr-FR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Group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Source type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294636"/>
                  </a:ext>
                </a:extLst>
              </a:tr>
              <a:tr h="535569">
                <a:tc rowSpan="5"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Perception of </a:t>
                      </a:r>
                      <a:r>
                        <a:rPr lang="fr-FR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target</a:t>
                      </a:r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population of the vaccine</a:t>
                      </a: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Ethical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reputational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or social issues 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that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may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affect 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acceptability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of the vaccine to the 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target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population (e.g. 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reputation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of the country </a:t>
                      </a:r>
                      <a:r>
                        <a:rPr lang="fr-F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producer</a:t>
                      </a: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halal)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Feasibility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Yes/no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Primary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F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70767"/>
                  </a:ext>
                </a:extLst>
              </a:tr>
              <a:tr h="535569">
                <a:tc v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Level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of use in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HICs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thought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-leader or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neighbouring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countries (e.g.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related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to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safety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Feasibility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Quantitative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Primary / Modeled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699950"/>
                  </a:ext>
                </a:extLst>
              </a:tr>
              <a:tr h="5355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Perception of the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target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population of the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disease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risk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severity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fear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demand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for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disease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control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Importance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Qualitative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Expert opinion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144677"/>
                  </a:ext>
                </a:extLst>
              </a:tr>
              <a:tr h="5355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Perception of the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target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population on the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desirable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undesirable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effects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of the vaccine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Feasibility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Qualitative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Primary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476135"/>
                  </a:ext>
                </a:extLst>
              </a:tr>
              <a:tr h="535569">
                <a:tc vMerge="1">
                  <a:txBody>
                    <a:bodyPr/>
                    <a:lstStyle/>
                    <a:p>
                      <a:pPr algn="l" fontAlgn="b"/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5D6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Acceptability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schedule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(e.g. multiple injections,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additional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visits</a:t>
                      </a:r>
                      <a:r>
                        <a:rPr lang="fr-F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Feasibility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Qualitative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Primary / Modeled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081923"/>
                  </a:ext>
                </a:extLst>
              </a:tr>
              <a:tr h="535569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Demand</a:t>
                      </a:r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generation</a:t>
                      </a:r>
                      <a:endParaRPr lang="fr-F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Availability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fr-FR" sz="12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resources</a:t>
                      </a:r>
                      <a:r>
                        <a:rPr lang="fr-FR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for marketing and communication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Feasibility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Qualitative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Primary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D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10110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896E550-5EAD-12D7-6FB4-19F0B23A3053}"/>
              </a:ext>
            </a:extLst>
          </p:cNvPr>
          <p:cNvSpPr/>
          <p:nvPr/>
        </p:nvSpPr>
        <p:spPr>
          <a:xfrm>
            <a:off x="3781424" y="5984260"/>
            <a:ext cx="1743075" cy="2114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Essential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ADA12-692B-59E5-D1C6-2892A32CFEFA}"/>
              </a:ext>
            </a:extLst>
          </p:cNvPr>
          <p:cNvSpPr/>
          <p:nvPr/>
        </p:nvSpPr>
        <p:spPr>
          <a:xfrm>
            <a:off x="5795965" y="5984260"/>
            <a:ext cx="1743075" cy="2114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</a:schemeClr>
                </a:solidFill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3607830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2400" kern="0" dirty="0" err="1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Summary</a:t>
            </a:r>
            <a:r>
              <a:rPr lang="fr-FR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 – Essential and Important </a:t>
            </a:r>
            <a:r>
              <a:rPr lang="fr-FR" sz="2400" kern="0" dirty="0" err="1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criteria</a:t>
            </a:r>
            <a:endParaRPr lang="fr-FR" sz="2400" kern="0" dirty="0">
              <a:solidFill>
                <a:srgbClr val="0F5D61"/>
              </a:solidFill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B33988-1A71-C6A3-BE03-8C2AC4C42660}"/>
              </a:ext>
            </a:extLst>
          </p:cNvPr>
          <p:cNvSpPr/>
          <p:nvPr/>
        </p:nvSpPr>
        <p:spPr>
          <a:xfrm>
            <a:off x="11342717" y="104775"/>
            <a:ext cx="681594" cy="1545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rgbClr val="C00000"/>
                </a:solidFill>
              </a:rPr>
              <a:t>DRAFT</a:t>
            </a:r>
          </a:p>
        </p:txBody>
      </p:sp>
      <p:sp>
        <p:nvSpPr>
          <p:cNvPr id="65" name="Google Shape;12;p19">
            <a:extLst>
              <a:ext uri="{FF2B5EF4-FFF2-40B4-BE49-F238E27FC236}">
                <a16:creationId xmlns:a16="http://schemas.microsoft.com/office/drawing/2014/main" id="{796AB4E6-7EFB-973A-C919-F79C02A22D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70825" y="6098354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>
                <a:latin typeface="+mj-lt"/>
              </a:rPr>
              <a:pPr/>
              <a:t>27</a:t>
            </a:fld>
            <a:endParaRPr lang="fr-FR" dirty="0">
              <a:latin typeface="+mj-lt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52BC611-F0BB-A3F3-5888-4AFC6C796C9E}"/>
              </a:ext>
            </a:extLst>
          </p:cNvPr>
          <p:cNvGrpSpPr/>
          <p:nvPr/>
        </p:nvGrpSpPr>
        <p:grpSpPr>
          <a:xfrm>
            <a:off x="136576" y="931181"/>
            <a:ext cx="5932920" cy="317700"/>
            <a:chOff x="3399318" y="1020952"/>
            <a:chExt cx="4013925" cy="3177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1F70A0-EE11-3886-4089-7C8939B8A4E3}"/>
                </a:ext>
              </a:extLst>
            </p:cNvPr>
            <p:cNvSpPr/>
            <p:nvPr/>
          </p:nvSpPr>
          <p:spPr>
            <a:xfrm>
              <a:off x="3399320" y="1021398"/>
              <a:ext cx="4013923" cy="3172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F5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t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IMPORTANCE: </a:t>
              </a:r>
              <a:r>
                <a:rPr lang="en-US" sz="1200" kern="0" dirty="0">
                  <a:solidFill>
                    <a:schemeClr val="tx1"/>
                  </a:solidFill>
                </a:rPr>
                <a:t>Which vaccines are the most important to introduce?</a:t>
              </a:r>
              <a:endPara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150174-2ECF-A547-0471-0101AF259177}"/>
                </a:ext>
              </a:extLst>
            </p:cNvPr>
            <p:cNvCxnSpPr>
              <a:cxnSpLocks/>
            </p:cNvCxnSpPr>
            <p:nvPr/>
          </p:nvCxnSpPr>
          <p:spPr>
            <a:xfrm>
              <a:off x="3399318" y="1020952"/>
              <a:ext cx="4013925" cy="0"/>
            </a:xfrm>
            <a:prstGeom prst="line">
              <a:avLst/>
            </a:prstGeom>
            <a:ln w="38100">
              <a:solidFill>
                <a:srgbClr val="C2D6D7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1419BE8-8E45-279C-8C7B-5999F306A7B8}"/>
              </a:ext>
            </a:extLst>
          </p:cNvPr>
          <p:cNvGrpSpPr/>
          <p:nvPr/>
        </p:nvGrpSpPr>
        <p:grpSpPr>
          <a:xfrm>
            <a:off x="6151695" y="929852"/>
            <a:ext cx="5934456" cy="313003"/>
            <a:chOff x="7769945" y="956939"/>
            <a:chExt cx="4014593" cy="31300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29EC36-174E-01E2-FD62-214A73953CCC}"/>
                </a:ext>
              </a:extLst>
            </p:cNvPr>
            <p:cNvSpPr/>
            <p:nvPr/>
          </p:nvSpPr>
          <p:spPr>
            <a:xfrm>
              <a:off x="7770615" y="956940"/>
              <a:ext cx="4013923" cy="3130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F5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t"/>
            <a:lstStyle/>
            <a:p>
              <a:pPr>
                <a:spcBef>
                  <a:spcPts val="600"/>
                </a:spcBef>
                <a:buSzPct val="100000"/>
              </a:pPr>
              <a:r>
                <a:rPr lang="fr-FR" sz="1200" b="1" kern="0" dirty="0">
                  <a:solidFill>
                    <a:schemeClr val="tx1"/>
                  </a:solidFill>
                </a:rPr>
                <a:t>FEASIBILITY: </a:t>
              </a:r>
              <a:r>
                <a:rPr lang="en-US" sz="1200" kern="0" dirty="0">
                  <a:solidFill>
                    <a:schemeClr val="tx1"/>
                  </a:solidFill>
                </a:rPr>
                <a:t>Which vaccines are the easiest to introduce?</a:t>
              </a:r>
              <a:endParaRPr lang="fr-FR" sz="1050" kern="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F9992D0-DA28-49B2-D26B-6EE5B5A3ACE7}"/>
                </a:ext>
              </a:extLst>
            </p:cNvPr>
            <p:cNvCxnSpPr>
              <a:cxnSpLocks/>
            </p:cNvCxnSpPr>
            <p:nvPr/>
          </p:nvCxnSpPr>
          <p:spPr>
            <a:xfrm>
              <a:off x="7769945" y="956939"/>
              <a:ext cx="4013923" cy="0"/>
            </a:xfrm>
            <a:prstGeom prst="line">
              <a:avLst/>
            </a:prstGeom>
            <a:ln w="38100">
              <a:solidFill>
                <a:srgbClr val="68999B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458753D-5125-E4BB-411C-6BB66E654675}"/>
              </a:ext>
            </a:extLst>
          </p:cNvPr>
          <p:cNvSpPr/>
          <p:nvPr/>
        </p:nvSpPr>
        <p:spPr>
          <a:xfrm>
            <a:off x="0" y="6290490"/>
            <a:ext cx="12201525" cy="567510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/>
              <a:t>Reminder</a:t>
            </a:r>
            <a:r>
              <a:rPr lang="fr-FR" sz="1600" b="1" dirty="0"/>
              <a:t>: </a:t>
            </a:r>
            <a:r>
              <a:rPr lang="en-US" sz="1600" dirty="0"/>
              <a:t>This pre-classification was completed at a global level and is only a starting point for discussion. </a:t>
            </a:r>
          </a:p>
          <a:p>
            <a:pPr algn="ctr"/>
            <a:r>
              <a:rPr lang="fr-FR" sz="1600" b="1" dirty="0"/>
              <a:t>The NITAG </a:t>
            </a:r>
            <a:r>
              <a:rPr lang="fr-FR" sz="1600" b="1" dirty="0" err="1"/>
              <a:t>will</a:t>
            </a:r>
            <a:r>
              <a:rPr lang="fr-FR" sz="1600" b="1" dirty="0"/>
              <a:t> </a:t>
            </a:r>
            <a:r>
              <a:rPr lang="fr-FR" sz="1600" b="1" dirty="0" err="1"/>
              <a:t>review</a:t>
            </a:r>
            <a:r>
              <a:rPr lang="fr-FR" sz="1600" b="1" dirty="0"/>
              <a:t>, </a:t>
            </a:r>
            <a:r>
              <a:rPr lang="fr-FR" sz="1600" b="1" dirty="0" err="1"/>
              <a:t>discuss</a:t>
            </a:r>
            <a:r>
              <a:rPr lang="fr-FR" sz="1600" b="1" dirty="0"/>
              <a:t> and amend </a:t>
            </a:r>
            <a:r>
              <a:rPr lang="fr-FR" sz="1600" b="1" dirty="0" err="1"/>
              <a:t>this</a:t>
            </a:r>
            <a:r>
              <a:rPr lang="fr-FR" sz="1600" b="1" dirty="0"/>
              <a:t> </a:t>
            </a:r>
            <a:r>
              <a:rPr lang="fr-FR" sz="1600" b="1" dirty="0" err="1"/>
              <a:t>list</a:t>
            </a:r>
            <a:r>
              <a:rPr lang="fr-FR" sz="1600" b="1" dirty="0"/>
              <a:t> as </a:t>
            </a:r>
            <a:r>
              <a:rPr lang="fr-FR" sz="1600" b="1" dirty="0" err="1"/>
              <a:t>appropriate</a:t>
            </a:r>
            <a:r>
              <a:rPr lang="fr-FR" sz="1600" b="1" dirty="0"/>
              <a:t> for country </a:t>
            </a:r>
            <a:r>
              <a:rPr lang="fr-FR" sz="1600" b="1" dirty="0" err="1"/>
              <a:t>context</a:t>
            </a:r>
            <a:r>
              <a:rPr lang="fr-FR" sz="1600" b="1" dirty="0"/>
              <a:t> and </a:t>
            </a:r>
            <a:r>
              <a:rPr lang="fr-FR" sz="1600" b="1" dirty="0" err="1"/>
              <a:t>needs</a:t>
            </a:r>
            <a:r>
              <a:rPr lang="fr-FR" sz="1600" b="1" dirty="0"/>
              <a:t>.</a:t>
            </a:r>
            <a:endParaRPr lang="fr-FR" sz="1600" dirty="0">
              <a:solidFill>
                <a:schemeClr val="bg1"/>
              </a:solidFill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6F5A15E-16D5-C944-2D0F-694D244354F4}"/>
              </a:ext>
            </a:extLst>
          </p:cNvPr>
          <p:cNvGrpSpPr/>
          <p:nvPr/>
        </p:nvGrpSpPr>
        <p:grpSpPr>
          <a:xfrm>
            <a:off x="623479" y="5996776"/>
            <a:ext cx="4582792" cy="154905"/>
            <a:chOff x="676347" y="5521629"/>
            <a:chExt cx="4582792" cy="15490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BC904E6-4D18-8A54-3118-7B186FF98958}"/>
                </a:ext>
              </a:extLst>
            </p:cNvPr>
            <p:cNvSpPr/>
            <p:nvPr/>
          </p:nvSpPr>
          <p:spPr>
            <a:xfrm>
              <a:off x="676347" y="5529068"/>
              <a:ext cx="2251139" cy="14746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Essential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criteria</a:t>
              </a:r>
              <a:endParaRPr lang="fr-FR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3F993C4-289C-2F02-82AA-2C368130108F}"/>
                </a:ext>
              </a:extLst>
            </p:cNvPr>
            <p:cNvSpPr/>
            <p:nvPr/>
          </p:nvSpPr>
          <p:spPr>
            <a:xfrm>
              <a:off x="3008000" y="5521629"/>
              <a:ext cx="2251139" cy="14746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Important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criteria</a:t>
              </a:r>
              <a:endParaRPr lang="fr-FR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FF5F4BD-F862-3E3F-EF98-1473164987C1}"/>
              </a:ext>
            </a:extLst>
          </p:cNvPr>
          <p:cNvGrpSpPr/>
          <p:nvPr/>
        </p:nvGrpSpPr>
        <p:grpSpPr>
          <a:xfrm>
            <a:off x="6150779" y="2671575"/>
            <a:ext cx="5934456" cy="956585"/>
            <a:chOff x="7770615" y="3922862"/>
            <a:chExt cx="4013923" cy="95658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3F1306-5C56-EEB1-5C4D-D084CA299ED1}"/>
                </a:ext>
              </a:extLst>
            </p:cNvPr>
            <p:cNvSpPr/>
            <p:nvPr/>
          </p:nvSpPr>
          <p:spPr>
            <a:xfrm>
              <a:off x="7770615" y="3922862"/>
              <a:ext cx="4013923" cy="956585"/>
            </a:xfrm>
            <a:prstGeom prst="rect">
              <a:avLst/>
            </a:prstGeom>
            <a:solidFill>
              <a:srgbClr val="6899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1200" b="1" dirty="0" err="1">
                  <a:solidFill>
                    <a:schemeClr val="tx1"/>
                  </a:solidFill>
                </a:rPr>
                <a:t>Acceptability</a:t>
              </a:r>
              <a:r>
                <a:rPr lang="fr-FR" sz="1200" b="1" dirty="0">
                  <a:solidFill>
                    <a:schemeClr val="tx1"/>
                  </a:solidFill>
                </a:rPr>
                <a:t> of the vaccine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8D259C7-9956-9BA6-4697-FE5416C5CFED}"/>
                </a:ext>
              </a:extLst>
            </p:cNvPr>
            <p:cNvSpPr/>
            <p:nvPr/>
          </p:nvSpPr>
          <p:spPr>
            <a:xfrm>
              <a:off x="7947091" y="4191477"/>
              <a:ext cx="3643418" cy="43215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Ethical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,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reputational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or social issues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that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may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affect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acceptability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of the vaccine to the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target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population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3A3D8C5-D7B5-EBC6-54FB-8C30D078ADAC}"/>
                </a:ext>
              </a:extLst>
            </p:cNvPr>
            <p:cNvSpPr/>
            <p:nvPr/>
          </p:nvSpPr>
          <p:spPr>
            <a:xfrm>
              <a:off x="7947091" y="4675676"/>
              <a:ext cx="3643418" cy="1463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Acceptability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of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schedule</a:t>
              </a:r>
              <a:endParaRPr lang="fr-FR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0C399AE-1B82-330A-2F4D-F5CBA1BCF465}"/>
              </a:ext>
            </a:extLst>
          </p:cNvPr>
          <p:cNvGrpSpPr/>
          <p:nvPr/>
        </p:nvGrpSpPr>
        <p:grpSpPr>
          <a:xfrm>
            <a:off x="147594" y="4900633"/>
            <a:ext cx="5932917" cy="452357"/>
            <a:chOff x="3399320" y="3676819"/>
            <a:chExt cx="4013923" cy="45235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AC38662-F8BC-5191-1A17-909A89C3830C}"/>
                </a:ext>
              </a:extLst>
            </p:cNvPr>
            <p:cNvSpPr/>
            <p:nvPr/>
          </p:nvSpPr>
          <p:spPr>
            <a:xfrm>
              <a:off x="3399320" y="3676819"/>
              <a:ext cx="4013923" cy="452357"/>
            </a:xfrm>
            <a:prstGeom prst="rect">
              <a:avLst/>
            </a:prstGeom>
            <a:solidFill>
              <a:srgbClr val="C2D6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1200" b="1" dirty="0" err="1">
                  <a:solidFill>
                    <a:schemeClr val="tx1"/>
                  </a:solidFill>
                </a:rPr>
                <a:t>Acceptability</a:t>
              </a:r>
              <a:r>
                <a:rPr lang="fr-FR" sz="1200" b="1" dirty="0">
                  <a:solidFill>
                    <a:schemeClr val="tx1"/>
                  </a:solidFill>
                </a:rPr>
                <a:t> of the vaccine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EDB9E4A-893F-EC30-B1A2-93C82569B410}"/>
                </a:ext>
              </a:extLst>
            </p:cNvPr>
            <p:cNvSpPr/>
            <p:nvPr/>
          </p:nvSpPr>
          <p:spPr>
            <a:xfrm>
              <a:off x="3584571" y="3937040"/>
              <a:ext cx="3643418" cy="1514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Perception of the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target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population of the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disease</a:t>
              </a:r>
              <a:endParaRPr lang="fr-FR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B6690C4-67B1-54F9-8BE0-009DACCB3687}"/>
              </a:ext>
            </a:extLst>
          </p:cNvPr>
          <p:cNvGrpSpPr/>
          <p:nvPr/>
        </p:nvGrpSpPr>
        <p:grpSpPr>
          <a:xfrm>
            <a:off x="136576" y="3562033"/>
            <a:ext cx="5932917" cy="1258410"/>
            <a:chOff x="163080" y="3879840"/>
            <a:chExt cx="5932917" cy="125841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64797D7-23E0-F428-04C4-4CEC8A580C89}"/>
                </a:ext>
              </a:extLst>
            </p:cNvPr>
            <p:cNvSpPr/>
            <p:nvPr/>
          </p:nvSpPr>
          <p:spPr>
            <a:xfrm>
              <a:off x="163080" y="3879840"/>
              <a:ext cx="5932917" cy="1258410"/>
            </a:xfrm>
            <a:prstGeom prst="rect">
              <a:avLst/>
            </a:prstGeom>
            <a:solidFill>
              <a:srgbClr val="C2D6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1200" b="1" dirty="0" err="1">
                  <a:solidFill>
                    <a:schemeClr val="tx1"/>
                  </a:solidFill>
                </a:rPr>
                <a:t>Benefits</a:t>
              </a:r>
              <a:r>
                <a:rPr lang="fr-FR" sz="1200" b="1" dirty="0">
                  <a:solidFill>
                    <a:schemeClr val="tx1"/>
                  </a:solidFill>
                </a:rPr>
                <a:t> of the vaccine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36753DC-2F46-BC34-9F67-C312612B0819}"/>
                </a:ext>
              </a:extLst>
            </p:cNvPr>
            <p:cNvSpPr/>
            <p:nvPr/>
          </p:nvSpPr>
          <p:spPr>
            <a:xfrm>
              <a:off x="436900" y="4180979"/>
              <a:ext cx="5385279" cy="1463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Effectiveness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of the vaccine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including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in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different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populations/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age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groups/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cohorts</a:t>
              </a:r>
              <a:endParaRPr lang="fr-FR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70130DC-27E6-91D4-964F-DE79B7334CEA}"/>
                </a:ext>
              </a:extLst>
            </p:cNvPr>
            <p:cNvSpPr/>
            <p:nvPr/>
          </p:nvSpPr>
          <p:spPr>
            <a:xfrm>
              <a:off x="436894" y="4374945"/>
              <a:ext cx="5385279" cy="1463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Efficacy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and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immunogenicity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of the vaccine in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target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population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3F779F4-F5EF-10F0-E30A-D4FB79090943}"/>
                </a:ext>
              </a:extLst>
            </p:cNvPr>
            <p:cNvSpPr/>
            <p:nvPr/>
          </p:nvSpPr>
          <p:spPr>
            <a:xfrm>
              <a:off x="436891" y="4565676"/>
              <a:ext cx="5385279" cy="14746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Duration of protection and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waning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of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immunity</a:t>
              </a:r>
              <a:endParaRPr lang="fr-FR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9902D0F-38E0-769E-1EA6-889C089F9917}"/>
                </a:ext>
              </a:extLst>
            </p:cNvPr>
            <p:cNvSpPr/>
            <p:nvPr/>
          </p:nvSpPr>
          <p:spPr>
            <a:xfrm>
              <a:off x="436891" y="4751606"/>
              <a:ext cx="5385279" cy="14746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Herd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immunity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/ protection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B395401-A60F-2F08-6B2A-CE8D36F3A9A7}"/>
                </a:ext>
              </a:extLst>
            </p:cNvPr>
            <p:cNvSpPr/>
            <p:nvPr/>
          </p:nvSpPr>
          <p:spPr>
            <a:xfrm>
              <a:off x="436891" y="4937536"/>
              <a:ext cx="5385279" cy="14746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Coverage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of active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serogroups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or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serotypes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in the country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466DE03-FCDE-2E1A-7BA1-8DA2401BACF3}"/>
              </a:ext>
            </a:extLst>
          </p:cNvPr>
          <p:cNvGrpSpPr/>
          <p:nvPr/>
        </p:nvGrpSpPr>
        <p:grpSpPr>
          <a:xfrm>
            <a:off x="136576" y="1318538"/>
            <a:ext cx="5932917" cy="2166716"/>
            <a:chOff x="609600" y="1869063"/>
            <a:chExt cx="5486397" cy="216671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EE18B4E-BFA1-108F-7F6A-5B084DDC5F10}"/>
                </a:ext>
              </a:extLst>
            </p:cNvPr>
            <p:cNvSpPr/>
            <p:nvPr/>
          </p:nvSpPr>
          <p:spPr>
            <a:xfrm>
              <a:off x="609600" y="1869063"/>
              <a:ext cx="5486397" cy="2166716"/>
            </a:xfrm>
            <a:prstGeom prst="rect">
              <a:avLst/>
            </a:prstGeom>
            <a:solidFill>
              <a:srgbClr val="C2D6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1200" b="1" dirty="0" err="1">
                  <a:solidFill>
                    <a:schemeClr val="tx1"/>
                  </a:solidFill>
                </a:rPr>
                <a:t>Burden</a:t>
              </a:r>
              <a:r>
                <a:rPr lang="fr-FR" sz="1200" b="1" dirty="0">
                  <a:solidFill>
                    <a:schemeClr val="tx1"/>
                  </a:solidFill>
                </a:rPr>
                <a:t> &amp; </a:t>
              </a:r>
              <a:r>
                <a:rPr lang="fr-FR" sz="1200" b="1" dirty="0" err="1">
                  <a:solidFill>
                    <a:schemeClr val="tx1"/>
                  </a:solidFill>
                </a:rPr>
                <a:t>epidemiology</a:t>
              </a:r>
              <a:r>
                <a:rPr lang="fr-FR" sz="1200" b="1" dirty="0">
                  <a:solidFill>
                    <a:schemeClr val="tx1"/>
                  </a:solidFill>
                </a:rPr>
                <a:t> of the </a:t>
              </a:r>
              <a:r>
                <a:rPr lang="fr-FR" sz="1200" b="1" dirty="0" err="1">
                  <a:solidFill>
                    <a:schemeClr val="tx1"/>
                  </a:solidFill>
                </a:rPr>
                <a:t>disease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8F4DFB2-DC6C-0DAA-EE16-3C983671AE05}"/>
                </a:ext>
              </a:extLst>
            </p:cNvPr>
            <p:cNvSpPr/>
            <p:nvPr/>
          </p:nvSpPr>
          <p:spPr>
            <a:xfrm>
              <a:off x="862809" y="2161004"/>
              <a:ext cx="4979975" cy="14197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Cost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of the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disease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to the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health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system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03D0143-68D3-AB35-C0E9-840647376306}"/>
                </a:ext>
              </a:extLst>
            </p:cNvPr>
            <p:cNvSpPr/>
            <p:nvPr/>
          </p:nvSpPr>
          <p:spPr>
            <a:xfrm>
              <a:off x="862809" y="2345055"/>
              <a:ext cx="4979975" cy="1463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Direct &amp; indirect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costs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to patient &amp;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families</a:t>
              </a:r>
              <a:endParaRPr lang="fr-FR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FE54160-20C8-6CAE-FB0B-19BDB41BE01F}"/>
                </a:ext>
              </a:extLst>
            </p:cNvPr>
            <p:cNvSpPr/>
            <p:nvPr/>
          </p:nvSpPr>
          <p:spPr>
            <a:xfrm>
              <a:off x="862810" y="2535879"/>
              <a:ext cx="4979975" cy="14746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Burden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inequity</a:t>
              </a:r>
              <a:endParaRPr lang="fr-FR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827C6D7-51DB-FB93-1296-293E28D38CF2}"/>
                </a:ext>
              </a:extLst>
            </p:cNvPr>
            <p:cNvSpPr/>
            <p:nvPr/>
          </p:nvSpPr>
          <p:spPr>
            <a:xfrm>
              <a:off x="862810" y="2721809"/>
              <a:ext cx="4979975" cy="14746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Incidence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FECE116-0C2E-8BEB-A1DF-A400F8382BAB}"/>
                </a:ext>
              </a:extLst>
            </p:cNvPr>
            <p:cNvSpPr/>
            <p:nvPr/>
          </p:nvSpPr>
          <p:spPr>
            <a:xfrm>
              <a:off x="862810" y="2907739"/>
              <a:ext cx="4979975" cy="14746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Prevalence</a:t>
              </a:r>
              <a:endParaRPr lang="fr-FR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4ED081B-324D-15BA-34CF-D8006F31A2D3}"/>
                </a:ext>
              </a:extLst>
            </p:cNvPr>
            <p:cNvSpPr/>
            <p:nvPr/>
          </p:nvSpPr>
          <p:spPr>
            <a:xfrm>
              <a:off x="862809" y="3098568"/>
              <a:ext cx="4979975" cy="14746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Outbreak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potential</a:t>
              </a:r>
              <a:endParaRPr lang="fr-FR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A9E14C9-542F-A35D-C4C1-290B726CCAE0}"/>
                </a:ext>
              </a:extLst>
            </p:cNvPr>
            <p:cNvSpPr/>
            <p:nvPr/>
          </p:nvSpPr>
          <p:spPr>
            <a:xfrm>
              <a:off x="862809" y="3290564"/>
              <a:ext cx="4979975" cy="14746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Hospitalization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rate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2627A6F-DA01-D17A-CC57-B84CCCE615EE}"/>
                </a:ext>
              </a:extLst>
            </p:cNvPr>
            <p:cNvSpPr/>
            <p:nvPr/>
          </p:nvSpPr>
          <p:spPr>
            <a:xfrm>
              <a:off x="862809" y="3477025"/>
              <a:ext cx="4979975" cy="14746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Mortality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and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lethality</a:t>
              </a:r>
              <a:endParaRPr lang="fr-FR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3E4F303-8B6E-B81F-0A3C-4D935A926709}"/>
                </a:ext>
              </a:extLst>
            </p:cNvPr>
            <p:cNvSpPr/>
            <p:nvPr/>
          </p:nvSpPr>
          <p:spPr>
            <a:xfrm>
              <a:off x="862809" y="3661257"/>
              <a:ext cx="4979975" cy="14746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Disability-adjusted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life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years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(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DALYs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)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C1A881F-F981-7E45-F62A-45388C062A7C}"/>
                </a:ext>
              </a:extLst>
            </p:cNvPr>
            <p:cNvSpPr/>
            <p:nvPr/>
          </p:nvSpPr>
          <p:spPr>
            <a:xfrm>
              <a:off x="862809" y="3846841"/>
              <a:ext cx="4979975" cy="1463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Absence of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satisfactory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alternatives to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prevent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/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treat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the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disease</a:t>
              </a:r>
              <a:endParaRPr lang="fr-FR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44DBEEA-6C16-FF1D-B310-3E3ED34E6666}"/>
              </a:ext>
            </a:extLst>
          </p:cNvPr>
          <p:cNvGrpSpPr/>
          <p:nvPr/>
        </p:nvGrpSpPr>
        <p:grpSpPr>
          <a:xfrm>
            <a:off x="6150779" y="2004490"/>
            <a:ext cx="5934456" cy="606402"/>
            <a:chOff x="7769945" y="1816425"/>
            <a:chExt cx="4013923" cy="60640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87EDBAD-A446-3EE3-F52F-C560C516451D}"/>
                </a:ext>
              </a:extLst>
            </p:cNvPr>
            <p:cNvSpPr/>
            <p:nvPr/>
          </p:nvSpPr>
          <p:spPr>
            <a:xfrm>
              <a:off x="7769945" y="1816425"/>
              <a:ext cx="4013923" cy="606402"/>
            </a:xfrm>
            <a:prstGeom prst="rect">
              <a:avLst/>
            </a:prstGeom>
            <a:solidFill>
              <a:srgbClr val="6899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1200" b="1" dirty="0">
                  <a:solidFill>
                    <a:schemeClr val="tx1"/>
                  </a:solidFill>
                </a:rPr>
                <a:t>Finances and </a:t>
              </a:r>
              <a:r>
                <a:rPr lang="fr-FR" sz="1200" b="1" dirty="0" err="1">
                  <a:solidFill>
                    <a:schemeClr val="tx1"/>
                  </a:solidFill>
                </a:rPr>
                <a:t>Economics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B6BACAC-FE3B-CB79-A585-0CD5E826B1DB}"/>
                </a:ext>
              </a:extLst>
            </p:cNvPr>
            <p:cNvSpPr/>
            <p:nvPr/>
          </p:nvSpPr>
          <p:spPr>
            <a:xfrm>
              <a:off x="7956279" y="2046793"/>
              <a:ext cx="3643418" cy="1389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Direct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costs</a:t>
              </a:r>
              <a:endParaRPr lang="fr-FR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23E5F4E-ADFE-5738-37EB-7F6F88C14327}"/>
                </a:ext>
              </a:extLst>
            </p:cNvPr>
            <p:cNvSpPr/>
            <p:nvPr/>
          </p:nvSpPr>
          <p:spPr>
            <a:xfrm>
              <a:off x="7956279" y="2223212"/>
              <a:ext cx="3643418" cy="1389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Availability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and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sustainability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of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funding</a:t>
              </a:r>
              <a:endParaRPr lang="fr-FR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01591DD-1E34-2521-CE6D-E403D2009858}"/>
              </a:ext>
            </a:extLst>
          </p:cNvPr>
          <p:cNvGrpSpPr/>
          <p:nvPr/>
        </p:nvGrpSpPr>
        <p:grpSpPr>
          <a:xfrm>
            <a:off x="6150779" y="5077657"/>
            <a:ext cx="5934456" cy="601349"/>
            <a:chOff x="7771028" y="3114969"/>
            <a:chExt cx="4013923" cy="60134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7EB5AF3-6BF0-2344-3E04-D3356EBD395A}"/>
                </a:ext>
              </a:extLst>
            </p:cNvPr>
            <p:cNvSpPr/>
            <p:nvPr/>
          </p:nvSpPr>
          <p:spPr>
            <a:xfrm>
              <a:off x="7771028" y="3114969"/>
              <a:ext cx="4013923" cy="601349"/>
            </a:xfrm>
            <a:prstGeom prst="rect">
              <a:avLst/>
            </a:prstGeom>
            <a:solidFill>
              <a:srgbClr val="6899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1200" b="1" dirty="0" err="1">
                  <a:solidFill>
                    <a:schemeClr val="tx1"/>
                  </a:solidFill>
                </a:rPr>
                <a:t>Logistics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6052EBD-D68C-211C-E6A5-1D8196202C67}"/>
                </a:ext>
              </a:extLst>
            </p:cNvPr>
            <p:cNvSpPr/>
            <p:nvPr/>
          </p:nvSpPr>
          <p:spPr>
            <a:xfrm>
              <a:off x="7956279" y="3326181"/>
              <a:ext cx="3643418" cy="1389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Availability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of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adequate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cold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chain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equipment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at all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levels</a:t>
              </a:r>
              <a:endParaRPr lang="fr-FR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4F07F78-3DAF-7BD6-E874-7F5CE710AEF9}"/>
                </a:ext>
              </a:extLst>
            </p:cNvPr>
            <p:cNvSpPr/>
            <p:nvPr/>
          </p:nvSpPr>
          <p:spPr>
            <a:xfrm>
              <a:off x="7956279" y="3495075"/>
              <a:ext cx="3643418" cy="1463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Readiness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of the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existing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distribution channels in the country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0D7E2AD-8509-6AAB-F558-C8960332C4E6}"/>
              </a:ext>
            </a:extLst>
          </p:cNvPr>
          <p:cNvGrpSpPr/>
          <p:nvPr/>
        </p:nvGrpSpPr>
        <p:grpSpPr>
          <a:xfrm>
            <a:off x="6151695" y="1297192"/>
            <a:ext cx="5934456" cy="643642"/>
            <a:chOff x="7769945" y="3375873"/>
            <a:chExt cx="4013923" cy="64364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CF93AA5-CA79-D784-5EA5-F429AA57B25C}"/>
                </a:ext>
              </a:extLst>
            </p:cNvPr>
            <p:cNvSpPr/>
            <p:nvPr/>
          </p:nvSpPr>
          <p:spPr>
            <a:xfrm>
              <a:off x="7769945" y="3375873"/>
              <a:ext cx="4013923" cy="643642"/>
            </a:xfrm>
            <a:prstGeom prst="rect">
              <a:avLst/>
            </a:prstGeom>
            <a:solidFill>
              <a:srgbClr val="6899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1200" b="1" dirty="0" err="1">
                  <a:solidFill>
                    <a:schemeClr val="tx1"/>
                  </a:solidFill>
                </a:rPr>
                <a:t>Market</a:t>
              </a:r>
              <a:r>
                <a:rPr lang="fr-FR" sz="1200" b="1" dirty="0">
                  <a:solidFill>
                    <a:schemeClr val="tx1"/>
                  </a:solidFill>
                </a:rPr>
                <a:t> </a:t>
              </a:r>
              <a:r>
                <a:rPr lang="fr-FR" sz="1200" b="1" dirty="0" err="1">
                  <a:solidFill>
                    <a:schemeClr val="tx1"/>
                  </a:solidFill>
                </a:rPr>
                <a:t>Availability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300FF49-B6C9-E091-8838-87AD6A0D4322}"/>
                </a:ext>
              </a:extLst>
            </p:cNvPr>
            <p:cNvSpPr/>
            <p:nvPr/>
          </p:nvSpPr>
          <p:spPr>
            <a:xfrm>
              <a:off x="7956279" y="3606241"/>
              <a:ext cx="3643418" cy="1463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Market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availability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of the vaccine and supplies over the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selected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time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period</a:t>
              </a:r>
              <a:endParaRPr lang="fr-FR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2C683C4-BC10-1C43-E703-E6A2ABE570DA}"/>
                </a:ext>
              </a:extLst>
            </p:cNvPr>
            <p:cNvSpPr/>
            <p:nvPr/>
          </p:nvSpPr>
          <p:spPr>
            <a:xfrm>
              <a:off x="7946421" y="3798407"/>
              <a:ext cx="3643418" cy="1463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Sustainability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of the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market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availability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of the vaccine and supplies in the longer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term</a:t>
              </a:r>
              <a:endParaRPr lang="fr-FR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95109DC-FD5E-F259-4860-D95F014B6042}"/>
              </a:ext>
            </a:extLst>
          </p:cNvPr>
          <p:cNvGrpSpPr/>
          <p:nvPr/>
        </p:nvGrpSpPr>
        <p:grpSpPr>
          <a:xfrm>
            <a:off x="6150779" y="4200492"/>
            <a:ext cx="5934456" cy="805968"/>
            <a:chOff x="7769945" y="4411947"/>
            <a:chExt cx="4013923" cy="805968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6A2AFC7-396C-BA77-D6AF-F0B96F13EB61}"/>
                </a:ext>
              </a:extLst>
            </p:cNvPr>
            <p:cNvSpPr/>
            <p:nvPr/>
          </p:nvSpPr>
          <p:spPr>
            <a:xfrm>
              <a:off x="7769945" y="4411947"/>
              <a:ext cx="4013923" cy="805968"/>
            </a:xfrm>
            <a:prstGeom prst="rect">
              <a:avLst/>
            </a:prstGeom>
            <a:solidFill>
              <a:srgbClr val="6899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1200" b="1" dirty="0">
                  <a:solidFill>
                    <a:schemeClr val="tx1"/>
                  </a:solidFill>
                </a:rPr>
                <a:t>Service Delivery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88F072A-F715-D62F-2CD9-2F8706BF830D}"/>
                </a:ext>
              </a:extLst>
            </p:cNvPr>
            <p:cNvSpPr/>
            <p:nvPr/>
          </p:nvSpPr>
          <p:spPr>
            <a:xfrm>
              <a:off x="7956279" y="4642315"/>
              <a:ext cx="3643418" cy="13892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Ease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of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preparation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, reconstitution &amp; administration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C5D41C4-3C14-89BE-4473-E290F981F98D}"/>
                </a:ext>
              </a:extLst>
            </p:cNvPr>
            <p:cNvSpPr/>
            <p:nvPr/>
          </p:nvSpPr>
          <p:spPr>
            <a:xfrm>
              <a:off x="7956279" y="4818734"/>
              <a:ext cx="3643418" cy="1463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Expected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impact of the introduction on the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human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resources</a:t>
              </a:r>
              <a:endParaRPr lang="fr-FR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EA31323-C1CE-A79B-9E0B-3E6DB6EF929D}"/>
                </a:ext>
              </a:extLst>
            </p:cNvPr>
            <p:cNvSpPr/>
            <p:nvPr/>
          </p:nvSpPr>
          <p:spPr>
            <a:xfrm>
              <a:off x="7946420" y="5011603"/>
              <a:ext cx="3643418" cy="1463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Impact on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existing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immunization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services or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other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health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sectors</a:t>
              </a:r>
              <a:endParaRPr lang="fr-FR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DF588E3-5E9B-39AF-8349-D8291EB9BF43}"/>
              </a:ext>
            </a:extLst>
          </p:cNvPr>
          <p:cNvGrpSpPr/>
          <p:nvPr/>
        </p:nvGrpSpPr>
        <p:grpSpPr>
          <a:xfrm>
            <a:off x="136576" y="5433259"/>
            <a:ext cx="5932917" cy="452357"/>
            <a:chOff x="3399320" y="3676819"/>
            <a:chExt cx="4013923" cy="452357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D8DD950-4CB2-D5BE-15D5-ADF7BE5CFD23}"/>
                </a:ext>
              </a:extLst>
            </p:cNvPr>
            <p:cNvSpPr/>
            <p:nvPr/>
          </p:nvSpPr>
          <p:spPr>
            <a:xfrm>
              <a:off x="3399320" y="3676819"/>
              <a:ext cx="4013923" cy="452357"/>
            </a:xfrm>
            <a:prstGeom prst="rect">
              <a:avLst/>
            </a:prstGeom>
            <a:solidFill>
              <a:srgbClr val="C2D6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1200" b="1" dirty="0" err="1">
                  <a:solidFill>
                    <a:schemeClr val="tx1"/>
                  </a:solidFill>
                </a:rPr>
                <a:t>Strategy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38127C5-F639-BD9D-7F59-5EE0B026B298}"/>
                </a:ext>
              </a:extLst>
            </p:cNvPr>
            <p:cNvSpPr/>
            <p:nvPr/>
          </p:nvSpPr>
          <p:spPr>
            <a:xfrm>
              <a:off x="3584571" y="3937040"/>
              <a:ext cx="3643418" cy="1514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Contribution to national/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regional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/global goals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FDC26EB-C706-FBF2-8190-68E44E062DFC}"/>
              </a:ext>
            </a:extLst>
          </p:cNvPr>
          <p:cNvGrpSpPr/>
          <p:nvPr/>
        </p:nvGrpSpPr>
        <p:grpSpPr>
          <a:xfrm>
            <a:off x="6150007" y="5748858"/>
            <a:ext cx="5934456" cy="452357"/>
            <a:chOff x="3399320" y="3676819"/>
            <a:chExt cx="4013923" cy="452357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600BD871-75A0-AE2E-450D-B2157290CCEB}"/>
                </a:ext>
              </a:extLst>
            </p:cNvPr>
            <p:cNvSpPr/>
            <p:nvPr/>
          </p:nvSpPr>
          <p:spPr>
            <a:xfrm>
              <a:off x="3399320" y="3676819"/>
              <a:ext cx="4013923" cy="452357"/>
            </a:xfrm>
            <a:prstGeom prst="rect">
              <a:avLst/>
            </a:prstGeom>
            <a:solidFill>
              <a:srgbClr val="6899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1200" b="1" dirty="0" err="1">
                  <a:solidFill>
                    <a:schemeClr val="tx1"/>
                  </a:solidFill>
                </a:rPr>
                <a:t>Strategy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A1E1583-01B2-74E3-01CD-896079013AB4}"/>
                </a:ext>
              </a:extLst>
            </p:cNvPr>
            <p:cNvSpPr/>
            <p:nvPr/>
          </p:nvSpPr>
          <p:spPr>
            <a:xfrm>
              <a:off x="3584571" y="3937040"/>
              <a:ext cx="3643418" cy="1514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Accessibility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of the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target</a:t>
              </a:r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 population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ED81257-3D32-77BA-DAF2-F04DCA54D604}"/>
              </a:ext>
            </a:extLst>
          </p:cNvPr>
          <p:cNvGrpSpPr/>
          <p:nvPr/>
        </p:nvGrpSpPr>
        <p:grpSpPr>
          <a:xfrm>
            <a:off x="6150779" y="3689049"/>
            <a:ext cx="5932916" cy="452357"/>
            <a:chOff x="3399320" y="3676819"/>
            <a:chExt cx="4013923" cy="452357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F7ACAE6-B800-70CB-B3D9-43E03FAABCC3}"/>
                </a:ext>
              </a:extLst>
            </p:cNvPr>
            <p:cNvSpPr/>
            <p:nvPr/>
          </p:nvSpPr>
          <p:spPr>
            <a:xfrm>
              <a:off x="3399320" y="3676819"/>
              <a:ext cx="4013923" cy="452357"/>
            </a:xfrm>
            <a:prstGeom prst="rect">
              <a:avLst/>
            </a:prstGeom>
            <a:solidFill>
              <a:srgbClr val="6899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1200" b="1" dirty="0">
                  <a:solidFill>
                    <a:schemeClr val="tx1"/>
                  </a:solidFill>
                </a:rPr>
                <a:t>Vaccine </a:t>
              </a:r>
              <a:r>
                <a:rPr lang="fr-FR" sz="1200" b="1" dirty="0" err="1">
                  <a:solidFill>
                    <a:schemeClr val="tx1"/>
                  </a:solidFill>
                </a:rPr>
                <a:t>Safety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2BFED89F-78C2-89A5-90AA-C9F21A3457E1}"/>
                </a:ext>
              </a:extLst>
            </p:cNvPr>
            <p:cNvSpPr/>
            <p:nvPr/>
          </p:nvSpPr>
          <p:spPr>
            <a:xfrm>
              <a:off x="3584571" y="3937040"/>
              <a:ext cx="3643418" cy="1514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050" dirty="0">
                  <a:solidFill>
                    <a:schemeClr val="tx1">
                      <a:lumMod val="50000"/>
                    </a:schemeClr>
                  </a:solidFill>
                </a:rPr>
                <a:t>Vaccine </a:t>
              </a:r>
              <a:r>
                <a:rPr lang="fr-FR" sz="1050" dirty="0" err="1">
                  <a:solidFill>
                    <a:schemeClr val="tx1">
                      <a:lumMod val="50000"/>
                    </a:schemeClr>
                  </a:solidFill>
                </a:rPr>
                <a:t>safety</a:t>
              </a:r>
              <a:endParaRPr lang="fr-FR" sz="105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31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Agenda</a:t>
            </a:r>
          </a:p>
        </p:txBody>
      </p:sp>
      <p:sp>
        <p:nvSpPr>
          <p:cNvPr id="4" name="Rounded Rectangle 38">
            <a:extLst>
              <a:ext uri="{FF2B5EF4-FFF2-40B4-BE49-F238E27FC236}">
                <a16:creationId xmlns:a16="http://schemas.microsoft.com/office/drawing/2014/main" id="{9A53BEB2-314C-8A5D-4B79-BF0687D44842}"/>
              </a:ext>
            </a:extLst>
          </p:cNvPr>
          <p:cNvSpPr/>
          <p:nvPr/>
        </p:nvSpPr>
        <p:spPr>
          <a:xfrm>
            <a:off x="2178943" y="1378187"/>
            <a:ext cx="7411451" cy="8759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10000"/>
                </a:schemeClr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A0607B-6A86-4E9E-3B98-E20CA4B7EB21}"/>
              </a:ext>
            </a:extLst>
          </p:cNvPr>
          <p:cNvSpPr/>
          <p:nvPr/>
        </p:nvSpPr>
        <p:spPr>
          <a:xfrm>
            <a:off x="2410569" y="1669907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9423D2-C1BC-334B-6848-839FDE53728D}"/>
              </a:ext>
            </a:extLst>
          </p:cNvPr>
          <p:cNvSpPr txBox="1"/>
          <p:nvPr/>
        </p:nvSpPr>
        <p:spPr>
          <a:xfrm>
            <a:off x="2837445" y="1633530"/>
            <a:ext cx="485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latin typeface="Lato" panose="020F0502020204030203" pitchFamily="34" charset="0"/>
                <a:cs typeface="Times New Roman" panose="02020603050405020304" pitchFamily="18" charset="0"/>
              </a:rPr>
              <a:t>Introductions and Objectives</a:t>
            </a:r>
            <a:endParaRPr lang="en-US" sz="1800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40">
            <a:extLst>
              <a:ext uri="{FF2B5EF4-FFF2-40B4-BE49-F238E27FC236}">
                <a16:creationId xmlns:a16="http://schemas.microsoft.com/office/drawing/2014/main" id="{6AA6129F-75F9-A594-0868-0836B0F3BA8F}"/>
              </a:ext>
            </a:extLst>
          </p:cNvPr>
          <p:cNvSpPr/>
          <p:nvPr/>
        </p:nvSpPr>
        <p:spPr>
          <a:xfrm>
            <a:off x="2178943" y="2411735"/>
            <a:ext cx="7411451" cy="8759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10000"/>
                </a:schemeClr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887CCF-81FB-EC24-4972-1F99035BA81A}"/>
              </a:ext>
            </a:extLst>
          </p:cNvPr>
          <p:cNvSpPr/>
          <p:nvPr/>
        </p:nvSpPr>
        <p:spPr>
          <a:xfrm>
            <a:off x="2381464" y="2701543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222668-39E7-1522-DC2F-4CAB11445742}"/>
              </a:ext>
            </a:extLst>
          </p:cNvPr>
          <p:cNvSpPr txBox="1"/>
          <p:nvPr/>
        </p:nvSpPr>
        <p:spPr>
          <a:xfrm>
            <a:off x="2837444" y="2662564"/>
            <a:ext cx="63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latin typeface="Lato" panose="020F0502020204030203" pitchFamily="34" charset="0"/>
                <a:cs typeface="Times New Roman" panose="02020603050405020304" pitchFamily="18" charset="0"/>
              </a:rPr>
              <a:t>Approach and Methodology</a:t>
            </a:r>
          </a:p>
        </p:txBody>
      </p:sp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BBD359D8-B806-5381-B0DD-9F92E3A19050}"/>
              </a:ext>
            </a:extLst>
          </p:cNvPr>
          <p:cNvSpPr/>
          <p:nvPr/>
        </p:nvSpPr>
        <p:spPr>
          <a:xfrm>
            <a:off x="2178943" y="3454808"/>
            <a:ext cx="7411451" cy="875931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669B96E-4CF2-3A7F-44BE-1A0BFBC382AD}"/>
              </a:ext>
            </a:extLst>
          </p:cNvPr>
          <p:cNvSpPr/>
          <p:nvPr/>
        </p:nvSpPr>
        <p:spPr>
          <a:xfrm>
            <a:off x="2381464" y="3738615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2BE8A6-E991-1750-E66F-EC29A7BA6B8B}"/>
              </a:ext>
            </a:extLst>
          </p:cNvPr>
          <p:cNvSpPr txBox="1"/>
          <p:nvPr/>
        </p:nvSpPr>
        <p:spPr>
          <a:xfrm>
            <a:off x="2837444" y="3699636"/>
            <a:ext cx="63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latin typeface="Lato" panose="020F0502020204030203" pitchFamily="34" charset="0"/>
                <a:cs typeface="Times New Roman" panose="02020603050405020304" pitchFamily="18" charset="0"/>
              </a:rPr>
              <a:t>Workplan</a:t>
            </a:r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3C256E58-46ED-D901-0484-1E2B9522D3EF}"/>
              </a:ext>
            </a:extLst>
          </p:cNvPr>
          <p:cNvSpPr/>
          <p:nvPr/>
        </p:nvSpPr>
        <p:spPr>
          <a:xfrm>
            <a:off x="2178943" y="4497880"/>
            <a:ext cx="7411451" cy="875931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10000"/>
                </a:schemeClr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0E4C8C-AD65-4642-0033-BF0110E0E7FC}"/>
              </a:ext>
            </a:extLst>
          </p:cNvPr>
          <p:cNvSpPr/>
          <p:nvPr/>
        </p:nvSpPr>
        <p:spPr>
          <a:xfrm>
            <a:off x="2381464" y="4775687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4</a:t>
            </a:r>
            <a:endParaRPr kumimoji="0" lang="en-US" sz="140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5AF5E1-88DB-104F-78DF-EB0C26193D48}"/>
              </a:ext>
            </a:extLst>
          </p:cNvPr>
          <p:cNvSpPr txBox="1"/>
          <p:nvPr/>
        </p:nvSpPr>
        <p:spPr>
          <a:xfrm>
            <a:off x="2837444" y="4736708"/>
            <a:ext cx="63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latin typeface="Lato" panose="020F0502020204030203" pitchFamily="34" charset="0"/>
                <a:cs typeface="Times New Roman" panose="02020603050405020304" pitchFamily="18" charset="0"/>
              </a:rPr>
              <a:t>Prioritization Criteria</a:t>
            </a:r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EE71C63C-1216-9DFD-40C5-B330E079E74B}"/>
              </a:ext>
            </a:extLst>
          </p:cNvPr>
          <p:cNvSpPr/>
          <p:nvPr/>
        </p:nvSpPr>
        <p:spPr>
          <a:xfrm>
            <a:off x="2178943" y="5543159"/>
            <a:ext cx="7411451" cy="875931"/>
          </a:xfrm>
          <a:prstGeom prst="roundRect">
            <a:avLst/>
          </a:prstGeom>
          <a:solidFill>
            <a:srgbClr val="0F5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10000"/>
                </a:schemeClr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22B528-A37D-F6A1-127D-289ED1264E45}"/>
              </a:ext>
            </a:extLst>
          </p:cNvPr>
          <p:cNvSpPr/>
          <p:nvPr/>
        </p:nvSpPr>
        <p:spPr>
          <a:xfrm>
            <a:off x="2381464" y="5820966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400" kern="0" dirty="0">
                <a:solidFill>
                  <a:srgbClr val="FFFFFF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5</a:t>
            </a:r>
            <a:endParaRPr kumimoji="0" lang="en-US" sz="140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9BE60-556A-C2B1-2EA9-6486DAB2C19A}"/>
              </a:ext>
            </a:extLst>
          </p:cNvPr>
          <p:cNvSpPr txBox="1"/>
          <p:nvPr/>
        </p:nvSpPr>
        <p:spPr>
          <a:xfrm>
            <a:off x="2837444" y="5781987"/>
            <a:ext cx="63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ato" panose="020F05020202040302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Online Questionnaire</a:t>
            </a:r>
          </a:p>
        </p:txBody>
      </p:sp>
    </p:spTree>
    <p:extLst>
      <p:ext uri="{BB962C8B-B14F-4D97-AF65-F5344CB8AC3E}">
        <p14:creationId xmlns:p14="http://schemas.microsoft.com/office/powerpoint/2010/main" val="3761546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r>
              <a:rPr lang="fr-FR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An online questionnaire </a:t>
            </a:r>
            <a:r>
              <a:rPr lang="fr-FR" sz="2400" kern="0" dirty="0" err="1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will</a:t>
            </a:r>
            <a:r>
              <a:rPr lang="fr-FR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 </a:t>
            </a:r>
            <a:r>
              <a:rPr lang="fr-FR" sz="2400" kern="0" dirty="0" err="1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be</a:t>
            </a:r>
            <a:r>
              <a:rPr lang="fr-FR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 </a:t>
            </a:r>
            <a:r>
              <a:rPr lang="fr-FR" sz="2400" kern="0" dirty="0" err="1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shared</a:t>
            </a:r>
            <a:r>
              <a:rPr lang="fr-FR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 to </a:t>
            </a:r>
            <a:r>
              <a:rPr lang="fr-FR" sz="2400" kern="0" dirty="0" err="1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gather</a:t>
            </a:r>
            <a:r>
              <a:rPr lang="fr-FR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 feedback on </a:t>
            </a:r>
            <a:r>
              <a:rPr lang="fr-FR" sz="2400" kern="0" dirty="0" err="1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adapting</a:t>
            </a:r>
            <a:r>
              <a:rPr lang="fr-FR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 the </a:t>
            </a:r>
            <a:r>
              <a:rPr lang="fr-FR" sz="2400" kern="0" dirty="0" err="1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framework</a:t>
            </a:r>
            <a:r>
              <a:rPr lang="fr-FR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 to the </a:t>
            </a:r>
            <a:r>
              <a:rPr lang="fr-FR" sz="2400" kern="0" dirty="0" err="1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country’s</a:t>
            </a:r>
            <a:r>
              <a:rPr lang="fr-FR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 </a:t>
            </a:r>
            <a:r>
              <a:rPr lang="fr-FR" sz="2400" kern="0" dirty="0" err="1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context</a:t>
            </a:r>
            <a:r>
              <a:rPr lang="fr-FR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, </a:t>
            </a:r>
            <a:r>
              <a:rPr lang="fr-FR" sz="2400" kern="0" dirty="0" err="1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needs</a:t>
            </a:r>
            <a:r>
              <a:rPr lang="fr-FR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 and </a:t>
            </a:r>
            <a:r>
              <a:rPr lang="fr-FR" sz="2400" kern="0" dirty="0" err="1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priorities</a:t>
            </a:r>
            <a:r>
              <a:rPr lang="fr-FR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 </a:t>
            </a:r>
            <a:endParaRPr kumimoji="0" lang="fr-FR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65" name="Google Shape;12;p19">
            <a:extLst>
              <a:ext uri="{FF2B5EF4-FFF2-40B4-BE49-F238E27FC236}">
                <a16:creationId xmlns:a16="http://schemas.microsoft.com/office/drawing/2014/main" id="{796AB4E6-7EFB-973A-C919-F79C02A22D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>
                <a:latin typeface="+mj-lt"/>
              </a:rPr>
              <a:pPr/>
              <a:t>29</a:t>
            </a:fld>
            <a:endParaRPr lang="fr-FR" dirty="0">
              <a:latin typeface="+mj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C1F017A-722D-B896-59FE-6953FA7D0F82}"/>
              </a:ext>
            </a:extLst>
          </p:cNvPr>
          <p:cNvSpPr/>
          <p:nvPr/>
        </p:nvSpPr>
        <p:spPr>
          <a:xfrm>
            <a:off x="1757357" y="4443472"/>
            <a:ext cx="8677275" cy="390525"/>
          </a:xfrm>
          <a:prstGeom prst="rect">
            <a:avLst/>
          </a:prstGeom>
          <a:solidFill>
            <a:srgbClr val="009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Expected</a:t>
            </a:r>
            <a:r>
              <a:rPr lang="fr-FR" dirty="0"/>
              <a:t> time to </a:t>
            </a:r>
            <a:r>
              <a:rPr lang="fr-FR" dirty="0" err="1"/>
              <a:t>complete</a:t>
            </a:r>
            <a:r>
              <a:rPr lang="fr-FR" dirty="0"/>
              <a:t>:</a:t>
            </a:r>
            <a:r>
              <a:rPr lang="fr-FR" b="1" dirty="0"/>
              <a:t> 10 to 15 minutes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DAB757-92D0-8892-DE66-D01E9825FBB9}"/>
              </a:ext>
            </a:extLst>
          </p:cNvPr>
          <p:cNvSpPr/>
          <p:nvPr/>
        </p:nvSpPr>
        <p:spPr>
          <a:xfrm>
            <a:off x="795277" y="3564456"/>
            <a:ext cx="10601437" cy="5963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Please complete this questionnaire by INSERT DATE– this input is needed to prepare for the Framework Adaption Workshop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8067FB-D996-E71D-7385-603B1F2A04C0}"/>
              </a:ext>
            </a:extLst>
          </p:cNvPr>
          <p:cNvGrpSpPr/>
          <p:nvPr/>
        </p:nvGrpSpPr>
        <p:grpSpPr>
          <a:xfrm>
            <a:off x="1650419" y="1251277"/>
            <a:ext cx="8891156" cy="2030511"/>
            <a:chOff x="1543165" y="2141965"/>
            <a:chExt cx="8891156" cy="203051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C6D357-33E6-94B6-ADA4-0EC822D23275}"/>
                </a:ext>
              </a:extLst>
            </p:cNvPr>
            <p:cNvSpPr/>
            <p:nvPr/>
          </p:nvSpPr>
          <p:spPr>
            <a:xfrm>
              <a:off x="1543165" y="2141965"/>
              <a:ext cx="2825254" cy="457200"/>
            </a:xfrm>
            <a:prstGeom prst="rect">
              <a:avLst/>
            </a:prstGeom>
            <a:solidFill>
              <a:srgbClr val="0F5D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Timeframe</a:t>
              </a:r>
              <a:endParaRPr lang="fr-FR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EAFDF2-120B-9008-5D18-4FC280BEF371}"/>
                </a:ext>
              </a:extLst>
            </p:cNvPr>
            <p:cNvSpPr/>
            <p:nvPr/>
          </p:nvSpPr>
          <p:spPr>
            <a:xfrm>
              <a:off x="4576116" y="2141965"/>
              <a:ext cx="2825254" cy="457200"/>
            </a:xfrm>
            <a:prstGeom prst="rect">
              <a:avLst/>
            </a:prstGeom>
            <a:solidFill>
              <a:srgbClr val="0F5D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Criteria</a:t>
              </a:r>
              <a:endParaRPr lang="fr-FR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4539F12-7118-2A91-EED1-BCDEB7F5D3EE}"/>
                </a:ext>
              </a:extLst>
            </p:cNvPr>
            <p:cNvSpPr/>
            <p:nvPr/>
          </p:nvSpPr>
          <p:spPr>
            <a:xfrm>
              <a:off x="7609067" y="2141965"/>
              <a:ext cx="2825254" cy="457200"/>
            </a:xfrm>
            <a:prstGeom prst="rect">
              <a:avLst/>
            </a:prstGeom>
            <a:solidFill>
              <a:srgbClr val="0F5D6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Vaccines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2B7B568-FFD8-F677-3883-FD9DD8478D2F}"/>
                </a:ext>
              </a:extLst>
            </p:cNvPr>
            <p:cNvSpPr/>
            <p:nvPr/>
          </p:nvSpPr>
          <p:spPr>
            <a:xfrm>
              <a:off x="1543165" y="2750621"/>
              <a:ext cx="2825254" cy="14218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t"/>
            <a:lstStyle/>
            <a:p>
              <a:pPr marL="171450" indent="-1714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Time period to be considered for this prioritization exercise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7523192-81AF-2546-5B3A-9903785183FF}"/>
                </a:ext>
              </a:extLst>
            </p:cNvPr>
            <p:cNvSpPr/>
            <p:nvPr/>
          </p:nvSpPr>
          <p:spPr>
            <a:xfrm>
              <a:off x="4576115" y="2750621"/>
              <a:ext cx="2825254" cy="14218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Selection of up to 8 essential criteria and 10 important  criteria to be considered in the prioritization exercise.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630E845-ACCB-11E8-E9A0-024E2216946D}"/>
                </a:ext>
              </a:extLst>
            </p:cNvPr>
            <p:cNvSpPr/>
            <p:nvPr/>
          </p:nvSpPr>
          <p:spPr>
            <a:xfrm>
              <a:off x="7609065" y="2750621"/>
              <a:ext cx="2825254" cy="14218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Selection of 5-7 vaccine candidates to be considered for this prioritization exercise.</a:t>
              </a:r>
            </a:p>
          </p:txBody>
        </p:sp>
      </p:grpSp>
      <p:sp>
        <p:nvSpPr>
          <p:cNvPr id="2" name="Star: 10 Points 17">
            <a:extLst>
              <a:ext uri="{FF2B5EF4-FFF2-40B4-BE49-F238E27FC236}">
                <a16:creationId xmlns:a16="http://schemas.microsoft.com/office/drawing/2014/main" id="{4BB79823-329A-7861-7735-085557C01F9E}"/>
              </a:ext>
            </a:extLst>
          </p:cNvPr>
          <p:cNvSpPr/>
          <p:nvPr/>
        </p:nvSpPr>
        <p:spPr>
          <a:xfrm>
            <a:off x="10177927" y="665706"/>
            <a:ext cx="1773803" cy="1683864"/>
          </a:xfrm>
          <a:prstGeom prst="oct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To be updated by country with due date and any specific instructions</a:t>
            </a:r>
          </a:p>
        </p:txBody>
      </p:sp>
    </p:spTree>
    <p:extLst>
      <p:ext uri="{BB962C8B-B14F-4D97-AF65-F5344CB8AC3E}">
        <p14:creationId xmlns:p14="http://schemas.microsoft.com/office/powerpoint/2010/main" val="31435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Agenda</a:t>
            </a:r>
          </a:p>
        </p:txBody>
      </p:sp>
      <p:sp>
        <p:nvSpPr>
          <p:cNvPr id="4" name="Rounded Rectangle 38">
            <a:extLst>
              <a:ext uri="{FF2B5EF4-FFF2-40B4-BE49-F238E27FC236}">
                <a16:creationId xmlns:a16="http://schemas.microsoft.com/office/drawing/2014/main" id="{9A53BEB2-314C-8A5D-4B79-BF0687D44842}"/>
              </a:ext>
            </a:extLst>
          </p:cNvPr>
          <p:cNvSpPr/>
          <p:nvPr/>
        </p:nvSpPr>
        <p:spPr>
          <a:xfrm>
            <a:off x="2178943" y="1378187"/>
            <a:ext cx="7411451" cy="875931"/>
          </a:xfrm>
          <a:prstGeom prst="roundRect">
            <a:avLst/>
          </a:prstGeom>
          <a:solidFill>
            <a:srgbClr val="0F5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10000"/>
                </a:schemeClr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A0607B-6A86-4E9E-3B98-E20CA4B7EB21}"/>
              </a:ext>
            </a:extLst>
          </p:cNvPr>
          <p:cNvSpPr/>
          <p:nvPr/>
        </p:nvSpPr>
        <p:spPr>
          <a:xfrm>
            <a:off x="2410569" y="1669907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9423D2-C1BC-334B-6848-839FDE53728D}"/>
              </a:ext>
            </a:extLst>
          </p:cNvPr>
          <p:cNvSpPr txBox="1"/>
          <p:nvPr/>
        </p:nvSpPr>
        <p:spPr>
          <a:xfrm>
            <a:off x="2837445" y="1633530"/>
            <a:ext cx="485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Introductions and Objectives</a:t>
            </a:r>
            <a:endParaRPr lang="en-US" sz="1800" dirty="0">
              <a:solidFill>
                <a:schemeClr val="bg1"/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40">
            <a:extLst>
              <a:ext uri="{FF2B5EF4-FFF2-40B4-BE49-F238E27FC236}">
                <a16:creationId xmlns:a16="http://schemas.microsoft.com/office/drawing/2014/main" id="{6AA6129F-75F9-A594-0868-0836B0F3BA8F}"/>
              </a:ext>
            </a:extLst>
          </p:cNvPr>
          <p:cNvSpPr/>
          <p:nvPr/>
        </p:nvSpPr>
        <p:spPr>
          <a:xfrm>
            <a:off x="2178943" y="2411735"/>
            <a:ext cx="7411451" cy="8759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10000"/>
                </a:schemeClr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887CCF-81FB-EC24-4972-1F99035BA81A}"/>
              </a:ext>
            </a:extLst>
          </p:cNvPr>
          <p:cNvSpPr/>
          <p:nvPr/>
        </p:nvSpPr>
        <p:spPr>
          <a:xfrm>
            <a:off x="2381464" y="2701543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222668-39E7-1522-DC2F-4CAB11445742}"/>
              </a:ext>
            </a:extLst>
          </p:cNvPr>
          <p:cNvSpPr txBox="1"/>
          <p:nvPr/>
        </p:nvSpPr>
        <p:spPr>
          <a:xfrm>
            <a:off x="2837444" y="2662564"/>
            <a:ext cx="63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latin typeface="Lato" panose="020F0502020204030203" pitchFamily="34" charset="0"/>
                <a:cs typeface="Times New Roman" panose="02020603050405020304" pitchFamily="18" charset="0"/>
              </a:rPr>
              <a:t>Approach and Methodology</a:t>
            </a:r>
          </a:p>
        </p:txBody>
      </p:sp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BBD359D8-B806-5381-B0DD-9F92E3A19050}"/>
              </a:ext>
            </a:extLst>
          </p:cNvPr>
          <p:cNvSpPr/>
          <p:nvPr/>
        </p:nvSpPr>
        <p:spPr>
          <a:xfrm>
            <a:off x="2178943" y="3454808"/>
            <a:ext cx="7411451" cy="8759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10000"/>
                </a:schemeClr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669B96E-4CF2-3A7F-44BE-1A0BFBC382AD}"/>
              </a:ext>
            </a:extLst>
          </p:cNvPr>
          <p:cNvSpPr/>
          <p:nvPr/>
        </p:nvSpPr>
        <p:spPr>
          <a:xfrm>
            <a:off x="2381464" y="3738615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2BE8A6-E991-1750-E66F-EC29A7BA6B8B}"/>
              </a:ext>
            </a:extLst>
          </p:cNvPr>
          <p:cNvSpPr txBox="1"/>
          <p:nvPr/>
        </p:nvSpPr>
        <p:spPr>
          <a:xfrm>
            <a:off x="2837444" y="3699636"/>
            <a:ext cx="63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latin typeface="Lato" panose="020F0502020204030203" pitchFamily="34" charset="0"/>
                <a:cs typeface="Times New Roman" panose="02020603050405020304" pitchFamily="18" charset="0"/>
              </a:rPr>
              <a:t>Workplan</a:t>
            </a:r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3C256E58-46ED-D901-0484-1E2B9522D3EF}"/>
              </a:ext>
            </a:extLst>
          </p:cNvPr>
          <p:cNvSpPr/>
          <p:nvPr/>
        </p:nvSpPr>
        <p:spPr>
          <a:xfrm>
            <a:off x="2178943" y="4497880"/>
            <a:ext cx="7411451" cy="8759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10000"/>
                </a:schemeClr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0E4C8C-AD65-4642-0033-BF0110E0E7FC}"/>
              </a:ext>
            </a:extLst>
          </p:cNvPr>
          <p:cNvSpPr/>
          <p:nvPr/>
        </p:nvSpPr>
        <p:spPr>
          <a:xfrm>
            <a:off x="2381464" y="4775687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4</a:t>
            </a:r>
            <a:endParaRPr kumimoji="0" lang="en-US" sz="140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5AF5E1-88DB-104F-78DF-EB0C26193D48}"/>
              </a:ext>
            </a:extLst>
          </p:cNvPr>
          <p:cNvSpPr txBox="1"/>
          <p:nvPr/>
        </p:nvSpPr>
        <p:spPr>
          <a:xfrm>
            <a:off x="2837444" y="4736708"/>
            <a:ext cx="63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latin typeface="Lato" panose="020F0502020204030203" pitchFamily="34" charset="0"/>
                <a:cs typeface="Times New Roman" panose="02020603050405020304" pitchFamily="18" charset="0"/>
              </a:rPr>
              <a:t>Prioritization Criteria</a:t>
            </a:r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EE71C63C-1216-9DFD-40C5-B330E079E74B}"/>
              </a:ext>
            </a:extLst>
          </p:cNvPr>
          <p:cNvSpPr/>
          <p:nvPr/>
        </p:nvSpPr>
        <p:spPr>
          <a:xfrm>
            <a:off x="2178943" y="5543159"/>
            <a:ext cx="7411451" cy="8759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10000"/>
                </a:schemeClr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22B528-A37D-F6A1-127D-289ED1264E45}"/>
              </a:ext>
            </a:extLst>
          </p:cNvPr>
          <p:cNvSpPr/>
          <p:nvPr/>
        </p:nvSpPr>
        <p:spPr>
          <a:xfrm>
            <a:off x="2381464" y="5820966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400" kern="0" dirty="0">
                <a:solidFill>
                  <a:srgbClr val="FFFFFF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5</a:t>
            </a:r>
            <a:endParaRPr kumimoji="0" lang="en-US" sz="140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9BE60-556A-C2B1-2EA9-6486DAB2C19A}"/>
              </a:ext>
            </a:extLst>
          </p:cNvPr>
          <p:cNvSpPr txBox="1"/>
          <p:nvPr/>
        </p:nvSpPr>
        <p:spPr>
          <a:xfrm>
            <a:off x="2837444" y="5781987"/>
            <a:ext cx="63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ato" panose="020F05020202040302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Online Questionnaire</a:t>
            </a:r>
          </a:p>
        </p:txBody>
      </p:sp>
    </p:spTree>
    <p:extLst>
      <p:ext uri="{BB962C8B-B14F-4D97-AF65-F5344CB8AC3E}">
        <p14:creationId xmlns:p14="http://schemas.microsoft.com/office/powerpoint/2010/main" val="3088201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318734-7990-EBA9-AEC3-76CD752A09B8}"/>
              </a:ext>
            </a:extLst>
          </p:cNvPr>
          <p:cNvSpPr/>
          <p:nvPr/>
        </p:nvSpPr>
        <p:spPr>
          <a:xfrm>
            <a:off x="8126547" y="1683234"/>
            <a:ext cx="3436994" cy="4781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WHO </a:t>
            </a:r>
            <a:r>
              <a:rPr lang="en-US" sz="1600" dirty="0" err="1"/>
              <a:t>Capaciti</a:t>
            </a:r>
            <a:endParaRPr lang="en-US" sz="16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C7ACA98-2F6B-9700-F949-172AD82E6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917" y="3504937"/>
            <a:ext cx="3278441" cy="1536842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CBFEE92-2C30-0E5D-0B77-831B3DE4B44C}"/>
              </a:ext>
            </a:extLst>
          </p:cNvPr>
          <p:cNvSpPr/>
          <p:nvPr/>
        </p:nvSpPr>
        <p:spPr>
          <a:xfrm>
            <a:off x="8126547" y="2287241"/>
            <a:ext cx="3436994" cy="1038665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CAPACITI is a comprehensive process tool that enables the comparison of interventions and selection of the best option thanks to a structured process excel tool that enables the grading of each option along predefined criteria.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C35B3CC-2BB6-ED83-4A19-A1C033D7B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485" y="4340565"/>
            <a:ext cx="3269210" cy="166882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 err="1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EtR</a:t>
            </a: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 is the sole tool suited for NITAG to make recommendations on whether and how vaccines should be introduced ; CAPACITI and NVI prioritization are complementary tools allowing NITAG to rank options and plan introductions over time</a:t>
            </a:r>
          </a:p>
        </p:txBody>
      </p:sp>
      <p:sp>
        <p:nvSpPr>
          <p:cNvPr id="12" name="Google Shape;12;p19">
            <a:extLst>
              <a:ext uri="{FF2B5EF4-FFF2-40B4-BE49-F238E27FC236}">
                <a16:creationId xmlns:a16="http://schemas.microsoft.com/office/drawing/2014/main" id="{74888AFF-42DE-82CD-EDC4-6786394527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>
                <a:latin typeface="+mj-lt"/>
              </a:rPr>
              <a:pPr/>
              <a:t>30</a:t>
            </a:fld>
            <a:endParaRPr lang="en-US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F4DD89-FA45-ABCF-3B2A-7B11DC92A356}"/>
              </a:ext>
            </a:extLst>
          </p:cNvPr>
          <p:cNvSpPr/>
          <p:nvPr/>
        </p:nvSpPr>
        <p:spPr>
          <a:xfrm>
            <a:off x="434780" y="1683234"/>
            <a:ext cx="3436994" cy="478172"/>
          </a:xfrm>
          <a:prstGeom prst="rect">
            <a:avLst/>
          </a:prstGeom>
          <a:solidFill>
            <a:srgbClr val="3B5F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dirty="0"/>
              <a:t>Evidence to Recommendations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ED3F83-B50D-6F8C-86F1-B669E33A5CD1}"/>
              </a:ext>
            </a:extLst>
          </p:cNvPr>
          <p:cNvSpPr/>
          <p:nvPr/>
        </p:nvSpPr>
        <p:spPr>
          <a:xfrm>
            <a:off x="4413025" y="1683234"/>
            <a:ext cx="3436994" cy="478172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NVI Prioritization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632890-D20A-649C-4AD1-A6A78108F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82" y="3449726"/>
            <a:ext cx="1659479" cy="2499474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3A5E39-0717-C38C-654B-17FF3280F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790" y="3450025"/>
            <a:ext cx="1726232" cy="255936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4F14110-2807-BBA3-9D07-4A77652DAB2F}"/>
              </a:ext>
            </a:extLst>
          </p:cNvPr>
          <p:cNvSpPr/>
          <p:nvPr/>
        </p:nvSpPr>
        <p:spPr>
          <a:xfrm>
            <a:off x="434780" y="2287241"/>
            <a:ext cx="3436994" cy="1038665"/>
          </a:xfrm>
          <a:prstGeom prst="rect">
            <a:avLst/>
          </a:prstGeom>
          <a:noFill/>
          <a:ln w="6350">
            <a:solidFill>
              <a:srgbClr val="3B5F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rgbClr val="414141">
                    <a:lumMod val="50000"/>
                  </a:srgbClr>
                </a:solidFill>
                <a:latin typeface="Lato"/>
              </a:rPr>
              <a:t>Evidence-to-Recommendations (</a:t>
            </a:r>
            <a:r>
              <a:rPr lang="en-US" sz="1050" dirty="0" err="1">
                <a:solidFill>
                  <a:srgbClr val="414141">
                    <a:lumMod val="50000"/>
                  </a:srgbClr>
                </a:solidFill>
                <a:latin typeface="Lato"/>
              </a:rPr>
              <a:t>EtR</a:t>
            </a:r>
            <a:r>
              <a:rPr lang="en-US" sz="1050" dirty="0">
                <a:solidFill>
                  <a:srgbClr val="414141">
                    <a:lumMod val="50000"/>
                  </a:srgbClr>
                </a:solidFill>
                <a:latin typeface="Lato"/>
              </a:rPr>
              <a:t>) is a framework that enables the adoption of recommendations regarding potential interventions by NITAGs. It is based on a list of criteria representing aspects that need to be incorporated when considering introduction of a new vaccine or intervention.</a:t>
            </a:r>
            <a:endParaRPr kumimoji="0" lang="en-US" sz="1050" b="0" i="0" u="none" strike="noStrike" kern="1200" cap="none" spc="0" normalizeH="0" baseline="0" dirty="0">
              <a:ln>
                <a:noFill/>
              </a:ln>
              <a:solidFill>
                <a:srgbClr val="414141">
                  <a:lumMod val="50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594462-08F6-B0F0-2691-1B13F905B747}"/>
              </a:ext>
            </a:extLst>
          </p:cNvPr>
          <p:cNvSpPr/>
          <p:nvPr/>
        </p:nvSpPr>
        <p:spPr>
          <a:xfrm>
            <a:off x="4413025" y="2287241"/>
            <a:ext cx="3436994" cy="1038665"/>
          </a:xfrm>
          <a:prstGeom prst="rect">
            <a:avLst/>
          </a:prstGeom>
          <a:noFill/>
          <a:ln w="6350">
            <a:solidFill>
              <a:srgbClr val="0F5D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dirty="0">
                <a:ln>
                  <a:noFill/>
                </a:ln>
                <a:solidFill>
                  <a:srgbClr val="414141">
                    <a:lumMod val="5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NVI prioritization is a proven NITAG-driven framework supporting the prioritization of new vaccine introductions. It leverages a simple, evidence-based and comprehensive approach to support the preparation of NVI sequencing scenarios based on a pre-hierarchized list of potential criteria.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AF82670-6D4E-0952-4512-5897F0C974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6693" y="3497701"/>
            <a:ext cx="3409658" cy="1551314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2D3F447-A7B0-5B28-B53E-53CD4F80B8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1852" y="4532751"/>
            <a:ext cx="3091087" cy="1516057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2941D0-6C25-8F93-9959-CBC3AD66DF77}"/>
              </a:ext>
            </a:extLst>
          </p:cNvPr>
          <p:cNvSpPr/>
          <p:nvPr/>
        </p:nvSpPr>
        <p:spPr>
          <a:xfrm>
            <a:off x="364443" y="1591408"/>
            <a:ext cx="3613136" cy="4950070"/>
          </a:xfrm>
          <a:prstGeom prst="roundRect">
            <a:avLst>
              <a:gd name="adj" fmla="val 1821"/>
            </a:avLst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80000"/>
              </a:lnSpc>
            </a:pPr>
            <a:r>
              <a:rPr lang="fr-FR" sz="1200" b="1" dirty="0">
                <a:solidFill>
                  <a:srgbClr val="C00000"/>
                </a:solidFill>
              </a:rPr>
              <a:t>Unique process for </a:t>
            </a:r>
            <a:r>
              <a:rPr lang="fr-FR" sz="1200" b="1" dirty="0" err="1">
                <a:solidFill>
                  <a:srgbClr val="C00000"/>
                </a:solidFill>
              </a:rPr>
              <a:t>recommendations</a:t>
            </a:r>
            <a:r>
              <a:rPr lang="fr-FR" sz="1200" b="1" dirty="0">
                <a:solidFill>
                  <a:srgbClr val="C00000"/>
                </a:solidFill>
              </a:rPr>
              <a:t> on </a:t>
            </a:r>
            <a:r>
              <a:rPr lang="fr-FR" sz="1200" b="1" dirty="0" err="1">
                <a:solidFill>
                  <a:srgbClr val="C00000"/>
                </a:solidFill>
              </a:rPr>
              <a:t>whether</a:t>
            </a:r>
            <a:r>
              <a:rPr lang="fr-FR" sz="1200" b="1" dirty="0">
                <a:solidFill>
                  <a:srgbClr val="C00000"/>
                </a:solidFill>
              </a:rPr>
              <a:t> an intervention </a:t>
            </a:r>
            <a:r>
              <a:rPr lang="fr-FR" sz="1200" b="1" dirty="0" err="1">
                <a:solidFill>
                  <a:srgbClr val="C00000"/>
                </a:solidFill>
              </a:rPr>
              <a:t>should</a:t>
            </a:r>
            <a:r>
              <a:rPr lang="fr-FR" sz="1200" b="1" dirty="0">
                <a:solidFill>
                  <a:srgbClr val="C00000"/>
                </a:solidFill>
              </a:rPr>
              <a:t> </a:t>
            </a:r>
            <a:r>
              <a:rPr lang="fr-FR" sz="1200" b="1" dirty="0" err="1">
                <a:solidFill>
                  <a:srgbClr val="C00000"/>
                </a:solidFill>
              </a:rPr>
              <a:t>be</a:t>
            </a:r>
            <a:r>
              <a:rPr lang="fr-FR" sz="1200" b="1" dirty="0">
                <a:solidFill>
                  <a:srgbClr val="C00000"/>
                </a:solidFill>
              </a:rPr>
              <a:t> </a:t>
            </a:r>
            <a:r>
              <a:rPr lang="fr-FR" sz="1200" b="1" dirty="0" err="1">
                <a:solidFill>
                  <a:srgbClr val="C00000"/>
                </a:solidFill>
              </a:rPr>
              <a:t>implemented</a:t>
            </a:r>
            <a:endParaRPr lang="fr-FR" sz="1200" b="1" dirty="0">
              <a:solidFill>
                <a:srgbClr val="C0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04C700-D402-8F25-BF16-E0DCF88BF50A}"/>
              </a:ext>
            </a:extLst>
          </p:cNvPr>
          <p:cNvSpPr/>
          <p:nvPr/>
        </p:nvSpPr>
        <p:spPr>
          <a:xfrm>
            <a:off x="4339144" y="1604150"/>
            <a:ext cx="7328211" cy="4950070"/>
          </a:xfrm>
          <a:prstGeom prst="roundRect">
            <a:avLst>
              <a:gd name="adj" fmla="val 1821"/>
            </a:avLst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200" b="1" dirty="0" err="1">
                <a:solidFill>
                  <a:srgbClr val="FFC000"/>
                </a:solidFill>
              </a:rPr>
              <a:t>Complementary</a:t>
            </a:r>
            <a:r>
              <a:rPr lang="fr-FR" sz="1200" b="1" dirty="0">
                <a:solidFill>
                  <a:srgbClr val="FFC000"/>
                </a:solidFill>
              </a:rPr>
              <a:t> </a:t>
            </a:r>
            <a:r>
              <a:rPr lang="fr-FR" sz="1200" b="1" dirty="0" err="1">
                <a:solidFill>
                  <a:srgbClr val="FFC000"/>
                </a:solidFill>
              </a:rPr>
              <a:t>tools</a:t>
            </a:r>
            <a:r>
              <a:rPr lang="fr-FR" sz="1200" b="1" dirty="0">
                <a:solidFill>
                  <a:srgbClr val="FFC000"/>
                </a:solidFill>
              </a:rPr>
              <a:t> to compare and </a:t>
            </a:r>
            <a:r>
              <a:rPr lang="fr-FR" sz="1200" b="1" dirty="0" err="1">
                <a:solidFill>
                  <a:srgbClr val="FFC000"/>
                </a:solidFill>
              </a:rPr>
              <a:t>rank</a:t>
            </a:r>
            <a:r>
              <a:rPr lang="fr-FR" sz="1200" b="1" dirty="0">
                <a:solidFill>
                  <a:srgbClr val="FFC000"/>
                </a:solidFill>
              </a:rPr>
              <a:t> options, </a:t>
            </a:r>
            <a:r>
              <a:rPr lang="fr-FR" sz="1200" b="1" dirty="0" err="1">
                <a:solidFill>
                  <a:srgbClr val="FFC000"/>
                </a:solidFill>
              </a:rPr>
              <a:t>define</a:t>
            </a:r>
            <a:r>
              <a:rPr lang="fr-FR" sz="1200" b="1" dirty="0">
                <a:solidFill>
                  <a:srgbClr val="FFC000"/>
                </a:solidFill>
              </a:rPr>
              <a:t> </a:t>
            </a:r>
            <a:r>
              <a:rPr lang="fr-FR" sz="1200" b="1" dirty="0" err="1">
                <a:solidFill>
                  <a:srgbClr val="FFC000"/>
                </a:solidFill>
              </a:rPr>
              <a:t>sequence</a:t>
            </a:r>
            <a:endParaRPr lang="fr-FR" sz="1200" b="1" dirty="0">
              <a:solidFill>
                <a:srgbClr val="FFC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0B15F7-3D66-964A-CEAF-7B835AB7E584}"/>
              </a:ext>
            </a:extLst>
          </p:cNvPr>
          <p:cNvCxnSpPr/>
          <p:nvPr/>
        </p:nvCxnSpPr>
        <p:spPr>
          <a:xfrm>
            <a:off x="4158761" y="1591408"/>
            <a:ext cx="0" cy="495007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457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Features of available NITAG tools for immunization recommendations</a:t>
            </a:r>
          </a:p>
        </p:txBody>
      </p:sp>
      <p:sp>
        <p:nvSpPr>
          <p:cNvPr id="12" name="Google Shape;12;p19">
            <a:extLst>
              <a:ext uri="{FF2B5EF4-FFF2-40B4-BE49-F238E27FC236}">
                <a16:creationId xmlns:a16="http://schemas.microsoft.com/office/drawing/2014/main" id="{74888AFF-42DE-82CD-EDC4-6786394527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5927475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>
                <a:latin typeface="+mj-lt"/>
              </a:rPr>
              <a:pPr/>
              <a:t>31</a:t>
            </a:fld>
            <a:endParaRPr lang="en-US" dirty="0"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50483D-9AA7-0CD1-5E54-B189D46BF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346757"/>
              </p:ext>
            </p:extLst>
          </p:nvPr>
        </p:nvGraphicFramePr>
        <p:xfrm>
          <a:off x="472962" y="981087"/>
          <a:ext cx="11141675" cy="52218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32393">
                  <a:extLst>
                    <a:ext uri="{9D8B030D-6E8A-4147-A177-3AD203B41FA5}">
                      <a16:colId xmlns:a16="http://schemas.microsoft.com/office/drawing/2014/main" val="788932049"/>
                    </a:ext>
                  </a:extLst>
                </a:gridCol>
                <a:gridCol w="4104641">
                  <a:extLst>
                    <a:ext uri="{9D8B030D-6E8A-4147-A177-3AD203B41FA5}">
                      <a16:colId xmlns:a16="http://schemas.microsoft.com/office/drawing/2014/main" val="509282080"/>
                    </a:ext>
                  </a:extLst>
                </a:gridCol>
                <a:gridCol w="4104641">
                  <a:extLst>
                    <a:ext uri="{9D8B030D-6E8A-4147-A177-3AD203B41FA5}">
                      <a16:colId xmlns:a16="http://schemas.microsoft.com/office/drawing/2014/main" val="320856536"/>
                    </a:ext>
                  </a:extLst>
                </a:gridCol>
              </a:tblGrid>
              <a:tr h="264208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NVI Prioritization &amp; Sequencing Framework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WHO </a:t>
                      </a:r>
                      <a:r>
                        <a:rPr lang="en-US" noProof="0" dirty="0" err="1"/>
                        <a:t>Capaciti</a:t>
                      </a:r>
                      <a:endParaRPr lang="en-US" noProof="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D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31494"/>
                  </a:ext>
                </a:extLst>
              </a:tr>
              <a:tr h="369891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Inception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Pilot-driven approach to answer short-term needs in pilot countries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BMGF-funded tool developed iteratively with 12 countries’ inputs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383976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Examples of countries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DRC, Niger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420269"/>
                  </a:ext>
                </a:extLst>
              </a:tr>
              <a:tr h="369891">
                <a:tc>
                  <a:txBody>
                    <a:bodyPr/>
                    <a:lstStyle/>
                    <a:p>
                      <a:pPr rtl="0"/>
                      <a:r>
                        <a:rPr lang="en-US" sz="12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Type of decision question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Which vaccines should be prioritized and when should they be introduced?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Should EPI introduce this vaccine or that vaccine next?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76277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New intervention (yes / no)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372982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Comparison between options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81706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Sequencing of options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65596"/>
                  </a:ext>
                </a:extLst>
              </a:tr>
              <a:tr h="515205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Mode of decision &amp; recommendation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Supporting decision by highlighting “important” and “feasible” interventions based on rankings and constraints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Supporting decision by highlighting “best option” based on grading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225067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Statement-based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464197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Visualization-based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479978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Grade-based decision support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2066925" algn="l"/>
                        </a:tabLst>
                        <a:defRPr/>
                      </a:pPr>
                      <a:r>
                        <a:rPr lang="en-US" sz="1050" dirty="0">
                          <a:solidFill>
                            <a:srgbClr val="414141">
                              <a:lumMod val="50000"/>
                            </a:srgbClr>
                          </a:solidFill>
                          <a:latin typeface="+mn-lt"/>
                        </a:rPr>
                        <a:t>	</a:t>
                      </a:r>
                      <a:r>
                        <a:rPr lang="en-US" sz="1050" i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Preference-based grading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066925" algn="l"/>
                        </a:tabLst>
                      </a:pPr>
                      <a:r>
                        <a:rPr lang="en-US" sz="1050" dirty="0">
                          <a:solidFill>
                            <a:srgbClr val="414141">
                              <a:lumMod val="50000"/>
                            </a:srgbClr>
                          </a:solidFill>
                          <a:latin typeface="+mn-lt"/>
                        </a:rPr>
                        <a:t>	</a:t>
                      </a:r>
                      <a:r>
                        <a:rPr lang="en-US" sz="1050" i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Evidence-based grading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71495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Type of support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79425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Process and methodology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423147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List of criteria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714970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Grading tool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066925" algn="l"/>
                        </a:tabLst>
                      </a:pPr>
                      <a:r>
                        <a:rPr lang="en-US" sz="1050" dirty="0">
                          <a:solidFill>
                            <a:srgbClr val="414141">
                              <a:lumMod val="50000"/>
                            </a:srgbClr>
                          </a:solidFill>
                          <a:latin typeface="+mn-lt"/>
                        </a:rPr>
                        <a:t>	</a:t>
                      </a:r>
                      <a:r>
                        <a:rPr lang="en-US" sz="1050" i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Vote-based tool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066925" algn="l"/>
                        </a:tabLst>
                      </a:pPr>
                      <a:r>
                        <a:rPr lang="en-US" sz="1050" dirty="0">
                          <a:solidFill>
                            <a:srgbClr val="414141">
                              <a:lumMod val="50000"/>
                            </a:srgbClr>
                          </a:solidFill>
                          <a:latin typeface="+mn-lt"/>
                        </a:rPr>
                        <a:t>	</a:t>
                      </a:r>
                      <a:r>
                        <a:rPr lang="en-US" sz="1050" i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Excel grading tool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566670"/>
                  </a:ext>
                </a:extLst>
              </a:tr>
              <a:tr h="272545">
                <a:tc>
                  <a:txBody>
                    <a:bodyPr/>
                    <a:lstStyle/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1414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Other (describe)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Voting system, criteria hierarchization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Step-by-step guidelines, uncertainty modelling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691044"/>
                  </a:ext>
                </a:extLst>
              </a:tr>
              <a:tr h="237787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Specific to immunization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Yes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601762"/>
                  </a:ext>
                </a:extLst>
              </a:tr>
            </a:tbl>
          </a:graphicData>
        </a:graphic>
      </p:graphicFrame>
      <p:pic>
        <p:nvPicPr>
          <p:cNvPr id="7" name="Graphic 6" descr="Tick with solid fill">
            <a:extLst>
              <a:ext uri="{FF2B5EF4-FFF2-40B4-BE49-F238E27FC236}">
                <a16:creationId xmlns:a16="http://schemas.microsoft.com/office/drawing/2014/main" id="{AA074A5D-10BF-D2D0-B6DD-BE6B58335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833" y="2700865"/>
            <a:ext cx="240790" cy="240790"/>
          </a:xfrm>
          <a:prstGeom prst="rect">
            <a:avLst/>
          </a:prstGeom>
        </p:spPr>
      </p:pic>
      <p:pic>
        <p:nvPicPr>
          <p:cNvPr id="8" name="Graphic 7" descr="Tick with solid fill">
            <a:extLst>
              <a:ext uri="{FF2B5EF4-FFF2-40B4-BE49-F238E27FC236}">
                <a16:creationId xmlns:a16="http://schemas.microsoft.com/office/drawing/2014/main" id="{99C66F00-74EF-443F-8EF8-869DD576B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8810" y="2700865"/>
            <a:ext cx="240790" cy="240790"/>
          </a:xfrm>
          <a:prstGeom prst="rect">
            <a:avLst/>
          </a:prstGeom>
        </p:spPr>
      </p:pic>
      <p:pic>
        <p:nvPicPr>
          <p:cNvPr id="15" name="Graphic 14" descr="Tick with solid fill">
            <a:extLst>
              <a:ext uri="{FF2B5EF4-FFF2-40B4-BE49-F238E27FC236}">
                <a16:creationId xmlns:a16="http://schemas.microsoft.com/office/drawing/2014/main" id="{160C87D3-3E5C-86CD-710A-5088484C2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833" y="2971796"/>
            <a:ext cx="240790" cy="240790"/>
          </a:xfrm>
          <a:prstGeom prst="rect">
            <a:avLst/>
          </a:prstGeom>
        </p:spPr>
      </p:pic>
      <p:pic>
        <p:nvPicPr>
          <p:cNvPr id="16" name="Graphic 15" descr="Tick with solid fill">
            <a:extLst>
              <a:ext uri="{FF2B5EF4-FFF2-40B4-BE49-F238E27FC236}">
                <a16:creationId xmlns:a16="http://schemas.microsoft.com/office/drawing/2014/main" id="{995F7B36-E5DD-3D73-EDBF-C565F4EA4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8810" y="4852260"/>
            <a:ext cx="240790" cy="240790"/>
          </a:xfrm>
          <a:prstGeom prst="rect">
            <a:avLst/>
          </a:prstGeom>
        </p:spPr>
      </p:pic>
      <p:pic>
        <p:nvPicPr>
          <p:cNvPr id="18" name="Graphic 17" descr="Tick with solid fill">
            <a:extLst>
              <a:ext uri="{FF2B5EF4-FFF2-40B4-BE49-F238E27FC236}">
                <a16:creationId xmlns:a16="http://schemas.microsoft.com/office/drawing/2014/main" id="{41D8170A-8204-6FCA-60CD-C95061083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833" y="4852260"/>
            <a:ext cx="240790" cy="240790"/>
          </a:xfrm>
          <a:prstGeom prst="rect">
            <a:avLst/>
          </a:prstGeom>
        </p:spPr>
      </p:pic>
      <p:pic>
        <p:nvPicPr>
          <p:cNvPr id="23" name="Graphic 22" descr="Tick with solid fill">
            <a:extLst>
              <a:ext uri="{FF2B5EF4-FFF2-40B4-BE49-F238E27FC236}">
                <a16:creationId xmlns:a16="http://schemas.microsoft.com/office/drawing/2014/main" id="{EF127F5C-52B4-D848-57AF-4FB70397B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833" y="5420419"/>
            <a:ext cx="240790" cy="240790"/>
          </a:xfrm>
          <a:prstGeom prst="rect">
            <a:avLst/>
          </a:prstGeom>
        </p:spPr>
      </p:pic>
      <p:pic>
        <p:nvPicPr>
          <p:cNvPr id="25" name="Graphic 24" descr="Tick with solid fill">
            <a:extLst>
              <a:ext uri="{FF2B5EF4-FFF2-40B4-BE49-F238E27FC236}">
                <a16:creationId xmlns:a16="http://schemas.microsoft.com/office/drawing/2014/main" id="{31DE00A8-E407-0D8D-1A9F-EE81FB60E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8810" y="5420419"/>
            <a:ext cx="240790" cy="240790"/>
          </a:xfrm>
          <a:prstGeom prst="rect">
            <a:avLst/>
          </a:prstGeom>
        </p:spPr>
      </p:pic>
      <p:pic>
        <p:nvPicPr>
          <p:cNvPr id="30" name="Graphic 29" descr="Tick with solid fill">
            <a:extLst>
              <a:ext uri="{FF2B5EF4-FFF2-40B4-BE49-F238E27FC236}">
                <a16:creationId xmlns:a16="http://schemas.microsoft.com/office/drawing/2014/main" id="{A5CA6780-E712-4462-DD85-A392EBE24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833" y="5128922"/>
            <a:ext cx="240790" cy="240790"/>
          </a:xfrm>
          <a:prstGeom prst="rect">
            <a:avLst/>
          </a:prstGeom>
        </p:spPr>
      </p:pic>
      <p:pic>
        <p:nvPicPr>
          <p:cNvPr id="34" name="Graphic 33" descr="Tick with solid fill">
            <a:extLst>
              <a:ext uri="{FF2B5EF4-FFF2-40B4-BE49-F238E27FC236}">
                <a16:creationId xmlns:a16="http://schemas.microsoft.com/office/drawing/2014/main" id="{09E203D9-FBE8-C1B5-4F84-FA58CBE00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833" y="4035853"/>
            <a:ext cx="240790" cy="240790"/>
          </a:xfrm>
          <a:prstGeom prst="rect">
            <a:avLst/>
          </a:prstGeom>
        </p:spPr>
      </p:pic>
      <p:pic>
        <p:nvPicPr>
          <p:cNvPr id="35" name="Graphic 34" descr="Tick with solid fill">
            <a:extLst>
              <a:ext uri="{FF2B5EF4-FFF2-40B4-BE49-F238E27FC236}">
                <a16:creationId xmlns:a16="http://schemas.microsoft.com/office/drawing/2014/main" id="{E39AA000-B62F-43F3-8000-035F13914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6014" y="4313631"/>
            <a:ext cx="240790" cy="240790"/>
          </a:xfrm>
          <a:prstGeom prst="rect">
            <a:avLst/>
          </a:prstGeom>
        </p:spPr>
      </p:pic>
      <p:pic>
        <p:nvPicPr>
          <p:cNvPr id="2" name="Graphic 1" descr="Tick with solid fill">
            <a:extLst>
              <a:ext uri="{FF2B5EF4-FFF2-40B4-BE49-F238E27FC236}">
                <a16:creationId xmlns:a16="http://schemas.microsoft.com/office/drawing/2014/main" id="{56A814DA-955F-F15D-029B-1D6D7EC07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6014" y="3755740"/>
            <a:ext cx="240790" cy="240790"/>
          </a:xfrm>
          <a:prstGeom prst="rect">
            <a:avLst/>
          </a:prstGeom>
        </p:spPr>
      </p:pic>
      <p:pic>
        <p:nvPicPr>
          <p:cNvPr id="4" name="Graphic 3" descr="Tick with solid fill">
            <a:extLst>
              <a:ext uri="{FF2B5EF4-FFF2-40B4-BE49-F238E27FC236}">
                <a16:creationId xmlns:a16="http://schemas.microsoft.com/office/drawing/2014/main" id="{86AD058B-3171-24F5-C467-A1515F15D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833" y="4313631"/>
            <a:ext cx="240790" cy="24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0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D02D4D43-519C-BED9-6FDA-EEB6A695CD44}"/>
              </a:ext>
            </a:extLst>
          </p:cNvPr>
          <p:cNvSpPr/>
          <p:nvPr/>
        </p:nvSpPr>
        <p:spPr>
          <a:xfrm>
            <a:off x="4501586" y="3120661"/>
            <a:ext cx="3338478" cy="2563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Context: Countries are pushed to introduce more and more vaccines, potentially resulting in the entire EPI being overwhelmed and unable to deliver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117BECDF-7DA1-F39A-BE38-83CE26C0FBAF}"/>
              </a:ext>
            </a:extLst>
          </p:cNvPr>
          <p:cNvSpPr/>
          <p:nvPr/>
        </p:nvSpPr>
        <p:spPr>
          <a:xfrm rot="5400000">
            <a:off x="2998520" y="4196820"/>
            <a:ext cx="2300653" cy="200401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68856E1-8A6E-7855-C71E-BA45F00D90F3}"/>
              </a:ext>
            </a:extLst>
          </p:cNvPr>
          <p:cNvSpPr/>
          <p:nvPr/>
        </p:nvSpPr>
        <p:spPr>
          <a:xfrm rot="5400000">
            <a:off x="7072726" y="4196820"/>
            <a:ext cx="2300653" cy="200401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82FF3-6E21-22CA-4477-7ED06DFE0876}"/>
              </a:ext>
            </a:extLst>
          </p:cNvPr>
          <p:cNvSpPr/>
          <p:nvPr/>
        </p:nvSpPr>
        <p:spPr>
          <a:xfrm>
            <a:off x="609600" y="1619250"/>
            <a:ext cx="3434453" cy="731700"/>
          </a:xfrm>
          <a:prstGeom prst="rect">
            <a:avLst/>
          </a:prstGeom>
          <a:solidFill>
            <a:srgbClr val="1AA3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Countries &amp; NITAGs are facing increased pressure to introduce new vaccines and NVI recommendations are often siloed…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2AEC08-024C-892E-F5FC-CC09C6833D81}"/>
              </a:ext>
            </a:extLst>
          </p:cNvPr>
          <p:cNvSpPr/>
          <p:nvPr/>
        </p:nvSpPr>
        <p:spPr>
          <a:xfrm>
            <a:off x="4310788" y="1619250"/>
            <a:ext cx="3529276" cy="731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0"/>
              </a:rPr>
              <a:t>…resulting in the adoption of ambitious new vaccine introduction roadmaps built without an adequate process…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3F2F56-6A64-F0CD-5A82-957B2180701F}"/>
              </a:ext>
            </a:extLst>
          </p:cNvPr>
          <p:cNvSpPr/>
          <p:nvPr/>
        </p:nvSpPr>
        <p:spPr>
          <a:xfrm>
            <a:off x="8118260" y="1619250"/>
            <a:ext cx="3409035" cy="731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… which bears risks on the immunization programs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76FD4E-E4B5-9DE2-EA5C-385011D9F6C2}"/>
              </a:ext>
            </a:extLst>
          </p:cNvPr>
          <p:cNvSpPr txBox="1"/>
          <p:nvPr/>
        </p:nvSpPr>
        <p:spPr>
          <a:xfrm>
            <a:off x="609600" y="2619374"/>
            <a:ext cx="2990850" cy="540000"/>
          </a:xfrm>
          <a:prstGeom prst="rect">
            <a:avLst/>
          </a:prstGeom>
          <a:solidFill>
            <a:srgbClr val="D7F7F9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0F5D61"/>
                </a:solidFill>
              </a:rPr>
              <a:t>Political agenda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AAC040-C410-55F4-1FFA-192F150CEF4D}"/>
              </a:ext>
            </a:extLst>
          </p:cNvPr>
          <p:cNvSpPr txBox="1"/>
          <p:nvPr/>
        </p:nvSpPr>
        <p:spPr>
          <a:xfrm>
            <a:off x="609600" y="3349006"/>
            <a:ext cx="2990850" cy="540000"/>
          </a:xfrm>
          <a:prstGeom prst="rect">
            <a:avLst/>
          </a:prstGeom>
          <a:solidFill>
            <a:srgbClr val="D7F7F9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0F5D61"/>
                </a:solidFill>
              </a:rPr>
              <a:t>Donors’ agenda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C30A82-1310-189F-F4DF-EA814069DF89}"/>
              </a:ext>
            </a:extLst>
          </p:cNvPr>
          <p:cNvSpPr txBox="1"/>
          <p:nvPr/>
        </p:nvSpPr>
        <p:spPr>
          <a:xfrm>
            <a:off x="609600" y="4808270"/>
            <a:ext cx="2990850" cy="540000"/>
          </a:xfrm>
          <a:prstGeom prst="rect">
            <a:avLst/>
          </a:prstGeom>
          <a:solidFill>
            <a:srgbClr val="D7F7F9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0F5D61"/>
                </a:solidFill>
              </a:rPr>
              <a:t>Public and media </a:t>
            </a:r>
          </a:p>
          <a:p>
            <a:pPr algn="ctr"/>
            <a:r>
              <a:rPr lang="en-US" sz="1400" b="1" dirty="0">
                <a:solidFill>
                  <a:srgbClr val="0F5D61"/>
                </a:solidFill>
              </a:rPr>
              <a:t>pressure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DCAA8A-4A47-E195-59C1-518D8E21EB4B}"/>
              </a:ext>
            </a:extLst>
          </p:cNvPr>
          <p:cNvSpPr txBox="1"/>
          <p:nvPr/>
        </p:nvSpPr>
        <p:spPr>
          <a:xfrm>
            <a:off x="8647295" y="2619374"/>
            <a:ext cx="2880000" cy="540000"/>
          </a:xfrm>
          <a:prstGeom prst="rect">
            <a:avLst/>
          </a:prstGeom>
          <a:solidFill>
            <a:srgbClr val="FFD1D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B80000"/>
                </a:solidFill>
              </a:rPr>
              <a:t>Absence of financial sustainability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F88D64-0267-F705-8924-3A70AA67D9E9}"/>
              </a:ext>
            </a:extLst>
          </p:cNvPr>
          <p:cNvSpPr txBox="1"/>
          <p:nvPr/>
        </p:nvSpPr>
        <p:spPr>
          <a:xfrm>
            <a:off x="8647295" y="3349006"/>
            <a:ext cx="2880000" cy="540000"/>
          </a:xfrm>
          <a:prstGeom prst="rect">
            <a:avLst/>
          </a:prstGeom>
          <a:solidFill>
            <a:srgbClr val="FFD1D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B80000"/>
                </a:solidFill>
              </a:rPr>
              <a:t>Inability for the program to deliver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26CA66-5D84-9217-5741-41A9860267A4}"/>
              </a:ext>
            </a:extLst>
          </p:cNvPr>
          <p:cNvSpPr txBox="1"/>
          <p:nvPr/>
        </p:nvSpPr>
        <p:spPr>
          <a:xfrm>
            <a:off x="8647295" y="4078638"/>
            <a:ext cx="2880000" cy="540000"/>
          </a:xfrm>
          <a:prstGeom prst="rect">
            <a:avLst/>
          </a:prstGeom>
          <a:solidFill>
            <a:srgbClr val="FFD1D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B80000"/>
                </a:solidFill>
              </a:rPr>
              <a:t>Competition for resources between vaccine programs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D6BED4-3E6D-E326-5EE0-CA12E5911A39}"/>
              </a:ext>
            </a:extLst>
          </p:cNvPr>
          <p:cNvSpPr txBox="1"/>
          <p:nvPr/>
        </p:nvSpPr>
        <p:spPr>
          <a:xfrm>
            <a:off x="8647295" y="4808270"/>
            <a:ext cx="2880000" cy="540000"/>
          </a:xfrm>
          <a:prstGeom prst="rect">
            <a:avLst/>
          </a:prstGeom>
          <a:solidFill>
            <a:srgbClr val="FFD1D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B80000"/>
                </a:solidFill>
              </a:rPr>
              <a:t>Competition for resources with other health </a:t>
            </a:r>
            <a:r>
              <a:rPr lang="en-US" sz="1400" b="1" dirty="0" err="1">
                <a:solidFill>
                  <a:srgbClr val="B80000"/>
                </a:solidFill>
              </a:rPr>
              <a:t>programmes</a:t>
            </a:r>
            <a:endParaRPr lang="en-US" sz="1400" b="1" dirty="0">
              <a:solidFill>
                <a:srgbClr val="B8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273E51-82A3-B7D4-5CA2-852486A9F00D}"/>
              </a:ext>
            </a:extLst>
          </p:cNvPr>
          <p:cNvSpPr txBox="1"/>
          <p:nvPr/>
        </p:nvSpPr>
        <p:spPr>
          <a:xfrm>
            <a:off x="4407681" y="2571411"/>
            <a:ext cx="3915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Example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14D641-23FD-F4DD-0E39-C51B47856A3D}"/>
              </a:ext>
            </a:extLst>
          </p:cNvPr>
          <p:cNvSpPr txBox="1"/>
          <p:nvPr/>
        </p:nvSpPr>
        <p:spPr>
          <a:xfrm>
            <a:off x="8647295" y="5537903"/>
            <a:ext cx="2880000" cy="540000"/>
          </a:xfrm>
          <a:prstGeom prst="rect">
            <a:avLst/>
          </a:prstGeom>
          <a:solidFill>
            <a:srgbClr val="FFD1D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B80000"/>
                </a:solidFill>
              </a:rPr>
              <a:t>Lower acceptability &amp; demand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6B3842-8B2D-FF92-C1FF-DC5F916EC80D}"/>
              </a:ext>
            </a:extLst>
          </p:cNvPr>
          <p:cNvSpPr txBox="1"/>
          <p:nvPr/>
        </p:nvSpPr>
        <p:spPr>
          <a:xfrm>
            <a:off x="609600" y="4078638"/>
            <a:ext cx="2990850" cy="540000"/>
          </a:xfrm>
          <a:prstGeom prst="rect">
            <a:avLst/>
          </a:prstGeom>
          <a:solidFill>
            <a:srgbClr val="D7F7F9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0F5D61"/>
                </a:solidFill>
              </a:rPr>
              <a:t>Recommendations from experts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3FBFFCFB-FFC0-8B85-C953-1CB59F698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131461"/>
              </p:ext>
            </p:extLst>
          </p:nvPr>
        </p:nvGraphicFramePr>
        <p:xfrm>
          <a:off x="4616449" y="3146788"/>
          <a:ext cx="3223615" cy="2409428"/>
        </p:xfrm>
        <a:graphic>
          <a:graphicData uri="http://schemas.openxmlformats.org/drawingml/2006/table">
            <a:tbl>
              <a:tblPr/>
              <a:tblGrid>
                <a:gridCol w="1272844">
                  <a:extLst>
                    <a:ext uri="{9D8B030D-6E8A-4147-A177-3AD203B41FA5}">
                      <a16:colId xmlns:a16="http://schemas.microsoft.com/office/drawing/2014/main" val="3565192111"/>
                    </a:ext>
                  </a:extLst>
                </a:gridCol>
                <a:gridCol w="1231338">
                  <a:extLst>
                    <a:ext uri="{9D8B030D-6E8A-4147-A177-3AD203B41FA5}">
                      <a16:colId xmlns:a16="http://schemas.microsoft.com/office/drawing/2014/main" val="2698093845"/>
                    </a:ext>
                  </a:extLst>
                </a:gridCol>
                <a:gridCol w="719433">
                  <a:extLst>
                    <a:ext uri="{9D8B030D-6E8A-4147-A177-3AD203B41FA5}">
                      <a16:colId xmlns:a16="http://schemas.microsoft.com/office/drawing/2014/main" val="305177378"/>
                    </a:ext>
                  </a:extLst>
                </a:gridCol>
              </a:tblGrid>
              <a:tr h="21632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Disease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978942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RTS, S/AS 01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Malaria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238281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Measles &amp; Rubella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23769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Rotarix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Rotavirus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2024/2025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588892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R21-Matrix-M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Malaria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2024/2025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059840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Gardasil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HPV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516125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Shanchol/Euvichol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Cholera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327051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HepB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Hepatitis B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391040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TCV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Typhoid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8626" marR="8626" marT="10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36098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B283D5A-E75C-95F5-A58B-81A454CF5CCD}"/>
              </a:ext>
            </a:extLst>
          </p:cNvPr>
          <p:cNvSpPr txBox="1"/>
          <p:nvPr/>
        </p:nvSpPr>
        <p:spPr>
          <a:xfrm>
            <a:off x="609600" y="5537903"/>
            <a:ext cx="2990850" cy="540000"/>
          </a:xfrm>
          <a:prstGeom prst="rect">
            <a:avLst/>
          </a:prstGeom>
          <a:solidFill>
            <a:srgbClr val="D7F7F9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rgbClr val="0F5D61"/>
                </a:solidFill>
              </a:rPr>
              <a:t>Regional &amp; neighboring countries expectations</a:t>
            </a:r>
          </a:p>
        </p:txBody>
      </p:sp>
      <p:sp>
        <p:nvSpPr>
          <p:cNvPr id="7" name="Google Shape;12;p19">
            <a:extLst>
              <a:ext uri="{FF2B5EF4-FFF2-40B4-BE49-F238E27FC236}">
                <a16:creationId xmlns:a16="http://schemas.microsoft.com/office/drawing/2014/main" id="{31228298-BC78-4B96-9796-7CCDC8A96D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>
                <a:latin typeface="+mj-lt"/>
              </a:rPr>
              <a:pPr/>
              <a:t>4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414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 NITAG will adapt and apply the NVI Prioritization Framework to prioritize new vaccine introductions and produce sequencing recommendations</a:t>
            </a:r>
          </a:p>
        </p:txBody>
      </p:sp>
      <p:sp>
        <p:nvSpPr>
          <p:cNvPr id="12" name="Google Shape;12;p19">
            <a:extLst>
              <a:ext uri="{FF2B5EF4-FFF2-40B4-BE49-F238E27FC236}">
                <a16:creationId xmlns:a16="http://schemas.microsoft.com/office/drawing/2014/main" id="{74888AFF-42DE-82CD-EDC4-6786394527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>
                <a:latin typeface="+mj-lt"/>
              </a:rPr>
              <a:pPr/>
              <a:t>5</a:t>
            </a:fld>
            <a:endParaRPr lang="en-US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6B9C4C-875B-72D2-0E01-E195614F480A}"/>
              </a:ext>
            </a:extLst>
          </p:cNvPr>
          <p:cNvSpPr/>
          <p:nvPr/>
        </p:nvSpPr>
        <p:spPr>
          <a:xfrm>
            <a:off x="472962" y="1284475"/>
            <a:ext cx="11099278" cy="1092965"/>
          </a:xfrm>
          <a:prstGeom prst="rect">
            <a:avLst/>
          </a:prstGeom>
          <a:noFill/>
          <a:ln w="28575">
            <a:solidFill>
              <a:srgbClr val="0F5D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chemeClr val="tx1"/>
                </a:solidFill>
              </a:rPr>
              <a:t>The NVI Prioritization Framework is a proven NITAG-driven framework supporting the prioritization of new vaccine introductions. It leverages a simple, evidence-based and comprehensive approach to support the preparation of NVI sequencing scenarios based on a pre-hierarchized list of potential criteria. It was developed in alignment with existing tools (VIS, </a:t>
            </a:r>
            <a:r>
              <a:rPr lang="en-US" sz="1600" dirty="0" err="1">
                <a:solidFill>
                  <a:schemeClr val="tx1"/>
                </a:solidFill>
              </a:rPr>
              <a:t>EtR</a:t>
            </a:r>
            <a:r>
              <a:rPr lang="en-US" sz="1600" dirty="0">
                <a:solidFill>
                  <a:schemeClr val="tx1"/>
                </a:solidFill>
              </a:rPr>
              <a:t>) to ensure the consistency of the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4C5FB-0E98-8921-4BE3-FD5408588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1058" y="2539190"/>
            <a:ext cx="5018873" cy="2253845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18A343-E4D2-D20E-DCBE-C4AC1AB1A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4702" y="2934035"/>
            <a:ext cx="5712222" cy="2253844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BDF80FB-1B84-1487-BB49-E67F56EC5699}"/>
              </a:ext>
            </a:extLst>
          </p:cNvPr>
          <p:cNvSpPr txBox="1"/>
          <p:nvPr/>
        </p:nvSpPr>
        <p:spPr>
          <a:xfrm>
            <a:off x="3116657" y="5300173"/>
            <a:ext cx="8289884" cy="123270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182880" rIns="36000" rtlCol="0">
            <a:no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r-FR" sz="1400" dirty="0" err="1"/>
              <a:t>Review</a:t>
            </a:r>
            <a:r>
              <a:rPr lang="fr-FR" sz="1400" dirty="0"/>
              <a:t> the NVI </a:t>
            </a:r>
            <a:r>
              <a:rPr lang="fr-FR" sz="1400" dirty="0" err="1"/>
              <a:t>Prioritization</a:t>
            </a:r>
            <a:r>
              <a:rPr lang="fr-FR" sz="1400" dirty="0"/>
              <a:t> Framework </a:t>
            </a:r>
            <a:r>
              <a:rPr lang="fr-FR" sz="1400" dirty="0" err="1"/>
              <a:t>methodology</a:t>
            </a:r>
            <a:endParaRPr lang="fr-FR" sz="1400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r-FR" sz="1400" dirty="0" err="1"/>
              <a:t>Discuss</a:t>
            </a:r>
            <a:r>
              <a:rPr lang="fr-FR" sz="1400" dirty="0"/>
              <a:t> the </a:t>
            </a:r>
            <a:r>
              <a:rPr lang="fr-FR" sz="1400" dirty="0" err="1"/>
              <a:t>expected</a:t>
            </a:r>
            <a:r>
              <a:rPr lang="fr-FR" sz="1400" dirty="0"/>
              <a:t> process and timeline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r-FR" sz="1400" dirty="0" err="1"/>
              <a:t>Review</a:t>
            </a:r>
            <a:r>
              <a:rPr lang="fr-FR" sz="1400" dirty="0"/>
              <a:t> the </a:t>
            </a:r>
            <a:r>
              <a:rPr lang="fr-FR" sz="1400" dirty="0" err="1"/>
              <a:t>comprehensive</a:t>
            </a:r>
            <a:r>
              <a:rPr lang="fr-FR" sz="1400" dirty="0"/>
              <a:t> </a:t>
            </a:r>
            <a:r>
              <a:rPr lang="fr-FR" sz="1400" dirty="0" err="1"/>
              <a:t>criteria</a:t>
            </a:r>
            <a:r>
              <a:rPr lang="fr-FR" sz="1400" dirty="0"/>
              <a:t> </a:t>
            </a:r>
            <a:r>
              <a:rPr lang="fr-FR" sz="1400" dirty="0" err="1"/>
              <a:t>list</a:t>
            </a:r>
            <a:endParaRPr lang="fr-FR" sz="1400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r-FR" sz="1400" dirty="0" err="1"/>
              <a:t>Distribute</a:t>
            </a:r>
            <a:r>
              <a:rPr lang="fr-FR" sz="1400" dirty="0"/>
              <a:t> online questionnaire to </a:t>
            </a:r>
            <a:r>
              <a:rPr lang="fr-FR" sz="1400" dirty="0" err="1"/>
              <a:t>inform</a:t>
            </a:r>
            <a:r>
              <a:rPr lang="fr-FR" sz="1400" dirty="0"/>
              <a:t> </a:t>
            </a:r>
            <a:r>
              <a:rPr lang="fr-FR" sz="1400" dirty="0" err="1"/>
              <a:t>critical</a:t>
            </a:r>
            <a:r>
              <a:rPr lang="fr-FR" sz="1400" dirty="0"/>
              <a:t> </a:t>
            </a:r>
            <a:r>
              <a:rPr lang="fr-FR" sz="1400" dirty="0" err="1"/>
              <a:t>decision</a:t>
            </a:r>
            <a:r>
              <a:rPr lang="fr-FR" sz="1400" dirty="0"/>
              <a:t> points for </a:t>
            </a:r>
            <a:r>
              <a:rPr lang="fr-FR" sz="1400" dirty="0" err="1"/>
              <a:t>adapting</a:t>
            </a:r>
            <a:r>
              <a:rPr lang="fr-FR" sz="1400" dirty="0"/>
              <a:t> the </a:t>
            </a:r>
            <a:r>
              <a:rPr lang="fr-FR" sz="1400" dirty="0" err="1"/>
              <a:t>framework</a:t>
            </a:r>
            <a:endParaRPr lang="fr-FR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4DF32E-E931-DD5D-D414-53B668133E39}"/>
              </a:ext>
            </a:extLst>
          </p:cNvPr>
          <p:cNvSpPr/>
          <p:nvPr/>
        </p:nvSpPr>
        <p:spPr>
          <a:xfrm>
            <a:off x="785459" y="5300172"/>
            <a:ext cx="2331198" cy="1232708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b="1" dirty="0"/>
              <a:t>Today’s objectives</a:t>
            </a:r>
          </a:p>
        </p:txBody>
      </p:sp>
    </p:spTree>
    <p:extLst>
      <p:ext uri="{BB962C8B-B14F-4D97-AF65-F5344CB8AC3E}">
        <p14:creationId xmlns:p14="http://schemas.microsoft.com/office/powerpoint/2010/main" val="38562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u="none" strike="noStrike" kern="0" cap="none" spc="0" normalizeH="0" baseline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Agenda</a:t>
            </a:r>
          </a:p>
        </p:txBody>
      </p:sp>
      <p:sp>
        <p:nvSpPr>
          <p:cNvPr id="4" name="Rounded Rectangle 38">
            <a:extLst>
              <a:ext uri="{FF2B5EF4-FFF2-40B4-BE49-F238E27FC236}">
                <a16:creationId xmlns:a16="http://schemas.microsoft.com/office/drawing/2014/main" id="{9A53BEB2-314C-8A5D-4B79-BF0687D44842}"/>
              </a:ext>
            </a:extLst>
          </p:cNvPr>
          <p:cNvSpPr/>
          <p:nvPr/>
        </p:nvSpPr>
        <p:spPr>
          <a:xfrm>
            <a:off x="2178943" y="1378187"/>
            <a:ext cx="7411451" cy="8759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10000"/>
                </a:schemeClr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A0607B-6A86-4E9E-3B98-E20CA4B7EB21}"/>
              </a:ext>
            </a:extLst>
          </p:cNvPr>
          <p:cNvSpPr/>
          <p:nvPr/>
        </p:nvSpPr>
        <p:spPr>
          <a:xfrm>
            <a:off x="2410569" y="1669907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9423D2-C1BC-334B-6848-839FDE53728D}"/>
              </a:ext>
            </a:extLst>
          </p:cNvPr>
          <p:cNvSpPr txBox="1"/>
          <p:nvPr/>
        </p:nvSpPr>
        <p:spPr>
          <a:xfrm>
            <a:off x="2837445" y="1633530"/>
            <a:ext cx="485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latin typeface="Lato" panose="020F0502020204030203" pitchFamily="34" charset="0"/>
                <a:cs typeface="Times New Roman" panose="02020603050405020304" pitchFamily="18" charset="0"/>
              </a:rPr>
              <a:t>Introductions and Objectives</a:t>
            </a:r>
            <a:endParaRPr lang="en-US" sz="1800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40">
            <a:extLst>
              <a:ext uri="{FF2B5EF4-FFF2-40B4-BE49-F238E27FC236}">
                <a16:creationId xmlns:a16="http://schemas.microsoft.com/office/drawing/2014/main" id="{6AA6129F-75F9-A594-0868-0836B0F3BA8F}"/>
              </a:ext>
            </a:extLst>
          </p:cNvPr>
          <p:cNvSpPr/>
          <p:nvPr/>
        </p:nvSpPr>
        <p:spPr>
          <a:xfrm>
            <a:off x="2178943" y="2411735"/>
            <a:ext cx="7411451" cy="875931"/>
          </a:xfrm>
          <a:prstGeom prst="roundRect">
            <a:avLst/>
          </a:prstGeom>
          <a:solidFill>
            <a:srgbClr val="0F5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10000"/>
                </a:schemeClr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887CCF-81FB-EC24-4972-1F99035BA81A}"/>
              </a:ext>
            </a:extLst>
          </p:cNvPr>
          <p:cNvSpPr/>
          <p:nvPr/>
        </p:nvSpPr>
        <p:spPr>
          <a:xfrm>
            <a:off x="2381464" y="2701543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222668-39E7-1522-DC2F-4CAB11445742}"/>
              </a:ext>
            </a:extLst>
          </p:cNvPr>
          <p:cNvSpPr txBox="1"/>
          <p:nvPr/>
        </p:nvSpPr>
        <p:spPr>
          <a:xfrm>
            <a:off x="2837444" y="2662564"/>
            <a:ext cx="63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  <a:cs typeface="Times New Roman" panose="02020603050405020304" pitchFamily="18" charset="0"/>
              </a:rPr>
              <a:t>Approach and Methodology</a:t>
            </a:r>
          </a:p>
        </p:txBody>
      </p:sp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BBD359D8-B806-5381-B0DD-9F92E3A19050}"/>
              </a:ext>
            </a:extLst>
          </p:cNvPr>
          <p:cNvSpPr/>
          <p:nvPr/>
        </p:nvSpPr>
        <p:spPr>
          <a:xfrm>
            <a:off x="2178943" y="3454808"/>
            <a:ext cx="7411451" cy="8759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10000"/>
                </a:schemeClr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669B96E-4CF2-3A7F-44BE-1A0BFBC382AD}"/>
              </a:ext>
            </a:extLst>
          </p:cNvPr>
          <p:cNvSpPr/>
          <p:nvPr/>
        </p:nvSpPr>
        <p:spPr>
          <a:xfrm>
            <a:off x="2381464" y="3738615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2BE8A6-E991-1750-E66F-EC29A7BA6B8B}"/>
              </a:ext>
            </a:extLst>
          </p:cNvPr>
          <p:cNvSpPr txBox="1"/>
          <p:nvPr/>
        </p:nvSpPr>
        <p:spPr>
          <a:xfrm>
            <a:off x="2837444" y="3699636"/>
            <a:ext cx="63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latin typeface="Lato" panose="020F0502020204030203" pitchFamily="34" charset="0"/>
                <a:cs typeface="Times New Roman" panose="02020603050405020304" pitchFamily="18" charset="0"/>
              </a:rPr>
              <a:t>Workplan</a:t>
            </a:r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3C256E58-46ED-D901-0484-1E2B9522D3EF}"/>
              </a:ext>
            </a:extLst>
          </p:cNvPr>
          <p:cNvSpPr/>
          <p:nvPr/>
        </p:nvSpPr>
        <p:spPr>
          <a:xfrm>
            <a:off x="2178943" y="4497880"/>
            <a:ext cx="7411451" cy="8759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10000"/>
                </a:schemeClr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0E4C8C-AD65-4642-0033-BF0110E0E7FC}"/>
              </a:ext>
            </a:extLst>
          </p:cNvPr>
          <p:cNvSpPr/>
          <p:nvPr/>
        </p:nvSpPr>
        <p:spPr>
          <a:xfrm>
            <a:off x="2381464" y="4775687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4</a:t>
            </a:r>
            <a:endParaRPr kumimoji="0" lang="en-US" sz="140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5AF5E1-88DB-104F-78DF-EB0C26193D48}"/>
              </a:ext>
            </a:extLst>
          </p:cNvPr>
          <p:cNvSpPr txBox="1"/>
          <p:nvPr/>
        </p:nvSpPr>
        <p:spPr>
          <a:xfrm>
            <a:off x="2837444" y="4736708"/>
            <a:ext cx="63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latin typeface="Lato" panose="020F0502020204030203" pitchFamily="34" charset="0"/>
                <a:cs typeface="Times New Roman" panose="02020603050405020304" pitchFamily="18" charset="0"/>
              </a:rPr>
              <a:t>Prioritization Criteria</a:t>
            </a:r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EE71C63C-1216-9DFD-40C5-B330E079E74B}"/>
              </a:ext>
            </a:extLst>
          </p:cNvPr>
          <p:cNvSpPr/>
          <p:nvPr/>
        </p:nvSpPr>
        <p:spPr>
          <a:xfrm>
            <a:off x="2178943" y="5543159"/>
            <a:ext cx="7411451" cy="8759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10000"/>
                </a:schemeClr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22B528-A37D-F6A1-127D-289ED1264E45}"/>
              </a:ext>
            </a:extLst>
          </p:cNvPr>
          <p:cNvSpPr/>
          <p:nvPr/>
        </p:nvSpPr>
        <p:spPr>
          <a:xfrm>
            <a:off x="2381464" y="5820966"/>
            <a:ext cx="313618" cy="30487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400" kern="0" dirty="0">
                <a:solidFill>
                  <a:srgbClr val="FFFFFF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Arial"/>
              </a:rPr>
              <a:t>5</a:t>
            </a:r>
            <a:endParaRPr kumimoji="0" lang="en-US" sz="140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9BE60-556A-C2B1-2EA9-6486DAB2C19A}"/>
              </a:ext>
            </a:extLst>
          </p:cNvPr>
          <p:cNvSpPr txBox="1"/>
          <p:nvPr/>
        </p:nvSpPr>
        <p:spPr>
          <a:xfrm>
            <a:off x="2837444" y="5781987"/>
            <a:ext cx="63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Lato" panose="020F05020202040302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Online Questionnaire</a:t>
            </a:r>
          </a:p>
        </p:txBody>
      </p:sp>
    </p:spTree>
    <p:extLst>
      <p:ext uri="{BB962C8B-B14F-4D97-AF65-F5344CB8AC3E}">
        <p14:creationId xmlns:p14="http://schemas.microsoft.com/office/powerpoint/2010/main" val="381451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3DD7F1-8689-C8B5-12A9-BC93C83BD6FD}"/>
              </a:ext>
            </a:extLst>
          </p:cNvPr>
          <p:cNvSpPr/>
          <p:nvPr/>
        </p:nvSpPr>
        <p:spPr>
          <a:xfrm>
            <a:off x="600075" y="3411645"/>
            <a:ext cx="2419350" cy="889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F5D61"/>
                </a:solidFill>
              </a:rPr>
              <a:t>Comprehensive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718325-0DB0-2FCC-CCF4-9AB31AB05D3D}"/>
              </a:ext>
            </a:extLst>
          </p:cNvPr>
          <p:cNvSpPr txBox="1"/>
          <p:nvPr/>
        </p:nvSpPr>
        <p:spPr>
          <a:xfrm>
            <a:off x="3200399" y="3497336"/>
            <a:ext cx="8512175" cy="71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Decisions regarding vaccine introductions are often taken independently and with different processes based on the nature of the decision</a:t>
            </a:r>
          </a:p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This framework is designed to </a:t>
            </a:r>
            <a:r>
              <a:rPr lang="en-US" sz="1300" b="1" dirty="0"/>
              <a:t>be comprehensive in terms of vaccines </a:t>
            </a:r>
            <a:r>
              <a:rPr lang="en-US" sz="1300" dirty="0"/>
              <a:t>and </a:t>
            </a:r>
            <a:r>
              <a:rPr lang="en-US" sz="1300" b="1" dirty="0"/>
              <a:t>type of country</a:t>
            </a:r>
            <a:endParaRPr lang="en-US" sz="1300" dirty="0"/>
          </a:p>
        </p:txBody>
      </p:sp>
      <p:sp>
        <p:nvSpPr>
          <p:cNvPr id="10" name="Google Shape;427;p16">
            <a:extLst>
              <a:ext uri="{FF2B5EF4-FFF2-40B4-BE49-F238E27FC236}">
                <a16:creationId xmlns:a16="http://schemas.microsoft.com/office/drawing/2014/main" id="{434BE2C4-16E7-79AB-9DF1-6CA87ADCE4C3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26;p14">
            <a:extLst>
              <a:ext uri="{FF2B5EF4-FFF2-40B4-BE49-F238E27FC236}">
                <a16:creationId xmlns:a16="http://schemas.microsoft.com/office/drawing/2014/main" id="{64F7B79C-4CFB-DD7A-D0CF-62F7335D9A0E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 NVI Prioritization Framework has been built to be evidence-based, simple yet comprehensive, iterative and to allow for tweaks based on countries own priorities</a:t>
            </a:r>
            <a:endParaRPr kumimoji="0" lang="en-US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B59F25-78A0-D197-5A8B-47742E0AC73B}"/>
              </a:ext>
            </a:extLst>
          </p:cNvPr>
          <p:cNvSpPr/>
          <p:nvPr/>
        </p:nvSpPr>
        <p:spPr>
          <a:xfrm>
            <a:off x="600075" y="1350699"/>
            <a:ext cx="2419350" cy="889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F5D61"/>
                </a:solidFill>
              </a:rPr>
              <a:t>Evidence-based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CB3B41-635A-8807-5828-3B5E90F87894}"/>
              </a:ext>
            </a:extLst>
          </p:cNvPr>
          <p:cNvSpPr/>
          <p:nvPr/>
        </p:nvSpPr>
        <p:spPr>
          <a:xfrm>
            <a:off x="600075" y="2381172"/>
            <a:ext cx="2419350" cy="889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F5D61"/>
                </a:solidFill>
              </a:rPr>
              <a:t>Simple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84F1B8-B624-0FF5-58AD-297D2F24EEB7}"/>
              </a:ext>
            </a:extLst>
          </p:cNvPr>
          <p:cNvSpPr/>
          <p:nvPr/>
        </p:nvSpPr>
        <p:spPr>
          <a:xfrm>
            <a:off x="600075" y="4442118"/>
            <a:ext cx="2419350" cy="889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F5D61"/>
                </a:solidFill>
              </a:rPr>
              <a:t>Adaptative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31F2DA-7C4E-59B0-8094-740805AAC81A}"/>
              </a:ext>
            </a:extLst>
          </p:cNvPr>
          <p:cNvSpPr txBox="1"/>
          <p:nvPr/>
        </p:nvSpPr>
        <p:spPr>
          <a:xfrm>
            <a:off x="3198574" y="1436390"/>
            <a:ext cx="8512175" cy="71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Decisions on sequencing are often influenced by national and international agenda and rely on opinions rather than facts</a:t>
            </a:r>
          </a:p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This framework relies on </a:t>
            </a:r>
            <a:r>
              <a:rPr lang="en-US" sz="1300" b="1" dirty="0"/>
              <a:t>measurable evidence </a:t>
            </a:r>
            <a:r>
              <a:rPr lang="en-US" sz="1300" dirty="0"/>
              <a:t>to ensure consistency of decision-making through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C1D2A-98A0-8C8A-4A80-7DDD4417B313}"/>
              </a:ext>
            </a:extLst>
          </p:cNvPr>
          <p:cNvSpPr txBox="1"/>
          <p:nvPr/>
        </p:nvSpPr>
        <p:spPr>
          <a:xfrm>
            <a:off x="3200399" y="2455792"/>
            <a:ext cx="8512175" cy="743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Existing tools and processes either refer to overabundant criteria or to no criteria at all</a:t>
            </a:r>
          </a:p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This framework refers to </a:t>
            </a:r>
            <a:r>
              <a:rPr lang="en-US" sz="1300" b="1" dirty="0"/>
              <a:t>a limited number of criteria </a:t>
            </a:r>
            <a:r>
              <a:rPr lang="en-US" sz="1300" dirty="0"/>
              <a:t>which will be selected by the NITAG</a:t>
            </a:r>
          </a:p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The selected criteria should allow the NITAG to answer simple but crucial questions.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36A2B4-8A19-986F-1953-ACE5680A79DC}"/>
              </a:ext>
            </a:extLst>
          </p:cNvPr>
          <p:cNvSpPr/>
          <p:nvPr/>
        </p:nvSpPr>
        <p:spPr>
          <a:xfrm>
            <a:off x="600075" y="5472591"/>
            <a:ext cx="2419350" cy="889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F5D61"/>
                </a:solidFill>
              </a:rPr>
              <a:t>Iterative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A8D7C-B8FE-BB98-C129-DA1D22E7B41C}"/>
              </a:ext>
            </a:extLst>
          </p:cNvPr>
          <p:cNvSpPr txBox="1"/>
          <p:nvPr/>
        </p:nvSpPr>
        <p:spPr>
          <a:xfrm>
            <a:off x="3200399" y="5473068"/>
            <a:ext cx="8512175" cy="91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Current decision-making on NVI sequencing is done on a reactive basis, often to answer requests from technical partners or submit grant applications to donors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This exercise can be conducted by the NITAGs on a </a:t>
            </a:r>
            <a:r>
              <a:rPr lang="en-US" sz="1300" b="1" dirty="0"/>
              <a:t>recurring basis </a:t>
            </a:r>
            <a:r>
              <a:rPr lang="en-US" sz="1300" dirty="0"/>
              <a:t>to ensure </a:t>
            </a:r>
            <a:r>
              <a:rPr lang="en-US" sz="1300" b="1" dirty="0"/>
              <a:t>adaptation to evolving research and markets</a:t>
            </a:r>
            <a:endParaRPr lang="en-US" sz="13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EF66D1-7B32-AF96-8A35-A5C7E94A3A70}"/>
              </a:ext>
            </a:extLst>
          </p:cNvPr>
          <p:cNvSpPr txBox="1"/>
          <p:nvPr/>
        </p:nvSpPr>
        <p:spPr>
          <a:xfrm>
            <a:off x="3200399" y="4540633"/>
            <a:ext cx="85121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To allow for better appropriation by countries, the prioritization framework will be </a:t>
            </a:r>
            <a:r>
              <a:rPr lang="en-US" sz="1300" b="1" dirty="0"/>
              <a:t>discussed and adapted by the NITAG</a:t>
            </a:r>
            <a:r>
              <a:rPr lang="en-US" sz="1300" dirty="0"/>
              <a:t>, which will be done mainly through the </a:t>
            </a:r>
            <a:r>
              <a:rPr lang="en-US" sz="1300" b="1" dirty="0"/>
              <a:t>addition or removal of secondary criteria</a:t>
            </a:r>
            <a:r>
              <a:rPr lang="en-US" sz="1300" dirty="0"/>
              <a:t> and the selection of </a:t>
            </a:r>
            <a:r>
              <a:rPr lang="en-US" sz="1300" b="1" dirty="0"/>
              <a:t>candidate vaccines</a:t>
            </a:r>
          </a:p>
        </p:txBody>
      </p:sp>
      <p:sp>
        <p:nvSpPr>
          <p:cNvPr id="15" name="Google Shape;12;p19">
            <a:extLst>
              <a:ext uri="{FF2B5EF4-FFF2-40B4-BE49-F238E27FC236}">
                <a16:creationId xmlns:a16="http://schemas.microsoft.com/office/drawing/2014/main" id="{00559526-B7A9-A165-BE82-0651B15A744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7329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fr-FR" smtClean="0">
                <a:latin typeface="+mj-lt"/>
              </a:rPr>
              <a:pPr/>
              <a:t>7</a:t>
            </a:fld>
            <a:endParaRPr lang="fr-FR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ABDE79-2303-0CAF-C3FF-2BAA01F5C19E}"/>
              </a:ext>
            </a:extLst>
          </p:cNvPr>
          <p:cNvSpPr txBox="1"/>
          <p:nvPr/>
        </p:nvSpPr>
        <p:spPr>
          <a:xfrm>
            <a:off x="400049" y="6460083"/>
            <a:ext cx="110780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Sources: discussions with WHO/GAVI, </a:t>
            </a:r>
            <a:r>
              <a:rPr lang="en-US" sz="700" dirty="0" err="1"/>
              <a:t>Capaciti</a:t>
            </a:r>
            <a:r>
              <a:rPr lang="en-US" sz="700" dirty="0"/>
              <a:t> manual</a:t>
            </a:r>
          </a:p>
        </p:txBody>
      </p:sp>
    </p:spTree>
    <p:extLst>
      <p:ext uri="{BB962C8B-B14F-4D97-AF65-F5344CB8AC3E}">
        <p14:creationId xmlns:p14="http://schemas.microsoft.com/office/powerpoint/2010/main" val="2565835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427;p16">
            <a:extLst>
              <a:ext uri="{FF2B5EF4-FFF2-40B4-BE49-F238E27FC236}">
                <a16:creationId xmlns:a16="http://schemas.microsoft.com/office/drawing/2014/main" id="{5A1DFA1B-5815-2157-FF6E-B9A9E7480B26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1" name="Google Shape;126;p14">
            <a:extLst>
              <a:ext uri="{FF2B5EF4-FFF2-40B4-BE49-F238E27FC236}">
                <a16:creationId xmlns:a16="http://schemas.microsoft.com/office/drawing/2014/main" id="{CB4F2A60-9179-FD63-7F59-BF4AFB42A499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 vaccine introduction prioritization funnel relies on a series of assessments and decisions based on a sub-set of pre-selected criteria</a:t>
            </a:r>
            <a:endParaRPr kumimoji="0" lang="en-US" sz="2400" u="none" strike="noStrike" kern="0" cap="none" spc="0" normalizeH="0" baseline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2" name="AutoShape 8">
            <a:extLst>
              <a:ext uri="{FF2B5EF4-FFF2-40B4-BE49-F238E27FC236}">
                <a16:creationId xmlns:a16="http://schemas.microsoft.com/office/drawing/2014/main" id="{A35A9B15-1C37-9FD3-9CD5-800B21D43524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5022858" y="-284477"/>
            <a:ext cx="1646468" cy="8199763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0F5D61"/>
              </a:gs>
            </a:gsLst>
            <a:lin ang="0" scaled="1"/>
          </a:gradFill>
          <a:ln w="9525">
            <a:solidFill>
              <a:srgbClr val="0B4649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vert="eaVert" wrap="none" anchor="ctr"/>
          <a:lstStyle/>
          <a:p>
            <a:pPr algn="ctr">
              <a:lnSpc>
                <a:spcPct val="100000"/>
              </a:lnSpc>
              <a:buFont typeface="Times" pitchFamily="18" charset="0"/>
              <a:buNone/>
            </a:pPr>
            <a:endParaRPr lang="en-US" sz="10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lin ang="5400000" scaled="1"/>
              </a:gradFill>
            </a:endParaRPr>
          </a:p>
        </p:txBody>
      </p:sp>
      <p:cxnSp>
        <p:nvCxnSpPr>
          <p:cNvPr id="3" name="Connector: Elbow 1">
            <a:extLst>
              <a:ext uri="{FF2B5EF4-FFF2-40B4-BE49-F238E27FC236}">
                <a16:creationId xmlns:a16="http://schemas.microsoft.com/office/drawing/2014/main" id="{50A8A03F-FE43-9A45-5B39-F644E16CCA69}"/>
              </a:ext>
            </a:extLst>
          </p:cNvPr>
          <p:cNvCxnSpPr>
            <a:cxnSpLocks/>
          </p:cNvCxnSpPr>
          <p:nvPr/>
        </p:nvCxnSpPr>
        <p:spPr>
          <a:xfrm rot="16200000" flipV="1">
            <a:off x="8234285" y="4395203"/>
            <a:ext cx="1066066" cy="824597"/>
          </a:xfrm>
          <a:prstGeom prst="bentConnector3">
            <a:avLst>
              <a:gd name="adj1" fmla="val 20542"/>
            </a:avLst>
          </a:prstGeom>
          <a:noFill/>
          <a:ln w="9525">
            <a:solidFill>
              <a:srgbClr val="0F5D6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Line 7">
            <a:extLst>
              <a:ext uri="{FF2B5EF4-FFF2-40B4-BE49-F238E27FC236}">
                <a16:creationId xmlns:a16="http://schemas.microsoft.com/office/drawing/2014/main" id="{5D3CF6D6-9F16-B4F0-B0DC-6781CF450E6B}"/>
              </a:ext>
            </a:extLst>
          </p:cNvPr>
          <p:cNvSpPr>
            <a:spLocks noChangeShapeType="1"/>
          </p:cNvSpPr>
          <p:nvPr/>
        </p:nvSpPr>
        <p:spPr bwMode="gray">
          <a:xfrm>
            <a:off x="3010190" y="4243306"/>
            <a:ext cx="0" cy="1440000"/>
          </a:xfrm>
          <a:prstGeom prst="line">
            <a:avLst/>
          </a:prstGeom>
          <a:noFill/>
          <a:ln w="9525">
            <a:solidFill>
              <a:srgbClr val="0F5D6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84" name="Line 4">
            <a:extLst>
              <a:ext uri="{FF2B5EF4-FFF2-40B4-BE49-F238E27FC236}">
                <a16:creationId xmlns:a16="http://schemas.microsoft.com/office/drawing/2014/main" id="{A846108A-FE11-047B-DCEC-CBD361AAEAB0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6246285" y="4453853"/>
            <a:ext cx="5354" cy="972524"/>
          </a:xfrm>
          <a:prstGeom prst="line">
            <a:avLst/>
          </a:prstGeom>
          <a:noFill/>
          <a:ln w="9525">
            <a:solidFill>
              <a:srgbClr val="0F5D6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88" name="Oval 9">
            <a:extLst>
              <a:ext uri="{FF2B5EF4-FFF2-40B4-BE49-F238E27FC236}">
                <a16:creationId xmlns:a16="http://schemas.microsoft.com/office/drawing/2014/main" id="{C97B1A26-4187-993E-27D1-013E5BA96B40}"/>
              </a:ext>
            </a:extLst>
          </p:cNvPr>
          <p:cNvSpPr>
            <a:spLocks noChangeArrowheads="1"/>
          </p:cNvSpPr>
          <p:nvPr/>
        </p:nvSpPr>
        <p:spPr bwMode="gray">
          <a:xfrm>
            <a:off x="967567" y="2992810"/>
            <a:ext cx="1627680" cy="1645829"/>
          </a:xfrm>
          <a:prstGeom prst="ellipse">
            <a:avLst/>
          </a:prstGeom>
          <a:solidFill>
            <a:schemeClr val="bg1"/>
          </a:solidFill>
          <a:ln w="9525">
            <a:solidFill>
              <a:srgbClr val="0F5D6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5" tIns="46792" rIns="89985" bIns="46792" anchor="ctr"/>
          <a:lstStyle/>
          <a:p>
            <a:pPr algn="ctr">
              <a:lnSpc>
                <a:spcPct val="100000"/>
              </a:lnSpc>
              <a:buFont typeface="Times" pitchFamily="18" charset="0"/>
              <a:buNone/>
            </a:pPr>
            <a:endParaRPr lang="en-US" sz="1000" dirty="0"/>
          </a:p>
        </p:txBody>
      </p:sp>
      <p:sp>
        <p:nvSpPr>
          <p:cNvPr id="91" name="Oval 11">
            <a:extLst>
              <a:ext uri="{FF2B5EF4-FFF2-40B4-BE49-F238E27FC236}">
                <a16:creationId xmlns:a16="http://schemas.microsoft.com/office/drawing/2014/main" id="{A9A2F3E4-8D7F-1BBD-1B37-E8FF3EB8B6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69458" y="4250600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" name="Oval 12">
            <a:extLst>
              <a:ext uri="{FF2B5EF4-FFF2-40B4-BE49-F238E27FC236}">
                <a16:creationId xmlns:a16="http://schemas.microsoft.com/office/drawing/2014/main" id="{39F7A069-F3D7-BC0D-A510-9E00871BBF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39777" y="3306093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3" name="Oval 13">
            <a:extLst>
              <a:ext uri="{FF2B5EF4-FFF2-40B4-BE49-F238E27FC236}">
                <a16:creationId xmlns:a16="http://schemas.microsoft.com/office/drawing/2014/main" id="{F614E18D-DC05-3FC5-8BF1-1DC3EBE35E5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11930" y="3191812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7" name="Oval 14">
            <a:extLst>
              <a:ext uri="{FF2B5EF4-FFF2-40B4-BE49-F238E27FC236}">
                <a16:creationId xmlns:a16="http://schemas.microsoft.com/office/drawing/2014/main" id="{EE112805-964B-A23E-24A0-D2D68648BF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30678" y="3725791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9" name="Oval 15">
            <a:extLst>
              <a:ext uri="{FF2B5EF4-FFF2-40B4-BE49-F238E27FC236}">
                <a16:creationId xmlns:a16="http://schemas.microsoft.com/office/drawing/2014/main" id="{5A4C4D24-C41B-59E2-1B6A-50E359E4CB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2359" y="3613804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" name="Oval 16">
            <a:extLst>
              <a:ext uri="{FF2B5EF4-FFF2-40B4-BE49-F238E27FC236}">
                <a16:creationId xmlns:a16="http://schemas.microsoft.com/office/drawing/2014/main" id="{30A7C49F-B74B-29ED-753F-17879855B90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18461" y="3656872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1" name="Oval 17">
            <a:extLst>
              <a:ext uri="{FF2B5EF4-FFF2-40B4-BE49-F238E27FC236}">
                <a16:creationId xmlns:a16="http://schemas.microsoft.com/office/drawing/2014/main" id="{EB664C77-1F4E-C543-8D19-10EE930790F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26619" y="4220469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" name="Oval 18">
            <a:extLst>
              <a:ext uri="{FF2B5EF4-FFF2-40B4-BE49-F238E27FC236}">
                <a16:creationId xmlns:a16="http://schemas.microsoft.com/office/drawing/2014/main" id="{4B68ED9F-8CFB-736A-09D7-3DBB2EE555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51290" y="3744171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3" name="Oval 19">
            <a:extLst>
              <a:ext uri="{FF2B5EF4-FFF2-40B4-BE49-F238E27FC236}">
                <a16:creationId xmlns:a16="http://schemas.microsoft.com/office/drawing/2014/main" id="{F17DA5DC-2F29-8903-FFBA-4CC197B3857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66000" y="3989267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" name="Oval 22">
            <a:extLst>
              <a:ext uri="{FF2B5EF4-FFF2-40B4-BE49-F238E27FC236}">
                <a16:creationId xmlns:a16="http://schemas.microsoft.com/office/drawing/2014/main" id="{8430828B-B1CD-6594-6A25-C8D9C06AE6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70199" y="3922498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5" name="Rectangle 58">
            <a:extLst>
              <a:ext uri="{FF2B5EF4-FFF2-40B4-BE49-F238E27FC236}">
                <a16:creationId xmlns:a16="http://schemas.microsoft.com/office/drawing/2014/main" id="{0EE467F9-E7FA-49AB-8E88-3F2E0D2CB6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5659" y="2557811"/>
            <a:ext cx="2201703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Candidate vaccines</a:t>
            </a:r>
          </a:p>
        </p:txBody>
      </p:sp>
      <p:sp>
        <p:nvSpPr>
          <p:cNvPr id="106" name="Rectangle 60">
            <a:extLst>
              <a:ext uri="{FF2B5EF4-FFF2-40B4-BE49-F238E27FC236}">
                <a16:creationId xmlns:a16="http://schemas.microsoft.com/office/drawing/2014/main" id="{67959644-005B-46F8-4451-FC01D882CF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62114" y="2563086"/>
            <a:ext cx="1974946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Prioritized vaccines</a:t>
            </a:r>
          </a:p>
        </p:txBody>
      </p:sp>
      <p:grpSp>
        <p:nvGrpSpPr>
          <p:cNvPr id="108" name="Group 13">
            <a:extLst>
              <a:ext uri="{FF2B5EF4-FFF2-40B4-BE49-F238E27FC236}">
                <a16:creationId xmlns:a16="http://schemas.microsoft.com/office/drawing/2014/main" id="{7BF07C30-6AC0-4C1C-A8F1-2C7293918E4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864646" y="2823560"/>
            <a:ext cx="263831" cy="1848842"/>
            <a:chOff x="3421" y="1257"/>
            <a:chExt cx="624" cy="1152"/>
          </a:xfrm>
        </p:grpSpPr>
        <p:sp>
          <p:nvSpPr>
            <p:cNvPr id="109" name="Rectangle 14" descr="90%">
              <a:extLst>
                <a:ext uri="{FF2B5EF4-FFF2-40B4-BE49-F238E27FC236}">
                  <a16:creationId xmlns:a16="http://schemas.microsoft.com/office/drawing/2014/main" id="{F34C7DAD-3918-D423-ACF2-A3EE455B9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" y="1401"/>
              <a:ext cx="104" cy="1008"/>
            </a:xfrm>
            <a:prstGeom prst="rect">
              <a:avLst/>
            </a:prstGeom>
            <a:pattFill prst="pct90">
              <a:fgClr>
                <a:schemeClr val="bg1"/>
              </a:fgClr>
              <a:bgClr>
                <a:schemeClr val="bg1"/>
              </a:bgClr>
            </a:pattFill>
            <a:ln w="12700">
              <a:solidFill>
                <a:srgbClr val="0F5D6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0" name="Freeform 15" descr="90%">
              <a:extLst>
                <a:ext uri="{FF2B5EF4-FFF2-40B4-BE49-F238E27FC236}">
                  <a16:creationId xmlns:a16="http://schemas.microsoft.com/office/drawing/2014/main" id="{7DD7CF4A-566C-5626-48B7-28AE37ED4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1257"/>
              <a:ext cx="624" cy="144"/>
            </a:xfrm>
            <a:custGeom>
              <a:avLst/>
              <a:gdLst>
                <a:gd name="T0" fmla="*/ 96 w 576"/>
                <a:gd name="T1" fmla="*/ 144 h 144"/>
                <a:gd name="T2" fmla="*/ 576 w 576"/>
                <a:gd name="T3" fmla="*/ 0 h 144"/>
                <a:gd name="T4" fmla="*/ 488 w 576"/>
                <a:gd name="T5" fmla="*/ 0 h 144"/>
                <a:gd name="T6" fmla="*/ 0 w 576"/>
                <a:gd name="T7" fmla="*/ 144 h 144"/>
                <a:gd name="T8" fmla="*/ 96 w 576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144">
                  <a:moveTo>
                    <a:pt x="96" y="144"/>
                  </a:moveTo>
                  <a:lnTo>
                    <a:pt x="576" y="0"/>
                  </a:lnTo>
                  <a:lnTo>
                    <a:pt x="488" y="0"/>
                  </a:lnTo>
                  <a:lnTo>
                    <a:pt x="0" y="144"/>
                  </a:lnTo>
                  <a:lnTo>
                    <a:pt x="96" y="144"/>
                  </a:lnTo>
                  <a:close/>
                </a:path>
              </a:pathLst>
            </a:custGeom>
            <a:pattFill prst="pct90">
              <a:fgClr>
                <a:schemeClr val="bg1"/>
              </a:fgClr>
              <a:bgClr>
                <a:schemeClr val="bg1"/>
              </a:bgClr>
            </a:patt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1" name="Freeform 16">
              <a:extLst>
                <a:ext uri="{FF2B5EF4-FFF2-40B4-BE49-F238E27FC236}">
                  <a16:creationId xmlns:a16="http://schemas.microsoft.com/office/drawing/2014/main" id="{A5FABEC3-A11B-30B5-CAE7-E81C2B215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257"/>
              <a:ext cx="520" cy="1152"/>
            </a:xfrm>
            <a:custGeom>
              <a:avLst/>
              <a:gdLst>
                <a:gd name="T0" fmla="*/ 0 w 480"/>
                <a:gd name="T1" fmla="*/ 1152 h 1152"/>
                <a:gd name="T2" fmla="*/ 0 w 480"/>
                <a:gd name="T3" fmla="*/ 144 h 1152"/>
                <a:gd name="T4" fmla="*/ 480 w 480"/>
                <a:gd name="T5" fmla="*/ 0 h 1152"/>
                <a:gd name="T6" fmla="*/ 480 w 480"/>
                <a:gd name="T7" fmla="*/ 960 h 1152"/>
                <a:gd name="T8" fmla="*/ 0 w 480"/>
                <a:gd name="T9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152">
                  <a:moveTo>
                    <a:pt x="0" y="1152"/>
                  </a:moveTo>
                  <a:lnTo>
                    <a:pt x="0" y="144"/>
                  </a:lnTo>
                  <a:lnTo>
                    <a:pt x="480" y="0"/>
                  </a:lnTo>
                  <a:lnTo>
                    <a:pt x="480" y="960"/>
                  </a:lnTo>
                  <a:lnTo>
                    <a:pt x="0" y="1152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2" name="Freeform 17" descr="Outlined diamond">
              <a:extLst>
                <a:ext uri="{FF2B5EF4-FFF2-40B4-BE49-F238E27FC236}">
                  <a16:creationId xmlns:a16="http://schemas.microsoft.com/office/drawing/2014/main" id="{AEAA5B6A-482E-D59E-4932-0D11DCF6B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1333"/>
              <a:ext cx="425" cy="968"/>
            </a:xfrm>
            <a:custGeom>
              <a:avLst/>
              <a:gdLst>
                <a:gd name="T0" fmla="*/ 0 w 392"/>
                <a:gd name="T1" fmla="*/ 968 h 968"/>
                <a:gd name="T2" fmla="*/ 0 w 392"/>
                <a:gd name="T3" fmla="*/ 128 h 968"/>
                <a:gd name="T4" fmla="*/ 392 w 392"/>
                <a:gd name="T5" fmla="*/ 0 h 968"/>
                <a:gd name="T6" fmla="*/ 392 w 392"/>
                <a:gd name="T7" fmla="*/ 820 h 968"/>
                <a:gd name="T8" fmla="*/ 0 w 392"/>
                <a:gd name="T9" fmla="*/ 96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968">
                  <a:moveTo>
                    <a:pt x="0" y="968"/>
                  </a:moveTo>
                  <a:lnTo>
                    <a:pt x="0" y="128"/>
                  </a:lnTo>
                  <a:lnTo>
                    <a:pt x="392" y="0"/>
                  </a:lnTo>
                  <a:lnTo>
                    <a:pt x="392" y="820"/>
                  </a:lnTo>
                  <a:lnTo>
                    <a:pt x="0" y="968"/>
                  </a:lnTo>
                  <a:close/>
                </a:path>
              </a:pathLst>
            </a:custGeom>
            <a:pattFill prst="openDmnd">
              <a:fgClr>
                <a:schemeClr val="folHlink"/>
              </a:fgClr>
              <a:bgClr>
                <a:srgbClr val="FFFFFF"/>
              </a:bgClr>
            </a:patt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3" name="Line 18">
              <a:extLst>
                <a:ext uri="{FF2B5EF4-FFF2-40B4-BE49-F238E27FC236}">
                  <a16:creationId xmlns:a16="http://schemas.microsoft.com/office/drawing/2014/main" id="{4EB1D2CA-FF10-A0AD-4A6F-247CAADB2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1344"/>
              <a:ext cx="0" cy="805"/>
            </a:xfrm>
            <a:prstGeom prst="line">
              <a:avLst/>
            </a:prstGeom>
            <a:noFill/>
            <a:ln w="12700">
              <a:solidFill>
                <a:srgbClr val="0F5D6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4" name="Line 19">
              <a:extLst>
                <a:ext uri="{FF2B5EF4-FFF2-40B4-BE49-F238E27FC236}">
                  <a16:creationId xmlns:a16="http://schemas.microsoft.com/office/drawing/2014/main" id="{DE7828CA-F9BF-0EB0-147A-F3834B64FC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2149"/>
              <a:ext cx="416" cy="147"/>
            </a:xfrm>
            <a:prstGeom prst="line">
              <a:avLst/>
            </a:prstGeom>
            <a:noFill/>
            <a:ln w="19050">
              <a:solidFill>
                <a:srgbClr val="0F5D6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15" name="Oval 11">
            <a:extLst>
              <a:ext uri="{FF2B5EF4-FFF2-40B4-BE49-F238E27FC236}">
                <a16:creationId xmlns:a16="http://schemas.microsoft.com/office/drawing/2014/main" id="{0C9F4BCE-2076-EDA5-A1B1-3A6644A28A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26619" y="3195012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6" name="Oval 12">
            <a:extLst>
              <a:ext uri="{FF2B5EF4-FFF2-40B4-BE49-F238E27FC236}">
                <a16:creationId xmlns:a16="http://schemas.microsoft.com/office/drawing/2014/main" id="{8E67CA16-87E7-7B80-26C5-AE53F57672E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11335" y="3515944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7" name="Oval 13">
            <a:extLst>
              <a:ext uri="{FF2B5EF4-FFF2-40B4-BE49-F238E27FC236}">
                <a16:creationId xmlns:a16="http://schemas.microsoft.com/office/drawing/2014/main" id="{288B630E-1457-C6CA-7ABE-C79AD506E81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64330" y="3344212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8" name="Oval 14">
            <a:extLst>
              <a:ext uri="{FF2B5EF4-FFF2-40B4-BE49-F238E27FC236}">
                <a16:creationId xmlns:a16="http://schemas.microsoft.com/office/drawing/2014/main" id="{55ECA2E8-5174-675A-0DDF-03CBE1B5A0B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0079" y="3563251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9" name="Oval 15">
            <a:extLst>
              <a:ext uri="{FF2B5EF4-FFF2-40B4-BE49-F238E27FC236}">
                <a16:creationId xmlns:a16="http://schemas.microsoft.com/office/drawing/2014/main" id="{CA2051D5-F7FD-FF2C-686D-9789B347A71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0557" y="3648962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0" name="Oval 16">
            <a:extLst>
              <a:ext uri="{FF2B5EF4-FFF2-40B4-BE49-F238E27FC236}">
                <a16:creationId xmlns:a16="http://schemas.microsoft.com/office/drawing/2014/main" id="{39DFD089-8F8D-D155-548E-CF423208833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70861" y="3779776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" name="Oval 17">
            <a:extLst>
              <a:ext uri="{FF2B5EF4-FFF2-40B4-BE49-F238E27FC236}">
                <a16:creationId xmlns:a16="http://schemas.microsoft.com/office/drawing/2014/main" id="{1DB4AA2B-E9A3-5831-BB8B-6F727B64372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06942" y="3946437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" name="Oval 18">
            <a:extLst>
              <a:ext uri="{FF2B5EF4-FFF2-40B4-BE49-F238E27FC236}">
                <a16:creationId xmlns:a16="http://schemas.microsoft.com/office/drawing/2014/main" id="{1262A329-C21F-F40E-2CE1-CD2CA5F1B7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55682" y="3384267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3" name="Oval 15">
            <a:extLst>
              <a:ext uri="{FF2B5EF4-FFF2-40B4-BE49-F238E27FC236}">
                <a16:creationId xmlns:a16="http://schemas.microsoft.com/office/drawing/2014/main" id="{FB6D763A-955C-037B-B6FA-8AA873BEA68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81733" y="4041051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4" name="Oval 19">
            <a:extLst>
              <a:ext uri="{FF2B5EF4-FFF2-40B4-BE49-F238E27FC236}">
                <a16:creationId xmlns:a16="http://schemas.microsoft.com/office/drawing/2014/main" id="{524D0585-73D4-1066-DD64-9198B3DDE8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57802" y="3442990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5" name="Oval 19">
            <a:extLst>
              <a:ext uri="{FF2B5EF4-FFF2-40B4-BE49-F238E27FC236}">
                <a16:creationId xmlns:a16="http://schemas.microsoft.com/office/drawing/2014/main" id="{201D446D-772C-8608-12C1-046A43EA2C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56100" y="3954314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6" name="Oval 12">
            <a:extLst>
              <a:ext uri="{FF2B5EF4-FFF2-40B4-BE49-F238E27FC236}">
                <a16:creationId xmlns:a16="http://schemas.microsoft.com/office/drawing/2014/main" id="{CF466669-B02B-B681-0C86-EB6F9576CFD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91934" y="4141667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7" name="Oval 12">
            <a:extLst>
              <a:ext uri="{FF2B5EF4-FFF2-40B4-BE49-F238E27FC236}">
                <a16:creationId xmlns:a16="http://schemas.microsoft.com/office/drawing/2014/main" id="{F93A294C-95F3-EA2B-3C67-BEB358F654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24535" y="3552604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8" name="Rectangle 58">
            <a:extLst>
              <a:ext uri="{FF2B5EF4-FFF2-40B4-BE49-F238E27FC236}">
                <a16:creationId xmlns:a16="http://schemas.microsoft.com/office/drawing/2014/main" id="{ABB06713-1720-C464-C9C0-DF1865B09A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35292" y="2541313"/>
            <a:ext cx="2201703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Selected vaccines</a:t>
            </a:r>
          </a:p>
        </p:txBody>
      </p:sp>
      <p:grpSp>
        <p:nvGrpSpPr>
          <p:cNvPr id="129" name="Group 13">
            <a:extLst>
              <a:ext uri="{FF2B5EF4-FFF2-40B4-BE49-F238E27FC236}">
                <a16:creationId xmlns:a16="http://schemas.microsoft.com/office/drawing/2014/main" id="{751FFC9A-C891-720C-F0D3-57D07E433AA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126264" y="3006632"/>
            <a:ext cx="350456" cy="1550217"/>
            <a:chOff x="3421" y="1257"/>
            <a:chExt cx="624" cy="1152"/>
          </a:xfrm>
        </p:grpSpPr>
        <p:sp>
          <p:nvSpPr>
            <p:cNvPr id="130" name="Rectangle 14" descr="90%">
              <a:extLst>
                <a:ext uri="{FF2B5EF4-FFF2-40B4-BE49-F238E27FC236}">
                  <a16:creationId xmlns:a16="http://schemas.microsoft.com/office/drawing/2014/main" id="{D29DCDCD-0C3D-66CE-C42F-93B189689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" y="1401"/>
              <a:ext cx="104" cy="1008"/>
            </a:xfrm>
            <a:prstGeom prst="rect">
              <a:avLst/>
            </a:prstGeom>
            <a:pattFill prst="pct90">
              <a:fgClr>
                <a:schemeClr val="bg1"/>
              </a:fgClr>
              <a:bgClr>
                <a:schemeClr val="bg1"/>
              </a:bgClr>
            </a:pattFill>
            <a:ln w="12700">
              <a:solidFill>
                <a:srgbClr val="0F5D6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1" name="Freeform 15" descr="90%">
              <a:extLst>
                <a:ext uri="{FF2B5EF4-FFF2-40B4-BE49-F238E27FC236}">
                  <a16:creationId xmlns:a16="http://schemas.microsoft.com/office/drawing/2014/main" id="{12538AEE-D80A-C78D-257E-4C8D2FE1B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1257"/>
              <a:ext cx="624" cy="144"/>
            </a:xfrm>
            <a:custGeom>
              <a:avLst/>
              <a:gdLst>
                <a:gd name="T0" fmla="*/ 96 w 576"/>
                <a:gd name="T1" fmla="*/ 144 h 144"/>
                <a:gd name="T2" fmla="*/ 576 w 576"/>
                <a:gd name="T3" fmla="*/ 0 h 144"/>
                <a:gd name="T4" fmla="*/ 488 w 576"/>
                <a:gd name="T5" fmla="*/ 0 h 144"/>
                <a:gd name="T6" fmla="*/ 0 w 576"/>
                <a:gd name="T7" fmla="*/ 144 h 144"/>
                <a:gd name="T8" fmla="*/ 96 w 576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144">
                  <a:moveTo>
                    <a:pt x="96" y="144"/>
                  </a:moveTo>
                  <a:lnTo>
                    <a:pt x="576" y="0"/>
                  </a:lnTo>
                  <a:lnTo>
                    <a:pt x="488" y="0"/>
                  </a:lnTo>
                  <a:lnTo>
                    <a:pt x="0" y="144"/>
                  </a:lnTo>
                  <a:lnTo>
                    <a:pt x="96" y="144"/>
                  </a:lnTo>
                  <a:close/>
                </a:path>
              </a:pathLst>
            </a:custGeom>
            <a:pattFill prst="pct90">
              <a:fgClr>
                <a:schemeClr val="bg1"/>
              </a:fgClr>
              <a:bgClr>
                <a:schemeClr val="bg1"/>
              </a:bgClr>
            </a:patt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8A844277-147A-BA78-947C-1391157DF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257"/>
              <a:ext cx="520" cy="1152"/>
            </a:xfrm>
            <a:custGeom>
              <a:avLst/>
              <a:gdLst>
                <a:gd name="T0" fmla="*/ 0 w 480"/>
                <a:gd name="T1" fmla="*/ 1152 h 1152"/>
                <a:gd name="T2" fmla="*/ 0 w 480"/>
                <a:gd name="T3" fmla="*/ 144 h 1152"/>
                <a:gd name="T4" fmla="*/ 480 w 480"/>
                <a:gd name="T5" fmla="*/ 0 h 1152"/>
                <a:gd name="T6" fmla="*/ 480 w 480"/>
                <a:gd name="T7" fmla="*/ 960 h 1152"/>
                <a:gd name="T8" fmla="*/ 0 w 480"/>
                <a:gd name="T9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152">
                  <a:moveTo>
                    <a:pt x="0" y="1152"/>
                  </a:moveTo>
                  <a:lnTo>
                    <a:pt x="0" y="144"/>
                  </a:lnTo>
                  <a:lnTo>
                    <a:pt x="480" y="0"/>
                  </a:lnTo>
                  <a:lnTo>
                    <a:pt x="480" y="960"/>
                  </a:lnTo>
                  <a:lnTo>
                    <a:pt x="0" y="1152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3" name="Freeform 17" descr="Outlined diamond">
              <a:extLst>
                <a:ext uri="{FF2B5EF4-FFF2-40B4-BE49-F238E27FC236}">
                  <a16:creationId xmlns:a16="http://schemas.microsoft.com/office/drawing/2014/main" id="{E5E1FB4B-4832-9D3A-93ED-6D7BB517F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1333"/>
              <a:ext cx="425" cy="968"/>
            </a:xfrm>
            <a:custGeom>
              <a:avLst/>
              <a:gdLst>
                <a:gd name="T0" fmla="*/ 0 w 392"/>
                <a:gd name="T1" fmla="*/ 968 h 968"/>
                <a:gd name="T2" fmla="*/ 0 w 392"/>
                <a:gd name="T3" fmla="*/ 128 h 968"/>
                <a:gd name="T4" fmla="*/ 392 w 392"/>
                <a:gd name="T5" fmla="*/ 0 h 968"/>
                <a:gd name="T6" fmla="*/ 392 w 392"/>
                <a:gd name="T7" fmla="*/ 820 h 968"/>
                <a:gd name="T8" fmla="*/ 0 w 392"/>
                <a:gd name="T9" fmla="*/ 96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968">
                  <a:moveTo>
                    <a:pt x="0" y="968"/>
                  </a:moveTo>
                  <a:lnTo>
                    <a:pt x="0" y="128"/>
                  </a:lnTo>
                  <a:lnTo>
                    <a:pt x="392" y="0"/>
                  </a:lnTo>
                  <a:lnTo>
                    <a:pt x="392" y="820"/>
                  </a:lnTo>
                  <a:lnTo>
                    <a:pt x="0" y="968"/>
                  </a:lnTo>
                  <a:close/>
                </a:path>
              </a:pathLst>
            </a:custGeom>
            <a:pattFill prst="openDmnd">
              <a:fgClr>
                <a:schemeClr val="folHlink"/>
              </a:fgClr>
              <a:bgClr>
                <a:srgbClr val="FFFFFF"/>
              </a:bgClr>
            </a:patt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4" name="Line 18">
              <a:extLst>
                <a:ext uri="{FF2B5EF4-FFF2-40B4-BE49-F238E27FC236}">
                  <a16:creationId xmlns:a16="http://schemas.microsoft.com/office/drawing/2014/main" id="{BD71759C-A411-7212-E4CE-4B2747193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1344"/>
              <a:ext cx="0" cy="805"/>
            </a:xfrm>
            <a:prstGeom prst="line">
              <a:avLst/>
            </a:prstGeom>
            <a:noFill/>
            <a:ln w="12700">
              <a:solidFill>
                <a:srgbClr val="0F5D6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5" name="Line 19">
              <a:extLst>
                <a:ext uri="{FF2B5EF4-FFF2-40B4-BE49-F238E27FC236}">
                  <a16:creationId xmlns:a16="http://schemas.microsoft.com/office/drawing/2014/main" id="{A834995F-46F9-DEC2-4F8B-C39F2805ED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2149"/>
              <a:ext cx="416" cy="147"/>
            </a:xfrm>
            <a:prstGeom prst="line">
              <a:avLst/>
            </a:prstGeom>
            <a:noFill/>
            <a:ln w="19050">
              <a:solidFill>
                <a:srgbClr val="0F5D6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7DC301D-54F9-7418-8BF2-356F456C22F5}"/>
              </a:ext>
            </a:extLst>
          </p:cNvPr>
          <p:cNvSpPr/>
          <p:nvPr/>
        </p:nvSpPr>
        <p:spPr>
          <a:xfrm>
            <a:off x="8806160" y="3488656"/>
            <a:ext cx="889707" cy="75561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0" rIns="0" bIns="0" anchor="ctr"/>
          <a:lstStyle/>
          <a:p>
            <a:r>
              <a:rPr lang="en-US" sz="1200" dirty="0">
                <a:solidFill>
                  <a:schemeClr val="tx1"/>
                </a:solidFill>
              </a:rPr>
              <a:t>202X </a:t>
            </a:r>
          </a:p>
          <a:p>
            <a:r>
              <a:rPr lang="en-US" sz="1200" dirty="0">
                <a:solidFill>
                  <a:schemeClr val="tx1"/>
                </a:solidFill>
              </a:rPr>
              <a:t>202Y</a:t>
            </a:r>
          </a:p>
          <a:p>
            <a:r>
              <a:rPr lang="en-US" sz="1200" dirty="0"/>
              <a:t>202Z</a:t>
            </a:r>
          </a:p>
          <a:p>
            <a:r>
              <a:rPr lang="en-US" sz="1200" dirty="0"/>
              <a:t>202A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7" name="Oval 12">
            <a:extLst>
              <a:ext uri="{FF2B5EF4-FFF2-40B4-BE49-F238E27FC236}">
                <a16:creationId xmlns:a16="http://schemas.microsoft.com/office/drawing/2014/main" id="{1EFEC7A0-2D06-7766-725F-14FC1E0C08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00626" y="3719125"/>
            <a:ext cx="108000" cy="108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/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8" name="Oval 12">
            <a:extLst>
              <a:ext uri="{FF2B5EF4-FFF2-40B4-BE49-F238E27FC236}">
                <a16:creationId xmlns:a16="http://schemas.microsoft.com/office/drawing/2014/main" id="{663EB432-7F74-7E13-B936-9660149301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00626" y="3898414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9" name="Oval 12">
            <a:extLst>
              <a:ext uri="{FF2B5EF4-FFF2-40B4-BE49-F238E27FC236}">
                <a16:creationId xmlns:a16="http://schemas.microsoft.com/office/drawing/2014/main" id="{095B44C5-8D4C-D298-A795-8B07B11E39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00626" y="3539836"/>
            <a:ext cx="108000" cy="108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/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0" name="Oval 12">
            <a:extLst>
              <a:ext uri="{FF2B5EF4-FFF2-40B4-BE49-F238E27FC236}">
                <a16:creationId xmlns:a16="http://schemas.microsoft.com/office/drawing/2014/main" id="{A0BB7E7C-DD26-47CC-18BA-A71F2979E4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00626" y="4079032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8CB96F3-BE8D-96F9-A705-3C2E55A6152A}"/>
              </a:ext>
            </a:extLst>
          </p:cNvPr>
          <p:cNvSpPr/>
          <p:nvPr/>
        </p:nvSpPr>
        <p:spPr>
          <a:xfrm>
            <a:off x="9801872" y="3488656"/>
            <a:ext cx="889707" cy="75561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0" rIns="0" bIns="0" anchor="ctr"/>
          <a:lstStyle/>
          <a:p>
            <a:r>
              <a:rPr lang="en-US" sz="1200" dirty="0">
                <a:solidFill>
                  <a:schemeClr val="tx1"/>
                </a:solidFill>
              </a:rPr>
              <a:t>202X </a:t>
            </a:r>
          </a:p>
          <a:p>
            <a:r>
              <a:rPr lang="en-US" sz="1200" dirty="0">
                <a:solidFill>
                  <a:schemeClr val="tx1"/>
                </a:solidFill>
              </a:rPr>
              <a:t>202Y</a:t>
            </a:r>
          </a:p>
          <a:p>
            <a:r>
              <a:rPr lang="en-US" sz="1200" dirty="0"/>
              <a:t>202Z</a:t>
            </a:r>
          </a:p>
          <a:p>
            <a:r>
              <a:rPr lang="en-US" sz="1200" dirty="0"/>
              <a:t>202A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3" name="Oval 12">
            <a:extLst>
              <a:ext uri="{FF2B5EF4-FFF2-40B4-BE49-F238E27FC236}">
                <a16:creationId xmlns:a16="http://schemas.microsoft.com/office/drawing/2014/main" id="{B545B5A3-E539-8298-51D6-464C8281FF7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96338" y="4078895"/>
            <a:ext cx="108000" cy="108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/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4" name="Oval 12">
            <a:extLst>
              <a:ext uri="{FF2B5EF4-FFF2-40B4-BE49-F238E27FC236}">
                <a16:creationId xmlns:a16="http://schemas.microsoft.com/office/drawing/2014/main" id="{18BBD3EE-125E-0F96-8F78-444197733A0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96338" y="3899208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5" name="Oval 12">
            <a:extLst>
              <a:ext uri="{FF2B5EF4-FFF2-40B4-BE49-F238E27FC236}">
                <a16:creationId xmlns:a16="http://schemas.microsoft.com/office/drawing/2014/main" id="{41982F43-0A4E-9394-50E7-304CAFA8655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96338" y="3539836"/>
            <a:ext cx="108000" cy="108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/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7" name="Oval 12">
            <a:extLst>
              <a:ext uri="{FF2B5EF4-FFF2-40B4-BE49-F238E27FC236}">
                <a16:creationId xmlns:a16="http://schemas.microsoft.com/office/drawing/2014/main" id="{246A9144-86BA-3FB9-8673-C706DFE256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96338" y="3719522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8" name="Rectangle 60">
            <a:extLst>
              <a:ext uri="{FF2B5EF4-FFF2-40B4-BE49-F238E27FC236}">
                <a16:creationId xmlns:a16="http://schemas.microsoft.com/office/drawing/2014/main" id="{52BB4E98-1AAC-9B26-D970-CDDFA146347C}"/>
              </a:ext>
            </a:extLst>
          </p:cNvPr>
          <p:cNvSpPr>
            <a:spLocks noChangeArrowheads="1"/>
          </p:cNvSpPr>
          <p:nvPr/>
        </p:nvSpPr>
        <p:spPr bwMode="gray">
          <a:xfrm>
            <a:off x="8811074" y="4212384"/>
            <a:ext cx="837569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0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Scenario I</a:t>
            </a:r>
          </a:p>
        </p:txBody>
      </p:sp>
      <p:sp>
        <p:nvSpPr>
          <p:cNvPr id="149" name="Rectangle 60">
            <a:extLst>
              <a:ext uri="{FF2B5EF4-FFF2-40B4-BE49-F238E27FC236}">
                <a16:creationId xmlns:a16="http://schemas.microsoft.com/office/drawing/2014/main" id="{6D3526AE-436D-8FB4-AB37-0DE6B1EFCEBB}"/>
              </a:ext>
            </a:extLst>
          </p:cNvPr>
          <p:cNvSpPr>
            <a:spLocks noChangeArrowheads="1"/>
          </p:cNvSpPr>
          <p:nvPr/>
        </p:nvSpPr>
        <p:spPr bwMode="gray">
          <a:xfrm>
            <a:off x="9851676" y="4212384"/>
            <a:ext cx="837569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0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Scenario II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36430EA-362C-17A6-D96E-7825956F431E}"/>
              </a:ext>
            </a:extLst>
          </p:cNvPr>
          <p:cNvSpPr txBox="1"/>
          <p:nvPr/>
        </p:nvSpPr>
        <p:spPr>
          <a:xfrm rot="5400000">
            <a:off x="1187268" y="5350746"/>
            <a:ext cx="169277" cy="983551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US" sz="1100" b="1" kern="0" dirty="0"/>
              <a:t>Main questions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DD38293-2E30-0E62-5C5C-282D12A62CC7}"/>
              </a:ext>
            </a:extLst>
          </p:cNvPr>
          <p:cNvGrpSpPr/>
          <p:nvPr/>
        </p:nvGrpSpPr>
        <p:grpSpPr>
          <a:xfrm>
            <a:off x="3551429" y="3214247"/>
            <a:ext cx="2160882" cy="1181899"/>
            <a:chOff x="5601573" y="5057312"/>
            <a:chExt cx="2160882" cy="1181899"/>
          </a:xfrm>
        </p:grpSpPr>
        <p:sp>
          <p:nvSpPr>
            <p:cNvPr id="152" name="Oval 24">
              <a:extLst>
                <a:ext uri="{FF2B5EF4-FFF2-40B4-BE49-F238E27FC236}">
                  <a16:creationId xmlns:a16="http://schemas.microsoft.com/office/drawing/2014/main" id="{AF510C8A-847F-43C1-E4D6-8F3ED99A3E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16637" y="5057312"/>
              <a:ext cx="2145818" cy="11818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F5D6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5" tIns="46792" rIns="89985" bIns="46792" anchor="ctr"/>
            <a:lstStyle/>
            <a:p>
              <a:pPr algn="ctr">
                <a:lnSpc>
                  <a:spcPct val="100000"/>
                </a:lnSpc>
                <a:buFont typeface="Times" pitchFamily="18" charset="0"/>
                <a:buNone/>
              </a:pPr>
              <a:endParaRPr lang="en-US" sz="1000" dirty="0"/>
            </a:p>
          </p:txBody>
        </p:sp>
        <p:sp>
          <p:nvSpPr>
            <p:cNvPr id="153" name="Rectangle 58">
              <a:extLst>
                <a:ext uri="{FF2B5EF4-FFF2-40B4-BE49-F238E27FC236}">
                  <a16:creationId xmlns:a16="http://schemas.microsoft.com/office/drawing/2014/main" id="{0CF8368C-150F-3EF5-3A56-E1330E21036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>
              <a:off x="5261431" y="5472785"/>
              <a:ext cx="916118" cy="177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Importance</a:t>
              </a:r>
            </a:p>
          </p:txBody>
        </p: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613F9001-B88F-1DEE-12F4-1897DC7963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6637" y="5057312"/>
              <a:ext cx="9034" cy="11703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">
              <a:extLst>
                <a:ext uri="{FF2B5EF4-FFF2-40B4-BE49-F238E27FC236}">
                  <a16:creationId xmlns:a16="http://schemas.microsoft.com/office/drawing/2014/main" id="{E95C9F1D-A57C-D830-0128-F7BE8B628D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67023" y="5267373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/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6" name="Oval 16">
              <a:extLst>
                <a:ext uri="{FF2B5EF4-FFF2-40B4-BE49-F238E27FC236}">
                  <a16:creationId xmlns:a16="http://schemas.microsoft.com/office/drawing/2014/main" id="{4F704642-E315-1192-37D2-2BEBB25E51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950096" y="5839968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/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7" name="Oval 12">
              <a:extLst>
                <a:ext uri="{FF2B5EF4-FFF2-40B4-BE49-F238E27FC236}">
                  <a16:creationId xmlns:a16="http://schemas.microsoft.com/office/drawing/2014/main" id="{A8B60A2B-A1A6-7CB8-1B25-201D16ED875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13479" y="5814517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/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8" name="Oval 12">
              <a:extLst>
                <a:ext uri="{FF2B5EF4-FFF2-40B4-BE49-F238E27FC236}">
                  <a16:creationId xmlns:a16="http://schemas.microsoft.com/office/drawing/2014/main" id="{5D67A060-CCA1-E203-D3C7-5636C46FD6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46802" y="5596079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lnSpc>
                  <a:spcPct val="10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9" name="Oval 15">
              <a:extLst>
                <a:ext uri="{FF2B5EF4-FFF2-40B4-BE49-F238E27FC236}">
                  <a16:creationId xmlns:a16="http://schemas.microsoft.com/office/drawing/2014/main" id="{0FBEA1A6-2DDC-349A-556A-54DE8E6062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56240" y="5246362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/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0" name="Oval 16">
              <a:extLst>
                <a:ext uri="{FF2B5EF4-FFF2-40B4-BE49-F238E27FC236}">
                  <a16:creationId xmlns:a16="http://schemas.microsoft.com/office/drawing/2014/main" id="{5AAA7BAB-A344-28E6-B4B3-FFDE39ABC8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05103" y="5277717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/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1" name="Oval 12">
              <a:extLst>
                <a:ext uri="{FF2B5EF4-FFF2-40B4-BE49-F238E27FC236}">
                  <a16:creationId xmlns:a16="http://schemas.microsoft.com/office/drawing/2014/main" id="{3C8BEFBA-FD11-A032-18F7-E371CFDF29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4537" y="5517503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/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66A12209-CF07-CA42-472F-89FA5B280363}"/>
                </a:ext>
              </a:extLst>
            </p:cNvPr>
            <p:cNvCxnSpPr>
              <a:cxnSpLocks/>
            </p:cNvCxnSpPr>
            <p:nvPr/>
          </p:nvCxnSpPr>
          <p:spPr>
            <a:xfrm>
              <a:off x="5601573" y="6227038"/>
              <a:ext cx="2160882" cy="6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Rectangle 58">
              <a:extLst>
                <a:ext uri="{FF2B5EF4-FFF2-40B4-BE49-F238E27FC236}">
                  <a16:creationId xmlns:a16="http://schemas.microsoft.com/office/drawing/2014/main" id="{8F47C388-FCAB-FDFE-A393-B5B646E20C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95594" y="6036765"/>
              <a:ext cx="916118" cy="177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Feasibility</a:t>
              </a:r>
            </a:p>
          </p:txBody>
        </p:sp>
        <p:sp>
          <p:nvSpPr>
            <p:cNvPr id="164" name="Oval 12">
              <a:extLst>
                <a:ext uri="{FF2B5EF4-FFF2-40B4-BE49-F238E27FC236}">
                  <a16:creationId xmlns:a16="http://schemas.microsoft.com/office/drawing/2014/main" id="{85FCA5A9-6311-A31C-EBF6-BB30E5F727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40764" y="5540751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lnSpc>
                  <a:spcPct val="10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5" name="Oval 12">
              <a:extLst>
                <a:ext uri="{FF2B5EF4-FFF2-40B4-BE49-F238E27FC236}">
                  <a16:creationId xmlns:a16="http://schemas.microsoft.com/office/drawing/2014/main" id="{F6E43F31-59E8-8990-A863-9995216B7B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89831" y="5745288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lnSpc>
                  <a:spcPct val="10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6" name="Oval 12">
              <a:extLst>
                <a:ext uri="{FF2B5EF4-FFF2-40B4-BE49-F238E27FC236}">
                  <a16:creationId xmlns:a16="http://schemas.microsoft.com/office/drawing/2014/main" id="{A73F86E7-176B-461F-8381-3CCB946162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640063" y="5496797"/>
              <a:ext cx="108000" cy="108000"/>
            </a:xfrm>
            <a:prstGeom prst="ellipse">
              <a:avLst/>
            </a:prstGeom>
            <a:solidFill>
              <a:srgbClr val="0F5D61"/>
            </a:solidFill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lnSpc>
                  <a:spcPct val="10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D208552-4FB7-55E1-60E3-55C05DBB3444}"/>
              </a:ext>
            </a:extLst>
          </p:cNvPr>
          <p:cNvGrpSpPr/>
          <p:nvPr/>
        </p:nvGrpSpPr>
        <p:grpSpPr>
          <a:xfrm>
            <a:off x="4390251" y="5376984"/>
            <a:ext cx="3691217" cy="913200"/>
            <a:chOff x="3182567" y="1692315"/>
            <a:chExt cx="3244730" cy="913200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D8ECEBF-DDBB-156A-69D0-C4BD86347931}"/>
                </a:ext>
              </a:extLst>
            </p:cNvPr>
            <p:cNvSpPr/>
            <p:nvPr/>
          </p:nvSpPr>
          <p:spPr>
            <a:xfrm>
              <a:off x="3187204" y="1693731"/>
              <a:ext cx="3232637" cy="9117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F5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t"/>
            <a:lstStyle/>
            <a:p>
              <a:pPr marR="0" lvl="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tabLst/>
                <a:defRPr/>
              </a:pPr>
              <a:r>
                <a:rPr lang="en-US" sz="1200" b="1" kern="0" dirty="0">
                  <a:solidFill>
                    <a:schemeClr val="tx1"/>
                  </a:solidFill>
                </a:rPr>
                <a:t>IMPORTANCE &amp; FEASIBILITY</a:t>
              </a:r>
            </a:p>
            <a:p>
              <a:pPr marR="0" lvl="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tabLst/>
                <a:defRPr/>
              </a:pPr>
              <a:r>
                <a:rPr lang="en-US" sz="1200" kern="0" dirty="0">
                  <a:solidFill>
                    <a:schemeClr val="tx1"/>
                  </a:solidFill>
                </a:rPr>
                <a:t>Which vaccines are the most important to introduce? Which vaccines are the easiest to introduce?</a:t>
              </a:r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682EC8E2-C0E1-D6CF-2B11-91AC8B5849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2567" y="1692315"/>
              <a:ext cx="3244730" cy="0"/>
            </a:xfrm>
            <a:prstGeom prst="line">
              <a:avLst/>
            </a:prstGeom>
            <a:ln w="38100">
              <a:solidFill>
                <a:srgbClr val="89AFB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7B0FC57-9865-0370-208A-02794ECE03C6}"/>
              </a:ext>
            </a:extLst>
          </p:cNvPr>
          <p:cNvGrpSpPr/>
          <p:nvPr/>
        </p:nvGrpSpPr>
        <p:grpSpPr>
          <a:xfrm>
            <a:off x="8578681" y="5367496"/>
            <a:ext cx="2545990" cy="911783"/>
            <a:chOff x="6575236" y="1689502"/>
            <a:chExt cx="2545990" cy="911783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6F97E2C-882A-F895-48EC-CBE874B25D8B}"/>
                </a:ext>
              </a:extLst>
            </p:cNvPr>
            <p:cNvSpPr/>
            <p:nvPr/>
          </p:nvSpPr>
          <p:spPr>
            <a:xfrm>
              <a:off x="6575236" y="1689502"/>
              <a:ext cx="2545990" cy="9117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F5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t"/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200" b="1" kern="0" dirty="0">
                  <a:solidFill>
                    <a:schemeClr val="tx1"/>
                  </a:solidFill>
                </a:rPr>
                <a:t>BURDEN OF INTRODUCTION</a:t>
              </a:r>
            </a:p>
            <a:p>
              <a:pPr>
                <a:spcBef>
                  <a:spcPts val="600"/>
                </a:spcBef>
                <a:buSzPct val="100000"/>
              </a:pPr>
              <a:r>
                <a:rPr lang="en-US" sz="1200" kern="0" dirty="0">
                  <a:solidFill>
                    <a:schemeClr val="tx1"/>
                  </a:solidFill>
                </a:rPr>
                <a:t>What programmatic constraints and other uncertainties must be considered for introduction?</a:t>
              </a:r>
              <a:endParaRPr lang="en-US" sz="1050" kern="0" dirty="0">
                <a:solidFill>
                  <a:schemeClr val="tx1"/>
                </a:solidFill>
              </a:endParaRPr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C1CED402-49FA-FAA3-E2FB-A1C9FF8428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5236" y="1711961"/>
              <a:ext cx="2545990" cy="0"/>
            </a:xfrm>
            <a:prstGeom prst="line">
              <a:avLst/>
            </a:prstGeom>
            <a:ln w="38100">
              <a:solidFill>
                <a:srgbClr val="0F5D6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FEB97E8-C3DF-93C2-B9E9-7168094DD4A2}"/>
              </a:ext>
            </a:extLst>
          </p:cNvPr>
          <p:cNvGrpSpPr/>
          <p:nvPr/>
        </p:nvGrpSpPr>
        <p:grpSpPr>
          <a:xfrm>
            <a:off x="1984996" y="5369052"/>
            <a:ext cx="1627632" cy="911783"/>
            <a:chOff x="1017262" y="3292961"/>
            <a:chExt cx="1627632" cy="760003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DB654030-BB05-F8BB-124A-0B3E0815E743}"/>
                </a:ext>
              </a:extLst>
            </p:cNvPr>
            <p:cNvSpPr/>
            <p:nvPr/>
          </p:nvSpPr>
          <p:spPr>
            <a:xfrm>
              <a:off x="1024395" y="3292961"/>
              <a:ext cx="1615224" cy="7600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F5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t"/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200" b="1" kern="0" dirty="0">
                  <a:solidFill>
                    <a:schemeClr val="tx1"/>
                  </a:solidFill>
                </a:rPr>
                <a:t>PRESELECTION</a:t>
              </a:r>
            </a:p>
            <a:p>
              <a:pPr>
                <a:spcBef>
                  <a:spcPts val="600"/>
                </a:spcBef>
                <a:buSzPct val="100000"/>
              </a:pPr>
              <a:r>
                <a:rPr lang="en-US" sz="1200" kern="0" dirty="0">
                  <a:solidFill>
                    <a:schemeClr val="tx1"/>
                  </a:solidFill>
                </a:rPr>
                <a:t>Which vaccines should be considered for introduction?</a:t>
              </a:r>
              <a:endParaRPr lang="en-US" sz="1050" kern="0" dirty="0">
                <a:solidFill>
                  <a:schemeClr val="tx1"/>
                </a:solidFill>
              </a:endParaRP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1C1F1B4-6BE3-8FAF-81E1-9AEAD7226B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7262" y="3301175"/>
              <a:ext cx="1627632" cy="0"/>
            </a:xfrm>
            <a:prstGeom prst="line">
              <a:avLst/>
            </a:prstGeom>
            <a:ln w="38100">
              <a:solidFill>
                <a:srgbClr val="E5EEEE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3">
            <a:extLst>
              <a:ext uri="{FF2B5EF4-FFF2-40B4-BE49-F238E27FC236}">
                <a16:creationId xmlns:a16="http://schemas.microsoft.com/office/drawing/2014/main" id="{58F6C35E-48D8-37EA-735D-03ED13FE8EC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203062" y="3237167"/>
            <a:ext cx="350456" cy="1134499"/>
            <a:chOff x="3421" y="1257"/>
            <a:chExt cx="624" cy="1152"/>
          </a:xfrm>
        </p:grpSpPr>
        <p:sp>
          <p:nvSpPr>
            <p:cNvPr id="177" name="Rectangle 14" descr="90%">
              <a:extLst>
                <a:ext uri="{FF2B5EF4-FFF2-40B4-BE49-F238E27FC236}">
                  <a16:creationId xmlns:a16="http://schemas.microsoft.com/office/drawing/2014/main" id="{9F4FE8D1-8B04-2EC8-5CA2-80FABD6C8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" y="1401"/>
              <a:ext cx="104" cy="1008"/>
            </a:xfrm>
            <a:prstGeom prst="rect">
              <a:avLst/>
            </a:prstGeom>
            <a:pattFill prst="pct90">
              <a:fgClr>
                <a:schemeClr val="bg1"/>
              </a:fgClr>
              <a:bgClr>
                <a:schemeClr val="bg1"/>
              </a:bgClr>
            </a:pattFill>
            <a:ln w="12700">
              <a:solidFill>
                <a:srgbClr val="0F5D6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8" name="Freeform 15" descr="90%">
              <a:extLst>
                <a:ext uri="{FF2B5EF4-FFF2-40B4-BE49-F238E27FC236}">
                  <a16:creationId xmlns:a16="http://schemas.microsoft.com/office/drawing/2014/main" id="{0AD06A5E-0C6B-26B5-299C-607623FDA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1257"/>
              <a:ext cx="624" cy="144"/>
            </a:xfrm>
            <a:custGeom>
              <a:avLst/>
              <a:gdLst>
                <a:gd name="T0" fmla="*/ 96 w 576"/>
                <a:gd name="T1" fmla="*/ 144 h 144"/>
                <a:gd name="T2" fmla="*/ 576 w 576"/>
                <a:gd name="T3" fmla="*/ 0 h 144"/>
                <a:gd name="T4" fmla="*/ 488 w 576"/>
                <a:gd name="T5" fmla="*/ 0 h 144"/>
                <a:gd name="T6" fmla="*/ 0 w 576"/>
                <a:gd name="T7" fmla="*/ 144 h 144"/>
                <a:gd name="T8" fmla="*/ 96 w 576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144">
                  <a:moveTo>
                    <a:pt x="96" y="144"/>
                  </a:moveTo>
                  <a:lnTo>
                    <a:pt x="576" y="0"/>
                  </a:lnTo>
                  <a:lnTo>
                    <a:pt x="488" y="0"/>
                  </a:lnTo>
                  <a:lnTo>
                    <a:pt x="0" y="144"/>
                  </a:lnTo>
                  <a:lnTo>
                    <a:pt x="96" y="144"/>
                  </a:lnTo>
                  <a:close/>
                </a:path>
              </a:pathLst>
            </a:custGeom>
            <a:pattFill prst="pct90">
              <a:fgClr>
                <a:schemeClr val="bg1"/>
              </a:fgClr>
              <a:bgClr>
                <a:schemeClr val="bg1"/>
              </a:bgClr>
            </a:patt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EA6BE1D9-1FCD-3074-1E69-FB208243F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257"/>
              <a:ext cx="520" cy="1152"/>
            </a:xfrm>
            <a:custGeom>
              <a:avLst/>
              <a:gdLst>
                <a:gd name="T0" fmla="*/ 0 w 480"/>
                <a:gd name="T1" fmla="*/ 1152 h 1152"/>
                <a:gd name="T2" fmla="*/ 0 w 480"/>
                <a:gd name="T3" fmla="*/ 144 h 1152"/>
                <a:gd name="T4" fmla="*/ 480 w 480"/>
                <a:gd name="T5" fmla="*/ 0 h 1152"/>
                <a:gd name="T6" fmla="*/ 480 w 480"/>
                <a:gd name="T7" fmla="*/ 960 h 1152"/>
                <a:gd name="T8" fmla="*/ 0 w 480"/>
                <a:gd name="T9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152">
                  <a:moveTo>
                    <a:pt x="0" y="1152"/>
                  </a:moveTo>
                  <a:lnTo>
                    <a:pt x="0" y="144"/>
                  </a:lnTo>
                  <a:lnTo>
                    <a:pt x="480" y="0"/>
                  </a:lnTo>
                  <a:lnTo>
                    <a:pt x="480" y="960"/>
                  </a:lnTo>
                  <a:lnTo>
                    <a:pt x="0" y="1152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0" name="Freeform 17" descr="Outlined diamond">
              <a:extLst>
                <a:ext uri="{FF2B5EF4-FFF2-40B4-BE49-F238E27FC236}">
                  <a16:creationId xmlns:a16="http://schemas.microsoft.com/office/drawing/2014/main" id="{0BE5C7C8-2D28-9195-C52B-2EDB4DB42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1333"/>
              <a:ext cx="425" cy="968"/>
            </a:xfrm>
            <a:custGeom>
              <a:avLst/>
              <a:gdLst>
                <a:gd name="T0" fmla="*/ 0 w 392"/>
                <a:gd name="T1" fmla="*/ 968 h 968"/>
                <a:gd name="T2" fmla="*/ 0 w 392"/>
                <a:gd name="T3" fmla="*/ 128 h 968"/>
                <a:gd name="T4" fmla="*/ 392 w 392"/>
                <a:gd name="T5" fmla="*/ 0 h 968"/>
                <a:gd name="T6" fmla="*/ 392 w 392"/>
                <a:gd name="T7" fmla="*/ 820 h 968"/>
                <a:gd name="T8" fmla="*/ 0 w 392"/>
                <a:gd name="T9" fmla="*/ 96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968">
                  <a:moveTo>
                    <a:pt x="0" y="968"/>
                  </a:moveTo>
                  <a:lnTo>
                    <a:pt x="0" y="128"/>
                  </a:lnTo>
                  <a:lnTo>
                    <a:pt x="392" y="0"/>
                  </a:lnTo>
                  <a:lnTo>
                    <a:pt x="392" y="820"/>
                  </a:lnTo>
                  <a:lnTo>
                    <a:pt x="0" y="968"/>
                  </a:lnTo>
                  <a:close/>
                </a:path>
              </a:pathLst>
            </a:custGeom>
            <a:pattFill prst="openDmnd">
              <a:fgClr>
                <a:schemeClr val="folHlink"/>
              </a:fgClr>
              <a:bgClr>
                <a:srgbClr val="FFFFFF"/>
              </a:bgClr>
            </a:pattFill>
            <a:ln w="12700" cap="flat" cmpd="sng">
              <a:solidFill>
                <a:srgbClr val="0F5D6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8" name="Line 18">
              <a:extLst>
                <a:ext uri="{FF2B5EF4-FFF2-40B4-BE49-F238E27FC236}">
                  <a16:creationId xmlns:a16="http://schemas.microsoft.com/office/drawing/2014/main" id="{309C1757-75C9-A20E-3FF1-E46F15197F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1344"/>
              <a:ext cx="0" cy="805"/>
            </a:xfrm>
            <a:prstGeom prst="line">
              <a:avLst/>
            </a:prstGeom>
            <a:noFill/>
            <a:ln w="12700">
              <a:solidFill>
                <a:srgbClr val="0F5D6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9" name="Line 19">
              <a:extLst>
                <a:ext uri="{FF2B5EF4-FFF2-40B4-BE49-F238E27FC236}">
                  <a16:creationId xmlns:a16="http://schemas.microsoft.com/office/drawing/2014/main" id="{9364D53E-EAF6-1629-3A01-66DCB0E0BC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2149"/>
              <a:ext cx="416" cy="147"/>
            </a:xfrm>
            <a:prstGeom prst="line">
              <a:avLst/>
            </a:prstGeom>
            <a:noFill/>
            <a:ln w="19050">
              <a:solidFill>
                <a:srgbClr val="0F5D6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90" name="Arrow: Pentagon 202">
            <a:extLst>
              <a:ext uri="{FF2B5EF4-FFF2-40B4-BE49-F238E27FC236}">
                <a16:creationId xmlns:a16="http://schemas.microsoft.com/office/drawing/2014/main" id="{CCCF2356-090C-9235-8BB8-E6D88D7790A2}"/>
              </a:ext>
            </a:extLst>
          </p:cNvPr>
          <p:cNvSpPr/>
          <p:nvPr/>
        </p:nvSpPr>
        <p:spPr>
          <a:xfrm>
            <a:off x="782904" y="1823532"/>
            <a:ext cx="2191849" cy="521821"/>
          </a:xfrm>
          <a:prstGeom prst="homePlate">
            <a:avLst/>
          </a:prstGeom>
          <a:solidFill>
            <a:srgbClr val="E6E6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4003" rIns="0" bIns="2400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rgbClr val="0B4649"/>
                </a:solidFill>
                <a:latin typeface="Calibri" panose="020F0502020204030204"/>
              </a:rPr>
              <a:t>Phase 1: </a:t>
            </a:r>
            <a:r>
              <a:rPr lang="en-GB" sz="1400" b="1" kern="1200" dirty="0">
                <a:solidFill>
                  <a:srgbClr val="0B4649"/>
                </a:solidFill>
                <a:latin typeface="Calibri" panose="020F0502020204030204"/>
                <a:ea typeface="+mn-ea"/>
                <a:cs typeface="+mn-cs"/>
              </a:rPr>
              <a:t>Framework Adaptation</a:t>
            </a:r>
            <a:endParaRPr lang="en-GB" sz="1400" b="1" dirty="0">
              <a:solidFill>
                <a:srgbClr val="0B4649"/>
              </a:solidFill>
              <a:latin typeface="Calibri" panose="020F0502020204030204"/>
            </a:endParaRPr>
          </a:p>
        </p:txBody>
      </p:sp>
      <p:sp>
        <p:nvSpPr>
          <p:cNvPr id="191" name="Arrow: Chevron 203">
            <a:extLst>
              <a:ext uri="{FF2B5EF4-FFF2-40B4-BE49-F238E27FC236}">
                <a16:creationId xmlns:a16="http://schemas.microsoft.com/office/drawing/2014/main" id="{2F83633A-17A8-62C3-643B-2D9751E58A00}"/>
              </a:ext>
            </a:extLst>
          </p:cNvPr>
          <p:cNvSpPr/>
          <p:nvPr/>
        </p:nvSpPr>
        <p:spPr>
          <a:xfrm>
            <a:off x="2773075" y="1813447"/>
            <a:ext cx="6813041" cy="521821"/>
          </a:xfrm>
          <a:prstGeom prst="chevron">
            <a:avLst/>
          </a:prstGeom>
          <a:solidFill>
            <a:srgbClr val="E6E6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rgbClr val="0B4649"/>
                </a:solidFill>
                <a:latin typeface="Calibri" panose="020F0502020204030204"/>
              </a:rPr>
              <a:t>Phase 2: </a:t>
            </a:r>
            <a:r>
              <a:rPr lang="en-GB" sz="1400" b="1" kern="1200" dirty="0">
                <a:solidFill>
                  <a:srgbClr val="0B4649"/>
                </a:solidFill>
                <a:latin typeface="Calibri" panose="020F0502020204030204"/>
                <a:ea typeface="+mn-ea"/>
                <a:cs typeface="+mn-cs"/>
              </a:rPr>
              <a:t>Assessment, Prioritization and Sequencing</a:t>
            </a:r>
            <a:endParaRPr lang="en-GB" sz="1400" b="1" dirty="0">
              <a:solidFill>
                <a:srgbClr val="0B4649"/>
              </a:solidFill>
              <a:latin typeface="Calibri" panose="020F0502020204030204"/>
            </a:endParaRPr>
          </a:p>
        </p:txBody>
      </p:sp>
      <p:sp>
        <p:nvSpPr>
          <p:cNvPr id="192" name="Arrow: Chevron 206">
            <a:extLst>
              <a:ext uri="{FF2B5EF4-FFF2-40B4-BE49-F238E27FC236}">
                <a16:creationId xmlns:a16="http://schemas.microsoft.com/office/drawing/2014/main" id="{BE04EDB2-C3F7-04C3-BCE8-5CC42E224125}"/>
              </a:ext>
            </a:extLst>
          </p:cNvPr>
          <p:cNvSpPr/>
          <p:nvPr/>
        </p:nvSpPr>
        <p:spPr>
          <a:xfrm>
            <a:off x="9390876" y="1803706"/>
            <a:ext cx="2262749" cy="521821"/>
          </a:xfrm>
          <a:prstGeom prst="chevron">
            <a:avLst/>
          </a:prstGeom>
          <a:solidFill>
            <a:srgbClr val="E6E6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4003" rIns="0" bIns="2400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rgbClr val="0B4649"/>
                </a:solidFill>
                <a:latin typeface="Calibri" panose="020F0502020204030204"/>
              </a:rPr>
              <a:t>Phase 3: Recommendations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71209F7B-596D-0B82-8FD7-F80D5FA74D3B}"/>
              </a:ext>
            </a:extLst>
          </p:cNvPr>
          <p:cNvSpPr/>
          <p:nvPr/>
        </p:nvSpPr>
        <p:spPr>
          <a:xfrm>
            <a:off x="780132" y="1429242"/>
            <a:ext cx="10631735" cy="388932"/>
          </a:xfrm>
          <a:prstGeom prst="rect">
            <a:avLst/>
          </a:prstGeom>
          <a:solidFill>
            <a:srgbClr val="99B9B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rgbClr val="0B4649"/>
                </a:solidFill>
                <a:latin typeface="Calibri" panose="020F0502020204030204"/>
              </a:rPr>
              <a:t>Framework Implementation Process </a:t>
            </a:r>
          </a:p>
        </p:txBody>
      </p:sp>
      <p:sp>
        <p:nvSpPr>
          <p:cNvPr id="194" name="Rectangle 60">
            <a:extLst>
              <a:ext uri="{FF2B5EF4-FFF2-40B4-BE49-F238E27FC236}">
                <a16:creationId xmlns:a16="http://schemas.microsoft.com/office/drawing/2014/main" id="{D7FE94D1-14F6-C72B-1105-17C3765610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56709" y="2561246"/>
            <a:ext cx="1974946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/>
          <a:p>
            <a:pPr algn="ctr">
              <a:spcBef>
                <a:spcPct val="50000"/>
              </a:spcBef>
            </a:pPr>
            <a:r>
              <a:rPr lang="en-US" sz="1000" b="1" dirty="0" err="1">
                <a:solidFill>
                  <a:schemeClr val="tx1">
                    <a:lumMod val="50000"/>
                  </a:schemeClr>
                </a:solidFill>
                <a:cs typeface="Arial"/>
              </a:rPr>
              <a:t>Scenarii</a:t>
            </a: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cs typeface="Arial"/>
              </a:rPr>
              <a:t> of NVI sequence </a:t>
            </a:r>
          </a:p>
        </p:txBody>
      </p:sp>
      <p:sp>
        <p:nvSpPr>
          <p:cNvPr id="195" name="Oval 10">
            <a:extLst>
              <a:ext uri="{FF2B5EF4-FFF2-40B4-BE49-F238E27FC236}">
                <a16:creationId xmlns:a16="http://schemas.microsoft.com/office/drawing/2014/main" id="{D02D525F-90B4-6921-8435-E165AD2FBE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33338" y="3800481"/>
            <a:ext cx="822987" cy="363477"/>
          </a:xfrm>
          <a:prstGeom prst="ellipse">
            <a:avLst/>
          </a:prstGeom>
          <a:solidFill>
            <a:schemeClr val="bg1"/>
          </a:solidFill>
          <a:ln w="9525">
            <a:solidFill>
              <a:srgbClr val="0F5D6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Font typeface="Times" pitchFamily="18" charset="0"/>
              <a:buNone/>
            </a:pPr>
            <a:endParaRPr lang="en-US" sz="1000" dirty="0"/>
          </a:p>
        </p:txBody>
      </p:sp>
      <p:sp>
        <p:nvSpPr>
          <p:cNvPr id="203" name="Oval 12">
            <a:extLst>
              <a:ext uri="{FF2B5EF4-FFF2-40B4-BE49-F238E27FC236}">
                <a16:creationId xmlns:a16="http://schemas.microsoft.com/office/drawing/2014/main" id="{C4C3B373-55DD-3ED2-D6E1-A20CE84B60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07166" y="3960047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" name="Oval 11">
            <a:extLst>
              <a:ext uri="{FF2B5EF4-FFF2-40B4-BE49-F238E27FC236}">
                <a16:creationId xmlns:a16="http://schemas.microsoft.com/office/drawing/2014/main" id="{9B8D456E-8FCF-77BD-A0F3-46B03E95C5A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74619" y="3891340"/>
            <a:ext cx="108000" cy="108000"/>
          </a:xfrm>
          <a:prstGeom prst="ellipse">
            <a:avLst/>
          </a:prstGeom>
          <a:solidFill>
            <a:srgbClr val="0F5D61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7" name="Oval 10">
            <a:extLst>
              <a:ext uri="{FF2B5EF4-FFF2-40B4-BE49-F238E27FC236}">
                <a16:creationId xmlns:a16="http://schemas.microsoft.com/office/drawing/2014/main" id="{B920E5D1-E1BA-A028-CF4E-636188D13DD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33920" y="3477291"/>
            <a:ext cx="822987" cy="363477"/>
          </a:xfrm>
          <a:prstGeom prst="ellipse">
            <a:avLst/>
          </a:prstGeom>
          <a:solidFill>
            <a:schemeClr val="bg1"/>
          </a:solidFill>
          <a:ln w="9525">
            <a:solidFill>
              <a:srgbClr val="0F5D6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Font typeface="Times" pitchFamily="18" charset="0"/>
              <a:buNone/>
            </a:pPr>
            <a:endParaRPr lang="en-US" sz="1000" dirty="0"/>
          </a:p>
        </p:txBody>
      </p:sp>
      <p:sp>
        <p:nvSpPr>
          <p:cNvPr id="208" name="Oval 15">
            <a:extLst>
              <a:ext uri="{FF2B5EF4-FFF2-40B4-BE49-F238E27FC236}">
                <a16:creationId xmlns:a16="http://schemas.microsoft.com/office/drawing/2014/main" id="{80DBB8DD-B234-7BAE-CAD4-A99E7D967E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85629" y="3625844"/>
            <a:ext cx="108000" cy="108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2" name="Oval 16">
            <a:extLst>
              <a:ext uri="{FF2B5EF4-FFF2-40B4-BE49-F238E27FC236}">
                <a16:creationId xmlns:a16="http://schemas.microsoft.com/office/drawing/2014/main" id="{90A1BF51-5EC5-FDF0-ECC8-A7DC018D71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89389" y="3589584"/>
            <a:ext cx="108000" cy="108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3" name="Rectangle 60">
            <a:extLst>
              <a:ext uri="{FF2B5EF4-FFF2-40B4-BE49-F238E27FC236}">
                <a16:creationId xmlns:a16="http://schemas.microsoft.com/office/drawing/2014/main" id="{7D906724-E871-3D9A-F03E-B1498BD4DF7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15069" y="4127106"/>
            <a:ext cx="1974946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cs typeface="Arial"/>
              </a:rPr>
              <a:t>Medium Priority vaccines</a:t>
            </a:r>
          </a:p>
        </p:txBody>
      </p:sp>
      <p:sp>
        <p:nvSpPr>
          <p:cNvPr id="214" name="Rectangle 58">
            <a:extLst>
              <a:ext uri="{FF2B5EF4-FFF2-40B4-BE49-F238E27FC236}">
                <a16:creationId xmlns:a16="http://schemas.microsoft.com/office/drawing/2014/main" id="{092A0FB2-E458-BD6C-7ABB-D085BE54076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15135" y="3255728"/>
            <a:ext cx="2201703" cy="2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High Priority vaccines</a:t>
            </a:r>
          </a:p>
        </p:txBody>
      </p:sp>
    </p:spTree>
    <p:extLst>
      <p:ext uri="{BB962C8B-B14F-4D97-AF65-F5344CB8AC3E}">
        <p14:creationId xmlns:p14="http://schemas.microsoft.com/office/powerpoint/2010/main" val="156888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27;p16">
            <a:extLst>
              <a:ext uri="{FF2B5EF4-FFF2-40B4-BE49-F238E27FC236}">
                <a16:creationId xmlns:a16="http://schemas.microsoft.com/office/drawing/2014/main" id="{588EEE11-5A40-C30F-393F-808B19F8D089}"/>
              </a:ext>
            </a:extLst>
          </p:cNvPr>
          <p:cNvSpPr/>
          <p:nvPr/>
        </p:nvSpPr>
        <p:spPr>
          <a:xfrm>
            <a:off x="-9525" y="259371"/>
            <a:ext cx="235439" cy="655029"/>
          </a:xfrm>
          <a:prstGeom prst="rect">
            <a:avLst/>
          </a:prstGeom>
          <a:solidFill>
            <a:srgbClr val="0F5D6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14141"/>
              </a:solidFill>
              <a:latin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126;p14">
            <a:extLst>
              <a:ext uri="{FF2B5EF4-FFF2-40B4-BE49-F238E27FC236}">
                <a16:creationId xmlns:a16="http://schemas.microsoft.com/office/drawing/2014/main" id="{378B8433-DBDA-79F7-5D15-B25AA3E81D9A}"/>
              </a:ext>
            </a:extLst>
          </p:cNvPr>
          <p:cNvSpPr txBox="1"/>
          <p:nvPr/>
        </p:nvSpPr>
        <p:spPr>
          <a:xfrm>
            <a:off x="472962" y="225239"/>
            <a:ext cx="11478768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F5D61"/>
                </a:solidFill>
                <a:latin typeface="Lato" panose="020F0502020204030203" pitchFamily="34" charset="0"/>
                <a:cs typeface="Times New Roman" panose="02020603050405020304" pitchFamily="18" charset="0"/>
                <a:sym typeface="Lato"/>
              </a:rPr>
              <a:t>The NITAG will adapt and apply the NVI Prioritization Framework to produce evidence-based prioritization and sequencing recommendations to be disseminated to the authorities.</a:t>
            </a:r>
          </a:p>
          <a:p>
            <a:pPr>
              <a:buClr>
                <a:srgbClr val="000000"/>
              </a:buClr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Times New Roman" panose="02020603050405020304" pitchFamily="18" charset="0"/>
              <a:sym typeface="Lato"/>
            </a:endParaRPr>
          </a:p>
          <a:p>
            <a:pPr>
              <a:buClr>
                <a:srgbClr val="000000"/>
              </a:buClr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F5D61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A78478-4FC2-1F3C-014E-1428FDDCC0DE}"/>
              </a:ext>
            </a:extLst>
          </p:cNvPr>
          <p:cNvSpPr/>
          <p:nvPr/>
        </p:nvSpPr>
        <p:spPr>
          <a:xfrm>
            <a:off x="7683635" y="2056008"/>
            <a:ext cx="2675269" cy="3912643"/>
          </a:xfrm>
          <a:prstGeom prst="rect">
            <a:avLst/>
          </a:prstGeom>
          <a:solidFill>
            <a:srgbClr val="E6E6E6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28">
            <a:extLst>
              <a:ext uri="{FF2B5EF4-FFF2-40B4-BE49-F238E27FC236}">
                <a16:creationId xmlns:a16="http://schemas.microsoft.com/office/drawing/2014/main" id="{B416CFDF-D4E2-87AE-2538-2FEA73971FDF}"/>
              </a:ext>
            </a:extLst>
          </p:cNvPr>
          <p:cNvSpPr/>
          <p:nvPr/>
        </p:nvSpPr>
        <p:spPr>
          <a:xfrm>
            <a:off x="7800434" y="2255530"/>
            <a:ext cx="2453508" cy="704911"/>
          </a:xfrm>
          <a:custGeom>
            <a:avLst/>
            <a:gdLst>
              <a:gd name="connsiteX0" fmla="*/ 0 w 2790386"/>
              <a:gd name="connsiteY0" fmla="*/ 0 h 824922"/>
              <a:gd name="connsiteX1" fmla="*/ 2377925 w 2790386"/>
              <a:gd name="connsiteY1" fmla="*/ 0 h 824922"/>
              <a:gd name="connsiteX2" fmla="*/ 2790386 w 2790386"/>
              <a:gd name="connsiteY2" fmla="*/ 412461 h 824922"/>
              <a:gd name="connsiteX3" fmla="*/ 2377925 w 2790386"/>
              <a:gd name="connsiteY3" fmla="*/ 824922 h 824922"/>
              <a:gd name="connsiteX4" fmla="*/ 0 w 2790386"/>
              <a:gd name="connsiteY4" fmla="*/ 824922 h 824922"/>
              <a:gd name="connsiteX5" fmla="*/ 412461 w 2790386"/>
              <a:gd name="connsiteY5" fmla="*/ 412461 h 824922"/>
              <a:gd name="connsiteX6" fmla="*/ 0 w 2790386"/>
              <a:gd name="connsiteY6" fmla="*/ 0 h 8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0386" h="824922">
                <a:moveTo>
                  <a:pt x="0" y="0"/>
                </a:moveTo>
                <a:lnTo>
                  <a:pt x="2377925" y="0"/>
                </a:lnTo>
                <a:lnTo>
                  <a:pt x="2790386" y="412461"/>
                </a:lnTo>
                <a:lnTo>
                  <a:pt x="2377925" y="824922"/>
                </a:lnTo>
                <a:lnTo>
                  <a:pt x="0" y="824922"/>
                </a:lnTo>
                <a:lnTo>
                  <a:pt x="412461" y="412461"/>
                </a:lnTo>
                <a:lnTo>
                  <a:pt x="0" y="0"/>
                </a:lnTo>
                <a:close/>
              </a:path>
            </a:pathLst>
          </a:custGeom>
          <a:solidFill>
            <a:srgbClr val="0F5D61">
              <a:alpha val="70000"/>
            </a:srgbClr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Validation and documentation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55EB51C-46DE-1334-E938-B4BA8E0D175C}"/>
              </a:ext>
            </a:extLst>
          </p:cNvPr>
          <p:cNvSpPr/>
          <p:nvPr/>
        </p:nvSpPr>
        <p:spPr>
          <a:xfrm>
            <a:off x="7800434" y="3126715"/>
            <a:ext cx="2453508" cy="161945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0B4649"/>
            </a:solidFill>
            <a:prstDash val="dash"/>
            <a:miter lim="800000"/>
          </a:ln>
          <a:effectLst/>
        </p:spPr>
        <p:txBody>
          <a:bodyPr lIns="45720" rIns="4572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Objectives: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85725" marR="0" lvl="1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Document actionable recommendations</a:t>
            </a:r>
          </a:p>
          <a:p>
            <a:pPr marL="85725" marR="0" lvl="1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Ensure consensus and consistency</a:t>
            </a:r>
          </a:p>
          <a:p>
            <a:pPr marL="85725" marR="0" lvl="1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Develop final recommendation materials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FD3BD7-9EBB-B77C-CCD1-E30A3AA6A722}"/>
              </a:ext>
            </a:extLst>
          </p:cNvPr>
          <p:cNvSpPr/>
          <p:nvPr/>
        </p:nvSpPr>
        <p:spPr>
          <a:xfrm>
            <a:off x="299555" y="2059531"/>
            <a:ext cx="3605046" cy="3912644"/>
          </a:xfrm>
          <a:prstGeom prst="rect">
            <a:avLst/>
          </a:prstGeom>
          <a:solidFill>
            <a:srgbClr val="E6E6E6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1">
            <a:extLst>
              <a:ext uri="{FF2B5EF4-FFF2-40B4-BE49-F238E27FC236}">
                <a16:creationId xmlns:a16="http://schemas.microsoft.com/office/drawing/2014/main" id="{3BC6C488-E02C-4A3E-E2CA-5579B419EEDF}"/>
              </a:ext>
            </a:extLst>
          </p:cNvPr>
          <p:cNvSpPr/>
          <p:nvPr/>
        </p:nvSpPr>
        <p:spPr>
          <a:xfrm>
            <a:off x="390629" y="2261502"/>
            <a:ext cx="2209222" cy="704911"/>
          </a:xfrm>
          <a:custGeom>
            <a:avLst/>
            <a:gdLst>
              <a:gd name="connsiteX0" fmla="*/ 0 w 2790386"/>
              <a:gd name="connsiteY0" fmla="*/ 0 h 824922"/>
              <a:gd name="connsiteX1" fmla="*/ 2377925 w 2790386"/>
              <a:gd name="connsiteY1" fmla="*/ 0 h 824922"/>
              <a:gd name="connsiteX2" fmla="*/ 2790386 w 2790386"/>
              <a:gd name="connsiteY2" fmla="*/ 412461 h 824922"/>
              <a:gd name="connsiteX3" fmla="*/ 2377925 w 2790386"/>
              <a:gd name="connsiteY3" fmla="*/ 824922 h 824922"/>
              <a:gd name="connsiteX4" fmla="*/ 0 w 2790386"/>
              <a:gd name="connsiteY4" fmla="*/ 824922 h 824922"/>
              <a:gd name="connsiteX5" fmla="*/ 412461 w 2790386"/>
              <a:gd name="connsiteY5" fmla="*/ 412461 h 824922"/>
              <a:gd name="connsiteX6" fmla="*/ 0 w 2790386"/>
              <a:gd name="connsiteY6" fmla="*/ 0 h 8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0386" h="824922">
                <a:moveTo>
                  <a:pt x="0" y="0"/>
                </a:moveTo>
                <a:lnTo>
                  <a:pt x="2377925" y="0"/>
                </a:lnTo>
                <a:lnTo>
                  <a:pt x="2790386" y="412461"/>
                </a:lnTo>
                <a:lnTo>
                  <a:pt x="2377925" y="824922"/>
                </a:lnTo>
                <a:lnTo>
                  <a:pt x="0" y="824922"/>
                </a:lnTo>
                <a:lnTo>
                  <a:pt x="412461" y="412461"/>
                </a:lnTo>
                <a:lnTo>
                  <a:pt x="0" y="0"/>
                </a:lnTo>
                <a:close/>
              </a:path>
            </a:pathLst>
          </a:custGeom>
          <a:solidFill>
            <a:srgbClr val="0B4649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 design and stakeholder engagement</a:t>
            </a:r>
          </a:p>
        </p:txBody>
      </p:sp>
      <p:sp>
        <p:nvSpPr>
          <p:cNvPr id="44" name="Star: 12 Points 2">
            <a:extLst>
              <a:ext uri="{FF2B5EF4-FFF2-40B4-BE49-F238E27FC236}">
                <a16:creationId xmlns:a16="http://schemas.microsoft.com/office/drawing/2014/main" id="{CED69552-745C-BA85-FC3E-77B2D5CCE42A}"/>
              </a:ext>
            </a:extLst>
          </p:cNvPr>
          <p:cNvSpPr/>
          <p:nvPr/>
        </p:nvSpPr>
        <p:spPr>
          <a:xfrm>
            <a:off x="2599851" y="2051582"/>
            <a:ext cx="1183114" cy="1097280"/>
          </a:xfrm>
          <a:prstGeom prst="star12">
            <a:avLst/>
          </a:prstGeom>
          <a:solidFill>
            <a:srgbClr val="0B4649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 </a:t>
            </a: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403F04F-CE33-3A71-4F3E-E573B8F1FDDD}"/>
              </a:ext>
            </a:extLst>
          </p:cNvPr>
          <p:cNvSpPr/>
          <p:nvPr/>
        </p:nvSpPr>
        <p:spPr>
          <a:xfrm>
            <a:off x="411776" y="3107663"/>
            <a:ext cx="3376441" cy="163850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0B4649"/>
            </a:solidFill>
            <a:prstDash val="dash"/>
            <a:miter lim="800000"/>
          </a:ln>
          <a:effectLst/>
        </p:spPr>
        <p:txBody>
          <a:bodyPr lIns="45720" rIns="4572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Objectives: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Develop workplan and timeline 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Engage key stakeholders 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Define list of vaccines and the timeframe to be considered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 criteria for decision-making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Plan for data collection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8DAF852-6FB8-ACEA-417E-20C959196087}"/>
              </a:ext>
            </a:extLst>
          </p:cNvPr>
          <p:cNvSpPr/>
          <p:nvPr/>
        </p:nvSpPr>
        <p:spPr>
          <a:xfrm>
            <a:off x="289076" y="1457360"/>
            <a:ext cx="3602124" cy="47080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1: Framework Adaptation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F619C2-28A2-E743-7F0A-580529CEFEA6}"/>
              </a:ext>
            </a:extLst>
          </p:cNvPr>
          <p:cNvSpPr/>
          <p:nvPr/>
        </p:nvSpPr>
        <p:spPr>
          <a:xfrm>
            <a:off x="3995675" y="2056008"/>
            <a:ext cx="3602125" cy="3912644"/>
          </a:xfrm>
          <a:prstGeom prst="rect">
            <a:avLst/>
          </a:prstGeom>
          <a:solidFill>
            <a:srgbClr val="E6E6E6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ED80580-491C-FD8E-4241-F1CB34B96AA5}"/>
              </a:ext>
            </a:extLst>
          </p:cNvPr>
          <p:cNvSpPr/>
          <p:nvPr/>
        </p:nvSpPr>
        <p:spPr>
          <a:xfrm>
            <a:off x="4112061" y="3119060"/>
            <a:ext cx="3372896" cy="1627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0B4649"/>
            </a:solidFill>
            <a:prstDash val="dash"/>
            <a:miter lim="800000"/>
          </a:ln>
          <a:effectLst/>
        </p:spPr>
        <p:txBody>
          <a:bodyPr lIns="45720" rIns="45720" bIns="45720" rtlCol="0" anchor="t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Objectives:</a:t>
            </a:r>
          </a:p>
          <a:p>
            <a:pPr marL="85725" marR="0" lvl="1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Collect and assess available data</a:t>
            </a:r>
          </a:p>
          <a:p>
            <a:pPr marL="85725" marR="0" lvl="1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Translate evidence into prioritizations using vaccine ranking 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Explore programmatic constraints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Develop sequencing recommendations</a:t>
            </a:r>
          </a:p>
        </p:txBody>
      </p:sp>
      <p:sp>
        <p:nvSpPr>
          <p:cNvPr id="49" name="Freeform: Shape 22">
            <a:extLst>
              <a:ext uri="{FF2B5EF4-FFF2-40B4-BE49-F238E27FC236}">
                <a16:creationId xmlns:a16="http://schemas.microsoft.com/office/drawing/2014/main" id="{F2C1C33F-8133-A7A2-6CB0-5A4C329F38BE}"/>
              </a:ext>
            </a:extLst>
          </p:cNvPr>
          <p:cNvSpPr/>
          <p:nvPr/>
        </p:nvSpPr>
        <p:spPr>
          <a:xfrm>
            <a:off x="4081510" y="2260824"/>
            <a:ext cx="2238741" cy="704911"/>
          </a:xfrm>
          <a:custGeom>
            <a:avLst/>
            <a:gdLst>
              <a:gd name="connsiteX0" fmla="*/ 0 w 3021598"/>
              <a:gd name="connsiteY0" fmla="*/ 0 h 824922"/>
              <a:gd name="connsiteX1" fmla="*/ 2609137 w 3021598"/>
              <a:gd name="connsiteY1" fmla="*/ 0 h 824922"/>
              <a:gd name="connsiteX2" fmla="*/ 3021598 w 3021598"/>
              <a:gd name="connsiteY2" fmla="*/ 412461 h 824922"/>
              <a:gd name="connsiteX3" fmla="*/ 2609137 w 3021598"/>
              <a:gd name="connsiteY3" fmla="*/ 824922 h 824922"/>
              <a:gd name="connsiteX4" fmla="*/ 0 w 3021598"/>
              <a:gd name="connsiteY4" fmla="*/ 824922 h 824922"/>
              <a:gd name="connsiteX5" fmla="*/ 412461 w 3021598"/>
              <a:gd name="connsiteY5" fmla="*/ 412461 h 824922"/>
              <a:gd name="connsiteX6" fmla="*/ 0 w 3021598"/>
              <a:gd name="connsiteY6" fmla="*/ 0 h 8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1598" h="824922">
                <a:moveTo>
                  <a:pt x="0" y="0"/>
                </a:moveTo>
                <a:lnTo>
                  <a:pt x="2609137" y="0"/>
                </a:lnTo>
                <a:lnTo>
                  <a:pt x="3021598" y="412461"/>
                </a:lnTo>
                <a:lnTo>
                  <a:pt x="2609137" y="824922"/>
                </a:lnTo>
                <a:lnTo>
                  <a:pt x="0" y="824922"/>
                </a:lnTo>
                <a:lnTo>
                  <a:pt x="412461" y="412461"/>
                </a:lnTo>
                <a:lnTo>
                  <a:pt x="0" y="0"/>
                </a:lnTo>
                <a:close/>
              </a:path>
            </a:pathLst>
          </a:custGeom>
          <a:solidFill>
            <a:srgbClr val="0F5D61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collection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1" name="Star: 12 Points 18">
            <a:extLst>
              <a:ext uri="{FF2B5EF4-FFF2-40B4-BE49-F238E27FC236}">
                <a16:creationId xmlns:a16="http://schemas.microsoft.com/office/drawing/2014/main" id="{3C8E6F9A-BAFF-90E5-9133-F48C10D34890}"/>
              </a:ext>
            </a:extLst>
          </p:cNvPr>
          <p:cNvSpPr/>
          <p:nvPr/>
        </p:nvSpPr>
        <p:spPr>
          <a:xfrm>
            <a:off x="6320251" y="2051582"/>
            <a:ext cx="1183115" cy="1097280"/>
          </a:xfrm>
          <a:prstGeom prst="star12">
            <a:avLst/>
          </a:prstGeom>
          <a:solidFill>
            <a:srgbClr val="0F5D61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</a:t>
            </a: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5281165-BDD7-B7CD-3B34-828513977710}"/>
              </a:ext>
            </a:extLst>
          </p:cNvPr>
          <p:cNvSpPr/>
          <p:nvPr/>
        </p:nvSpPr>
        <p:spPr>
          <a:xfrm>
            <a:off x="3985197" y="1453838"/>
            <a:ext cx="3602125" cy="47080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2: Assessment, Prioritization and Sequencing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762FF43-61CB-9074-8D62-70B94BC47274}"/>
              </a:ext>
            </a:extLst>
          </p:cNvPr>
          <p:cNvSpPr/>
          <p:nvPr/>
        </p:nvSpPr>
        <p:spPr>
          <a:xfrm>
            <a:off x="7503366" y="1453838"/>
            <a:ext cx="3031174" cy="470809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74320" tIns="24003" rIns="274320" bIns="24003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F5D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3: Recommendations</a:t>
            </a:r>
          </a:p>
        </p:txBody>
      </p:sp>
      <p:sp>
        <p:nvSpPr>
          <p:cNvPr id="54" name="Arrow: Pentagon 49">
            <a:extLst>
              <a:ext uri="{FF2B5EF4-FFF2-40B4-BE49-F238E27FC236}">
                <a16:creationId xmlns:a16="http://schemas.microsoft.com/office/drawing/2014/main" id="{84C95F65-203B-40EA-D79C-F8F4BACBE8BB}"/>
              </a:ext>
            </a:extLst>
          </p:cNvPr>
          <p:cNvSpPr/>
          <p:nvPr/>
        </p:nvSpPr>
        <p:spPr>
          <a:xfrm>
            <a:off x="10461064" y="2056009"/>
            <a:ext cx="1490666" cy="3912642"/>
          </a:xfrm>
          <a:prstGeom prst="homePlate">
            <a:avLst/>
          </a:prstGeom>
          <a:solidFill>
            <a:srgbClr val="0B4649">
              <a:alpha val="85882"/>
            </a:srgbClr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91440" tIns="0" rIns="0" bIns="0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Endorsement by Ministry of Health and integration into national program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07D293E-6BE3-4637-324F-AE7151E3A578}"/>
              </a:ext>
            </a:extLst>
          </p:cNvPr>
          <p:cNvSpPr/>
          <p:nvPr/>
        </p:nvSpPr>
        <p:spPr>
          <a:xfrm>
            <a:off x="409191" y="4846771"/>
            <a:ext cx="3376441" cy="100199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0B4649"/>
            </a:solidFill>
            <a:prstDash val="dash"/>
            <a:miter lim="800000"/>
          </a:ln>
          <a:effectLst/>
        </p:spPr>
        <p:txBody>
          <a:bodyPr lIns="45720" rIns="4572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Output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Prioritized and weighted criteria for decision-making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Preselection of vaccines to consider for introduction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Workplan to collect and prepare data for assessment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E2D79D8-C168-29C6-53E2-EA48B7BA8F29}"/>
              </a:ext>
            </a:extLst>
          </p:cNvPr>
          <p:cNvSpPr/>
          <p:nvPr/>
        </p:nvSpPr>
        <p:spPr>
          <a:xfrm>
            <a:off x="4108516" y="4846771"/>
            <a:ext cx="3376441" cy="100199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0B4649"/>
            </a:solidFill>
            <a:prstDash val="dash"/>
            <a:miter lim="800000"/>
          </a:ln>
          <a:effectLst/>
        </p:spPr>
        <p:txBody>
          <a:bodyPr lIns="45720" tIns="45720" rIns="4572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Output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Prioritized vaccine lists for introduction (high and medium priority)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Scenarii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for sequencing based on known constraints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33B52A1-4556-B8D8-7EB0-8F8E287D91AD}"/>
              </a:ext>
            </a:extLst>
          </p:cNvPr>
          <p:cNvSpPr/>
          <p:nvPr/>
        </p:nvSpPr>
        <p:spPr>
          <a:xfrm>
            <a:off x="7800435" y="4846771"/>
            <a:ext cx="2453508" cy="100199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0B4649"/>
            </a:solidFill>
            <a:prstDash val="dash"/>
            <a:miter lim="800000"/>
          </a:ln>
          <a:effectLst/>
        </p:spPr>
        <p:txBody>
          <a:bodyPr lIns="45720" rIns="4572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Output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Finalized recommendation shared with EPI and Ministry of Health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CBC4895-C15A-008A-A6E5-7F5BADCAD607}"/>
              </a:ext>
            </a:extLst>
          </p:cNvPr>
          <p:cNvSpPr/>
          <p:nvPr/>
        </p:nvSpPr>
        <p:spPr>
          <a:xfrm>
            <a:off x="837627" y="1769895"/>
            <a:ext cx="2507274" cy="26235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month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44DA184-3FA7-F0D8-7C96-42A3BBD1C5EA}"/>
              </a:ext>
            </a:extLst>
          </p:cNvPr>
          <p:cNvSpPr/>
          <p:nvPr/>
        </p:nvSpPr>
        <p:spPr>
          <a:xfrm>
            <a:off x="4527080" y="1825311"/>
            <a:ext cx="2507274" cy="26235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 months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92246E7-D80B-04C8-DBF9-020A02CC1A1A}"/>
              </a:ext>
            </a:extLst>
          </p:cNvPr>
          <p:cNvSpPr/>
          <p:nvPr/>
        </p:nvSpPr>
        <p:spPr>
          <a:xfrm>
            <a:off x="7775795" y="1765976"/>
            <a:ext cx="2507274" cy="26235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 months</a:t>
            </a:r>
          </a:p>
        </p:txBody>
      </p:sp>
    </p:spTree>
    <p:extLst>
      <p:ext uri="{BB962C8B-B14F-4D97-AF65-F5344CB8AC3E}">
        <p14:creationId xmlns:p14="http://schemas.microsoft.com/office/powerpoint/2010/main" val="218467735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414141"/>
      </a:dk1>
      <a:lt1>
        <a:srgbClr val="FFFFFF"/>
      </a:lt1>
      <a:dk2>
        <a:srgbClr val="595959"/>
      </a:dk2>
      <a:lt2>
        <a:srgbClr val="EEEEEE"/>
      </a:lt2>
      <a:accent1>
        <a:srgbClr val="002878"/>
      </a:accent1>
      <a:accent2>
        <a:srgbClr val="145ABE"/>
      </a:accent2>
      <a:accent3>
        <a:srgbClr val="3C8CF0"/>
      </a:accent3>
      <a:accent4>
        <a:srgbClr val="50AAFA"/>
      </a:accent4>
      <a:accent5>
        <a:srgbClr val="64C8FA"/>
      </a:accent5>
      <a:accent6>
        <a:srgbClr val="FFFFFF"/>
      </a:accent6>
      <a:hlink>
        <a:srgbClr val="64C8FA"/>
      </a:hlink>
      <a:folHlink>
        <a:srgbClr val="0097A7"/>
      </a:folHlink>
    </a:clrScheme>
    <a:fontScheme name="Custom 2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cef56f-da44-488f-8d9e-8b6f3c1d174e" xsi:nil="true"/>
    <Seasons xmlns="971568fa-a5f5-451f-8b70-f242365aa3a4" xsi:nil="true"/>
    <lcf76f155ced4ddcb4097134ff3c332f xmlns="971568fa-a5f5-451f-8b70-f242365aa3a4">
      <Terms xmlns="http://schemas.microsoft.com/office/infopath/2007/PartnerControls"/>
    </lcf76f155ced4ddcb4097134ff3c332f>
    <SharedWithUsers xmlns="72cef56f-da44-488f-8d9e-8b6f3c1d174e">
      <UserInfo>
        <DisplayName>Yusuf Yusufari</DisplayName>
        <AccountId>608</AccountId>
        <AccountType/>
      </UserInfo>
      <UserInfo>
        <DisplayName>Emily Nickels</DisplayName>
        <AccountId>47</AccountId>
        <AccountType/>
      </UserInfo>
      <UserInfo>
        <DisplayName>Liya Wondwossen</DisplayName>
        <AccountId>2002</AccountId>
        <AccountType/>
      </UserInfo>
      <UserInfo>
        <DisplayName>Chris Culver</DisplayName>
        <AccountId>541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4A3051011584F950AE2CC6F5E5BE5" ma:contentTypeVersion="18" ma:contentTypeDescription="Create a new document." ma:contentTypeScope="" ma:versionID="430ebc9db689783d456319d673f29f2d">
  <xsd:schema xmlns:xsd="http://www.w3.org/2001/XMLSchema" xmlns:xs="http://www.w3.org/2001/XMLSchema" xmlns:p="http://schemas.microsoft.com/office/2006/metadata/properties" xmlns:ns2="971568fa-a5f5-451f-8b70-f242365aa3a4" xmlns:ns3="72cef56f-da44-488f-8d9e-8b6f3c1d174e" targetNamespace="http://schemas.microsoft.com/office/2006/metadata/properties" ma:root="true" ma:fieldsID="0d4a49a7f24f40f6e2df39c6dc6bc8d1" ns2:_="" ns3:_="">
    <xsd:import namespace="971568fa-a5f5-451f-8b70-f242365aa3a4"/>
    <xsd:import namespace="72cef56f-da44-488f-8d9e-8b6f3c1d17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Season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568fa-a5f5-451f-8b70-f242365aa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easons" ma:index="10" nillable="true" ma:displayName="Seasons" ma:format="Dropdown" ma:internalName="Seasons">
      <xsd:simpleType>
        <xsd:restriction base="dms:Choice">
          <xsd:enumeration value="Fall"/>
          <xsd:enumeration value="Summer"/>
          <xsd:enumeration value="Winter"/>
        </xsd:restriction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97590d4-f9cd-4952-aa38-5a1111e36f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ef56f-da44-488f-8d9e-8b6f3c1d174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9deb003-9a44-4a4e-9d03-aa00ceff5f56}" ma:internalName="TaxCatchAll" ma:showField="CatchAllData" ma:web="72cef56f-da44-488f-8d9e-8b6f3c1d1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B374E8-4810-401F-874B-B3DA1F14D2F5}">
  <ds:schemaRefs>
    <ds:schemaRef ds:uri="http://schemas.microsoft.com/office/2006/metadata/properties"/>
    <ds:schemaRef ds:uri="http://schemas.microsoft.com/office/infopath/2007/PartnerControls"/>
    <ds:schemaRef ds:uri="72cef56f-da44-488f-8d9e-8b6f3c1d174e"/>
    <ds:schemaRef ds:uri="971568fa-a5f5-451f-8b70-f242365aa3a4"/>
  </ds:schemaRefs>
</ds:datastoreItem>
</file>

<file path=customXml/itemProps2.xml><?xml version="1.0" encoding="utf-8"?>
<ds:datastoreItem xmlns:ds="http://schemas.openxmlformats.org/officeDocument/2006/customXml" ds:itemID="{1685C6E7-5815-40D1-9021-C0974D8B1B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9197AF-1B9E-46DD-AC64-3AEF6FEE1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1568fa-a5f5-451f-8b70-f242365aa3a4"/>
    <ds:schemaRef ds:uri="72cef56f-da44-488f-8d9e-8b6f3c1d17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28424</TotalTime>
  <Words>5027</Words>
  <Application>Microsoft Office PowerPoint</Application>
  <PresentationFormat>Widescreen</PresentationFormat>
  <Paragraphs>1093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Aptos</vt:lpstr>
      <vt:lpstr>Arial</vt:lpstr>
      <vt:lpstr>Calibri</vt:lpstr>
      <vt:lpstr>Lato</vt:lpstr>
      <vt:lpstr>Times</vt:lpstr>
      <vt:lpstr>Times New Roman</vt:lpstr>
      <vt:lpstr>Wingdings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Guiod</dc:creator>
  <cp:lastModifiedBy>Kamel Senouci</cp:lastModifiedBy>
  <cp:revision>949</cp:revision>
  <dcterms:created xsi:type="dcterms:W3CDTF">2022-06-29T11:27:31Z</dcterms:created>
  <dcterms:modified xsi:type="dcterms:W3CDTF">2024-06-21T13:44:16Z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0x0101004624A3051011584F950AE2CC6F5E5BE5</vt:lpwstr>
  </property>
  <property fmtid="{D5CDD505-2E9C-101B-9397-08002B2CF9AE}" pid="3" name="MediaServiceImageTags">
    <vt:lpwstr/>
  </property>
</Properties>
</file>