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0_34ABF38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60" r:id="rId4"/>
  </p:sldMasterIdLst>
  <p:notesMasterIdLst>
    <p:notesMasterId r:id="rId28"/>
  </p:notesMasterIdLst>
  <p:handoutMasterIdLst>
    <p:handoutMasterId r:id="rId29"/>
  </p:handoutMasterIdLst>
  <p:sldIdLst>
    <p:sldId id="2145706962" r:id="rId5"/>
    <p:sldId id="453" r:id="rId6"/>
    <p:sldId id="2145706965" r:id="rId7"/>
    <p:sldId id="2145706971" r:id="rId8"/>
    <p:sldId id="2145706966" r:id="rId9"/>
    <p:sldId id="295" r:id="rId10"/>
    <p:sldId id="2145706967" r:id="rId11"/>
    <p:sldId id="259" r:id="rId12"/>
    <p:sldId id="312" r:id="rId13"/>
    <p:sldId id="2145706968" r:id="rId14"/>
    <p:sldId id="2145706969" r:id="rId15"/>
    <p:sldId id="290" r:id="rId16"/>
    <p:sldId id="291" r:id="rId17"/>
    <p:sldId id="269" r:id="rId18"/>
    <p:sldId id="314" r:id="rId19"/>
    <p:sldId id="447" r:id="rId20"/>
    <p:sldId id="287" r:id="rId21"/>
    <p:sldId id="323" r:id="rId22"/>
    <p:sldId id="288" r:id="rId23"/>
    <p:sldId id="2145706970" r:id="rId24"/>
    <p:sldId id="293" r:id="rId25"/>
    <p:sldId id="451" r:id="rId26"/>
    <p:sldId id="2145706942" r:id="rId27"/>
  </p:sldIdLst>
  <p:sldSz cx="12169775" cy="6877050"/>
  <p:notesSz cx="6808788" cy="9940925"/>
  <p:embeddedFontLst>
    <p:embeddedFont>
      <p:font typeface="Calibri" panose="020F0502020204030204" pitchFamily="34" charset="0"/>
      <p:regular r:id="rId30"/>
      <p:bold r:id="rId31"/>
      <p:italic r:id="rId32"/>
      <p:boldItalic r:id="rId33"/>
    </p:embeddedFont>
    <p:embeddedFont>
      <p:font typeface="Ebrima" panose="02000000000000000000" pitchFamily="2" charset="0"/>
      <p:regular r:id="rId34"/>
      <p:bold r:id="rId35"/>
    </p:embeddedFont>
    <p:embeddedFont>
      <p:font typeface="Poppins" panose="00000500000000000000" pitchFamily="2" charset="0"/>
      <p:regular r:id="rId36"/>
      <p:bold r:id="rId37"/>
      <p:italic r:id="rId38"/>
      <p:boldItalic r:id="rId39"/>
    </p:embeddedFont>
    <p:embeddedFont>
      <p:font typeface="Poppins SemiBold" panose="00000700000000000000" pitchFamily="2" charset="0"/>
      <p:regular r:id="rId40"/>
      <p:bold r:id="rId41"/>
      <p:italic r:id="rId42"/>
      <p:boldItalic r:id="rId43"/>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7638A-200C-BF26-6646-6C4F4F4AD901}" name="Mathilde Groazil Cabo" initials="MGC" userId="86927e01bb8fa325" providerId="Windows Live"/>
  <p188:author id="{B8AFEBF8-D2DF-B1EC-BA82-106FFE3B63E1}" name="HENAFF, Louise" initials="HL" userId="S::henaffl@who.int::1fce807b-cec0-448f-8696-ba70cb03b3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hishek Sharma" initials="AS" lastIdx="1" clrIdx="0">
    <p:extLst>
      <p:ext uri="{19B8F6BF-5375-455C-9EA6-DF929625EA0E}">
        <p15:presenceInfo xmlns:p15="http://schemas.microsoft.com/office/powerpoint/2012/main" userId="S::scro3202@ox.ac.uk::8b0a52b0-a3a8-4e18-9368-c163bf58cd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658"/>
    <a:srgbClr val="C10077"/>
    <a:srgbClr val="00C871"/>
    <a:srgbClr val="D80B12"/>
    <a:srgbClr val="02C108"/>
    <a:srgbClr val="B8003F"/>
    <a:srgbClr val="0092CC"/>
    <a:srgbClr val="0074A2"/>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7303" autoAdjust="0"/>
  </p:normalViewPr>
  <p:slideViewPr>
    <p:cSldViewPr snapToGrid="0">
      <p:cViewPr varScale="1">
        <p:scale>
          <a:sx n="99" d="100"/>
          <a:sy n="99" d="100"/>
        </p:scale>
        <p:origin x="984" y="90"/>
      </p:cViewPr>
      <p:guideLst>
        <p:guide orient="horz" pos="2137"/>
        <p:guide pos="2880"/>
        <p:guide orient="horz" pos="2143"/>
        <p:guide pos="383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4.xml"/></Relationships>
</file>

<file path=ppt/comments/modernComment_120_34ABF38D.xml><?xml version="1.0" encoding="utf-8"?>
<p188:cmLst xmlns:a="http://schemas.openxmlformats.org/drawingml/2006/main" xmlns:r="http://schemas.openxmlformats.org/officeDocument/2006/relationships" xmlns:p188="http://schemas.microsoft.com/office/powerpoint/2018/8/main">
  <p188:cm id="{BB7FBEEF-F8B8-B641-A098-C24D956D3FEA}" authorId="{3D87638A-200C-BF26-6646-6C4F4F4AD901}" status="resolved" created="2023-05-04T09:47:26.306" complete="100000">
    <pc:sldMkLst xmlns:pc="http://schemas.microsoft.com/office/powerpoint/2013/main/command">
      <pc:docMk/>
      <pc:sldMk cId="883684237" sldId="288"/>
    </pc:sldMkLst>
    <p188:replyLst>
      <p188:reply id="{788B6965-BCCA-4DE9-BCCA-ADD45D3D3582}" authorId="{B8AFEBF8-D2DF-B1EC-BA82-106FFE3B63E1}" created="2023-05-05T08:03:07.979">
        <p188:txBody>
          <a:bodyPr/>
          <a:lstStyle/>
          <a:p>
            <a:r>
              <a:rPr lang="en-US"/>
              <a:t>oui: example of NITAG websites</a:t>
            </a:r>
          </a:p>
        </p188:txBody>
      </p188:reply>
    </p188:replyLst>
    <p188:txBody>
      <a:bodyPr/>
      <a:lstStyle/>
      <a:p>
        <a:r>
          <a:rPr lang="fr-FR"/>
          <a:t>Est-ce qu’on peut mettre 1 titre ou 1 légende ?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5/19/2023</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5/19/2023</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a:t>
            </a:fld>
            <a:endParaRPr lang="en-US"/>
          </a:p>
        </p:txBody>
      </p:sp>
    </p:spTree>
    <p:extLst>
      <p:ext uri="{BB962C8B-B14F-4D97-AF65-F5344CB8AC3E}">
        <p14:creationId xmlns:p14="http://schemas.microsoft.com/office/powerpoint/2010/main" val="14892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Evidence search process: </a:t>
            </a:r>
            <a:r>
              <a:rPr lang="en-US" dirty="0"/>
              <a:t>to be transparent and accessible to policymakers and stakeholders (mostly unfamiliar with research language)</a:t>
            </a:r>
          </a:p>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11</a:t>
            </a:fld>
            <a:endParaRPr lang="en-US"/>
          </a:p>
        </p:txBody>
      </p:sp>
    </p:spTree>
    <p:extLst>
      <p:ext uri="{BB962C8B-B14F-4D97-AF65-F5344CB8AC3E}">
        <p14:creationId xmlns:p14="http://schemas.microsoft.com/office/powerpoint/2010/main" val="749264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https://www.who.int/immunization/sage/Guidelines_development_recommendations.pdf?ua=1 </a:t>
            </a:r>
          </a:p>
        </p:txBody>
      </p:sp>
      <p:sp>
        <p:nvSpPr>
          <p:cNvPr id="4" name="Slide Number Placeholder 3"/>
          <p:cNvSpPr>
            <a:spLocks noGrp="1"/>
          </p:cNvSpPr>
          <p:nvPr>
            <p:ph type="sldNum" sz="quarter" idx="10"/>
          </p:nvPr>
        </p:nvSpPr>
        <p:spPr/>
        <p:txBody>
          <a:bodyPr/>
          <a:lstStyle/>
          <a:p>
            <a:fld id="{D4BA1A28-CECA-4B76-BFA9-638DBC704E64}" type="slidenum">
              <a:rPr lang="en-US" smtClean="0"/>
              <a:pPr/>
              <a:t>12</a:t>
            </a:fld>
            <a:endParaRPr lang="en-US"/>
          </a:p>
        </p:txBody>
      </p:sp>
    </p:spTree>
    <p:extLst>
      <p:ext uri="{BB962C8B-B14F-4D97-AF65-F5344CB8AC3E}">
        <p14:creationId xmlns:p14="http://schemas.microsoft.com/office/powerpoint/2010/main" val="269402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discussion:</a:t>
            </a:r>
          </a:p>
          <a:p>
            <a:r>
              <a:rPr lang="en-US" dirty="0"/>
              <a:t>Part 1:</a:t>
            </a:r>
          </a:p>
          <a:p>
            <a:pPr marL="342900" indent="-342900">
              <a:buAutoNum type="arabicParenR"/>
            </a:pPr>
            <a:r>
              <a:rPr lang="en-US" sz="1400" i="1" kern="1200" dirty="0">
                <a:solidFill>
                  <a:schemeClr val="tx1"/>
                </a:solidFill>
                <a:effectLst/>
                <a:latin typeface="+mn-lt"/>
                <a:ea typeface="+mn-ea"/>
                <a:cs typeface="+mn-cs"/>
              </a:rPr>
              <a:t>Length of the document – 18 pages contains too much detail for decision-making level at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The document should briefly and clearly lay out the recommendations and justification. </a:t>
            </a:r>
          </a:p>
          <a:p>
            <a:pPr marL="342900" indent="-342900">
              <a:buAutoNum type="arabicParenR"/>
            </a:pPr>
            <a:r>
              <a:rPr lang="en-US" sz="1400" i="1" kern="1200" dirty="0">
                <a:solidFill>
                  <a:schemeClr val="tx1"/>
                </a:solidFill>
                <a:effectLst/>
                <a:latin typeface="+mn-lt"/>
                <a:ea typeface="+mn-ea"/>
                <a:cs typeface="+mn-cs"/>
              </a:rPr>
              <a:t>Content of the document – wordings (focus on ‘</a:t>
            </a:r>
            <a:r>
              <a:rPr lang="en-US" sz="1400" i="1" kern="1200" dirty="0">
                <a:solidFill>
                  <a:srgbClr val="FF0000"/>
                </a:solidFill>
                <a:effectLst/>
                <a:latin typeface="+mn-lt"/>
                <a:ea typeface="+mn-ea"/>
                <a:cs typeface="+mn-cs"/>
              </a:rPr>
              <a:t>Do’s’</a:t>
            </a:r>
            <a:r>
              <a:rPr lang="en-US" sz="1400" i="1" kern="1200" dirty="0">
                <a:solidFill>
                  <a:schemeClr val="tx1"/>
                </a:solidFill>
                <a:effectLst/>
                <a:latin typeface="+mn-lt"/>
                <a:ea typeface="+mn-ea"/>
                <a:cs typeface="+mn-cs"/>
              </a:rPr>
              <a:t> and not ‘Don’t’ / use strongly worded recommendation – not ‘suggestions’’. Avoid the phrasing of ’might’)</a:t>
            </a:r>
          </a:p>
          <a:p>
            <a:pPr marL="342900" indent="-342900">
              <a:buAutoNum type="arabicParenR"/>
            </a:pPr>
            <a:r>
              <a:rPr lang="en-US" sz="1400" i="1" kern="1200" dirty="0">
                <a:solidFill>
                  <a:schemeClr val="tx1"/>
                </a:solidFill>
                <a:effectLst/>
                <a:latin typeface="+mn-lt"/>
                <a:ea typeface="+mn-ea"/>
                <a:cs typeface="+mn-cs"/>
              </a:rPr>
              <a:t>Lack of clear focal points and procedures to communicate recommendations to the </a:t>
            </a:r>
            <a:r>
              <a:rPr lang="en-US" sz="1400" i="1" kern="1200" dirty="0" err="1">
                <a:solidFill>
                  <a:schemeClr val="tx1"/>
                </a:solidFill>
                <a:effectLst/>
                <a:latin typeface="+mn-lt"/>
                <a:ea typeface="+mn-ea"/>
                <a:cs typeface="+mn-cs"/>
              </a:rPr>
              <a:t>MoH</a:t>
            </a:r>
            <a:endParaRPr lang="en-US" sz="1400" kern="1200" dirty="0">
              <a:solidFill>
                <a:schemeClr val="tx1"/>
              </a:solidFill>
              <a:effectLst/>
              <a:latin typeface="+mn-lt"/>
              <a:ea typeface="+mn-ea"/>
              <a:cs typeface="+mn-cs"/>
            </a:endParaRPr>
          </a:p>
          <a:p>
            <a:endParaRPr lang="en-US" dirty="0"/>
          </a:p>
          <a:p>
            <a:r>
              <a:rPr lang="en-US" dirty="0"/>
              <a:t>Part 2:</a:t>
            </a:r>
          </a:p>
          <a:p>
            <a:r>
              <a:rPr lang="en-US" sz="1400" i="1" kern="1200" dirty="0">
                <a:solidFill>
                  <a:schemeClr val="tx1"/>
                </a:solidFill>
                <a:effectLst/>
                <a:latin typeface="+mn-lt"/>
                <a:ea typeface="+mn-ea"/>
                <a:cs typeface="+mn-cs"/>
              </a:rPr>
              <a:t>1) Develop a standard format for communicating recommendations to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i="1" kern="1200" dirty="0">
                <a:solidFill>
                  <a:schemeClr val="tx1"/>
                </a:solidFill>
                <a:effectLst/>
                <a:latin typeface="+mn-lt"/>
                <a:ea typeface="+mn-ea"/>
                <a:cs typeface="+mn-cs"/>
              </a:rPr>
              <a:t>2) Specify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focal point and procedures of communications in the NITAG Charter or other documentation.</a:t>
            </a:r>
          </a:p>
          <a:p>
            <a:pPr marL="0" marR="0" lvl="0" indent="0" algn="l" defTabSz="1088319"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mn-lt"/>
                <a:ea typeface="+mn-ea"/>
                <a:cs typeface="+mn-cs"/>
              </a:rPr>
              <a:t>3) All NITAG members must review the meeting minutes and approve it </a:t>
            </a:r>
          </a:p>
          <a:p>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15</a:t>
            </a:fld>
            <a:endParaRPr lang="en-US"/>
          </a:p>
        </p:txBody>
      </p:sp>
    </p:spTree>
    <p:extLst>
      <p:ext uri="{BB962C8B-B14F-4D97-AF65-F5344CB8AC3E}">
        <p14:creationId xmlns:p14="http://schemas.microsoft.com/office/powerpoint/2010/main" val="202556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2</a:t>
            </a:fld>
            <a:endParaRPr lang="en-US"/>
          </a:p>
        </p:txBody>
      </p:sp>
    </p:spTree>
    <p:extLst>
      <p:ext uri="{BB962C8B-B14F-4D97-AF65-F5344CB8AC3E}">
        <p14:creationId xmlns:p14="http://schemas.microsoft.com/office/powerpoint/2010/main" val="329252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3</a:t>
            </a:fld>
            <a:endParaRPr lang="en-US"/>
          </a:p>
        </p:txBody>
      </p:sp>
    </p:spTree>
    <p:extLst>
      <p:ext uri="{BB962C8B-B14F-4D97-AF65-F5344CB8AC3E}">
        <p14:creationId xmlns:p14="http://schemas.microsoft.com/office/powerpoint/2010/main" val="413108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4</a:t>
            </a:fld>
            <a:endParaRPr lang="en-US"/>
          </a:p>
        </p:txBody>
      </p:sp>
    </p:spTree>
    <p:extLst>
      <p:ext uri="{BB962C8B-B14F-4D97-AF65-F5344CB8AC3E}">
        <p14:creationId xmlns:p14="http://schemas.microsoft.com/office/powerpoint/2010/main" val="19140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5</a:t>
            </a:fld>
            <a:endParaRPr lang="en-US"/>
          </a:p>
        </p:txBody>
      </p:sp>
    </p:spTree>
    <p:extLst>
      <p:ext uri="{BB962C8B-B14F-4D97-AF65-F5344CB8AC3E}">
        <p14:creationId xmlns:p14="http://schemas.microsoft.com/office/powerpoint/2010/main" val="3201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6</a:t>
            </a:fld>
            <a:endParaRPr lang="en-US"/>
          </a:p>
        </p:txBody>
      </p:sp>
    </p:spTree>
    <p:extLst>
      <p:ext uri="{BB962C8B-B14F-4D97-AF65-F5344CB8AC3E}">
        <p14:creationId xmlns:p14="http://schemas.microsoft.com/office/powerpoint/2010/main" val="144046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4173263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9</a:t>
            </a:fld>
            <a:endParaRPr lang="en-US"/>
          </a:p>
        </p:txBody>
      </p:sp>
    </p:spTree>
    <p:extLst>
      <p:ext uri="{BB962C8B-B14F-4D97-AF65-F5344CB8AC3E}">
        <p14:creationId xmlns:p14="http://schemas.microsoft.com/office/powerpoint/2010/main" val="304753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10</a:t>
            </a:fld>
            <a:endParaRPr lang="en-US"/>
          </a:p>
        </p:txBody>
      </p:sp>
    </p:spTree>
    <p:extLst>
      <p:ext uri="{BB962C8B-B14F-4D97-AF65-F5344CB8AC3E}">
        <p14:creationId xmlns:p14="http://schemas.microsoft.com/office/powerpoint/2010/main" val="380036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2" name="Title 1"/>
          <p:cNvSpPr>
            <a:spLocks noGrp="1"/>
          </p:cNvSpPr>
          <p:nvPr>
            <p:ph type="title"/>
          </p:nvPr>
        </p:nvSpPr>
        <p:spPr/>
        <p:txBody>
          <a:bodyPr/>
          <a:lstStyle/>
          <a:p>
            <a:r>
              <a:rPr lang="en-GB" noProof="0" dirty="0"/>
              <a:t>Click to edit Master title style</a:t>
            </a:r>
          </a:p>
        </p:txBody>
      </p:sp>
      <p:sp>
        <p:nvSpPr>
          <p:cNvPr id="8" name="Footer Placeholder 4">
            <a:extLst>
              <a:ext uri="{FF2B5EF4-FFF2-40B4-BE49-F238E27FC236}">
                <a16:creationId xmlns:a16="http://schemas.microsoft.com/office/drawing/2014/main" id="{05178C27-E8AA-C649-8251-62524C03B22C}"/>
              </a:ext>
            </a:extLst>
          </p:cNvPr>
          <p:cNvSpPr>
            <a:spLocks noGrp="1"/>
          </p:cNvSpPr>
          <p:nvPr>
            <p:ph type="ftr" sz="quarter" idx="15"/>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spTree>
    <p:extLst>
      <p:ext uri="{BB962C8B-B14F-4D97-AF65-F5344CB8AC3E}">
        <p14:creationId xmlns:p14="http://schemas.microsoft.com/office/powerpoint/2010/main" val="32099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Times New Roman Regular" panose="02020603050405020304" pitchFamily="18" charset="0"/>
              </a:defRPr>
            </a:lvl1pPr>
            <a:lvl2pPr>
              <a:defRPr b="0" i="0">
                <a:latin typeface="Times New Roman Regular" panose="02020603050405020304" pitchFamily="18" charset="0"/>
              </a:defRPr>
            </a:lvl2pPr>
            <a:lvl3pPr>
              <a:defRPr b="0" i="0">
                <a:latin typeface="Times New Roman Regular" panose="02020603050405020304" pitchFamily="18" charset="0"/>
              </a:defRPr>
            </a:lvl3pPr>
            <a:lvl4pPr>
              <a:defRPr b="0" i="0">
                <a:latin typeface="Times New Roman Regular" panose="02020603050405020304" pitchFamily="18" charset="0"/>
              </a:defRPr>
            </a:lvl4pPr>
            <a:lvl5pPr>
              <a:defRPr b="0" i="0">
                <a:latin typeface="Times New Roman Regular"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D6281BD-AB01-5C42-818A-F42F5A164AB2}" type="datetime1">
              <a:rPr lang="en-US" smtClean="0"/>
              <a:t>5/19/2023</a:t>
            </a:fld>
            <a:endParaRPr lang="en-US" dirty="0"/>
          </a:p>
        </p:txBody>
      </p:sp>
      <p:sp>
        <p:nvSpPr>
          <p:cNvPr id="5" name="Footer Placeholder 4"/>
          <p:cNvSpPr>
            <a:spLocks noGrp="1"/>
          </p:cNvSpPr>
          <p:nvPr>
            <p:ph type="ftr" sz="quarter" idx="11"/>
          </p:nvPr>
        </p:nvSpPr>
        <p:spPr/>
        <p:txBody>
          <a:bodyPr/>
          <a:lstStyle/>
          <a:p>
            <a:r>
              <a:rPr lang="en-US" dirty="0"/>
              <a:t>NITAG: Documentation Best Practices</a:t>
            </a:r>
          </a:p>
        </p:txBody>
      </p:sp>
      <p:sp>
        <p:nvSpPr>
          <p:cNvPr id="6" name="Slide Number Placeholder 5"/>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296736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8489"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6302"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ED071D-62EF-A548-9263-768E1853D74E}" type="datetime1">
              <a:rPr lang="en-US" smtClean="0"/>
              <a:t>5/19/2023</a:t>
            </a:fld>
            <a:endParaRPr lang="en-US"/>
          </a:p>
        </p:txBody>
      </p:sp>
      <p:sp>
        <p:nvSpPr>
          <p:cNvPr id="6" name="Footer Placeholder 5"/>
          <p:cNvSpPr>
            <a:spLocks noGrp="1"/>
          </p:cNvSpPr>
          <p:nvPr>
            <p:ph type="ftr" sz="quarter" idx="11"/>
          </p:nvPr>
        </p:nvSpPr>
        <p:spPr/>
        <p:txBody>
          <a:bodyPr/>
          <a:lstStyle/>
          <a:p>
            <a:r>
              <a:rPr lang="en-US"/>
              <a:t>NITAG: Documentation Best Practices</a:t>
            </a:r>
          </a:p>
        </p:txBody>
      </p:sp>
      <p:sp>
        <p:nvSpPr>
          <p:cNvPr id="7" name="Slide Number Placeholder 6"/>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153094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56360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a:prstGeom prst="rect">
            <a:avLst/>
          </a:prstGeo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48764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18063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dirty="0"/>
          </a:p>
        </p:txBody>
      </p:sp>
      <p:sp>
        <p:nvSpPr>
          <p:cNvPr id="9" name="Footer Placeholder 4">
            <a:extLst>
              <a:ext uri="{FF2B5EF4-FFF2-40B4-BE49-F238E27FC236}">
                <a16:creationId xmlns:a16="http://schemas.microsoft.com/office/drawing/2014/main" id="{F04CA13F-D3B9-C847-A7B0-2760349C9374}"/>
              </a:ext>
            </a:extLst>
          </p:cNvPr>
          <p:cNvSpPr>
            <a:spLocks noGrp="1"/>
          </p:cNvSpPr>
          <p:nvPr>
            <p:ph type="ftr" sz="quarter" idx="3"/>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pic>
        <p:nvPicPr>
          <p:cNvPr id="4" name="Image 3" descr="Une image contenant logo&#10;&#10;Description générée automatiquement">
            <a:extLst>
              <a:ext uri="{FF2B5EF4-FFF2-40B4-BE49-F238E27FC236}">
                <a16:creationId xmlns:a16="http://schemas.microsoft.com/office/drawing/2014/main" id="{B8A9EBDD-69B3-3209-41DC-CBEEAE5E696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71" r:id="rId6"/>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wdp"/><Relationship Id="rId3" Type="http://schemas.openxmlformats.org/officeDocument/2006/relationships/hyperlink" Target="https://www.nitag-resource.org/media-center/use-bivalent-factor-h-binding-protein-meningococcal-serogroup-b-menb-fhbp-vaccine-0" TargetMode="External"/><Relationship Id="rId7" Type="http://schemas.openxmlformats.org/officeDocument/2006/relationships/hyperlink" Target="https://www.nitag-resource.org/media-center/recommendation-expanding-hpv-vaccination-boys" TargetMode="External"/><Relationship Id="rId12" Type="http://schemas.openxmlformats.org/officeDocument/2006/relationships/image" Target="../media/image20.png"/><Relationship Id="rId2" Type="http://schemas.openxmlformats.org/officeDocument/2006/relationships/image" Target="../media/image26.pn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9.png"/><Relationship Id="rId5" Type="http://schemas.openxmlformats.org/officeDocument/2006/relationships/hyperlink" Target="https://www.nitag-resource.org/media-center/use-13-valent-pneumococcal-conjugate-vaccine-and-23-valent-pneumococcal-polysaccharide" TargetMode="External"/><Relationship Id="rId15" Type="http://schemas.openxmlformats.org/officeDocument/2006/relationships/image" Target="../media/image30.png"/><Relationship Id="rId10" Type="http://schemas.openxmlformats.org/officeDocument/2006/relationships/image" Target="../media/image18.png"/><Relationship Id="rId4" Type="http://schemas.openxmlformats.org/officeDocument/2006/relationships/image" Target="../media/image27.png"/><Relationship Id="rId9" Type="http://schemas.openxmlformats.org/officeDocument/2006/relationships/hyperlink" Target="https://www.nitag-resource.org/media-center/cavei-recommendation-introduction-varicella-vaccine-national-immunization-programme" TargetMode="External"/><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20_34ABF38D.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link.springer.com/content/pdf/10.1007%2Fs00103-019-02882-5.pdf"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has-sante.fr/upload/docs/application/pdf/2019-03/proces_verbal_ctv_22_janvier_2019.pdf" TargetMode="External"/><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www.nitag-resource.org/sites/default/files/2020-04/min-2019-06-508.pdf" TargetMode="External"/><Relationship Id="rId11" Type="http://schemas.openxmlformats.org/officeDocument/2006/relationships/image" Target="../media/image17.png"/><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hyperlink" Target="https://vacunas.minsal.cl/wp-content/uploads/2020/09/ACTA_CAVEI_26AGO2020_final.pdf" TargetMode="External"/><Relationship Id="rId4" Type="http://schemas.openxmlformats.org/officeDocument/2006/relationships/hyperlink" Target="https://www.nitag-resource.org/sites/default/files/2020-03/Minute%202018%2010%20Draft.pdf" TargetMode="External"/><Relationship Id="rId9" Type="http://schemas.openxmlformats.org/officeDocument/2006/relationships/image" Target="../media/image16.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1" y="592120"/>
            <a:ext cx="4617135" cy="452730"/>
          </a:xfrm>
        </p:spPr>
        <p:txBody>
          <a:bodyPr/>
          <a:lstStyle/>
          <a:p>
            <a:r>
              <a:rPr lang="fr-FR" sz="3600" dirty="0"/>
              <a:t>Documenter le travail des GTCV : les bonnes pratiques</a:t>
            </a:r>
            <a:endParaRPr lang="en-GB" dirty="0">
              <a:latin typeface="Poppins" pitchFamily="2" charset="77"/>
              <a:cs typeface="Poppins" pitchFamily="2" charset="77"/>
            </a:endParaRPr>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fr-CH" sz="1400" dirty="0"/>
              <a:t>Approuvé par le GNN et revu en 2023</a:t>
            </a:r>
            <a:endParaRPr lang="en-GB" sz="1400" dirty="0"/>
          </a:p>
          <a:p>
            <a:endParaRPr lang="fr-FR" dirty="0"/>
          </a:p>
          <a:p>
            <a:pPr lvl="0"/>
            <a:endParaRPr lang="en-GB" dirty="0"/>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2" name="ZoneTexte 1">
            <a:extLst>
              <a:ext uri="{FF2B5EF4-FFF2-40B4-BE49-F238E27FC236}">
                <a16:creationId xmlns:a16="http://schemas.microsoft.com/office/drawing/2014/main" id="{29E92DF7-E861-C69C-8EBB-87FAACB8C721}"/>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441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Pour qui?</a:t>
            </a:r>
          </a:p>
          <a:p>
            <a:pPr marL="924204" lvl="1" indent="-495300" algn="just">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Décideurs du Ministère de la santé</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Qui le document?</a:t>
            </a:r>
          </a:p>
          <a:p>
            <a:pPr marL="924204" lvl="1"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Le secrétariat rédige les recommandations sur la base des décisions du GTCV et les envoie au Ministère de la santé.</a:t>
            </a:r>
          </a:p>
          <a:p>
            <a:pPr marL="924204" lvl="1"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Le Ministère reçoit les recommandations et peut décider de les accepter/de les mettre en œuvre.</a:t>
            </a:r>
          </a:p>
          <a:p>
            <a:pPr marL="924204" lvl="1"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Les recommandations doivent être archivées par le secrétariat dans un dossier dédié </a:t>
            </a:r>
          </a:p>
          <a:p>
            <a:pPr marL="924204" lvl="1"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La recommandation envoyée au Ministère ne devrait </a:t>
            </a:r>
            <a:r>
              <a:rPr lang="fr-FR" sz="1600" b="1" dirty="0">
                <a:latin typeface="Poppins" pitchFamily="2" charset="77"/>
                <a:cs typeface="Poppins" pitchFamily="2" charset="77"/>
              </a:rPr>
              <a:t>pas dépasser 2 à 4 pages</a:t>
            </a:r>
            <a:r>
              <a:rPr lang="fr-FR" sz="1600" dirty="0">
                <a:latin typeface="Poppins" pitchFamily="2" charset="77"/>
                <a:cs typeface="Poppins" pitchFamily="2" charset="77"/>
              </a:rPr>
              <a:t>, mais un rapport plus détaillé sur la façon dont les décisions ont été formulées peut être rédigé et publié. </a:t>
            </a:r>
          </a:p>
          <a:p>
            <a:pPr lvl="1" indent="0">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Objectif:</a:t>
            </a:r>
          </a:p>
          <a:p>
            <a:pPr marL="714654" lvl="1" indent="-285750">
              <a:spcBef>
                <a:spcPts val="0"/>
              </a:spcBef>
              <a:spcAft>
                <a:spcPts val="0"/>
              </a:spcAft>
              <a:buClr>
                <a:srgbClr val="009CDE"/>
              </a:buClr>
              <a:buFont typeface="Wingdings" pitchFamily="2" charset="2"/>
              <a:buChar char="§"/>
            </a:pPr>
            <a:r>
              <a:rPr lang="fr-FR" sz="1600" dirty="0">
                <a:latin typeface="Poppins" pitchFamily="2" charset="77"/>
                <a:cs typeface="Poppins" pitchFamily="2" charset="77"/>
              </a:rPr>
              <a:t>fournir un </a:t>
            </a:r>
            <a:r>
              <a:rPr lang="fr-FR" sz="1600" b="1" dirty="0">
                <a:latin typeface="Poppins" pitchFamily="2" charset="77"/>
                <a:cs typeface="Poppins" pitchFamily="2" charset="77"/>
              </a:rPr>
              <a:t>résumé</a:t>
            </a:r>
            <a:r>
              <a:rPr lang="fr-FR" sz="1600" dirty="0">
                <a:latin typeface="Poppins" pitchFamily="2" charset="77"/>
                <a:cs typeface="Poppins" pitchFamily="2" charset="77"/>
              </a:rPr>
              <a:t> des éléments de preuve à l’appui de la recommandation et la justification de la décision</a:t>
            </a:r>
          </a:p>
          <a:p>
            <a:pPr marL="714654" lvl="1" indent="-285750">
              <a:spcBef>
                <a:spcPts val="0"/>
              </a:spcBef>
              <a:spcAft>
                <a:spcPts val="0"/>
              </a:spcAft>
              <a:buClr>
                <a:srgbClr val="009CDE"/>
              </a:buClr>
              <a:buFont typeface="Wingdings" pitchFamily="2" charset="2"/>
              <a:buChar char="§"/>
            </a:pPr>
            <a:r>
              <a:rPr lang="fr-FR" sz="1600" dirty="0">
                <a:latin typeface="Poppins" pitchFamily="2" charset="77"/>
                <a:cs typeface="Poppins" pitchFamily="2" charset="77"/>
              </a:rPr>
              <a:t>Soutenir la </a:t>
            </a:r>
            <a:r>
              <a:rPr lang="fr-FR" sz="1600" b="1" dirty="0">
                <a:latin typeface="Poppins" pitchFamily="2" charset="77"/>
                <a:cs typeface="Poppins" pitchFamily="2" charset="77"/>
              </a:rPr>
              <a:t>prise de décision</a:t>
            </a:r>
            <a:endParaRPr lang="en-US" sz="1600" b="1"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9</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b="1" dirty="0">
                <a:latin typeface="Ebrima" panose="02000000000000000000" pitchFamily="2" charset="0"/>
                <a:ea typeface="Ebrima" panose="02000000000000000000" pitchFamily="2" charset="0"/>
                <a:cs typeface="Ebrima" panose="02000000000000000000" pitchFamily="2" charset="0"/>
              </a:rPr>
              <a:t>Rapport des recommandations au Ministère</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840505"/>
            <a:ext cx="451217" cy="376370"/>
          </a:xfrm>
          <a:prstGeom prst="rect">
            <a:avLst/>
          </a:prstGeom>
        </p:spPr>
      </p:pic>
      <p:pic>
        <p:nvPicPr>
          <p:cNvPr id="10" name="Image 9">
            <a:extLst>
              <a:ext uri="{FF2B5EF4-FFF2-40B4-BE49-F238E27FC236}">
                <a16:creationId xmlns:a16="http://schemas.microsoft.com/office/drawing/2014/main" id="{EEB0745A-C8B6-E39D-2596-15653BD9738E}"/>
              </a:ext>
            </a:extLst>
          </p:cNvPr>
          <p:cNvPicPr>
            <a:picLocks noChangeAspect="1"/>
          </p:cNvPicPr>
          <p:nvPr/>
        </p:nvPicPr>
        <p:blipFill rotWithShape="1">
          <a:blip r:embed="rId6">
            <a:extLst>
              <a:ext uri="{28A0092B-C50C-407E-A947-70E740481C1C}">
                <a14:useLocalDpi xmlns:a14="http://schemas.microsoft.com/office/drawing/2010/main" val="0"/>
              </a:ext>
            </a:extLst>
          </a:blip>
          <a:srcRect b="21508"/>
          <a:stretch/>
        </p:blipFill>
        <p:spPr>
          <a:xfrm>
            <a:off x="10474784" y="5904925"/>
            <a:ext cx="456264" cy="358132"/>
          </a:xfrm>
          <a:prstGeom prst="rect">
            <a:avLst/>
          </a:prstGeom>
        </p:spPr>
      </p:pic>
      <p:pic>
        <p:nvPicPr>
          <p:cNvPr id="17" name="Image 16">
            <a:extLst>
              <a:ext uri="{FF2B5EF4-FFF2-40B4-BE49-F238E27FC236}">
                <a16:creationId xmlns:a16="http://schemas.microsoft.com/office/drawing/2014/main" id="{BA11FD2D-3B0F-32BB-0338-28FB7FF94AC6}"/>
              </a:ext>
            </a:extLst>
          </p:cNvPr>
          <p:cNvPicPr>
            <a:picLocks noChangeAspect="1"/>
          </p:cNvPicPr>
          <p:nvPr/>
        </p:nvPicPr>
        <p:blipFill rotWithShape="1">
          <a:blip r:embed="rId7">
            <a:extLst>
              <a:ext uri="{28A0092B-C50C-407E-A947-70E740481C1C}">
                <a14:useLocalDpi xmlns:a14="http://schemas.microsoft.com/office/drawing/2010/main" val="0"/>
              </a:ext>
            </a:extLst>
          </a:blip>
          <a:srcRect b="21508"/>
          <a:stretch/>
        </p:blipFill>
        <p:spPr>
          <a:xfrm>
            <a:off x="9793807" y="5439170"/>
            <a:ext cx="1128929" cy="886121"/>
          </a:xfrm>
          <a:prstGeom prst="rect">
            <a:avLst/>
          </a:prstGeom>
        </p:spPr>
      </p:pic>
      <p:cxnSp>
        <p:nvCxnSpPr>
          <p:cNvPr id="18" name="Connecteur droit 17">
            <a:extLst>
              <a:ext uri="{FF2B5EF4-FFF2-40B4-BE49-F238E27FC236}">
                <a16:creationId xmlns:a16="http://schemas.microsoft.com/office/drawing/2014/main" id="{0F9B0BA7-D8A3-1A77-4AEB-BED52DEE901B}"/>
              </a:ext>
            </a:extLst>
          </p:cNvPr>
          <p:cNvCxnSpPr/>
          <p:nvPr/>
        </p:nvCxnSpPr>
        <p:spPr>
          <a:xfrm>
            <a:off x="967417" y="2907795"/>
            <a:ext cx="0" cy="15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934BCF5-E6C1-49B0-9BFC-209272740490}"/>
              </a:ext>
            </a:extLst>
          </p:cNvPr>
          <p:cNvCxnSpPr/>
          <p:nvPr/>
        </p:nvCxnSpPr>
        <p:spPr>
          <a:xfrm>
            <a:off x="970557" y="5216874"/>
            <a:ext cx="0" cy="576000"/>
          </a:xfrm>
          <a:prstGeom prst="line">
            <a:avLst/>
          </a:prstGeom>
          <a:ln>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71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FORMAT</a:t>
            </a:r>
          </a:p>
          <a:p>
            <a:pPr marL="924204" lvl="1" indent="-495300">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Flux cohérent, clair et logique, court, idéalement inférieur à 2-4 pages (1 500 mots)</a:t>
            </a:r>
          </a:p>
          <a:p>
            <a:pPr marL="924204" lvl="1" indent="-495300">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Format standard </a:t>
            </a:r>
            <a:r>
              <a:rPr lang="fr-FR" sz="1600" dirty="0">
                <a:latin typeface="Poppins" pitchFamily="2" charset="77"/>
                <a:cs typeface="Poppins" pitchFamily="2" charset="77"/>
              </a:rPr>
              <a:t>pour communiquer les recommandations au Ministère de la santé. </a:t>
            </a:r>
          </a:p>
          <a:p>
            <a:pPr marL="1479699" lvl="2"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Précisez le point focal du Ministère de la santé et les procédures de communication dans les PON.</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CONTEXTE DE LA QUESTION</a:t>
            </a: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Quelle</a:t>
            </a:r>
            <a:r>
              <a:rPr lang="en-US" sz="1600" b="1" dirty="0">
                <a:latin typeface="Poppins" pitchFamily="2" charset="77"/>
                <a:cs typeface="Poppins" pitchFamily="2" charset="77"/>
              </a:rPr>
              <a:t> </a:t>
            </a:r>
            <a:r>
              <a:rPr lang="en-US" sz="1600" dirty="0" err="1">
                <a:latin typeface="Poppins" pitchFamily="2" charset="77"/>
                <a:cs typeface="Poppins" pitchFamily="2" charset="77"/>
              </a:rPr>
              <a:t>est</a:t>
            </a:r>
            <a:r>
              <a:rPr lang="en-US" sz="1600" dirty="0">
                <a:latin typeface="Poppins" pitchFamily="2" charset="77"/>
                <a:cs typeface="Poppins" pitchFamily="2" charset="77"/>
              </a:rPr>
              <a:t> la question?</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QUI</a:t>
            </a:r>
            <a:r>
              <a:rPr lang="en-US" sz="1600" dirty="0">
                <a:latin typeface="Poppins" pitchFamily="2" charset="77"/>
                <a:cs typeface="Poppins" pitchFamily="2" charset="77"/>
              </a:rPr>
              <a:t> a </a:t>
            </a:r>
            <a:r>
              <a:rPr lang="en-US" sz="1600" dirty="0" err="1">
                <a:latin typeface="Poppins" pitchFamily="2" charset="77"/>
                <a:cs typeface="Poppins" pitchFamily="2" charset="77"/>
              </a:rPr>
              <a:t>ajouté</a:t>
            </a:r>
            <a:r>
              <a:rPr lang="en-US" sz="1600" dirty="0">
                <a:latin typeface="Poppins" pitchFamily="2" charset="77"/>
                <a:cs typeface="Poppins" pitchFamily="2" charset="77"/>
              </a:rPr>
              <a:t> </a:t>
            </a:r>
            <a:r>
              <a:rPr lang="en-US" sz="1600" dirty="0" err="1">
                <a:latin typeface="Poppins" pitchFamily="2" charset="77"/>
                <a:cs typeface="Poppins" pitchFamily="2" charset="77"/>
              </a:rPr>
              <a:t>ce</a:t>
            </a:r>
            <a:r>
              <a:rPr lang="en-US" sz="1600" dirty="0">
                <a:latin typeface="Poppins" pitchFamily="2" charset="77"/>
                <a:cs typeface="Poppins" pitchFamily="2" charset="77"/>
              </a:rPr>
              <a:t> </a:t>
            </a:r>
            <a:r>
              <a:rPr lang="en-US" sz="1600" dirty="0" err="1">
                <a:latin typeface="Poppins" pitchFamily="2" charset="77"/>
                <a:cs typeface="Poppins" pitchFamily="2" charset="77"/>
              </a:rPr>
              <a:t>sujet</a:t>
            </a:r>
            <a:r>
              <a:rPr lang="en-US" sz="1600" dirty="0">
                <a:latin typeface="Poppins" pitchFamily="2" charset="77"/>
                <a:cs typeface="Poppins" pitchFamily="2" charset="77"/>
              </a:rPr>
              <a:t> à </a:t>
            </a:r>
            <a:r>
              <a:rPr lang="en-US" sz="1600" dirty="0" err="1">
                <a:latin typeface="Poppins" pitchFamily="2" charset="77"/>
                <a:cs typeface="Poppins" pitchFamily="2" charset="77"/>
              </a:rPr>
              <a:t>l’ordre</a:t>
            </a:r>
            <a:r>
              <a:rPr lang="en-US" sz="1600" dirty="0">
                <a:latin typeface="Poppins" pitchFamily="2" charset="77"/>
                <a:cs typeface="Poppins" pitchFamily="2" charset="77"/>
              </a:rPr>
              <a:t> du jour? </a:t>
            </a:r>
          </a:p>
          <a:p>
            <a:pPr lvl="3" indent="0">
              <a:spcBef>
                <a:spcPts val="0"/>
              </a:spcBef>
              <a:spcAft>
                <a:spcPts val="114"/>
              </a:spcAft>
              <a:buClr>
                <a:srgbClr val="009CDE"/>
              </a:buClr>
              <a:buNone/>
            </a:pPr>
            <a:r>
              <a:rPr lang="en-US" sz="1600" i="1" dirty="0">
                <a:latin typeface="Poppins" pitchFamily="2" charset="77"/>
                <a:cs typeface="Poppins" pitchFamily="2" charset="77"/>
              </a:rPr>
              <a:t>→ </a:t>
            </a:r>
            <a:r>
              <a:rPr lang="fr-FR" sz="1600" i="1" dirty="0">
                <a:latin typeface="Poppins" pitchFamily="2" charset="77"/>
                <a:cs typeface="Poppins" pitchFamily="2" charset="77"/>
              </a:rPr>
              <a:t>Était-ce dans le plan de travail annuel ou suggéré par le ministère de la Santé ou un membre du GTCV</a:t>
            </a:r>
            <a:r>
              <a:rPr lang="en-US" sz="1600" i="1" dirty="0">
                <a:latin typeface="Poppins" pitchFamily="2" charset="77"/>
                <a:cs typeface="Poppins" pitchFamily="2" charset="77"/>
              </a:rPr>
              <a:t>?</a:t>
            </a:r>
            <a:r>
              <a:rPr lang="en-US" sz="1600" dirty="0">
                <a:latin typeface="Poppins" pitchFamily="2" charset="77"/>
                <a:cs typeface="Poppins" pitchFamily="2" charset="77"/>
              </a:rPr>
              <a:t> </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err="1">
                <a:latin typeface="Poppins" pitchFamily="2" charset="77"/>
                <a:cs typeface="Poppins" pitchFamily="2" charset="77"/>
              </a:rPr>
              <a:t>Pourquoi</a:t>
            </a:r>
            <a:r>
              <a:rPr lang="en-US" sz="1600" dirty="0">
                <a:latin typeface="Poppins" pitchFamily="2" charset="77"/>
                <a:cs typeface="Poppins" pitchFamily="2" charset="77"/>
              </a:rPr>
              <a:t> </a:t>
            </a:r>
            <a:r>
              <a:rPr lang="en-US" sz="1600" dirty="0" err="1">
                <a:latin typeface="Poppins" pitchFamily="2" charset="77"/>
                <a:cs typeface="Poppins" pitchFamily="2" charset="77"/>
              </a:rPr>
              <a:t>ce</a:t>
            </a:r>
            <a:r>
              <a:rPr lang="en-US" sz="1600" dirty="0">
                <a:latin typeface="Poppins" pitchFamily="2" charset="77"/>
                <a:cs typeface="Poppins" pitchFamily="2" charset="77"/>
              </a:rPr>
              <a:t> </a:t>
            </a:r>
            <a:r>
              <a:rPr lang="en-US" sz="1600" dirty="0" err="1">
                <a:latin typeface="Poppins" pitchFamily="2" charset="77"/>
                <a:cs typeface="Poppins" pitchFamily="2" charset="77"/>
              </a:rPr>
              <a:t>sujet</a:t>
            </a:r>
            <a:r>
              <a:rPr lang="en-US" sz="1600" dirty="0">
                <a:latin typeface="Poppins" pitchFamily="2" charset="77"/>
                <a:cs typeface="Poppins" pitchFamily="2" charset="77"/>
              </a:rPr>
              <a:t> a-t-il </a:t>
            </a:r>
            <a:r>
              <a:rPr lang="en-US" sz="1600" dirty="0" err="1">
                <a:latin typeface="Poppins" pitchFamily="2" charset="77"/>
                <a:cs typeface="Poppins" pitchFamily="2" charset="77"/>
              </a:rPr>
              <a:t>été</a:t>
            </a:r>
            <a:r>
              <a:rPr lang="en-US" sz="1600" dirty="0">
                <a:latin typeface="Poppins" pitchFamily="2" charset="77"/>
                <a:cs typeface="Poppins" pitchFamily="2" charset="77"/>
              </a:rPr>
              <a:t> </a:t>
            </a:r>
            <a:r>
              <a:rPr lang="en-US" sz="1600" dirty="0" err="1">
                <a:latin typeface="Poppins" pitchFamily="2" charset="77"/>
                <a:cs typeface="Poppins" pitchFamily="2" charset="77"/>
              </a:rPr>
              <a:t>ajouté</a:t>
            </a:r>
            <a:r>
              <a:rPr lang="en-US" sz="1600" dirty="0">
                <a:latin typeface="Poppins" pitchFamily="2" charset="77"/>
                <a:cs typeface="Poppins" pitchFamily="2" charset="77"/>
              </a:rPr>
              <a:t>?</a:t>
            </a:r>
            <a:endParaRPr lang="fr-FR" sz="1600" dirty="0">
              <a:latin typeface="Poppins" pitchFamily="2" charset="77"/>
              <a:cs typeface="Poppins" pitchFamily="2" charset="77"/>
            </a:endParaRPr>
          </a:p>
          <a:p>
            <a:pPr lvl="3" indent="0">
              <a:spcBef>
                <a:spcPts val="0"/>
              </a:spcBef>
              <a:spcAft>
                <a:spcPts val="114"/>
              </a:spcAft>
              <a:buClr>
                <a:srgbClr val="009CDE"/>
              </a:buClr>
              <a:buNone/>
            </a:pPr>
            <a:r>
              <a:rPr lang="fr-FR" sz="1600" i="1" dirty="0">
                <a:latin typeface="Poppins" pitchFamily="2" charset="77"/>
                <a:cs typeface="Poppins" pitchFamily="2" charset="77"/>
              </a:rPr>
              <a:t>→ Possibilité d’introduction d’un nouveau vaccin, épidémie en cours, nouvelles données sur l’efficacité du vaccin ou le fardeau de la maladie? </a:t>
            </a:r>
          </a:p>
          <a:p>
            <a:pPr marL="924204" lvl="1" indent="-495300">
              <a:spcBef>
                <a:spcPts val="0"/>
              </a:spcBef>
              <a:spcAft>
                <a:spcPts val="114"/>
              </a:spcAft>
              <a:buClr>
                <a:srgbClr val="009CDE"/>
              </a:buClr>
              <a:buFont typeface="Wingdings" pitchFamily="2" charset="2"/>
              <a:buChar char="§"/>
            </a:pPr>
            <a:endParaRPr lang="en-US" sz="1600" dirty="0">
              <a:latin typeface="Poppins" pitchFamily="2" charset="77"/>
              <a:cs typeface="Poppins" pitchFamily="2" charset="77"/>
            </a:endParaRP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endParaRPr lang="en-US" sz="1600" b="1"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10</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b="1" dirty="0">
                <a:latin typeface="Ebrima" panose="02000000000000000000" pitchFamily="2" charset="0"/>
                <a:ea typeface="Ebrima" panose="02000000000000000000" pitchFamily="2" charset="0"/>
                <a:cs typeface="Ebrima" panose="02000000000000000000" pitchFamily="2" charset="0"/>
              </a:rPr>
              <a:t>Rapport des recommandations au Ministère</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13" name="Image 12">
            <a:extLst>
              <a:ext uri="{FF2B5EF4-FFF2-40B4-BE49-F238E27FC236}">
                <a16:creationId xmlns:a16="http://schemas.microsoft.com/office/drawing/2014/main" id="{6EA8E591-C6F8-BC0D-CD42-B3B144B05452}"/>
              </a:ext>
            </a:extLst>
          </p:cNvPr>
          <p:cNvPicPr>
            <a:picLocks noChangeAspect="1"/>
          </p:cNvPicPr>
          <p:nvPr/>
        </p:nvPicPr>
        <p:blipFill rotWithShape="1">
          <a:blip r:embed="rId3">
            <a:extLst>
              <a:ext uri="{28A0092B-C50C-407E-A947-70E740481C1C}">
                <a14:useLocalDpi xmlns:a14="http://schemas.microsoft.com/office/drawing/2010/main" val="0"/>
              </a:ext>
            </a:extLst>
          </a:blip>
          <a:srcRect b="17767"/>
          <a:stretch/>
        </p:blipFill>
        <p:spPr>
          <a:xfrm>
            <a:off x="576584" y="1719174"/>
            <a:ext cx="277537" cy="228226"/>
          </a:xfrm>
          <a:prstGeom prst="rect">
            <a:avLst/>
          </a:prstGeom>
        </p:spPr>
      </p:pic>
      <p:sp>
        <p:nvSpPr>
          <p:cNvPr id="14" name="ZoneTexte 13">
            <a:extLst>
              <a:ext uri="{FF2B5EF4-FFF2-40B4-BE49-F238E27FC236}">
                <a16:creationId xmlns:a16="http://schemas.microsoft.com/office/drawing/2014/main" id="{953C1243-E254-53A1-AD8D-7C13B175A71A}"/>
              </a:ext>
            </a:extLst>
          </p:cNvPr>
          <p:cNvSpPr txBox="1"/>
          <p:nvPr/>
        </p:nvSpPr>
        <p:spPr>
          <a:xfrm>
            <a:off x="566332" y="3336663"/>
            <a:ext cx="415636" cy="523220"/>
          </a:xfrm>
          <a:prstGeom prst="rect">
            <a:avLst/>
          </a:prstGeom>
          <a:noFill/>
        </p:spPr>
        <p:txBody>
          <a:bodyPr wrap="square" rtlCol="0">
            <a:spAutoFit/>
          </a:bodyPr>
          <a:lstStyle/>
          <a:p>
            <a:r>
              <a:rPr lang="fr-FR" sz="2800" b="1" dirty="0">
                <a:latin typeface="Poppins" pitchFamily="2" charset="77"/>
                <a:cs typeface="Poppins" pitchFamily="2" charset="77"/>
              </a:rPr>
              <a:t>?</a:t>
            </a:r>
          </a:p>
        </p:txBody>
      </p:sp>
      <p:cxnSp>
        <p:nvCxnSpPr>
          <p:cNvPr id="15" name="Connecteur droit 14">
            <a:extLst>
              <a:ext uri="{FF2B5EF4-FFF2-40B4-BE49-F238E27FC236}">
                <a16:creationId xmlns:a16="http://schemas.microsoft.com/office/drawing/2014/main" id="{431B8D80-1E09-EC7E-3939-A7F33CDBB44C}"/>
              </a:ext>
            </a:extLst>
          </p:cNvPr>
          <p:cNvCxnSpPr>
            <a:cxnSpLocks/>
          </p:cNvCxnSpPr>
          <p:nvPr/>
        </p:nvCxnSpPr>
        <p:spPr>
          <a:xfrm>
            <a:off x="967416" y="2059902"/>
            <a:ext cx="0" cy="517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392FE4-4F7E-BA0B-A2EF-0D59E705C177}"/>
              </a:ext>
            </a:extLst>
          </p:cNvPr>
          <p:cNvCxnSpPr>
            <a:cxnSpLocks/>
          </p:cNvCxnSpPr>
          <p:nvPr/>
        </p:nvCxnSpPr>
        <p:spPr>
          <a:xfrm flipH="1">
            <a:off x="967416" y="3675341"/>
            <a:ext cx="0" cy="176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15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9C62D4-B064-9C47-BA46-143DDC10596E}"/>
              </a:ext>
            </a:extLst>
          </p:cNvPr>
          <p:cNvSpPr>
            <a:spLocks noGrp="1"/>
          </p:cNvSpPr>
          <p:nvPr>
            <p:ph type="ftr" sz="quarter" idx="11"/>
          </p:nvPr>
        </p:nvSpPr>
        <p:spPr>
          <a:ln>
            <a:noFill/>
          </a:ln>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54F93D44-865B-124E-A8E7-9B44D65C01D0}"/>
              </a:ext>
            </a:extLst>
          </p:cNvPr>
          <p:cNvSpPr>
            <a:spLocks noGrp="1"/>
          </p:cNvSpPr>
          <p:nvPr>
            <p:ph type="sldNum" sz="quarter" idx="12"/>
          </p:nvPr>
        </p:nvSpPr>
        <p:spPr/>
        <p:txBody>
          <a:bodyPr/>
          <a:lstStyle/>
          <a:p>
            <a:fld id="{586032BC-7077-4A99-B459-0B3931B67BEC}" type="slidenum">
              <a:rPr lang="en-US" smtClean="0"/>
              <a:pPr/>
              <a:t>11</a:t>
            </a:fld>
            <a:endParaRPr lang="en-US"/>
          </a:p>
        </p:txBody>
      </p:sp>
      <p:sp>
        <p:nvSpPr>
          <p:cNvPr id="4" name="object 14">
            <a:extLst>
              <a:ext uri="{FF2B5EF4-FFF2-40B4-BE49-F238E27FC236}">
                <a16:creationId xmlns:a16="http://schemas.microsoft.com/office/drawing/2014/main" id="{8A491D17-0426-50F2-E308-763839502413}"/>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04D687FF-E0C5-3CC9-E580-BFA753A4ED76}"/>
              </a:ext>
            </a:extLst>
          </p:cNvPr>
          <p:cNvSpPr txBox="1">
            <a:spLocks/>
          </p:cNvSpPr>
          <p:nvPr/>
        </p:nvSpPr>
        <p:spPr bwMode="gray">
          <a:xfrm>
            <a:off x="576584" y="551759"/>
            <a:ext cx="10993543"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FR" b="1" dirty="0">
                <a:latin typeface="Ebrima" panose="02000000000000000000" pitchFamily="2" charset="0"/>
                <a:ea typeface="Ebrima" panose="02000000000000000000" pitchFamily="2" charset="0"/>
                <a:cs typeface="Ebrima" panose="02000000000000000000" pitchFamily="2" charset="0"/>
              </a:rPr>
              <a:t>Contenu des recommandations adressées </a:t>
            </a:r>
          </a:p>
          <a:p>
            <a:r>
              <a:rPr lang="fr-FR" b="1" dirty="0">
                <a:latin typeface="Ebrima" panose="02000000000000000000" pitchFamily="2" charset="0"/>
                <a:ea typeface="Ebrima" panose="02000000000000000000" pitchFamily="2" charset="0"/>
                <a:cs typeface="Ebrima" panose="02000000000000000000" pitchFamily="2" charset="0"/>
              </a:rPr>
              <a:t>au Ministère de la santé </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13" name="Rectangle 12">
            <a:extLst>
              <a:ext uri="{FF2B5EF4-FFF2-40B4-BE49-F238E27FC236}">
                <a16:creationId xmlns:a16="http://schemas.microsoft.com/office/drawing/2014/main" id="{5667D0C0-C992-F870-D90E-1CBFADA984E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ZoneTexte 16">
            <a:extLst>
              <a:ext uri="{FF2B5EF4-FFF2-40B4-BE49-F238E27FC236}">
                <a16:creationId xmlns:a16="http://schemas.microsoft.com/office/drawing/2014/main" id="{E4B87A45-729E-DA65-5E88-D8C632036804}"/>
              </a:ext>
            </a:extLst>
          </p:cNvPr>
          <p:cNvSpPr txBox="1"/>
          <p:nvPr/>
        </p:nvSpPr>
        <p:spPr>
          <a:xfrm>
            <a:off x="6105469" y="1761528"/>
            <a:ext cx="5897656" cy="369332"/>
          </a:xfrm>
          <a:prstGeom prst="rect">
            <a:avLst/>
          </a:prstGeom>
          <a:solidFill>
            <a:schemeClr val="bg2"/>
          </a:solidFill>
          <a:ln w="19050">
            <a:solidFill>
              <a:srgbClr val="009CDE"/>
            </a:solidFill>
          </a:ln>
        </p:spPr>
        <p:txBody>
          <a:bodyPr wrap="square">
            <a:spAutoFit/>
          </a:bodyPr>
          <a:lstStyle/>
          <a:p>
            <a:pPr>
              <a:buClr>
                <a:srgbClr val="009CDE"/>
              </a:buClr>
            </a:pPr>
            <a:r>
              <a:rPr lang="fr-FR" sz="1800" b="1" dirty="0">
                <a:latin typeface="Poppins" pitchFamily="2" charset="77"/>
                <a:cs typeface="Poppins" pitchFamily="2" charset="77"/>
              </a:rPr>
              <a:t>Brève description du problème identifié </a:t>
            </a:r>
          </a:p>
        </p:txBody>
      </p:sp>
      <p:sp>
        <p:nvSpPr>
          <p:cNvPr id="27" name="Content Placeholder 2">
            <a:extLst>
              <a:ext uri="{FF2B5EF4-FFF2-40B4-BE49-F238E27FC236}">
                <a16:creationId xmlns:a16="http://schemas.microsoft.com/office/drawing/2014/main" id="{75017A9C-98A8-7718-3928-961B68C28B53}"/>
              </a:ext>
            </a:extLst>
          </p:cNvPr>
          <p:cNvSpPr>
            <a:spLocks noGrp="1"/>
          </p:cNvSpPr>
          <p:nvPr>
            <p:ph idx="1"/>
          </p:nvPr>
        </p:nvSpPr>
        <p:spPr>
          <a:xfrm>
            <a:off x="656078" y="1729514"/>
            <a:ext cx="4954241" cy="400110"/>
          </a:xfrm>
          <a:solidFill>
            <a:schemeClr val="bg2"/>
          </a:solidFill>
          <a:ln w="28575">
            <a:solidFill>
              <a:schemeClr val="tx1"/>
            </a:solidFill>
          </a:ln>
        </p:spPr>
        <p:txBody>
          <a:bodyPr anchor="ctr">
            <a:noAutofit/>
          </a:bodyPr>
          <a:lstStyle/>
          <a:p>
            <a:pPr>
              <a:spcAft>
                <a:spcPts val="114"/>
              </a:spcAft>
            </a:pPr>
            <a:r>
              <a:rPr lang="en-US" sz="2000" b="1" dirty="0">
                <a:latin typeface="Poppins" pitchFamily="2" charset="77"/>
                <a:cs typeface="Poppins" pitchFamily="2" charset="77"/>
              </a:rPr>
              <a:t> </a:t>
            </a:r>
            <a:r>
              <a:rPr lang="en-US" sz="2000" b="1" dirty="0" err="1">
                <a:latin typeface="Poppins" pitchFamily="2" charset="77"/>
                <a:cs typeface="Poppins" pitchFamily="2" charset="77"/>
              </a:rPr>
              <a:t>informations</a:t>
            </a:r>
            <a:r>
              <a:rPr lang="en-US" sz="2000" b="1" dirty="0">
                <a:latin typeface="Poppins" pitchFamily="2" charset="77"/>
                <a:cs typeface="Poppins" pitchFamily="2" charset="77"/>
              </a:rPr>
              <a:t> </a:t>
            </a:r>
            <a:r>
              <a:rPr lang="en-US" sz="2000" b="1" dirty="0" err="1">
                <a:latin typeface="Poppins" pitchFamily="2" charset="77"/>
                <a:cs typeface="Poppins" pitchFamily="2" charset="77"/>
              </a:rPr>
              <a:t>générales</a:t>
            </a:r>
            <a:r>
              <a:rPr lang="en-US" sz="2000" b="1" dirty="0">
                <a:latin typeface="Poppins" pitchFamily="2" charset="77"/>
                <a:cs typeface="Poppins" pitchFamily="2" charset="77"/>
              </a:rPr>
              <a:t> sur le </a:t>
            </a:r>
            <a:r>
              <a:rPr lang="en-US" sz="2000" b="1" dirty="0" err="1">
                <a:latin typeface="Poppins" pitchFamily="2" charset="77"/>
                <a:cs typeface="Poppins" pitchFamily="2" charset="77"/>
              </a:rPr>
              <a:t>sujet</a:t>
            </a:r>
            <a:r>
              <a:rPr lang="en-US" sz="2000" b="1" dirty="0">
                <a:latin typeface="Poppins" pitchFamily="2" charset="77"/>
                <a:cs typeface="Poppins" pitchFamily="2" charset="77"/>
              </a:rPr>
              <a:t>:</a:t>
            </a:r>
            <a:endParaRPr lang="en-US" sz="2000" dirty="0">
              <a:latin typeface="Poppins" pitchFamily="2" charset="77"/>
              <a:cs typeface="Poppins" pitchFamily="2" charset="77"/>
            </a:endParaRPr>
          </a:p>
        </p:txBody>
      </p:sp>
      <p:sp>
        <p:nvSpPr>
          <p:cNvPr id="29" name="ZoneTexte 28">
            <a:extLst>
              <a:ext uri="{FF2B5EF4-FFF2-40B4-BE49-F238E27FC236}">
                <a16:creationId xmlns:a16="http://schemas.microsoft.com/office/drawing/2014/main" id="{C3BADF8A-2223-5A5A-C794-B980A605ED55}"/>
              </a:ext>
            </a:extLst>
          </p:cNvPr>
          <p:cNvSpPr txBox="1"/>
          <p:nvPr/>
        </p:nvSpPr>
        <p:spPr>
          <a:xfrm>
            <a:off x="656078" y="2365098"/>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fr-FR" sz="2000" dirty="0">
                <a:latin typeface="Poppins" pitchFamily="2" charset="77"/>
                <a:cs typeface="Poppins" pitchFamily="2" charset="77"/>
              </a:rPr>
              <a:t>Décrire le processus de recherche de preuves</a:t>
            </a:r>
            <a:endParaRPr lang="en-US" sz="2000" dirty="0">
              <a:latin typeface="Poppins" pitchFamily="2" charset="77"/>
              <a:cs typeface="Poppins" pitchFamily="2" charset="77"/>
            </a:endParaRPr>
          </a:p>
        </p:txBody>
      </p:sp>
      <p:sp>
        <p:nvSpPr>
          <p:cNvPr id="31" name="ZoneTexte 30">
            <a:extLst>
              <a:ext uri="{FF2B5EF4-FFF2-40B4-BE49-F238E27FC236}">
                <a16:creationId xmlns:a16="http://schemas.microsoft.com/office/drawing/2014/main" id="{07D37FAF-1EE6-7B34-9EBE-E88B48A911A1}"/>
              </a:ext>
            </a:extLst>
          </p:cNvPr>
          <p:cNvSpPr txBox="1"/>
          <p:nvPr/>
        </p:nvSpPr>
        <p:spPr>
          <a:xfrm>
            <a:off x="656077" y="3000682"/>
            <a:ext cx="11347051" cy="707886"/>
          </a:xfrm>
          <a:prstGeom prst="rect">
            <a:avLst/>
          </a:prstGeom>
          <a:solidFill>
            <a:schemeClr val="bg2"/>
          </a:solidFill>
          <a:ln w="28575">
            <a:solidFill>
              <a:schemeClr val="tx1"/>
            </a:solidFill>
          </a:ln>
        </p:spPr>
        <p:txBody>
          <a:bodyPr wrap="square" anchor="ctr">
            <a:spAutoFit/>
          </a:bodyPr>
          <a:lstStyle/>
          <a:p>
            <a:pPr>
              <a:spcAft>
                <a:spcPts val="114"/>
              </a:spcAft>
            </a:pPr>
            <a:r>
              <a:rPr lang="fr-FR" sz="2000" b="1" dirty="0">
                <a:latin typeface="Poppins" pitchFamily="2" charset="77"/>
                <a:cs typeface="Poppins" pitchFamily="2" charset="77"/>
              </a:rPr>
              <a:t>Résultats </a:t>
            </a:r>
            <a:r>
              <a:rPr lang="fr-FR" sz="2000" dirty="0">
                <a:latin typeface="Poppins" pitchFamily="2" charset="77"/>
                <a:cs typeface="Poppins" pitchFamily="2" charset="77"/>
              </a:rPr>
              <a:t>sur la maladie, les systèmes de santé et les questions de contexte, examens systématiques ou analyses documentaires qui ont été pris en compte</a:t>
            </a:r>
          </a:p>
        </p:txBody>
      </p:sp>
      <p:sp>
        <p:nvSpPr>
          <p:cNvPr id="33" name="ZoneTexte 32">
            <a:extLst>
              <a:ext uri="{FF2B5EF4-FFF2-40B4-BE49-F238E27FC236}">
                <a16:creationId xmlns:a16="http://schemas.microsoft.com/office/drawing/2014/main" id="{FB89D3F8-194B-DB2F-AFB6-0D0C752C2E01}"/>
              </a:ext>
            </a:extLst>
          </p:cNvPr>
          <p:cNvSpPr txBox="1"/>
          <p:nvPr/>
        </p:nvSpPr>
        <p:spPr>
          <a:xfrm>
            <a:off x="656077" y="3944042"/>
            <a:ext cx="11347048" cy="400110"/>
          </a:xfrm>
          <a:prstGeom prst="rect">
            <a:avLst/>
          </a:prstGeom>
          <a:solidFill>
            <a:schemeClr val="bg2"/>
          </a:solidFill>
          <a:ln w="28575">
            <a:solidFill>
              <a:schemeClr val="tx1"/>
            </a:solidFill>
          </a:ln>
        </p:spPr>
        <p:txBody>
          <a:bodyPr wrap="square" anchor="ctr">
            <a:spAutoFit/>
          </a:bodyPr>
          <a:lstStyle/>
          <a:p>
            <a:pPr>
              <a:spcAft>
                <a:spcPts val="114"/>
              </a:spcAft>
            </a:pPr>
            <a:r>
              <a:rPr lang="fr-FR" sz="2000" dirty="0">
                <a:latin typeface="Poppins" pitchFamily="2" charset="77"/>
                <a:cs typeface="Poppins" pitchFamily="2" charset="77"/>
              </a:rPr>
              <a:t>Les considérations relatives à la </a:t>
            </a:r>
            <a:r>
              <a:rPr lang="fr-FR" sz="2000" b="1" dirty="0">
                <a:latin typeface="Poppins" pitchFamily="2" charset="77"/>
                <a:cs typeface="Poppins" pitchFamily="2" charset="77"/>
              </a:rPr>
              <a:t>mise en </a:t>
            </a:r>
            <a:r>
              <a:rPr lang="fr-FR" sz="2000" b="1" dirty="0" err="1">
                <a:latin typeface="Poppins" pitchFamily="2" charset="77"/>
                <a:cs typeface="Poppins" pitchFamily="2" charset="77"/>
              </a:rPr>
              <a:t>oeuvre</a:t>
            </a:r>
            <a:endParaRPr lang="fr-FR" sz="2000" b="1" dirty="0">
              <a:latin typeface="Poppins" pitchFamily="2" charset="77"/>
              <a:cs typeface="Poppins" pitchFamily="2" charset="77"/>
            </a:endParaRPr>
          </a:p>
        </p:txBody>
      </p:sp>
      <p:sp>
        <p:nvSpPr>
          <p:cNvPr id="37" name="ZoneTexte 36">
            <a:extLst>
              <a:ext uri="{FF2B5EF4-FFF2-40B4-BE49-F238E27FC236}">
                <a16:creationId xmlns:a16="http://schemas.microsoft.com/office/drawing/2014/main" id="{DF0D9E1E-2411-DF25-DECE-5BD140A07F9A}"/>
              </a:ext>
            </a:extLst>
          </p:cNvPr>
          <p:cNvSpPr txBox="1"/>
          <p:nvPr/>
        </p:nvSpPr>
        <p:spPr>
          <a:xfrm>
            <a:off x="656077" y="4579626"/>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discussion  des </a:t>
            </a:r>
            <a:r>
              <a:rPr lang="en-US" sz="2000" b="1" dirty="0" err="1">
                <a:latin typeface="Poppins" pitchFamily="2" charset="77"/>
                <a:cs typeface="Poppins" pitchFamily="2" charset="77"/>
              </a:rPr>
              <a:t>données</a:t>
            </a:r>
            <a:r>
              <a:rPr lang="en-US" sz="2000" b="1" dirty="0">
                <a:latin typeface="Poppins" pitchFamily="2" charset="77"/>
                <a:cs typeface="Poppins" pitchFamily="2" charset="77"/>
              </a:rPr>
              <a:t> </a:t>
            </a:r>
            <a:r>
              <a:rPr lang="en-US" sz="2000" b="1" dirty="0" err="1">
                <a:latin typeface="Poppins" pitchFamily="2" charset="77"/>
                <a:cs typeface="Poppins" pitchFamily="2" charset="77"/>
              </a:rPr>
              <a:t>probantes</a:t>
            </a:r>
            <a:endParaRPr lang="en-US" sz="2000" b="1" dirty="0">
              <a:latin typeface="Poppins" pitchFamily="2" charset="77"/>
              <a:cs typeface="Poppins" pitchFamily="2" charset="77"/>
            </a:endParaRPr>
          </a:p>
        </p:txBody>
      </p:sp>
      <p:sp>
        <p:nvSpPr>
          <p:cNvPr id="39" name="ZoneTexte 38">
            <a:extLst>
              <a:ext uri="{FF2B5EF4-FFF2-40B4-BE49-F238E27FC236}">
                <a16:creationId xmlns:a16="http://schemas.microsoft.com/office/drawing/2014/main" id="{1D263DF1-8060-9685-3B4A-45EC8BFD993D}"/>
              </a:ext>
            </a:extLst>
          </p:cNvPr>
          <p:cNvSpPr txBox="1"/>
          <p:nvPr/>
        </p:nvSpPr>
        <p:spPr>
          <a:xfrm>
            <a:off x="656074" y="5215208"/>
            <a:ext cx="11347051"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err="1">
                <a:latin typeface="Poppins" pitchFamily="2" charset="77"/>
                <a:cs typeface="Poppins" pitchFamily="2" charset="77"/>
              </a:rPr>
              <a:t>Recommandation</a:t>
            </a:r>
            <a:r>
              <a:rPr lang="en-US" sz="2000" b="1" dirty="0">
                <a:latin typeface="Poppins" pitchFamily="2" charset="77"/>
                <a:cs typeface="Poppins" pitchFamily="2" charset="77"/>
              </a:rPr>
              <a:t> </a:t>
            </a:r>
            <a:r>
              <a:rPr lang="en-US" sz="2000" b="1" dirty="0" err="1">
                <a:latin typeface="Poppins" pitchFamily="2" charset="77"/>
                <a:cs typeface="Poppins" pitchFamily="2" charset="77"/>
              </a:rPr>
              <a:t>proposée</a:t>
            </a:r>
            <a:r>
              <a:rPr lang="en-US" sz="2000" b="1" dirty="0">
                <a:latin typeface="Poppins" pitchFamily="2" charset="77"/>
                <a:cs typeface="Poppins" pitchFamily="2" charset="77"/>
              </a:rPr>
              <a:t> </a:t>
            </a:r>
            <a:r>
              <a:rPr lang="en-US" sz="2000" b="1" dirty="0" err="1">
                <a:latin typeface="Poppins" pitchFamily="2" charset="77"/>
                <a:cs typeface="Poppins" pitchFamily="2" charset="77"/>
              </a:rPr>
              <a:t>clairement</a:t>
            </a:r>
            <a:r>
              <a:rPr lang="en-US" sz="2000" b="1" dirty="0">
                <a:latin typeface="Poppins" pitchFamily="2" charset="77"/>
                <a:cs typeface="Poppins" pitchFamily="2" charset="77"/>
              </a:rPr>
              <a:t> </a:t>
            </a:r>
            <a:r>
              <a:rPr lang="en-US" sz="2000" b="1" dirty="0" err="1">
                <a:latin typeface="Poppins" pitchFamily="2" charset="77"/>
                <a:cs typeface="Poppins" pitchFamily="2" charset="77"/>
              </a:rPr>
              <a:t>formulée</a:t>
            </a:r>
            <a:r>
              <a:rPr lang="en-US" sz="2000" b="1" dirty="0">
                <a:latin typeface="Poppins" pitchFamily="2" charset="77"/>
                <a:cs typeface="Poppins" pitchFamily="2" charset="77"/>
              </a:rPr>
              <a:t> </a:t>
            </a:r>
            <a:endParaRPr lang="en-US" sz="2000" dirty="0">
              <a:latin typeface="Poppins" pitchFamily="2" charset="77"/>
              <a:cs typeface="Poppins" pitchFamily="2" charset="77"/>
            </a:endParaRPr>
          </a:p>
        </p:txBody>
      </p:sp>
      <p:sp>
        <p:nvSpPr>
          <p:cNvPr id="49" name="Flèche droite à entaille 48">
            <a:extLst>
              <a:ext uri="{FF2B5EF4-FFF2-40B4-BE49-F238E27FC236}">
                <a16:creationId xmlns:a16="http://schemas.microsoft.com/office/drawing/2014/main" id="{E5AD6FD9-1A48-E3AE-4445-1F94CF136DB7}"/>
              </a:ext>
            </a:extLst>
          </p:cNvPr>
          <p:cNvSpPr/>
          <p:nvPr/>
        </p:nvSpPr>
        <p:spPr>
          <a:xfrm>
            <a:off x="5508882" y="1782252"/>
            <a:ext cx="631671" cy="312884"/>
          </a:xfrm>
          <a:prstGeom prst="notched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8D09AA3-8EF4-B359-F4BA-B261D8DEAC13}"/>
              </a:ext>
            </a:extLst>
          </p:cNvPr>
          <p:cNvSpPr/>
          <p:nvPr/>
        </p:nvSpPr>
        <p:spPr>
          <a:xfrm>
            <a:off x="111737" y="173006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1</a:t>
            </a:r>
          </a:p>
        </p:txBody>
      </p:sp>
      <p:sp>
        <p:nvSpPr>
          <p:cNvPr id="53" name="Ellipse 52">
            <a:extLst>
              <a:ext uri="{FF2B5EF4-FFF2-40B4-BE49-F238E27FC236}">
                <a16:creationId xmlns:a16="http://schemas.microsoft.com/office/drawing/2014/main" id="{F4507D6F-7E55-C2DF-2AC7-F906A02B2491}"/>
              </a:ext>
            </a:extLst>
          </p:cNvPr>
          <p:cNvSpPr/>
          <p:nvPr/>
        </p:nvSpPr>
        <p:spPr>
          <a:xfrm>
            <a:off x="111737" y="2313045"/>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2</a:t>
            </a:r>
          </a:p>
        </p:txBody>
      </p:sp>
      <p:sp>
        <p:nvSpPr>
          <p:cNvPr id="54" name="Ellipse 53">
            <a:extLst>
              <a:ext uri="{FF2B5EF4-FFF2-40B4-BE49-F238E27FC236}">
                <a16:creationId xmlns:a16="http://schemas.microsoft.com/office/drawing/2014/main" id="{2661446C-646C-8897-8AD1-626FF9E42EEC}"/>
              </a:ext>
            </a:extLst>
          </p:cNvPr>
          <p:cNvSpPr/>
          <p:nvPr/>
        </p:nvSpPr>
        <p:spPr>
          <a:xfrm>
            <a:off x="111737" y="3003456"/>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3</a:t>
            </a:r>
          </a:p>
        </p:txBody>
      </p:sp>
      <p:sp>
        <p:nvSpPr>
          <p:cNvPr id="55" name="Ellipse 54">
            <a:extLst>
              <a:ext uri="{FF2B5EF4-FFF2-40B4-BE49-F238E27FC236}">
                <a16:creationId xmlns:a16="http://schemas.microsoft.com/office/drawing/2014/main" id="{8C4FA72E-197A-11CC-196A-7E485D1BFBF3}"/>
              </a:ext>
            </a:extLst>
          </p:cNvPr>
          <p:cNvSpPr/>
          <p:nvPr/>
        </p:nvSpPr>
        <p:spPr>
          <a:xfrm>
            <a:off x="111737" y="3829452"/>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4</a:t>
            </a:r>
          </a:p>
        </p:txBody>
      </p:sp>
      <p:sp>
        <p:nvSpPr>
          <p:cNvPr id="56" name="Ellipse 55">
            <a:extLst>
              <a:ext uri="{FF2B5EF4-FFF2-40B4-BE49-F238E27FC236}">
                <a16:creationId xmlns:a16="http://schemas.microsoft.com/office/drawing/2014/main" id="{FC58B665-3D21-2BA3-B2CA-BB57F85FE7F5}"/>
              </a:ext>
            </a:extLst>
          </p:cNvPr>
          <p:cNvSpPr/>
          <p:nvPr/>
        </p:nvSpPr>
        <p:spPr>
          <a:xfrm>
            <a:off x="111737" y="4590391"/>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5</a:t>
            </a:r>
          </a:p>
        </p:txBody>
      </p:sp>
      <p:sp>
        <p:nvSpPr>
          <p:cNvPr id="57" name="Ellipse 56">
            <a:extLst>
              <a:ext uri="{FF2B5EF4-FFF2-40B4-BE49-F238E27FC236}">
                <a16:creationId xmlns:a16="http://schemas.microsoft.com/office/drawing/2014/main" id="{B9378E43-3F02-C519-DFED-46BA2606833D}"/>
              </a:ext>
            </a:extLst>
          </p:cNvPr>
          <p:cNvSpPr/>
          <p:nvPr/>
        </p:nvSpPr>
        <p:spPr>
          <a:xfrm>
            <a:off x="111737" y="517337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6</a:t>
            </a:r>
          </a:p>
        </p:txBody>
      </p:sp>
    </p:spTree>
    <p:extLst>
      <p:ext uri="{BB962C8B-B14F-4D97-AF65-F5344CB8AC3E}">
        <p14:creationId xmlns:p14="http://schemas.microsoft.com/office/powerpoint/2010/main" val="415588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84F5D3-FE22-5A40-AB10-EC6822BD35CB}"/>
              </a:ext>
            </a:extLst>
          </p:cNvPr>
          <p:cNvSpPr>
            <a:spLocks noGrp="1"/>
          </p:cNvSpPr>
          <p:nvPr>
            <p:ph type="ftr" sz="quarter" idx="11"/>
          </p:nvPr>
        </p:nvSpPr>
        <p:spPr/>
        <p:txBody>
          <a:bodyPr/>
          <a:lstStyle/>
          <a:p>
            <a:r>
              <a:rPr lang="en-US"/>
              <a:t>NITAG: Documentation Best Practices</a:t>
            </a:r>
          </a:p>
        </p:txBody>
      </p:sp>
      <p:sp>
        <p:nvSpPr>
          <p:cNvPr id="4" name="Slide Number Placeholder 3">
            <a:extLst>
              <a:ext uri="{FF2B5EF4-FFF2-40B4-BE49-F238E27FC236}">
                <a16:creationId xmlns:a16="http://schemas.microsoft.com/office/drawing/2014/main" id="{3113935A-0EB1-AD4C-9E49-8D3B41584AAB}"/>
              </a:ext>
            </a:extLst>
          </p:cNvPr>
          <p:cNvSpPr>
            <a:spLocks noGrp="1"/>
          </p:cNvSpPr>
          <p:nvPr>
            <p:ph type="sldNum" sz="quarter" idx="12"/>
          </p:nvPr>
        </p:nvSpPr>
        <p:spPr/>
        <p:txBody>
          <a:bodyPr/>
          <a:lstStyle/>
          <a:p>
            <a:fld id="{586032BC-7077-4A99-B459-0B3931B67BEC}" type="slidenum">
              <a:rPr lang="en-US" smtClean="0"/>
              <a:pPr/>
              <a:t>12</a:t>
            </a:fld>
            <a:endParaRPr lang="en-US"/>
          </a:p>
        </p:txBody>
      </p:sp>
      <p:sp>
        <p:nvSpPr>
          <p:cNvPr id="5" name="object 14">
            <a:extLst>
              <a:ext uri="{FF2B5EF4-FFF2-40B4-BE49-F238E27FC236}">
                <a16:creationId xmlns:a16="http://schemas.microsoft.com/office/drawing/2014/main" id="{E1329DB1-F6C3-3E5A-C487-5CCBC46E4A88}"/>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8093F96D-6434-EEB1-3BC8-EDE6878514AA}"/>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Formulations des </a:t>
            </a:r>
            <a:r>
              <a:rPr lang="en-GB" b="1" dirty="0" err="1">
                <a:latin typeface="Ebrima" panose="02000000000000000000" pitchFamily="2" charset="0"/>
                <a:ea typeface="Ebrima" panose="02000000000000000000" pitchFamily="2" charset="0"/>
                <a:cs typeface="Ebrima" panose="02000000000000000000" pitchFamily="2" charset="0"/>
              </a:rPr>
              <a:t>recommandations</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2" name="Rectangle 1">
            <a:extLst>
              <a:ext uri="{FF2B5EF4-FFF2-40B4-BE49-F238E27FC236}">
                <a16:creationId xmlns:a16="http://schemas.microsoft.com/office/drawing/2014/main" id="{40B62B30-9848-ECD9-23BD-3E5051708107}"/>
              </a:ext>
            </a:extLst>
          </p:cNvPr>
          <p:cNvSpPr/>
          <p:nvPr/>
        </p:nvSpPr>
        <p:spPr>
          <a:xfrm>
            <a:off x="576584" y="5338107"/>
            <a:ext cx="11108443" cy="876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0"/>
              </a:spcAft>
              <a:buSzPct val="100000"/>
            </a:pPr>
            <a:r>
              <a:rPr lang="fr-FR" sz="2200" b="1" dirty="0">
                <a:solidFill>
                  <a:schemeClr val="tx1"/>
                </a:solidFill>
                <a:latin typeface="Poppins" pitchFamily="2" charset="77"/>
                <a:cs typeface="Poppins" pitchFamily="2" charset="77"/>
              </a:rPr>
              <a:t>Le libellé utilisé doit être sans ambiguïté et </a:t>
            </a:r>
          </a:p>
          <a:p>
            <a:pPr algn="r">
              <a:spcAft>
                <a:spcPts val="0"/>
              </a:spcAft>
              <a:buSzPct val="100000"/>
            </a:pPr>
            <a:r>
              <a:rPr lang="fr-FR" sz="2200" b="1" dirty="0">
                <a:solidFill>
                  <a:schemeClr val="tx1"/>
                </a:solidFill>
                <a:latin typeface="Poppins" pitchFamily="2" charset="77"/>
                <a:cs typeface="Poppins" pitchFamily="2" charset="77"/>
              </a:rPr>
              <a:t>seules des recommandations fermes doivent être transmises</a:t>
            </a:r>
            <a:r>
              <a:rPr lang="en-US" sz="2200" b="1" dirty="0">
                <a:solidFill>
                  <a:schemeClr val="tx1"/>
                </a:solidFill>
                <a:latin typeface="Poppins" pitchFamily="2" charset="77"/>
                <a:cs typeface="Poppins" pitchFamily="2" charset="77"/>
              </a:rPr>
              <a:t>.</a:t>
            </a:r>
          </a:p>
        </p:txBody>
      </p:sp>
      <p:grpSp>
        <p:nvGrpSpPr>
          <p:cNvPr id="13" name="Groupe 12">
            <a:extLst>
              <a:ext uri="{FF2B5EF4-FFF2-40B4-BE49-F238E27FC236}">
                <a16:creationId xmlns:a16="http://schemas.microsoft.com/office/drawing/2014/main" id="{411BFE9B-10FD-7521-F78D-4F2EB628A441}"/>
              </a:ext>
            </a:extLst>
          </p:cNvPr>
          <p:cNvGrpSpPr/>
          <p:nvPr/>
        </p:nvGrpSpPr>
        <p:grpSpPr>
          <a:xfrm>
            <a:off x="786678" y="5416273"/>
            <a:ext cx="892493" cy="938063"/>
            <a:chOff x="3862387" y="1076229"/>
            <a:chExt cx="2737918" cy="2877714"/>
          </a:xfrm>
        </p:grpSpPr>
        <p:pic>
          <p:nvPicPr>
            <p:cNvPr id="11" name="Image 10">
              <a:extLst>
                <a:ext uri="{FF2B5EF4-FFF2-40B4-BE49-F238E27FC236}">
                  <a16:creationId xmlns:a16="http://schemas.microsoft.com/office/drawing/2014/main" id="{32476FD1-39CF-0E2D-DCC1-3F3581C10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387" y="1216025"/>
              <a:ext cx="2737918" cy="2737918"/>
            </a:xfrm>
            <a:prstGeom prst="rect">
              <a:avLst/>
            </a:prstGeom>
          </p:spPr>
        </p:pic>
        <p:pic>
          <p:nvPicPr>
            <p:cNvPr id="12" name="Image 11">
              <a:extLst>
                <a:ext uri="{FF2B5EF4-FFF2-40B4-BE49-F238E27FC236}">
                  <a16:creationId xmlns:a16="http://schemas.microsoft.com/office/drawing/2014/main" id="{23661C0D-9C2E-F521-954F-FB1426D70D58}"/>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4377491" y="1076229"/>
              <a:ext cx="1667851" cy="1371519"/>
            </a:xfrm>
            <a:prstGeom prst="rect">
              <a:avLst/>
            </a:prstGeom>
          </p:spPr>
        </p:pic>
      </p:grpSp>
      <p:sp>
        <p:nvSpPr>
          <p:cNvPr id="14" name="Rectangle 13">
            <a:extLst>
              <a:ext uri="{FF2B5EF4-FFF2-40B4-BE49-F238E27FC236}">
                <a16:creationId xmlns:a16="http://schemas.microsoft.com/office/drawing/2014/main" id="{7A2FC652-52D8-8210-16BF-2323CF8DA20A}"/>
              </a:ext>
            </a:extLst>
          </p:cNvPr>
          <p:cNvSpPr/>
          <p:nvPr/>
        </p:nvSpPr>
        <p:spPr>
          <a:xfrm>
            <a:off x="587551" y="3046178"/>
            <a:ext cx="5156654" cy="2023974"/>
          </a:xfrm>
          <a:prstGeom prst="rect">
            <a:avLst/>
          </a:prstGeom>
          <a:solidFill>
            <a:schemeClr val="bg2"/>
          </a:solidFill>
          <a:ln w="38100">
            <a:solidFill>
              <a:srgbClr val="00C8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itchFamily="2" charset="2"/>
              <a:buChar char="§"/>
            </a:pPr>
            <a:r>
              <a:rPr lang="fr-FR" sz="2000" b="1" dirty="0">
                <a:solidFill>
                  <a:srgbClr val="00C871"/>
                </a:solidFill>
                <a:latin typeface="Poppins" pitchFamily="2" charset="77"/>
                <a:cs typeface="Poppins" pitchFamily="2" charset="77"/>
              </a:rPr>
              <a:t>Est recommandé</a:t>
            </a:r>
          </a:p>
          <a:p>
            <a:pPr marL="285750" indent="-285750">
              <a:lnSpc>
                <a:spcPct val="150000"/>
              </a:lnSpc>
              <a:buFont typeface="Wingdings" pitchFamily="2" charset="2"/>
              <a:buChar char="§"/>
            </a:pPr>
            <a:r>
              <a:rPr lang="fr-FR" sz="2000" b="1" dirty="0">
                <a:solidFill>
                  <a:srgbClr val="00C871"/>
                </a:solidFill>
                <a:latin typeface="Poppins" pitchFamily="2" charset="77"/>
                <a:cs typeface="Poppins" pitchFamily="2" charset="77"/>
              </a:rPr>
              <a:t>N’est pas recommandé</a:t>
            </a:r>
          </a:p>
          <a:p>
            <a:pPr marL="285750" indent="-285750">
              <a:lnSpc>
                <a:spcPct val="150000"/>
              </a:lnSpc>
              <a:buFont typeface="Wingdings" pitchFamily="2" charset="2"/>
              <a:buChar char="§"/>
            </a:pPr>
            <a:r>
              <a:rPr lang="fr-FR" sz="2000" b="1" dirty="0">
                <a:solidFill>
                  <a:srgbClr val="00C871"/>
                </a:solidFill>
                <a:latin typeface="Poppins" pitchFamily="2" charset="77"/>
                <a:cs typeface="Poppins" pitchFamily="2" charset="77"/>
              </a:rPr>
              <a:t>Les décideurs devraient</a:t>
            </a:r>
          </a:p>
          <a:p>
            <a:pPr marL="285750" indent="-285750">
              <a:lnSpc>
                <a:spcPct val="150000"/>
              </a:lnSpc>
              <a:buFont typeface="Wingdings" pitchFamily="2" charset="2"/>
              <a:buChar char="§"/>
            </a:pPr>
            <a:r>
              <a:rPr lang="fr-FR" sz="2000" b="1" dirty="0">
                <a:solidFill>
                  <a:srgbClr val="00C871"/>
                </a:solidFill>
                <a:latin typeface="Poppins" pitchFamily="2" charset="77"/>
                <a:cs typeface="Poppins" pitchFamily="2" charset="77"/>
              </a:rPr>
              <a:t>Ne devrait pas</a:t>
            </a:r>
            <a:endParaRPr lang="en-GB" sz="2000" b="1" dirty="0">
              <a:solidFill>
                <a:srgbClr val="00C871"/>
              </a:solidFill>
              <a:latin typeface="Poppins" pitchFamily="2" charset="77"/>
              <a:cs typeface="Poppins" pitchFamily="2" charset="77"/>
            </a:endParaRPr>
          </a:p>
        </p:txBody>
      </p:sp>
      <p:sp>
        <p:nvSpPr>
          <p:cNvPr id="15" name="Rectangle 14">
            <a:extLst>
              <a:ext uri="{FF2B5EF4-FFF2-40B4-BE49-F238E27FC236}">
                <a16:creationId xmlns:a16="http://schemas.microsoft.com/office/drawing/2014/main" id="{496BFD52-5150-6C97-F8F9-0649ECDD90B1}"/>
              </a:ext>
            </a:extLst>
          </p:cNvPr>
          <p:cNvSpPr/>
          <p:nvPr/>
        </p:nvSpPr>
        <p:spPr>
          <a:xfrm>
            <a:off x="6528373" y="3047457"/>
            <a:ext cx="5156654" cy="2022695"/>
          </a:xfrm>
          <a:prstGeom prst="rect">
            <a:avLst/>
          </a:prstGeom>
          <a:solidFill>
            <a:schemeClr val="bg2"/>
          </a:solidFill>
          <a:ln w="38100">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spcBef>
                <a:spcPts val="590"/>
              </a:spcBef>
              <a:spcAft>
                <a:spcPts val="114"/>
              </a:spcAft>
              <a:buFont typeface="Wingdings" pitchFamily="2" charset="2"/>
              <a:buChar char="§"/>
            </a:pPr>
            <a:r>
              <a:rPr lang="fr-FR" sz="2000" b="1" dirty="0">
                <a:solidFill>
                  <a:srgbClr val="D80B12"/>
                </a:solidFill>
                <a:latin typeface="Poppins" pitchFamily="2" charset="77"/>
                <a:cs typeface="Poppins" pitchFamily="2" charset="77"/>
              </a:rPr>
              <a:t>Nous suggérons</a:t>
            </a:r>
          </a:p>
          <a:p>
            <a:pPr marL="285750" indent="-285750">
              <a:lnSpc>
                <a:spcPct val="150000"/>
              </a:lnSpc>
              <a:spcBef>
                <a:spcPts val="590"/>
              </a:spcBef>
              <a:spcAft>
                <a:spcPts val="114"/>
              </a:spcAft>
              <a:buFont typeface="Wingdings" pitchFamily="2" charset="2"/>
              <a:buChar char="§"/>
            </a:pPr>
            <a:r>
              <a:rPr lang="fr-FR" sz="2000" b="1" dirty="0">
                <a:solidFill>
                  <a:srgbClr val="D80B12"/>
                </a:solidFill>
                <a:latin typeface="Poppins" pitchFamily="2" charset="77"/>
                <a:cs typeface="Poppins" pitchFamily="2" charset="77"/>
              </a:rPr>
              <a:t>Les décideurs politiques pourraient </a:t>
            </a:r>
            <a:endParaRPr lang="en-US" sz="2000" b="1" dirty="0">
              <a:solidFill>
                <a:srgbClr val="D80B12"/>
              </a:solidFill>
              <a:latin typeface="Poppins" pitchFamily="2" charset="77"/>
              <a:cs typeface="Poppins" pitchFamily="2" charset="77"/>
            </a:endParaRPr>
          </a:p>
        </p:txBody>
      </p:sp>
      <p:sp>
        <p:nvSpPr>
          <p:cNvPr id="17" name="Rectangle 16">
            <a:extLst>
              <a:ext uri="{FF2B5EF4-FFF2-40B4-BE49-F238E27FC236}">
                <a16:creationId xmlns:a16="http://schemas.microsoft.com/office/drawing/2014/main" id="{48C00C74-E6F1-39C9-64AA-4B3E8B7A8FA0}"/>
              </a:ext>
            </a:extLst>
          </p:cNvPr>
          <p:cNvSpPr/>
          <p:nvPr/>
        </p:nvSpPr>
        <p:spPr>
          <a:xfrm>
            <a:off x="592349" y="2012660"/>
            <a:ext cx="5156654" cy="935697"/>
          </a:xfrm>
          <a:prstGeom prst="rect">
            <a:avLst/>
          </a:prstGeom>
          <a:solidFill>
            <a:srgbClr val="00C87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4000" b="1" dirty="0">
                <a:solidFill>
                  <a:schemeClr val="bg1"/>
                </a:solidFill>
                <a:latin typeface="Poppins" pitchFamily="2" charset="77"/>
                <a:cs typeface="Poppins" pitchFamily="2" charset="77"/>
              </a:rPr>
              <a:t>A FAIRE</a:t>
            </a:r>
          </a:p>
        </p:txBody>
      </p:sp>
      <p:sp>
        <p:nvSpPr>
          <p:cNvPr id="20" name="Rectangle 19">
            <a:extLst>
              <a:ext uri="{FF2B5EF4-FFF2-40B4-BE49-F238E27FC236}">
                <a16:creationId xmlns:a16="http://schemas.microsoft.com/office/drawing/2014/main" id="{35EA2257-3C23-7B8D-F4A5-B6A2A23B2703}"/>
              </a:ext>
            </a:extLst>
          </p:cNvPr>
          <p:cNvSpPr/>
          <p:nvPr/>
        </p:nvSpPr>
        <p:spPr>
          <a:xfrm>
            <a:off x="6528373" y="2012660"/>
            <a:ext cx="5156654" cy="921543"/>
          </a:xfrm>
          <a:prstGeom prst="rect">
            <a:avLst/>
          </a:prstGeom>
          <a:solidFill>
            <a:srgbClr val="D80B1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4000" b="1" dirty="0">
                <a:solidFill>
                  <a:schemeClr val="bg1"/>
                </a:solidFill>
                <a:latin typeface="Poppins" pitchFamily="2" charset="77"/>
                <a:cs typeface="Poppins" pitchFamily="2" charset="77"/>
              </a:rPr>
              <a:t>A NE PAS FAIRE</a:t>
            </a:r>
          </a:p>
        </p:txBody>
      </p:sp>
      <p:cxnSp>
        <p:nvCxnSpPr>
          <p:cNvPr id="37" name="Connecteur droit 36">
            <a:extLst>
              <a:ext uri="{FF2B5EF4-FFF2-40B4-BE49-F238E27FC236}">
                <a16:creationId xmlns:a16="http://schemas.microsoft.com/office/drawing/2014/main" id="{DD92D90C-BF5F-D34B-F04D-96DC4C356634}"/>
              </a:ext>
            </a:extLst>
          </p:cNvPr>
          <p:cNvCxnSpPr/>
          <p:nvPr/>
        </p:nvCxnSpPr>
        <p:spPr>
          <a:xfrm>
            <a:off x="6134762" y="2026814"/>
            <a:ext cx="0" cy="30433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07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45894"/>
            <a:ext cx="10792933" cy="4479391"/>
          </a:xfrm>
        </p:spPr>
        <p:txBody>
          <a:bodyPr>
            <a:noAutofit/>
          </a:bodyPr>
          <a:lstStyle/>
          <a:p>
            <a:pPr>
              <a:lnSpc>
                <a:spcPct val="100000"/>
              </a:lnSpc>
              <a:spcAft>
                <a:spcPts val="0"/>
              </a:spcAft>
              <a:buSzPct val="100000"/>
            </a:pPr>
            <a:r>
              <a:rPr lang="en-US" sz="2800" b="1" dirty="0">
                <a:latin typeface="Poppins" pitchFamily="2" charset="77"/>
                <a:cs typeface="Poppins" pitchFamily="2" charset="77"/>
              </a:rPr>
              <a:t>✅ Question politique </a:t>
            </a:r>
            <a:r>
              <a:rPr lang="en-US" sz="2800" b="1" dirty="0" err="1">
                <a:latin typeface="Poppins" pitchFamily="2" charset="77"/>
                <a:cs typeface="Poppins" pitchFamily="2" charset="77"/>
              </a:rPr>
              <a:t>adressée</a:t>
            </a:r>
            <a:r>
              <a:rPr lang="en-US" sz="2800" b="1" dirty="0">
                <a:latin typeface="Poppins" pitchFamily="2" charset="77"/>
                <a:cs typeface="Poppins" pitchFamily="2" charset="77"/>
              </a:rPr>
              <a:t> </a:t>
            </a:r>
          </a:p>
          <a:p>
            <a:pPr>
              <a:lnSpc>
                <a:spcPct val="100000"/>
              </a:lnSpc>
              <a:spcAft>
                <a:spcPts val="0"/>
              </a:spcAft>
              <a:buSzPct val="100000"/>
            </a:pPr>
            <a:r>
              <a:rPr lang="en-US" sz="2800" b="1" dirty="0">
                <a:latin typeface="Poppins" pitchFamily="2" charset="77"/>
                <a:cs typeface="Poppins" pitchFamily="2" charset="77"/>
              </a:rPr>
              <a:t>✅ </a:t>
            </a:r>
            <a:r>
              <a:rPr lang="en-US" sz="2800" b="1" dirty="0" err="1">
                <a:latin typeface="Poppins" pitchFamily="2" charset="77"/>
                <a:cs typeface="Poppins" pitchFamily="2" charset="77"/>
              </a:rPr>
              <a:t>Epidémiologie</a:t>
            </a:r>
            <a:endParaRPr lang="en-US" sz="2800" b="1" dirty="0">
              <a:latin typeface="Poppins" pitchFamily="2" charset="77"/>
              <a:cs typeface="Poppins" pitchFamily="2" charset="77"/>
            </a:endParaRPr>
          </a:p>
          <a:p>
            <a:pPr>
              <a:lnSpc>
                <a:spcPct val="100000"/>
              </a:lnSpc>
              <a:spcAft>
                <a:spcPts val="0"/>
              </a:spcAft>
              <a:buSzPct val="100000"/>
            </a:pPr>
            <a:r>
              <a:rPr lang="en-US" sz="2800" b="1" dirty="0">
                <a:latin typeface="Poppins" pitchFamily="2" charset="77"/>
                <a:cs typeface="Poppins" pitchFamily="2" charset="77"/>
              </a:rPr>
              <a:t>✅ </a:t>
            </a:r>
            <a:r>
              <a:rPr lang="fr-FR" sz="2800" b="1" dirty="0">
                <a:latin typeface="Poppins" pitchFamily="2" charset="77"/>
                <a:cs typeface="Poppins" pitchFamily="2" charset="77"/>
              </a:rPr>
              <a:t>Efficacité et sécurité du vaccin</a:t>
            </a:r>
          </a:p>
          <a:p>
            <a:pPr>
              <a:lnSpc>
                <a:spcPct val="100000"/>
              </a:lnSpc>
              <a:spcAft>
                <a:spcPts val="0"/>
              </a:spcAft>
              <a:buSzPct val="100000"/>
            </a:pPr>
            <a:r>
              <a:rPr lang="en-US" sz="2800" b="1" dirty="0">
                <a:latin typeface="Poppins" pitchFamily="2" charset="77"/>
                <a:cs typeface="Poppins" pitchFamily="2" charset="77"/>
              </a:rPr>
              <a:t>✅ </a:t>
            </a:r>
            <a:r>
              <a:rPr lang="en-US" sz="2800" b="1" dirty="0" err="1">
                <a:latin typeface="Poppins" pitchFamily="2" charset="77"/>
                <a:cs typeface="Poppins" pitchFamily="2" charset="77"/>
              </a:rPr>
              <a:t>économie</a:t>
            </a:r>
            <a:endParaRPr lang="en-US" sz="2800" b="1" dirty="0">
              <a:latin typeface="Poppins" pitchFamily="2" charset="77"/>
              <a:cs typeface="Poppins" pitchFamily="2" charset="77"/>
            </a:endParaRPr>
          </a:p>
          <a:p>
            <a:pPr>
              <a:lnSpc>
                <a:spcPct val="100000"/>
              </a:lnSpc>
              <a:spcAft>
                <a:spcPts val="0"/>
              </a:spcAft>
              <a:buSzPct val="100000"/>
            </a:pPr>
            <a:r>
              <a:rPr lang="en-US" sz="2800" b="1" dirty="0">
                <a:latin typeface="Poppins" pitchFamily="2" charset="77"/>
                <a:cs typeface="Poppins" pitchFamily="2" charset="77"/>
              </a:rPr>
              <a:t>✅ </a:t>
            </a:r>
            <a:r>
              <a:rPr lang="en-US" sz="2800" b="1" dirty="0" err="1">
                <a:latin typeface="Poppins" pitchFamily="2" charset="77"/>
                <a:cs typeface="Poppins" pitchFamily="2" charset="77"/>
              </a:rPr>
              <a:t>Considérations</a:t>
            </a:r>
            <a:r>
              <a:rPr lang="en-US" sz="2800" b="1" dirty="0">
                <a:latin typeface="Poppins" pitchFamily="2" charset="77"/>
                <a:cs typeface="Poppins" pitchFamily="2" charset="77"/>
              </a:rPr>
              <a:t> relatives au </a:t>
            </a:r>
            <a:r>
              <a:rPr lang="en-US" sz="2800" b="1" dirty="0" err="1">
                <a:latin typeface="Poppins" pitchFamily="2" charset="77"/>
                <a:cs typeface="Poppins" pitchFamily="2" charset="77"/>
              </a:rPr>
              <a:t>programme</a:t>
            </a:r>
            <a:endParaRPr lang="en-US" sz="2800" b="1" dirty="0">
              <a:latin typeface="Poppins" pitchFamily="2" charset="77"/>
              <a:cs typeface="Poppins" pitchFamily="2" charset="77"/>
            </a:endParaRPr>
          </a:p>
          <a:p>
            <a:pPr>
              <a:lnSpc>
                <a:spcPct val="100000"/>
              </a:lnSpc>
              <a:spcAft>
                <a:spcPts val="0"/>
              </a:spcAft>
              <a:buSzPct val="100000"/>
            </a:pPr>
            <a:r>
              <a:rPr lang="en-US" sz="2800" b="1" dirty="0">
                <a:latin typeface="Poppins" pitchFamily="2" charset="77"/>
                <a:cs typeface="Poppins" pitchFamily="2" charset="77"/>
              </a:rPr>
              <a:t>✅ </a:t>
            </a:r>
            <a:r>
              <a:rPr lang="en-US" sz="2800" b="1" dirty="0" err="1">
                <a:latin typeface="Poppins" pitchFamily="2" charset="77"/>
                <a:cs typeface="Poppins" pitchFamily="2" charset="77"/>
              </a:rPr>
              <a:t>Valeurs</a:t>
            </a:r>
            <a:endParaRPr lang="en-US" sz="2800" b="1" dirty="0">
              <a:latin typeface="Poppins" pitchFamily="2" charset="77"/>
              <a:cs typeface="Poppins" pitchFamily="2" charset="77"/>
            </a:endParaRPr>
          </a:p>
          <a:p>
            <a:pPr>
              <a:lnSpc>
                <a:spcPct val="100000"/>
              </a:lnSpc>
              <a:spcAft>
                <a:spcPts val="0"/>
              </a:spcAft>
              <a:buSzPct val="100000"/>
            </a:pPr>
            <a:r>
              <a:rPr lang="en-US" sz="2800" b="1" dirty="0">
                <a:latin typeface="Poppins" pitchFamily="2" charset="77"/>
                <a:cs typeface="Poppins" pitchFamily="2" charset="77"/>
              </a:rPr>
              <a:t>✅ </a:t>
            </a:r>
            <a:r>
              <a:rPr lang="fr-FR" sz="2800" b="1" dirty="0">
                <a:latin typeface="Poppins" pitchFamily="2" charset="77"/>
                <a:cs typeface="Poppins" pitchFamily="2" charset="77"/>
              </a:rPr>
              <a:t>Recommandation précisant le vaccin, les groupes d’âge, le nombre de doses et le calendrier, le cas échéant</a:t>
            </a:r>
            <a:endParaRPr lang="en-US" sz="20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DF53B7B8-3744-194D-AD12-73902392AD85}"/>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B90B86-299B-C649-A21C-C7A491312923}"/>
              </a:ext>
            </a:extLst>
          </p:cNvPr>
          <p:cNvSpPr>
            <a:spLocks noGrp="1"/>
          </p:cNvSpPr>
          <p:nvPr>
            <p:ph type="sldNum" sz="quarter" idx="12"/>
          </p:nvPr>
        </p:nvSpPr>
        <p:spPr/>
        <p:txBody>
          <a:bodyPr/>
          <a:lstStyle/>
          <a:p>
            <a:fld id="{586032BC-7077-4A99-B459-0B3931B67BEC}" type="slidenum">
              <a:rPr lang="en-US" smtClean="0"/>
              <a:pPr/>
              <a:t>13</a:t>
            </a:fld>
            <a:endParaRPr lang="en-US"/>
          </a:p>
        </p:txBody>
      </p:sp>
      <p:sp>
        <p:nvSpPr>
          <p:cNvPr id="4" name="object 14">
            <a:extLst>
              <a:ext uri="{FF2B5EF4-FFF2-40B4-BE49-F238E27FC236}">
                <a16:creationId xmlns:a16="http://schemas.microsoft.com/office/drawing/2014/main" id="{E9212C68-3AFF-27E9-84EF-66757DEA6C75}"/>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801E1C7B-621F-FA78-CCF5-F14F96876A80}"/>
              </a:ext>
            </a:extLst>
          </p:cNvPr>
          <p:cNvSpPr txBox="1">
            <a:spLocks/>
          </p:cNvSpPr>
          <p:nvPr/>
        </p:nvSpPr>
        <p:spPr bwMode="gray">
          <a:xfrm>
            <a:off x="576585" y="551759"/>
            <a:ext cx="8226040"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FR" b="1" dirty="0">
                <a:latin typeface="Ebrima" panose="02000000000000000000" pitchFamily="2" charset="0"/>
                <a:ea typeface="Ebrima" panose="02000000000000000000" pitchFamily="2" charset="0"/>
                <a:cs typeface="Ebrima" panose="02000000000000000000" pitchFamily="2" charset="0"/>
              </a:rPr>
              <a:t>Sections suggérées pour le rapport au ministère de la Santé</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9" name="Rectangle 8">
            <a:extLst>
              <a:ext uri="{FF2B5EF4-FFF2-40B4-BE49-F238E27FC236}">
                <a16:creationId xmlns:a16="http://schemas.microsoft.com/office/drawing/2014/main" id="{4ABD5934-5D97-F54B-6E39-D7C2A66D521C}"/>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475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726B4-B081-E348-9EFA-946087ECAB33}"/>
              </a:ext>
            </a:extLst>
          </p:cNvPr>
          <p:cNvSpPr>
            <a:spLocks noGrp="1"/>
          </p:cNvSpPr>
          <p:nvPr>
            <p:ph idx="1"/>
          </p:nvPr>
        </p:nvSpPr>
        <p:spPr/>
        <p:txBody>
          <a:bodyPr/>
          <a:lstStyle/>
          <a:p>
            <a:pPr>
              <a:buSzPct val="100000"/>
            </a:pPr>
            <a:endParaRPr lang="en-US" sz="2000" b="1" dirty="0">
              <a:latin typeface="Poppins" pitchFamily="2" charset="77"/>
              <a:cs typeface="Poppins" pitchFamily="2" charset="77"/>
            </a:endParaRPr>
          </a:p>
          <a:p>
            <a:endParaRPr lang="en-US"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3111D780-0F7B-E04B-9E29-B091722C72D8}"/>
              </a:ext>
            </a:extLst>
          </p:cNvPr>
          <p:cNvSpPr>
            <a:spLocks noGrp="1"/>
          </p:cNvSpPr>
          <p:nvPr>
            <p:ph type="ftr" sz="quarter" idx="11"/>
          </p:nvPr>
        </p:nvSpPr>
        <p:spPr/>
        <p:txBody>
          <a:bodyPr/>
          <a:lstStyle/>
          <a:p>
            <a:r>
              <a:rPr lang="en-US"/>
              <a:t>NITAG: Documentation Best Practices</a:t>
            </a:r>
          </a:p>
        </p:txBody>
      </p:sp>
      <p:sp>
        <p:nvSpPr>
          <p:cNvPr id="8" name="Slide Number Placeholder 7">
            <a:extLst>
              <a:ext uri="{FF2B5EF4-FFF2-40B4-BE49-F238E27FC236}">
                <a16:creationId xmlns:a16="http://schemas.microsoft.com/office/drawing/2014/main" id="{28B6870D-FC3A-E047-B53F-2C4D5F914D10}"/>
              </a:ext>
            </a:extLst>
          </p:cNvPr>
          <p:cNvSpPr>
            <a:spLocks noGrp="1"/>
          </p:cNvSpPr>
          <p:nvPr>
            <p:ph type="sldNum" sz="quarter" idx="12"/>
          </p:nvPr>
        </p:nvSpPr>
        <p:spPr/>
        <p:txBody>
          <a:bodyPr/>
          <a:lstStyle/>
          <a:p>
            <a:fld id="{586032BC-7077-4A99-B459-0B3931B67BEC}" type="slidenum">
              <a:rPr lang="en-US" smtClean="0"/>
              <a:pPr/>
              <a:t>14</a:t>
            </a:fld>
            <a:endParaRPr lang="en-US"/>
          </a:p>
        </p:txBody>
      </p:sp>
      <p:pic>
        <p:nvPicPr>
          <p:cNvPr id="6" name="Picture 5">
            <a:extLst>
              <a:ext uri="{FF2B5EF4-FFF2-40B4-BE49-F238E27FC236}">
                <a16:creationId xmlns:a16="http://schemas.microsoft.com/office/drawing/2014/main" id="{EAE94B64-2A7F-8D4D-B34B-9976C9BE5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19" y="2726118"/>
            <a:ext cx="2405297" cy="3107964"/>
          </a:xfrm>
          <a:prstGeom prst="rect">
            <a:avLst/>
          </a:prstGeom>
          <a:ln w="9525" cap="sq">
            <a:solidFill>
              <a:srgbClr val="000000"/>
            </a:solidFill>
            <a:miter lim="800000"/>
          </a:ln>
          <a:effectLst/>
        </p:spPr>
      </p:pic>
      <p:sp>
        <p:nvSpPr>
          <p:cNvPr id="7" name="TextBox 6">
            <a:extLst>
              <a:ext uri="{FF2B5EF4-FFF2-40B4-BE49-F238E27FC236}">
                <a16:creationId xmlns:a16="http://schemas.microsoft.com/office/drawing/2014/main" id="{5C8B127F-6A40-9348-9CA9-2DFD2F8779D3}"/>
              </a:ext>
            </a:extLst>
          </p:cNvPr>
          <p:cNvSpPr txBox="1"/>
          <p:nvPr/>
        </p:nvSpPr>
        <p:spPr>
          <a:xfrm>
            <a:off x="881419" y="5845702"/>
            <a:ext cx="1458266" cy="400110"/>
          </a:xfrm>
          <a:prstGeom prst="rect">
            <a:avLst/>
          </a:prstGeom>
          <a:noFill/>
        </p:spPr>
        <p:txBody>
          <a:bodyPr wrap="square" rtlCol="0">
            <a:spAutoFit/>
          </a:bodyPr>
          <a:lstStyle/>
          <a:p>
            <a:r>
              <a:rPr lang="en-US" sz="2000" dirty="0">
                <a:latin typeface="Poppins" pitchFamily="2" charset="77"/>
                <a:cs typeface="Poppins" pitchFamily="2" charset="77"/>
                <a:hlinkClick r:id="rId3"/>
              </a:rPr>
              <a:t>Canada</a:t>
            </a:r>
            <a:endParaRPr lang="en-US" sz="2000" dirty="0">
              <a:latin typeface="Poppins" pitchFamily="2" charset="77"/>
              <a:cs typeface="Poppins" pitchFamily="2" charset="77"/>
            </a:endParaRPr>
          </a:p>
        </p:txBody>
      </p:sp>
      <p:pic>
        <p:nvPicPr>
          <p:cNvPr id="9" name="Picture 8">
            <a:extLst>
              <a:ext uri="{FF2B5EF4-FFF2-40B4-BE49-F238E27FC236}">
                <a16:creationId xmlns:a16="http://schemas.microsoft.com/office/drawing/2014/main" id="{99B03E0A-BBC1-B941-BD8E-2470A8CE7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063" y="2279064"/>
            <a:ext cx="2373608" cy="3107963"/>
          </a:xfrm>
          <a:prstGeom prst="rect">
            <a:avLst/>
          </a:prstGeom>
          <a:ln w="9525" cap="sq">
            <a:solidFill>
              <a:srgbClr val="000000"/>
            </a:solidFill>
            <a:miter lim="800000"/>
          </a:ln>
          <a:effectLst/>
        </p:spPr>
      </p:pic>
      <p:sp>
        <p:nvSpPr>
          <p:cNvPr id="10" name="TextBox 9">
            <a:extLst>
              <a:ext uri="{FF2B5EF4-FFF2-40B4-BE49-F238E27FC236}">
                <a16:creationId xmlns:a16="http://schemas.microsoft.com/office/drawing/2014/main" id="{9F905AB7-7BFB-9844-94A2-F10385B98B39}"/>
              </a:ext>
            </a:extLst>
          </p:cNvPr>
          <p:cNvSpPr txBox="1"/>
          <p:nvPr/>
        </p:nvSpPr>
        <p:spPr>
          <a:xfrm>
            <a:off x="3938390" y="5456134"/>
            <a:ext cx="979868" cy="400110"/>
          </a:xfrm>
          <a:prstGeom prst="rect">
            <a:avLst/>
          </a:prstGeom>
          <a:noFill/>
        </p:spPr>
        <p:txBody>
          <a:bodyPr wrap="square" rtlCol="0">
            <a:spAutoFit/>
          </a:bodyPr>
          <a:lstStyle/>
          <a:p>
            <a:r>
              <a:rPr lang="en-US" sz="2000" dirty="0">
                <a:latin typeface="Poppins" pitchFamily="2" charset="77"/>
                <a:cs typeface="Poppins" pitchFamily="2" charset="77"/>
                <a:hlinkClick r:id="rId5"/>
              </a:rPr>
              <a:t>USA</a:t>
            </a:r>
            <a:endParaRPr lang="en-US" sz="2000" dirty="0">
              <a:latin typeface="Poppins" pitchFamily="2" charset="77"/>
              <a:cs typeface="Poppins" pitchFamily="2" charset="77"/>
            </a:endParaRPr>
          </a:p>
        </p:txBody>
      </p:sp>
      <p:pic>
        <p:nvPicPr>
          <p:cNvPr id="13" name="Picture 12">
            <a:extLst>
              <a:ext uri="{FF2B5EF4-FFF2-40B4-BE49-F238E27FC236}">
                <a16:creationId xmlns:a16="http://schemas.microsoft.com/office/drawing/2014/main" id="{81E57A1C-3696-4D45-9763-495945ACB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508" y="2801233"/>
            <a:ext cx="2149962" cy="3145261"/>
          </a:xfrm>
          <a:prstGeom prst="rect">
            <a:avLst/>
          </a:prstGeom>
          <a:ln w="9525" cap="sq">
            <a:solidFill>
              <a:srgbClr val="000000"/>
            </a:solidFill>
            <a:miter lim="800000"/>
          </a:ln>
          <a:effectLst/>
        </p:spPr>
      </p:pic>
      <p:sp>
        <p:nvSpPr>
          <p:cNvPr id="14" name="TextBox 13">
            <a:extLst>
              <a:ext uri="{FF2B5EF4-FFF2-40B4-BE49-F238E27FC236}">
                <a16:creationId xmlns:a16="http://schemas.microsoft.com/office/drawing/2014/main" id="{8C209C4B-C518-9B4B-8F89-0DAF650889BA}"/>
              </a:ext>
            </a:extLst>
          </p:cNvPr>
          <p:cNvSpPr txBox="1"/>
          <p:nvPr/>
        </p:nvSpPr>
        <p:spPr>
          <a:xfrm>
            <a:off x="6650378" y="5962780"/>
            <a:ext cx="1209477" cy="400110"/>
          </a:xfrm>
          <a:prstGeom prst="rect">
            <a:avLst/>
          </a:prstGeom>
          <a:noFill/>
        </p:spPr>
        <p:txBody>
          <a:bodyPr wrap="square" rtlCol="0">
            <a:spAutoFit/>
          </a:bodyPr>
          <a:lstStyle/>
          <a:p>
            <a:r>
              <a:rPr lang="en-US" sz="2000" dirty="0">
                <a:latin typeface="Poppins" pitchFamily="2" charset="77"/>
                <a:cs typeface="Poppins" pitchFamily="2" charset="77"/>
                <a:hlinkClick r:id="rId7"/>
              </a:rPr>
              <a:t>France</a:t>
            </a:r>
            <a:endParaRPr lang="en-US" sz="2000" dirty="0">
              <a:latin typeface="Poppins" pitchFamily="2" charset="77"/>
              <a:cs typeface="Poppins" pitchFamily="2" charset="77"/>
            </a:endParaRPr>
          </a:p>
        </p:txBody>
      </p:sp>
      <p:pic>
        <p:nvPicPr>
          <p:cNvPr id="16" name="Picture 15">
            <a:extLst>
              <a:ext uri="{FF2B5EF4-FFF2-40B4-BE49-F238E27FC236}">
                <a16:creationId xmlns:a16="http://schemas.microsoft.com/office/drawing/2014/main" id="{36F67E06-68D0-A94C-A548-5167B57C8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4442" y="1948871"/>
            <a:ext cx="2286165" cy="3107964"/>
          </a:xfrm>
          <a:prstGeom prst="rect">
            <a:avLst/>
          </a:prstGeom>
          <a:ln w="9525" cap="sq">
            <a:solidFill>
              <a:srgbClr val="000000"/>
            </a:solidFill>
            <a:miter lim="800000"/>
          </a:ln>
          <a:effectLst/>
        </p:spPr>
      </p:pic>
      <p:sp>
        <p:nvSpPr>
          <p:cNvPr id="17" name="TextBox 16">
            <a:extLst>
              <a:ext uri="{FF2B5EF4-FFF2-40B4-BE49-F238E27FC236}">
                <a16:creationId xmlns:a16="http://schemas.microsoft.com/office/drawing/2014/main" id="{B45D48DF-CF64-0242-8B19-138A7BD0415E}"/>
              </a:ext>
            </a:extLst>
          </p:cNvPr>
          <p:cNvSpPr txBox="1"/>
          <p:nvPr/>
        </p:nvSpPr>
        <p:spPr>
          <a:xfrm>
            <a:off x="10492623" y="1518495"/>
            <a:ext cx="940670" cy="400110"/>
          </a:xfrm>
          <a:prstGeom prst="rect">
            <a:avLst/>
          </a:prstGeom>
          <a:noFill/>
        </p:spPr>
        <p:txBody>
          <a:bodyPr wrap="square" rtlCol="0">
            <a:spAutoFit/>
          </a:bodyPr>
          <a:lstStyle/>
          <a:p>
            <a:r>
              <a:rPr lang="en-US" sz="2000" dirty="0">
                <a:latin typeface="Poppins" pitchFamily="2" charset="77"/>
                <a:cs typeface="Poppins" pitchFamily="2" charset="77"/>
                <a:hlinkClick r:id="rId9"/>
              </a:rPr>
              <a:t>Chile</a:t>
            </a:r>
            <a:endParaRPr lang="en-US" sz="2000" dirty="0">
              <a:latin typeface="Poppins" pitchFamily="2" charset="77"/>
              <a:cs typeface="Poppins" pitchFamily="2" charset="77"/>
            </a:endParaRPr>
          </a:p>
        </p:txBody>
      </p:sp>
      <p:sp>
        <p:nvSpPr>
          <p:cNvPr id="4" name="object 14">
            <a:extLst>
              <a:ext uri="{FF2B5EF4-FFF2-40B4-BE49-F238E27FC236}">
                <a16:creationId xmlns:a16="http://schemas.microsoft.com/office/drawing/2014/main" id="{BC649387-ACCF-2D38-9012-B31436F3A0A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5" name="object 2">
            <a:extLst>
              <a:ext uri="{FF2B5EF4-FFF2-40B4-BE49-F238E27FC236}">
                <a16:creationId xmlns:a16="http://schemas.microsoft.com/office/drawing/2014/main" id="{4A58341E-569B-1D2E-2E16-F917FFA2D5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err="1">
                <a:latin typeface="Ebrima" panose="02000000000000000000" pitchFamily="2" charset="0"/>
                <a:ea typeface="Ebrima" panose="02000000000000000000" pitchFamily="2" charset="0"/>
                <a:cs typeface="Ebrima" panose="02000000000000000000" pitchFamily="2" charset="0"/>
              </a:rPr>
              <a:t>Exemples</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18" name="Image 17">
            <a:extLst>
              <a:ext uri="{FF2B5EF4-FFF2-40B4-BE49-F238E27FC236}">
                <a16:creationId xmlns:a16="http://schemas.microsoft.com/office/drawing/2014/main" id="{5DACE54D-38CC-6BEC-94C6-227DBF9066EE}"/>
              </a:ext>
            </a:extLst>
          </p:cNvPr>
          <p:cNvPicPr>
            <a:picLocks noChangeAspect="1"/>
          </p:cNvPicPr>
          <p:nvPr/>
        </p:nvPicPr>
        <p:blipFill>
          <a:blip r:embed="rId10"/>
          <a:stretch>
            <a:fillRect/>
          </a:stretch>
        </p:blipFill>
        <p:spPr>
          <a:xfrm>
            <a:off x="6044533" y="1895266"/>
            <a:ext cx="688975" cy="688975"/>
          </a:xfrm>
          <a:prstGeom prst="rect">
            <a:avLst/>
          </a:prstGeom>
        </p:spPr>
      </p:pic>
      <p:pic>
        <p:nvPicPr>
          <p:cNvPr id="19" name="Image 18">
            <a:extLst>
              <a:ext uri="{FF2B5EF4-FFF2-40B4-BE49-F238E27FC236}">
                <a16:creationId xmlns:a16="http://schemas.microsoft.com/office/drawing/2014/main" id="{AF6999E6-1FA2-18A9-6C36-4F11CDE45019}"/>
              </a:ext>
            </a:extLst>
          </p:cNvPr>
          <p:cNvPicPr>
            <a:picLocks noChangeAspect="1"/>
          </p:cNvPicPr>
          <p:nvPr/>
        </p:nvPicPr>
        <p:blipFill>
          <a:blip r:embed="rId11"/>
          <a:stretch>
            <a:fillRect/>
          </a:stretch>
        </p:blipFill>
        <p:spPr>
          <a:xfrm>
            <a:off x="8459214" y="2447133"/>
            <a:ext cx="635748" cy="635748"/>
          </a:xfrm>
          <a:prstGeom prst="rect">
            <a:avLst/>
          </a:prstGeom>
        </p:spPr>
      </p:pic>
      <p:grpSp>
        <p:nvGrpSpPr>
          <p:cNvPr id="20" name="Groupe 19">
            <a:extLst>
              <a:ext uri="{FF2B5EF4-FFF2-40B4-BE49-F238E27FC236}">
                <a16:creationId xmlns:a16="http://schemas.microsoft.com/office/drawing/2014/main" id="{8AB57F90-A9BF-5A00-45EC-FACB0F04EDF8}"/>
              </a:ext>
            </a:extLst>
          </p:cNvPr>
          <p:cNvGrpSpPr/>
          <p:nvPr/>
        </p:nvGrpSpPr>
        <p:grpSpPr>
          <a:xfrm>
            <a:off x="9125143" y="4762019"/>
            <a:ext cx="822345" cy="827310"/>
            <a:chOff x="10625246" y="1112713"/>
            <a:chExt cx="1073519" cy="1080000"/>
          </a:xfrm>
        </p:grpSpPr>
        <p:pic>
          <p:nvPicPr>
            <p:cNvPr id="21" name="Picture 2" descr="6 x Autocollant 5cm rond drapeau CHILI sticker valise PC vélo voiture - Photo 1/1">
              <a:extLst>
                <a:ext uri="{FF2B5EF4-FFF2-40B4-BE49-F238E27FC236}">
                  <a16:creationId xmlns:a16="http://schemas.microsoft.com/office/drawing/2014/main" id="{88F84623-3A40-427A-262F-0FF22CC54B2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Ellipse 21">
              <a:extLst>
                <a:ext uri="{FF2B5EF4-FFF2-40B4-BE49-F238E27FC236}">
                  <a16:creationId xmlns:a16="http://schemas.microsoft.com/office/drawing/2014/main" id="{A3D47F56-744C-C507-3E54-37F745AAA7D8}"/>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a:extLst>
              <a:ext uri="{FF2B5EF4-FFF2-40B4-BE49-F238E27FC236}">
                <a16:creationId xmlns:a16="http://schemas.microsoft.com/office/drawing/2014/main" id="{5E1375C0-BBE2-DB38-3425-1DC40A231924}"/>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4621245" y="5424849"/>
            <a:ext cx="337235" cy="473313"/>
          </a:xfrm>
          <a:prstGeom prst="rect">
            <a:avLst/>
          </a:prstGeom>
        </p:spPr>
      </p:pic>
      <p:pic>
        <p:nvPicPr>
          <p:cNvPr id="24" name="Image 23">
            <a:extLst>
              <a:ext uri="{FF2B5EF4-FFF2-40B4-BE49-F238E27FC236}">
                <a16:creationId xmlns:a16="http://schemas.microsoft.com/office/drawing/2014/main" id="{D1B3C15E-7E40-9FD1-AF2E-2FBED7831A8A}"/>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7691237" y="5926008"/>
            <a:ext cx="337235" cy="473313"/>
          </a:xfrm>
          <a:prstGeom prst="rect">
            <a:avLst/>
          </a:prstGeom>
        </p:spPr>
      </p:pic>
      <p:pic>
        <p:nvPicPr>
          <p:cNvPr id="25" name="Image 24">
            <a:extLst>
              <a:ext uri="{FF2B5EF4-FFF2-40B4-BE49-F238E27FC236}">
                <a16:creationId xmlns:a16="http://schemas.microsoft.com/office/drawing/2014/main" id="{61D571CB-4097-E72C-C50B-7E5DC24BB937}"/>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11277145" y="1489992"/>
            <a:ext cx="337235" cy="473313"/>
          </a:xfrm>
          <a:prstGeom prst="rect">
            <a:avLst/>
          </a:prstGeom>
        </p:spPr>
      </p:pic>
      <p:pic>
        <p:nvPicPr>
          <p:cNvPr id="26" name="Image 25">
            <a:extLst>
              <a:ext uri="{FF2B5EF4-FFF2-40B4-BE49-F238E27FC236}">
                <a16:creationId xmlns:a16="http://schemas.microsoft.com/office/drawing/2014/main" id="{D3363582-627F-B4DA-497F-A8504587CF8B}"/>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2069076" y="5837774"/>
            <a:ext cx="337235" cy="473313"/>
          </a:xfrm>
          <a:prstGeom prst="rect">
            <a:avLst/>
          </a:prstGeom>
        </p:spPr>
      </p:pic>
      <p:pic>
        <p:nvPicPr>
          <p:cNvPr id="2050" name="Picture 2" descr="6 x Autocollant 5cm rond drapeau CANADA sticker valise PC vélo voiture - Photo 1/1">
            <a:extLst>
              <a:ext uri="{FF2B5EF4-FFF2-40B4-BE49-F238E27FC236}">
                <a16:creationId xmlns:a16="http://schemas.microsoft.com/office/drawing/2014/main" id="{465AB9A2-0DF2-294E-DF5E-D5DEBC712AF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8400" b="92400" l="7677" r="89899">
                        <a14:foregroundMark x1="12929" y1="37200" x2="72323" y2="56800"/>
                        <a14:foregroundMark x1="72323" y1="56800" x2="74141" y2="45000"/>
                        <a14:foregroundMark x1="74141" y1="45000" x2="71919" y2="37000"/>
                        <a14:foregroundMark x1="71919" y1="37000" x2="76566" y2="48000"/>
                        <a14:foregroundMark x1="76566" y1="48000" x2="87677" y2="60600"/>
                        <a14:foregroundMark x1="87677" y1="60600" x2="81616" y2="48800"/>
                        <a14:foregroundMark x1="81616" y1="48800" x2="68889" y2="82200"/>
                        <a14:foregroundMark x1="68889" y1="82200" x2="58990" y2="85400"/>
                        <a14:foregroundMark x1="58990" y1="85400" x2="45859" y2="83000"/>
                        <a14:foregroundMark x1="45859" y1="83000" x2="38182" y2="79200"/>
                        <a14:foregroundMark x1="38182" y1="79200" x2="46061" y2="54800"/>
                        <a14:foregroundMark x1="46061" y1="54800" x2="59596" y2="43600"/>
                        <a14:foregroundMark x1="59596" y1="43600" x2="69293" y2="43000"/>
                        <a14:foregroundMark x1="69293" y1="43000" x2="54949" y2="44800"/>
                        <a14:foregroundMark x1="54949" y1="44800" x2="54343" y2="56200"/>
                        <a14:foregroundMark x1="54343" y1="56200" x2="49697" y2="41000"/>
                        <a14:foregroundMark x1="49697" y1="41000" x2="40000" y2="47200"/>
                        <a14:foregroundMark x1="40000" y1="47200" x2="45657" y2="56000"/>
                        <a14:foregroundMark x1="45657" y1="56000" x2="60000" y2="52400"/>
                        <a14:foregroundMark x1="60000" y1="52400" x2="67273" y2="38200"/>
                        <a14:foregroundMark x1="67273" y1="38200" x2="59798" y2="34000"/>
                        <a14:foregroundMark x1="59798" y1="34000" x2="51515" y2="39600"/>
                        <a14:foregroundMark x1="51515" y1="39600" x2="48889" y2="54400"/>
                        <a14:foregroundMark x1="48889" y1="54400" x2="52121" y2="61400"/>
                        <a14:foregroundMark x1="52121" y1="61400" x2="57778" y2="52600"/>
                        <a14:foregroundMark x1="57778" y1="52600" x2="60808" y2="42200"/>
                        <a14:foregroundMark x1="60808" y1="42200" x2="48485" y2="56600"/>
                        <a14:foregroundMark x1="48485" y1="56600" x2="47879" y2="64800"/>
                        <a14:foregroundMark x1="47879" y1="64800" x2="47071" y2="50000"/>
                        <a14:foregroundMark x1="47071" y1="50000" x2="38384" y2="48600"/>
                        <a14:foregroundMark x1="38384" y1="48600" x2="36970" y2="49800"/>
                        <a14:foregroundMark x1="8283" y1="41600" x2="7677" y2="52600"/>
                        <a14:foregroundMark x1="57172" y1="35600" x2="68889" y2="44400"/>
                        <a14:foregroundMark x1="68889" y1="44400" x2="62222" y2="26000"/>
                        <a14:foregroundMark x1="62222" y1="26000" x2="54141" y2="20800"/>
                        <a14:foregroundMark x1="54141" y1="20800" x2="50707" y2="28600"/>
                        <a14:foregroundMark x1="50707" y1="28600" x2="52525" y2="44600"/>
                        <a14:foregroundMark x1="52525" y1="44600" x2="50101" y2="38800"/>
                        <a14:foregroundMark x1="41818" y1="21200" x2="44848" y2="43400"/>
                        <a14:foregroundMark x1="44848" y1="43400" x2="54949" y2="44600"/>
                        <a14:foregroundMark x1="54949" y1="44600" x2="42020" y2="38400"/>
                        <a14:foregroundMark x1="42020" y1="38400" x2="28687" y2="41400"/>
                        <a14:foregroundMark x1="28687" y1="41400" x2="25859" y2="52600"/>
                        <a14:foregroundMark x1="25859" y1="52600" x2="31111" y2="64000"/>
                        <a14:foregroundMark x1="31111" y1="64000" x2="39394" y2="54000"/>
                        <a14:foregroundMark x1="39394" y1="54000" x2="45051" y2="41000"/>
                        <a14:foregroundMark x1="45051" y1="41000" x2="58788" y2="68200"/>
                        <a14:foregroundMark x1="58788" y1="68200" x2="66061" y2="56600"/>
                        <a14:foregroundMark x1="66061" y1="56600" x2="52929" y2="64800"/>
                        <a14:foregroundMark x1="52929" y1="64800" x2="53737" y2="74600"/>
                        <a14:foregroundMark x1="53737" y1="74600" x2="56364" y2="65600"/>
                        <a14:foregroundMark x1="56364" y1="65600" x2="42424" y2="66200"/>
                        <a14:foregroundMark x1="42424" y1="66200" x2="42828" y2="75000"/>
                        <a14:foregroundMark x1="42828" y1="75000" x2="50505" y2="73000"/>
                        <a14:foregroundMark x1="50505" y1="73000" x2="44646" y2="67600"/>
                        <a14:foregroundMark x1="44646" y1="67600" x2="35960" y2="74400"/>
                        <a14:foregroundMark x1="35960" y1="74400" x2="39798" y2="83200"/>
                        <a14:foregroundMark x1="39798" y1="83200" x2="49293" y2="83400"/>
                        <a14:foregroundMark x1="49293" y1="83400" x2="53131" y2="81400"/>
                        <a14:foregroundMark x1="34141" y1="20800" x2="49495" y2="19600"/>
                        <a14:foregroundMark x1="49495" y1="19600" x2="57374" y2="19800"/>
                        <a14:foregroundMark x1="57374" y1="19800" x2="65657" y2="23600"/>
                        <a14:foregroundMark x1="65657" y1="23600" x2="65859" y2="25000"/>
                        <a14:foregroundMark x1="34141" y1="15200" x2="58990" y2="15400"/>
                        <a14:foregroundMark x1="58990" y1="15400" x2="67677" y2="20400"/>
                        <a14:foregroundMark x1="34343" y1="12000" x2="64242" y2="14200"/>
                        <a14:foregroundMark x1="37576" y1="12000" x2="54343" y2="10800"/>
                        <a14:foregroundMark x1="54343" y1="10800" x2="58788" y2="11600"/>
                        <a14:foregroundMark x1="63232" y1="12800" x2="39394" y2="10200"/>
                        <a14:foregroundMark x1="39394" y1="10200" x2="46263" y2="8400"/>
                        <a14:foregroundMark x1="34949" y1="83800" x2="43232" y2="88800"/>
                        <a14:foregroundMark x1="43232" y1="88800" x2="51919" y2="89200"/>
                        <a14:foregroundMark x1="51919" y1="89200" x2="58384" y2="85200"/>
                        <a14:foregroundMark x1="58384" y1="85200" x2="61818" y2="80400"/>
                        <a14:foregroundMark x1="58788" y1="71200" x2="58788" y2="71200"/>
                        <a14:foregroundMark x1="63232" y1="86800" x2="34747" y2="89600"/>
                        <a14:foregroundMark x1="34747" y1="89600" x2="35960" y2="89000"/>
                        <a14:foregroundMark x1="40000" y1="87400" x2="63030" y2="89400"/>
                        <a14:foregroundMark x1="38182" y1="89800" x2="48283" y2="91800"/>
                        <a14:foregroundMark x1="48283" y1="91800" x2="57374" y2="90400"/>
                        <a14:foregroundMark x1="57374" y1="90400" x2="58788" y2="89600"/>
                        <a14:foregroundMark x1="35152" y1="90200" x2="44848" y2="91400"/>
                        <a14:foregroundMark x1="44848" y1="91400" x2="52727" y2="90000"/>
                        <a14:foregroundMark x1="52727" y1="90000" x2="63232" y2="90800"/>
                        <a14:foregroundMark x1="48889" y1="92400" x2="52323" y2="91400"/>
                      </a14:backgroundRemoval>
                    </a14:imgEffect>
                  </a14:imgLayer>
                </a14:imgProps>
              </a:ext>
              <a:ext uri="{28A0092B-C50C-407E-A947-70E740481C1C}">
                <a14:useLocalDpi xmlns:a14="http://schemas.microsoft.com/office/drawing/2010/main" val="0"/>
              </a:ext>
            </a:extLst>
          </a:blip>
          <a:srcRect/>
          <a:stretch>
            <a:fillRect/>
          </a:stretch>
        </p:blipFill>
        <p:spPr bwMode="auto">
          <a:xfrm>
            <a:off x="2924710" y="2349375"/>
            <a:ext cx="796973" cy="78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78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17D914-BE1C-9D44-9162-3A860E545CD3}"/>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5" name="Slide Number Placeholder 4">
            <a:extLst>
              <a:ext uri="{FF2B5EF4-FFF2-40B4-BE49-F238E27FC236}">
                <a16:creationId xmlns:a16="http://schemas.microsoft.com/office/drawing/2014/main" id="{DBB224EB-D44C-E44A-9602-A2961429BC1C}"/>
              </a:ext>
            </a:extLst>
          </p:cNvPr>
          <p:cNvSpPr>
            <a:spLocks noGrp="1"/>
          </p:cNvSpPr>
          <p:nvPr>
            <p:ph type="sldNum" sz="quarter" idx="12"/>
          </p:nvPr>
        </p:nvSpPr>
        <p:spPr/>
        <p:txBody>
          <a:bodyPr/>
          <a:lstStyle/>
          <a:p>
            <a:fld id="{586032BC-7077-4A99-B459-0B3931B67BEC}" type="slidenum">
              <a:rPr lang="en-US" smtClean="0"/>
              <a:pPr/>
              <a:t>15</a:t>
            </a:fld>
            <a:endParaRPr lang="en-US"/>
          </a:p>
        </p:txBody>
      </p:sp>
      <p:sp>
        <p:nvSpPr>
          <p:cNvPr id="6" name="object 14">
            <a:extLst>
              <a:ext uri="{FF2B5EF4-FFF2-40B4-BE49-F238E27FC236}">
                <a16:creationId xmlns:a16="http://schemas.microsoft.com/office/drawing/2014/main" id="{422BC398-4356-EB72-312D-BAFF91C17F8F}"/>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C01662F6-8242-D7C4-D18E-D6D8F2DE004F}"/>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Activité</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a:extLst>
              <a:ext uri="{FF2B5EF4-FFF2-40B4-BE49-F238E27FC236}">
                <a16:creationId xmlns:a16="http://schemas.microsoft.com/office/drawing/2014/main" id="{8D34F830-DC09-B28D-9614-3F5FCA691439}"/>
              </a:ext>
            </a:extLst>
          </p:cNvPr>
          <p:cNvSpPr/>
          <p:nvPr/>
        </p:nvSpPr>
        <p:spPr>
          <a:xfrm>
            <a:off x="9474200" y="292100"/>
            <a:ext cx="2336800" cy="952500"/>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ogo&#10;&#10;Description générée automatiquement">
            <a:extLst>
              <a:ext uri="{FF2B5EF4-FFF2-40B4-BE49-F238E27FC236}">
                <a16:creationId xmlns:a16="http://schemas.microsoft.com/office/drawing/2014/main" id="{A525D699-E6D7-6C0C-587E-2A0D673346C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pic>
        <p:nvPicPr>
          <p:cNvPr id="2" name="Image 1">
            <a:extLst>
              <a:ext uri="{FF2B5EF4-FFF2-40B4-BE49-F238E27FC236}">
                <a16:creationId xmlns:a16="http://schemas.microsoft.com/office/drawing/2014/main" id="{36B661DF-218E-4719-6C85-FD57EDA3AF12}"/>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74203" y="1477201"/>
            <a:ext cx="705011" cy="705011"/>
          </a:xfrm>
          <a:prstGeom prst="rect">
            <a:avLst/>
          </a:prstGeom>
        </p:spPr>
      </p:pic>
      <p:sp>
        <p:nvSpPr>
          <p:cNvPr id="7" name="ZoneTexte 6">
            <a:extLst>
              <a:ext uri="{FF2B5EF4-FFF2-40B4-BE49-F238E27FC236}">
                <a16:creationId xmlns:a16="http://schemas.microsoft.com/office/drawing/2014/main" id="{F96BD5E7-635D-0783-4AFA-4ACC9E8619FC}"/>
              </a:ext>
            </a:extLst>
          </p:cNvPr>
          <p:cNvSpPr txBox="1"/>
          <p:nvPr/>
        </p:nvSpPr>
        <p:spPr>
          <a:xfrm>
            <a:off x="754382" y="1453366"/>
            <a:ext cx="11056618" cy="3693319"/>
          </a:xfrm>
          <a:prstGeom prst="rect">
            <a:avLst/>
          </a:prstGeom>
          <a:noFill/>
        </p:spPr>
        <p:txBody>
          <a:bodyPr wrap="square">
            <a:spAutoFit/>
          </a:bodyPr>
          <a:lstStyle/>
          <a:p>
            <a:pPr algn="just"/>
            <a:r>
              <a:rPr lang="fr-FR" sz="1800" b="1" dirty="0">
                <a:solidFill>
                  <a:schemeClr val="bg1"/>
                </a:solidFill>
                <a:latin typeface="Poppins" pitchFamily="2" charset="77"/>
                <a:cs typeface="Poppins" pitchFamily="2" charset="77"/>
              </a:rPr>
              <a:t>Le Ministère de la santé a demandé une recommandation sur l’opportunité d’introduire le vaccin antirotavirus (RVV) dans le calendrier de routine. </a:t>
            </a:r>
          </a:p>
          <a:p>
            <a:pPr algn="just"/>
            <a:endParaRPr lang="fr-FR" sz="1800" b="1" dirty="0">
              <a:solidFill>
                <a:schemeClr val="bg1"/>
              </a:solidFill>
              <a:latin typeface="Poppins" pitchFamily="2" charset="77"/>
              <a:cs typeface="Poppins" pitchFamily="2" charset="77"/>
            </a:endParaRPr>
          </a:p>
          <a:p>
            <a:pPr algn="just"/>
            <a:r>
              <a:rPr lang="fr-FR" sz="1800" b="1" dirty="0">
                <a:solidFill>
                  <a:schemeClr val="bg1"/>
                </a:solidFill>
                <a:latin typeface="Poppins" pitchFamily="2" charset="77"/>
                <a:cs typeface="Poppins" pitchFamily="2" charset="77"/>
              </a:rPr>
              <a:t>Après la présentation des recommandations proposées par le groupe de travail, le GTCV a voté et accepté les  recommandations. La personne qui résume et rédige habituellement le procès-verbal n’était pas présente. Un autre membre (M. X) a donc été prié de le rédiger. Le procès-verbal final de 18 pages établi comprend des suggestions détaillées que les décideurs pourraient examiner et met également en évidence quelques aspects que le Ministère de la santé doit éviter pendant le processus de mise en œuvre.</a:t>
            </a:r>
          </a:p>
          <a:p>
            <a:pPr algn="just"/>
            <a:endParaRPr lang="fr-FR" sz="1800" b="1" dirty="0">
              <a:solidFill>
                <a:schemeClr val="bg1"/>
              </a:solidFill>
              <a:latin typeface="Poppins" pitchFamily="2" charset="77"/>
              <a:cs typeface="Poppins" pitchFamily="2" charset="77"/>
            </a:endParaRPr>
          </a:p>
          <a:p>
            <a:pPr algn="just"/>
            <a:r>
              <a:rPr lang="fr-FR" sz="1800" b="1" dirty="0">
                <a:solidFill>
                  <a:schemeClr val="bg1"/>
                </a:solidFill>
                <a:latin typeface="Poppins" pitchFamily="2" charset="77"/>
                <a:cs typeface="Poppins" pitchFamily="2" charset="77"/>
              </a:rPr>
              <a:t>M. X envoie le document au Ministère de la santé. Deux semaines plus tard, il apprend que le document a été envoyé par inadvertance au mauvais fonctionnaire.</a:t>
            </a:r>
          </a:p>
          <a:p>
            <a:pPr>
              <a:lnSpc>
                <a:spcPct val="100000"/>
              </a:lnSpc>
              <a:spcAft>
                <a:spcPts val="2514"/>
              </a:spcAft>
            </a:pPr>
            <a:endParaRPr lang="en-US" sz="1800" b="1" dirty="0">
              <a:solidFill>
                <a:schemeClr val="bg1"/>
              </a:solidFill>
              <a:latin typeface="Poppins" pitchFamily="2" charset="77"/>
              <a:cs typeface="Poppins" pitchFamily="2" charset="77"/>
            </a:endParaRPr>
          </a:p>
        </p:txBody>
      </p:sp>
      <p:sp>
        <p:nvSpPr>
          <p:cNvPr id="19" name="Rectangle 18">
            <a:extLst>
              <a:ext uri="{FF2B5EF4-FFF2-40B4-BE49-F238E27FC236}">
                <a16:creationId xmlns:a16="http://schemas.microsoft.com/office/drawing/2014/main" id="{9413B356-F643-0799-04DF-EAFB0A2FB6EF}"/>
              </a:ext>
            </a:extLst>
          </p:cNvPr>
          <p:cNvSpPr/>
          <p:nvPr/>
        </p:nvSpPr>
        <p:spPr>
          <a:xfrm>
            <a:off x="932073" y="5304418"/>
            <a:ext cx="5152814"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a:solidFill>
                  <a:schemeClr val="tx1"/>
                </a:solidFill>
                <a:latin typeface="Poppins" pitchFamily="2" charset="77"/>
                <a:cs typeface="Poppins" pitchFamily="2" charset="77"/>
              </a:rPr>
              <a:t>Quels sont les principaux problèmes dans ce scénario </a:t>
            </a:r>
          </a:p>
        </p:txBody>
      </p:sp>
      <p:sp>
        <p:nvSpPr>
          <p:cNvPr id="20" name="Rectangle 19">
            <a:extLst>
              <a:ext uri="{FF2B5EF4-FFF2-40B4-BE49-F238E27FC236}">
                <a16:creationId xmlns:a16="http://schemas.microsoft.com/office/drawing/2014/main" id="{802BE380-875D-5D4A-C4D9-3F0B1663326F}"/>
              </a:ext>
            </a:extLst>
          </p:cNvPr>
          <p:cNvSpPr/>
          <p:nvPr/>
        </p:nvSpPr>
        <p:spPr>
          <a:xfrm>
            <a:off x="6262578" y="5286449"/>
            <a:ext cx="5416473"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a:solidFill>
                  <a:schemeClr val="tx1"/>
                </a:solidFill>
                <a:latin typeface="Poppins" pitchFamily="2" charset="77"/>
                <a:cs typeface="Poppins" pitchFamily="2" charset="77"/>
              </a:rPr>
              <a:t>Q</a:t>
            </a:r>
            <a:r>
              <a:rPr lang="fr-FR" sz="1800" b="1" dirty="0">
                <a:solidFill>
                  <a:schemeClr val="tx1"/>
                </a:solidFill>
                <a:effectLst/>
                <a:latin typeface="Poppins" pitchFamily="2" charset="77"/>
                <a:cs typeface="Poppins" pitchFamily="2" charset="77"/>
              </a:rPr>
              <a:t>ue peut-on faire pour éviter qu’une telle situation ne se reproduise?</a:t>
            </a:r>
            <a:endParaRPr lang="fr-FR" sz="1800" dirty="0">
              <a:solidFill>
                <a:schemeClr val="tx1"/>
              </a:solidFill>
              <a:effectLst/>
              <a:latin typeface="Poppins" pitchFamily="2" charset="77"/>
              <a:cs typeface="Poppins" pitchFamily="2" charset="77"/>
            </a:endParaRPr>
          </a:p>
        </p:txBody>
      </p:sp>
    </p:spTree>
    <p:extLst>
      <p:ext uri="{BB962C8B-B14F-4D97-AF65-F5344CB8AC3E}">
        <p14:creationId xmlns:p14="http://schemas.microsoft.com/office/powerpoint/2010/main" val="698241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16</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Sites web: </a:t>
            </a:r>
            <a:r>
              <a:rPr lang="fr-FR" b="1" dirty="0">
                <a:latin typeface="Ebrima" panose="02000000000000000000" pitchFamily="2" charset="0"/>
                <a:ea typeface="Ebrima" panose="02000000000000000000" pitchFamily="2" charset="0"/>
                <a:cs typeface="Ebrima" panose="02000000000000000000" pitchFamily="2" charset="0"/>
              </a:rPr>
              <a:t>Diffusion auprès du grand public</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Pour qui?</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Grand public</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SHOULD OVERSEE THE DOCUMENTATION FOR THE WEBSITE</a:t>
            </a:r>
          </a:p>
          <a:p>
            <a:pPr marL="924204" lvl="1" indent="-495300">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Le secrétariat doit superviser et approuver les documents à télécharger sur le site Web.</a:t>
            </a:r>
          </a:p>
          <a:p>
            <a:pPr marL="924204" lvl="1" indent="-495300">
              <a:spcBef>
                <a:spcPts val="0"/>
              </a:spcBef>
              <a:spcAft>
                <a:spcPts val="114"/>
              </a:spcAft>
              <a:buClr>
                <a:srgbClr val="009CDE"/>
              </a:buClr>
              <a:buFont typeface="Wingdings" pitchFamily="2" charset="2"/>
              <a:buChar char="§"/>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QUI DOIT HEBERGER LE SITE?</a:t>
            </a:r>
          </a:p>
          <a:p>
            <a:pPr marL="714654" lvl="1" indent="-285750">
              <a:spcBef>
                <a:spcPts val="0"/>
              </a:spcBef>
              <a:spcAft>
                <a:spcPts val="0"/>
              </a:spcAft>
              <a:buClr>
                <a:srgbClr val="009CDE"/>
              </a:buClr>
              <a:buFont typeface="Wingdings" pitchFamily="2" charset="2"/>
              <a:buChar char="§"/>
            </a:pPr>
            <a:r>
              <a:rPr lang="fr-FR" sz="1600" dirty="0">
                <a:latin typeface="Poppins" pitchFamily="2" charset="77"/>
                <a:cs typeface="Poppins" pitchFamily="2" charset="77"/>
              </a:rPr>
              <a:t>Il devrait être hébergé sous forme de sous-section sur le site Web du Secrétariat</a:t>
            </a:r>
          </a:p>
          <a:p>
            <a:pPr lvl="1" indent="0">
              <a:spcBef>
                <a:spcPts val="0"/>
              </a:spcBef>
              <a:spcAft>
                <a:spcPts val="0"/>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buClr>
                <a:srgbClr val="009CDE"/>
              </a:buClr>
            </a:pPr>
            <a:r>
              <a:rPr lang="en-US" sz="1800" b="1" dirty="0">
                <a:solidFill>
                  <a:srgbClr val="0092CC"/>
                </a:solidFill>
                <a:latin typeface="Poppins" pitchFamily="2" charset="77"/>
                <a:cs typeface="Poppins" pitchFamily="2" charset="77"/>
              </a:rPr>
              <a:t>	OBJECTIFS ET BENEFICES</a:t>
            </a:r>
          </a:p>
          <a:p>
            <a:pPr marL="714654" lvl="1" indent="-285750">
              <a:spcBef>
                <a:spcPts val="0"/>
              </a:spcBef>
              <a:spcAft>
                <a:spcPts val="0"/>
              </a:spcAft>
              <a:buClr>
                <a:srgbClr val="009CDE"/>
              </a:buClr>
              <a:buFont typeface="Wingdings" pitchFamily="2" charset="2"/>
              <a:buChar char="§"/>
            </a:pPr>
            <a:r>
              <a:rPr lang="fr-FR" sz="1600" b="1" dirty="0">
                <a:latin typeface="Poppins" pitchFamily="2" charset="77"/>
                <a:cs typeface="Poppins" pitchFamily="2" charset="77"/>
              </a:rPr>
              <a:t>Plaidoyer et reconnaissance de votre GTCV</a:t>
            </a:r>
          </a:p>
          <a:p>
            <a:pPr marL="714654" lvl="1" indent="-285750">
              <a:spcBef>
                <a:spcPts val="0"/>
              </a:spcBef>
              <a:spcAft>
                <a:spcPts val="0"/>
              </a:spcAft>
              <a:buClr>
                <a:srgbClr val="009CDE"/>
              </a:buClr>
              <a:buFont typeface="Wingdings" pitchFamily="2" charset="2"/>
              <a:buChar char="§"/>
            </a:pPr>
            <a:r>
              <a:rPr lang="fr-FR" sz="1600" dirty="0">
                <a:latin typeface="Poppins" pitchFamily="2" charset="77"/>
                <a:cs typeface="Poppins" pitchFamily="2" charset="77"/>
              </a:rPr>
              <a:t>Contribue à améliorer la </a:t>
            </a:r>
            <a:r>
              <a:rPr lang="fr-FR" sz="1600" b="1" dirty="0">
                <a:latin typeface="Poppins" pitchFamily="2" charset="77"/>
                <a:cs typeface="Poppins" pitchFamily="2" charset="77"/>
              </a:rPr>
              <a:t>crédibilité, la transparence et la confiance </a:t>
            </a:r>
          </a:p>
          <a:p>
            <a:pPr marL="714654" lvl="1" indent="-285750">
              <a:spcBef>
                <a:spcPts val="0"/>
              </a:spcBef>
              <a:spcAft>
                <a:spcPts val="0"/>
              </a:spcAft>
              <a:buClr>
                <a:srgbClr val="009CDE"/>
              </a:buClr>
              <a:buFont typeface="Wingdings" pitchFamily="2" charset="2"/>
              <a:buChar char="§"/>
            </a:pPr>
            <a:r>
              <a:rPr lang="fr-FR" sz="1600" dirty="0">
                <a:latin typeface="Poppins" pitchFamily="2" charset="77"/>
                <a:cs typeface="Poppins" pitchFamily="2" charset="77"/>
              </a:rPr>
              <a:t>Aide à </a:t>
            </a:r>
            <a:r>
              <a:rPr lang="fr-FR" sz="1600" b="1" dirty="0">
                <a:latin typeface="Poppins" pitchFamily="2" charset="77"/>
                <a:cs typeface="Poppins" pitchFamily="2" charset="77"/>
              </a:rPr>
              <a:t>attirer et à recruter des experts </a:t>
            </a: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lvl="1" indent="0">
              <a:spcBef>
                <a:spcPts val="0"/>
              </a:spcBef>
              <a:spcAft>
                <a:spcPts val="0"/>
              </a:spcAft>
              <a:buNone/>
            </a:pPr>
            <a:endParaRPr lang="en-US" sz="16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13" name="Image 12">
            <a:extLst>
              <a:ext uri="{FF2B5EF4-FFF2-40B4-BE49-F238E27FC236}">
                <a16:creationId xmlns:a16="http://schemas.microsoft.com/office/drawing/2014/main" id="{878CB33A-62F9-9B64-E1E1-86F2F3B79816}"/>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516200" y="4358368"/>
            <a:ext cx="451217" cy="376370"/>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sp>
        <p:nvSpPr>
          <p:cNvPr id="15" name="Nuage 14">
            <a:extLst>
              <a:ext uri="{FF2B5EF4-FFF2-40B4-BE49-F238E27FC236}">
                <a16:creationId xmlns:a16="http://schemas.microsoft.com/office/drawing/2014/main" id="{D8BF1176-5756-0F12-BD6C-8C9CB179C6EE}"/>
              </a:ext>
            </a:extLst>
          </p:cNvPr>
          <p:cNvSpPr/>
          <p:nvPr/>
        </p:nvSpPr>
        <p:spPr>
          <a:xfrm flipV="1">
            <a:off x="506172" y="3471775"/>
            <a:ext cx="411370" cy="303009"/>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1EDD847-3054-ABCE-57C9-0255C2CE0EDE}"/>
              </a:ext>
            </a:extLst>
          </p:cNvPr>
          <p:cNvSpPr/>
          <p:nvPr/>
        </p:nvSpPr>
        <p:spPr>
          <a:xfrm>
            <a:off x="203029" y="4390774"/>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20" name="Connecteur droit 19">
            <a:extLst>
              <a:ext uri="{FF2B5EF4-FFF2-40B4-BE49-F238E27FC236}">
                <a16:creationId xmlns:a16="http://schemas.microsoft.com/office/drawing/2014/main" id="{4B63A77E-9548-1175-72C9-B3067895F37C}"/>
              </a:ext>
            </a:extLst>
          </p:cNvPr>
          <p:cNvCxnSpPr/>
          <p:nvPr/>
        </p:nvCxnSpPr>
        <p:spPr>
          <a:xfrm>
            <a:off x="967417" y="4704457"/>
            <a:ext cx="0" cy="90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3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buSzPct val="100000"/>
            </a:pPr>
            <a:r>
              <a:rPr lang="en-US" sz="2400" b="1" dirty="0">
                <a:latin typeface="Poppins" pitchFamily="2" charset="77"/>
                <a:cs typeface="Poppins" pitchFamily="2" charset="77"/>
              </a:rPr>
              <a:t>✅ </a:t>
            </a:r>
            <a:r>
              <a:rPr lang="fr-FR" sz="2400" b="1" dirty="0">
                <a:latin typeface="Poppins" pitchFamily="2" charset="77"/>
                <a:cs typeface="Poppins" pitchFamily="2" charset="77"/>
              </a:rPr>
              <a:t>Une courte présentation </a:t>
            </a:r>
            <a:r>
              <a:rPr lang="fr-FR" sz="2400" dirty="0">
                <a:latin typeface="Poppins" pitchFamily="2" charset="77"/>
                <a:cs typeface="Poppins" pitchFamily="2" charset="77"/>
              </a:rPr>
              <a:t>incluant les missions du GTCV</a:t>
            </a:r>
          </a:p>
          <a:p>
            <a:pPr>
              <a:lnSpc>
                <a:spcPct val="100000"/>
              </a:lnSpc>
              <a:buSzPct val="100000"/>
            </a:pPr>
            <a:r>
              <a:rPr lang="en-US" sz="2400" b="1" dirty="0">
                <a:latin typeface="Poppins" pitchFamily="2" charset="77"/>
                <a:cs typeface="Poppins" pitchFamily="2" charset="77"/>
              </a:rPr>
              <a:t>✅ </a:t>
            </a:r>
            <a:r>
              <a:rPr lang="fr-FR" sz="2400" b="1" dirty="0">
                <a:latin typeface="Poppins" pitchFamily="2" charset="77"/>
                <a:cs typeface="Poppins" pitchFamily="2" charset="77"/>
              </a:rPr>
              <a:t>Liste des membres </a:t>
            </a:r>
            <a:r>
              <a:rPr lang="fr-FR" sz="2400" dirty="0">
                <a:latin typeface="Poppins" pitchFamily="2" charset="77"/>
                <a:cs typeface="Poppins" pitchFamily="2" charset="77"/>
              </a:rPr>
              <a:t>du GTCV et de leurs domaines de compétence </a:t>
            </a:r>
          </a:p>
          <a:p>
            <a:pPr>
              <a:lnSpc>
                <a:spcPct val="100000"/>
              </a:lnSpc>
              <a:buSzPct val="100000"/>
            </a:pPr>
            <a:r>
              <a:rPr lang="en-US" sz="2400" b="1" dirty="0">
                <a:latin typeface="Poppins" pitchFamily="2" charset="77"/>
                <a:cs typeface="Poppins" pitchFamily="2" charset="77"/>
              </a:rPr>
              <a:t>✅ </a:t>
            </a:r>
            <a:r>
              <a:rPr lang="fr-FR" sz="2400" b="1" dirty="0">
                <a:latin typeface="Poppins" pitchFamily="2" charset="77"/>
                <a:cs typeface="Poppins" pitchFamily="2" charset="77"/>
              </a:rPr>
              <a:t>Déclaration d’intérêts </a:t>
            </a:r>
            <a:r>
              <a:rPr lang="fr-FR" sz="2400" dirty="0">
                <a:latin typeface="Poppins" pitchFamily="2" charset="77"/>
                <a:cs typeface="Poppins" pitchFamily="2" charset="77"/>
              </a:rPr>
              <a:t>(contribue à accroître la transparence)</a:t>
            </a:r>
          </a:p>
          <a:p>
            <a:pPr>
              <a:lnSpc>
                <a:spcPct val="100000"/>
              </a:lnSpc>
              <a:buSzPct val="100000"/>
            </a:pPr>
            <a:r>
              <a:rPr lang="en-US" sz="2400" b="1" dirty="0">
                <a:latin typeface="Poppins" pitchFamily="2" charset="77"/>
                <a:cs typeface="Poppins" pitchFamily="2" charset="77"/>
              </a:rPr>
              <a:t>✅ </a:t>
            </a:r>
            <a:r>
              <a:rPr lang="en-US" sz="2400" b="1" dirty="0" err="1">
                <a:latin typeface="Poppins" pitchFamily="2" charset="77"/>
                <a:cs typeface="Poppins" pitchFamily="2" charset="77"/>
              </a:rPr>
              <a:t>Groupes</a:t>
            </a:r>
            <a:r>
              <a:rPr lang="en-US" sz="2400" b="1" dirty="0">
                <a:latin typeface="Poppins" pitchFamily="2" charset="77"/>
                <a:cs typeface="Poppins" pitchFamily="2" charset="77"/>
              </a:rPr>
              <a:t> de travail </a:t>
            </a:r>
            <a:r>
              <a:rPr lang="en-US" sz="2400" b="1" dirty="0" err="1">
                <a:latin typeface="Poppins" pitchFamily="2" charset="77"/>
                <a:cs typeface="Poppins" pitchFamily="2" charset="77"/>
              </a:rPr>
              <a:t>actuels</a:t>
            </a:r>
            <a:endParaRPr lang="en-US" sz="2400" b="1" dirty="0">
              <a:latin typeface="Poppins" pitchFamily="2" charset="77"/>
              <a:cs typeface="Poppins" pitchFamily="2" charset="77"/>
            </a:endParaRPr>
          </a:p>
          <a:p>
            <a:pPr>
              <a:lnSpc>
                <a:spcPct val="100000"/>
              </a:lnSpc>
              <a:buSzPct val="100000"/>
            </a:pPr>
            <a:r>
              <a:rPr lang="en-US" sz="2400" b="1" dirty="0">
                <a:latin typeface="Poppins" pitchFamily="2" charset="77"/>
                <a:cs typeface="Poppins" pitchFamily="2" charset="77"/>
              </a:rPr>
              <a:t>✅ Plan de travail </a:t>
            </a:r>
            <a:r>
              <a:rPr lang="en-US" sz="2400" b="1" dirty="0" err="1">
                <a:latin typeface="Poppins" pitchFamily="2" charset="77"/>
                <a:cs typeface="Poppins" pitchFamily="2" charset="77"/>
              </a:rPr>
              <a:t>annuel</a:t>
            </a:r>
            <a:endParaRPr lang="en-US" sz="2400" b="1" dirty="0">
              <a:latin typeface="Poppins" pitchFamily="2" charset="77"/>
              <a:cs typeface="Poppins" pitchFamily="2" charset="77"/>
            </a:endParaRPr>
          </a:p>
          <a:p>
            <a:pPr>
              <a:lnSpc>
                <a:spcPct val="100000"/>
              </a:lnSpc>
              <a:buSzPct val="100000"/>
            </a:pPr>
            <a:r>
              <a:rPr lang="en-US" sz="2400" b="1" dirty="0">
                <a:latin typeface="Poppins" pitchFamily="2" charset="77"/>
                <a:cs typeface="Poppins" pitchFamily="2" charset="77"/>
              </a:rPr>
              <a:t>✅ Procès-verbaux</a:t>
            </a:r>
          </a:p>
          <a:p>
            <a:pPr>
              <a:lnSpc>
                <a:spcPct val="100000"/>
              </a:lnSpc>
              <a:buSzPct val="100000"/>
            </a:pPr>
            <a:r>
              <a:rPr lang="en-US" sz="2400" b="1" dirty="0">
                <a:latin typeface="Poppins" pitchFamily="2" charset="77"/>
                <a:cs typeface="Poppins" pitchFamily="2" charset="77"/>
              </a:rPr>
              <a:t>✅ </a:t>
            </a:r>
            <a:r>
              <a:rPr lang="fr-FR" sz="2400" b="1" dirty="0">
                <a:latin typeface="Poppins" pitchFamily="2" charset="77"/>
                <a:cs typeface="Poppins" pitchFamily="2" charset="77"/>
              </a:rPr>
              <a:t>Rapports de recommandation </a:t>
            </a:r>
            <a:r>
              <a:rPr lang="fr-FR" sz="2400" dirty="0">
                <a:latin typeface="Poppins" pitchFamily="2" charset="77"/>
                <a:cs typeface="Poppins" pitchFamily="2" charset="77"/>
              </a:rPr>
              <a:t>(aide à accroître la transparence)</a:t>
            </a:r>
            <a:endParaRPr lang="en-US" sz="2400" dirty="0">
              <a:latin typeface="Poppins" pitchFamily="2" charset="77"/>
              <a:cs typeface="Poppins" pitchFamily="2" charset="77"/>
            </a:endParaRPr>
          </a:p>
        </p:txBody>
      </p:sp>
      <p:sp>
        <p:nvSpPr>
          <p:cNvPr id="6" name="Footer Placeholder 5">
            <a:extLst>
              <a:ext uri="{FF2B5EF4-FFF2-40B4-BE49-F238E27FC236}">
                <a16:creationId xmlns:a16="http://schemas.microsoft.com/office/drawing/2014/main" id="{5AA22957-3652-0A48-B5FE-F2DE02F2556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05AF71ED-5B8E-B041-A4D7-EE09E887219B}"/>
              </a:ext>
            </a:extLst>
          </p:cNvPr>
          <p:cNvSpPr>
            <a:spLocks noGrp="1"/>
          </p:cNvSpPr>
          <p:nvPr>
            <p:ph type="sldNum" sz="quarter" idx="12"/>
          </p:nvPr>
        </p:nvSpPr>
        <p:spPr/>
        <p:txBody>
          <a:bodyPr/>
          <a:lstStyle/>
          <a:p>
            <a:fld id="{586032BC-7077-4A99-B459-0B3931B67BEC}" type="slidenum">
              <a:rPr lang="en-US" smtClean="0"/>
              <a:pPr/>
              <a:t>17</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58F86593-1DEF-8C75-AD15-32CBB28D120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E15ED835-2F2B-59C0-581E-566308AE23A9}"/>
              </a:ext>
            </a:extLst>
          </p:cNvPr>
          <p:cNvSpPr txBox="1">
            <a:spLocks/>
          </p:cNvSpPr>
          <p:nvPr/>
        </p:nvSpPr>
        <p:spPr bwMode="gray">
          <a:xfrm>
            <a:off x="576585" y="551759"/>
            <a:ext cx="9152632"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FR" b="1" dirty="0">
                <a:latin typeface="Ebrima" panose="02000000000000000000" pitchFamily="2" charset="0"/>
                <a:ea typeface="Ebrima" panose="02000000000000000000" pitchFamily="2" charset="0"/>
                <a:cs typeface="Ebrima" panose="02000000000000000000" pitchFamily="2" charset="0"/>
              </a:rPr>
              <a:t>Éléments potentiels à inclure sur les sites Web des GTCV</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2" name="Rectangle 1">
            <a:extLst>
              <a:ext uri="{FF2B5EF4-FFF2-40B4-BE49-F238E27FC236}">
                <a16:creationId xmlns:a16="http://schemas.microsoft.com/office/drawing/2014/main" id="{17F68097-6D1B-F572-D7EA-869AD2CE453B}"/>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738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123" y="3943802"/>
            <a:ext cx="4414742" cy="2238628"/>
          </a:xfrm>
          <a:prstGeom prst="rect">
            <a:avLst/>
          </a:prstGeom>
          <a:ln w="19050" cap="sq">
            <a:solidFill>
              <a:srgbClr val="C10077"/>
            </a:solidFill>
            <a:miter lim="800000"/>
          </a:ln>
          <a:effectLst/>
        </p:spPr>
      </p:pic>
      <p:sp>
        <p:nvSpPr>
          <p:cNvPr id="2" name="Footer Placeholder 1">
            <a:extLst>
              <a:ext uri="{FF2B5EF4-FFF2-40B4-BE49-F238E27FC236}">
                <a16:creationId xmlns:a16="http://schemas.microsoft.com/office/drawing/2014/main" id="{7A98FBE5-6BA8-6745-BC1B-3E1A5B9C1FEC}"/>
              </a:ext>
            </a:extLst>
          </p:cNvPr>
          <p:cNvSpPr>
            <a:spLocks noGrp="1"/>
          </p:cNvSpPr>
          <p:nvPr>
            <p:ph type="ftr" sz="quarter" idx="11"/>
          </p:nvPr>
        </p:nvSpPr>
        <p:spPr/>
        <p:txBody>
          <a:bodyPr/>
          <a:lstStyle/>
          <a:p>
            <a:r>
              <a:rPr lang="en-US"/>
              <a:t>NITAG: Documentation Best Practices</a:t>
            </a:r>
          </a:p>
        </p:txBody>
      </p:sp>
      <p:sp>
        <p:nvSpPr>
          <p:cNvPr id="3" name="Slide Number Placeholder 2">
            <a:extLst>
              <a:ext uri="{FF2B5EF4-FFF2-40B4-BE49-F238E27FC236}">
                <a16:creationId xmlns:a16="http://schemas.microsoft.com/office/drawing/2014/main" id="{912CFCCA-3103-F348-B276-D69E627E166D}"/>
              </a:ext>
            </a:extLst>
          </p:cNvPr>
          <p:cNvSpPr>
            <a:spLocks noGrp="1"/>
          </p:cNvSpPr>
          <p:nvPr>
            <p:ph type="sldNum" sz="quarter" idx="12"/>
          </p:nvPr>
        </p:nvSpPr>
        <p:spPr/>
        <p:txBody>
          <a:bodyPr/>
          <a:lstStyle/>
          <a:p>
            <a:fld id="{586032BC-7077-4A99-B459-0B3931B67BEC}" type="slidenum">
              <a:rPr lang="en-US" smtClean="0"/>
              <a:pPr/>
              <a:t>18</a:t>
            </a:fld>
            <a:endParaRPr lang="en-US"/>
          </a:p>
        </p:txBody>
      </p:sp>
      <p:pic>
        <p:nvPicPr>
          <p:cNvPr id="9" name="Picture 8">
            <a:extLst>
              <a:ext uri="{FF2B5EF4-FFF2-40B4-BE49-F238E27FC236}">
                <a16:creationId xmlns:a16="http://schemas.microsoft.com/office/drawing/2014/main" id="{D9448B15-46C5-244A-8D00-B9065A997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94" y="1150646"/>
            <a:ext cx="6347966" cy="2331906"/>
          </a:xfrm>
          <a:prstGeom prst="rect">
            <a:avLst/>
          </a:prstGeom>
          <a:ln w="19050" cap="sq">
            <a:solidFill>
              <a:srgbClr val="C10077"/>
            </a:solidFill>
            <a:miter lim="800000"/>
          </a:ln>
          <a:effectLst/>
        </p:spPr>
      </p:pic>
      <p:pic>
        <p:nvPicPr>
          <p:cNvPr id="6" name="Content Placeholder 5"/>
          <p:cNvPicPr>
            <a:picLocks noGrp="1" noChangeAspect="1"/>
          </p:cNvPicPr>
          <p:nvPr>
            <p:ph idx="1"/>
          </p:nvPr>
        </p:nvPicPr>
        <p:blipFill>
          <a:blip r:embed="rId5"/>
          <a:stretch>
            <a:fillRect/>
          </a:stretch>
        </p:blipFill>
        <p:spPr>
          <a:xfrm>
            <a:off x="4933881" y="3396399"/>
            <a:ext cx="5952559" cy="3333433"/>
          </a:xfrm>
          <a:prstGeom prst="rect">
            <a:avLst/>
          </a:prstGeom>
          <a:ln w="19050" cap="sq">
            <a:solidFill>
              <a:srgbClr val="C10077"/>
            </a:solidFill>
            <a:miter lim="800000"/>
          </a:ln>
          <a:effectLst/>
        </p:spPr>
      </p:pic>
      <p:pic>
        <p:nvPicPr>
          <p:cNvPr id="7" name="Picture 6"/>
          <p:cNvPicPr>
            <a:picLocks noChangeAspect="1"/>
          </p:cNvPicPr>
          <p:nvPr/>
        </p:nvPicPr>
        <p:blipFill>
          <a:blip r:embed="rId6"/>
          <a:stretch>
            <a:fillRect/>
          </a:stretch>
        </p:blipFill>
        <p:spPr>
          <a:xfrm>
            <a:off x="7053128" y="1378082"/>
            <a:ext cx="4148794" cy="2521256"/>
          </a:xfrm>
          <a:prstGeom prst="rect">
            <a:avLst/>
          </a:prstGeom>
          <a:ln w="19050" cap="sq">
            <a:solidFill>
              <a:srgbClr val="C10077"/>
            </a:solidFill>
            <a:miter lim="800000"/>
          </a:ln>
          <a:effectLst/>
        </p:spPr>
      </p:pic>
      <p:sp>
        <p:nvSpPr>
          <p:cNvPr id="5" name="object 14">
            <a:extLst>
              <a:ext uri="{FF2B5EF4-FFF2-40B4-BE49-F238E27FC236}">
                <a16:creationId xmlns:a16="http://schemas.microsoft.com/office/drawing/2014/main" id="{C1B0ECB2-09C3-0EE9-8080-8F094C3040E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4140A79A-8662-E19B-AD97-F6A0B51A90EF}"/>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err="1">
                <a:latin typeface="Ebrima" panose="02000000000000000000" pitchFamily="2" charset="0"/>
                <a:ea typeface="Ebrima" panose="02000000000000000000" pitchFamily="2" charset="0"/>
                <a:cs typeface="Ebrima" panose="02000000000000000000" pitchFamily="2" charset="0"/>
              </a:rPr>
              <a:t>Exemple</a:t>
            </a:r>
            <a:r>
              <a:rPr lang="en-GB" b="1" dirty="0">
                <a:latin typeface="Ebrima" panose="02000000000000000000" pitchFamily="2" charset="0"/>
                <a:ea typeface="Ebrima" panose="02000000000000000000" pitchFamily="2" charset="0"/>
                <a:cs typeface="Ebrima" panose="02000000000000000000" pitchFamily="2" charset="0"/>
              </a:rPr>
              <a:t> de sites web de GTCV</a:t>
            </a:r>
          </a:p>
        </p:txBody>
      </p:sp>
    </p:spTree>
    <p:extLst>
      <p:ext uri="{BB962C8B-B14F-4D97-AF65-F5344CB8AC3E}">
        <p14:creationId xmlns:p14="http://schemas.microsoft.com/office/powerpoint/2010/main" val="88368423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EC0FA-976B-44C7-A62E-ACDF03FB5AF5}"/>
              </a:ext>
            </a:extLst>
          </p:cNvPr>
          <p:cNvSpPr>
            <a:spLocks noGrp="1"/>
          </p:cNvSpPr>
          <p:nvPr>
            <p:ph idx="1"/>
          </p:nvPr>
        </p:nvSpPr>
        <p:spPr>
          <a:xfrm>
            <a:off x="479125" y="1805000"/>
            <a:ext cx="9264950" cy="4248970"/>
          </a:xfrm>
        </p:spPr>
        <p:txBody>
          <a:bodyPr/>
          <a:lstStyle/>
          <a:p>
            <a:pPr marL="457200" indent="-457200">
              <a:lnSpc>
                <a:spcPct val="100000"/>
              </a:lnSpc>
              <a:spcBef>
                <a:spcPts val="600"/>
              </a:spcBef>
              <a:buClr>
                <a:srgbClr val="009CDE"/>
              </a:buClr>
              <a:buFont typeface="+mj-lt"/>
              <a:buAutoNum type="arabicPeriod"/>
            </a:pPr>
            <a:r>
              <a:rPr lang="en-US" sz="2800" dirty="0" err="1">
                <a:latin typeface="Poppins" pitchFamily="2" charset="77"/>
                <a:cs typeface="Poppins" pitchFamily="2" charset="77"/>
              </a:rPr>
              <a:t>Expliquer</a:t>
            </a:r>
            <a:r>
              <a:rPr lang="en-US" sz="2800" dirty="0">
                <a:latin typeface="Poppins" pitchFamily="2" charset="77"/>
                <a:cs typeface="Poppins" pitchFamily="2" charset="77"/>
              </a:rPr>
              <a:t> </a:t>
            </a:r>
            <a:r>
              <a:rPr lang="en-US" sz="2800" dirty="0" err="1">
                <a:latin typeface="Poppins" pitchFamily="2" charset="77"/>
                <a:cs typeface="Poppins" pitchFamily="2" charset="77"/>
              </a:rPr>
              <a:t>l’</a:t>
            </a:r>
            <a:r>
              <a:rPr lang="en-US" sz="2800" b="1" dirty="0" err="1">
                <a:latin typeface="Poppins" pitchFamily="2" charset="77"/>
                <a:cs typeface="Poppins" pitchFamily="2" charset="77"/>
              </a:rPr>
              <a:t>importance</a:t>
            </a:r>
            <a:r>
              <a:rPr lang="en-US" sz="2800" b="1" dirty="0">
                <a:latin typeface="Poppins" pitchFamily="2" charset="77"/>
                <a:cs typeface="Poppins" pitchFamily="2" charset="77"/>
              </a:rPr>
              <a:t> de la documentation </a:t>
            </a:r>
            <a:r>
              <a:rPr lang="en-US" sz="2800" dirty="0">
                <a:latin typeface="Poppins" pitchFamily="2" charset="77"/>
                <a:cs typeface="Poppins" pitchFamily="2" charset="77"/>
              </a:rPr>
              <a:t>des GTCV </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Identifier les </a:t>
            </a:r>
            <a:r>
              <a:rPr lang="en-US" sz="2800" b="1" dirty="0" err="1">
                <a:latin typeface="Poppins" pitchFamily="2" charset="77"/>
                <a:cs typeface="Poppins" pitchFamily="2" charset="77"/>
              </a:rPr>
              <a:t>differentes</a:t>
            </a:r>
            <a:r>
              <a:rPr lang="en-US" sz="2800" b="1" dirty="0">
                <a:latin typeface="Poppins" pitchFamily="2" charset="77"/>
                <a:cs typeface="Poppins" pitchFamily="2" charset="77"/>
              </a:rPr>
              <a:t> types de documentation</a:t>
            </a:r>
          </a:p>
          <a:p>
            <a:pPr marL="457200" indent="-457200">
              <a:lnSpc>
                <a:spcPct val="100000"/>
              </a:lnSpc>
              <a:spcBef>
                <a:spcPts val="600"/>
              </a:spcBef>
              <a:buClr>
                <a:srgbClr val="009CDE"/>
              </a:buClr>
              <a:buFont typeface="+mj-lt"/>
              <a:buAutoNum type="arabicPeriod"/>
            </a:pPr>
            <a:r>
              <a:rPr lang="en-US" sz="2800" dirty="0" err="1">
                <a:latin typeface="Poppins" pitchFamily="2" charset="77"/>
                <a:cs typeface="Poppins" pitchFamily="2" charset="77"/>
              </a:rPr>
              <a:t>Evaluer</a:t>
            </a:r>
            <a:r>
              <a:rPr lang="en-US" sz="2800" dirty="0">
                <a:latin typeface="Poppins" pitchFamily="2" charset="77"/>
                <a:cs typeface="Poppins" pitchFamily="2" charset="77"/>
              </a:rPr>
              <a:t> les </a:t>
            </a:r>
            <a:r>
              <a:rPr lang="en-US" sz="2800" b="1" dirty="0" err="1">
                <a:latin typeface="Poppins" pitchFamily="2" charset="77"/>
                <a:cs typeface="Poppins" pitchFamily="2" charset="77"/>
              </a:rPr>
              <a:t>processus</a:t>
            </a:r>
            <a:r>
              <a:rPr lang="en-US" sz="2800" b="1" dirty="0">
                <a:latin typeface="Poppins" pitchFamily="2" charset="77"/>
                <a:cs typeface="Poppins" pitchFamily="2" charset="77"/>
              </a:rPr>
              <a:t> de documentation</a:t>
            </a:r>
            <a:endParaRPr lang="en-US" sz="2800" dirty="0">
              <a:latin typeface="Poppins" pitchFamily="2" charset="77"/>
              <a:cs typeface="Poppins" pitchFamily="2" charset="77"/>
            </a:endParaRPr>
          </a:p>
          <a:p>
            <a:pPr marL="457200" indent="-457200">
              <a:lnSpc>
                <a:spcPct val="100000"/>
              </a:lnSpc>
              <a:spcBef>
                <a:spcPts val="600"/>
              </a:spcBef>
              <a:buClr>
                <a:srgbClr val="009CDE"/>
              </a:buClr>
              <a:buFont typeface="+mj-lt"/>
              <a:buAutoNum type="arabicPeriod"/>
            </a:pPr>
            <a:r>
              <a:rPr lang="en-US" sz="2800" dirty="0" err="1">
                <a:latin typeface="Poppins" pitchFamily="2" charset="77"/>
                <a:cs typeface="Poppins" pitchFamily="2" charset="77"/>
              </a:rPr>
              <a:t>Developper</a:t>
            </a:r>
            <a:r>
              <a:rPr lang="en-US" sz="2800" dirty="0">
                <a:latin typeface="Poppins" pitchFamily="2" charset="77"/>
                <a:cs typeface="Poppins" pitchFamily="2" charset="77"/>
              </a:rPr>
              <a:t> un </a:t>
            </a:r>
            <a:r>
              <a:rPr lang="en-US" sz="2800" b="1" dirty="0">
                <a:latin typeface="Poppins" pitchFamily="2" charset="77"/>
                <a:cs typeface="Poppins" pitchFamily="2" charset="77"/>
              </a:rPr>
              <a:t>plan </a:t>
            </a:r>
            <a:r>
              <a:rPr lang="en-US" sz="2800" b="1" dirty="0" err="1">
                <a:latin typeface="Poppins" pitchFamily="2" charset="77"/>
                <a:cs typeface="Poppins" pitchFamily="2" charset="77"/>
              </a:rPr>
              <a:t>d’action</a:t>
            </a:r>
            <a:r>
              <a:rPr lang="en-US" sz="2800" b="1" dirty="0">
                <a:latin typeface="Poppins" pitchFamily="2" charset="77"/>
                <a:cs typeface="Poppins" pitchFamily="2" charset="77"/>
              </a:rPr>
              <a:t> </a:t>
            </a:r>
            <a:r>
              <a:rPr lang="en-US" sz="2800" dirty="0">
                <a:latin typeface="Poppins" pitchFamily="2" charset="77"/>
                <a:cs typeface="Poppins" pitchFamily="2" charset="77"/>
              </a:rPr>
              <a:t>pour </a:t>
            </a:r>
            <a:r>
              <a:rPr lang="en-US" sz="2800" dirty="0" err="1">
                <a:latin typeface="Poppins" pitchFamily="2" charset="77"/>
                <a:cs typeface="Poppins" pitchFamily="2" charset="77"/>
              </a:rPr>
              <a:t>améliorer</a:t>
            </a:r>
            <a:r>
              <a:rPr lang="en-US" sz="2800" dirty="0">
                <a:latin typeface="Poppins" pitchFamily="2" charset="77"/>
                <a:cs typeface="Poppins" pitchFamily="2" charset="77"/>
              </a:rPr>
              <a:t> </a:t>
            </a:r>
            <a:r>
              <a:rPr lang="en-US" sz="2800" dirty="0" err="1">
                <a:latin typeface="Poppins" pitchFamily="2" charset="77"/>
                <a:cs typeface="Poppins" pitchFamily="2" charset="77"/>
              </a:rPr>
              <a:t>ou</a:t>
            </a:r>
            <a:r>
              <a:rPr lang="en-US" sz="2800" dirty="0">
                <a:latin typeface="Poppins" pitchFamily="2" charset="77"/>
                <a:cs typeface="Poppins" pitchFamily="2" charset="77"/>
              </a:rPr>
              <a:t> </a:t>
            </a:r>
            <a:r>
              <a:rPr lang="en-US" sz="2800" dirty="0" err="1">
                <a:latin typeface="Poppins" pitchFamily="2" charset="77"/>
                <a:cs typeface="Poppins" pitchFamily="2" charset="77"/>
              </a:rPr>
              <a:t>mettre</a:t>
            </a:r>
            <a:r>
              <a:rPr lang="en-US" sz="2800" dirty="0">
                <a:latin typeface="Poppins" pitchFamily="2" charset="77"/>
                <a:cs typeface="Poppins" pitchFamily="2" charset="77"/>
              </a:rPr>
              <a:t> à jour la documentation du GTCV</a:t>
            </a:r>
          </a:p>
          <a:p>
            <a:pPr marL="457200" indent="-457200">
              <a:spcBef>
                <a:spcPts val="600"/>
              </a:spcBef>
              <a:buFont typeface="+mj-lt"/>
              <a:buAutoNum type="arabicPeriod"/>
            </a:pPr>
            <a:endParaRPr lang="en-US" sz="2800" dirty="0">
              <a:latin typeface="Poppins" pitchFamily="2" charset="77"/>
              <a:cs typeface="Poppins" pitchFamily="2" charset="77"/>
            </a:endParaRPr>
          </a:p>
          <a:p>
            <a:endParaRPr lang="en-US" sz="1800" dirty="0">
              <a:latin typeface="Poppins" pitchFamily="2" charset="77"/>
              <a:cs typeface="Poppins" pitchFamily="2" charset="77"/>
            </a:endParaRPr>
          </a:p>
        </p:txBody>
      </p:sp>
      <p:sp>
        <p:nvSpPr>
          <p:cNvPr id="5" name="Slide Number Placeholder 4">
            <a:extLst>
              <a:ext uri="{FF2B5EF4-FFF2-40B4-BE49-F238E27FC236}">
                <a16:creationId xmlns:a16="http://schemas.microsoft.com/office/drawing/2014/main" id="{4A99A2AD-8532-41BC-A1E2-B28982BA1AC1}"/>
              </a:ext>
            </a:extLst>
          </p:cNvPr>
          <p:cNvSpPr>
            <a:spLocks noGrp="1"/>
          </p:cNvSpPr>
          <p:nvPr>
            <p:ph type="sldNum" sz="quarter" idx="16"/>
          </p:nvPr>
        </p:nvSpPr>
        <p:spPr/>
        <p:txBody>
          <a:bodyPr/>
          <a:lstStyle/>
          <a:p>
            <a:fld id="{A74CE0EA-F3B5-4684-BA10-C594598FDB9C}" type="slidenum">
              <a:rPr lang="en-GB" noProof="0" smtClean="0"/>
              <a:pPr/>
              <a:t>1</a:t>
            </a:fld>
            <a:endParaRPr lang="en-GB" noProof="0"/>
          </a:p>
        </p:txBody>
      </p:sp>
      <p:sp>
        <p:nvSpPr>
          <p:cNvPr id="8" name="Footer Placeholder 4">
            <a:extLst>
              <a:ext uri="{FF2B5EF4-FFF2-40B4-BE49-F238E27FC236}">
                <a16:creationId xmlns:a16="http://schemas.microsoft.com/office/drawing/2014/main" id="{6BFF76CB-390D-9544-7AE7-9BC774F6D721}"/>
              </a:ext>
            </a:extLst>
          </p:cNvPr>
          <p:cNvSpPr txBox="1">
            <a:spLocks/>
          </p:cNvSpPr>
          <p:nvPr/>
        </p:nvSpPr>
        <p:spPr>
          <a:xfrm>
            <a:off x="479123" y="6468533"/>
            <a:ext cx="3517143" cy="228226"/>
          </a:xfrm>
          <a:prstGeom prst="rect">
            <a:avLst/>
          </a:prstGeom>
        </p:spPr>
        <p:txBody>
          <a:bodyPr/>
          <a:ls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a:lstStyle>
          <a:p>
            <a:r>
              <a:rPr lang="en-US" sz="1000" dirty="0"/>
              <a:t>NITAG: Documentation Best Practices</a:t>
            </a:r>
          </a:p>
        </p:txBody>
      </p:sp>
      <p:sp>
        <p:nvSpPr>
          <p:cNvPr id="9" name="object 14">
            <a:extLst>
              <a:ext uri="{FF2B5EF4-FFF2-40B4-BE49-F238E27FC236}">
                <a16:creationId xmlns:a16="http://schemas.microsoft.com/office/drawing/2014/main" id="{52ABB186-3617-C807-BB90-CF35E14CAB7A}"/>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2" name="object 2">
            <a:extLst>
              <a:ext uri="{FF2B5EF4-FFF2-40B4-BE49-F238E27FC236}">
                <a16:creationId xmlns:a16="http://schemas.microsoft.com/office/drawing/2014/main" id="{F58E89FD-D64F-3F84-B1D9-E43F5FFA99A2}"/>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dirty="0" err="1">
                <a:latin typeface="Ebrima" panose="02000000000000000000" pitchFamily="2" charset="0"/>
                <a:ea typeface="Ebrima" panose="02000000000000000000" pitchFamily="2" charset="0"/>
                <a:cs typeface="Ebrima" panose="02000000000000000000" pitchFamily="2" charset="0"/>
              </a:rPr>
              <a:t>Objectifs</a:t>
            </a:r>
            <a:r>
              <a:rPr lang="en-GB" dirty="0">
                <a:latin typeface="Ebrima" panose="02000000000000000000" pitchFamily="2" charset="0"/>
                <a:ea typeface="Ebrima" panose="02000000000000000000" pitchFamily="2" charset="0"/>
                <a:cs typeface="Ebrima" panose="02000000000000000000" pitchFamily="2" charset="0"/>
              </a:rPr>
              <a:t> </a:t>
            </a:r>
            <a:r>
              <a:rPr lang="en-GB" dirty="0" err="1">
                <a:latin typeface="Ebrima" panose="02000000000000000000" pitchFamily="2" charset="0"/>
                <a:ea typeface="Ebrima" panose="02000000000000000000" pitchFamily="2" charset="0"/>
                <a:cs typeface="Ebrima" panose="02000000000000000000" pitchFamily="2" charset="0"/>
              </a:rPr>
              <a:t>d’apprentissage</a:t>
            </a:r>
            <a:endParaRPr lang="en-GB" dirty="0">
              <a:latin typeface="Ebrima" panose="02000000000000000000" pitchFamily="2" charset="0"/>
              <a:ea typeface="Ebrima" panose="02000000000000000000" pitchFamily="2" charset="0"/>
              <a:cs typeface="Ebrima" panose="02000000000000000000" pitchFamily="2" charset="0"/>
            </a:endParaRPr>
          </a:p>
        </p:txBody>
      </p:sp>
      <p:pic>
        <p:nvPicPr>
          <p:cNvPr id="3" name="Image 2">
            <a:extLst>
              <a:ext uri="{FF2B5EF4-FFF2-40B4-BE49-F238E27FC236}">
                <a16:creationId xmlns:a16="http://schemas.microsoft.com/office/drawing/2014/main" id="{5AB4A473-C436-77B5-21D6-6101D5DAA03B}"/>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9072044" y="2197722"/>
            <a:ext cx="2975114" cy="2481605"/>
          </a:xfrm>
          <a:prstGeom prst="rect">
            <a:avLst/>
          </a:prstGeom>
        </p:spPr>
      </p:pic>
      <p:sp>
        <p:nvSpPr>
          <p:cNvPr id="4" name="Espace réservé du texte 8">
            <a:extLst>
              <a:ext uri="{FF2B5EF4-FFF2-40B4-BE49-F238E27FC236}">
                <a16:creationId xmlns:a16="http://schemas.microsoft.com/office/drawing/2014/main" id="{FC059259-1971-C11F-A18B-CD7FA1A8C30F}"/>
              </a:ext>
            </a:extLst>
          </p:cNvPr>
          <p:cNvSpPr>
            <a:spLocks noGrp="1"/>
          </p:cNvSpPr>
          <p:nvPr>
            <p:ph type="body" sz="quarter" idx="13"/>
          </p:nvPr>
        </p:nvSpPr>
        <p:spPr>
          <a:xfrm>
            <a:off x="576585" y="1101168"/>
            <a:ext cx="5072021" cy="262016"/>
          </a:xfrm>
        </p:spPr>
        <p:txBody>
          <a:bodyPr>
            <a:noAutofit/>
          </a:bodyPr>
          <a:lstStyle/>
          <a:p>
            <a:r>
              <a:rPr lang="en-US" sz="1700" dirty="0">
                <a:solidFill>
                  <a:srgbClr val="0092CC"/>
                </a:solidFill>
              </a:rPr>
              <a:t>A </a:t>
            </a:r>
            <a:r>
              <a:rPr lang="en-US" sz="1700" dirty="0" err="1">
                <a:solidFill>
                  <a:srgbClr val="0092CC"/>
                </a:solidFill>
              </a:rPr>
              <a:t>l’issue</a:t>
            </a:r>
            <a:r>
              <a:rPr lang="en-US" sz="1700" dirty="0">
                <a:solidFill>
                  <a:srgbClr val="0092CC"/>
                </a:solidFill>
              </a:rPr>
              <a:t> de </a:t>
            </a:r>
            <a:r>
              <a:rPr lang="en-US" sz="1700" dirty="0" err="1">
                <a:solidFill>
                  <a:srgbClr val="0092CC"/>
                </a:solidFill>
              </a:rPr>
              <a:t>cette</a:t>
            </a:r>
            <a:r>
              <a:rPr lang="en-US" sz="1700" dirty="0">
                <a:solidFill>
                  <a:srgbClr val="0092CC"/>
                </a:solidFill>
              </a:rPr>
              <a:t> formation, </a:t>
            </a:r>
            <a:r>
              <a:rPr lang="en-US" sz="1700" dirty="0" err="1">
                <a:solidFill>
                  <a:srgbClr val="0092CC"/>
                </a:solidFill>
              </a:rPr>
              <a:t>vous</a:t>
            </a:r>
            <a:r>
              <a:rPr lang="en-US" sz="1700" dirty="0">
                <a:solidFill>
                  <a:srgbClr val="0092CC"/>
                </a:solidFill>
              </a:rPr>
              <a:t> </a:t>
            </a:r>
            <a:r>
              <a:rPr lang="en-US" sz="1700" dirty="0" err="1">
                <a:solidFill>
                  <a:srgbClr val="0092CC"/>
                </a:solidFill>
              </a:rPr>
              <a:t>serez</a:t>
            </a:r>
            <a:r>
              <a:rPr lang="en-US" sz="1700" dirty="0">
                <a:solidFill>
                  <a:srgbClr val="0092CC"/>
                </a:solidFill>
              </a:rPr>
              <a:t> capable de:</a:t>
            </a:r>
            <a:endParaRPr lang="en-US" sz="1700" dirty="0"/>
          </a:p>
        </p:txBody>
      </p:sp>
    </p:spTree>
    <p:extLst>
      <p:ext uri="{BB962C8B-B14F-4D97-AF65-F5344CB8AC3E}">
        <p14:creationId xmlns:p14="http://schemas.microsoft.com/office/powerpoint/2010/main" val="22954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19</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Publication des </a:t>
            </a:r>
            <a:r>
              <a:rPr lang="en-GB" b="1" dirty="0" err="1">
                <a:latin typeface="Ebrima" panose="02000000000000000000" pitchFamily="2" charset="0"/>
                <a:ea typeface="Ebrima" panose="02000000000000000000" pitchFamily="2" charset="0"/>
                <a:cs typeface="Ebrima" panose="02000000000000000000" pitchFamily="2" charset="0"/>
              </a:rPr>
              <a:t>recommandations</a:t>
            </a:r>
            <a:r>
              <a:rPr lang="en-GB" b="1" dirty="0">
                <a:latin typeface="Ebrima" panose="02000000000000000000" pitchFamily="2" charset="0"/>
                <a:ea typeface="Ebrima" panose="02000000000000000000" pitchFamily="2" charset="0"/>
                <a:cs typeface="Ebrima" panose="02000000000000000000" pitchFamily="2" charset="0"/>
              </a:rPr>
              <a:t> (</a:t>
            </a:r>
            <a:r>
              <a:rPr lang="en-GB" b="1" dirty="0" err="1">
                <a:latin typeface="Ebrima" panose="02000000000000000000" pitchFamily="2" charset="0"/>
                <a:ea typeface="Ebrima" panose="02000000000000000000" pitchFamily="2" charset="0"/>
                <a:cs typeface="Ebrima" panose="02000000000000000000" pitchFamily="2" charset="0"/>
              </a:rPr>
              <a:t>Optionel</a:t>
            </a:r>
            <a:r>
              <a:rPr lang="en-GB" b="1" dirty="0">
                <a:latin typeface="Ebrima" panose="02000000000000000000" pitchFamily="2" charset="0"/>
                <a:ea typeface="Ebrima" panose="02000000000000000000" pitchFamily="2" charset="0"/>
                <a:cs typeface="Ebrima" panose="02000000000000000000" pitchFamily="2" charset="0"/>
              </a:rPr>
              <a:t>)</a:t>
            </a: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3" y="1685924"/>
            <a:ext cx="5594227" cy="4443413"/>
          </a:xfrm>
        </p:spPr>
        <p:txBody>
          <a:bodyPr>
            <a:noAutofit/>
          </a:bodyPr>
          <a:lstStyle/>
          <a:p>
            <a:pPr marL="495300" indent="-495300">
              <a:spcBef>
                <a:spcPts val="0"/>
              </a:spcBef>
              <a:spcAft>
                <a:spcPts val="114"/>
              </a:spcAft>
            </a:pPr>
            <a:r>
              <a:rPr lang="en-US" sz="2000" b="1" dirty="0">
                <a:solidFill>
                  <a:srgbClr val="0092CC"/>
                </a:solidFill>
                <a:latin typeface="Poppins" pitchFamily="2" charset="77"/>
                <a:cs typeface="Poppins" pitchFamily="2" charset="77"/>
              </a:rPr>
              <a:t>	Pour qui?</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La </a:t>
            </a:r>
            <a:r>
              <a:rPr lang="en-US" sz="1800" b="1" dirty="0" err="1">
                <a:latin typeface="Poppins" pitchFamily="2" charset="77"/>
                <a:cs typeface="Poppins" pitchFamily="2" charset="77"/>
              </a:rPr>
              <a:t>communauté</a:t>
            </a:r>
            <a:r>
              <a:rPr lang="en-US" sz="1800" b="1" dirty="0">
                <a:latin typeface="Poppins" pitchFamily="2" charset="77"/>
                <a:cs typeface="Poppins" pitchFamily="2" charset="77"/>
              </a:rPr>
              <a:t> </a:t>
            </a:r>
            <a:r>
              <a:rPr lang="en-US" sz="1800" b="1" dirty="0" err="1">
                <a:latin typeface="Poppins" pitchFamily="2" charset="77"/>
                <a:cs typeface="Poppins" pitchFamily="2" charset="77"/>
              </a:rPr>
              <a:t>scientifique</a:t>
            </a:r>
            <a:endParaRPr lang="en-US" sz="1800" b="1" dirty="0">
              <a:latin typeface="Poppins" pitchFamily="2" charset="77"/>
              <a:cs typeface="Poppins" pitchFamily="2" charset="77"/>
            </a:endParaRPr>
          </a:p>
          <a:p>
            <a:pPr lvl="1" indent="0">
              <a:spcBef>
                <a:spcPts val="0"/>
              </a:spcBef>
              <a:spcAft>
                <a:spcPts val="114"/>
              </a:spcAft>
              <a:buClr>
                <a:srgbClr val="009CDE"/>
              </a:buClr>
              <a:buNone/>
            </a:pPr>
            <a:endParaRPr lang="en-US" sz="2000" b="1" dirty="0">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Qui le </a:t>
            </a:r>
            <a:r>
              <a:rPr lang="en-US" sz="2000" b="1" dirty="0" err="1">
                <a:solidFill>
                  <a:srgbClr val="0092CC"/>
                </a:solidFill>
                <a:latin typeface="Poppins" pitchFamily="2" charset="77"/>
                <a:cs typeface="Poppins" pitchFamily="2" charset="77"/>
              </a:rPr>
              <a:t>documente</a:t>
            </a:r>
            <a:r>
              <a:rPr lang="en-US" sz="2000" b="1" dirty="0">
                <a:solidFill>
                  <a:srgbClr val="0092CC"/>
                </a:solidFill>
                <a:latin typeface="Poppins" pitchFamily="2" charset="77"/>
                <a:cs typeface="Poppins" pitchFamily="2" charset="77"/>
              </a:rPr>
              <a:t>? </a:t>
            </a:r>
          </a:p>
          <a:p>
            <a:pPr marL="924204" lvl="1" indent="-495300">
              <a:spcBef>
                <a:spcPts val="0"/>
              </a:spcBef>
              <a:spcAft>
                <a:spcPts val="114"/>
              </a:spcAft>
              <a:buClr>
                <a:srgbClr val="009CDE"/>
              </a:buClr>
              <a:buFont typeface="Wingdings" pitchFamily="2" charset="2"/>
              <a:buChar char="§"/>
            </a:pPr>
            <a:r>
              <a:rPr lang="fr-FR" sz="1800" b="1" dirty="0">
                <a:latin typeface="Poppins" pitchFamily="2" charset="77"/>
                <a:cs typeface="Poppins" pitchFamily="2" charset="77"/>
              </a:rPr>
              <a:t>Peut être initié par le Secrétariat, le président ou le chef du groupe de travail</a:t>
            </a:r>
          </a:p>
          <a:p>
            <a:pPr lvl="1" indent="0">
              <a:spcBef>
                <a:spcPts val="0"/>
              </a:spcBef>
              <a:spcAft>
                <a:spcPts val="114"/>
              </a:spcAft>
              <a:buClr>
                <a:srgbClr val="009CDE"/>
              </a:buClr>
              <a:buNone/>
            </a:pPr>
            <a:endParaRPr lang="en-US" sz="2000" b="1" dirty="0">
              <a:solidFill>
                <a:srgbClr val="0092CC"/>
              </a:solidFill>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a:t>
            </a:r>
            <a:r>
              <a:rPr lang="en-US" sz="2000" b="1" dirty="0" err="1">
                <a:solidFill>
                  <a:srgbClr val="0092CC"/>
                </a:solidFill>
                <a:latin typeface="Poppins" pitchFamily="2" charset="77"/>
                <a:cs typeface="Poppins" pitchFamily="2" charset="77"/>
              </a:rPr>
              <a:t>Objectifs</a:t>
            </a:r>
            <a:endParaRPr lang="en-US" sz="2000" b="1" dirty="0">
              <a:solidFill>
                <a:srgbClr val="0092CC"/>
              </a:solidFill>
              <a:latin typeface="Poppins" pitchFamily="2" charset="77"/>
              <a:cs typeface="Poppins" pitchFamily="2" charset="77"/>
            </a:endParaRPr>
          </a:p>
          <a:p>
            <a:pPr marL="714654" lvl="1" indent="-285750">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Fournit des détails techniques et la justification de la décision</a:t>
            </a:r>
          </a:p>
          <a:p>
            <a:pPr marL="714654" lvl="1" indent="-285750">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Donne de la crédibilité aux recommandations</a:t>
            </a:r>
          </a:p>
          <a:p>
            <a:pPr marL="495300" indent="-495300" algn="just">
              <a:spcBef>
                <a:spcPts val="0"/>
              </a:spcBef>
              <a:spcAft>
                <a:spcPts val="114"/>
              </a:spcAft>
              <a:buClr>
                <a:srgbClr val="009CDE"/>
              </a:buClr>
            </a:pPr>
            <a:endParaRPr lang="en-US" sz="1800" b="1" dirty="0">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lvl="1" indent="0">
              <a:spcBef>
                <a:spcPts val="0"/>
              </a:spcBef>
              <a:spcAft>
                <a:spcPts val="0"/>
              </a:spcAft>
              <a:buNone/>
            </a:pPr>
            <a:endParaRPr lang="en-US" sz="18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719174"/>
            <a:ext cx="303009" cy="303009"/>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3">
            <a:extLst>
              <a:ext uri="{28A0092B-C50C-407E-A947-70E740481C1C}">
                <a14:useLocalDpi xmlns:a14="http://schemas.microsoft.com/office/drawing/2010/main" val="0"/>
              </a:ext>
            </a:extLst>
          </a:blip>
          <a:srcRect b="16465"/>
          <a:stretch/>
        </p:blipFill>
        <p:spPr>
          <a:xfrm>
            <a:off x="556048" y="2721161"/>
            <a:ext cx="362730" cy="303009"/>
          </a:xfrm>
          <a:prstGeom prst="rect">
            <a:avLst/>
          </a:prstGeom>
        </p:spPr>
      </p:pic>
      <p:sp>
        <p:nvSpPr>
          <p:cNvPr id="2" name="Content Placeholder 2">
            <a:extLst>
              <a:ext uri="{FF2B5EF4-FFF2-40B4-BE49-F238E27FC236}">
                <a16:creationId xmlns:a16="http://schemas.microsoft.com/office/drawing/2014/main" id="{ABF2B0E8-5E15-2D4B-1149-61D95B45EFB6}"/>
              </a:ext>
            </a:extLst>
          </p:cNvPr>
          <p:cNvSpPr txBox="1">
            <a:spLocks/>
          </p:cNvSpPr>
          <p:nvPr/>
        </p:nvSpPr>
        <p:spPr bwMode="gray">
          <a:xfrm>
            <a:off x="6292775" y="1738216"/>
            <a:ext cx="5594222" cy="4443413"/>
          </a:xfrm>
          <a:prstGeom prst="rect">
            <a:avLst/>
          </a:prstGeom>
        </p:spPr>
        <p:txBody>
          <a:bodyPr vert="horz" lIns="21424" tIns="0" rIns="21424" bIns="0" rtlCol="0">
            <a:noAutofit/>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i="0" kern="1200">
                <a:solidFill>
                  <a:schemeClr val="tx1"/>
                </a:solidFill>
                <a:latin typeface="Times New Roman Regular" panose="02020603050405020304" pitchFamily="18" charset="0"/>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495300" indent="-495300" algn="just">
              <a:spcBef>
                <a:spcPts val="0"/>
              </a:spcBef>
              <a:spcAft>
                <a:spcPts val="114"/>
              </a:spcAft>
            </a:pPr>
            <a:r>
              <a:rPr lang="en-US" sz="2000" b="1" dirty="0">
                <a:solidFill>
                  <a:srgbClr val="0092CC"/>
                </a:solidFill>
                <a:latin typeface="Poppins" pitchFamily="2" charset="77"/>
                <a:cs typeface="Poppins" pitchFamily="2" charset="77"/>
              </a:rPr>
              <a:t>	BENEFICES</a:t>
            </a:r>
          </a:p>
          <a:p>
            <a:pPr marL="714654" lvl="1" indent="-285750">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Sensibilise les gens aux mises à jour continues sur le terrain </a:t>
            </a:r>
            <a:r>
              <a:rPr lang="fr-FR" sz="1200" dirty="0">
                <a:latin typeface="Poppins" pitchFamily="2" charset="77"/>
                <a:cs typeface="Poppins" pitchFamily="2" charset="77"/>
              </a:rPr>
              <a:t>– p. ex introduction d’une nouvelle dose ou modification importante de la dose de vaccination à un groupe de population particulier, etc.</a:t>
            </a:r>
          </a:p>
          <a:p>
            <a:pPr marL="714654" lvl="1" indent="-285750">
              <a:spcBef>
                <a:spcPts val="0"/>
              </a:spcBef>
              <a:spcAft>
                <a:spcPts val="0"/>
              </a:spcAft>
              <a:buClr>
                <a:srgbClr val="009CDE"/>
              </a:buClr>
              <a:buFont typeface="Wingdings" pitchFamily="2" charset="2"/>
              <a:buChar char="§"/>
            </a:pPr>
            <a:r>
              <a:rPr lang="fr-FR" sz="1800" b="1" dirty="0">
                <a:latin typeface="Poppins" pitchFamily="2" charset="77"/>
                <a:cs typeface="Poppins" pitchFamily="2" charset="77"/>
              </a:rPr>
              <a:t>Visibilité et crédibilité de votre GTCV</a:t>
            </a:r>
          </a:p>
          <a:p>
            <a:pPr lvl="1" indent="0">
              <a:spcBef>
                <a:spcPts val="0"/>
              </a:spcBef>
              <a:spcAft>
                <a:spcPts val="0"/>
              </a:spcAft>
              <a:buClr>
                <a:srgbClr val="009CDE"/>
              </a:buClr>
              <a:buNone/>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FORMAT</a:t>
            </a:r>
          </a:p>
          <a:p>
            <a:pPr marL="924204" lvl="1" indent="-495300" algn="just">
              <a:spcBef>
                <a:spcPts val="0"/>
              </a:spcBef>
              <a:spcAft>
                <a:spcPts val="114"/>
              </a:spcAft>
              <a:buClr>
                <a:srgbClr val="009CDE"/>
              </a:buClr>
              <a:buFont typeface="Wingdings" pitchFamily="2" charset="2"/>
              <a:buChar char="§"/>
            </a:pPr>
            <a:r>
              <a:rPr lang="en-US" sz="1800" b="1" dirty="0" err="1">
                <a:latin typeface="Poppins" pitchFamily="2" charset="77"/>
                <a:cs typeface="Poppins" pitchFamily="2" charset="77"/>
              </a:rPr>
              <a:t>Cela</a:t>
            </a:r>
            <a:r>
              <a:rPr lang="en-US" sz="1800" b="1" dirty="0">
                <a:latin typeface="Poppins" pitchFamily="2" charset="77"/>
                <a:cs typeface="Poppins" pitchFamily="2" charset="77"/>
              </a:rPr>
              <a:t> depend de la revue</a:t>
            </a:r>
          </a:p>
          <a:p>
            <a:pPr lvl="1" indent="0" algn="just">
              <a:spcBef>
                <a:spcPts val="0"/>
              </a:spcBef>
              <a:spcAft>
                <a:spcPts val="114"/>
              </a:spcAft>
              <a:buClr>
                <a:srgbClr val="009CDE"/>
              </a:buClr>
              <a:buFont typeface="Arial" panose="020B0604020202020204" pitchFamily="34" charset="0"/>
              <a:buNone/>
            </a:pPr>
            <a:endParaRPr lang="en-US" sz="2000" b="1" dirty="0">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CONTENU</a:t>
            </a:r>
          </a:p>
          <a:p>
            <a:pPr marL="924204" lvl="1" indent="-495300">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Que doit savoir la communauté scientifique ?</a:t>
            </a:r>
          </a:p>
          <a:p>
            <a:pPr marL="1479699" lvl="2" indent="-495300">
              <a:spcBef>
                <a:spcPts val="0"/>
              </a:spcBef>
              <a:spcAft>
                <a:spcPts val="114"/>
              </a:spcAft>
              <a:buClr>
                <a:srgbClr val="009CDE"/>
              </a:buClr>
              <a:buFont typeface="Wingdings" pitchFamily="2" charset="2"/>
              <a:buChar char="§"/>
            </a:pPr>
            <a:r>
              <a:rPr lang="fr-FR" sz="1400" dirty="0">
                <a:latin typeface="Poppins" pitchFamily="2" charset="77"/>
                <a:cs typeface="Poppins" pitchFamily="2" charset="77"/>
              </a:rPr>
              <a:t>Vaccin, population cible, âge, doses, calendrier, stratégie d’administration, surveillance des ESSI</a:t>
            </a:r>
          </a:p>
          <a:p>
            <a:pPr marL="1479699" lvl="2" indent="-495300">
              <a:spcBef>
                <a:spcPts val="0"/>
              </a:spcBef>
              <a:spcAft>
                <a:spcPts val="114"/>
              </a:spcAft>
              <a:buClr>
                <a:srgbClr val="009CDE"/>
              </a:buClr>
              <a:buFont typeface="Wingdings" pitchFamily="2" charset="2"/>
              <a:buChar char="§"/>
            </a:pPr>
            <a:r>
              <a:rPr lang="fr-FR" sz="1400" dirty="0">
                <a:latin typeface="Poppins" pitchFamily="2" charset="77"/>
                <a:cs typeface="Poppins" pitchFamily="2" charset="77"/>
              </a:rPr>
              <a:t>Justification technique</a:t>
            </a:r>
          </a:p>
          <a:p>
            <a:pPr marL="1479699" lvl="2"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marL="2418752" lvl="4"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lvl="1" indent="0">
              <a:spcBef>
                <a:spcPts val="0"/>
              </a:spcBef>
              <a:spcAft>
                <a:spcPts val="0"/>
              </a:spcAft>
              <a:buFont typeface="Arial" panose="020B0604020202020204" pitchFamily="34" charset="0"/>
              <a:buNone/>
            </a:pPr>
            <a:endParaRPr lang="en-US" sz="1800" b="1" dirty="0">
              <a:latin typeface="Poppins" pitchFamily="2" charset="77"/>
              <a:cs typeface="Poppins" pitchFamily="2" charset="77"/>
            </a:endParaRPr>
          </a:p>
        </p:txBody>
      </p:sp>
      <p:sp>
        <p:nvSpPr>
          <p:cNvPr id="3" name="Ellipse 2">
            <a:extLst>
              <a:ext uri="{FF2B5EF4-FFF2-40B4-BE49-F238E27FC236}">
                <a16:creationId xmlns:a16="http://schemas.microsoft.com/office/drawing/2014/main" id="{421D5079-94B0-5F5E-E9D8-BFB2E6D1A7DF}"/>
              </a:ext>
            </a:extLst>
          </p:cNvPr>
          <p:cNvSpPr/>
          <p:nvPr/>
        </p:nvSpPr>
        <p:spPr>
          <a:xfrm>
            <a:off x="582149" y="4338707"/>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pic>
        <p:nvPicPr>
          <p:cNvPr id="10" name="Image 9">
            <a:extLst>
              <a:ext uri="{FF2B5EF4-FFF2-40B4-BE49-F238E27FC236}">
                <a16:creationId xmlns:a16="http://schemas.microsoft.com/office/drawing/2014/main" id="{8B77BB0D-F413-4753-0643-6C4FFA0A6539}"/>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6466450" y="3765720"/>
            <a:ext cx="277537" cy="228226"/>
          </a:xfrm>
          <a:prstGeom prst="rect">
            <a:avLst/>
          </a:prstGeom>
        </p:spPr>
      </p:pic>
      <p:pic>
        <p:nvPicPr>
          <p:cNvPr id="17" name="Image 16">
            <a:extLst>
              <a:ext uri="{FF2B5EF4-FFF2-40B4-BE49-F238E27FC236}">
                <a16:creationId xmlns:a16="http://schemas.microsoft.com/office/drawing/2014/main" id="{3703E0CA-E565-CDB1-355A-31C98A126826}"/>
              </a:ext>
            </a:extLst>
          </p:cNvPr>
          <p:cNvPicPr>
            <a:picLocks noChangeAspect="1"/>
          </p:cNvPicPr>
          <p:nvPr/>
        </p:nvPicPr>
        <p:blipFill rotWithShape="1">
          <a:blip r:embed="rId5">
            <a:extLst>
              <a:ext uri="{28A0092B-C50C-407E-A947-70E740481C1C}">
                <a14:useLocalDpi xmlns:a14="http://schemas.microsoft.com/office/drawing/2010/main" val="0"/>
              </a:ext>
            </a:extLst>
          </a:blip>
          <a:srcRect b="19637"/>
          <a:stretch/>
        </p:blipFill>
        <p:spPr>
          <a:xfrm>
            <a:off x="6402852" y="4715980"/>
            <a:ext cx="404731" cy="325251"/>
          </a:xfrm>
          <a:prstGeom prst="rect">
            <a:avLst/>
          </a:prstGeom>
        </p:spPr>
      </p:pic>
      <p:cxnSp>
        <p:nvCxnSpPr>
          <p:cNvPr id="19" name="Connecteur droit 18">
            <a:extLst>
              <a:ext uri="{FF2B5EF4-FFF2-40B4-BE49-F238E27FC236}">
                <a16:creationId xmlns:a16="http://schemas.microsoft.com/office/drawing/2014/main" id="{CA03B618-CB3E-C85C-DC8B-800D3803D42F}"/>
              </a:ext>
            </a:extLst>
          </p:cNvPr>
          <p:cNvCxnSpPr>
            <a:cxnSpLocks/>
          </p:cNvCxnSpPr>
          <p:nvPr/>
        </p:nvCxnSpPr>
        <p:spPr>
          <a:xfrm>
            <a:off x="6123229" y="1660450"/>
            <a:ext cx="0" cy="4068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3E017B5-70E1-7A7E-7D95-3AC058017A3B}"/>
              </a:ext>
            </a:extLst>
          </p:cNvPr>
          <p:cNvPicPr>
            <a:picLocks noChangeAspect="1"/>
          </p:cNvPicPr>
          <p:nvPr/>
        </p:nvPicPr>
        <p:blipFill rotWithShape="1">
          <a:blip r:embed="rId6">
            <a:extLst>
              <a:ext uri="{28A0092B-C50C-407E-A947-70E740481C1C}">
                <a14:useLocalDpi xmlns:a14="http://schemas.microsoft.com/office/drawing/2010/main" val="0"/>
              </a:ext>
            </a:extLst>
          </a:blip>
          <a:srcRect b="16588"/>
          <a:stretch/>
        </p:blipFill>
        <p:spPr>
          <a:xfrm>
            <a:off x="6292770" y="1719174"/>
            <a:ext cx="451217" cy="376370"/>
          </a:xfrm>
          <a:prstGeom prst="rect">
            <a:avLst/>
          </a:prstGeom>
        </p:spPr>
      </p:pic>
      <p:cxnSp>
        <p:nvCxnSpPr>
          <p:cNvPr id="22" name="Connecteur droit 21">
            <a:extLst>
              <a:ext uri="{FF2B5EF4-FFF2-40B4-BE49-F238E27FC236}">
                <a16:creationId xmlns:a16="http://schemas.microsoft.com/office/drawing/2014/main" id="{1CE13F8F-5983-40B4-F395-3ECB9A89C637}"/>
              </a:ext>
            </a:extLst>
          </p:cNvPr>
          <p:cNvCxnSpPr/>
          <p:nvPr/>
        </p:nvCxnSpPr>
        <p:spPr>
          <a:xfrm>
            <a:off x="940294" y="4652391"/>
            <a:ext cx="0" cy="948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DE5B026-31CF-8F74-87EB-FCB8B10EC030}"/>
              </a:ext>
            </a:extLst>
          </p:cNvPr>
          <p:cNvCxnSpPr/>
          <p:nvPr/>
        </p:nvCxnSpPr>
        <p:spPr>
          <a:xfrm>
            <a:off x="6803460" y="2097436"/>
            <a:ext cx="0" cy="10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781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2833" y="1852158"/>
            <a:ext cx="5067493" cy="3761705"/>
          </a:xfrm>
          <a:prstGeom prst="rect">
            <a:avLst/>
          </a:prstGeom>
          <a:ln w="9525" cap="sq">
            <a:solidFill>
              <a:srgbClr val="000000"/>
            </a:solidFill>
            <a:miter lim="800000"/>
          </a:ln>
          <a:effectLst/>
        </p:spPr>
      </p:pic>
      <p:sp>
        <p:nvSpPr>
          <p:cNvPr id="3" name="Footer Placeholder 2">
            <a:extLst>
              <a:ext uri="{FF2B5EF4-FFF2-40B4-BE49-F238E27FC236}">
                <a16:creationId xmlns:a16="http://schemas.microsoft.com/office/drawing/2014/main" id="{6D0F96D1-CBE9-FA41-9C5C-BC4D14957627}"/>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682DE490-05FA-2046-9508-4186B022DF18}"/>
              </a:ext>
            </a:extLst>
          </p:cNvPr>
          <p:cNvSpPr>
            <a:spLocks noGrp="1"/>
          </p:cNvSpPr>
          <p:nvPr>
            <p:ph type="sldNum" sz="quarter" idx="12"/>
          </p:nvPr>
        </p:nvSpPr>
        <p:spPr/>
        <p:txBody>
          <a:bodyPr/>
          <a:lstStyle/>
          <a:p>
            <a:fld id="{586032BC-7077-4A99-B459-0B3931B67BEC}" type="slidenum">
              <a:rPr lang="en-US" smtClean="0"/>
              <a:pPr/>
              <a:t>20</a:t>
            </a:fld>
            <a:endParaRPr lang="en-US"/>
          </a:p>
        </p:txBody>
      </p:sp>
      <p:sp>
        <p:nvSpPr>
          <p:cNvPr id="5" name="TextBox 4"/>
          <p:cNvSpPr txBox="1"/>
          <p:nvPr/>
        </p:nvSpPr>
        <p:spPr>
          <a:xfrm>
            <a:off x="580266" y="5914310"/>
            <a:ext cx="9831491" cy="400110"/>
          </a:xfrm>
          <a:prstGeom prst="rect">
            <a:avLst/>
          </a:prstGeom>
          <a:noFill/>
        </p:spPr>
        <p:txBody>
          <a:bodyPr wrap="square" rtlCol="0">
            <a:spAutoFit/>
          </a:bodyPr>
          <a:lstStyle/>
          <a:p>
            <a:pPr algn="r"/>
            <a:r>
              <a:rPr lang="en-US" sz="2000" dirty="0">
                <a:latin typeface="Poppins" pitchFamily="2" charset="77"/>
                <a:cs typeface="Poppins" pitchFamily="2" charset="77"/>
                <a:hlinkClick r:id="rId3"/>
              </a:rPr>
              <a:t>https://link.springer.com/content/pdf/10.1007%2Fs00103-019-02882-5.pdf</a:t>
            </a:r>
            <a:r>
              <a:rPr lang="en-US" sz="2000" dirty="0">
                <a:latin typeface="Poppins" pitchFamily="2" charset="77"/>
                <a:cs typeface="Poppins" pitchFamily="2" charset="77"/>
              </a:rPr>
              <a:t> </a:t>
            </a:r>
          </a:p>
        </p:txBody>
      </p:sp>
      <p:sp>
        <p:nvSpPr>
          <p:cNvPr id="7" name="object 14">
            <a:extLst>
              <a:ext uri="{FF2B5EF4-FFF2-40B4-BE49-F238E27FC236}">
                <a16:creationId xmlns:a16="http://schemas.microsoft.com/office/drawing/2014/main" id="{25544AF5-7C0E-6F53-0C0B-6837CE7D611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CE40839A-2069-1109-A537-D661AB5BA6ED}"/>
              </a:ext>
            </a:extLst>
          </p:cNvPr>
          <p:cNvSpPr txBox="1">
            <a:spLocks/>
          </p:cNvSpPr>
          <p:nvPr/>
        </p:nvSpPr>
        <p:spPr bwMode="gray">
          <a:xfrm>
            <a:off x="576585" y="551759"/>
            <a:ext cx="8884916"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CH" b="1" dirty="0">
                <a:latin typeface="Ebrima" panose="02000000000000000000" pitchFamily="2" charset="0"/>
                <a:ea typeface="Ebrima" panose="02000000000000000000" pitchFamily="2" charset="0"/>
                <a:cs typeface="Ebrima" panose="02000000000000000000" pitchFamily="2" charset="0"/>
              </a:rPr>
              <a:t>Exemple</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2" name="Image 1">
            <a:extLst>
              <a:ext uri="{FF2B5EF4-FFF2-40B4-BE49-F238E27FC236}">
                <a16:creationId xmlns:a16="http://schemas.microsoft.com/office/drawing/2014/main" id="{960AED78-4280-3B19-E040-EDE6621D513C}"/>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5400000">
            <a:off x="644624" y="5877708"/>
            <a:ext cx="337235" cy="473313"/>
          </a:xfrm>
          <a:prstGeom prst="rect">
            <a:avLst/>
          </a:prstGeom>
        </p:spPr>
      </p:pic>
      <p:sp>
        <p:nvSpPr>
          <p:cNvPr id="10" name="ZoneTexte 9">
            <a:extLst>
              <a:ext uri="{FF2B5EF4-FFF2-40B4-BE49-F238E27FC236}">
                <a16:creationId xmlns:a16="http://schemas.microsoft.com/office/drawing/2014/main" id="{780E8E62-6D0C-6542-2B75-91AC70468D34}"/>
              </a:ext>
            </a:extLst>
          </p:cNvPr>
          <p:cNvSpPr txBox="1"/>
          <p:nvPr/>
        </p:nvSpPr>
        <p:spPr>
          <a:xfrm>
            <a:off x="479123" y="1261013"/>
            <a:ext cx="6084916" cy="3970318"/>
          </a:xfrm>
          <a:prstGeom prst="rect">
            <a:avLst/>
          </a:prstGeom>
          <a:noFill/>
        </p:spPr>
        <p:txBody>
          <a:bodyPr wrap="square" anchor="ctr">
            <a:spAutoFit/>
          </a:bodyPr>
          <a:lstStyle/>
          <a:p>
            <a:r>
              <a:rPr lang="fr-FR" sz="3600" b="1" dirty="0">
                <a:latin typeface="Poppins" pitchFamily="2" charset="77"/>
                <a:ea typeface="Ebrima" panose="02000000000000000000" pitchFamily="2" charset="0"/>
                <a:cs typeface="Poppins" pitchFamily="2" charset="77"/>
              </a:rPr>
              <a:t>Document d’information </a:t>
            </a:r>
            <a:r>
              <a:rPr lang="fr-FR" sz="3600" dirty="0">
                <a:latin typeface="Poppins" pitchFamily="2" charset="77"/>
                <a:ea typeface="Ebrima" panose="02000000000000000000" pitchFamily="2" charset="0"/>
                <a:cs typeface="Poppins" pitchFamily="2" charset="77"/>
              </a:rPr>
              <a:t>sur la décision de recommander la vaccination par le vaccin sous-unitaire inactivé contre </a:t>
            </a:r>
            <a:r>
              <a:rPr lang="fr-FR" sz="3600" b="1" dirty="0">
                <a:latin typeface="Poppins" pitchFamily="2" charset="77"/>
                <a:ea typeface="Ebrima" panose="02000000000000000000" pitchFamily="2" charset="0"/>
                <a:cs typeface="Poppins" pitchFamily="2" charset="77"/>
              </a:rPr>
              <a:t>le zona en Allemagne</a:t>
            </a:r>
            <a:endParaRPr lang="fr-FR" sz="3600" b="1" dirty="0">
              <a:latin typeface="Poppins" pitchFamily="2" charset="77"/>
              <a:cs typeface="Poppins" pitchFamily="2" charset="77"/>
            </a:endParaRPr>
          </a:p>
        </p:txBody>
      </p:sp>
      <p:sp>
        <p:nvSpPr>
          <p:cNvPr id="12" name="ZoneTexte 11">
            <a:extLst>
              <a:ext uri="{FF2B5EF4-FFF2-40B4-BE49-F238E27FC236}">
                <a16:creationId xmlns:a16="http://schemas.microsoft.com/office/drawing/2014/main" id="{264B4F1A-A4B4-C675-40AC-D618E9D16CD3}"/>
              </a:ext>
            </a:extLst>
          </p:cNvPr>
          <p:cNvSpPr txBox="1"/>
          <p:nvPr/>
        </p:nvSpPr>
        <p:spPr>
          <a:xfrm>
            <a:off x="2237694" y="588361"/>
            <a:ext cx="6084916" cy="523220"/>
          </a:xfrm>
          <a:prstGeom prst="rect">
            <a:avLst/>
          </a:prstGeom>
          <a:noFill/>
        </p:spPr>
        <p:txBody>
          <a:bodyPr wrap="square">
            <a:spAutoFit/>
          </a:bodyPr>
          <a:lstStyle/>
          <a:p>
            <a:r>
              <a:rPr lang="fr-CH" sz="2800" b="1" dirty="0">
                <a:latin typeface="Ebrima" panose="02000000000000000000" pitchFamily="2" charset="0"/>
                <a:ea typeface="Ebrima" panose="02000000000000000000" pitchFamily="2" charset="0"/>
                <a:cs typeface="Ebrima" panose="02000000000000000000" pitchFamily="2" charset="0"/>
              </a:rPr>
              <a:t>⤵️</a:t>
            </a:r>
            <a:endParaRPr lang="fr-FR" sz="2800" dirty="0"/>
          </a:p>
        </p:txBody>
      </p:sp>
    </p:spTree>
    <p:extLst>
      <p:ext uri="{BB962C8B-B14F-4D97-AF65-F5344CB8AC3E}">
        <p14:creationId xmlns:p14="http://schemas.microsoft.com/office/powerpoint/2010/main" val="288979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3FE14-E45F-674E-B352-29E86BDBAA96}"/>
              </a:ext>
            </a:extLst>
          </p:cNvPr>
          <p:cNvSpPr>
            <a:spLocks noGrp="1"/>
          </p:cNvSpPr>
          <p:nvPr>
            <p:ph idx="1"/>
          </p:nvPr>
        </p:nvSpPr>
        <p:spPr>
          <a:xfrm>
            <a:off x="479125" y="1613141"/>
            <a:ext cx="11211526" cy="4248970"/>
          </a:xfrm>
        </p:spPr>
        <p:txBody>
          <a:bodyPr/>
          <a:lstStyle/>
          <a:p>
            <a:pPr marL="285750" indent="-285750">
              <a:lnSpc>
                <a:spcPct val="100000"/>
              </a:lnSpc>
              <a:buClr>
                <a:srgbClr val="009CDE"/>
              </a:buClr>
              <a:buSzPct val="100000"/>
              <a:buFont typeface="Wingdings" pitchFamily="2" charset="2"/>
              <a:buChar char="§"/>
            </a:pPr>
            <a:r>
              <a:rPr lang="fr-FR" sz="1800" b="1" dirty="0">
                <a:latin typeface="Poppins" pitchFamily="2" charset="77"/>
                <a:cs typeface="Poppins" pitchFamily="2" charset="77"/>
              </a:rPr>
              <a:t>La documentation est  importante</a:t>
            </a:r>
          </a:p>
          <a:p>
            <a:pPr marL="714654" lvl="1" indent="-285750">
              <a:lnSpc>
                <a:spcPct val="100000"/>
              </a:lnSpc>
              <a:buClr>
                <a:srgbClr val="009CDE"/>
              </a:buClr>
              <a:buFont typeface="Wingdings" pitchFamily="2" charset="2"/>
              <a:buChar char="§"/>
            </a:pPr>
            <a:r>
              <a:rPr lang="fr-FR" sz="1800" dirty="0">
                <a:latin typeface="Poppins" pitchFamily="2" charset="77"/>
                <a:cs typeface="Poppins" pitchFamily="2" charset="77"/>
              </a:rPr>
              <a:t>Une documentation immédiate et claire est essentielle.</a:t>
            </a:r>
          </a:p>
          <a:p>
            <a:pPr marL="714654" lvl="1" indent="-285750">
              <a:lnSpc>
                <a:spcPct val="100000"/>
              </a:lnSpc>
              <a:buClr>
                <a:srgbClr val="009CDE"/>
              </a:buClr>
              <a:buFont typeface="Wingdings" pitchFamily="2" charset="2"/>
              <a:buChar char="§"/>
            </a:pPr>
            <a:r>
              <a:rPr lang="fr-FR" sz="1800" dirty="0">
                <a:latin typeface="Poppins" pitchFamily="2" charset="77"/>
                <a:cs typeface="Poppins" pitchFamily="2" charset="77"/>
              </a:rPr>
              <a:t>La documentation contribue à la visibilité, à la crédibilité et au bon fonctionnement </a:t>
            </a:r>
          </a:p>
          <a:p>
            <a:pPr marL="285750" indent="-285750">
              <a:lnSpc>
                <a:spcPct val="100000"/>
              </a:lnSpc>
              <a:buClr>
                <a:srgbClr val="009CDE"/>
              </a:buClr>
              <a:buFont typeface="Wingdings" pitchFamily="2" charset="2"/>
              <a:buChar char="§"/>
            </a:pPr>
            <a:r>
              <a:rPr lang="fr-FR" sz="1800" b="1" dirty="0">
                <a:latin typeface="Poppins" pitchFamily="2" charset="77"/>
                <a:cs typeface="Poppins" pitchFamily="2" charset="77"/>
              </a:rPr>
              <a:t>Standardisez tous vos modèles de documentation pour apporter de la cohérence</a:t>
            </a:r>
          </a:p>
          <a:p>
            <a:pPr marL="285750" indent="-285750">
              <a:lnSpc>
                <a:spcPct val="100000"/>
              </a:lnSpc>
              <a:buClr>
                <a:srgbClr val="009CDE"/>
              </a:buClr>
              <a:buFont typeface="Wingdings" pitchFamily="2" charset="2"/>
              <a:buChar char="§"/>
            </a:pPr>
            <a:r>
              <a:rPr lang="fr-FR" sz="1800" b="1" dirty="0">
                <a:latin typeface="Poppins" pitchFamily="2" charset="77"/>
                <a:cs typeface="Poppins" pitchFamily="2" charset="77"/>
              </a:rPr>
              <a:t>Affecter une personne responsable de l’enregistrement et de l’archivage de tous les documents </a:t>
            </a:r>
          </a:p>
          <a:p>
            <a:pPr marL="285750" indent="-285750">
              <a:lnSpc>
                <a:spcPct val="100000"/>
              </a:lnSpc>
              <a:buClr>
                <a:srgbClr val="009CDE"/>
              </a:buClr>
              <a:buSzPct val="100000"/>
              <a:buFont typeface="Wingdings" pitchFamily="2" charset="2"/>
              <a:buChar char="§"/>
            </a:pPr>
            <a:r>
              <a:rPr lang="fr-FR" sz="1800" b="1" dirty="0">
                <a:latin typeface="Poppins" pitchFamily="2" charset="77"/>
                <a:cs typeface="Poppins" pitchFamily="2" charset="77"/>
              </a:rPr>
              <a:t>Désigner un référent au sein du GTCV et au ministère de la Santé pour faciliter le canal de communication et la collaboration </a:t>
            </a:r>
          </a:p>
          <a:p>
            <a:pPr marL="285750" indent="-285750">
              <a:lnSpc>
                <a:spcPct val="100000"/>
              </a:lnSpc>
              <a:buClr>
                <a:srgbClr val="009CDE"/>
              </a:buClr>
              <a:buSzPct val="100000"/>
              <a:buFont typeface="Wingdings" pitchFamily="2" charset="2"/>
              <a:buChar char="§"/>
            </a:pPr>
            <a:r>
              <a:rPr lang="fr-FR" sz="1800" b="1" dirty="0">
                <a:latin typeface="Poppins" pitchFamily="2" charset="77"/>
                <a:cs typeface="Poppins" pitchFamily="2" charset="77"/>
              </a:rPr>
              <a:t>Enregistrer et archiver tous les documents efficacement </a:t>
            </a:r>
          </a:p>
          <a:p>
            <a:pPr>
              <a:lnSpc>
                <a:spcPct val="100000"/>
              </a:lnSpc>
              <a:buClr>
                <a:srgbClr val="009CDE"/>
              </a:buClr>
            </a:pPr>
            <a:endParaRPr lang="en-US" sz="1600" dirty="0">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AD618741-F7BC-0846-821D-3E48C248D442}"/>
              </a:ext>
            </a:extLst>
          </p:cNvPr>
          <p:cNvSpPr>
            <a:spLocks noGrp="1"/>
          </p:cNvSpPr>
          <p:nvPr>
            <p:ph type="ftr" sz="quarter" idx="11"/>
          </p:nvPr>
        </p:nvSpPr>
        <p:spPr/>
        <p:txBody>
          <a:bodyPr/>
          <a:lstStyle/>
          <a:p>
            <a:r>
              <a:rPr lang="en-US" dirty="0"/>
              <a:t>NITAG: Documentation Best Practices</a:t>
            </a:r>
          </a:p>
        </p:txBody>
      </p:sp>
      <p:sp>
        <p:nvSpPr>
          <p:cNvPr id="5" name="Slide Number Placeholder 4">
            <a:extLst>
              <a:ext uri="{FF2B5EF4-FFF2-40B4-BE49-F238E27FC236}">
                <a16:creationId xmlns:a16="http://schemas.microsoft.com/office/drawing/2014/main" id="{EF08D80D-9F5B-2048-A818-571E1BAB8D5E}"/>
              </a:ext>
            </a:extLst>
          </p:cNvPr>
          <p:cNvSpPr>
            <a:spLocks noGrp="1"/>
          </p:cNvSpPr>
          <p:nvPr>
            <p:ph type="sldNum" sz="quarter" idx="12"/>
          </p:nvPr>
        </p:nvSpPr>
        <p:spPr/>
        <p:txBody>
          <a:bodyPr/>
          <a:lstStyle/>
          <a:p>
            <a:fld id="{586032BC-7077-4A99-B459-0B3931B67BEC}" type="slidenum">
              <a:rPr lang="en-US" smtClean="0"/>
              <a:pPr/>
              <a:t>21</a:t>
            </a:fld>
            <a:endParaRPr lang="en-US"/>
          </a:p>
        </p:txBody>
      </p:sp>
      <p:sp>
        <p:nvSpPr>
          <p:cNvPr id="6" name="object 14">
            <a:extLst>
              <a:ext uri="{FF2B5EF4-FFF2-40B4-BE49-F238E27FC236}">
                <a16:creationId xmlns:a16="http://schemas.microsoft.com/office/drawing/2014/main" id="{1CCF6C31-3936-9883-99DF-DEACE55B3147}"/>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654A7505-0D84-DD05-F755-9ED667CBE51E}"/>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Points à </a:t>
            </a:r>
            <a:r>
              <a:rPr lang="en-GB" b="1" dirty="0" err="1">
                <a:latin typeface="Ebrima" panose="02000000000000000000" pitchFamily="2" charset="0"/>
                <a:ea typeface="Ebrima" panose="02000000000000000000" pitchFamily="2" charset="0"/>
                <a:cs typeface="Ebrima" panose="02000000000000000000" pitchFamily="2" charset="0"/>
              </a:rPr>
              <a:t>retenir</a:t>
            </a:r>
            <a:endParaRPr lang="en-GB" b="1" dirty="0">
              <a:latin typeface="Ebrima" panose="02000000000000000000" pitchFamily="2" charset="0"/>
              <a:ea typeface="Ebrima" panose="02000000000000000000" pitchFamily="2" charset="0"/>
              <a:cs typeface="Ebrima" panose="02000000000000000000" pitchFamily="2" charset="0"/>
            </a:endParaRPr>
          </a:p>
        </p:txBody>
      </p:sp>
      <p:cxnSp>
        <p:nvCxnSpPr>
          <p:cNvPr id="2" name="Connecteur droit 1">
            <a:extLst>
              <a:ext uri="{FF2B5EF4-FFF2-40B4-BE49-F238E27FC236}">
                <a16:creationId xmlns:a16="http://schemas.microsoft.com/office/drawing/2014/main" id="{75738296-C440-11BC-C6F1-8EC5DFBF45AD}"/>
              </a:ext>
            </a:extLst>
          </p:cNvPr>
          <p:cNvCxnSpPr>
            <a:cxnSpLocks/>
          </p:cNvCxnSpPr>
          <p:nvPr/>
        </p:nvCxnSpPr>
        <p:spPr>
          <a:xfrm>
            <a:off x="550024" y="1472140"/>
            <a:ext cx="0" cy="4110513"/>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6C63DA4-C4E0-0BB9-F6BE-D7E624E8B2F8}"/>
              </a:ext>
            </a:extLst>
          </p:cNvPr>
          <p:cNvPicPr>
            <a:picLocks noChangeAspect="1"/>
          </p:cNvPicPr>
          <p:nvPr/>
        </p:nvPicPr>
        <p:blipFill>
          <a:blip r:embed="rId2">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rot="914622">
            <a:off x="11198773" y="1994273"/>
            <a:ext cx="604654" cy="604654"/>
          </a:xfrm>
          <a:prstGeom prst="rect">
            <a:avLst/>
          </a:prstGeom>
        </p:spPr>
      </p:pic>
      <p:cxnSp>
        <p:nvCxnSpPr>
          <p:cNvPr id="8" name="Connecteur droit 7">
            <a:extLst>
              <a:ext uri="{FF2B5EF4-FFF2-40B4-BE49-F238E27FC236}">
                <a16:creationId xmlns:a16="http://schemas.microsoft.com/office/drawing/2014/main" id="{0E16EE37-D088-351F-DAEE-E61AA40817D9}"/>
              </a:ext>
            </a:extLst>
          </p:cNvPr>
          <p:cNvCxnSpPr>
            <a:cxnSpLocks/>
          </p:cNvCxnSpPr>
          <p:nvPr/>
        </p:nvCxnSpPr>
        <p:spPr>
          <a:xfrm>
            <a:off x="984042" y="2044385"/>
            <a:ext cx="0" cy="7373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179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22</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Merci pour </a:t>
            </a:r>
            <a:r>
              <a:rPr lang="en-GB" dirty="0" err="1"/>
              <a:t>votre</a:t>
            </a:r>
            <a:r>
              <a:rPr lang="en-GB" dirty="0"/>
              <a:t> </a:t>
            </a:r>
            <a:r>
              <a:rPr lang="en-GB" dirty="0" err="1"/>
              <a:t>écoute</a:t>
            </a:r>
            <a:endParaRPr lang="en-GB" dirty="0"/>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2</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Activité</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pic>
        <p:nvPicPr>
          <p:cNvPr id="2" name="Image 1">
            <a:extLst>
              <a:ext uri="{FF2B5EF4-FFF2-40B4-BE49-F238E27FC236}">
                <a16:creationId xmlns:a16="http://schemas.microsoft.com/office/drawing/2014/main" id="{1164FBBB-81B4-8B1B-7572-7B36C47C51BB}"/>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2904331"/>
            <a:ext cx="1068387" cy="1068387"/>
          </a:xfrm>
          <a:prstGeom prst="rect">
            <a:avLst/>
          </a:prstGeom>
        </p:spPr>
      </p:pic>
      <p:sp>
        <p:nvSpPr>
          <p:cNvPr id="10" name="ZoneTexte 9">
            <a:extLst>
              <a:ext uri="{FF2B5EF4-FFF2-40B4-BE49-F238E27FC236}">
                <a16:creationId xmlns:a16="http://schemas.microsoft.com/office/drawing/2014/main" id="{9939A87F-E190-CB27-173D-0B40684413E5}"/>
              </a:ext>
            </a:extLst>
          </p:cNvPr>
          <p:cNvSpPr txBox="1"/>
          <p:nvPr/>
        </p:nvSpPr>
        <p:spPr>
          <a:xfrm>
            <a:off x="1176210" y="1712323"/>
            <a:ext cx="10646764" cy="4057521"/>
          </a:xfrm>
          <a:prstGeom prst="rect">
            <a:avLst/>
          </a:prstGeom>
          <a:noFill/>
        </p:spPr>
        <p:txBody>
          <a:bodyPr wrap="square">
            <a:spAutoFit/>
          </a:bodyPr>
          <a:lstStyle/>
          <a:p>
            <a:pPr>
              <a:spcAft>
                <a:spcPts val="2514"/>
              </a:spcAft>
            </a:pPr>
            <a:r>
              <a:rPr lang="fr-FR" sz="2400" b="1" dirty="0">
                <a:solidFill>
                  <a:schemeClr val="bg1"/>
                </a:solidFill>
                <a:latin typeface="Poppins" pitchFamily="2" charset="77"/>
                <a:cs typeface="Poppins" pitchFamily="2" charset="77"/>
              </a:rPr>
              <a:t>Un nouveau membre, M. </a:t>
            </a:r>
            <a:r>
              <a:rPr lang="fr-FR" sz="2400" b="1" dirty="0" err="1">
                <a:solidFill>
                  <a:schemeClr val="bg1"/>
                </a:solidFill>
                <a:latin typeface="Poppins" pitchFamily="2" charset="77"/>
                <a:cs typeface="Poppins" pitchFamily="2" charset="77"/>
              </a:rPr>
              <a:t>Arouna</a:t>
            </a:r>
            <a:r>
              <a:rPr lang="fr-FR" sz="2400" b="1" dirty="0">
                <a:solidFill>
                  <a:schemeClr val="bg1"/>
                </a:solidFill>
                <a:latin typeface="Poppins" pitchFamily="2" charset="77"/>
                <a:cs typeface="Poppins" pitchFamily="2" charset="77"/>
              </a:rPr>
              <a:t>, a rejoint votre GTCV et aujourd’hui est son premier jour à la réunion de votre GTCV. </a:t>
            </a:r>
          </a:p>
          <a:p>
            <a:pPr>
              <a:spcAft>
                <a:spcPts val="2514"/>
              </a:spcAft>
            </a:pPr>
            <a:r>
              <a:rPr lang="fr-FR" sz="2400" b="1" dirty="0">
                <a:solidFill>
                  <a:schemeClr val="bg1"/>
                </a:solidFill>
                <a:latin typeface="Poppins" pitchFamily="2" charset="77"/>
                <a:cs typeface="Poppins" pitchFamily="2" charset="77"/>
              </a:rPr>
              <a:t>Vous avez été chargé de l’orienter et de le familiariser avec les principaux domaines de travail de votre GTCV, en vous concentrant spécifiquement sur les différentes façons dont votre GTCV documente son travail.</a:t>
            </a:r>
          </a:p>
          <a:p>
            <a:pPr>
              <a:spcAft>
                <a:spcPts val="2514"/>
              </a:spcAft>
            </a:pPr>
            <a:r>
              <a:rPr lang="en-US" sz="2400" b="1" dirty="0">
                <a:solidFill>
                  <a:schemeClr val="bg1"/>
                </a:solidFill>
                <a:latin typeface="Poppins" pitchFamily="2" charset="77"/>
                <a:cs typeface="Poppins" pitchFamily="2" charset="77"/>
              </a:rPr>
              <a:t>After the orientation Mr. </a:t>
            </a:r>
            <a:r>
              <a:rPr lang="en-US" sz="2400" b="1" dirty="0" err="1">
                <a:solidFill>
                  <a:schemeClr val="bg1"/>
                </a:solidFill>
                <a:latin typeface="Poppins" pitchFamily="2" charset="77"/>
                <a:cs typeface="Poppins" pitchFamily="2" charset="77"/>
              </a:rPr>
              <a:t>Arouna</a:t>
            </a:r>
            <a:r>
              <a:rPr lang="en-US" sz="2400" b="1" dirty="0">
                <a:solidFill>
                  <a:schemeClr val="bg1"/>
                </a:solidFill>
                <a:latin typeface="Poppins" pitchFamily="2" charset="77"/>
                <a:cs typeface="Poppins" pitchFamily="2" charset="77"/>
              </a:rPr>
              <a:t> mentions the previous organization that he was part of, considered documentation to be tedious and felt it wasn’t a very valuable task to put time into. </a:t>
            </a:r>
          </a:p>
        </p:txBody>
      </p:sp>
      <p:cxnSp>
        <p:nvCxnSpPr>
          <p:cNvPr id="23" name="Connecteur droit 22">
            <a:extLst>
              <a:ext uri="{FF2B5EF4-FFF2-40B4-BE49-F238E27FC236}">
                <a16:creationId xmlns:a16="http://schemas.microsoft.com/office/drawing/2014/main" id="{124ACFC6-72F5-8749-D2F2-BEAABFE85E94}"/>
              </a:ext>
            </a:extLst>
          </p:cNvPr>
          <p:cNvCxnSpPr/>
          <p:nvPr/>
        </p:nvCxnSpPr>
        <p:spPr>
          <a:xfrm>
            <a:off x="1114431" y="1746339"/>
            <a:ext cx="0" cy="381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246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D1BB9-0616-544D-8E6C-63C863F60D46}"/>
              </a:ext>
            </a:extLst>
          </p:cNvPr>
          <p:cNvSpPr>
            <a:spLocks noGrp="1"/>
          </p:cNvSpPr>
          <p:nvPr>
            <p:ph idx="1"/>
          </p:nvPr>
        </p:nvSpPr>
        <p:spPr>
          <a:xfrm>
            <a:off x="1314459" y="3160811"/>
            <a:ext cx="10646764" cy="1154162"/>
          </a:xfrm>
        </p:spPr>
        <p:txBody>
          <a:bodyPr>
            <a:normAutofit/>
          </a:bodyPr>
          <a:lstStyle/>
          <a:p>
            <a:pPr>
              <a:lnSpc>
                <a:spcPct val="100000"/>
              </a:lnSpc>
              <a:spcBef>
                <a:spcPts val="600"/>
              </a:spcBef>
              <a:spcAft>
                <a:spcPts val="600"/>
              </a:spcAft>
            </a:pPr>
            <a:r>
              <a:rPr lang="fr-FR" sz="1800" b="1" u="sng" dirty="0">
                <a:solidFill>
                  <a:schemeClr val="bg1"/>
                </a:solidFill>
                <a:latin typeface="Poppins" pitchFamily="2" charset="77"/>
                <a:cs typeface="Poppins" pitchFamily="2" charset="77"/>
              </a:rPr>
              <a:t>Orienter M. </a:t>
            </a:r>
            <a:r>
              <a:rPr lang="fr-FR" sz="1800" b="1" u="sng" dirty="0" err="1">
                <a:solidFill>
                  <a:schemeClr val="bg1"/>
                </a:solidFill>
                <a:latin typeface="Poppins" pitchFamily="2" charset="77"/>
                <a:cs typeface="Poppins" pitchFamily="2" charset="77"/>
              </a:rPr>
              <a:t>Arouna</a:t>
            </a:r>
            <a:r>
              <a:rPr lang="fr-FR" sz="1800" b="1" u="sng" dirty="0">
                <a:solidFill>
                  <a:schemeClr val="bg1"/>
                </a:solidFill>
                <a:latin typeface="Poppins" pitchFamily="2" charset="77"/>
                <a:cs typeface="Poppins" pitchFamily="2" charset="77"/>
              </a:rPr>
              <a:t> vers les différentes façons dont votre GTCV documente leur travail </a:t>
            </a:r>
            <a:r>
              <a:rPr lang="en-US" sz="1800" b="1" dirty="0">
                <a:solidFill>
                  <a:schemeClr val="bg1"/>
                </a:solidFill>
                <a:latin typeface="Poppins" pitchFamily="2" charset="77"/>
                <a:cs typeface="Poppins" pitchFamily="2" charset="77"/>
              </a:rPr>
              <a:t>:</a:t>
            </a:r>
          </a:p>
        </p:txBody>
      </p:sp>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3</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Activité</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 de </a:t>
            </a:r>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groupe</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sp>
        <p:nvSpPr>
          <p:cNvPr id="10" name="ZoneTexte 9">
            <a:extLst>
              <a:ext uri="{FF2B5EF4-FFF2-40B4-BE49-F238E27FC236}">
                <a16:creationId xmlns:a16="http://schemas.microsoft.com/office/drawing/2014/main" id="{9939A87F-E190-CB27-173D-0B40684413E5}"/>
              </a:ext>
            </a:extLst>
          </p:cNvPr>
          <p:cNvSpPr txBox="1"/>
          <p:nvPr/>
        </p:nvSpPr>
        <p:spPr>
          <a:xfrm>
            <a:off x="1128720" y="1742218"/>
            <a:ext cx="10646764" cy="1446550"/>
          </a:xfrm>
          <a:prstGeom prst="rect">
            <a:avLst/>
          </a:prstGeom>
          <a:noFill/>
        </p:spPr>
        <p:txBody>
          <a:bodyPr wrap="square">
            <a:spAutoFit/>
          </a:bodyPr>
          <a:lstStyle/>
          <a:p>
            <a:pPr>
              <a:lnSpc>
                <a:spcPct val="100000"/>
              </a:lnSpc>
              <a:spcAft>
                <a:spcPts val="2514"/>
              </a:spcAft>
            </a:pPr>
            <a:r>
              <a:rPr lang="fr-FR" sz="2200" b="1" dirty="0">
                <a:solidFill>
                  <a:srgbClr val="8C0658"/>
                </a:solidFill>
                <a:latin typeface="Poppins" pitchFamily="2" charset="77"/>
                <a:cs typeface="Poppins" pitchFamily="2" charset="77"/>
              </a:rPr>
              <a:t>Un nouveau membre, M. </a:t>
            </a:r>
            <a:r>
              <a:rPr lang="fr-FR" sz="2200" b="1" dirty="0" err="1">
                <a:solidFill>
                  <a:srgbClr val="8C0658"/>
                </a:solidFill>
                <a:latin typeface="Poppins" pitchFamily="2" charset="77"/>
                <a:cs typeface="Poppins" pitchFamily="2" charset="77"/>
              </a:rPr>
              <a:t>Arouna</a:t>
            </a:r>
            <a:r>
              <a:rPr lang="fr-FR" sz="2200" b="1" dirty="0">
                <a:solidFill>
                  <a:srgbClr val="8C0658"/>
                </a:solidFill>
                <a:latin typeface="Poppins" pitchFamily="2" charset="77"/>
                <a:cs typeface="Poppins" pitchFamily="2" charset="77"/>
              </a:rPr>
              <a:t>, a rejoint votre GTCV et aujourd’hui est son premier jour à la réunion de votre GTCV. Vous êtes chargé de l’orienter et de le familiariser avec les principaux domaines de travail de votre GTCV. </a:t>
            </a:r>
          </a:p>
        </p:txBody>
      </p:sp>
      <p:sp>
        <p:nvSpPr>
          <p:cNvPr id="11" name="Ellipse 10">
            <a:extLst>
              <a:ext uri="{FF2B5EF4-FFF2-40B4-BE49-F238E27FC236}">
                <a16:creationId xmlns:a16="http://schemas.microsoft.com/office/drawing/2014/main" id="{0C85BC05-C8A0-27D5-4060-113FFB92DFBB}"/>
              </a:ext>
            </a:extLst>
          </p:cNvPr>
          <p:cNvSpPr/>
          <p:nvPr/>
        </p:nvSpPr>
        <p:spPr>
          <a:xfrm>
            <a:off x="800115" y="3124203"/>
            <a:ext cx="376095" cy="4000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C10077"/>
                </a:solidFill>
                <a:latin typeface="Poppins" pitchFamily="2" charset="77"/>
                <a:cs typeface="Poppins" pitchFamily="2" charset="77"/>
              </a:rPr>
              <a:t>1</a:t>
            </a:r>
          </a:p>
        </p:txBody>
      </p:sp>
      <p:sp>
        <p:nvSpPr>
          <p:cNvPr id="14" name="ZoneTexte 13">
            <a:extLst>
              <a:ext uri="{FF2B5EF4-FFF2-40B4-BE49-F238E27FC236}">
                <a16:creationId xmlns:a16="http://schemas.microsoft.com/office/drawing/2014/main" id="{4E9AE480-00E0-7EC3-A200-8A3D3A823242}"/>
              </a:ext>
            </a:extLst>
          </p:cNvPr>
          <p:cNvSpPr txBox="1"/>
          <p:nvPr/>
        </p:nvSpPr>
        <p:spPr>
          <a:xfrm>
            <a:off x="1615546" y="3891402"/>
            <a:ext cx="9625967" cy="1477328"/>
          </a:xfrm>
          <a:prstGeom prst="rect">
            <a:avLst/>
          </a:prstGeom>
          <a:noFill/>
        </p:spPr>
        <p:txBody>
          <a:bodyPr wrap="square">
            <a:spAutoFit/>
          </a:bodyPr>
          <a:lstStyle/>
          <a:p>
            <a:pPr marL="285750" indent="-285750">
              <a:buClr>
                <a:schemeClr val="bg1"/>
              </a:buClr>
              <a:buFont typeface="Wingdings" pitchFamily="2" charset="2"/>
              <a:buChar char="§"/>
            </a:pPr>
            <a:r>
              <a:rPr lang="fr-FR" sz="1800" dirty="0">
                <a:solidFill>
                  <a:schemeClr val="bg1"/>
                </a:solidFill>
                <a:latin typeface="Poppins" pitchFamily="2" charset="77"/>
                <a:cs typeface="Poppins" pitchFamily="2" charset="77"/>
              </a:rPr>
              <a:t>Quels sont les différents supports par lesquels le travail est actuellement documenté et archivé au niveau de votre GTCV?</a:t>
            </a:r>
          </a:p>
          <a:p>
            <a:pPr marL="285750" indent="-285750">
              <a:buClr>
                <a:schemeClr val="bg1"/>
              </a:buClr>
              <a:buFont typeface="Wingdings" pitchFamily="2" charset="2"/>
              <a:buChar char="§"/>
            </a:pPr>
            <a:r>
              <a:rPr lang="fr-FR" sz="1800" dirty="0">
                <a:solidFill>
                  <a:schemeClr val="bg1"/>
                </a:solidFill>
                <a:latin typeface="Poppins" pitchFamily="2" charset="77"/>
                <a:cs typeface="Poppins" pitchFamily="2" charset="77"/>
              </a:rPr>
              <a:t>Qu’est-ce qui sert de documents de référence pour orienter </a:t>
            </a:r>
            <a:r>
              <a:rPr lang="fr-FR" sz="1800" dirty="0" err="1">
                <a:solidFill>
                  <a:schemeClr val="bg1"/>
                </a:solidFill>
                <a:latin typeface="Poppins" pitchFamily="2" charset="77"/>
                <a:cs typeface="Poppins" pitchFamily="2" charset="77"/>
              </a:rPr>
              <a:t>Arouna</a:t>
            </a:r>
            <a:r>
              <a:rPr lang="fr-FR" sz="1800" dirty="0">
                <a:solidFill>
                  <a:schemeClr val="bg1"/>
                </a:solidFill>
                <a:latin typeface="Poppins" pitchFamily="2" charset="77"/>
                <a:cs typeface="Poppins" pitchFamily="2" charset="77"/>
              </a:rPr>
              <a:t> vers les travaux du GTCV précédents ou  en cours?</a:t>
            </a:r>
          </a:p>
          <a:p>
            <a:pPr marL="285750" indent="-285750">
              <a:buClr>
                <a:schemeClr val="bg1"/>
              </a:buClr>
              <a:buFont typeface="Wingdings" pitchFamily="2" charset="2"/>
              <a:buChar char="§"/>
            </a:pPr>
            <a:r>
              <a:rPr lang="fr-FR" sz="1800" dirty="0">
                <a:solidFill>
                  <a:schemeClr val="bg1"/>
                </a:solidFill>
                <a:latin typeface="Poppins" pitchFamily="2" charset="77"/>
                <a:cs typeface="Poppins" pitchFamily="2" charset="77"/>
              </a:rPr>
              <a:t>Où peut-il trouver ces documents? Présentez-les sous forme d’organigramme.</a:t>
            </a:r>
          </a:p>
        </p:txBody>
      </p:sp>
      <p:cxnSp>
        <p:nvCxnSpPr>
          <p:cNvPr id="7" name="Connecteur droit 6">
            <a:extLst>
              <a:ext uri="{FF2B5EF4-FFF2-40B4-BE49-F238E27FC236}">
                <a16:creationId xmlns:a16="http://schemas.microsoft.com/office/drawing/2014/main" id="{9033BC0C-6AAC-14FB-8CD1-C5E5B7329239}"/>
              </a:ext>
            </a:extLst>
          </p:cNvPr>
          <p:cNvCxnSpPr>
            <a:cxnSpLocks/>
          </p:cNvCxnSpPr>
          <p:nvPr/>
        </p:nvCxnSpPr>
        <p:spPr>
          <a:xfrm>
            <a:off x="1744136" y="3877113"/>
            <a:ext cx="0" cy="14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A0B526E9-C469-AEE8-7EF1-079F2C9D1232}"/>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1796332"/>
            <a:ext cx="1068387" cy="1068387"/>
          </a:xfrm>
          <a:prstGeom prst="rect">
            <a:avLst/>
          </a:prstGeom>
        </p:spPr>
      </p:pic>
    </p:spTree>
    <p:extLst>
      <p:ext uri="{BB962C8B-B14F-4D97-AF65-F5344CB8AC3E}">
        <p14:creationId xmlns:p14="http://schemas.microsoft.com/office/powerpoint/2010/main" val="371722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D1BB9-0616-544D-8E6C-63C863F60D46}"/>
              </a:ext>
            </a:extLst>
          </p:cNvPr>
          <p:cNvSpPr>
            <a:spLocks noGrp="1"/>
          </p:cNvSpPr>
          <p:nvPr>
            <p:ph idx="1"/>
          </p:nvPr>
        </p:nvSpPr>
        <p:spPr>
          <a:xfrm>
            <a:off x="1128719" y="3305482"/>
            <a:ext cx="10646764" cy="1154162"/>
          </a:xfrm>
        </p:spPr>
        <p:txBody>
          <a:bodyPr>
            <a:normAutofit fontScale="92500"/>
          </a:bodyPr>
          <a:lstStyle/>
          <a:p>
            <a:pPr marL="215396" lvl="1" indent="0">
              <a:lnSpc>
                <a:spcPct val="100000"/>
              </a:lnSpc>
              <a:spcAft>
                <a:spcPts val="2514"/>
              </a:spcAft>
              <a:buNone/>
            </a:pPr>
            <a:r>
              <a:rPr lang="en-US" sz="1800" b="1" u="sng" dirty="0">
                <a:solidFill>
                  <a:schemeClr val="bg1"/>
                </a:solidFill>
                <a:latin typeface="Poppins" pitchFamily="2" charset="77"/>
                <a:cs typeface="Poppins" pitchFamily="2" charset="77"/>
              </a:rPr>
              <a:t>APRES L’ORIENTATION:</a:t>
            </a:r>
            <a:r>
              <a:rPr lang="en-US" sz="1800" dirty="0">
                <a:solidFill>
                  <a:schemeClr val="bg1"/>
                </a:solidFill>
                <a:latin typeface="Poppins" pitchFamily="2" charset="77"/>
                <a:cs typeface="Poppins" pitchFamily="2" charset="77"/>
              </a:rPr>
              <a:t> </a:t>
            </a:r>
            <a:r>
              <a:rPr lang="fr-FR" sz="1800" dirty="0">
                <a:solidFill>
                  <a:schemeClr val="bg1"/>
                </a:solidFill>
                <a:latin typeface="Poppins" pitchFamily="2" charset="77"/>
                <a:cs typeface="Poppins" pitchFamily="2" charset="77"/>
              </a:rPr>
              <a:t>M. </a:t>
            </a:r>
            <a:r>
              <a:rPr lang="fr-FR" sz="1800" dirty="0" err="1">
                <a:solidFill>
                  <a:schemeClr val="bg1"/>
                </a:solidFill>
                <a:latin typeface="Poppins" pitchFamily="2" charset="77"/>
                <a:cs typeface="Poppins" pitchFamily="2" charset="77"/>
              </a:rPr>
              <a:t>Arouna</a:t>
            </a:r>
            <a:r>
              <a:rPr lang="fr-FR" sz="1800" dirty="0">
                <a:solidFill>
                  <a:schemeClr val="bg1"/>
                </a:solidFill>
                <a:latin typeface="Poppins" pitchFamily="2" charset="77"/>
                <a:cs typeface="Poppins" pitchFamily="2" charset="77"/>
              </a:rPr>
              <a:t>  mentionne l’organisation dont il faisait partie ou la documentation était </a:t>
            </a:r>
            <a:r>
              <a:rPr lang="fr-FR" sz="1800" dirty="0" err="1">
                <a:solidFill>
                  <a:schemeClr val="bg1"/>
                </a:solidFill>
                <a:latin typeface="Poppins" pitchFamily="2" charset="77"/>
                <a:cs typeface="Poppins" pitchFamily="2" charset="77"/>
              </a:rPr>
              <a:t>considerée</a:t>
            </a:r>
            <a:r>
              <a:rPr lang="fr-FR" sz="1800" dirty="0">
                <a:solidFill>
                  <a:schemeClr val="bg1"/>
                </a:solidFill>
                <a:latin typeface="Poppins" pitchFamily="2" charset="77"/>
                <a:cs typeface="Poppins" pitchFamily="2" charset="77"/>
              </a:rPr>
              <a:t> comme fastidieuse et qui estimait que ce n’était pas une tâche pour </a:t>
            </a:r>
            <a:r>
              <a:rPr lang="fr-FR" sz="1800" dirty="0" err="1">
                <a:solidFill>
                  <a:schemeClr val="bg1"/>
                </a:solidFill>
                <a:latin typeface="Poppins" pitchFamily="2" charset="77"/>
                <a:cs typeface="Poppins" pitchFamily="2" charset="77"/>
              </a:rPr>
              <a:t>lqauelle</a:t>
            </a:r>
            <a:r>
              <a:rPr lang="fr-FR" sz="1800" dirty="0">
                <a:solidFill>
                  <a:schemeClr val="bg1"/>
                </a:solidFill>
                <a:latin typeface="Poppins" pitchFamily="2" charset="77"/>
                <a:cs typeface="Poppins" pitchFamily="2" charset="77"/>
              </a:rPr>
              <a:t> il fallait consacrer du temps. Que lui répondriez-vous ? Appuieriez-vous ou contesteriez-vous sa notion de documentation? Vous pouvez baser vos réponses sur ce qui suit: </a:t>
            </a:r>
            <a:endParaRPr lang="en-US" sz="1800" b="1" u="sng" dirty="0">
              <a:solidFill>
                <a:schemeClr val="bg1"/>
              </a:solidFill>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4</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Activité</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 de </a:t>
            </a:r>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groupe</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sp>
        <p:nvSpPr>
          <p:cNvPr id="11" name="Ellipse 10">
            <a:extLst>
              <a:ext uri="{FF2B5EF4-FFF2-40B4-BE49-F238E27FC236}">
                <a16:creationId xmlns:a16="http://schemas.microsoft.com/office/drawing/2014/main" id="{0C85BC05-C8A0-27D5-4060-113FFB92DFBB}"/>
              </a:ext>
            </a:extLst>
          </p:cNvPr>
          <p:cNvSpPr/>
          <p:nvPr/>
        </p:nvSpPr>
        <p:spPr>
          <a:xfrm>
            <a:off x="800115" y="3279220"/>
            <a:ext cx="376095" cy="4000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C10077"/>
                </a:solidFill>
                <a:latin typeface="Poppins" pitchFamily="2" charset="77"/>
                <a:cs typeface="Poppins" pitchFamily="2" charset="77"/>
              </a:rPr>
              <a:t>2</a:t>
            </a:r>
          </a:p>
        </p:txBody>
      </p:sp>
      <p:sp>
        <p:nvSpPr>
          <p:cNvPr id="14" name="ZoneTexte 13">
            <a:extLst>
              <a:ext uri="{FF2B5EF4-FFF2-40B4-BE49-F238E27FC236}">
                <a16:creationId xmlns:a16="http://schemas.microsoft.com/office/drawing/2014/main" id="{4E9AE480-00E0-7EC3-A200-8A3D3A823242}"/>
              </a:ext>
            </a:extLst>
          </p:cNvPr>
          <p:cNvSpPr txBox="1"/>
          <p:nvPr/>
        </p:nvSpPr>
        <p:spPr>
          <a:xfrm>
            <a:off x="1639118" y="4752826"/>
            <a:ext cx="9625967" cy="923330"/>
          </a:xfrm>
          <a:prstGeom prst="rect">
            <a:avLst/>
          </a:prstGeom>
          <a:noFill/>
        </p:spPr>
        <p:txBody>
          <a:bodyPr wrap="square">
            <a:spAutoFit/>
          </a:bodyPr>
          <a:lstStyle/>
          <a:p>
            <a:pPr marL="285750" indent="-285750">
              <a:buClr>
                <a:schemeClr val="bg1"/>
              </a:buClr>
              <a:buFont typeface="Wingdings" pitchFamily="2" charset="2"/>
              <a:buChar char="§"/>
            </a:pPr>
            <a:r>
              <a:rPr lang="fr-FR" sz="1800" dirty="0">
                <a:solidFill>
                  <a:schemeClr val="bg1"/>
                </a:solidFill>
                <a:latin typeface="Poppins" pitchFamily="2" charset="77"/>
                <a:cs typeface="Poppins" pitchFamily="2" charset="77"/>
              </a:rPr>
              <a:t>Y a-t-il eu une valeur ajoutée à votre visibilité/fonctionnement opérationnel du GTCV grâce à vos documentations? La documentation a-t-elle aidé au plaidoyer?</a:t>
            </a:r>
          </a:p>
        </p:txBody>
      </p:sp>
      <p:pic>
        <p:nvPicPr>
          <p:cNvPr id="7" name="Image 6">
            <a:extLst>
              <a:ext uri="{FF2B5EF4-FFF2-40B4-BE49-F238E27FC236}">
                <a16:creationId xmlns:a16="http://schemas.microsoft.com/office/drawing/2014/main" id="{5DB8C92F-E136-5830-EFB1-55571E5FC8E9}"/>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1796332"/>
            <a:ext cx="1068387" cy="1068387"/>
          </a:xfrm>
          <a:prstGeom prst="rect">
            <a:avLst/>
          </a:prstGeom>
        </p:spPr>
      </p:pic>
      <p:sp>
        <p:nvSpPr>
          <p:cNvPr id="8" name="ZoneTexte 7">
            <a:extLst>
              <a:ext uri="{FF2B5EF4-FFF2-40B4-BE49-F238E27FC236}">
                <a16:creationId xmlns:a16="http://schemas.microsoft.com/office/drawing/2014/main" id="{BDD928F3-BF52-08C6-370E-240DFC46347A}"/>
              </a:ext>
            </a:extLst>
          </p:cNvPr>
          <p:cNvSpPr txBox="1"/>
          <p:nvPr/>
        </p:nvSpPr>
        <p:spPr>
          <a:xfrm>
            <a:off x="1128719" y="1617195"/>
            <a:ext cx="10646764" cy="1446550"/>
          </a:xfrm>
          <a:prstGeom prst="rect">
            <a:avLst/>
          </a:prstGeom>
          <a:noFill/>
        </p:spPr>
        <p:txBody>
          <a:bodyPr wrap="square">
            <a:spAutoFit/>
          </a:bodyPr>
          <a:lstStyle/>
          <a:p>
            <a:pPr>
              <a:lnSpc>
                <a:spcPct val="100000"/>
              </a:lnSpc>
              <a:spcAft>
                <a:spcPts val="2514"/>
              </a:spcAft>
            </a:pPr>
            <a:r>
              <a:rPr lang="fr-FR" sz="2200" b="1" dirty="0">
                <a:solidFill>
                  <a:srgbClr val="8C0658"/>
                </a:solidFill>
                <a:latin typeface="Poppins" pitchFamily="2" charset="77"/>
                <a:cs typeface="Poppins" pitchFamily="2" charset="77"/>
              </a:rPr>
              <a:t>Un nouveau membre, M. </a:t>
            </a:r>
            <a:r>
              <a:rPr lang="fr-FR" sz="2200" b="1" dirty="0" err="1">
                <a:solidFill>
                  <a:srgbClr val="8C0658"/>
                </a:solidFill>
                <a:latin typeface="Poppins" pitchFamily="2" charset="77"/>
                <a:cs typeface="Poppins" pitchFamily="2" charset="77"/>
              </a:rPr>
              <a:t>Arouna</a:t>
            </a:r>
            <a:r>
              <a:rPr lang="fr-FR" sz="2200" b="1" dirty="0">
                <a:solidFill>
                  <a:srgbClr val="8C0658"/>
                </a:solidFill>
                <a:latin typeface="Poppins" pitchFamily="2" charset="77"/>
                <a:cs typeface="Poppins" pitchFamily="2" charset="77"/>
              </a:rPr>
              <a:t>, a rejoint votre GTCV et aujourd’hui est son premier jour à la réunion de votre GTCV. Vous êtes chargé de l’orienter et de le familiariser avec les principaux domaines de travail de votre GTCV. </a:t>
            </a:r>
          </a:p>
        </p:txBody>
      </p:sp>
      <p:cxnSp>
        <p:nvCxnSpPr>
          <p:cNvPr id="9" name="Connecteur droit 8">
            <a:extLst>
              <a:ext uri="{FF2B5EF4-FFF2-40B4-BE49-F238E27FC236}">
                <a16:creationId xmlns:a16="http://schemas.microsoft.com/office/drawing/2014/main" id="{8C4CC02C-0980-E0DC-8CCC-6BFDFC2B5257}"/>
              </a:ext>
            </a:extLst>
          </p:cNvPr>
          <p:cNvCxnSpPr/>
          <p:nvPr/>
        </p:nvCxnSpPr>
        <p:spPr>
          <a:xfrm>
            <a:off x="1285883" y="3296164"/>
            <a:ext cx="0" cy="13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Connecteur droit 1">
            <a:extLst>
              <a:ext uri="{FF2B5EF4-FFF2-40B4-BE49-F238E27FC236}">
                <a16:creationId xmlns:a16="http://schemas.microsoft.com/office/drawing/2014/main" id="{7395E882-F623-D722-57C8-37AE3C5C6668}"/>
              </a:ext>
            </a:extLst>
          </p:cNvPr>
          <p:cNvCxnSpPr>
            <a:cxnSpLocks/>
          </p:cNvCxnSpPr>
          <p:nvPr/>
        </p:nvCxnSpPr>
        <p:spPr>
          <a:xfrm>
            <a:off x="1744136" y="4622118"/>
            <a:ext cx="0" cy="12378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9AB4F24-7B84-FEB5-9B0D-970E0C2EB601}"/>
              </a:ext>
            </a:extLst>
          </p:cNvPr>
          <p:cNvCxnSpPr/>
          <p:nvPr/>
        </p:nvCxnSpPr>
        <p:spPr>
          <a:xfrm>
            <a:off x="1285883" y="4622118"/>
            <a:ext cx="45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87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Pour qui?</a:t>
            </a:r>
          </a:p>
          <a:p>
            <a:pPr marL="924204" lvl="1" indent="-495300" algn="just">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Utilisation interne au sein du GTCV</a:t>
            </a:r>
          </a:p>
          <a:p>
            <a:pPr marL="495300" indent="-495300" algn="just">
              <a:spcBef>
                <a:spcPts val="0"/>
              </a:spcBef>
              <a:spcAft>
                <a:spcPts val="114"/>
              </a:spcAft>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Qui les </a:t>
            </a:r>
            <a:r>
              <a:rPr lang="en-US" sz="1800" b="1" dirty="0" err="1">
                <a:solidFill>
                  <a:srgbClr val="0092CC"/>
                </a:solidFill>
                <a:latin typeface="Poppins" pitchFamily="2" charset="77"/>
                <a:cs typeface="Poppins" pitchFamily="2" charset="77"/>
              </a:rPr>
              <a:t>documente</a:t>
            </a:r>
            <a:r>
              <a:rPr lang="en-US" sz="1800" b="1" dirty="0">
                <a:solidFill>
                  <a:srgbClr val="0092CC"/>
                </a:solidFill>
                <a:latin typeface="Poppins" pitchFamily="2" charset="77"/>
                <a:cs typeface="Poppins" pitchFamily="2" charset="77"/>
              </a:rPr>
              <a:t>?</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Le secretariat </a:t>
            </a:r>
            <a:r>
              <a:rPr lang="en-US" sz="1600" b="1" dirty="0" err="1">
                <a:latin typeface="Poppins" pitchFamily="2" charset="77"/>
                <a:cs typeface="Poppins" pitchFamily="2" charset="77"/>
              </a:rPr>
              <a:t>prépare</a:t>
            </a:r>
            <a:r>
              <a:rPr lang="en-US" sz="1600" b="1" dirty="0">
                <a:latin typeface="Poppins" pitchFamily="2" charset="77"/>
                <a:cs typeface="Poppins" pitchFamily="2" charset="77"/>
              </a:rPr>
              <a:t> les PV </a:t>
            </a:r>
            <a:r>
              <a:rPr lang="en-US" sz="1600" dirty="0">
                <a:latin typeface="Poppins" pitchFamily="2" charset="77"/>
                <a:cs typeface="Poppins" pitchFamily="2" charset="77"/>
              </a:rPr>
              <a:t>de </a:t>
            </a:r>
            <a:r>
              <a:rPr lang="en-US" sz="1600" dirty="0" err="1">
                <a:latin typeface="Poppins" pitchFamily="2" charset="77"/>
                <a:cs typeface="Poppins" pitchFamily="2" charset="77"/>
              </a:rPr>
              <a:t>chaque</a:t>
            </a:r>
            <a:r>
              <a:rPr lang="en-US" sz="1600" dirty="0">
                <a:latin typeface="Poppins" pitchFamily="2" charset="77"/>
                <a:cs typeface="Poppins" pitchFamily="2" charset="77"/>
              </a:rPr>
              <a:t> </a:t>
            </a:r>
            <a:r>
              <a:rPr lang="en-US" sz="1600" dirty="0" err="1">
                <a:latin typeface="Poppins" pitchFamily="2" charset="77"/>
                <a:cs typeface="Poppins" pitchFamily="2" charset="77"/>
              </a:rPr>
              <a:t>réunion</a:t>
            </a:r>
            <a:endParaRPr lang="en-US" sz="1600" dirty="0">
              <a:latin typeface="Poppins" pitchFamily="2" charset="77"/>
              <a:cs typeface="Poppins" pitchFamily="2" charset="77"/>
            </a:endParaRPr>
          </a:p>
          <a:p>
            <a:pPr marL="924204" lvl="1" indent="-495300" algn="just">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Le procès-verbal  doit être examinés et approuvés par le GTCV dans les 60 jours suivant la réunion.</a:t>
            </a:r>
          </a:p>
          <a:p>
            <a:pPr marL="924204" lvl="1" indent="-495300" algn="just">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Le procès-verbal doit être </a:t>
            </a:r>
            <a:r>
              <a:rPr lang="fr-FR" sz="1600" b="1" dirty="0">
                <a:latin typeface="Poppins" pitchFamily="2" charset="77"/>
                <a:cs typeface="Poppins" pitchFamily="2" charset="77"/>
              </a:rPr>
              <a:t>archivé par le secrétariat </a:t>
            </a:r>
            <a:r>
              <a:rPr lang="fr-FR" sz="1600" dirty="0">
                <a:latin typeface="Poppins" pitchFamily="2" charset="77"/>
                <a:cs typeface="Poppins" pitchFamily="2" charset="77"/>
              </a:rPr>
              <a:t>dans un dossier dédié avec l’ordre du jour de la réunion, les DI , les recommandations, les documents d’information, etc. </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Objectif:</a:t>
            </a:r>
          </a:p>
          <a:p>
            <a:pPr marL="924204" lvl="1" indent="-495300" algn="just">
              <a:spcBef>
                <a:spcPts val="0"/>
              </a:spcBef>
              <a:spcAft>
                <a:spcPts val="114"/>
              </a:spcAft>
              <a:buClr>
                <a:srgbClr val="009CDE"/>
              </a:buClr>
              <a:buFont typeface="Wingdings" pitchFamily="2" charset="2"/>
              <a:buChar char="§"/>
            </a:pPr>
            <a:r>
              <a:rPr lang="fr-FR" sz="1600" dirty="0">
                <a:latin typeface="Poppins" pitchFamily="2" charset="77"/>
                <a:cs typeface="Poppins" pitchFamily="2" charset="77"/>
              </a:rPr>
              <a:t>Fournir un </a:t>
            </a:r>
            <a:r>
              <a:rPr lang="fr-FR" sz="1600" b="1" dirty="0">
                <a:latin typeface="Poppins" pitchFamily="2" charset="77"/>
                <a:cs typeface="Poppins" pitchFamily="2" charset="77"/>
              </a:rPr>
              <a:t>compte rendu tangible </a:t>
            </a:r>
            <a:r>
              <a:rPr lang="fr-FR" sz="1600" dirty="0">
                <a:latin typeface="Poppins" pitchFamily="2" charset="77"/>
                <a:cs typeface="Poppins" pitchFamily="2" charset="77"/>
              </a:rPr>
              <a:t>des réunions</a:t>
            </a:r>
          </a:p>
          <a:p>
            <a:pPr marL="924204" lvl="1" indent="-495300" algn="just">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Documenter</a:t>
            </a:r>
            <a:r>
              <a:rPr lang="fr-FR" sz="1600" dirty="0">
                <a:latin typeface="Poppins" pitchFamily="2" charset="77"/>
                <a:cs typeface="Poppins" pitchFamily="2" charset="77"/>
              </a:rPr>
              <a:t> le processus de délibération et les décisions prises, avec justification</a:t>
            </a:r>
          </a:p>
          <a:p>
            <a:pPr marL="924204" lvl="1" indent="-495300" algn="just">
              <a:spcBef>
                <a:spcPts val="0"/>
              </a:spcBef>
              <a:spcAft>
                <a:spcPts val="114"/>
              </a:spcAft>
              <a:buClr>
                <a:srgbClr val="009CDE"/>
              </a:buClr>
              <a:buFont typeface="Wingdings" pitchFamily="2" charset="2"/>
              <a:buChar char="§"/>
            </a:pPr>
            <a:r>
              <a:rPr lang="fr-FR" sz="1600" b="1" dirty="0">
                <a:latin typeface="Poppins" pitchFamily="2" charset="77"/>
                <a:cs typeface="Poppins" pitchFamily="2" charset="77"/>
              </a:rPr>
              <a:t>Suivre les prochaines étapes </a:t>
            </a:r>
            <a:r>
              <a:rPr lang="fr-FR" sz="1600" dirty="0">
                <a:latin typeface="Poppins" pitchFamily="2" charset="77"/>
                <a:cs typeface="Poppins" pitchFamily="2" charset="77"/>
              </a:rPr>
              <a:t>et les mesures de suivi</a:t>
            </a:r>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5</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fr-FR" b="1" dirty="0">
                <a:latin typeface="Ebrima" panose="02000000000000000000" pitchFamily="2" charset="0"/>
                <a:ea typeface="Ebrima" panose="02000000000000000000" pitchFamily="2" charset="0"/>
                <a:cs typeface="Ebrima" panose="02000000000000000000" pitchFamily="2" charset="0"/>
              </a:rPr>
              <a:t>Procès-verbaux des réunions du GTCV</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541244"/>
            <a:ext cx="451217" cy="376370"/>
          </a:xfrm>
          <a:prstGeom prst="rect">
            <a:avLst/>
          </a:prstGeom>
        </p:spPr>
      </p:pic>
      <p:pic>
        <p:nvPicPr>
          <p:cNvPr id="12" name="Image 11">
            <a:extLst>
              <a:ext uri="{FF2B5EF4-FFF2-40B4-BE49-F238E27FC236}">
                <a16:creationId xmlns:a16="http://schemas.microsoft.com/office/drawing/2014/main" id="{8EAFDDE6-69FF-EC52-4461-0BFCCB5D25FE}"/>
              </a:ext>
            </a:extLst>
          </p:cNvPr>
          <p:cNvPicPr>
            <a:picLocks noChangeAspect="1"/>
          </p:cNvPicPr>
          <p:nvPr/>
        </p:nvPicPr>
        <p:blipFill rotWithShape="1">
          <a:blip r:embed="rId6">
            <a:extLst>
              <a:ext uri="{28A0092B-C50C-407E-A947-70E740481C1C}">
                <a14:useLocalDpi xmlns:a14="http://schemas.microsoft.com/office/drawing/2010/main" val="0"/>
              </a:ext>
            </a:extLst>
          </a:blip>
          <a:srcRect b="22130"/>
          <a:stretch/>
        </p:blipFill>
        <p:spPr>
          <a:xfrm rot="5400000">
            <a:off x="10890348" y="3168188"/>
            <a:ext cx="1166956" cy="908712"/>
          </a:xfrm>
          <a:prstGeom prst="rect">
            <a:avLst/>
          </a:prstGeom>
        </p:spPr>
      </p:pic>
      <p:sp>
        <p:nvSpPr>
          <p:cNvPr id="13" name="Flèche droite à entaille 12">
            <a:extLst>
              <a:ext uri="{FF2B5EF4-FFF2-40B4-BE49-F238E27FC236}">
                <a16:creationId xmlns:a16="http://schemas.microsoft.com/office/drawing/2014/main" id="{6E688BEC-B9C0-279D-BCF5-AF3440FBDB76}"/>
              </a:ext>
            </a:extLst>
          </p:cNvPr>
          <p:cNvSpPr/>
          <p:nvPr/>
        </p:nvSpPr>
        <p:spPr>
          <a:xfrm>
            <a:off x="10222714" y="5454037"/>
            <a:ext cx="978408" cy="328463"/>
          </a:xfrm>
          <a:prstGeom prst="notched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380E9CA8-579A-462A-52FB-02DB2C8FB55E}"/>
              </a:ext>
            </a:extLst>
          </p:cNvPr>
          <p:cNvPicPr>
            <a:picLocks noChangeAspect="1"/>
          </p:cNvPicPr>
          <p:nvPr/>
        </p:nvPicPr>
        <p:blipFill rotWithShape="1">
          <a:blip r:embed="rId4">
            <a:extLst>
              <a:ext uri="{28A0092B-C50C-407E-A947-70E740481C1C}">
                <a14:useLocalDpi xmlns:a14="http://schemas.microsoft.com/office/drawing/2010/main" val="0"/>
              </a:ext>
            </a:extLst>
          </a:blip>
          <a:srcRect b="16725"/>
          <a:stretch/>
        </p:blipFill>
        <p:spPr>
          <a:xfrm>
            <a:off x="9926967" y="4729429"/>
            <a:ext cx="978408" cy="814773"/>
          </a:xfrm>
          <a:prstGeom prst="rect">
            <a:avLst/>
          </a:prstGeom>
        </p:spPr>
      </p:pic>
      <p:cxnSp>
        <p:nvCxnSpPr>
          <p:cNvPr id="17" name="Connecteur droit 16">
            <a:extLst>
              <a:ext uri="{FF2B5EF4-FFF2-40B4-BE49-F238E27FC236}">
                <a16:creationId xmlns:a16="http://schemas.microsoft.com/office/drawing/2014/main" id="{D958CB12-F38F-5064-6E1D-DC1A4CDD2ED6}"/>
              </a:ext>
            </a:extLst>
          </p:cNvPr>
          <p:cNvCxnSpPr>
            <a:cxnSpLocks/>
          </p:cNvCxnSpPr>
          <p:nvPr/>
        </p:nvCxnSpPr>
        <p:spPr>
          <a:xfrm>
            <a:off x="967417" y="2907795"/>
            <a:ext cx="0" cy="999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6836BA-E619-4DAE-65B5-27AB1A318552}"/>
              </a:ext>
            </a:extLst>
          </p:cNvPr>
          <p:cNvCxnSpPr/>
          <p:nvPr/>
        </p:nvCxnSpPr>
        <p:spPr>
          <a:xfrm>
            <a:off x="968653" y="4916080"/>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0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lnSpc>
                <a:spcPct val="100000"/>
              </a:lnSpc>
              <a:spcBef>
                <a:spcPts val="0"/>
              </a:spcBef>
              <a:spcAft>
                <a:spcPts val="114"/>
              </a:spcAft>
            </a:pPr>
            <a:r>
              <a:rPr lang="en-US" sz="1800" b="1" dirty="0">
                <a:solidFill>
                  <a:srgbClr val="0092CC"/>
                </a:solidFill>
                <a:latin typeface="Poppins" pitchFamily="2" charset="77"/>
                <a:cs typeface="Poppins" pitchFamily="2" charset="77"/>
              </a:rPr>
              <a:t>	BENEFICES?</a:t>
            </a:r>
            <a:endParaRPr lang="en-US" sz="1600" b="1" dirty="0">
              <a:solidFill>
                <a:srgbClr val="0092CC"/>
              </a:solidFill>
              <a:latin typeface="Poppins" pitchFamily="2" charset="77"/>
              <a:cs typeface="Poppins" pitchFamily="2" charset="77"/>
            </a:endParaRPr>
          </a:p>
          <a:p>
            <a:pPr marL="714654" lvl="1" indent="-285750" algn="just">
              <a:lnSpc>
                <a:spcPct val="100000"/>
              </a:lnSpc>
              <a:buClr>
                <a:srgbClr val="009CDE"/>
              </a:buClr>
              <a:buFont typeface="Wingdings" pitchFamily="2" charset="2"/>
              <a:buChar char="§"/>
            </a:pPr>
            <a:r>
              <a:rPr lang="fr-FR" sz="1800" dirty="0">
                <a:latin typeface="Poppins" pitchFamily="2" charset="77"/>
                <a:cs typeface="Poppins" pitchFamily="2" charset="77"/>
              </a:rPr>
              <a:t>Orienter les nouveaux membres vers les domaines de travail antérieurs/en cours</a:t>
            </a:r>
          </a:p>
          <a:p>
            <a:pPr marL="1270149" lvl="2" indent="-285750" algn="just">
              <a:lnSpc>
                <a:spcPct val="100000"/>
              </a:lnSpc>
              <a:buClr>
                <a:srgbClr val="009CDE"/>
              </a:buClr>
              <a:buFont typeface="Wingdings" pitchFamily="2" charset="2"/>
              <a:buChar char="§"/>
            </a:pPr>
            <a:r>
              <a:rPr lang="fr-FR" sz="1800" dirty="0">
                <a:latin typeface="Poppins" pitchFamily="2" charset="77"/>
                <a:cs typeface="Poppins" pitchFamily="2" charset="77"/>
              </a:rPr>
              <a:t>aide à réduire le temps de formation nécessaire et</a:t>
            </a:r>
          </a:p>
          <a:p>
            <a:pPr marL="1270149" lvl="2" indent="-285750" algn="just">
              <a:lnSpc>
                <a:spcPct val="100000"/>
              </a:lnSpc>
              <a:buClr>
                <a:srgbClr val="009CDE"/>
              </a:buClr>
              <a:buFont typeface="Wingdings" pitchFamily="2" charset="2"/>
              <a:buChar char="§"/>
            </a:pPr>
            <a:r>
              <a:rPr lang="fr-FR" sz="1800" dirty="0">
                <a:latin typeface="Poppins" pitchFamily="2" charset="77"/>
                <a:cs typeface="Poppins" pitchFamily="2" charset="77"/>
              </a:rPr>
              <a:t> assure une continuité et une cohérence plus solides pour que tous les membres fonctionnent efficacement </a:t>
            </a:r>
          </a:p>
          <a:p>
            <a:pPr marL="714654" lvl="1" indent="-285750" algn="just">
              <a:lnSpc>
                <a:spcPct val="100000"/>
              </a:lnSpc>
              <a:buClr>
                <a:srgbClr val="009CDE"/>
              </a:buClr>
              <a:buFont typeface="Wingdings" pitchFamily="2" charset="2"/>
              <a:buChar char="§"/>
            </a:pPr>
            <a:r>
              <a:rPr lang="fr-FR" sz="1800" dirty="0">
                <a:latin typeface="Poppins" pitchFamily="2" charset="77"/>
                <a:cs typeface="Poppins" pitchFamily="2" charset="77"/>
              </a:rPr>
              <a:t>En cas de divergence avec le ministère de la Santé où une décision spécifique est recommandée par le GTCV mais que des informations sur sa détermination sont requises par le ministère de la Santé – le GTCV peut alors se référer aux PV</a:t>
            </a:r>
          </a:p>
          <a:p>
            <a:pPr marL="1270149" lvl="2" indent="-285750" algn="just">
              <a:lnSpc>
                <a:spcPct val="100000"/>
              </a:lnSpc>
              <a:buClr>
                <a:srgbClr val="009CDE"/>
              </a:buClr>
              <a:buFont typeface="Wingdings" pitchFamily="2" charset="2"/>
              <a:buChar char="§"/>
            </a:pPr>
            <a:r>
              <a:rPr lang="fr-FR" sz="1800" b="1" dirty="0">
                <a:latin typeface="Poppins" pitchFamily="2" charset="77"/>
                <a:cs typeface="Poppins" pitchFamily="2" charset="77"/>
              </a:rPr>
              <a:t>meilleure collaboration </a:t>
            </a:r>
            <a:r>
              <a:rPr lang="fr-FR" sz="1800" dirty="0">
                <a:latin typeface="Poppins" pitchFamily="2" charset="77"/>
                <a:cs typeface="Poppins" pitchFamily="2" charset="77"/>
              </a:rPr>
              <a:t>avec le ministère de la Santé</a:t>
            </a:r>
          </a:p>
          <a:p>
            <a:pPr marL="1270149" lvl="2" indent="-285750" algn="just">
              <a:lnSpc>
                <a:spcPct val="100000"/>
              </a:lnSpc>
              <a:buClr>
                <a:srgbClr val="009CDE"/>
              </a:buClr>
              <a:buFont typeface="Wingdings" pitchFamily="2" charset="2"/>
              <a:buChar char="§"/>
            </a:pPr>
            <a:r>
              <a:rPr lang="fr-FR" sz="1800" b="1" dirty="0">
                <a:latin typeface="Poppins" pitchFamily="2" charset="77"/>
                <a:cs typeface="Poppins" pitchFamily="2" charset="77"/>
              </a:rPr>
              <a:t>Transparence et confiance </a:t>
            </a:r>
            <a:r>
              <a:rPr lang="fr-FR" sz="1800" dirty="0">
                <a:latin typeface="Poppins" pitchFamily="2" charset="77"/>
                <a:cs typeface="Poppins" pitchFamily="2" charset="77"/>
              </a:rPr>
              <a:t>accrues avec le public </a:t>
            </a:r>
          </a:p>
          <a:p>
            <a:pPr algn="just">
              <a:lnSpc>
                <a:spcPct val="100000"/>
              </a:lnSpc>
            </a:pPr>
            <a:endParaRPr lang="en-US" sz="1600" dirty="0">
              <a:latin typeface="Poppins" pitchFamily="2" charset="77"/>
              <a:cs typeface="Poppins" pitchFamily="2" charset="77"/>
            </a:endParaRPr>
          </a:p>
          <a:p>
            <a:pPr marL="495300" indent="-495300" algn="just">
              <a:lnSpc>
                <a:spcPct val="100000"/>
              </a:lnSpc>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nSpc>
                <a:spcPct val="100000"/>
              </a:lnSpc>
            </a:pPr>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6</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fr-FR" b="1" dirty="0">
                <a:latin typeface="Ebrima" panose="02000000000000000000" pitchFamily="2" charset="0"/>
                <a:ea typeface="Ebrima" panose="02000000000000000000" pitchFamily="2" charset="0"/>
                <a:cs typeface="Ebrima" panose="02000000000000000000" pitchFamily="2" charset="0"/>
              </a:rPr>
              <a:t>Procès-verbaux des réunions du GTCV</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7" name="Ellipse 6">
            <a:extLst>
              <a:ext uri="{FF2B5EF4-FFF2-40B4-BE49-F238E27FC236}">
                <a16:creationId xmlns:a16="http://schemas.microsoft.com/office/drawing/2014/main" id="{D3FC7DB3-7F64-A9FF-77F4-47F01C4E523C}"/>
              </a:ext>
            </a:extLst>
          </p:cNvPr>
          <p:cNvSpPr/>
          <p:nvPr/>
        </p:nvSpPr>
        <p:spPr>
          <a:xfrm>
            <a:off x="606080" y="1647851"/>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10" name="Connecteur droit 9">
            <a:extLst>
              <a:ext uri="{FF2B5EF4-FFF2-40B4-BE49-F238E27FC236}">
                <a16:creationId xmlns:a16="http://schemas.microsoft.com/office/drawing/2014/main" id="{6C9CBE70-0A43-E4F0-6605-7236F660EF45}"/>
              </a:ext>
            </a:extLst>
          </p:cNvPr>
          <p:cNvCxnSpPr/>
          <p:nvPr/>
        </p:nvCxnSpPr>
        <p:spPr>
          <a:xfrm>
            <a:off x="1532683" y="2442282"/>
            <a:ext cx="0" cy="816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E67D38C-AD06-0DA9-A9BF-0F2605AAB3A3}"/>
              </a:ext>
            </a:extLst>
          </p:cNvPr>
          <p:cNvCxnSpPr/>
          <p:nvPr/>
        </p:nvCxnSpPr>
        <p:spPr>
          <a:xfrm>
            <a:off x="1532683" y="4570341"/>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738901"/>
            <a:ext cx="11205902" cy="3482030"/>
          </a:xfrm>
        </p:spPr>
        <p:txBody>
          <a:bodyPr>
            <a:noAutofit/>
          </a:bodyPr>
          <a:lstStyle/>
          <a:p>
            <a:pPr>
              <a:spcAft>
                <a:spcPts val="0"/>
              </a:spcAft>
              <a:buSzPct val="100000"/>
            </a:pPr>
            <a:r>
              <a:rPr lang="en-US" sz="1800" dirty="0">
                <a:latin typeface="Poppins" pitchFamily="2" charset="77"/>
                <a:cs typeface="Poppins" pitchFamily="2" charset="77"/>
              </a:rPr>
              <a:t>✅ </a:t>
            </a:r>
            <a:r>
              <a:rPr lang="fr-FR" sz="1800" b="1" dirty="0">
                <a:latin typeface="Poppins" pitchFamily="2" charset="77"/>
                <a:cs typeface="Poppins" pitchFamily="2" charset="77"/>
              </a:rPr>
              <a:t>Date et heure de la réunion</a:t>
            </a:r>
          </a:p>
          <a:p>
            <a:pPr>
              <a:spcAft>
                <a:spcPts val="0"/>
              </a:spcAft>
              <a:buSzPct val="100000"/>
            </a:pPr>
            <a:r>
              <a:rPr lang="en-US" sz="1800" b="1" dirty="0">
                <a:latin typeface="Poppins" pitchFamily="2" charset="77"/>
                <a:cs typeface="Poppins" pitchFamily="2" charset="77"/>
              </a:rPr>
              <a:t>✅ </a:t>
            </a:r>
            <a:r>
              <a:rPr lang="fr-FR" sz="1800" b="1" dirty="0">
                <a:latin typeface="Poppins" pitchFamily="2" charset="77"/>
                <a:cs typeface="Poppins" pitchFamily="2" charset="77"/>
              </a:rPr>
              <a:t>Noms des participants, </a:t>
            </a:r>
            <a:r>
              <a:rPr lang="fr-FR" sz="1800" dirty="0">
                <a:latin typeface="Poppins" pitchFamily="2" charset="77"/>
                <a:cs typeface="Poppins" pitchFamily="2" charset="77"/>
              </a:rPr>
              <a:t>du président, et des membres absents, et si le </a:t>
            </a:r>
            <a:r>
              <a:rPr lang="fr-FR" sz="1800" b="1" dirty="0">
                <a:latin typeface="Poppins" pitchFamily="2" charset="77"/>
                <a:cs typeface="Poppins" pitchFamily="2" charset="77"/>
              </a:rPr>
              <a:t>quorum a été atteint</a:t>
            </a:r>
          </a:p>
          <a:p>
            <a:pPr>
              <a:spcAft>
                <a:spcPts val="0"/>
              </a:spcAft>
              <a:buSzPct val="100000"/>
            </a:pPr>
            <a:r>
              <a:rPr lang="en-US" sz="1800" dirty="0">
                <a:latin typeface="Poppins" pitchFamily="2" charset="77"/>
                <a:cs typeface="Poppins" pitchFamily="2" charset="77"/>
              </a:rPr>
              <a:t>✅</a:t>
            </a:r>
            <a:r>
              <a:rPr lang="en-US" sz="1800" b="1" dirty="0">
                <a:latin typeface="Poppins" pitchFamily="2" charset="77"/>
                <a:cs typeface="Poppins" pitchFamily="2" charset="77"/>
              </a:rPr>
              <a:t> </a:t>
            </a:r>
            <a:r>
              <a:rPr lang="fr-FR" sz="1800" b="1" dirty="0">
                <a:latin typeface="Poppins" pitchFamily="2" charset="77"/>
                <a:cs typeface="Poppins" pitchFamily="2" charset="77"/>
              </a:rPr>
              <a:t>Acceptation/corrections au procès-verbal de la réunion précédente</a:t>
            </a:r>
          </a:p>
          <a:p>
            <a:pPr>
              <a:spcAft>
                <a:spcPts val="0"/>
              </a:spcAft>
              <a:buSzPct val="100000"/>
            </a:pPr>
            <a:r>
              <a:rPr lang="en-US" sz="1800" dirty="0">
                <a:latin typeface="Poppins" pitchFamily="2" charset="77"/>
                <a:cs typeface="Poppins" pitchFamily="2" charset="77"/>
              </a:rPr>
              <a:t>✅ </a:t>
            </a:r>
            <a:r>
              <a:rPr lang="fr-FR" sz="1800" dirty="0">
                <a:latin typeface="Poppins" pitchFamily="2" charset="77"/>
                <a:cs typeface="Poppins" pitchFamily="2" charset="77"/>
              </a:rPr>
              <a:t>Liste des points ou sujets de l’ordre du jour </a:t>
            </a:r>
          </a:p>
          <a:p>
            <a:pPr>
              <a:spcAft>
                <a:spcPts val="0"/>
              </a:spcAft>
              <a:buSzPct val="100000"/>
            </a:pPr>
            <a:r>
              <a:rPr lang="en-US" sz="1800" dirty="0">
                <a:latin typeface="Poppins" pitchFamily="2" charset="77"/>
                <a:cs typeface="Poppins" pitchFamily="2" charset="77"/>
              </a:rPr>
              <a:t>✅ </a:t>
            </a:r>
            <a:r>
              <a:rPr lang="fr-FR" sz="1800" dirty="0">
                <a:latin typeface="Poppins" pitchFamily="2" charset="77"/>
                <a:cs typeface="Poppins" pitchFamily="2" charset="77"/>
              </a:rPr>
              <a:t>Évaluation des </a:t>
            </a:r>
            <a:r>
              <a:rPr lang="fr-FR" sz="1800" b="1" dirty="0">
                <a:latin typeface="Poppins" pitchFamily="2" charset="77"/>
                <a:cs typeface="Poppins" pitchFamily="2" charset="77"/>
              </a:rPr>
              <a:t>déclarations d’intérêts </a:t>
            </a:r>
          </a:p>
          <a:p>
            <a:pPr>
              <a:spcAft>
                <a:spcPts val="0"/>
              </a:spcAft>
              <a:buSzPct val="100000"/>
            </a:pPr>
            <a:r>
              <a:rPr lang="en-US" sz="1800" b="1" dirty="0">
                <a:latin typeface="Poppins" pitchFamily="2" charset="77"/>
                <a:cs typeface="Poppins" pitchFamily="2" charset="77"/>
              </a:rPr>
              <a:t>✅ </a:t>
            </a:r>
            <a:r>
              <a:rPr lang="fr-FR" sz="1800" b="1" u="sng" dirty="0">
                <a:latin typeface="Poppins" pitchFamily="2" charset="77"/>
                <a:cs typeface="Poppins" pitchFamily="2" charset="77"/>
              </a:rPr>
              <a:t>Résumé des débats</a:t>
            </a:r>
            <a:r>
              <a:rPr lang="fr-FR" sz="1800" dirty="0">
                <a:latin typeface="Poppins" pitchFamily="2" charset="77"/>
                <a:cs typeface="Poppins" pitchFamily="2" charset="77"/>
              </a:rPr>
              <a:t> pour chaque point de l’ordre du jour, selon un </a:t>
            </a:r>
            <a:r>
              <a:rPr lang="fr-FR" sz="1800" b="1" dirty="0">
                <a:latin typeface="Poppins" pitchFamily="2" charset="77"/>
                <a:cs typeface="Poppins" pitchFamily="2" charset="77"/>
              </a:rPr>
              <a:t>format standard</a:t>
            </a:r>
          </a:p>
          <a:p>
            <a:pPr>
              <a:spcAft>
                <a:spcPts val="0"/>
              </a:spcAft>
              <a:buSzPct val="100000"/>
            </a:pPr>
            <a:r>
              <a:rPr lang="en-US" sz="1800" dirty="0">
                <a:latin typeface="Poppins" pitchFamily="2" charset="77"/>
                <a:cs typeface="Poppins" pitchFamily="2" charset="77"/>
              </a:rPr>
              <a:t>✅ </a:t>
            </a:r>
            <a:r>
              <a:rPr lang="en-US" sz="1800" b="1" dirty="0" err="1">
                <a:latin typeface="Poppins" pitchFamily="2" charset="77"/>
                <a:cs typeface="Poppins" pitchFamily="2" charset="77"/>
              </a:rPr>
              <a:t>Mesures</a:t>
            </a:r>
            <a:r>
              <a:rPr lang="en-US" sz="1800" b="1" dirty="0">
                <a:latin typeface="Poppins" pitchFamily="2" charset="77"/>
                <a:cs typeface="Poppins" pitchFamily="2" charset="77"/>
              </a:rPr>
              <a:t> </a:t>
            </a:r>
            <a:r>
              <a:rPr lang="en-US" sz="1800" b="1" dirty="0" err="1">
                <a:latin typeface="Poppins" pitchFamily="2" charset="77"/>
                <a:cs typeface="Poppins" pitchFamily="2" charset="77"/>
              </a:rPr>
              <a:t>prises</a:t>
            </a:r>
            <a:r>
              <a:rPr lang="en-US" sz="1800" b="1" dirty="0">
                <a:latin typeface="Poppins" pitchFamily="2" charset="77"/>
                <a:cs typeface="Poppins" pitchFamily="2" charset="77"/>
              </a:rPr>
              <a:t> </a:t>
            </a:r>
            <a:r>
              <a:rPr lang="en-US" sz="1800" b="1" dirty="0" err="1">
                <a:latin typeface="Poppins" pitchFamily="2" charset="77"/>
                <a:cs typeface="Poppins" pitchFamily="2" charset="77"/>
              </a:rPr>
              <a:t>ou</a:t>
            </a:r>
            <a:r>
              <a:rPr lang="en-US" sz="1800" b="1" dirty="0">
                <a:latin typeface="Poppins" pitchFamily="2" charset="77"/>
                <a:cs typeface="Poppins" pitchFamily="2" charset="77"/>
              </a:rPr>
              <a:t> </a:t>
            </a:r>
            <a:r>
              <a:rPr lang="en-US" sz="1800" b="1" dirty="0" err="1">
                <a:latin typeface="Poppins" pitchFamily="2" charset="77"/>
                <a:cs typeface="Poppins" pitchFamily="2" charset="77"/>
              </a:rPr>
              <a:t>convenues</a:t>
            </a:r>
            <a:endParaRPr lang="en-US" sz="1800" b="1" dirty="0">
              <a:latin typeface="Poppins" pitchFamily="2" charset="77"/>
              <a:cs typeface="Poppins" pitchFamily="2" charset="77"/>
            </a:endParaRPr>
          </a:p>
          <a:p>
            <a:pPr>
              <a:spcAft>
                <a:spcPts val="0"/>
              </a:spcAft>
              <a:buSzPct val="100000"/>
            </a:pPr>
            <a:r>
              <a:rPr lang="en-US" sz="1800" dirty="0">
                <a:latin typeface="Poppins" pitchFamily="2" charset="77"/>
                <a:cs typeface="Poppins" pitchFamily="2" charset="77"/>
              </a:rPr>
              <a:t>✅ </a:t>
            </a:r>
            <a:r>
              <a:rPr lang="fr-FR" sz="1800" b="1" dirty="0">
                <a:latin typeface="Poppins" pitchFamily="2" charset="77"/>
                <a:cs typeface="Poppins" pitchFamily="2" charset="77"/>
              </a:rPr>
              <a:t>Date et heure de la prochaine réunion</a:t>
            </a:r>
            <a:endParaRPr lang="en-US" sz="1800" b="1"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7603BFBC-3CBD-7C49-98BF-ABB5C69F157E}"/>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243A6F46-D283-134E-87B7-0E4D4282F396}"/>
              </a:ext>
            </a:extLst>
          </p:cNvPr>
          <p:cNvSpPr>
            <a:spLocks noGrp="1"/>
          </p:cNvSpPr>
          <p:nvPr>
            <p:ph type="sldNum" sz="quarter" idx="12"/>
          </p:nvPr>
        </p:nvSpPr>
        <p:spPr/>
        <p:txBody>
          <a:bodyPr/>
          <a:lstStyle/>
          <a:p>
            <a:fld id="{586032BC-7077-4A99-B459-0B3931B67BEC}" type="slidenum">
              <a:rPr lang="en-US" smtClean="0"/>
              <a:pPr/>
              <a:t>7</a:t>
            </a:fld>
            <a:endParaRPr lang="en-US"/>
          </a:p>
        </p:txBody>
      </p:sp>
      <p:sp>
        <p:nvSpPr>
          <p:cNvPr id="4" name="object 14">
            <a:extLst>
              <a:ext uri="{FF2B5EF4-FFF2-40B4-BE49-F238E27FC236}">
                <a16:creationId xmlns:a16="http://schemas.microsoft.com/office/drawing/2014/main" id="{173DEF71-0D84-64D9-F390-F20C32EB51F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32FAC938-988E-BE38-9368-AFFA9FE275CC}"/>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FR" b="1" dirty="0">
                <a:latin typeface="Ebrima" panose="02000000000000000000" pitchFamily="2" charset="0"/>
                <a:ea typeface="Ebrima" panose="02000000000000000000" pitchFamily="2" charset="0"/>
                <a:cs typeface="Ebrima" panose="02000000000000000000" pitchFamily="2" charset="0"/>
              </a:rPr>
              <a:t>Que devraient comprendre les PV?</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2" name="Rectangle 1">
            <a:extLst>
              <a:ext uri="{FF2B5EF4-FFF2-40B4-BE49-F238E27FC236}">
                <a16:creationId xmlns:a16="http://schemas.microsoft.com/office/drawing/2014/main" id="{EC9A0D90-F7E4-84E8-9868-03C59C1B0816}"/>
              </a:ext>
            </a:extLst>
          </p:cNvPr>
          <p:cNvSpPr/>
          <p:nvPr/>
        </p:nvSpPr>
        <p:spPr>
          <a:xfrm>
            <a:off x="576584" y="5421232"/>
            <a:ext cx="11108443" cy="876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0"/>
              </a:spcAft>
              <a:buSzPct val="100000"/>
            </a:pPr>
            <a:r>
              <a:rPr lang="fr-FR" sz="2400" b="1" dirty="0">
                <a:solidFill>
                  <a:schemeClr val="tx1"/>
                </a:solidFill>
                <a:latin typeface="Poppins" pitchFamily="2" charset="77"/>
                <a:cs typeface="Poppins" pitchFamily="2" charset="77"/>
              </a:rPr>
              <a:t>Un modèle normalisé permettra de s’assurer </a:t>
            </a:r>
          </a:p>
          <a:p>
            <a:pPr algn="r">
              <a:spcAft>
                <a:spcPts val="0"/>
              </a:spcAft>
              <a:buSzPct val="100000"/>
            </a:pPr>
            <a:r>
              <a:rPr lang="fr-FR" sz="2400" b="1" dirty="0">
                <a:solidFill>
                  <a:schemeClr val="tx1"/>
                </a:solidFill>
                <a:latin typeface="Poppins" pitchFamily="2" charset="77"/>
                <a:cs typeface="Poppins" pitchFamily="2" charset="77"/>
              </a:rPr>
              <a:t>que tous les points sont couverts à chaque réunion</a:t>
            </a:r>
            <a:endParaRPr lang="fr-FR" sz="2400" dirty="0">
              <a:solidFill>
                <a:schemeClr val="tx1"/>
              </a:solidFill>
            </a:endParaRPr>
          </a:p>
        </p:txBody>
      </p:sp>
      <p:pic>
        <p:nvPicPr>
          <p:cNvPr id="9" name="Image 8">
            <a:extLst>
              <a:ext uri="{FF2B5EF4-FFF2-40B4-BE49-F238E27FC236}">
                <a16:creationId xmlns:a16="http://schemas.microsoft.com/office/drawing/2014/main" id="{E33917C9-A706-0E3E-0DEE-4249B33C962B}"/>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611100" y="5581562"/>
            <a:ext cx="679569" cy="532347"/>
          </a:xfrm>
          <a:prstGeom prst="rect">
            <a:avLst/>
          </a:prstGeom>
        </p:spPr>
      </p:pic>
      <p:pic>
        <p:nvPicPr>
          <p:cNvPr id="10" name="Image 9">
            <a:extLst>
              <a:ext uri="{FF2B5EF4-FFF2-40B4-BE49-F238E27FC236}">
                <a16:creationId xmlns:a16="http://schemas.microsoft.com/office/drawing/2014/main" id="{F06A382F-C7D9-3B02-37EE-5973D978AC49}"/>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194418" y="5581562"/>
            <a:ext cx="679569" cy="532347"/>
          </a:xfrm>
          <a:prstGeom prst="rect">
            <a:avLst/>
          </a:prstGeom>
        </p:spPr>
      </p:pic>
      <p:pic>
        <p:nvPicPr>
          <p:cNvPr id="11" name="Image 10">
            <a:extLst>
              <a:ext uri="{FF2B5EF4-FFF2-40B4-BE49-F238E27FC236}">
                <a16:creationId xmlns:a16="http://schemas.microsoft.com/office/drawing/2014/main" id="{BF0A54AC-D109-2F6B-3253-252F8BE3D430}"/>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777736" y="5581562"/>
            <a:ext cx="679569" cy="532347"/>
          </a:xfrm>
          <a:prstGeom prst="rect">
            <a:avLst/>
          </a:prstGeom>
        </p:spPr>
      </p:pic>
      <p:grpSp>
        <p:nvGrpSpPr>
          <p:cNvPr id="17" name="Groupe 16">
            <a:extLst>
              <a:ext uri="{FF2B5EF4-FFF2-40B4-BE49-F238E27FC236}">
                <a16:creationId xmlns:a16="http://schemas.microsoft.com/office/drawing/2014/main" id="{40030F01-EBFD-85BC-13BF-2AB1EBCD96F3}"/>
              </a:ext>
            </a:extLst>
          </p:cNvPr>
          <p:cNvGrpSpPr/>
          <p:nvPr/>
        </p:nvGrpSpPr>
        <p:grpSpPr>
          <a:xfrm>
            <a:off x="10558915" y="4100362"/>
            <a:ext cx="1126114" cy="1759033"/>
            <a:chOff x="10862367" y="4158926"/>
            <a:chExt cx="822661" cy="1700469"/>
          </a:xfrm>
        </p:grpSpPr>
        <p:cxnSp>
          <p:nvCxnSpPr>
            <p:cNvPr id="13" name="Connecteur en angle 12">
              <a:extLst>
                <a:ext uri="{FF2B5EF4-FFF2-40B4-BE49-F238E27FC236}">
                  <a16:creationId xmlns:a16="http://schemas.microsoft.com/office/drawing/2014/main" id="{74D4A5EB-AA32-7AF8-C678-747695D835AF}"/>
                </a:ext>
              </a:extLst>
            </p:cNvPr>
            <p:cNvCxnSpPr>
              <a:cxnSpLocks/>
              <a:endCxn id="2" idx="3"/>
            </p:cNvCxnSpPr>
            <p:nvPr/>
          </p:nvCxnSpPr>
          <p:spPr>
            <a:xfrm rot="16200000" flipH="1">
              <a:off x="10480017" y="4654385"/>
              <a:ext cx="1700351" cy="709670"/>
            </a:xfrm>
            <a:prstGeom prst="bentConnector4">
              <a:avLst>
                <a:gd name="adj1" fmla="val 37115"/>
                <a:gd name="adj2" fmla="val 132212"/>
              </a:avLst>
            </a:prstGeom>
            <a:ln w="28575">
              <a:solidFill>
                <a:srgbClr val="00C87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D8404EA-92FD-1F83-773B-DA8607EFDC75}"/>
                </a:ext>
              </a:extLst>
            </p:cNvPr>
            <p:cNvCxnSpPr/>
            <p:nvPr/>
          </p:nvCxnSpPr>
          <p:spPr>
            <a:xfrm>
              <a:off x="10862367" y="4158926"/>
              <a:ext cx="118800" cy="0"/>
            </a:xfrm>
            <a:prstGeom prst="line">
              <a:avLst/>
            </a:prstGeom>
            <a:ln w="28575">
              <a:solidFill>
                <a:srgbClr val="00C8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092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63BEE30-B132-7E44-83EC-AED2813975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4022" y="2111077"/>
            <a:ext cx="2761369" cy="3637176"/>
          </a:xfrm>
          <a:prstGeom prst="rect">
            <a:avLst/>
          </a:prstGeom>
          <a:ln w="19050" cap="sq">
            <a:solidFill>
              <a:srgbClr val="C10077"/>
            </a:solidFill>
            <a:miter lim="800000"/>
          </a:ln>
          <a:effectLst/>
        </p:spPr>
      </p:pic>
      <p:sp>
        <p:nvSpPr>
          <p:cNvPr id="3" name="Footer Placeholder 2">
            <a:extLst>
              <a:ext uri="{FF2B5EF4-FFF2-40B4-BE49-F238E27FC236}">
                <a16:creationId xmlns:a16="http://schemas.microsoft.com/office/drawing/2014/main" id="{1BA5118D-33A9-7144-9DB2-6E0A22D0A8E9}"/>
              </a:ext>
            </a:extLst>
          </p:cNvPr>
          <p:cNvSpPr>
            <a:spLocks noGrp="1"/>
          </p:cNvSpPr>
          <p:nvPr>
            <p:ph type="ftr" sz="quarter" idx="11"/>
          </p:nvPr>
        </p:nvSpPr>
        <p:spPr/>
        <p:txBody>
          <a:bodyPr/>
          <a:lstStyle/>
          <a:p>
            <a:r>
              <a:rPr lang="en-US" dirty="0"/>
              <a:t>NITAG: Documentation Best Practices</a:t>
            </a:r>
          </a:p>
        </p:txBody>
      </p:sp>
      <p:sp>
        <p:nvSpPr>
          <p:cNvPr id="4" name="Slide Number Placeholder 3">
            <a:extLst>
              <a:ext uri="{FF2B5EF4-FFF2-40B4-BE49-F238E27FC236}">
                <a16:creationId xmlns:a16="http://schemas.microsoft.com/office/drawing/2014/main" id="{3A1C5A2C-7E13-7A4D-966B-41847330AB5A}"/>
              </a:ext>
            </a:extLst>
          </p:cNvPr>
          <p:cNvSpPr>
            <a:spLocks noGrp="1"/>
          </p:cNvSpPr>
          <p:nvPr>
            <p:ph type="sldNum" sz="quarter" idx="12"/>
          </p:nvPr>
        </p:nvSpPr>
        <p:spPr/>
        <p:txBody>
          <a:bodyPr/>
          <a:lstStyle/>
          <a:p>
            <a:fld id="{586032BC-7077-4A99-B459-0B3931B67BEC}" type="slidenum">
              <a:rPr lang="en-US" smtClean="0"/>
              <a:pPr/>
              <a:t>8</a:t>
            </a:fld>
            <a:endParaRPr lang="en-US"/>
          </a:p>
        </p:txBody>
      </p:sp>
      <p:sp>
        <p:nvSpPr>
          <p:cNvPr id="6" name="TextBox 5">
            <a:extLst>
              <a:ext uri="{FF2B5EF4-FFF2-40B4-BE49-F238E27FC236}">
                <a16:creationId xmlns:a16="http://schemas.microsoft.com/office/drawing/2014/main" id="{5D6F061C-5F63-D249-8720-6E55049F3EFB}"/>
              </a:ext>
            </a:extLst>
          </p:cNvPr>
          <p:cNvSpPr txBox="1"/>
          <p:nvPr/>
        </p:nvSpPr>
        <p:spPr>
          <a:xfrm>
            <a:off x="815690" y="5062902"/>
            <a:ext cx="1418166"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4"/>
              </a:rPr>
              <a:t>JCVI, UK</a:t>
            </a:r>
            <a:endParaRPr lang="en-US" sz="2000" dirty="0">
              <a:latin typeface="Poppins" pitchFamily="2" charset="77"/>
              <a:cs typeface="Poppins" pitchFamily="2" charset="77"/>
            </a:endParaRPr>
          </a:p>
        </p:txBody>
      </p:sp>
      <p:pic>
        <p:nvPicPr>
          <p:cNvPr id="8" name="Picture 7">
            <a:extLst>
              <a:ext uri="{FF2B5EF4-FFF2-40B4-BE49-F238E27FC236}">
                <a16:creationId xmlns:a16="http://schemas.microsoft.com/office/drawing/2014/main" id="{E6E40F85-9492-F149-A26C-B8587437E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23" y="1359890"/>
            <a:ext cx="2597984" cy="3637176"/>
          </a:xfrm>
          <a:prstGeom prst="rect">
            <a:avLst/>
          </a:prstGeom>
          <a:ln w="19050" cap="sq">
            <a:solidFill>
              <a:srgbClr val="009CDE"/>
            </a:solidFill>
            <a:miter lim="800000"/>
          </a:ln>
          <a:effectLst/>
        </p:spPr>
      </p:pic>
      <p:sp>
        <p:nvSpPr>
          <p:cNvPr id="13" name="TextBox 12">
            <a:extLst>
              <a:ext uri="{FF2B5EF4-FFF2-40B4-BE49-F238E27FC236}">
                <a16:creationId xmlns:a16="http://schemas.microsoft.com/office/drawing/2014/main" id="{B8E73387-C033-0441-AFFF-071F48705D34}"/>
              </a:ext>
            </a:extLst>
          </p:cNvPr>
          <p:cNvSpPr txBox="1"/>
          <p:nvPr/>
        </p:nvSpPr>
        <p:spPr>
          <a:xfrm>
            <a:off x="3083894" y="5785321"/>
            <a:ext cx="1584062"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6"/>
              </a:rPr>
              <a:t>ACIP, USA</a:t>
            </a:r>
            <a:endParaRPr lang="en-US" sz="2000" dirty="0">
              <a:latin typeface="Poppins" pitchFamily="2" charset="77"/>
              <a:cs typeface="Poppins" pitchFamily="2" charset="77"/>
            </a:endParaRPr>
          </a:p>
        </p:txBody>
      </p:sp>
      <p:pic>
        <p:nvPicPr>
          <p:cNvPr id="15" name="Picture 14">
            <a:extLst>
              <a:ext uri="{FF2B5EF4-FFF2-40B4-BE49-F238E27FC236}">
                <a16:creationId xmlns:a16="http://schemas.microsoft.com/office/drawing/2014/main" id="{13E3DF85-DF16-214D-B53E-6E2E234F2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007" y="913643"/>
            <a:ext cx="2631163" cy="3810332"/>
          </a:xfrm>
          <a:prstGeom prst="rect">
            <a:avLst/>
          </a:prstGeom>
          <a:ln w="19050" cap="sq">
            <a:solidFill>
              <a:srgbClr val="009CDE"/>
            </a:solidFill>
            <a:miter lim="800000"/>
          </a:ln>
          <a:effectLst/>
        </p:spPr>
      </p:pic>
      <p:sp>
        <p:nvSpPr>
          <p:cNvPr id="16" name="TextBox 15">
            <a:extLst>
              <a:ext uri="{FF2B5EF4-FFF2-40B4-BE49-F238E27FC236}">
                <a16:creationId xmlns:a16="http://schemas.microsoft.com/office/drawing/2014/main" id="{34D186C9-4C08-DB4B-B595-6A42C5019D56}"/>
              </a:ext>
            </a:extLst>
          </p:cNvPr>
          <p:cNvSpPr txBox="1"/>
          <p:nvPr/>
        </p:nvSpPr>
        <p:spPr>
          <a:xfrm>
            <a:off x="6110038" y="482467"/>
            <a:ext cx="1742424"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8"/>
              </a:rPr>
              <a:t>CTV, France</a:t>
            </a:r>
            <a:endParaRPr lang="en-US" sz="2000" dirty="0">
              <a:latin typeface="Poppins" pitchFamily="2" charset="77"/>
              <a:cs typeface="Poppins" pitchFamily="2" charset="77"/>
            </a:endParaRPr>
          </a:p>
        </p:txBody>
      </p:sp>
      <p:pic>
        <p:nvPicPr>
          <p:cNvPr id="18" name="Picture 17">
            <a:extLst>
              <a:ext uri="{FF2B5EF4-FFF2-40B4-BE49-F238E27FC236}">
                <a16:creationId xmlns:a16="http://schemas.microsoft.com/office/drawing/2014/main" id="{5B0BB599-5004-2048-9F98-F3E6A65D0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3522" y="2010029"/>
            <a:ext cx="2769866" cy="3637176"/>
          </a:xfrm>
          <a:prstGeom prst="rect">
            <a:avLst/>
          </a:prstGeom>
          <a:ln w="19050" cap="sq">
            <a:solidFill>
              <a:srgbClr val="C10077"/>
            </a:solidFill>
            <a:miter lim="800000"/>
          </a:ln>
          <a:effectLst/>
        </p:spPr>
      </p:pic>
      <p:sp>
        <p:nvSpPr>
          <p:cNvPr id="19" name="TextBox 18">
            <a:extLst>
              <a:ext uri="{FF2B5EF4-FFF2-40B4-BE49-F238E27FC236}">
                <a16:creationId xmlns:a16="http://schemas.microsoft.com/office/drawing/2014/main" id="{F42001CF-1F2B-DE47-9004-51C091A7C0D7}"/>
              </a:ext>
            </a:extLst>
          </p:cNvPr>
          <p:cNvSpPr txBox="1"/>
          <p:nvPr/>
        </p:nvSpPr>
        <p:spPr>
          <a:xfrm>
            <a:off x="10244663" y="5674275"/>
            <a:ext cx="1799911"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10"/>
              </a:rPr>
              <a:t>CAVEI, Chile</a:t>
            </a:r>
            <a:endParaRPr lang="en-US" sz="2000" dirty="0">
              <a:latin typeface="Poppins" pitchFamily="2" charset="77"/>
              <a:cs typeface="Poppins" pitchFamily="2" charset="77"/>
            </a:endParaRPr>
          </a:p>
        </p:txBody>
      </p:sp>
      <p:sp>
        <p:nvSpPr>
          <p:cNvPr id="5" name="object 14">
            <a:extLst>
              <a:ext uri="{FF2B5EF4-FFF2-40B4-BE49-F238E27FC236}">
                <a16:creationId xmlns:a16="http://schemas.microsoft.com/office/drawing/2014/main" id="{8007F236-1EF5-126F-FA9F-F3E39C2C49C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0" name="object 2">
            <a:extLst>
              <a:ext uri="{FF2B5EF4-FFF2-40B4-BE49-F238E27FC236}">
                <a16:creationId xmlns:a16="http://schemas.microsoft.com/office/drawing/2014/main" id="{794DE2FB-A9C8-98DA-02D9-AD1BC85D2DAE}"/>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err="1">
                <a:latin typeface="Ebrima" panose="02000000000000000000" pitchFamily="2" charset="0"/>
                <a:ea typeface="Ebrima" panose="02000000000000000000" pitchFamily="2" charset="0"/>
                <a:cs typeface="Ebrima" panose="02000000000000000000" pitchFamily="2" charset="0"/>
              </a:rPr>
              <a:t>Exemple</a:t>
            </a:r>
            <a:r>
              <a:rPr lang="en-GB" b="1" dirty="0">
                <a:latin typeface="Ebrima" panose="02000000000000000000" pitchFamily="2" charset="0"/>
                <a:ea typeface="Ebrima" panose="02000000000000000000" pitchFamily="2" charset="0"/>
                <a:cs typeface="Ebrima" panose="02000000000000000000" pitchFamily="2" charset="0"/>
              </a:rPr>
              <a:t> de PV</a:t>
            </a:r>
          </a:p>
        </p:txBody>
      </p:sp>
      <p:pic>
        <p:nvPicPr>
          <p:cNvPr id="2" name="Image 1">
            <a:extLst>
              <a:ext uri="{FF2B5EF4-FFF2-40B4-BE49-F238E27FC236}">
                <a16:creationId xmlns:a16="http://schemas.microsoft.com/office/drawing/2014/main" id="{A9488004-7232-3BF1-5C14-750D2CE5E9F2}"/>
              </a:ext>
            </a:extLst>
          </p:cNvPr>
          <p:cNvPicPr>
            <a:picLocks noChangeAspect="1"/>
          </p:cNvPicPr>
          <p:nvPr/>
        </p:nvPicPr>
        <p:blipFill>
          <a:blip r:embed="rId11"/>
          <a:stretch>
            <a:fillRect/>
          </a:stretch>
        </p:blipFill>
        <p:spPr>
          <a:xfrm>
            <a:off x="73144" y="4762019"/>
            <a:ext cx="742546" cy="742546"/>
          </a:xfrm>
          <a:prstGeom prst="rect">
            <a:avLst/>
          </a:prstGeom>
        </p:spPr>
      </p:pic>
      <p:pic>
        <p:nvPicPr>
          <p:cNvPr id="7" name="Image 6">
            <a:extLst>
              <a:ext uri="{FF2B5EF4-FFF2-40B4-BE49-F238E27FC236}">
                <a16:creationId xmlns:a16="http://schemas.microsoft.com/office/drawing/2014/main" id="{B7BD3B17-729A-F857-D6B1-73829A92AE3D}"/>
              </a:ext>
            </a:extLst>
          </p:cNvPr>
          <p:cNvPicPr>
            <a:picLocks noChangeAspect="1"/>
          </p:cNvPicPr>
          <p:nvPr/>
        </p:nvPicPr>
        <p:blipFill>
          <a:blip r:embed="rId12"/>
          <a:stretch>
            <a:fillRect/>
          </a:stretch>
        </p:blipFill>
        <p:spPr>
          <a:xfrm>
            <a:off x="3668403" y="1559167"/>
            <a:ext cx="688975" cy="688975"/>
          </a:xfrm>
          <a:prstGeom prst="rect">
            <a:avLst/>
          </a:prstGeom>
        </p:spPr>
      </p:pic>
      <p:pic>
        <p:nvPicPr>
          <p:cNvPr id="9" name="Image 8">
            <a:extLst>
              <a:ext uri="{FF2B5EF4-FFF2-40B4-BE49-F238E27FC236}">
                <a16:creationId xmlns:a16="http://schemas.microsoft.com/office/drawing/2014/main" id="{E03AE165-883A-3629-6F6A-51DC2AA8A886}"/>
              </a:ext>
            </a:extLst>
          </p:cNvPr>
          <p:cNvPicPr>
            <a:picLocks noChangeAspect="1"/>
          </p:cNvPicPr>
          <p:nvPr/>
        </p:nvPicPr>
        <p:blipFill>
          <a:blip r:embed="rId13"/>
          <a:stretch>
            <a:fillRect/>
          </a:stretch>
        </p:blipFill>
        <p:spPr>
          <a:xfrm>
            <a:off x="7534588" y="4520099"/>
            <a:ext cx="635748" cy="635748"/>
          </a:xfrm>
          <a:prstGeom prst="rect">
            <a:avLst/>
          </a:prstGeom>
        </p:spPr>
      </p:pic>
      <p:grpSp>
        <p:nvGrpSpPr>
          <p:cNvPr id="17" name="Groupe 16">
            <a:extLst>
              <a:ext uri="{FF2B5EF4-FFF2-40B4-BE49-F238E27FC236}">
                <a16:creationId xmlns:a16="http://schemas.microsoft.com/office/drawing/2014/main" id="{A8116999-42F1-193A-4326-9249538B45C5}"/>
              </a:ext>
            </a:extLst>
          </p:cNvPr>
          <p:cNvGrpSpPr/>
          <p:nvPr/>
        </p:nvGrpSpPr>
        <p:grpSpPr>
          <a:xfrm>
            <a:off x="11273854" y="1511389"/>
            <a:ext cx="822345" cy="827310"/>
            <a:chOff x="10625246" y="1112713"/>
            <a:chExt cx="1073519" cy="1080000"/>
          </a:xfrm>
        </p:grpSpPr>
        <p:pic>
          <p:nvPicPr>
            <p:cNvPr id="1026" name="Picture 2" descr="6 x Autocollant 5cm rond drapeau CHILI sticker valise PC vélo voiture - Photo 1/1">
              <a:extLst>
                <a:ext uri="{FF2B5EF4-FFF2-40B4-BE49-F238E27FC236}">
                  <a16:creationId xmlns:a16="http://schemas.microsoft.com/office/drawing/2014/main" id="{BDBAF4AF-AA75-5DBC-E6B9-DB74F5AF534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F97654F8-2109-E2CE-A6DF-74DA03085E56}"/>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a:extLst>
              <a:ext uri="{FF2B5EF4-FFF2-40B4-BE49-F238E27FC236}">
                <a16:creationId xmlns:a16="http://schemas.microsoft.com/office/drawing/2014/main" id="{1B6CE6A3-3845-330D-6A97-873D95EC62AA}"/>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2152289" y="5060643"/>
            <a:ext cx="337235" cy="473313"/>
          </a:xfrm>
          <a:prstGeom prst="rect">
            <a:avLst/>
          </a:prstGeom>
        </p:spPr>
      </p:pic>
      <p:pic>
        <p:nvPicPr>
          <p:cNvPr id="22" name="Image 21">
            <a:extLst>
              <a:ext uri="{FF2B5EF4-FFF2-40B4-BE49-F238E27FC236}">
                <a16:creationId xmlns:a16="http://schemas.microsoft.com/office/drawing/2014/main" id="{52965409-4643-1962-D49D-70313CE6A543}"/>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4499338" y="5761552"/>
            <a:ext cx="337235" cy="473313"/>
          </a:xfrm>
          <a:prstGeom prst="rect">
            <a:avLst/>
          </a:prstGeom>
        </p:spPr>
      </p:pic>
      <p:pic>
        <p:nvPicPr>
          <p:cNvPr id="23" name="Image 22">
            <a:extLst>
              <a:ext uri="{FF2B5EF4-FFF2-40B4-BE49-F238E27FC236}">
                <a16:creationId xmlns:a16="http://schemas.microsoft.com/office/drawing/2014/main" id="{FE9C0856-F246-3FD1-D3D5-A5AB1A632BD8}"/>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7765062" y="455548"/>
            <a:ext cx="337235" cy="473313"/>
          </a:xfrm>
          <a:prstGeom prst="rect">
            <a:avLst/>
          </a:prstGeom>
        </p:spPr>
      </p:pic>
      <p:pic>
        <p:nvPicPr>
          <p:cNvPr id="24" name="Image 23">
            <a:extLst>
              <a:ext uri="{FF2B5EF4-FFF2-40B4-BE49-F238E27FC236}">
                <a16:creationId xmlns:a16="http://schemas.microsoft.com/office/drawing/2014/main" id="{8A47CF29-F072-1334-0020-5AC7C2BB70C6}"/>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5400000">
            <a:off x="10012878" y="5637673"/>
            <a:ext cx="337235" cy="473313"/>
          </a:xfrm>
          <a:prstGeom prst="rect">
            <a:avLst/>
          </a:prstGeom>
        </p:spPr>
      </p:pic>
    </p:spTree>
    <p:extLst>
      <p:ext uri="{BB962C8B-B14F-4D97-AF65-F5344CB8AC3E}">
        <p14:creationId xmlns:p14="http://schemas.microsoft.com/office/powerpoint/2010/main" val="1780480806"/>
      </p:ext>
    </p:extLst>
  </p:cSld>
  <p:clrMapOvr>
    <a:masterClrMapping/>
  </p:clrMapOvr>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3.xml><?xml version="1.0" encoding="utf-8"?>
<ds:datastoreItem xmlns:ds="http://schemas.openxmlformats.org/officeDocument/2006/customXml" ds:itemID="{0489CD5F-149D-4D04-99D0-CEB8B992AC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9198</TotalTime>
  <Words>2211</Words>
  <Application>Microsoft Office PowerPoint</Application>
  <PresentationFormat>Custom</PresentationFormat>
  <Paragraphs>272</Paragraphs>
  <Slides>23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Poppins SemiBold</vt:lpstr>
      <vt:lpstr>Poppins</vt:lpstr>
      <vt:lpstr>Wingdings</vt:lpstr>
      <vt:lpstr>Ebrima</vt:lpstr>
      <vt:lpstr>Times New Roman Regular</vt:lpstr>
      <vt:lpstr>Office Theme</vt:lpstr>
      <vt:lpstr>Documenter le travail des GTCV : les bonnes pratiques</vt:lpstr>
      <vt:lpstr>Objectifs d’apprentissage</vt:lpstr>
      <vt:lpstr>Activité</vt:lpstr>
      <vt:lpstr>Activité de groupe</vt:lpstr>
      <vt:lpstr>Activité de groupe</vt:lpstr>
      <vt:lpstr>Procès-verbaux des réunions du GTCV</vt:lpstr>
      <vt:lpstr>Procès-verbaux des réunions du GTCV</vt:lpstr>
      <vt:lpstr>PowerPoint Presentation</vt:lpstr>
      <vt:lpstr>Exemple de PV</vt:lpstr>
      <vt:lpstr>Rapport des recommandations au Ministère</vt:lpstr>
      <vt:lpstr>Rapport des recommandations au Ministère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624</cp:revision>
  <dcterms:created xsi:type="dcterms:W3CDTF">2016-09-26T17:27:22Z</dcterms:created>
  <dcterms:modified xsi:type="dcterms:W3CDTF">2023-05-21T14:58:57Z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